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43" r:id="rId4"/>
    <p:sldMasterId id="2147484422" r:id="rId5"/>
    <p:sldMasterId id="2147484503" r:id="rId6"/>
  </p:sldMasterIdLst>
  <p:notesMasterIdLst>
    <p:notesMasterId r:id="rId39"/>
  </p:notesMasterIdLst>
  <p:handoutMasterIdLst>
    <p:handoutMasterId r:id="rId40"/>
  </p:handoutMasterIdLst>
  <p:sldIdLst>
    <p:sldId id="267" r:id="rId7"/>
    <p:sldId id="274" r:id="rId8"/>
    <p:sldId id="281" r:id="rId9"/>
    <p:sldId id="280" r:id="rId10"/>
    <p:sldId id="1397" r:id="rId11"/>
    <p:sldId id="1644" r:id="rId12"/>
    <p:sldId id="1668" r:id="rId13"/>
    <p:sldId id="1659" r:id="rId14"/>
    <p:sldId id="1671" r:id="rId15"/>
    <p:sldId id="1667" r:id="rId16"/>
    <p:sldId id="1672" r:id="rId17"/>
    <p:sldId id="1666" r:id="rId18"/>
    <p:sldId id="1669" r:id="rId19"/>
    <p:sldId id="1648" r:id="rId20"/>
    <p:sldId id="1662" r:id="rId21"/>
    <p:sldId id="1670" r:id="rId22"/>
    <p:sldId id="654" r:id="rId23"/>
    <p:sldId id="1418" r:id="rId24"/>
    <p:sldId id="652" r:id="rId25"/>
    <p:sldId id="1441" r:id="rId26"/>
    <p:sldId id="668" r:id="rId27"/>
    <p:sldId id="669" r:id="rId28"/>
    <p:sldId id="665" r:id="rId29"/>
    <p:sldId id="667" r:id="rId30"/>
    <p:sldId id="670" r:id="rId31"/>
    <p:sldId id="582" r:id="rId32"/>
    <p:sldId id="623" r:id="rId33"/>
    <p:sldId id="1443" r:id="rId34"/>
    <p:sldId id="1640" r:id="rId35"/>
    <p:sldId id="1657" r:id="rId36"/>
    <p:sldId id="1658" r:id="rId37"/>
    <p:sldId id="291" r:id="rId38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D2B0"/>
    <a:srgbClr val="FF0000"/>
    <a:srgbClr val="F5EADF"/>
    <a:srgbClr val="D4D1CC"/>
    <a:srgbClr val="5F5ACC"/>
    <a:srgbClr val="D65C00"/>
    <a:srgbClr val="E4E1DE"/>
    <a:srgbClr val="BCE1EC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86" autoAdjust="0"/>
    <p:restoredTop sz="94706" autoAdjust="0"/>
  </p:normalViewPr>
  <p:slideViewPr>
    <p:cSldViewPr snapToGrid="0">
      <p:cViewPr varScale="1">
        <p:scale>
          <a:sx n="67" d="100"/>
          <a:sy n="67" d="100"/>
        </p:scale>
        <p:origin x="1512" y="44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3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6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1/20/2024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6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6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1/20/2024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7" tIns="46559" rIns="93117" bIns="46559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901"/>
            <a:ext cx="5505450" cy="3137535"/>
          </a:xfrm>
          <a:prstGeom prst="rect">
            <a:avLst/>
          </a:prstGeom>
        </p:spPr>
        <p:txBody>
          <a:bodyPr vert="horz" lIns="93117" tIns="46559" rIns="93117" bIns="4655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6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3"/>
          <a:stretch/>
        </p:blipFill>
        <p:spPr bwMode="gray">
          <a:xfrm>
            <a:off x="4568646" y="3429000"/>
            <a:ext cx="4575354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5989837"/>
            <a:ext cx="2676912" cy="368363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255760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009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2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8357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15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9033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980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600865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590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733800"/>
            <a:ext cx="4343400" cy="2743200"/>
          </a:xfrm>
        </p:spPr>
        <p:txBody>
          <a:bodyPr/>
          <a:lstStyle>
            <a:lvl1pPr>
              <a:defRPr sz="1400"/>
            </a:lvl1pPr>
            <a:lvl2pPr>
              <a:buClr>
                <a:schemeClr val="accent5"/>
              </a:buCl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733800"/>
            <a:ext cx="4267200" cy="27432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841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5102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7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990600"/>
            <a:ext cx="4114800" cy="54864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53988" indent="-153988">
              <a:defRPr sz="1200">
                <a:latin typeface="Arial Narrow" panose="020B0606020202030204" pitchFamily="34" charset="0"/>
              </a:defRPr>
            </a:lvl2pPr>
            <a:lvl3pPr marL="325438" indent="-171450">
              <a:defRPr sz="1200">
                <a:latin typeface="Arial Narrow" panose="020B0606020202030204" pitchFamily="34" charset="0"/>
              </a:defRPr>
            </a:lvl3pPr>
            <a:lvl4pPr marL="461963" indent="-153988">
              <a:defRPr sz="1200">
                <a:latin typeface="Arial Narrow" panose="020B0606020202030204" pitchFamily="34" charset="0"/>
              </a:defRPr>
            </a:lvl4pPr>
            <a:lvl5pPr marL="581025" indent="-119063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24400" y="990600"/>
            <a:ext cx="4114800" cy="44958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61925" indent="-161925">
              <a:defRPr sz="1200">
                <a:latin typeface="Arial Narrow" panose="020B0606020202030204" pitchFamily="34" charset="0"/>
              </a:defRPr>
            </a:lvl2pPr>
            <a:lvl3pPr marL="307975" indent="-146050">
              <a:defRPr sz="1200">
                <a:latin typeface="Arial Narrow" panose="020B0606020202030204" pitchFamily="34" charset="0"/>
              </a:defRPr>
            </a:lvl3pPr>
            <a:lvl4pPr marL="427038" indent="-136525">
              <a:defRPr sz="1200">
                <a:latin typeface="Arial Narrow" panose="020B0606020202030204" pitchFamily="34" charset="0"/>
              </a:defRPr>
            </a:lvl4pPr>
            <a:lvl5pPr marL="530225" indent="-103188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24400" y="5562600"/>
            <a:ext cx="4114800" cy="914400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1pPr>
            <a:lvl2pPr marL="211138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2pPr>
            <a:lvl3pPr marL="396875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3pPr>
            <a:lvl4pPr marL="595313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4pPr>
            <a:lvl5pPr marL="79375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2461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2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/>
          <a:stretch/>
        </p:blipFill>
        <p:spPr bwMode="gray">
          <a:xfrm>
            <a:off x="4629551" y="3443954"/>
            <a:ext cx="4484537" cy="341404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5"/>
              </a:buClr>
              <a:buSzTx/>
              <a:buFontTx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5993827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68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5889" y="965201"/>
            <a:ext cx="388778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006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13022696"/>
              </p:ext>
            </p:extLst>
          </p:nvPr>
        </p:nvGraphicFramePr>
        <p:xfrm>
          <a:off x="204788" y="1403202"/>
          <a:ext cx="5953649" cy="3870960"/>
        </p:xfrm>
        <a:graphic>
          <a:graphicData uri="http://schemas.openxmlformats.org/drawingml/2006/table">
            <a:tbl>
              <a:tblPr firstRow="1" lastRow="1" bandRow="1">
                <a:tableStyleId>{1FECB4D8-DB02-4DC6-A0A2-4F2EBAE1DC90}</a:tableStyleId>
              </a:tblPr>
              <a:tblGrid>
                <a:gridCol w="480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167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Answer Choices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Responses</a:t>
                      </a:r>
                    </a:p>
                  </a:txBody>
                  <a:tcPr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than one year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to 3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to 5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to 7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More than seven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889" y="965201"/>
            <a:ext cx="447833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97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2BD6-CB13-404C-BBAB-5920B3CC15CD}" type="datetime1">
              <a:rPr lang="en-US" smtClean="0"/>
              <a:t>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50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4C30-85AE-4A92-984D-60C6A1DBFA42}" type="datetime1">
              <a:rPr lang="en-US" smtClean="0"/>
              <a:t>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931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D159-92A4-4119-87A8-8289266E0BBE}" type="datetime1">
              <a:rPr lang="en-US" smtClean="0"/>
              <a:t>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0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4D32-E27B-4CF1-9451-12DE577B47D6}" type="datetime1">
              <a:rPr lang="en-US" smtClean="0"/>
              <a:t>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746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8A779-EBE4-4697-A0A3-DA9E551BDAFC}" type="datetime1">
              <a:rPr lang="en-US" smtClean="0"/>
              <a:t>1/20/2024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42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66EE-F406-4A69-AC6B-1272CEEE21CC}" type="datetime1">
              <a:rPr lang="en-US" smtClean="0"/>
              <a:t>1/20/2024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16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EFA-CBB5-452B-A6E0-F41E3EEAFFAB}" type="datetime1">
              <a:rPr lang="en-US" smtClean="0"/>
              <a:t>1/20/2024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5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2693F-7E9C-473F-B9BE-A99371B937BA}" type="datetime1">
              <a:rPr lang="en-US" smtClean="0"/>
              <a:t>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76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9"/>
          <a:stretch/>
        </p:blipFill>
        <p:spPr bwMode="gray">
          <a:xfrm flipV="1">
            <a:off x="4539274" y="0"/>
            <a:ext cx="4604726" cy="4572592"/>
          </a:xfrm>
          <a:prstGeom prst="rect">
            <a:avLst/>
          </a:prstGeom>
        </p:spPr>
      </p:pic>
      <p:sp>
        <p:nvSpPr>
          <p:cNvPr id="15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2019 by The Segal Group, Inc. All rights reserved.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622237"/>
            <a:ext cx="2676912" cy="36836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01168" tIns="64008" rIns="201168" bIns="64008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1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705254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49939ED1-20B6-486E-AD1A-0AF57D3268A8}" type="datetime1">
              <a:rPr lang="en-US" smtClean="0"/>
              <a:t>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9466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31233"/>
      </p:ext>
    </p:extLst>
  </p:cSld>
  <p:clrMapOvr>
    <a:masterClrMapping/>
  </p:clrMapOvr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42176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1/20/2024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95801"/>
      </p:ext>
    </p:extLst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06F1-6C94-4B42-9107-EF88F69A149F}" type="datetime1">
              <a:rPr lang="en-US" smtClean="0"/>
              <a:t>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54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18A4-7AB3-4151-BAC9-99ED2866EE8D}" type="datetime1">
              <a:rPr lang="en-US" smtClean="0"/>
              <a:t>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1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4CE95A8D-EBA0-4BF6-AE99-54C9718622BD}" type="datetime1">
              <a:rPr lang="en-US" smtClean="0"/>
              <a:t>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95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6454853">
            <a:off x="4470200" y="-124166"/>
            <a:ext cx="4544556" cy="44787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615352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" y="1295400"/>
            <a:ext cx="8229601" cy="5078104"/>
          </a:xfrm>
        </p:spPr>
        <p:txBody>
          <a:bodyPr/>
          <a:lstStyle>
            <a:lvl1pPr marL="342900" indent="-342900">
              <a:buFont typeface="+mj-lt"/>
              <a:buNone/>
              <a:defRPr sz="2000" b="0">
                <a:latin typeface="Arial Black" pitchFamily="34" charset="0"/>
              </a:defRPr>
            </a:lvl1pPr>
            <a:lvl2pPr marL="569913" indent="-212725">
              <a:buClr>
                <a:schemeClr val="accent5"/>
              </a:buClr>
              <a:defRPr sz="2000" b="1"/>
            </a:lvl2pPr>
            <a:lvl3pPr marL="914400" indent="-223838">
              <a:buClr>
                <a:schemeClr val="accent5"/>
              </a:buClr>
              <a:defRPr sz="2000" b="1"/>
            </a:lvl3pPr>
            <a:lvl4pPr marL="1258888" indent="-231775">
              <a:buClr>
                <a:schemeClr val="accent5"/>
              </a:buClr>
              <a:defRPr sz="2000" b="1"/>
            </a:lvl4pPr>
            <a:lvl5pPr marL="1484313" indent="-225425">
              <a:buClr>
                <a:schemeClr val="accent5"/>
              </a:buClr>
              <a:defRPr sz="2000" b="1"/>
            </a:lvl5pPr>
          </a:lstStyle>
          <a:p>
            <a:pPr lvl="0"/>
            <a:r>
              <a:rPr lang="en-US" dirty="0"/>
              <a:t>	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37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2766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4685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45901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581400"/>
            <a:ext cx="43434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581400"/>
            <a:ext cx="42672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766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696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" y="990600"/>
            <a:ext cx="8915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09550" indent="-209550" algn="l" rtl="0" eaLnBrk="1" fontAlgn="base" hangingPunct="1">
        <a:lnSpc>
          <a:spcPct val="90000"/>
        </a:lnSpc>
        <a:spcBef>
          <a:spcPct val="65000"/>
        </a:spcBef>
        <a:spcAft>
          <a:spcPct val="0"/>
        </a:spcAft>
        <a:buClr>
          <a:schemeClr val="accent5"/>
        </a:buClr>
        <a:buFont typeface="Wingdings" pitchFamily="34" charset="2"/>
        <a:buChar char="Ø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95288" indent="-1841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5"/>
        </a:buClr>
        <a:buFont typeface="Symbol" pitchFamily="82" charset="2"/>
        <a:buChar char="·"/>
        <a:defRPr sz="1600">
          <a:solidFill>
            <a:schemeClr val="tx1"/>
          </a:solidFill>
          <a:latin typeface="+mn-lt"/>
        </a:defRPr>
      </a:lvl2pPr>
      <a:lvl3pPr marL="593725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–"/>
        <a:defRPr sz="1600">
          <a:solidFill>
            <a:schemeClr val="tx1"/>
          </a:solidFill>
          <a:latin typeface="+mn-lt"/>
        </a:defRPr>
      </a:lvl3pPr>
      <a:lvl4pPr marL="792163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»"/>
        <a:defRPr sz="1600">
          <a:solidFill>
            <a:schemeClr val="tx1"/>
          </a:solidFill>
          <a:latin typeface="+mn-lt"/>
        </a:defRPr>
      </a:lvl4pPr>
      <a:lvl5pPr marL="9779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›"/>
        <a:defRPr sz="1600">
          <a:solidFill>
            <a:schemeClr val="tx1"/>
          </a:solidFill>
          <a:latin typeface="+mn-lt"/>
        </a:defRPr>
      </a:lvl5pPr>
      <a:lvl6pPr marL="14351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6pPr>
      <a:lvl7pPr marL="18923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7pPr>
      <a:lvl8pPr marL="23495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8pPr>
      <a:lvl9pPr marL="28067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36" y="444508"/>
            <a:ext cx="8229600" cy="521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36" y="982199"/>
            <a:ext cx="5332506" cy="33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7077" y="6420103"/>
            <a:ext cx="62603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20101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4789" y="972237"/>
            <a:ext cx="8780462" cy="0"/>
          </a:xfrm>
          <a:prstGeom prst="line">
            <a:avLst/>
          </a:prstGeom>
          <a:ln w="635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26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</p:sldLayoutIdLst>
  <p:txStyles>
    <p:titleStyle>
      <a:lvl1pPr algn="l" defTabSz="457189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1/20/2024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99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  <p:sldLayoutId id="2147484515" r:id="rId12"/>
    <p:sldLayoutId id="2147484516" r:id="rId13"/>
    <p:sldLayoutId id="2147484517" r:id="rId14"/>
    <p:sldLayoutId id="2147484518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https://files.constantcontact.com/4fdfceab001/4cd6bb01-03f4-42e5-8212-a383c9bfe9d8.png?rdr=true" TargetMode="Externa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0" y="639097"/>
            <a:ext cx="4834654" cy="3781101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Board of Directors Meeting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07500" y="5280847"/>
            <a:ext cx="4834654" cy="78565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Franklin Gothic Medium"/>
              </a:rPr>
              <a:t>January 20,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43971C-807F-47EA-A77D-96DA0A524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6006" y="0"/>
            <a:ext cx="348799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4B07F1E-24B3-440B-8F89-104CA22D8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604" y="958640"/>
            <a:ext cx="2522798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Meeting">
            <a:extLst>
              <a:ext uri="{FF2B5EF4-FFF2-40B4-BE49-F238E27FC236}">
                <a16:creationId xmlns:a16="http://schemas.microsoft.com/office/drawing/2014/main" id="{80607E5A-D77F-43FC-8C0E-97F0202CB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6554" y="2376463"/>
            <a:ext cx="2075365" cy="207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7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65B9-ED9F-EFFF-945F-862C86AE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Racquet Sports Building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CA59F492-D2C8-5C29-D7B5-40CE91630E62}"/>
              </a:ext>
            </a:extLst>
          </p:cNvPr>
          <p:cNvSpPr txBox="1">
            <a:spLocks/>
          </p:cNvSpPr>
          <p:nvPr/>
        </p:nvSpPr>
        <p:spPr>
          <a:xfrm>
            <a:off x="252546" y="2206483"/>
            <a:ext cx="8638903" cy="3049097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Water damage to building due to heavy rain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Building reviewed by General Manager and Public Works (immediately)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Temporary fix made to </a:t>
            </a: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downspout to divert water away from building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Permanent repairs to be addressed during approved building renovation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684213" lvl="1" indent="-227013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742950" lvl="1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292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65B9-ED9F-EFFF-945F-862C86AE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Seasonal Banners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CA59F492-D2C8-5C29-D7B5-40CE91630E62}"/>
              </a:ext>
            </a:extLst>
          </p:cNvPr>
          <p:cNvSpPr txBox="1">
            <a:spLocks/>
          </p:cNvSpPr>
          <p:nvPr/>
        </p:nvSpPr>
        <p:spPr>
          <a:xfrm>
            <a:off x="4225770" y="1713388"/>
            <a:ext cx="4838330" cy="5091344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The GM asked the PR staff to develop designs and a plan for year-round banners at the north and south gates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Marketing Coordinator Nancy MacCubbin led that effort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Plans are to rotate banners seasonally to promote OPA amenities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Golf during </a:t>
            </a:r>
            <a:r>
              <a:rPr lang="en-US" sz="1600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Spring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Summer amenities Memorial Day-Labor Day (Yacht Club, Beach Club, Marina, and Aquatics)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Golf and Racquet Sports during the Fall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Holiday and seasonal flags during the Christmas season and winter season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The team is working with the vendor to order the banners – implementation should take several weeks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Estimated cost</a:t>
            </a:r>
            <a:r>
              <a:rPr lang="en-US" sz="2000" cap="none">
                <a:solidFill>
                  <a:prstClr val="black"/>
                </a:solidFill>
                <a:latin typeface="Century Gothic" panose="020B0502020202020204"/>
              </a:rPr>
              <a:t>:  $5,000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684213" marR="0" lvl="1" indent="-2270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 descr="A road with many magazines&#10;&#10;Description automatically generated with medium confidence">
            <a:extLst>
              <a:ext uri="{FF2B5EF4-FFF2-40B4-BE49-F238E27FC236}">
                <a16:creationId xmlns:a16="http://schemas.microsoft.com/office/drawing/2014/main" id="{DAB7FB7B-18A8-EBD8-1B1D-17641384C6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r="19830"/>
          <a:stretch/>
        </p:blipFill>
        <p:spPr>
          <a:xfrm>
            <a:off x="390619" y="2378678"/>
            <a:ext cx="3266983" cy="403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19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0A87-8AD9-0F59-7A42-714D806C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368807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Reserve Study</a:t>
            </a: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DCC1CAF7-CA5E-0720-7146-5472B8C06A4B}"/>
              </a:ext>
            </a:extLst>
          </p:cNvPr>
          <p:cNvSpPr txBox="1">
            <a:spLocks/>
          </p:cNvSpPr>
          <p:nvPr/>
        </p:nvSpPr>
        <p:spPr>
          <a:xfrm>
            <a:off x="346229" y="2325950"/>
            <a:ext cx="8495930" cy="2938508"/>
          </a:xfrm>
          <a:prstGeom prst="rect">
            <a:avLst/>
          </a:prstGeom>
        </p:spPr>
        <p:txBody>
          <a:bodyPr vert="horz" lIns="91440" tIns="45720" rIns="91440" bIns="0" rtlCol="0" anchor="b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cap="none" dirty="0">
                <a:solidFill>
                  <a:prstClr val="black"/>
                </a:solidFill>
                <a:latin typeface="Century Gothic" panose="020B0502020202020204"/>
              </a:rPr>
              <a:t>Phone conversation with Doug Green from DMA to discuss future reserve study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Study to be conducted by January 2025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cap="none" dirty="0">
                <a:solidFill>
                  <a:prstClr val="black"/>
                </a:solidFill>
                <a:latin typeface="Century Gothic" panose="020B0502020202020204"/>
              </a:rPr>
              <a:t>Ocean Pines selected as beta tester for the DMA navigator portal for updates to study (available September 2024)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Reviewed with Doug that we were in compliance</a:t>
            </a:r>
          </a:p>
          <a:p>
            <a:pPr marL="742950" lvl="1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Original DMA Study Date:  September 2018</a:t>
            </a:r>
          </a:p>
          <a:p>
            <a:pPr marL="742950" lvl="1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DMA “Lite” Date:  November 2021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256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952A-7968-5276-1788-B65069CB6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Dog Park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21756C40-D24B-054B-2375-65096E963B20}"/>
              </a:ext>
            </a:extLst>
          </p:cNvPr>
          <p:cNvSpPr txBox="1">
            <a:spLocks/>
          </p:cNvSpPr>
          <p:nvPr/>
        </p:nvSpPr>
        <p:spPr>
          <a:xfrm>
            <a:off x="2618913" y="2250874"/>
            <a:ext cx="3993575" cy="2560824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Two pieces of agility equipment ordered and placed in dog park by Public Works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Thanks to George Alston and Jack Levering for their input regarding the equipment and placement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5" name="Picture 4" descr="A fenced in area with trees and grass&#10;&#10;Description automatically generated">
            <a:extLst>
              <a:ext uri="{FF2B5EF4-FFF2-40B4-BE49-F238E27FC236}">
                <a16:creationId xmlns:a16="http://schemas.microsoft.com/office/drawing/2014/main" id="{F7353CEC-94DB-3CA3-CD1A-201776D9D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t="10512" r="66725" b="24758"/>
          <a:stretch/>
        </p:blipFill>
        <p:spPr>
          <a:xfrm>
            <a:off x="6698667" y="2206483"/>
            <a:ext cx="2325951" cy="4192517"/>
          </a:xfrm>
          <a:prstGeom prst="rect">
            <a:avLst/>
          </a:prstGeom>
        </p:spPr>
      </p:pic>
      <p:pic>
        <p:nvPicPr>
          <p:cNvPr id="7" name="Picture 6" descr="A fenced in area with trees and grass&#10;&#10;Description automatically generated">
            <a:extLst>
              <a:ext uri="{FF2B5EF4-FFF2-40B4-BE49-F238E27FC236}">
                <a16:creationId xmlns:a16="http://schemas.microsoft.com/office/drawing/2014/main" id="{91C6096A-6706-7C52-C884-2265600F7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1" t="23885" r="17769" b="34101"/>
          <a:stretch/>
        </p:blipFill>
        <p:spPr>
          <a:xfrm>
            <a:off x="119382" y="2206483"/>
            <a:ext cx="2412132" cy="41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4652A-D1F4-EC79-8B77-9C71B5F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52095"/>
            <a:ext cx="8061749" cy="1819468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363893" y="2179282"/>
            <a:ext cx="3585099" cy="35217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7E66-A9AE-F383-9323-56810822F158}"/>
              </a:ext>
            </a:extLst>
          </p:cNvPr>
          <p:cNvSpPr txBox="1"/>
          <p:nvPr/>
        </p:nvSpPr>
        <p:spPr>
          <a:xfrm>
            <a:off x="2108446" y="472918"/>
            <a:ext cx="49271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Maintenance</a:t>
            </a: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0B7A3C35-4767-2C72-DA65-BA630928B6C5}"/>
              </a:ext>
            </a:extLst>
          </p:cNvPr>
          <p:cNvSpPr txBox="1">
            <a:spLocks/>
          </p:cNvSpPr>
          <p:nvPr/>
        </p:nvSpPr>
        <p:spPr>
          <a:xfrm>
            <a:off x="266330" y="2112886"/>
            <a:ext cx="8513777" cy="471966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cap="none" dirty="0">
                <a:solidFill>
                  <a:prstClr val="black"/>
                </a:solidFill>
              </a:rPr>
              <a:t>Public Works performing ongoing maintenance to buildings</a:t>
            </a:r>
          </a:p>
        </p:txBody>
      </p:sp>
      <p:pic>
        <p:nvPicPr>
          <p:cNvPr id="9" name="Picture 8" descr="A person using an orange sander&#10;&#10;Description automatically generated">
            <a:extLst>
              <a:ext uri="{FF2B5EF4-FFF2-40B4-BE49-F238E27FC236}">
                <a16:creationId xmlns:a16="http://schemas.microsoft.com/office/drawing/2014/main" id="{8B5B5D29-FEB1-1562-C182-9187E6407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639" y="3857839"/>
            <a:ext cx="2255604" cy="3009039"/>
          </a:xfrm>
          <a:prstGeom prst="rect">
            <a:avLst/>
          </a:prstGeom>
        </p:spPr>
      </p:pic>
      <p:pic>
        <p:nvPicPr>
          <p:cNvPr id="11" name="Picture 10" descr="A wood surface with dirt on it&#10;&#10;Description automatically generated">
            <a:extLst>
              <a:ext uri="{FF2B5EF4-FFF2-40B4-BE49-F238E27FC236}">
                <a16:creationId xmlns:a16="http://schemas.microsoft.com/office/drawing/2014/main" id="{3346086F-F1E3-23F5-52F5-7D069ACF3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960"/>
            <a:ext cx="2256779" cy="3009039"/>
          </a:xfrm>
          <a:prstGeom prst="rect">
            <a:avLst/>
          </a:prstGeom>
        </p:spPr>
      </p:pic>
      <p:sp>
        <p:nvSpPr>
          <p:cNvPr id="12" name="Title 12">
            <a:extLst>
              <a:ext uri="{FF2B5EF4-FFF2-40B4-BE49-F238E27FC236}">
                <a16:creationId xmlns:a16="http://schemas.microsoft.com/office/drawing/2014/main" id="{24A0118E-5648-8330-965E-1208532DD41A}"/>
              </a:ext>
            </a:extLst>
          </p:cNvPr>
          <p:cNvSpPr txBox="1">
            <a:spLocks/>
          </p:cNvSpPr>
          <p:nvPr/>
        </p:nvSpPr>
        <p:spPr>
          <a:xfrm>
            <a:off x="266330" y="2651248"/>
            <a:ext cx="4048217" cy="106754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cap="none" dirty="0">
                <a:solidFill>
                  <a:prstClr val="black"/>
                </a:solidFill>
              </a:rPr>
              <a:t>Beach Club: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Sanded down damaged counters and </a:t>
            </a:r>
            <a:r>
              <a:rPr lang="en-US" dirty="0" err="1">
                <a:solidFill>
                  <a:prstClr val="black"/>
                </a:solidFill>
              </a:rPr>
              <a:t>restained</a:t>
            </a:r>
            <a:endParaRPr lang="en-US" cap="none" dirty="0">
              <a:solidFill>
                <a:prstClr val="black"/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E1555E7-B6DA-6564-97DB-E61F00987BD1}"/>
              </a:ext>
            </a:extLst>
          </p:cNvPr>
          <p:cNvSpPr txBox="1">
            <a:spLocks/>
          </p:cNvSpPr>
          <p:nvPr/>
        </p:nvSpPr>
        <p:spPr>
          <a:xfrm>
            <a:off x="4715517" y="2652767"/>
            <a:ext cx="4048217" cy="106754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cap="none" dirty="0">
                <a:solidFill>
                  <a:prstClr val="black"/>
                </a:solidFill>
              </a:rPr>
              <a:t>Yacht Club: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Floor repair throughout building and drywall repair</a:t>
            </a:r>
            <a:endParaRPr lang="en-US" cap="none" dirty="0">
              <a:solidFill>
                <a:prstClr val="black"/>
              </a:solidFill>
            </a:endParaRPr>
          </a:p>
        </p:txBody>
      </p:sp>
      <p:pic>
        <p:nvPicPr>
          <p:cNvPr id="15" name="Picture 14" descr="A person in a blue shirt and hat working on a floor&#10;&#10;Description automatically generated">
            <a:extLst>
              <a:ext uri="{FF2B5EF4-FFF2-40B4-BE49-F238E27FC236}">
                <a16:creationId xmlns:a16="http://schemas.microsoft.com/office/drawing/2014/main" id="{F81EB475-EF6E-E755-D738-EC2AF9C2C1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12" y="3848960"/>
            <a:ext cx="2259679" cy="3012906"/>
          </a:xfrm>
          <a:prstGeom prst="rect">
            <a:avLst/>
          </a:prstGeom>
        </p:spPr>
      </p:pic>
      <p:pic>
        <p:nvPicPr>
          <p:cNvPr id="17" name="Picture 16" descr="A person on a ladder&#10;&#10;Description automatically generated">
            <a:extLst>
              <a:ext uri="{FF2B5EF4-FFF2-40B4-BE49-F238E27FC236}">
                <a16:creationId xmlns:a16="http://schemas.microsoft.com/office/drawing/2014/main" id="{C5CADF51-4BC1-64B7-5D52-4020AF88E1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20" y="3843074"/>
            <a:ext cx="2259680" cy="30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54652A-D1F4-EC79-8B77-9C71B5FA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98" y="-52095"/>
            <a:ext cx="8061749" cy="1819468"/>
          </a:xfrm>
        </p:spPr>
        <p:txBody>
          <a:bodyPr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7E66-A9AE-F383-9323-56810822F158}"/>
              </a:ext>
            </a:extLst>
          </p:cNvPr>
          <p:cNvSpPr txBox="1"/>
          <p:nvPr/>
        </p:nvSpPr>
        <p:spPr>
          <a:xfrm>
            <a:off x="971550" y="447503"/>
            <a:ext cx="71818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Signage</a:t>
            </a:r>
          </a:p>
        </p:txBody>
      </p:sp>
      <p:sp>
        <p:nvSpPr>
          <p:cNvPr id="2" name="Title 12">
            <a:extLst>
              <a:ext uri="{FF2B5EF4-FFF2-40B4-BE49-F238E27FC236}">
                <a16:creationId xmlns:a16="http://schemas.microsoft.com/office/drawing/2014/main" id="{2C098FF8-A9BB-55AF-CC00-9E79478E7850}"/>
              </a:ext>
            </a:extLst>
          </p:cNvPr>
          <p:cNvSpPr txBox="1">
            <a:spLocks/>
          </p:cNvSpPr>
          <p:nvPr/>
        </p:nvSpPr>
        <p:spPr>
          <a:xfrm>
            <a:off x="252546" y="2206483"/>
            <a:ext cx="4177411" cy="3768189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cap="none" dirty="0">
                <a:solidFill>
                  <a:prstClr val="black"/>
                </a:solidFill>
              </a:rPr>
              <a:t>Per recommendation of Recreation &amp; Parks Committee, signage ordered for all parks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Directional signs, walking trail signs, adopt-a-park signs, curb your dog signs, playground rules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cap="none" dirty="0">
                <a:solidFill>
                  <a:prstClr val="black"/>
                </a:solidFill>
              </a:rPr>
              <a:t>Additional park signage to be added later this year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Signage </a:t>
            </a: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designed and installed by Josh Vickers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684213" lvl="1" indent="-227013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2067A-157E-1844-B704-795961740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460" y="2072100"/>
            <a:ext cx="1579880" cy="2260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152F4F-4226-7CC1-82A0-7F94D003B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839"/>
          <a:stretch/>
        </p:blipFill>
        <p:spPr>
          <a:xfrm>
            <a:off x="5227468" y="4332672"/>
            <a:ext cx="3135297" cy="25253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0D31CC-3803-5A02-22B4-F00FA9714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109" y="2525328"/>
            <a:ext cx="2310708" cy="156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33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BEA63-53E4-7130-24FD-F820B174F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Trash Contract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653FD916-F7ED-17A3-7C91-9DC83A8A0C09}"/>
              </a:ext>
            </a:extLst>
          </p:cNvPr>
          <p:cNvSpPr txBox="1">
            <a:spLocks/>
          </p:cNvSpPr>
          <p:nvPr/>
        </p:nvSpPr>
        <p:spPr>
          <a:xfrm>
            <a:off x="252546" y="2206483"/>
            <a:ext cx="8638903" cy="2724331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Republic contract </a:t>
            </a: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renewed for another 3 years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New trash containers to be arriving in the next few months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Special event leaf collection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Designated dates:  November 9, November 16, </a:t>
            </a:r>
            <a:r>
              <a:rPr kumimoji="0" lang="en-US" b="0" i="0" u="none" strike="noStrike" kern="1200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Nove</a:t>
            </a:r>
            <a:r>
              <a:rPr lang="en-US" dirty="0" err="1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mber</a:t>
            </a:r>
            <a:r>
              <a:rPr lang="en-US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 23, December 7, December 14, &amp; December 21</a:t>
            </a:r>
            <a:endParaRPr kumimoji="0" lang="en-US" b="0" i="0" u="none" strike="noStrike" kern="1200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cap="none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To include leaves in paper bags only – no li</a:t>
            </a:r>
            <a:r>
              <a:rPr lang="en-US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mit to the number of bags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684213" lvl="1" indent="-227013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742950" lvl="1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49595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CPI Violation Dashboard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u="sng" dirty="0">
                <a:solidFill>
                  <a:schemeClr val="tx1"/>
                </a:solidFill>
              </a:rPr>
              <a:t>December</a:t>
            </a:r>
            <a:endParaRPr lang="en-US" b="1" u="sng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90084"/>
              </p:ext>
            </p:extLst>
          </p:nvPr>
        </p:nvGraphicFramePr>
        <p:xfrm>
          <a:off x="109536" y="3091340"/>
          <a:ext cx="8847908" cy="95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83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307832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479867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752377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11/30/23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Violations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Violations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12/31/23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138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61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144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BAD86D9-C03E-4A30-A454-1333AEBA4A40}"/>
              </a:ext>
            </a:extLst>
          </p:cNvPr>
          <p:cNvSpPr txBox="1"/>
          <p:nvPr/>
        </p:nvSpPr>
        <p:spPr>
          <a:xfrm>
            <a:off x="122598" y="2723080"/>
            <a:ext cx="328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Violations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545EED-5BDB-2387-3FB6-2B720D18D314}"/>
              </a:ext>
            </a:extLst>
          </p:cNvPr>
          <p:cNvSpPr txBox="1"/>
          <p:nvPr/>
        </p:nvSpPr>
        <p:spPr>
          <a:xfrm>
            <a:off x="122598" y="450984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61 violations initiated in December:  5 maintenance/trash/debris; 25 leaf placement; 9 no permit; 22 miscellaneous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Miscellaneous violations includes signs, stop work orders, trailers, unregistered/junk vehicles, and vehicle parking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55 violations complied out; 144 remain open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34 maintenance/trash/debris; 25 leaf placement; 31 no permit; 54 miscellaneous</a:t>
            </a:r>
          </a:p>
        </p:txBody>
      </p:sp>
    </p:spTree>
    <p:extLst>
      <p:ext uri="{BB962C8B-B14F-4D97-AF65-F5344CB8AC3E}">
        <p14:creationId xmlns:p14="http://schemas.microsoft.com/office/powerpoint/2010/main" val="1554711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Work Orders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December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06818"/>
              </p:ext>
            </p:extLst>
          </p:nvPr>
        </p:nvGraphicFramePr>
        <p:xfrm>
          <a:off x="571175" y="2521994"/>
          <a:ext cx="8046719" cy="1409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72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164411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204843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879743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11/30/23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Work Orders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Work Orders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12/31/23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111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74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125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96AD777-9903-050C-60B7-A95C92E997D2}"/>
              </a:ext>
            </a:extLst>
          </p:cNvPr>
          <p:cNvSpPr txBox="1"/>
          <p:nvPr/>
        </p:nvSpPr>
        <p:spPr>
          <a:xfrm>
            <a:off x="1358434" y="4738046"/>
            <a:ext cx="6975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74 work orders initiated in December:  1 bulkhead;  36 drainage;                                       7 grounds/landscaping; 4 roads; 6 signs; 20 general maintenance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Majority still open in drainage (57):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>
                <a:solidFill>
                  <a:prstClr val="black"/>
                </a:solidFill>
                <a:latin typeface="Gill Sans MT" panose="020B0502020104020203"/>
              </a:rPr>
              <a:t>5 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/>
              </a:rPr>
              <a:t>– over 30 days</a:t>
            </a:r>
            <a:r>
              <a:rPr lang="en-US" sz="1600">
                <a:solidFill>
                  <a:prstClr val="black"/>
                </a:solidFill>
                <a:latin typeface="Gill Sans MT" panose="020B0502020104020203"/>
              </a:rPr>
              <a:t>; 20 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/>
              </a:rPr>
              <a:t>– over 60 days</a:t>
            </a:r>
          </a:p>
          <a:p>
            <a:pPr marL="1200150" lvl="2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Gill Sans MT" panose="020B0502020104020203"/>
              </a:rPr>
              <a:t>Average 1-4 work orders a day to complete depending upon severity</a:t>
            </a:r>
            <a:endParaRPr lang="en-US" dirty="0">
              <a:solidFill>
                <a:prstClr val="black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708287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139332"/>
            <a:ext cx="7524003" cy="1663343"/>
          </a:xfrm>
        </p:spPr>
        <p:txBody>
          <a:bodyPr>
            <a:noAutofit/>
          </a:bodyPr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Customer Service Dashboard</a:t>
            </a:r>
            <a:br>
              <a:rPr lang="en-US" b="0" u="sng" dirty="0">
                <a:solidFill>
                  <a:schemeClr val="tx1"/>
                </a:solidFill>
              </a:rPr>
            </a:br>
            <a:r>
              <a:rPr lang="en-US" sz="3200" b="0" u="sng" dirty="0">
                <a:solidFill>
                  <a:schemeClr val="tx1"/>
                </a:solidFill>
              </a:rPr>
              <a:t>(from info@oceanpines.org)</a:t>
            </a:r>
            <a:br>
              <a:rPr lang="en-US" sz="3200" b="0" u="sng" dirty="0">
                <a:solidFill>
                  <a:schemeClr val="tx1"/>
                </a:solidFill>
              </a:rPr>
            </a:br>
            <a:r>
              <a:rPr lang="en-US" u="sng" dirty="0">
                <a:solidFill>
                  <a:schemeClr val="tx1"/>
                </a:solidFill>
              </a:rPr>
              <a:t>December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726453"/>
              </p:ext>
            </p:extLst>
          </p:nvPr>
        </p:nvGraphicFramePr>
        <p:xfrm>
          <a:off x="2159726" y="2125434"/>
          <a:ext cx="4977921" cy="253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906">
                  <a:extLst>
                    <a:ext uri="{9D8B030D-6E8A-4147-A177-3AD203B41FA5}">
                      <a16:colId xmlns:a16="http://schemas.microsoft.com/office/drawing/2014/main" val="160533530"/>
                    </a:ext>
                  </a:extLst>
                </a:gridCol>
                <a:gridCol w="2520015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22765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# Received – Dec.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Amenities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900878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CPI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847516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Drainage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24032667"/>
                  </a:ext>
                </a:extLst>
              </a:tr>
              <a:tr h="317588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General 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79019372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Public Works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2857128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2448314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97C8FB9E-F9E1-9DA5-4E9C-7C66AD0CD3AF}"/>
              </a:ext>
            </a:extLst>
          </p:cNvPr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02772"/>
            <a:ext cx="3708179" cy="1957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42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23899" y="885433"/>
            <a:ext cx="7696201" cy="254356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Approval of Agenda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9144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88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23899" y="885433"/>
            <a:ext cx="7696201" cy="254356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Financials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9144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67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220" y="950169"/>
            <a:ext cx="5623560" cy="7735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Century Gothic" panose="020B0502020202020204" pitchFamily="34" charset="0"/>
              </a:rPr>
              <a:t>UNAUDITED FINANCIAL CHANGE</a:t>
            </a:r>
            <a:br>
              <a:rPr lang="en-US" sz="2700" dirty="0">
                <a:latin typeface="Century Gothic" panose="020B0502020202020204" pitchFamily="34" charset="0"/>
              </a:rPr>
            </a:br>
            <a:r>
              <a:rPr lang="en-US" sz="2700" dirty="0">
                <a:latin typeface="Century Gothic" panose="020B0502020202020204" pitchFamily="34" charset="0"/>
              </a:rPr>
              <a:t>MONTH OF DECEMBER 2023</a:t>
            </a:r>
            <a:endParaRPr lang="en-US" sz="2025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A52B43-19FA-4221-AEE4-462E04F3AFA6}"/>
              </a:ext>
            </a:extLst>
          </p:cNvPr>
          <p:cNvGraphicFramePr>
            <a:graphicFrameLocks noGrp="1"/>
          </p:cNvGraphicFramePr>
          <p:nvPr/>
        </p:nvGraphicFramePr>
        <p:xfrm>
          <a:off x="1348740" y="2600335"/>
          <a:ext cx="6446519" cy="2293480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1971203">
                  <a:extLst>
                    <a:ext uri="{9D8B030D-6E8A-4147-A177-3AD203B41FA5}">
                      <a16:colId xmlns:a16="http://schemas.microsoft.com/office/drawing/2014/main" val="1529911752"/>
                    </a:ext>
                  </a:extLst>
                </a:gridCol>
                <a:gridCol w="1482008">
                  <a:extLst>
                    <a:ext uri="{9D8B030D-6E8A-4147-A177-3AD203B41FA5}">
                      <a16:colId xmlns:a16="http://schemas.microsoft.com/office/drawing/2014/main" val="1196787798"/>
                    </a:ext>
                  </a:extLst>
                </a:gridCol>
                <a:gridCol w="1541150">
                  <a:extLst>
                    <a:ext uri="{9D8B030D-6E8A-4147-A177-3AD203B41FA5}">
                      <a16:colId xmlns:a16="http://schemas.microsoft.com/office/drawing/2014/main" val="1193626519"/>
                    </a:ext>
                  </a:extLst>
                </a:gridCol>
                <a:gridCol w="1452158">
                  <a:extLst>
                    <a:ext uri="{9D8B030D-6E8A-4147-A177-3AD203B41FA5}">
                      <a16:colId xmlns:a16="http://schemas.microsoft.com/office/drawing/2014/main" val="3714425827"/>
                    </a:ext>
                  </a:extLst>
                </a:gridCol>
              </a:tblGrid>
              <a:tr h="27263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December (In 000’s)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703382"/>
                  </a:ext>
                </a:extLst>
              </a:tr>
              <a:tr h="34079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Budget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Current Year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Favor/ (</a:t>
                      </a:r>
                      <a:r>
                        <a:rPr lang="en-US" sz="1200" u="none" strike="noStrike" dirty="0" err="1">
                          <a:effectLst/>
                        </a:rPr>
                        <a:t>Unfavor</a:t>
                      </a:r>
                      <a:r>
                        <a:rPr lang="en-US" sz="1200" u="none" strike="noStrike" dirty="0">
                          <a:effectLst/>
                        </a:rPr>
                        <a:t>) vs. Budget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231670456"/>
                  </a:ext>
                </a:extLst>
              </a:tr>
              <a:tr h="231194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68013"/>
                  </a:ext>
                </a:extLst>
              </a:tr>
              <a:tr h="238558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99997"/>
                  </a:ext>
                </a:extLst>
              </a:tr>
              <a:tr h="3873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Net Revenues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$239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 $278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$39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147305317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Expenses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1,242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1,160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 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481779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Net Operating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($1,003)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($882)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$121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2021347524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605346" y="4893815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605346" y="4613232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164725" y="4893815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164725" y="4622794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613067" y="4882521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6613067" y="4613331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0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3841" y="902652"/>
            <a:ext cx="5707559" cy="10432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dirty="0">
                <a:latin typeface="Century Gothic" panose="020B0502020202020204" pitchFamily="34" charset="0"/>
              </a:rPr>
              <a:t>UNAUDITED MONTH OF DECEMBER</a:t>
            </a:r>
            <a:br>
              <a:rPr lang="en-US" sz="2100" dirty="0">
                <a:latin typeface="Century Gothic" panose="020B0502020202020204" pitchFamily="34" charset="0"/>
              </a:rPr>
            </a:br>
            <a:r>
              <a:rPr lang="en-US" sz="2100" dirty="0">
                <a:latin typeface="Century Gothic" panose="020B0502020202020204" pitchFamily="34" charset="0"/>
              </a:rPr>
              <a:t>FAVOR/(UNFAVORABLE) VS. BUDGET (IN 000’s)</a:t>
            </a:r>
            <a:br>
              <a:rPr lang="en-US" sz="2025" dirty="0">
                <a:latin typeface="Franklin Gothic Medium" panose="020B0603020102020204" pitchFamily="34" charset="0"/>
              </a:rPr>
            </a:br>
            <a:endParaRPr lang="en-US" sz="2025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1FE97F5-49DA-4AF4-ACAC-3E7281E896E2}"/>
              </a:ext>
            </a:extLst>
          </p:cNvPr>
          <p:cNvGraphicFramePr>
            <a:graphicFrameLocks noGrp="1"/>
          </p:cNvGraphicFramePr>
          <p:nvPr/>
        </p:nvGraphicFramePr>
        <p:xfrm>
          <a:off x="1907381" y="2212419"/>
          <a:ext cx="5329237" cy="2858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267">
                  <a:extLst>
                    <a:ext uri="{9D8B030D-6E8A-4147-A177-3AD203B41FA5}">
                      <a16:colId xmlns:a16="http://schemas.microsoft.com/office/drawing/2014/main" val="2078890817"/>
                    </a:ext>
                  </a:extLst>
                </a:gridCol>
                <a:gridCol w="2242970">
                  <a:extLst>
                    <a:ext uri="{9D8B030D-6E8A-4147-A177-3AD203B41FA5}">
                      <a16:colId xmlns:a16="http://schemas.microsoft.com/office/drawing/2014/main" val="1772542581"/>
                    </a:ext>
                  </a:extLst>
                </a:gridCol>
              </a:tblGrid>
              <a:tr h="28781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Department/Amenity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Favorable/(Unfavorable)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879345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Golf Ops + Maintenance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37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7950552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Public Works/Gen </a:t>
                      </a:r>
                      <a:r>
                        <a:rPr lang="en-US" sz="1200" dirty="0" err="1"/>
                        <a:t>Maint</a:t>
                      </a:r>
                      <a:r>
                        <a:rPr lang="en-US" sz="1200" dirty="0"/>
                        <a:t>/CPI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15593443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200" dirty="0"/>
                        <a:t>Recreation &amp; Parks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19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0705006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200" dirty="0"/>
                        <a:t>Police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14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79330181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200" dirty="0"/>
                        <a:t>Aquatics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13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45141597"/>
                  </a:ext>
                </a:extLst>
              </a:tr>
              <a:tr h="287819">
                <a:tc>
                  <a:txBody>
                    <a:bodyPr/>
                    <a:lstStyle/>
                    <a:p>
                      <a:r>
                        <a:rPr lang="en-US" sz="1200" dirty="0"/>
                        <a:t>Yacht Club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11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636317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Other Net (GM Office, Beach Club, Marinas)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200" dirty="0"/>
                        <a:t>   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40162042"/>
                  </a:ext>
                </a:extLst>
              </a:tr>
              <a:tr h="409143">
                <a:tc>
                  <a:txBody>
                    <a:bodyPr/>
                    <a:lstStyle/>
                    <a:p>
                      <a:r>
                        <a:rPr lang="en-US" sz="1200" dirty="0"/>
                        <a:t>               </a:t>
                      </a:r>
                      <a:r>
                        <a:rPr lang="en-US" sz="1200" b="1" dirty="0"/>
                        <a:t>TOTAL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$121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5865745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A069AC-E94D-40E5-9EDF-5E65AB9AC418}"/>
              </a:ext>
            </a:extLst>
          </p:cNvPr>
          <p:cNvCxnSpPr>
            <a:cxnSpLocks/>
          </p:cNvCxnSpPr>
          <p:nvPr/>
        </p:nvCxnSpPr>
        <p:spPr>
          <a:xfrm>
            <a:off x="5728681" y="6961373"/>
            <a:ext cx="6638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BB0CDF-5ABB-387D-8A08-0F31CC442672}"/>
              </a:ext>
            </a:extLst>
          </p:cNvPr>
          <p:cNvCxnSpPr>
            <a:cxnSpLocks/>
          </p:cNvCxnSpPr>
          <p:nvPr/>
        </p:nvCxnSpPr>
        <p:spPr>
          <a:xfrm>
            <a:off x="5728681" y="5806701"/>
            <a:ext cx="66380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4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220" y="950169"/>
            <a:ext cx="5623560" cy="7735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Century Gothic" panose="020B0502020202020204" pitchFamily="34" charset="0"/>
              </a:rPr>
              <a:t>UNAUDITED FINANCIAL CHANGE</a:t>
            </a:r>
            <a:br>
              <a:rPr lang="en-US" sz="2700" dirty="0">
                <a:latin typeface="Century Gothic" panose="020B0502020202020204" pitchFamily="34" charset="0"/>
              </a:rPr>
            </a:br>
            <a:r>
              <a:rPr lang="en-US" sz="2700" dirty="0">
                <a:latin typeface="Century Gothic" panose="020B0502020202020204" pitchFamily="34" charset="0"/>
              </a:rPr>
              <a:t>YTD DECEMBER 2023</a:t>
            </a:r>
            <a:endParaRPr lang="en-US" sz="2025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A52B43-19FA-4221-AEE4-462E04F3AFA6}"/>
              </a:ext>
            </a:extLst>
          </p:cNvPr>
          <p:cNvGraphicFramePr>
            <a:graphicFrameLocks noGrp="1"/>
          </p:cNvGraphicFramePr>
          <p:nvPr/>
        </p:nvGraphicFramePr>
        <p:xfrm>
          <a:off x="1348740" y="2628910"/>
          <a:ext cx="6446519" cy="2293480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1971203">
                  <a:extLst>
                    <a:ext uri="{9D8B030D-6E8A-4147-A177-3AD203B41FA5}">
                      <a16:colId xmlns:a16="http://schemas.microsoft.com/office/drawing/2014/main" val="1529911752"/>
                    </a:ext>
                  </a:extLst>
                </a:gridCol>
                <a:gridCol w="1482008">
                  <a:extLst>
                    <a:ext uri="{9D8B030D-6E8A-4147-A177-3AD203B41FA5}">
                      <a16:colId xmlns:a16="http://schemas.microsoft.com/office/drawing/2014/main" val="1196787798"/>
                    </a:ext>
                  </a:extLst>
                </a:gridCol>
                <a:gridCol w="1541150">
                  <a:extLst>
                    <a:ext uri="{9D8B030D-6E8A-4147-A177-3AD203B41FA5}">
                      <a16:colId xmlns:a16="http://schemas.microsoft.com/office/drawing/2014/main" val="1193626519"/>
                    </a:ext>
                  </a:extLst>
                </a:gridCol>
                <a:gridCol w="1452158">
                  <a:extLst>
                    <a:ext uri="{9D8B030D-6E8A-4147-A177-3AD203B41FA5}">
                      <a16:colId xmlns:a16="http://schemas.microsoft.com/office/drawing/2014/main" val="3714425827"/>
                    </a:ext>
                  </a:extLst>
                </a:gridCol>
              </a:tblGrid>
              <a:tr h="27263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December YTD (In 000’s)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703382"/>
                  </a:ext>
                </a:extLst>
              </a:tr>
              <a:tr h="34079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Budget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Current Year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Favor/ (</a:t>
                      </a:r>
                      <a:r>
                        <a:rPr lang="en-US" sz="1200" u="none" strike="noStrike" dirty="0" err="1">
                          <a:effectLst/>
                        </a:rPr>
                        <a:t>Unfavor</a:t>
                      </a:r>
                      <a:r>
                        <a:rPr lang="en-US" sz="1200" u="none" strike="noStrike" dirty="0">
                          <a:effectLst/>
                        </a:rPr>
                        <a:t>) vs. Budget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231670456"/>
                  </a:ext>
                </a:extLst>
              </a:tr>
              <a:tr h="231194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68013"/>
                  </a:ext>
                </a:extLst>
              </a:tr>
              <a:tr h="238558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99997"/>
                  </a:ext>
                </a:extLst>
              </a:tr>
              <a:tr h="3873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Net Revenues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$13,330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$14,062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$732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147305317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Expenses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10,284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10,183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  101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481779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Net Operating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$3,046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$3,879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$833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497" marR="6497" marT="6497" marB="0" anchor="b"/>
                </a:tc>
                <a:extLst>
                  <a:ext uri="{0D108BD9-81ED-4DB2-BD59-A6C34878D82A}">
                    <a16:rowId xmlns:a16="http://schemas.microsoft.com/office/drawing/2014/main" val="2021347524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605346" y="4922390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605346" y="4539539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164725" y="4922390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164725" y="4539539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613067" y="4925450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6613067" y="4539539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28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3841" y="902653"/>
            <a:ext cx="5707559" cy="11047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dirty="0">
                <a:latin typeface="Century Gothic" panose="020B0502020202020204" pitchFamily="34" charset="0"/>
              </a:rPr>
              <a:t>UNAUDITED YTD DECEMBER</a:t>
            </a:r>
            <a:br>
              <a:rPr lang="en-US" sz="2100" dirty="0">
                <a:latin typeface="Century Gothic" panose="020B0502020202020204" pitchFamily="34" charset="0"/>
              </a:rPr>
            </a:br>
            <a:r>
              <a:rPr lang="en-US" sz="2100" dirty="0">
                <a:latin typeface="Century Gothic" panose="020B0502020202020204" pitchFamily="34" charset="0"/>
              </a:rPr>
              <a:t>FAVOR/(UNFAVORABLE) VS. BUDGET (IN 000’s)</a:t>
            </a:r>
            <a:br>
              <a:rPr lang="en-US" sz="2025" dirty="0">
                <a:latin typeface="Franklin Gothic Medium" panose="020B0603020102020204" pitchFamily="34" charset="0"/>
              </a:rPr>
            </a:br>
            <a:endParaRPr lang="en-US" sz="2025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1FE97F5-49DA-4AF4-ACAC-3E7281E896E2}"/>
              </a:ext>
            </a:extLst>
          </p:cNvPr>
          <p:cNvGraphicFramePr>
            <a:graphicFrameLocks noGrp="1"/>
          </p:cNvGraphicFramePr>
          <p:nvPr/>
        </p:nvGraphicFramePr>
        <p:xfrm>
          <a:off x="1843891" y="1923635"/>
          <a:ext cx="5272088" cy="3984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3171">
                  <a:extLst>
                    <a:ext uri="{9D8B030D-6E8A-4147-A177-3AD203B41FA5}">
                      <a16:colId xmlns:a16="http://schemas.microsoft.com/office/drawing/2014/main" val="2078890817"/>
                    </a:ext>
                  </a:extLst>
                </a:gridCol>
                <a:gridCol w="2218917">
                  <a:extLst>
                    <a:ext uri="{9D8B030D-6E8A-4147-A177-3AD203B41FA5}">
                      <a16:colId xmlns:a16="http://schemas.microsoft.com/office/drawing/2014/main" val="1772542581"/>
                    </a:ext>
                  </a:extLst>
                </a:gridCol>
              </a:tblGrid>
              <a:tr h="27588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Department/Amenity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Favorable/(Unfavorable)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879345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Police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$201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36704269"/>
                  </a:ext>
                </a:extLst>
              </a:tr>
              <a:tr h="28142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Golf Ops + Maintenance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171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74347467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Public Works/Gen </a:t>
                      </a:r>
                      <a:r>
                        <a:rPr lang="en-US" sz="1200" dirty="0" err="1"/>
                        <a:t>Maint</a:t>
                      </a:r>
                      <a:r>
                        <a:rPr lang="en-US" sz="1200" dirty="0"/>
                        <a:t>/CPI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156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59500969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Admin/Finance/GM/Public Relations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101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6058520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Beach Club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 59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40293678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Beach Parking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 51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0705006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Aquatics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5845291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Recreation &amp; Parks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45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37584172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Clubhouse Grille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39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3932401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Yacht Club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28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91695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Marinas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(38)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3195097"/>
                  </a:ext>
                </a:extLst>
              </a:tr>
              <a:tr h="275882">
                <a:tc>
                  <a:txBody>
                    <a:bodyPr/>
                    <a:lstStyle/>
                    <a:p>
                      <a:r>
                        <a:rPr lang="en-US" sz="1200" dirty="0"/>
                        <a:t>Racquet Sports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(30)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17807375"/>
                  </a:ext>
                </a:extLst>
              </a:tr>
              <a:tr h="392174">
                <a:tc>
                  <a:txBody>
                    <a:bodyPr/>
                    <a:lstStyle/>
                    <a:p>
                      <a:r>
                        <a:rPr lang="en-US" sz="1200" dirty="0"/>
                        <a:t>               </a:t>
                      </a:r>
                      <a:r>
                        <a:rPr lang="en-US" sz="1200" b="1" dirty="0"/>
                        <a:t>TOTAL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$833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5865745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A069AC-E94D-40E5-9EDF-5E65AB9AC418}"/>
              </a:ext>
            </a:extLst>
          </p:cNvPr>
          <p:cNvCxnSpPr>
            <a:cxnSpLocks/>
          </p:cNvCxnSpPr>
          <p:nvPr/>
        </p:nvCxnSpPr>
        <p:spPr>
          <a:xfrm>
            <a:off x="5730804" y="7282739"/>
            <a:ext cx="6638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D39DB2-FD2B-4C24-97CD-5CB0EE8D8AB5}"/>
              </a:ext>
            </a:extLst>
          </p:cNvPr>
          <p:cNvCxnSpPr>
            <a:cxnSpLocks/>
          </p:cNvCxnSpPr>
          <p:nvPr/>
        </p:nvCxnSpPr>
        <p:spPr>
          <a:xfrm>
            <a:off x="5730804" y="5768178"/>
            <a:ext cx="66380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9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990" y="1102927"/>
            <a:ext cx="5264627" cy="868748"/>
          </a:xfrm>
        </p:spPr>
        <p:txBody>
          <a:bodyPr>
            <a:noAutofit/>
          </a:bodyPr>
          <a:lstStyle/>
          <a:p>
            <a:pPr algn="ctr"/>
            <a:r>
              <a:rPr lang="en-US" sz="2700" dirty="0">
                <a:latin typeface="Franklin Gothic Medium" panose="020B0603020102020204" pitchFamily="34" charset="0"/>
              </a:rPr>
              <a:t>UNAUDITED RESERVES DECEMBER 2023 ($ MILLIONS)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339740-C4C2-4E66-9638-BF57A372F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038293"/>
              </p:ext>
            </p:extLst>
          </p:nvPr>
        </p:nvGraphicFramePr>
        <p:xfrm>
          <a:off x="1214846" y="2401648"/>
          <a:ext cx="6952610" cy="2967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683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895836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1038138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758918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967666">
                  <a:extLst>
                    <a:ext uri="{9D8B030D-6E8A-4147-A177-3AD203B41FA5}">
                      <a16:colId xmlns:a16="http://schemas.microsoft.com/office/drawing/2014/main" val="2806363114"/>
                    </a:ext>
                  </a:extLst>
                </a:gridCol>
                <a:gridCol w="846739">
                  <a:extLst>
                    <a:ext uri="{9D8B030D-6E8A-4147-A177-3AD203B41FA5}">
                      <a16:colId xmlns:a16="http://schemas.microsoft.com/office/drawing/2014/main" val="2625739660"/>
                    </a:ext>
                  </a:extLst>
                </a:gridCol>
                <a:gridCol w="795630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000" dirty="0">
                        <a:latin typeface="Franklin Gothic Medium" panose="020B06030201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Franklin Gothic Medium" panose="020B0603020102020204" pitchFamily="34" charset="0"/>
                        </a:rPr>
                        <a:t>GeneralReplace</a:t>
                      </a:r>
                      <a:endParaRPr lang="en-US" sz="1600" dirty="0">
                        <a:latin typeface="Franklin Gothic Medium" panose="020B0603020102020204" pitchFamily="34" charset="0"/>
                      </a:endParaRP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Bulkheads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Roads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Drainage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New Capital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Total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190847527"/>
                  </a:ext>
                </a:extLst>
              </a:tr>
              <a:tr h="453326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4/30/23 Balance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$5.1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 $0.5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$0.7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$0.2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$6.6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2939790926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Contributions/</a:t>
                      </a:r>
                    </a:p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Interest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2.1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 1.1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3.4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453326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Casino Funds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0.4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0.5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453326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Transfer (Spend)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(1.0)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(0.7)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(0.1)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(1.8)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12/31/23 Balance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$6.2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$0.9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$1.1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$0.4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$8.7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3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654767" y="3162471"/>
            <a:ext cx="2335109" cy="1780887"/>
          </a:xfrm>
        </p:spPr>
        <p:txBody>
          <a:bodyPr vert="horz" lIns="68580" tIns="34290" rIns="68580" bIns="0" rtlCol="0" anchor="b">
            <a:noAutofit/>
          </a:bodyPr>
          <a:lstStyle/>
          <a:p>
            <a:pPr defTabSz="685800"/>
            <a:r>
              <a:rPr lang="en-US" sz="3200" dirty="0">
                <a:solidFill>
                  <a:schemeClr val="bg1"/>
                </a:solidFill>
              </a:rPr>
              <a:t>Treasurer’s Report -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Monica Rakowski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17803-0051-4A79-B7E2-BA5BD7564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7" y="2334827"/>
            <a:ext cx="3653817" cy="33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1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F842A-92F4-4637-B96B-ABE0E1852D76}"/>
              </a:ext>
            </a:extLst>
          </p:cNvPr>
          <p:cNvSpPr txBox="1"/>
          <p:nvPr/>
        </p:nvSpPr>
        <p:spPr>
          <a:xfrm>
            <a:off x="1598625" y="1192641"/>
            <a:ext cx="5946749" cy="72783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875" b="1" dirty="0">
                <a:solidFill>
                  <a:prstClr val="black"/>
                </a:solidFill>
                <a:latin typeface="Calibri Light" panose="020F0302020204030204"/>
              </a:rPr>
              <a:t>Cash &amp; Short-Term Investments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875" b="1" u="sng" dirty="0">
                <a:solidFill>
                  <a:prstClr val="black"/>
                </a:solidFill>
                <a:latin typeface="Calibri Light" panose="020F0302020204030204"/>
              </a:rPr>
              <a:t>Month of December</a:t>
            </a:r>
            <a:endParaRPr lang="en-US" sz="1875" b="1" dirty="0">
              <a:solidFill>
                <a:srgbClr val="FEFEFE"/>
              </a:solidFill>
              <a:latin typeface="Calibri Light" panose="020F030202020403020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35291" y="2234002"/>
            <a:ext cx="3536708" cy="32232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 indent="-261938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As of December 31, 2023, the Association had Approximately (~) $15.7M in Cash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Cash Increased ~ $0.6M from the Same Time Period Last Year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Cash Decreased ~ ($1.1)M from November 2023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$11.3M Invested in CDAR’s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$53K in Interest Income Recognized for the Month</a:t>
            </a:r>
          </a:p>
          <a:p>
            <a:pPr marL="514350" lvl="1" indent="-252413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Remaining $4.4M in Insured Cash Sweep, Treasury Bills, Money Market and Other Operating Accounts (Diversified Between 2 Local Banks)</a:t>
            </a:r>
          </a:p>
        </p:txBody>
      </p:sp>
      <p:pic>
        <p:nvPicPr>
          <p:cNvPr id="8" name="Graphic 7" descr="Dollar">
            <a:extLst>
              <a:ext uri="{FF2B5EF4-FFF2-40B4-BE49-F238E27FC236}">
                <a16:creationId xmlns:a16="http://schemas.microsoft.com/office/drawing/2014/main" id="{4FEA77A1-BF0C-4E09-BE54-FF8A202F6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3666" y="2452005"/>
            <a:ext cx="2787254" cy="278725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919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B9D93730-8C7D-423D-9137-597B5FA65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D45553-91A4-480A-9577-0E0FC0D91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" y="0"/>
            <a:ext cx="91405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D240F8A8-FEA1-42C2-B259-27A935127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77753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3A5A1C8-00CF-701D-EA7D-3359A7572C35}"/>
              </a:ext>
            </a:extLst>
          </p:cNvPr>
          <p:cNvSpPr txBox="1">
            <a:spLocks/>
          </p:cNvSpPr>
          <p:nvPr/>
        </p:nvSpPr>
        <p:spPr>
          <a:xfrm>
            <a:off x="123092" y="1741714"/>
            <a:ext cx="3165231" cy="41177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cs typeface="+mj-cs"/>
              </a:rPr>
              <a:t>Public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B8950-8F74-239B-41CF-6FD1FC123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9892" y="1977277"/>
            <a:ext cx="4534154" cy="3077726"/>
          </a:xfrm>
        </p:spPr>
        <p:txBody>
          <a:bodyPr>
            <a:normAutofit/>
          </a:bodyPr>
          <a:lstStyle/>
          <a:p>
            <a:pPr marL="0" indent="0" algn="ctr" defTabSz="237744">
              <a:spcAft>
                <a:spcPts val="312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Members wishing to make comments must state their name and address</a:t>
            </a:r>
            <a:endParaRPr lang="en-US" sz="6000" dirty="0"/>
          </a:p>
        </p:txBody>
      </p:sp>
      <p:pic>
        <p:nvPicPr>
          <p:cNvPr id="2" name="Graphic 1" descr="Chat">
            <a:extLst>
              <a:ext uri="{FF2B5EF4-FFF2-40B4-BE49-F238E27FC236}">
                <a16:creationId xmlns:a16="http://schemas.microsoft.com/office/drawing/2014/main" id="{23C1B981-CA93-F970-C55C-554773AA2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609" y="4123900"/>
            <a:ext cx="1489888" cy="14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35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646C3D-5D2C-0DAE-4ADD-07C07B47D8C0}"/>
              </a:ext>
            </a:extLst>
          </p:cNvPr>
          <p:cNvSpPr txBox="1"/>
          <p:nvPr/>
        </p:nvSpPr>
        <p:spPr>
          <a:xfrm>
            <a:off x="687977" y="2412808"/>
            <a:ext cx="7768045" cy="1055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See list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41CFE-21D1-4609-50C1-0B60290285BF}"/>
              </a:ext>
            </a:extLst>
          </p:cNvPr>
          <p:cNvSpPr txBox="1"/>
          <p:nvPr/>
        </p:nvSpPr>
        <p:spPr>
          <a:xfrm>
            <a:off x="687977" y="558854"/>
            <a:ext cx="7768045" cy="146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CPI Violations</a:t>
            </a:r>
          </a:p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6910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3177" y="825623"/>
            <a:ext cx="8377646" cy="4461357"/>
          </a:xfrm>
          <a:effectLst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5300" dirty="0">
                <a:solidFill>
                  <a:schemeClr val="bg1"/>
                </a:solidFill>
                <a:cs typeface="+mj-cs"/>
              </a:rPr>
              <a:t>Approval of Minutes</a:t>
            </a:r>
            <a:br>
              <a:rPr lang="en-US" sz="2000" dirty="0">
                <a:solidFill>
                  <a:schemeClr val="tx1"/>
                </a:solidFill>
                <a:cs typeface="+mj-cs"/>
              </a:rPr>
            </a:br>
            <a:br>
              <a:rPr lang="en-US" sz="2000" dirty="0">
                <a:solidFill>
                  <a:schemeClr val="tx1"/>
                </a:solidFill>
                <a:cs typeface="+mj-cs"/>
              </a:rPr>
            </a:br>
            <a:br>
              <a:rPr lang="en-US" sz="3600" dirty="0">
                <a:solidFill>
                  <a:schemeClr val="tx1"/>
                </a:solidFill>
                <a:cs typeface="+mj-cs"/>
              </a:rPr>
            </a:br>
            <a:br>
              <a:rPr lang="en-US" sz="3200" b="0" dirty="0">
                <a:solidFill>
                  <a:schemeClr val="tx1"/>
                </a:solidFill>
                <a:cs typeface="+mj-cs"/>
              </a:rPr>
            </a:br>
            <a:br>
              <a:rPr lang="en-US" sz="3200" b="0" dirty="0">
                <a:solidFill>
                  <a:schemeClr val="tx1"/>
                </a:solidFill>
                <a:cs typeface="+mj-cs"/>
              </a:rPr>
            </a:br>
            <a:br>
              <a:rPr lang="en-US" sz="3200" b="0" dirty="0">
                <a:solidFill>
                  <a:schemeClr val="tx1"/>
                </a:solidFill>
                <a:cs typeface="+mj-cs"/>
              </a:rPr>
            </a:br>
            <a:r>
              <a:rPr lang="en-US" sz="3200" b="0" dirty="0">
                <a:solidFill>
                  <a:schemeClr val="tx1"/>
                </a:solidFill>
                <a:cs typeface="+mj-cs"/>
              </a:rPr>
              <a:t>December 16, 2023 – Regular Meeting</a:t>
            </a:r>
            <a:br>
              <a:rPr lang="en-US" sz="3200" b="0" dirty="0">
                <a:solidFill>
                  <a:schemeClr val="tx1"/>
                </a:solidFill>
                <a:cs typeface="+mj-cs"/>
              </a:rPr>
            </a:br>
            <a:br>
              <a:rPr lang="en-US" sz="3200" b="0" dirty="0">
                <a:cs typeface="+mj-cs"/>
              </a:rPr>
            </a:br>
            <a:br>
              <a:rPr lang="en-US" sz="2000" b="0" dirty="0">
                <a:cs typeface="+mj-cs"/>
              </a:rPr>
            </a:br>
            <a:br>
              <a:rPr lang="en-US" sz="2000" dirty="0">
                <a:solidFill>
                  <a:schemeClr val="tx1"/>
                </a:solidFill>
                <a:cs typeface="+mj-cs"/>
              </a:rPr>
            </a:br>
            <a:br>
              <a:rPr lang="en-US" sz="2000" dirty="0">
                <a:highlight>
                  <a:srgbClr val="FFFF00"/>
                </a:highlight>
                <a:cs typeface="+mj-cs"/>
              </a:rPr>
            </a:br>
            <a:br>
              <a:rPr lang="en-US" sz="2000" dirty="0">
                <a:cs typeface="+mj-cs"/>
              </a:rPr>
            </a:br>
            <a:endParaRPr lang="en-US" sz="2000" dirty="0">
              <a:solidFill>
                <a:schemeClr val="tx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030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646C3D-5D2C-0DAE-4ADD-07C07B47D8C0}"/>
              </a:ext>
            </a:extLst>
          </p:cNvPr>
          <p:cNvSpPr txBox="1"/>
          <p:nvPr/>
        </p:nvSpPr>
        <p:spPr>
          <a:xfrm>
            <a:off x="687977" y="2412808"/>
            <a:ext cx="7768045" cy="185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Motion to approve the OPA Season Kick-Off Day 2024 event – Monica Rakowski</a:t>
            </a:r>
            <a:endParaRPr lang="en-US" sz="2400" dirty="0">
              <a:solidFill>
                <a:prstClr val="black"/>
              </a:solidFill>
              <a:latin typeface="Century Gothic" panose="020B0502020202020204"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First Reading of revisions to the Architectural Review Committee Guidelines – Elaine Brady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41CFE-21D1-4609-50C1-0B60290285BF}"/>
              </a:ext>
            </a:extLst>
          </p:cNvPr>
          <p:cNvSpPr txBox="1"/>
          <p:nvPr/>
        </p:nvSpPr>
        <p:spPr>
          <a:xfrm>
            <a:off x="687977" y="558854"/>
            <a:ext cx="7768045" cy="146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New Business</a:t>
            </a:r>
          </a:p>
          <a:p>
            <a:pPr marL="112713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65187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394FE-CB9A-F120-62B3-100D26F97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Appointments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3A790-0CFC-161B-E7A8-D7E514D2D869}"/>
              </a:ext>
            </a:extLst>
          </p:cNvPr>
          <p:cNvSpPr txBox="1"/>
          <p:nvPr/>
        </p:nvSpPr>
        <p:spPr>
          <a:xfrm>
            <a:off x="809998" y="2626436"/>
            <a:ext cx="75240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John Dilworth – Extension – Architectural Review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Donald McMullen – 3</a:t>
            </a:r>
            <a:r>
              <a:rPr lang="en-US" sz="2400" baseline="30000" dirty="0">
                <a:solidFill>
                  <a:schemeClr val="bg1"/>
                </a:solidFill>
              </a:rPr>
              <a:t>rd</a:t>
            </a:r>
            <a:r>
              <a:rPr lang="en-US" sz="2400" dirty="0">
                <a:solidFill>
                  <a:schemeClr val="bg1"/>
                </a:solidFill>
              </a:rPr>
              <a:t> Term – Golf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Suzanne Russell – 1</a:t>
            </a:r>
            <a:r>
              <a:rPr lang="en-US" sz="2400" baseline="30000" dirty="0">
                <a:solidFill>
                  <a:schemeClr val="bg1"/>
                </a:solidFill>
              </a:rPr>
              <a:t>st</a:t>
            </a:r>
            <a:r>
              <a:rPr lang="en-US" sz="2400" dirty="0">
                <a:solidFill>
                  <a:schemeClr val="bg1"/>
                </a:solidFill>
              </a:rPr>
              <a:t> Term – Racquet Sports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Leslie </a:t>
            </a:r>
            <a:r>
              <a:rPr lang="en-US" sz="2400" dirty="0" err="1">
                <a:solidFill>
                  <a:schemeClr val="bg1"/>
                </a:solidFill>
              </a:rPr>
              <a:t>Shippee</a:t>
            </a:r>
            <a:r>
              <a:rPr lang="en-US" sz="2400" dirty="0">
                <a:solidFill>
                  <a:schemeClr val="bg1"/>
                </a:solidFill>
              </a:rPr>
              <a:t> – 1</a:t>
            </a:r>
            <a:r>
              <a:rPr lang="en-US" sz="2400" baseline="30000" dirty="0">
                <a:solidFill>
                  <a:schemeClr val="bg1"/>
                </a:solidFill>
              </a:rPr>
              <a:t>st</a:t>
            </a:r>
            <a:r>
              <a:rPr lang="en-US" sz="2400" dirty="0">
                <a:solidFill>
                  <a:schemeClr val="bg1"/>
                </a:solidFill>
              </a:rPr>
              <a:t> Term – Racquet Sports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Fred </a:t>
            </a:r>
            <a:r>
              <a:rPr lang="en-US" sz="2400" dirty="0" err="1">
                <a:solidFill>
                  <a:schemeClr val="bg1"/>
                </a:solidFill>
              </a:rPr>
              <a:t>Stiehl</a:t>
            </a:r>
            <a:r>
              <a:rPr lang="en-US" sz="2400" dirty="0">
                <a:solidFill>
                  <a:schemeClr val="bg1"/>
                </a:solidFill>
              </a:rPr>
              <a:t> – 1</a:t>
            </a:r>
            <a:r>
              <a:rPr lang="en-US" sz="2400" baseline="30000" dirty="0">
                <a:solidFill>
                  <a:schemeClr val="bg1"/>
                </a:solidFill>
              </a:rPr>
              <a:t>st</a:t>
            </a:r>
            <a:r>
              <a:rPr lang="en-US" sz="2400" dirty="0">
                <a:solidFill>
                  <a:schemeClr val="bg1"/>
                </a:solidFill>
              </a:rPr>
              <a:t> Term – Strategic Planning</a:t>
            </a:r>
          </a:p>
        </p:txBody>
      </p:sp>
    </p:spTree>
    <p:extLst>
      <p:ext uri="{BB962C8B-B14F-4D97-AF65-F5344CB8AC3E}">
        <p14:creationId xmlns:p14="http://schemas.microsoft.com/office/powerpoint/2010/main" val="3955463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8830" y="4991339"/>
            <a:ext cx="7526337" cy="13118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Adjournment</a:t>
            </a:r>
          </a:p>
        </p:txBody>
      </p:sp>
      <p:pic>
        <p:nvPicPr>
          <p:cNvPr id="2" name="Picture 1" descr="NEWOceanPinesAssociation_Circle_logo small">
            <a:extLst>
              <a:ext uri="{FF2B5EF4-FFF2-40B4-BE49-F238E27FC236}">
                <a16:creationId xmlns:a16="http://schemas.microsoft.com/office/drawing/2014/main" id="{F18ADABF-7432-4728-6D3B-76390DF618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17074" y="397861"/>
            <a:ext cx="3709851" cy="3649937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491972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08831" y="2112885"/>
            <a:ext cx="3843068" cy="24671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300">
                <a:cs typeface="+mj-cs"/>
              </a:rPr>
              <a:t>President’s Remarks</a:t>
            </a:r>
            <a:br>
              <a:rPr lang="en-US" sz="5000">
                <a:cs typeface="+mj-cs"/>
              </a:rPr>
            </a:br>
            <a:br>
              <a:rPr lang="en-US" sz="5000">
                <a:cs typeface="+mj-cs"/>
              </a:rPr>
            </a:br>
            <a:endParaRPr lang="en-US" sz="5000" dirty="0">
              <a:cs typeface="+mj-cs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34520E3-4860-6C7B-CEA5-8FDAF7454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831" y="5408854"/>
            <a:ext cx="7526338" cy="596170"/>
          </a:xfrm>
        </p:spPr>
        <p:txBody>
          <a:bodyPr>
            <a:normAutofit lnSpcReduction="10000"/>
          </a:bodyPr>
          <a:lstStyle/>
          <a:p>
            <a:r>
              <a:rPr lang="en-US" sz="3600" b="1">
                <a:cs typeface="+mj-cs"/>
              </a:rPr>
              <a:t>Rick Farr</a:t>
            </a:r>
            <a:endParaRPr lang="en-US" sz="3600" b="1" dirty="0"/>
          </a:p>
        </p:txBody>
      </p:sp>
      <p:pic>
        <p:nvPicPr>
          <p:cNvPr id="13" name="Picture 12" descr="NEWOceanPinesAssociation_Circle_logo small">
            <a:extLst>
              <a:ext uri="{FF2B5EF4-FFF2-40B4-BE49-F238E27FC236}">
                <a16:creationId xmlns:a16="http://schemas.microsoft.com/office/drawing/2014/main" id="{4E5AF3F7-C08F-4FE3-A93B-8F4462A82E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04419" y="852976"/>
            <a:ext cx="3371942" cy="3371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86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Freeform 6">
            <a:extLst>
              <a:ext uri="{FF2B5EF4-FFF2-40B4-BE49-F238E27FC236}">
                <a16:creationId xmlns:a16="http://schemas.microsoft.com/office/drawing/2014/main" id="{70FFA424-278D-4545-90BA-07151469E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C22DE07-B2C6-4253-B21A-6CF66957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59" y="3392466"/>
            <a:ext cx="4071200" cy="34289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cs typeface="+mj-cs"/>
              </a:rPr>
              <a:t>GM Leadership Report – </a:t>
            </a:r>
            <a:br>
              <a:rPr lang="en-US" sz="3600" dirty="0">
                <a:cs typeface="+mj-cs"/>
              </a:rPr>
            </a:br>
            <a:r>
              <a:rPr lang="en-US" sz="3600" dirty="0">
                <a:cs typeface="+mj-cs"/>
              </a:rPr>
              <a:t>John Viola</a:t>
            </a:r>
          </a:p>
        </p:txBody>
      </p:sp>
      <p:pic>
        <p:nvPicPr>
          <p:cNvPr id="7" name="Picture 6" descr="A sign with a sailboat in the middle of a field&#10;&#10;Description automatically generated">
            <a:extLst>
              <a:ext uri="{FF2B5EF4-FFF2-40B4-BE49-F238E27FC236}">
                <a16:creationId xmlns:a16="http://schemas.microsoft.com/office/drawing/2014/main" id="{580E4EC3-AD45-74FD-313C-891CB9107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4"/>
            <a:ext cx="4350058" cy="2899334"/>
          </a:xfrm>
          <a:prstGeom prst="rect">
            <a:avLst/>
          </a:prstGeom>
        </p:spPr>
      </p:pic>
      <p:pic>
        <p:nvPicPr>
          <p:cNvPr id="9" name="Picture 8" descr="A sign in front of a group of blue triangular shaped buildings&#10;&#10;Description automatically generated">
            <a:extLst>
              <a:ext uri="{FF2B5EF4-FFF2-40B4-BE49-F238E27FC236}">
                <a16:creationId xmlns:a16="http://schemas.microsoft.com/office/drawing/2014/main" id="{3F1E0184-6682-3FC0-BF68-75F168221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58" y="1727975"/>
            <a:ext cx="4793942" cy="319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1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819" y="643467"/>
            <a:ext cx="8188361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06C59-3F02-F27D-BA1E-8E9684FDB7F5}"/>
              </a:ext>
            </a:extLst>
          </p:cNvPr>
          <p:cNvSpPr txBox="1"/>
          <p:nvPr/>
        </p:nvSpPr>
        <p:spPr>
          <a:xfrm>
            <a:off x="853883" y="714491"/>
            <a:ext cx="7228615" cy="526905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lvl="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u="sng" dirty="0">
                <a:latin typeface="+mj-lt"/>
                <a:ea typeface="+mj-ea"/>
                <a:cs typeface="+mj-cs"/>
              </a:rPr>
              <a:t>Initiatives</a:t>
            </a:r>
            <a:endParaRPr lang="en-US" sz="2400" dirty="0">
              <a:latin typeface="+mj-lt"/>
              <a:ea typeface="+mj-ea"/>
              <a:cs typeface="+mj-cs"/>
            </a:endParaRP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Tiki Bar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Budget 2024/2025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South Gate Pond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Racquet Sports Building</a:t>
            </a: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Seasonal Banner</a:t>
            </a: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Reserve Study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Dog Park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Maintenance</a:t>
            </a:r>
          </a:p>
          <a:p>
            <a:pPr marL="688975" lvl="1" indent="-457200" defTabSz="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Signage</a:t>
            </a: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Trash Contract</a:t>
            </a:r>
          </a:p>
          <a:p>
            <a:pPr marL="688975" marR="0" lvl="1" indent="-457200" defTabSz="457200" fontAlgn="auto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  <a:ea typeface="+mj-ea"/>
                <a:cs typeface="+mj-cs"/>
              </a:rPr>
              <a:t>M</a:t>
            </a:r>
            <a:r>
              <a:rPr lang="en-US" sz="2400" spc="0" baseline="0" dirty="0">
                <a:latin typeface="+mj-lt"/>
                <a:ea typeface="+mj-ea"/>
                <a:cs typeface="+mj-cs"/>
              </a:rPr>
              <a:t>etrics</a:t>
            </a:r>
          </a:p>
        </p:txBody>
      </p:sp>
    </p:spTree>
    <p:extLst>
      <p:ext uri="{BB962C8B-B14F-4D97-AF65-F5344CB8AC3E}">
        <p14:creationId xmlns:p14="http://schemas.microsoft.com/office/powerpoint/2010/main" val="4293288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1D990-A6B9-AF80-5016-8C9742D6D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Tiki Bar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3FB20BEF-F601-01E6-9704-077632594974}"/>
              </a:ext>
            </a:extLst>
          </p:cNvPr>
          <p:cNvSpPr txBox="1">
            <a:spLocks/>
          </p:cNvSpPr>
          <p:nvPr/>
        </p:nvSpPr>
        <p:spPr>
          <a:xfrm>
            <a:off x="21725" y="1917572"/>
            <a:ext cx="4807727" cy="4882727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8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Tiki Bar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Electrical, plumbing, and interior site plans done by Vista and will be sent to County next week along with to the construction company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Updating County since beginning of project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Matt Ortt Co. had opportunity to give us complete feedback on what they desired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Project status: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/>
                <a:ea typeface="+mj-ea"/>
                <a:cs typeface="+mj-cs"/>
              </a:rPr>
              <a:t>GREEN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/>
              </a:rPr>
              <a:t>Status of other approved initiatives: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cap="none" dirty="0">
                <a:solidFill>
                  <a:prstClr val="black"/>
                </a:solidFill>
                <a:latin typeface="Century Gothic" panose="020B0502020202020204"/>
              </a:rPr>
              <a:t>Racquet Sports Building Renovation</a:t>
            </a:r>
          </a:p>
          <a:p>
            <a:pPr marL="1257300" lvl="2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Now that Vista has completed tiki bar drawings, will begin racquet center drawings</a:t>
            </a:r>
          </a:p>
          <a:p>
            <a:pPr marL="1257300" lvl="2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Began dialogue with contractor</a:t>
            </a:r>
          </a:p>
          <a:p>
            <a:pPr marL="1257300" lvl="2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Public Works already addressed other items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cap="none" dirty="0">
                <a:solidFill>
                  <a:prstClr val="black"/>
                </a:solidFill>
                <a:latin typeface="Century Gothic" panose="020B0502020202020204"/>
              </a:rPr>
              <a:t>Pavilion at Veterans Memorial</a:t>
            </a:r>
          </a:p>
          <a:p>
            <a:pPr marL="1257300" lvl="2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700" b="0" i="0" u="none" strike="noStrike" kern="1200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Began dialogue with contractor on material and preliminary drawings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F803F-9819-B683-269E-2A88075E8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93" y="2381437"/>
            <a:ext cx="4483007" cy="3115465"/>
          </a:xfrm>
          <a:prstGeom prst="rect">
            <a:avLst/>
          </a:prstGeom>
        </p:spPr>
      </p:pic>
      <p:pic>
        <p:nvPicPr>
          <p:cNvPr id="5" name="Picture 2" descr="Phoenix roebelenii (Dwarf Date Palm, Miniature Date Palm, Pygmy Date Palm, Robellini  Palm, Roebelin Palm) | North Carolina Extension Gardener Plant Toolbox">
            <a:extLst>
              <a:ext uri="{FF2B5EF4-FFF2-40B4-BE49-F238E27FC236}">
                <a16:creationId xmlns:a16="http://schemas.microsoft.com/office/drawing/2014/main" id="{326A7964-F7E4-4A18-B356-453B45B37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8398"/>
          <a:stretch/>
        </p:blipFill>
        <p:spPr bwMode="auto">
          <a:xfrm>
            <a:off x="5669794" y="1"/>
            <a:ext cx="1157446" cy="221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sky, outdoor, tree, ground&#10;&#10;Description automatically generated">
            <a:extLst>
              <a:ext uri="{FF2B5EF4-FFF2-40B4-BE49-F238E27FC236}">
                <a16:creationId xmlns:a16="http://schemas.microsoft.com/office/drawing/2014/main" id="{C25F04A2-5B74-E53D-37C8-68D2F62BFD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r="37904" b="5238"/>
          <a:stretch/>
        </p:blipFill>
        <p:spPr>
          <a:xfrm flipH="1">
            <a:off x="1915561" y="0"/>
            <a:ext cx="1612693" cy="221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6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0A87-8AD9-0F59-7A42-714D806C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368807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Budget 2024/2025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2774175A-3BD3-8599-99FE-357AB4EF1797}"/>
              </a:ext>
            </a:extLst>
          </p:cNvPr>
          <p:cNvSpPr txBox="1">
            <a:spLocks/>
          </p:cNvSpPr>
          <p:nvPr/>
        </p:nvSpPr>
        <p:spPr>
          <a:xfrm>
            <a:off x="252546" y="2206484"/>
            <a:ext cx="8638903" cy="1992654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4163" indent="-2841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Board sent GM changes to the budget on January 18, 2024 which will be implemented into the recommended budget</a:t>
            </a:r>
          </a:p>
          <a:p>
            <a:pPr marL="284163" indent="-2841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cap="none" dirty="0">
                <a:solidFill>
                  <a:prstClr val="black"/>
                </a:solidFill>
                <a:latin typeface="Century Gothic" panose="020B0502020202020204" pitchFamily="34" charset="0"/>
              </a:rPr>
              <a:t>Town Hall review and discussion will be held on Wednesday, February 7, 2024 at 11:00 a.m. at the Clubhouse Meeting Room</a:t>
            </a:r>
          </a:p>
          <a:p>
            <a:pPr marL="684213" lvl="1" indent="-227013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742950" lvl="1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9676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0A87-8AD9-0F59-7A42-714D806C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368807"/>
            <a:ext cx="7524003" cy="970450"/>
          </a:xfrm>
        </p:spPr>
        <p:txBody>
          <a:bodyPr/>
          <a:lstStyle/>
          <a:p>
            <a:pPr algn="ctr"/>
            <a:r>
              <a:rPr lang="en-US" dirty="0"/>
              <a:t>South Gate Pond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2774175A-3BD3-8599-99FE-357AB4EF1797}"/>
              </a:ext>
            </a:extLst>
          </p:cNvPr>
          <p:cNvSpPr txBox="1">
            <a:spLocks/>
          </p:cNvSpPr>
          <p:nvPr/>
        </p:nvSpPr>
        <p:spPr>
          <a:xfrm>
            <a:off x="206170" y="2121774"/>
            <a:ext cx="8731656" cy="2334827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284163" marR="0" lvl="0" indent="-2841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Soft shoreline project:</a:t>
            </a:r>
          </a:p>
          <a:p>
            <a:pPr marL="741363" lvl="1" indent="-284163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Maryland Coastal Bay Program (MCBP) is committed</a:t>
            </a:r>
          </a:p>
          <a:p>
            <a:pPr marL="741363" lvl="1" indent="-284163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Workplan submitted to EPA – anticipate approval</a:t>
            </a:r>
          </a:p>
          <a:p>
            <a:pPr marL="741363" lvl="1" indent="-284163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Federal money – direct $150,000 reimbursable based upon presenting invoices</a:t>
            </a:r>
          </a:p>
          <a:p>
            <a:pPr marL="741363" lvl="1" indent="-284163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Will be allocated to various components (review stage)</a:t>
            </a:r>
          </a:p>
          <a:p>
            <a:pPr marL="1200150" lvl="2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500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Development of site plan and entire plan</a:t>
            </a:r>
          </a:p>
          <a:p>
            <a:pPr marL="1200150" lvl="2" indent="-28575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500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Environmentally techniques to stabilize shoreline to protect from erosion (plantings, etc.)</a:t>
            </a:r>
          </a:p>
          <a:p>
            <a:pPr marL="741363" lvl="1" indent="-284163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RFP will be developed (MCBP will assist) – need 3 bids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58719B-FE07-DC27-54E4-9B24CF354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413" y="4500059"/>
            <a:ext cx="4199173" cy="235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57793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SIBSON CONSULTING Document">
  <a:themeElements>
    <a:clrScheme name="Sibson">
      <a:dk1>
        <a:sysClr val="windowText" lastClr="000000"/>
      </a:dk1>
      <a:lt1>
        <a:sysClr val="window" lastClr="FFFFFF"/>
      </a:lt1>
      <a:dk2>
        <a:srgbClr val="000000"/>
      </a:dk2>
      <a:lt2>
        <a:srgbClr val="B2B4B3"/>
      </a:lt2>
      <a:accent1>
        <a:srgbClr val="A0CFEB"/>
      </a:accent1>
      <a:accent2>
        <a:srgbClr val="0065BD"/>
      </a:accent2>
      <a:accent3>
        <a:srgbClr val="429C35"/>
      </a:accent3>
      <a:accent4>
        <a:srgbClr val="616365"/>
      </a:accent4>
      <a:accent5>
        <a:srgbClr val="C4262E"/>
      </a:accent5>
      <a:accent6>
        <a:srgbClr val="EEAF30"/>
      </a:accent6>
      <a:hlink>
        <a:srgbClr val="0065BD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egal Report 1">
        <a:dk1>
          <a:srgbClr val="000000"/>
        </a:dk1>
        <a:lt1>
          <a:srgbClr val="FFFFFF"/>
        </a:lt1>
        <a:dk2>
          <a:srgbClr val="000000"/>
        </a:dk2>
        <a:lt2>
          <a:srgbClr val="B2B4B3"/>
        </a:lt2>
        <a:accent1>
          <a:srgbClr val="A0CFEB"/>
        </a:accent1>
        <a:accent2>
          <a:srgbClr val="C4262E"/>
        </a:accent2>
        <a:accent3>
          <a:srgbClr val="FFFFFF"/>
        </a:accent3>
        <a:accent4>
          <a:srgbClr val="000000"/>
        </a:accent4>
        <a:accent5>
          <a:srgbClr val="CDE4F3"/>
        </a:accent5>
        <a:accent6>
          <a:srgbClr val="B12129"/>
        </a:accent6>
        <a:hlink>
          <a:srgbClr val="3F9C35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BSON CONSULTING Document" id="{8B48DD64-9FB5-4282-8588-7B21241C64BB}" vid="{85534FED-CE0B-46C2-A386-62A7B1E79165}"/>
    </a:ext>
  </a:extLst>
</a:theme>
</file>

<file path=ppt/theme/theme2.xml><?xml version="1.0" encoding="utf-8"?>
<a:theme xmlns:a="http://schemas.openxmlformats.org/drawingml/2006/main" name="Data slides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4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58D88600E1A94FA3EA08FFB8100B44" ma:contentTypeVersion="12" ma:contentTypeDescription="Create a new document." ma:contentTypeScope="" ma:versionID="07e4ddd58a83c4db61c786069a0f1040">
  <xsd:schema xmlns:xsd="http://www.w3.org/2001/XMLSchema" xmlns:xs="http://www.w3.org/2001/XMLSchema" xmlns:p="http://schemas.microsoft.com/office/2006/metadata/properties" xmlns:ns3="005420c5-ce29-4fd8-9b0b-06107616db10" xmlns:ns4="2410f877-682a-4a84-b4b9-52eb2a99858c" targetNamespace="http://schemas.microsoft.com/office/2006/metadata/properties" ma:root="true" ma:fieldsID="1f8d1c40977bbf3988b8287b743bd47e" ns3:_="" ns4:_="">
    <xsd:import namespace="005420c5-ce29-4fd8-9b0b-06107616db10"/>
    <xsd:import namespace="2410f877-682a-4a84-b4b9-52eb2a9985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420c5-ce29-4fd8-9b0b-06107616d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0f877-682a-4a84-b4b9-52eb2a99858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05420c5-ce29-4fd8-9b0b-06107616db10" xsi:nil="true"/>
  </documentManagement>
</p:properties>
</file>

<file path=customXml/itemProps1.xml><?xml version="1.0" encoding="utf-8"?>
<ds:datastoreItem xmlns:ds="http://schemas.openxmlformats.org/officeDocument/2006/customXml" ds:itemID="{3B739C01-A55D-4154-8A5A-0B12F33738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A0E10A-4563-40F3-ADDD-5B4D89EAB1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5420c5-ce29-4fd8-9b0b-06107616db10"/>
    <ds:schemaRef ds:uri="2410f877-682a-4a84-b4b9-52eb2a9985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C4FE95-5FDD-4F38-A968-D37070C529A2}">
  <ds:schemaRefs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2410f877-682a-4a84-b4b9-52eb2a99858c"/>
    <ds:schemaRef ds:uri="005420c5-ce29-4fd8-9b0b-06107616db1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161705</TotalTime>
  <Words>1426</Words>
  <Application>Microsoft Office PowerPoint</Application>
  <PresentationFormat>On-screen Show (4:3)</PresentationFormat>
  <Paragraphs>286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Arial Black</vt:lpstr>
      <vt:lpstr>Arial Narrow</vt:lpstr>
      <vt:lpstr>Calibri</vt:lpstr>
      <vt:lpstr>Calibri Light</vt:lpstr>
      <vt:lpstr>Century Gothic</vt:lpstr>
      <vt:lpstr>Corbel</vt:lpstr>
      <vt:lpstr>Franklin Gothic Medium</vt:lpstr>
      <vt:lpstr>Gill Sans MT</vt:lpstr>
      <vt:lpstr>Symbol</vt:lpstr>
      <vt:lpstr>Times New Roman</vt:lpstr>
      <vt:lpstr>Wingdings</vt:lpstr>
      <vt:lpstr>Wingdings 2</vt:lpstr>
      <vt:lpstr>SIBSON CONSULTING Document</vt:lpstr>
      <vt:lpstr>Data slides</vt:lpstr>
      <vt:lpstr>Quotable</vt:lpstr>
      <vt:lpstr>Board of Directors Meeting</vt:lpstr>
      <vt:lpstr>Approval of Agenda</vt:lpstr>
      <vt:lpstr>Approval of Minutes      December 16, 2023 – Regular Meeting      </vt:lpstr>
      <vt:lpstr>President’s Remarks  </vt:lpstr>
      <vt:lpstr>GM Leadership Report –  John Viola</vt:lpstr>
      <vt:lpstr>PowerPoint Presentation</vt:lpstr>
      <vt:lpstr>Tiki Bar</vt:lpstr>
      <vt:lpstr>Budget 2024/2025</vt:lpstr>
      <vt:lpstr>South Gate Pond</vt:lpstr>
      <vt:lpstr>Racquet Sports Building</vt:lpstr>
      <vt:lpstr>Seasonal Banners</vt:lpstr>
      <vt:lpstr>Reserve Study</vt:lpstr>
      <vt:lpstr>Dog Park</vt:lpstr>
      <vt:lpstr>          </vt:lpstr>
      <vt:lpstr>          </vt:lpstr>
      <vt:lpstr>Trash Contract</vt:lpstr>
      <vt:lpstr>CPI Violation Dashboard December</vt:lpstr>
      <vt:lpstr>Work Orders December</vt:lpstr>
      <vt:lpstr>Customer Service Dashboard (from info@oceanpines.org) December</vt:lpstr>
      <vt:lpstr>Financials</vt:lpstr>
      <vt:lpstr>UNAUDITED FINANCIAL CHANGE MONTH OF DECEMBER 2023</vt:lpstr>
      <vt:lpstr>UNAUDITED MONTH OF DECEMBER FAVOR/(UNFAVORABLE) VS. BUDGET (IN 000’s) </vt:lpstr>
      <vt:lpstr>UNAUDITED FINANCIAL CHANGE YTD DECEMBER 2023</vt:lpstr>
      <vt:lpstr>UNAUDITED YTD DECEMBER FAVOR/(UNFAVORABLE) VS. BUDGET (IN 000’s) </vt:lpstr>
      <vt:lpstr>UNAUDITED RESERVES DECEMBER 2023 ($ MILLIONS)</vt:lpstr>
      <vt:lpstr>Treasurer’s Report -  Monica Rakowski</vt:lpstr>
      <vt:lpstr>PowerPoint Presentation</vt:lpstr>
      <vt:lpstr>PowerPoint Presentation</vt:lpstr>
      <vt:lpstr>PowerPoint Presentation</vt:lpstr>
      <vt:lpstr>PowerPoint Presentation</vt:lpstr>
      <vt:lpstr>Appointments</vt:lpstr>
      <vt:lpstr>Adjournment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Directors Meeting</dc:title>
  <dc:creator>Michelle Bennett</dc:creator>
  <cp:lastModifiedBy>Linda Martin</cp:lastModifiedBy>
  <cp:revision>1235</cp:revision>
  <cp:lastPrinted>2024-01-19T18:26:20Z</cp:lastPrinted>
  <dcterms:created xsi:type="dcterms:W3CDTF">2021-01-13T14:26:54Z</dcterms:created>
  <dcterms:modified xsi:type="dcterms:W3CDTF">2024-01-20T15:18:16Z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0x010100DF58D88600E1A94FA3EA08FFB8100B44</vt:lpwstr>
  </property>
</Properties>
</file>