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1"/>
    <p:sldMasterId id="2147484398" r:id="rId2"/>
    <p:sldMasterId id="2147484422" r:id="rId3"/>
    <p:sldMasterId id="2147484438" r:id="rId4"/>
  </p:sldMasterIdLst>
  <p:notesMasterIdLst>
    <p:notesMasterId r:id="rId49"/>
  </p:notesMasterIdLst>
  <p:handoutMasterIdLst>
    <p:handoutMasterId r:id="rId50"/>
  </p:handoutMasterIdLst>
  <p:sldIdLst>
    <p:sldId id="267" r:id="rId5"/>
    <p:sldId id="1355" r:id="rId6"/>
    <p:sldId id="1357" r:id="rId7"/>
    <p:sldId id="1358" r:id="rId8"/>
    <p:sldId id="274" r:id="rId9"/>
    <p:sldId id="1356" r:id="rId10"/>
    <p:sldId id="281" r:id="rId11"/>
    <p:sldId id="280" r:id="rId12"/>
    <p:sldId id="1252" r:id="rId13"/>
    <p:sldId id="733" r:id="rId14"/>
    <p:sldId id="1342" r:id="rId15"/>
    <p:sldId id="1321" r:id="rId16"/>
    <p:sldId id="1344" r:id="rId17"/>
    <p:sldId id="256" r:id="rId18"/>
    <p:sldId id="1324" r:id="rId19"/>
    <p:sldId id="1353" r:id="rId20"/>
    <p:sldId id="1347" r:id="rId21"/>
    <p:sldId id="1354" r:id="rId22"/>
    <p:sldId id="759" r:id="rId23"/>
    <p:sldId id="1351" r:id="rId24"/>
    <p:sldId id="1352" r:id="rId25"/>
    <p:sldId id="1348" r:id="rId26"/>
    <p:sldId id="1363" r:id="rId27"/>
    <p:sldId id="1326" r:id="rId28"/>
    <p:sldId id="1362" r:id="rId29"/>
    <p:sldId id="1346" r:id="rId30"/>
    <p:sldId id="653" r:id="rId31"/>
    <p:sldId id="662" r:id="rId32"/>
    <p:sldId id="655" r:id="rId33"/>
    <p:sldId id="663" r:id="rId34"/>
    <p:sldId id="1364" r:id="rId35"/>
    <p:sldId id="582" r:id="rId36"/>
    <p:sldId id="623" r:id="rId37"/>
    <p:sldId id="624" r:id="rId38"/>
    <p:sldId id="625" r:id="rId39"/>
    <p:sldId id="284" r:id="rId40"/>
    <p:sldId id="1359" r:id="rId41"/>
    <p:sldId id="1349" r:id="rId42"/>
    <p:sldId id="1350" r:id="rId43"/>
    <p:sldId id="567" r:id="rId44"/>
    <p:sldId id="287" r:id="rId45"/>
    <p:sldId id="1360" r:id="rId46"/>
    <p:sldId id="1361" r:id="rId47"/>
    <p:sldId id="291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C00"/>
    <a:srgbClr val="E4E1DE"/>
    <a:srgbClr val="5F5ACC"/>
    <a:srgbClr val="FF0000"/>
    <a:srgbClr val="BCE1EC"/>
    <a:srgbClr val="FFFF00"/>
    <a:srgbClr val="FFFF66"/>
    <a:srgbClr val="04D2B0"/>
    <a:srgbClr val="D4D1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82" d="100"/>
          <a:sy n="82" d="100"/>
        </p:scale>
        <p:origin x="1382" y="72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F5009-0BF7-4DC7-8761-648C3A31CE0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B849B3-EE92-4F22-8F7E-142A51942BD8}">
      <dgm:prSet custT="1"/>
      <dgm:spPr>
        <a:noFill/>
        <a:ln>
          <a:noFill/>
        </a:ln>
      </dgm:spPr>
      <dgm:t>
        <a:bodyPr/>
        <a:lstStyle/>
        <a:p>
          <a:pPr marL="0" lvl="0" algn="l" defTabSz="12446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Initiatives</a:t>
          </a:r>
        </a:p>
      </dgm:t>
    </dgm:pt>
    <dgm:pt modelId="{6BFC6230-1E06-4372-97E4-3FE1629361ED}" type="sibTrans" cxnId="{2431257B-6215-409A-A5EA-776FCF225ED4}">
      <dgm:prSet/>
      <dgm:spPr/>
      <dgm:t>
        <a:bodyPr/>
        <a:lstStyle/>
        <a:p>
          <a:endParaRPr lang="en-US" sz="1600"/>
        </a:p>
      </dgm:t>
    </dgm:pt>
    <dgm:pt modelId="{A403FB1D-0A94-496E-995F-4AAC8EFE8D61}" type="parTrans" cxnId="{2431257B-6215-409A-A5EA-776FCF225ED4}">
      <dgm:prSet/>
      <dgm:spPr/>
      <dgm:t>
        <a:bodyPr/>
        <a:lstStyle/>
        <a:p>
          <a:endParaRPr lang="en-US" sz="1600"/>
        </a:p>
      </dgm:t>
    </dgm:pt>
    <dgm:pt modelId="{187EDFFA-7B51-48DB-9178-7937B1D3AFC8}">
      <dgm:prSet custT="1"/>
      <dgm:spPr>
        <a:noFill/>
        <a:ln>
          <a:noFill/>
        </a:ln>
      </dgm:spPr>
      <dgm:t>
        <a:bodyPr/>
        <a:lstStyle/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Pickleball Courts</a:t>
          </a:r>
        </a:p>
      </dgm:t>
    </dgm:pt>
    <dgm:pt modelId="{FE284B39-4887-4205-A59F-5C22EFBA471F}" type="sibTrans" cxnId="{250799DD-5DA6-4583-9A42-A58726A8970D}">
      <dgm:prSet/>
      <dgm:spPr/>
      <dgm:t>
        <a:bodyPr/>
        <a:lstStyle/>
        <a:p>
          <a:endParaRPr lang="en-US" sz="1600"/>
        </a:p>
      </dgm:t>
    </dgm:pt>
    <dgm:pt modelId="{CC539BDE-4084-4524-B98E-4A3FA8D1864E}" type="parTrans" cxnId="{250799DD-5DA6-4583-9A42-A58726A8970D}">
      <dgm:prSet/>
      <dgm:spPr/>
      <dgm:t>
        <a:bodyPr/>
        <a:lstStyle/>
        <a:p>
          <a:endParaRPr lang="en-US" sz="1600"/>
        </a:p>
      </dgm:t>
    </dgm:pt>
    <dgm:pt modelId="{133CED04-8015-4AE5-A238-DBAA6807E633}">
      <dgm:prSet custT="1"/>
      <dgm:spPr>
        <a:noFill/>
        <a:ln>
          <a:noFill/>
        </a:ln>
      </dgm:spPr>
      <dgm:t>
        <a:bodyPr/>
        <a:lstStyle/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Audio System</a:t>
          </a:r>
        </a:p>
      </dgm:t>
    </dgm:pt>
    <dgm:pt modelId="{F9A3B6B3-1059-4FDB-A6FA-1F4DC12E3F6B}" type="sibTrans" cxnId="{B7A9C87C-6E5A-4E3A-ACD9-EB0B132F88F1}">
      <dgm:prSet/>
      <dgm:spPr/>
      <dgm:t>
        <a:bodyPr/>
        <a:lstStyle/>
        <a:p>
          <a:endParaRPr lang="en-US" sz="1600"/>
        </a:p>
      </dgm:t>
    </dgm:pt>
    <dgm:pt modelId="{872D9809-1526-4E04-9891-E65D406EE33F}" type="parTrans" cxnId="{B7A9C87C-6E5A-4E3A-ACD9-EB0B132F88F1}">
      <dgm:prSet/>
      <dgm:spPr/>
      <dgm:t>
        <a:bodyPr/>
        <a:lstStyle/>
        <a:p>
          <a:endParaRPr lang="en-US" sz="1600"/>
        </a:p>
      </dgm:t>
    </dgm:pt>
    <dgm:pt modelId="{67D2F06A-66F9-42A1-936A-C69BABE3B260}">
      <dgm:prSet custT="1"/>
      <dgm:spPr>
        <a:noFill/>
        <a:ln>
          <a:noFill/>
        </a:ln>
      </dgm:spPr>
      <dgm:t>
        <a:bodyPr/>
        <a:lstStyle/>
        <a:p>
          <a:pPr marL="514350" lvl="1" indent="-11430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Ø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Clubhouse</a:t>
          </a:r>
        </a:p>
      </dgm:t>
    </dgm:pt>
    <dgm:pt modelId="{73EB99DC-5832-4682-9FD3-E73A7C9C7678}" type="sibTrans" cxnId="{CC413F60-CC62-45B6-B019-C30936D96054}">
      <dgm:prSet/>
      <dgm:spPr/>
      <dgm:t>
        <a:bodyPr/>
        <a:lstStyle/>
        <a:p>
          <a:endParaRPr lang="en-US" sz="1600"/>
        </a:p>
      </dgm:t>
    </dgm:pt>
    <dgm:pt modelId="{7600F960-BFCA-48EC-A8E0-7E7A60625A88}" type="parTrans" cxnId="{CC413F60-CC62-45B6-B019-C30936D96054}">
      <dgm:prSet/>
      <dgm:spPr/>
      <dgm:t>
        <a:bodyPr/>
        <a:lstStyle/>
        <a:p>
          <a:endParaRPr lang="en-US" sz="1600"/>
        </a:p>
      </dgm:t>
    </dgm:pt>
    <dgm:pt modelId="{A2F3500D-59CC-47AD-9082-323AB8320ED2}">
      <dgm:prSet custT="1"/>
      <dgm:spPr>
        <a:noFill/>
        <a:ln>
          <a:noFill/>
        </a:ln>
      </dgm:spPr>
      <dgm:t>
        <a:bodyPr/>
        <a:lstStyle/>
        <a:p>
          <a:pPr marL="514350" lvl="1" indent="-11430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Ø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Assateague Room</a:t>
          </a:r>
        </a:p>
      </dgm:t>
    </dgm:pt>
    <dgm:pt modelId="{CEBF8A94-CDC8-4B14-B043-8961AC691D28}" type="sibTrans" cxnId="{DFC8677A-02D4-4D61-B420-95276E0252D2}">
      <dgm:prSet/>
      <dgm:spPr/>
      <dgm:t>
        <a:bodyPr/>
        <a:lstStyle/>
        <a:p>
          <a:endParaRPr lang="en-US" sz="1600"/>
        </a:p>
      </dgm:t>
    </dgm:pt>
    <dgm:pt modelId="{20605386-8AAE-4603-B8E1-0487AE931871}" type="parTrans" cxnId="{DFC8677A-02D4-4D61-B420-95276E0252D2}">
      <dgm:prSet/>
      <dgm:spPr/>
      <dgm:t>
        <a:bodyPr/>
        <a:lstStyle/>
        <a:p>
          <a:endParaRPr lang="en-US" sz="1600"/>
        </a:p>
      </dgm:t>
    </dgm:pt>
    <dgm:pt modelId="{AF408439-E560-4AB8-800F-11E29E215386}">
      <dgm:prSet custT="1"/>
      <dgm:spPr>
        <a:noFill/>
        <a:ln>
          <a:noFill/>
        </a:ln>
      </dgm:spPr>
      <dgm:t>
        <a:bodyPr/>
        <a:lstStyle/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Clubhouse – Wall and Door</a:t>
          </a:r>
        </a:p>
      </dgm:t>
    </dgm:pt>
    <dgm:pt modelId="{A3D371B7-3A3A-4F05-B1A9-4DD5F496454A}" type="sibTrans" cxnId="{F96B52FB-D4BE-486C-B73B-02B4CC8AECF9}">
      <dgm:prSet/>
      <dgm:spPr/>
      <dgm:t>
        <a:bodyPr/>
        <a:lstStyle/>
        <a:p>
          <a:endParaRPr lang="en-US" sz="1600"/>
        </a:p>
      </dgm:t>
    </dgm:pt>
    <dgm:pt modelId="{2B06148D-977A-4E46-AE14-739D01B10E60}" type="parTrans" cxnId="{F96B52FB-D4BE-486C-B73B-02B4CC8AECF9}">
      <dgm:prSet/>
      <dgm:spPr/>
      <dgm:t>
        <a:bodyPr/>
        <a:lstStyle/>
        <a:p>
          <a:endParaRPr lang="en-US" sz="1600"/>
        </a:p>
      </dgm:t>
    </dgm:pt>
    <dgm:pt modelId="{D4394BE3-8716-4423-AEE8-34BF5EADFA8D}">
      <dgm:prSet custT="1"/>
      <dgm:spPr>
        <a:noFill/>
        <a:ln>
          <a:noFill/>
        </a:ln>
      </dgm:spPr>
      <dgm:t>
        <a:bodyPr/>
        <a:lstStyle/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Drainage – Pinehurst, Sandyhook and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Beaconhill</a:t>
          </a:r>
          <a:endParaRPr lang="en-US" sz="1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1BBEDB-9D50-41ED-BD4A-F98C16C9B205}" type="sibTrans" cxnId="{975382D9-36AE-4E88-B4B5-C2DAB7C75136}">
      <dgm:prSet/>
      <dgm:spPr/>
      <dgm:t>
        <a:bodyPr/>
        <a:lstStyle/>
        <a:p>
          <a:endParaRPr lang="en-US" sz="1600"/>
        </a:p>
      </dgm:t>
    </dgm:pt>
    <dgm:pt modelId="{8073A0DD-FFBE-4503-A02A-0898509497B6}" type="parTrans" cxnId="{975382D9-36AE-4E88-B4B5-C2DAB7C75136}">
      <dgm:prSet/>
      <dgm:spPr/>
      <dgm:t>
        <a:bodyPr/>
        <a:lstStyle/>
        <a:p>
          <a:endParaRPr lang="en-US" sz="1600"/>
        </a:p>
      </dgm:t>
    </dgm:pt>
    <dgm:pt modelId="{1141C4EC-AAEF-48FD-84A8-57497A6B0EF2}">
      <dgm:prSet custT="1"/>
      <dgm:spPr>
        <a:noFill/>
        <a:ln>
          <a:noFill/>
        </a:ln>
      </dgm:spPr>
      <dgm:t>
        <a:bodyPr/>
        <a:lstStyle/>
        <a:p>
          <a:pPr marL="400050" marR="0" lvl="0" indent="-231775" algn="l" defTabSz="9779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12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Mailboxes</a:t>
          </a:r>
        </a:p>
      </dgm:t>
    </dgm:pt>
    <dgm:pt modelId="{E8D8F95B-4A52-48F4-8BAF-FB9AFA21F519}" type="sibTrans" cxnId="{3C311B9F-7C2D-40D0-B518-691B5AF821B9}">
      <dgm:prSet/>
      <dgm:spPr/>
      <dgm:t>
        <a:bodyPr/>
        <a:lstStyle/>
        <a:p>
          <a:endParaRPr lang="en-US" sz="1600"/>
        </a:p>
      </dgm:t>
    </dgm:pt>
    <dgm:pt modelId="{AA699710-C903-42CD-9F60-0BA513232865}" type="parTrans" cxnId="{3C311B9F-7C2D-40D0-B518-691B5AF821B9}">
      <dgm:prSet/>
      <dgm:spPr/>
      <dgm:t>
        <a:bodyPr/>
        <a:lstStyle/>
        <a:p>
          <a:endParaRPr lang="en-US" sz="1600"/>
        </a:p>
      </dgm:t>
    </dgm:pt>
    <dgm:pt modelId="{C8330427-0822-4E52-B101-8F71B7704093}">
      <dgm:prSet custT="1"/>
      <dgm:spPr>
        <a:noFill/>
        <a:ln>
          <a:noFill/>
        </a:ln>
      </dgm:spPr>
      <dgm:t>
        <a:bodyPr/>
        <a:lstStyle/>
        <a:p>
          <a:pPr marL="400050" marR="0" lvl="0" indent="-231775" algn="l" defTabSz="9779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18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Proposed – FY 2022/2023 Budget</a:t>
          </a:r>
        </a:p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Arial" panose="020B0604020202020204" pitchFamily="34" charset="0"/>
            <a:buChar char="•"/>
          </a:pP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838DAC-9624-48C2-A863-AB02E02EDFB2}" type="parTrans" cxnId="{386085F2-9FBD-4522-949E-142CE8E8A297}">
      <dgm:prSet/>
      <dgm:spPr/>
      <dgm:t>
        <a:bodyPr/>
        <a:lstStyle/>
        <a:p>
          <a:endParaRPr lang="en-US" sz="1600"/>
        </a:p>
      </dgm:t>
    </dgm:pt>
    <dgm:pt modelId="{3C3F3C89-C0AA-4665-A4CF-A6FE61D29742}" type="sibTrans" cxnId="{386085F2-9FBD-4522-949E-142CE8E8A297}">
      <dgm:prSet/>
      <dgm:spPr/>
      <dgm:t>
        <a:bodyPr/>
        <a:lstStyle/>
        <a:p>
          <a:endParaRPr lang="en-US" sz="1600"/>
        </a:p>
      </dgm:t>
    </dgm:pt>
    <dgm:pt modelId="{206816AD-4628-4F04-B050-2C5662A3BCBC}">
      <dgm:prSet custT="1"/>
      <dgm:spPr>
        <a:noFill/>
        <a:ln>
          <a:noFill/>
        </a:ln>
      </dgm:spPr>
      <dgm:t>
        <a:bodyPr/>
        <a:lstStyle/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North Gate Bridge</a:t>
          </a:r>
        </a:p>
      </dgm:t>
    </dgm:pt>
    <dgm:pt modelId="{06AFEFC8-063E-4989-9949-B43F079202C0}" type="parTrans" cxnId="{80F7EB25-EDDF-414C-BE67-9DF3E3E7B128}">
      <dgm:prSet/>
      <dgm:spPr/>
      <dgm:t>
        <a:bodyPr/>
        <a:lstStyle/>
        <a:p>
          <a:endParaRPr lang="en-US" sz="1600"/>
        </a:p>
      </dgm:t>
    </dgm:pt>
    <dgm:pt modelId="{FB93759E-DAD9-44D5-91BE-E61712BFBFD9}" type="sibTrans" cxnId="{80F7EB25-EDDF-414C-BE67-9DF3E3E7B128}">
      <dgm:prSet/>
      <dgm:spPr/>
      <dgm:t>
        <a:bodyPr/>
        <a:lstStyle/>
        <a:p>
          <a:endParaRPr lang="en-US" sz="1600"/>
        </a:p>
      </dgm:t>
    </dgm:pt>
    <dgm:pt modelId="{0C001688-5666-4157-8642-DFFC965E0ACB}">
      <dgm:prSet custT="1"/>
      <dgm:spPr>
        <a:noFill/>
        <a:ln>
          <a:noFill/>
        </a:ln>
      </dgm:spPr>
      <dgm:t>
        <a:bodyPr/>
        <a:lstStyle/>
        <a:p>
          <a:pPr marL="512064" lvl="1" indent="-118872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Ø"/>
            <a:tabLst/>
          </a:pPr>
          <a:r>
            <a: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Guard Shack</a:t>
          </a:r>
        </a:p>
      </dgm:t>
    </dgm:pt>
    <dgm:pt modelId="{BFB4EBDE-081C-4135-990C-2F5B23618A79}" type="parTrans" cxnId="{701449B6-494B-4920-80EC-38CAD1B2180C}">
      <dgm:prSet/>
      <dgm:spPr/>
      <dgm:t>
        <a:bodyPr/>
        <a:lstStyle/>
        <a:p>
          <a:endParaRPr lang="en-US" sz="1600"/>
        </a:p>
      </dgm:t>
    </dgm:pt>
    <dgm:pt modelId="{39995255-3CCE-4012-85E6-8C9A1C459F8A}" type="sibTrans" cxnId="{701449B6-494B-4920-80EC-38CAD1B2180C}">
      <dgm:prSet/>
      <dgm:spPr/>
      <dgm:t>
        <a:bodyPr/>
        <a:lstStyle/>
        <a:p>
          <a:endParaRPr lang="en-US" sz="1600"/>
        </a:p>
      </dgm:t>
    </dgm:pt>
    <dgm:pt modelId="{67C9C0CB-25F0-4DF8-BB63-2002EA46B497}">
      <dgm:prSet custT="1"/>
      <dgm:spPr>
        <a:noFill/>
        <a:ln>
          <a:noFill/>
        </a:ln>
      </dgm:spPr>
      <dgm:t>
        <a:bodyPr/>
        <a:lstStyle/>
        <a:p>
          <a:pPr marL="512064" lvl="1" indent="-118872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Ø"/>
            <a:tabLst/>
          </a:pPr>
          <a:r>
            <a: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Lights</a:t>
          </a:r>
        </a:p>
      </dgm:t>
    </dgm:pt>
    <dgm:pt modelId="{D5213D26-5645-43AD-ABD8-A0CC58A0294B}" type="parTrans" cxnId="{F300EC4A-4B12-4E52-A168-155261865768}">
      <dgm:prSet/>
      <dgm:spPr/>
      <dgm:t>
        <a:bodyPr/>
        <a:lstStyle/>
        <a:p>
          <a:endParaRPr lang="en-US" sz="1600"/>
        </a:p>
      </dgm:t>
    </dgm:pt>
    <dgm:pt modelId="{8953496F-7484-418F-854A-E2D355B99985}" type="sibTrans" cxnId="{F300EC4A-4B12-4E52-A168-155261865768}">
      <dgm:prSet/>
      <dgm:spPr/>
      <dgm:t>
        <a:bodyPr/>
        <a:lstStyle/>
        <a:p>
          <a:endParaRPr lang="en-US" sz="1600"/>
        </a:p>
      </dgm:t>
    </dgm:pt>
    <dgm:pt modelId="{7EE24249-8435-4460-AC71-7DE36CD7C525}">
      <dgm:prSet custT="1"/>
      <dgm:spPr>
        <a:noFill/>
        <a:ln>
          <a:noFill/>
        </a:ln>
      </dgm:spPr>
      <dgm:t>
        <a:bodyPr/>
        <a:lstStyle/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Recreation Pier &amp; Kayak Launch</a:t>
          </a:r>
        </a:p>
      </dgm:t>
    </dgm:pt>
    <dgm:pt modelId="{925853FC-1E06-461E-ABF3-1DDB6D5E9ECC}" type="parTrans" cxnId="{F52CE642-6595-4D00-ACED-E3F228958C99}">
      <dgm:prSet/>
      <dgm:spPr/>
      <dgm:t>
        <a:bodyPr/>
        <a:lstStyle/>
        <a:p>
          <a:endParaRPr lang="en-US" sz="1600"/>
        </a:p>
      </dgm:t>
    </dgm:pt>
    <dgm:pt modelId="{0EAB19EF-BC73-44C1-99CD-830CC7601644}" type="sibTrans" cxnId="{F52CE642-6595-4D00-ACED-E3F228958C99}">
      <dgm:prSet/>
      <dgm:spPr/>
      <dgm:t>
        <a:bodyPr/>
        <a:lstStyle/>
        <a:p>
          <a:endParaRPr lang="en-US" sz="1600"/>
        </a:p>
      </dgm:t>
    </dgm:pt>
    <dgm:pt modelId="{AEA9289A-06DC-49DB-ACB1-DC97DE392DE0}">
      <dgm:prSet custT="1"/>
      <dgm:spPr>
        <a:noFill/>
        <a:ln>
          <a:noFill/>
        </a:ln>
      </dgm:spPr>
      <dgm:t>
        <a:bodyPr/>
        <a:lstStyle/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Electronic Signs </a:t>
          </a:r>
        </a:p>
      </dgm:t>
    </dgm:pt>
    <dgm:pt modelId="{D8CA14F7-1F64-4A2B-90BE-A017C28E826B}" type="parTrans" cxnId="{F5FF5FDB-9FDE-4AF3-A9E2-EDDDDDD6DB37}">
      <dgm:prSet/>
      <dgm:spPr/>
      <dgm:t>
        <a:bodyPr/>
        <a:lstStyle/>
        <a:p>
          <a:endParaRPr lang="en-US"/>
        </a:p>
      </dgm:t>
    </dgm:pt>
    <dgm:pt modelId="{3A7DF46B-AEEB-4C55-AE44-ED0BD0709C04}" type="sibTrans" cxnId="{F5FF5FDB-9FDE-4AF3-A9E2-EDDDDDD6DB37}">
      <dgm:prSet/>
      <dgm:spPr/>
      <dgm:t>
        <a:bodyPr/>
        <a:lstStyle/>
        <a:p>
          <a:endParaRPr lang="en-US"/>
        </a:p>
      </dgm:t>
    </dgm:pt>
    <dgm:pt modelId="{FB72DC07-C49A-4841-AB8C-8BC857A5533A}">
      <dgm:prSet custT="1"/>
      <dgm:spPr>
        <a:noFill/>
        <a:ln>
          <a:noFill/>
        </a:ln>
      </dgm:spPr>
      <dgm:t>
        <a:bodyPr/>
        <a:lstStyle/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Administration Building Renovations</a:t>
          </a:r>
        </a:p>
      </dgm:t>
    </dgm:pt>
    <dgm:pt modelId="{295D419A-1843-43B5-9984-85BB80A94393}" type="parTrans" cxnId="{96A7AAB0-D834-43A1-93D3-2C06C6381CA0}">
      <dgm:prSet/>
      <dgm:spPr/>
      <dgm:t>
        <a:bodyPr/>
        <a:lstStyle/>
        <a:p>
          <a:endParaRPr lang="en-US"/>
        </a:p>
      </dgm:t>
    </dgm:pt>
    <dgm:pt modelId="{A3CFFCD8-1723-40D7-BE99-7E908C342DA1}" type="sibTrans" cxnId="{96A7AAB0-D834-43A1-93D3-2C06C6381CA0}">
      <dgm:prSet/>
      <dgm:spPr/>
      <dgm:t>
        <a:bodyPr/>
        <a:lstStyle/>
        <a:p>
          <a:endParaRPr lang="en-US"/>
        </a:p>
      </dgm:t>
    </dgm:pt>
    <dgm:pt modelId="{341FFF4B-AFD9-4B69-9A5C-89DD38ED72EA}" type="pres">
      <dgm:prSet presAssocID="{462F5009-0BF7-4DC7-8761-648C3A31CE0C}" presName="diagram" presStyleCnt="0">
        <dgm:presLayoutVars>
          <dgm:dir/>
          <dgm:resizeHandles val="exact"/>
        </dgm:presLayoutVars>
      </dgm:prSet>
      <dgm:spPr/>
    </dgm:pt>
    <dgm:pt modelId="{17F224EC-808A-4A8F-B7DC-2E5B9557C321}" type="pres">
      <dgm:prSet presAssocID="{13B849B3-EE92-4F22-8F7E-142A51942BD8}" presName="node" presStyleLbl="node1" presStyleIdx="0" presStyleCnt="1" custScaleY="115885" custLinFactNeighborY="-5044">
        <dgm:presLayoutVars>
          <dgm:bulletEnabled val="1"/>
        </dgm:presLayoutVars>
      </dgm:prSet>
      <dgm:spPr/>
    </dgm:pt>
  </dgm:ptLst>
  <dgm:cxnLst>
    <dgm:cxn modelId="{0D0D7B02-3F23-450F-967A-8989E95D5182}" type="presOf" srcId="{187EDFFA-7B51-48DB-9178-7937B1D3AFC8}" destId="{17F224EC-808A-4A8F-B7DC-2E5B9557C321}" srcOrd="0" destOrd="1" presId="urn:microsoft.com/office/officeart/2005/8/layout/default"/>
    <dgm:cxn modelId="{6C6CC20F-B28E-4E07-BB03-D6E4E95589DB}" type="presOf" srcId="{13B849B3-EE92-4F22-8F7E-142A51942BD8}" destId="{17F224EC-808A-4A8F-B7DC-2E5B9557C321}" srcOrd="0" destOrd="0" presId="urn:microsoft.com/office/officeart/2005/8/layout/default"/>
    <dgm:cxn modelId="{022D5D1A-5F75-401A-9425-7940B8A81B66}" type="presOf" srcId="{0C001688-5666-4157-8642-DFFC965E0ACB}" destId="{17F224EC-808A-4A8F-B7DC-2E5B9557C321}" srcOrd="0" destOrd="6" presId="urn:microsoft.com/office/officeart/2005/8/layout/default"/>
    <dgm:cxn modelId="{80F7EB25-EDDF-414C-BE67-9DF3E3E7B128}" srcId="{13B849B3-EE92-4F22-8F7E-142A51942BD8}" destId="{206816AD-4628-4F04-B050-2C5662A3BCBC}" srcOrd="4" destOrd="0" parTransId="{06AFEFC8-063E-4989-9949-B43F079202C0}" sibTransId="{FB93759E-DAD9-44D5-91BE-E61712BFBFD9}"/>
    <dgm:cxn modelId="{2476E930-EFC0-4A11-8FFD-86A935264C92}" type="presOf" srcId="{AF408439-E560-4AB8-800F-11E29E215386}" destId="{17F224EC-808A-4A8F-B7DC-2E5B9557C321}" srcOrd="0" destOrd="9" presId="urn:microsoft.com/office/officeart/2005/8/layout/default"/>
    <dgm:cxn modelId="{CC413F60-CC62-45B6-B019-C30936D96054}" srcId="{13B849B3-EE92-4F22-8F7E-142A51942BD8}" destId="{67D2F06A-66F9-42A1-936A-C69BABE3B260}" srcOrd="2" destOrd="0" parTransId="{7600F960-BFCA-48EC-A8E0-7E7A60625A88}" sibTransId="{73EB99DC-5832-4682-9FD3-E73A7C9C7678}"/>
    <dgm:cxn modelId="{F52CE642-6595-4D00-ACED-E3F228958C99}" srcId="{13B849B3-EE92-4F22-8F7E-142A51942BD8}" destId="{7EE24249-8435-4460-AC71-7DE36CD7C525}" srcOrd="7" destOrd="0" parTransId="{925853FC-1E06-461E-ABF3-1DDB6D5E9ECC}" sibTransId="{0EAB19EF-BC73-44C1-99CD-830CC7601644}"/>
    <dgm:cxn modelId="{6BF35869-590B-4EF3-9C86-81F34AD5FF58}" type="presOf" srcId="{A2F3500D-59CC-47AD-9082-323AB8320ED2}" destId="{17F224EC-808A-4A8F-B7DC-2E5B9557C321}" srcOrd="0" destOrd="4" presId="urn:microsoft.com/office/officeart/2005/8/layout/default"/>
    <dgm:cxn modelId="{F300EC4A-4B12-4E52-A168-155261865768}" srcId="{13B849B3-EE92-4F22-8F7E-142A51942BD8}" destId="{67C9C0CB-25F0-4DF8-BB63-2002EA46B497}" srcOrd="6" destOrd="0" parTransId="{D5213D26-5645-43AD-ABD8-A0CC58A0294B}" sibTransId="{8953496F-7484-418F-854A-E2D355B99985}"/>
    <dgm:cxn modelId="{282D2871-7651-4C2F-9E9B-DC9B0583E88D}" type="presOf" srcId="{133CED04-8015-4AE5-A238-DBAA6807E633}" destId="{17F224EC-808A-4A8F-B7DC-2E5B9557C321}" srcOrd="0" destOrd="2" presId="urn:microsoft.com/office/officeart/2005/8/layout/default"/>
    <dgm:cxn modelId="{AAE59E73-87A9-4FF2-807C-B97DD1FAE599}" type="presOf" srcId="{D4394BE3-8716-4423-AEE8-34BF5EADFA8D}" destId="{17F224EC-808A-4A8F-B7DC-2E5B9557C321}" srcOrd="0" destOrd="10" presId="urn:microsoft.com/office/officeart/2005/8/layout/default"/>
    <dgm:cxn modelId="{F1149256-4846-48E4-9448-7313A86590DD}" type="presOf" srcId="{C8330427-0822-4E52-B101-8F71B7704093}" destId="{17F224EC-808A-4A8F-B7DC-2E5B9557C321}" srcOrd="0" destOrd="14" presId="urn:microsoft.com/office/officeart/2005/8/layout/default"/>
    <dgm:cxn modelId="{DFC8677A-02D4-4D61-B420-95276E0252D2}" srcId="{13B849B3-EE92-4F22-8F7E-142A51942BD8}" destId="{A2F3500D-59CC-47AD-9082-323AB8320ED2}" srcOrd="3" destOrd="0" parTransId="{20605386-8AAE-4603-B8E1-0487AE931871}" sibTransId="{CEBF8A94-CDC8-4B14-B043-8961AC691D28}"/>
    <dgm:cxn modelId="{2431257B-6215-409A-A5EA-776FCF225ED4}" srcId="{462F5009-0BF7-4DC7-8761-648C3A31CE0C}" destId="{13B849B3-EE92-4F22-8F7E-142A51942BD8}" srcOrd="0" destOrd="0" parTransId="{A403FB1D-0A94-496E-995F-4AAC8EFE8D61}" sibTransId="{6BFC6230-1E06-4372-97E4-3FE1629361ED}"/>
    <dgm:cxn modelId="{B7A9C87C-6E5A-4E3A-ACD9-EB0B132F88F1}" srcId="{13B849B3-EE92-4F22-8F7E-142A51942BD8}" destId="{133CED04-8015-4AE5-A238-DBAA6807E633}" srcOrd="1" destOrd="0" parTransId="{872D9809-1526-4E04-9891-E65D406EE33F}" sibTransId="{F9A3B6B3-1059-4FDB-A6FA-1F4DC12E3F6B}"/>
    <dgm:cxn modelId="{169E3D80-AE14-42F8-B86F-DF68600EE7BD}" type="presOf" srcId="{1141C4EC-AAEF-48FD-84A8-57497A6B0EF2}" destId="{17F224EC-808A-4A8F-B7DC-2E5B9557C321}" srcOrd="0" destOrd="13" presId="urn:microsoft.com/office/officeart/2005/8/layout/default"/>
    <dgm:cxn modelId="{7BF92E85-74C6-46F2-9BE2-8694C1617934}" type="presOf" srcId="{FB72DC07-C49A-4841-AB8C-8BC857A5533A}" destId="{17F224EC-808A-4A8F-B7DC-2E5B9557C321}" srcOrd="0" destOrd="12" presId="urn:microsoft.com/office/officeart/2005/8/layout/default"/>
    <dgm:cxn modelId="{4D8D7A8C-6287-4B69-B8D6-CA104F9CA769}" type="presOf" srcId="{7EE24249-8435-4460-AC71-7DE36CD7C525}" destId="{17F224EC-808A-4A8F-B7DC-2E5B9557C321}" srcOrd="0" destOrd="8" presId="urn:microsoft.com/office/officeart/2005/8/layout/default"/>
    <dgm:cxn modelId="{800E929A-9AA4-4705-A576-A13486240BED}" type="presOf" srcId="{67C9C0CB-25F0-4DF8-BB63-2002EA46B497}" destId="{17F224EC-808A-4A8F-B7DC-2E5B9557C321}" srcOrd="0" destOrd="7" presId="urn:microsoft.com/office/officeart/2005/8/layout/default"/>
    <dgm:cxn modelId="{3C311B9F-7C2D-40D0-B518-691B5AF821B9}" srcId="{13B849B3-EE92-4F22-8F7E-142A51942BD8}" destId="{1141C4EC-AAEF-48FD-84A8-57497A6B0EF2}" srcOrd="12" destOrd="0" parTransId="{AA699710-C903-42CD-9F60-0BA513232865}" sibTransId="{E8D8F95B-4A52-48F4-8BAF-FB9AFA21F519}"/>
    <dgm:cxn modelId="{E0EC7EA7-83D2-4314-84F9-1DED6097F882}" type="presOf" srcId="{AEA9289A-06DC-49DB-ACB1-DC97DE392DE0}" destId="{17F224EC-808A-4A8F-B7DC-2E5B9557C321}" srcOrd="0" destOrd="11" presId="urn:microsoft.com/office/officeart/2005/8/layout/default"/>
    <dgm:cxn modelId="{96A7AAB0-D834-43A1-93D3-2C06C6381CA0}" srcId="{13B849B3-EE92-4F22-8F7E-142A51942BD8}" destId="{FB72DC07-C49A-4841-AB8C-8BC857A5533A}" srcOrd="11" destOrd="0" parTransId="{295D419A-1843-43B5-9984-85BB80A94393}" sibTransId="{A3CFFCD8-1723-40D7-BE99-7E908C342DA1}"/>
    <dgm:cxn modelId="{51EC67B5-0928-4126-A1C3-167090903FBE}" type="presOf" srcId="{206816AD-4628-4F04-B050-2C5662A3BCBC}" destId="{17F224EC-808A-4A8F-B7DC-2E5B9557C321}" srcOrd="0" destOrd="5" presId="urn:microsoft.com/office/officeart/2005/8/layout/default"/>
    <dgm:cxn modelId="{701449B6-494B-4920-80EC-38CAD1B2180C}" srcId="{13B849B3-EE92-4F22-8F7E-142A51942BD8}" destId="{0C001688-5666-4157-8642-DFFC965E0ACB}" srcOrd="5" destOrd="0" parTransId="{BFB4EBDE-081C-4135-990C-2F5B23618A79}" sibTransId="{39995255-3CCE-4012-85E6-8C9A1C459F8A}"/>
    <dgm:cxn modelId="{C6A483B8-C8A1-4F81-B127-BCA5EFA8B70B}" type="presOf" srcId="{462F5009-0BF7-4DC7-8761-648C3A31CE0C}" destId="{341FFF4B-AFD9-4B69-9A5C-89DD38ED72EA}" srcOrd="0" destOrd="0" presId="urn:microsoft.com/office/officeart/2005/8/layout/default"/>
    <dgm:cxn modelId="{95AAE0BC-C104-44A5-8771-F199B7F92B85}" type="presOf" srcId="{67D2F06A-66F9-42A1-936A-C69BABE3B260}" destId="{17F224EC-808A-4A8F-B7DC-2E5B9557C321}" srcOrd="0" destOrd="3" presId="urn:microsoft.com/office/officeart/2005/8/layout/default"/>
    <dgm:cxn modelId="{975382D9-36AE-4E88-B4B5-C2DAB7C75136}" srcId="{13B849B3-EE92-4F22-8F7E-142A51942BD8}" destId="{D4394BE3-8716-4423-AEE8-34BF5EADFA8D}" srcOrd="9" destOrd="0" parTransId="{8073A0DD-FFBE-4503-A02A-0898509497B6}" sibTransId="{9B1BBEDB-9D50-41ED-BD4A-F98C16C9B205}"/>
    <dgm:cxn modelId="{F5FF5FDB-9FDE-4AF3-A9E2-EDDDDDD6DB37}" srcId="{13B849B3-EE92-4F22-8F7E-142A51942BD8}" destId="{AEA9289A-06DC-49DB-ACB1-DC97DE392DE0}" srcOrd="10" destOrd="0" parTransId="{D8CA14F7-1F64-4A2B-90BE-A017C28E826B}" sibTransId="{3A7DF46B-AEEB-4C55-AE44-ED0BD0709C04}"/>
    <dgm:cxn modelId="{250799DD-5DA6-4583-9A42-A58726A8970D}" srcId="{13B849B3-EE92-4F22-8F7E-142A51942BD8}" destId="{187EDFFA-7B51-48DB-9178-7937B1D3AFC8}" srcOrd="0" destOrd="0" parTransId="{CC539BDE-4084-4524-B98E-4A3FA8D1864E}" sibTransId="{FE284B39-4887-4205-A59F-5C22EFBA471F}"/>
    <dgm:cxn modelId="{386085F2-9FBD-4522-949E-142CE8E8A297}" srcId="{13B849B3-EE92-4F22-8F7E-142A51942BD8}" destId="{C8330427-0822-4E52-B101-8F71B7704093}" srcOrd="13" destOrd="0" parTransId="{50838DAC-9624-48C2-A863-AB02E02EDFB2}" sibTransId="{3C3F3C89-C0AA-4665-A4CF-A6FE61D29742}"/>
    <dgm:cxn modelId="{F96B52FB-D4BE-486C-B73B-02B4CC8AECF9}" srcId="{13B849B3-EE92-4F22-8F7E-142A51942BD8}" destId="{AF408439-E560-4AB8-800F-11E29E215386}" srcOrd="8" destOrd="0" parTransId="{2B06148D-977A-4E46-AE14-739D01B10E60}" sibTransId="{A3D371B7-3A3A-4F05-B1A9-4DD5F496454A}"/>
    <dgm:cxn modelId="{14DFBC19-D3A1-4154-B6C1-2C201F856D38}" type="presParOf" srcId="{341FFF4B-AFD9-4B69-9A5C-89DD38ED72EA}" destId="{17F224EC-808A-4A8F-B7DC-2E5B9557C321}" srcOrd="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224EC-808A-4A8F-B7DC-2E5B9557C321}">
      <dsp:nvSpPr>
        <dsp:cNvPr id="0" name=""/>
        <dsp:cNvSpPr/>
      </dsp:nvSpPr>
      <dsp:spPr>
        <a:xfrm>
          <a:off x="4018" y="0"/>
          <a:ext cx="8221563" cy="5716535"/>
        </a:xfrm>
        <a:prstGeom prst="rect">
          <a:avLst/>
        </a:prstGeom>
        <a:noFill/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2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Initiatives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Pickleball Courts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Audio System</a:t>
          </a:r>
        </a:p>
        <a:p>
          <a:pPr marL="514350" lvl="1" indent="-11430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Ø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Clubhouse</a:t>
          </a:r>
        </a:p>
        <a:p>
          <a:pPr marL="514350" lvl="1" indent="-114300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Ø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Assateague Room</a:t>
          </a:r>
        </a:p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North Gate Bridge</a:t>
          </a:r>
        </a:p>
        <a:p>
          <a:pPr marL="512064" lvl="1" indent="-118872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Ø"/>
            <a:tabLst/>
          </a:pPr>
          <a:r>
            <a: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Guard Shack</a:t>
          </a:r>
        </a:p>
        <a:p>
          <a:pPr marL="512064" lvl="1" indent="-118872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Wingdings" panose="05000000000000000000" pitchFamily="2" charset="2"/>
            <a:buChar char="Ø"/>
            <a:tabLst/>
          </a:pPr>
          <a:r>
            <a:rPr lang="en-US" sz="18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Lights</a:t>
          </a:r>
        </a:p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Recreation Pier &amp; Kayak Launch</a:t>
          </a:r>
        </a:p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Clubhouse – Wall and Door</a:t>
          </a:r>
        </a:p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Drainage – Pinehurst, Sandyhook and </a:t>
          </a:r>
          <a:r>
            <a:rPr lang="en-US" sz="1800" kern="1200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Beaconhill</a:t>
          </a:r>
          <a:endParaRPr lang="en-US" sz="18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Electronic Signs </a:t>
          </a:r>
        </a:p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200"/>
            </a:spcAft>
            <a:buFont typeface="Arial" panose="020B0604020202020204" pitchFamily="34" charset="0"/>
            <a:buChar char="•"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Administration Building Renovations</a:t>
          </a:r>
        </a:p>
        <a:p>
          <a:pPr marL="400050" marR="0" lvl="0" indent="-231775" algn="l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12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Mailboxes</a:t>
          </a:r>
        </a:p>
        <a:p>
          <a:pPr marL="400050" marR="0" lvl="0" indent="-231775" algn="l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18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18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Proposed – FY 2022/2023 Budget</a:t>
          </a:r>
        </a:p>
        <a:p>
          <a:pPr marL="400050" lvl="1" indent="-231775" algn="l" defTabSz="9779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Arial" panose="020B0604020202020204" pitchFamily="34" charset="0"/>
            <a:buChar char="•"/>
          </a:pPr>
          <a:endParaRPr lang="en-US" sz="2000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18" y="0"/>
        <a:ext cx="8221563" cy="5716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1/21/2022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3"/>
            <a:ext cx="3037840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3"/>
            <a:ext cx="3037840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1/21/2022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3"/>
            <a:ext cx="3037840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3"/>
            <a:ext cx="3037840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83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42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844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618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096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99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52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020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790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11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5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2913167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6B82-E29C-4B05-88B6-2B7B60D1A767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22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DCEB-86F3-450B-A5E8-C3AE71F5FB74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11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8ABB-82B0-4B38-9CF0-E86B6E3EB72E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42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9F4C-E4D1-4485-93A2-C4396509184C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890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05C2-3595-4164-9744-0540ED77C13E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99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B7FE-D393-4015-9A4B-A86BFC24B485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03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29333-2733-41FB-BB9E-BF8E3ABEDCF6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5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5D43-2A33-4D61-9F5C-392B8A7DF414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87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A0C6ED09-1A19-42B3-86ED-53D46E72920D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764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3694-012F-4548-86BB-1CA36ECC53DB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38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3F7F-CEDF-4DA6-97C0-F49ECE05B0AB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07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39ED1-20B6-486E-AD1A-0AF57D3268A8}" type="datetime1">
              <a:rPr lang="en-US" smtClean="0"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5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8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eanpines.org/web/pages/board-of-directors" TargetMode="External"/><Relationship Id="rId2" Type="http://schemas.openxmlformats.org/officeDocument/2006/relationships/hyperlink" Target="http://www.oceanpines.org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www.oceanpines.org/web/pages/news_content?announcementId=1071&amp;backURL=/web/pages/opa-new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6412368-7E6B-4064-B6FA-72DF6DA0C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14FE20-9BCC-4219-A8AD-B1C110BD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462" y="976508"/>
            <a:ext cx="4143979" cy="2367221"/>
          </a:xfrm>
        </p:spPr>
        <p:txBody>
          <a:bodyPr>
            <a:normAutofit/>
          </a:bodyPr>
          <a:lstStyle/>
          <a:p>
            <a:r>
              <a:rPr lang="en-US" sz="4700" dirty="0">
                <a:latin typeface="Franklin Gothic Medium" panose="020B0603020102020204" pitchFamily="34" charset="0"/>
              </a:rPr>
              <a:t>Board of Directors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89462" y="3531204"/>
            <a:ext cx="4148190" cy="160657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January 22, 2022</a:t>
            </a:r>
          </a:p>
        </p:txBody>
      </p:sp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id="{A661C966-C6C8-4667-903D-E68521C35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463" y="3528543"/>
            <a:ext cx="415208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439133-030D-427C-AADE-2B48B199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041" y="482171"/>
            <a:ext cx="3055899" cy="5149101"/>
            <a:chOff x="7477388" y="482171"/>
            <a:chExt cx="4074533" cy="51491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11378B-6628-411A-9A79-CF10232D7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8E6BF6A-26B8-45E6-887E-FE78A7984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2388B0B-738B-4313-8674-79D97E74A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3718" y="977965"/>
            <a:ext cx="2339583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80607E5A-D77F-43FC-8C0E-97F0202CB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7279" y="1999767"/>
            <a:ext cx="2099328" cy="20993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F84359-5DD6-461B-9519-90AA2F46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0BC892-CE86-41EE-8A3B-2178D5170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C0174ADF-6996-4DE5-8987-A9A495919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933307"/>
              </p:ext>
            </p:extLst>
          </p:nvPr>
        </p:nvGraphicFramePr>
        <p:xfrm>
          <a:off x="457200" y="3"/>
          <a:ext cx="8229600" cy="6195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43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EF0787B-3E20-4250-9582-DDCB19815A3B}"/>
              </a:ext>
            </a:extLst>
          </p:cNvPr>
          <p:cNvSpPr txBox="1"/>
          <p:nvPr/>
        </p:nvSpPr>
        <p:spPr>
          <a:xfrm>
            <a:off x="4910202" y="121299"/>
            <a:ext cx="4233797" cy="58911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60325">
              <a:spcAft>
                <a:spcPts val="800"/>
              </a:spcAft>
              <a:defRPr/>
            </a:pPr>
            <a:r>
              <a:rPr kumimoji="0" lang="en-US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Pickleball Courts</a:t>
            </a:r>
          </a:p>
          <a:p>
            <a:pPr marL="3460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Approved by the Board on January 20, 2021</a:t>
            </a:r>
          </a:p>
          <a:p>
            <a:pPr marL="3460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received a budget number from a contractor back in July of $180,000.00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0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Status:</a:t>
            </a:r>
          </a:p>
          <a:p>
            <a:pPr marL="803275" lvl="1" indent="-28575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Vista is preparing pickleball court plans to go out for bids</a:t>
            </a:r>
          </a:p>
          <a:p>
            <a:pPr marL="803275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Bid packet sent 1/21/22; bids due back 2/18/22</a:t>
            </a:r>
            <a:endParaRPr lang="en-US" sz="19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3275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Bids will be leveled within a week of receiving them</a:t>
            </a: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bids being awarded right after that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6075" indent="-28575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Timeframe: 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Work will be scheduled, and the timing of the project, will be determined by contractor’s schedule and availability of material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E8E0A-D46A-4DEE-9674-3A239D44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770"/>
            <a:ext cx="4910202" cy="36657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05CF121-5D61-4769-9D8E-0A097EC5B154}"/>
              </a:ext>
            </a:extLst>
          </p:cNvPr>
          <p:cNvSpPr/>
          <p:nvPr/>
        </p:nvSpPr>
        <p:spPr>
          <a:xfrm>
            <a:off x="569167" y="2565918"/>
            <a:ext cx="727788" cy="643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AAC6EF-1FC7-4E1F-A226-896E0D1F6BA8}"/>
              </a:ext>
            </a:extLst>
          </p:cNvPr>
          <p:cNvSpPr/>
          <p:nvPr/>
        </p:nvSpPr>
        <p:spPr>
          <a:xfrm>
            <a:off x="2034073" y="3004457"/>
            <a:ext cx="503854" cy="424543"/>
          </a:xfrm>
          <a:prstGeom prst="ellipse">
            <a:avLst/>
          </a:prstGeom>
          <a:noFill/>
          <a:ln>
            <a:solidFill>
              <a:srgbClr val="D65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5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wall, monitor&#10;&#10;Description automatically generated">
            <a:extLst>
              <a:ext uri="{FF2B5EF4-FFF2-40B4-BE49-F238E27FC236}">
                <a16:creationId xmlns:a16="http://schemas.microsoft.com/office/drawing/2014/main" id="{5BE85AA7-6DC7-452E-A4F2-641F7AA88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45" y="1285765"/>
            <a:ext cx="4497355" cy="3799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39810" y="165467"/>
            <a:ext cx="4700141" cy="60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Audio System</a:t>
            </a:r>
          </a:p>
          <a:p>
            <a:pPr marL="34747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 meeting functionality to 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installed in the Clubhouse Meeting Room and the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Assateague Room </a:t>
            </a:r>
          </a:p>
          <a:p>
            <a:pPr marL="34747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Mid-South Audio to install the hybrid meeting system, to include a custom table with built-in microphones and cameras, which will be integrated into the existing audio system to work with Microsoft Teams</a:t>
            </a:r>
          </a:p>
          <a:p>
            <a:pPr marL="34747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Cost:</a:t>
            </a:r>
          </a:p>
          <a:p>
            <a:pPr marL="1027113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Clubhouse Meeting Room:  $15,000</a:t>
            </a:r>
          </a:p>
          <a:p>
            <a:pPr marL="1027113" lvl="1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Assateague Room:  $23,000 ($15,000 + $8,000 for projector/screen)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55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83976" y="1984933"/>
            <a:ext cx="8892073" cy="4868192"/>
          </a:xfrm>
          <a:prstGeom prst="rect">
            <a:avLst/>
          </a:prstGeom>
          <a:solidFill>
            <a:srgbClr val="E4E1D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 Gate Bridge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Guard Shack: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Decision made to remove guard shack at estimated cost of $2,500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to be done in-house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Timeframe: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Shack and old decking being removed now – to be completed in 2-3 weeks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Power that feeds the lights on the bridge,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flagpole, and entrance signs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be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relocated out of shack to new location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Options discussed for area: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 guard rail on both sides to cover openings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and installation time frame depends on the type of light chosen and availability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95EABC-15F2-4556-92D6-FC757991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52" y="0"/>
            <a:ext cx="4021495" cy="268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8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CD542D5-57DE-4CA1-829E-9FFC2685F4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"/>
          <a:stretch/>
        </p:blipFill>
        <p:spPr>
          <a:xfrm flipH="1">
            <a:off x="358430" y="897644"/>
            <a:ext cx="2536757" cy="3311441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09F980B-D41F-47CA-AEE6-B23AB0229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"/>
          <a:stretch/>
        </p:blipFill>
        <p:spPr>
          <a:xfrm rot="5400000">
            <a:off x="2916181" y="1358584"/>
            <a:ext cx="3311441" cy="24298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DF53382-E695-431F-98BC-65473F1CDA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695"/>
          <a:stretch/>
        </p:blipFill>
        <p:spPr>
          <a:xfrm>
            <a:off x="6193357" y="924658"/>
            <a:ext cx="2399888" cy="33099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1F809-E3ED-4AB9-882D-DB5552836A4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50813"/>
            <a:ext cx="9144000" cy="77311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700" b="1" dirty="0"/>
              <a:t>Entrance Bridge Lighting – Design Ideas </a:t>
            </a:r>
            <a:br>
              <a:rPr lang="en-US" sz="2325" dirty="0">
                <a:solidFill>
                  <a:srgbClr val="FFFFFF"/>
                </a:solidFill>
              </a:rPr>
            </a:br>
            <a:r>
              <a:rPr lang="en-US" sz="2325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7C76A-0043-4B13-ACFE-FE4D89D97DC6}"/>
              </a:ext>
            </a:extLst>
          </p:cNvPr>
          <p:cNvSpPr txBox="1"/>
          <p:nvPr/>
        </p:nvSpPr>
        <p:spPr>
          <a:xfrm>
            <a:off x="524785" y="4292542"/>
            <a:ext cx="1957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Lights to attach to bridge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416B5-601B-403A-AC0D-EE38CEDEA5BF}"/>
              </a:ext>
            </a:extLst>
          </p:cNvPr>
          <p:cNvSpPr txBox="1"/>
          <p:nvPr/>
        </p:nvSpPr>
        <p:spPr>
          <a:xfrm>
            <a:off x="3445550" y="4284012"/>
            <a:ext cx="19062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Light poles on 4 corners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4BDD3-5EEF-4F78-ABF1-BCADB0A21014}"/>
              </a:ext>
            </a:extLst>
          </p:cNvPr>
          <p:cNvSpPr txBox="1"/>
          <p:nvPr/>
        </p:nvSpPr>
        <p:spPr>
          <a:xfrm>
            <a:off x="6426835" y="4236097"/>
            <a:ext cx="2016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Lights to attach to Bridge </a:t>
            </a:r>
          </a:p>
        </p:txBody>
      </p:sp>
    </p:spTree>
    <p:extLst>
      <p:ext uri="{BB962C8B-B14F-4D97-AF65-F5344CB8AC3E}">
        <p14:creationId xmlns:p14="http://schemas.microsoft.com/office/powerpoint/2010/main" val="8934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162838" y="16171"/>
            <a:ext cx="8752562" cy="5703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Recreation Pier &amp; Kayak Launch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has reviewed 4 possible locations: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 Canal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Pintail Park</a:t>
            </a:r>
            <a:endParaRPr kumimoji="0" lang="en-US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 &amp; Racquet Marina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White Horse Park Boat Ramp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Recommendation made from Recreation Committee was Pintail Park due to parking, portable bathrooms, and handicap access: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Bulkhead scheduled to be replaced in the area this Fall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Pintail Park is chosen as the site, pier and launch will not be installed until 2023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Estimated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</a:t>
            </a:r>
            <a:r>
              <a:rPr lang="en-US" sz="2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cost:  $40,000-$50,000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 in Replacement Reserves, but not included in current or proposed budget</a:t>
            </a:r>
          </a:p>
          <a:p>
            <a:pPr marL="2841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34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water, outdoor, boat&#10;&#10;Description automatically generated">
            <a:extLst>
              <a:ext uri="{FF2B5EF4-FFF2-40B4-BE49-F238E27FC236}">
                <a16:creationId xmlns:a16="http://schemas.microsoft.com/office/drawing/2014/main" id="{1F84A64C-7E70-4336-B9DF-DB41ECE7E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" y="195943"/>
            <a:ext cx="7282688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86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228600" y="165467"/>
            <a:ext cx="8686800" cy="448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Clubhouse Wall and Door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started this week on the construction of new wall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 lights will be moved next week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Contractor to relocated HVAC units next week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 Protection Services has been contacted about moving the alarm items that have to be relocated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 should be completed within 3 weeks, pending if material is available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doorway and glass panels have been ordered and are due in next week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Doors to the closet have been ordered and will take over 4 weeks to be delivered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timated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cost for entire project is $15,000 (door:  $8,000; relocation of HVAC units: $2,000; relocation of alarms:  $1,000; material:  $4,000)</a:t>
            </a: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9913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273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676471" y="177993"/>
            <a:ext cx="3378896" cy="2250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Wall/Solid Doors for New Storage Closet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Replaces the current partitions being used to conceal banquet tables and chairs</a:t>
            </a:r>
          </a:p>
          <a:p>
            <a:pPr marL="569913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5C2D7419-8447-423A-9C4D-7C8F8E060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6" y="2646504"/>
            <a:ext cx="3809167" cy="4009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944C0-812F-4AE2-AA0D-05152423E6C2}"/>
              </a:ext>
            </a:extLst>
          </p:cNvPr>
          <p:cNvSpPr txBox="1"/>
          <p:nvPr/>
        </p:nvSpPr>
        <p:spPr>
          <a:xfrm>
            <a:off x="5241098" y="177993"/>
            <a:ext cx="3674301" cy="2316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Wall/Glass Doors for Interior Entrance to Clubhouse Meeting Room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noise reduction by fully enclosing the meeting room</a:t>
            </a:r>
          </a:p>
          <a:p>
            <a:pPr marL="569913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1CD56FC-D74D-400A-A1C6-0C4454A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92" y="2494076"/>
            <a:ext cx="2843911" cy="43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69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EF0787B-3E20-4250-9582-DDCB19815A3B}"/>
              </a:ext>
            </a:extLst>
          </p:cNvPr>
          <p:cNvSpPr txBox="1"/>
          <p:nvPr/>
        </p:nvSpPr>
        <p:spPr>
          <a:xfrm>
            <a:off x="101601" y="65314"/>
            <a:ext cx="4125166" cy="60369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Drainage – Pinehurst, Sandyhook &amp; Beaconhill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3460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Received quote from Worcester County DPW for $76,230 to have the utility work completed</a:t>
            </a:r>
          </a:p>
          <a:p>
            <a:pPr marL="3460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Total for this portion of the project:  $297,000</a:t>
            </a:r>
          </a:p>
          <a:p>
            <a:pPr marL="803275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This includes the utility work, additional pipes, and the installation of the pipes</a:t>
            </a:r>
          </a:p>
          <a:p>
            <a:pPr marL="346075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 with Worcester County representatives on January 12, 2022 </a:t>
            </a:r>
          </a:p>
          <a:p>
            <a:pPr marL="346075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Project moving forward per Board approval at the December 11, 2021 Meeting</a:t>
            </a:r>
          </a:p>
          <a:p>
            <a:pPr marL="3460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Timeframe:  material for what Worcester County needs to move utilities will arrive in about 2 months, with work being completed in early Spring</a:t>
            </a:r>
          </a:p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5B735-29D8-4B33-A73D-8A82D44E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15" y="1344880"/>
            <a:ext cx="4549920" cy="340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2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57AE95-496E-4E3D-8159-D25236CD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19" y="454090"/>
            <a:ext cx="8130962" cy="474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63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93305" y="-21153"/>
            <a:ext cx="8920065" cy="6229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Electronic Signs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Quotes received: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Gable (Curtis Bay, MD):  estimated $35,000-$45,000 per 4’ x 5’ sign (estimated $70,000-$90,000 total)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 Signs (Annapolis, MD):  estimated $34,399.50 per 4’8” x 6’3” sign (estimated $68,799 total)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Phillips Signs (Seaford, DE):  $38,446.76 per 4’5” x 8’3” sign ($76,893.52 total)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Phillips Signs recommended by </a:t>
            </a: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Communications Committee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estimate of $1,500 per sign for permitting ($3,000 total)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estimate of $7,500 per sign for labor ($15,000 total)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estimated expense for 2 signs:  $94,893.52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Quote received for 8, 4</a:t>
            </a: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’5”x8’3” signs (to replace existing marquees) of $31,936.24 ($255,489.92 total)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19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installed, per Worcester County, any existing signs would need to be removed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91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228600" y="165467"/>
            <a:ext cx="8686800" cy="530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Administration Building Renovations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Office renovations, including moving employees and building new offices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project cost:  $125,000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HVAC system:  $45,000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flooring:  $50,000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ceiling system:  $10,000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lights:  $5,000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Painting:  $15,000</a:t>
            </a:r>
          </a:p>
        </p:txBody>
      </p:sp>
    </p:spTree>
    <p:extLst>
      <p:ext uri="{BB962C8B-B14F-4D97-AF65-F5344CB8AC3E}">
        <p14:creationId xmlns:p14="http://schemas.microsoft.com/office/powerpoint/2010/main" val="3997213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1" y="-62306"/>
            <a:ext cx="7111408" cy="357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Mailboxes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283464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Concrete pads will be reviewed to be determined which need to be replaced as priority (weather permitting)</a:t>
            </a:r>
          </a:p>
          <a:p>
            <a:pPr marL="800100" lvl="1" indent="-283464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need to be replace prior to pedestal replacement</a:t>
            </a:r>
          </a:p>
          <a:p>
            <a:pPr marL="342900" marR="0" lvl="0" indent="-283464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identify next week 10 locations as priority to begin work on</a:t>
            </a:r>
          </a:p>
          <a:p>
            <a:pPr marL="342900" marR="0" lvl="0" indent="-283464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Approximately 100 pedestals in total that are priority to replace</a:t>
            </a:r>
          </a:p>
          <a:p>
            <a:pPr marL="800100" lvl="1" indent="-283464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Reaching out to fabricator on time estimate for pedestals</a:t>
            </a:r>
          </a:p>
          <a:p>
            <a:pPr marL="800100" lvl="1" indent="-283464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per pedestal is $500 each ($50,000 total estimated cost)</a:t>
            </a:r>
          </a:p>
          <a:p>
            <a:pPr marL="342900" marR="0" lvl="0" indent="-283464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review mailboxes (clusters) and determine priority that are to be repaired/replaced</a:t>
            </a:r>
          </a:p>
          <a:p>
            <a:pPr marL="342900" marR="0" lvl="0" indent="-283464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Obtaining bids for cleaning options of each mailbox cluster</a:t>
            </a:r>
          </a:p>
          <a:p>
            <a:pPr marL="800100" lvl="1" indent="-283464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be power washed due to damaging mail inside boxes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3D75E97-B128-48B1-A15A-901E7CC1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0" r="29042" b="1"/>
          <a:stretch/>
        </p:blipFill>
        <p:spPr>
          <a:xfrm rot="5400000">
            <a:off x="6445473" y="665935"/>
            <a:ext cx="3351244" cy="2019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462941-5683-4CD1-8E6F-34BDBD6128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r="11076" b="28142"/>
          <a:stretch/>
        </p:blipFill>
        <p:spPr>
          <a:xfrm rot="5400000">
            <a:off x="6445473" y="4173425"/>
            <a:ext cx="3351244" cy="20193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8383E4-4E3A-4DBC-8419-9DCC534BD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11753" r="21654" b="21751"/>
          <a:stretch/>
        </p:blipFill>
        <p:spPr>
          <a:xfrm>
            <a:off x="951722" y="3506756"/>
            <a:ext cx="5289837" cy="33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03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0" y="6840"/>
            <a:ext cx="9144000" cy="4857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Racquet Center Upgrades/Warming Hut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 hut is the old south gate guard shack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size:  11x15 (165 sq. ft.)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Hut has baseboard electric heat (no a/c), lights, and outlets</a:t>
            </a:r>
            <a:endParaRPr kumimoji="0" lang="en-US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DMA, not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for replacement: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Roof installed in 2009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due to be replaced in 2029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Siding &amp; soffits installed 2009; due to be replaced in 2059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Windows installed in 2009; due to be replaced in 2059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installed in 2009; due to be replaced in 2059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Committee requesting a 14x20 hut (280 sq. ft.)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cost:  $25,000 ($16,783 for hut + estimated $8,500 for labor/permits/ material)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itional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items needed:  permits, demolition of existing building, site preparation, electric and fixtures, insulation, finish surface (drywall/paneling), &amp; HVAC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options to consider: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Outside heat source in existing hut (gas heaters in the eaves), fire pit, or outside heaters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cost:  $500-$800</a:t>
            </a:r>
            <a:endParaRPr kumimoji="0" lang="en-US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traffic light showing red&#10;&#10;Description automatically generated with low confidence">
            <a:extLst>
              <a:ext uri="{FF2B5EF4-FFF2-40B4-BE49-F238E27FC236}">
                <a16:creationId xmlns:a16="http://schemas.microsoft.com/office/drawing/2014/main" id="{4DD85C8A-D356-4033-BB36-1AB5456CF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678" y="4849803"/>
            <a:ext cx="2019456" cy="2008197"/>
          </a:xfrm>
          <a:prstGeom prst="rect">
            <a:avLst/>
          </a:prstGeom>
        </p:spPr>
      </p:pic>
      <p:pic>
        <p:nvPicPr>
          <p:cNvPr id="4" name="Picture 3" descr="A picture containing chair, table, wooden, dining&#10;&#10;Description automatically generated">
            <a:extLst>
              <a:ext uri="{FF2B5EF4-FFF2-40B4-BE49-F238E27FC236}">
                <a16:creationId xmlns:a16="http://schemas.microsoft.com/office/drawing/2014/main" id="{9CC55B51-8072-411A-8683-4B3617E34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/>
          <a:stretch/>
        </p:blipFill>
        <p:spPr>
          <a:xfrm>
            <a:off x="3588553" y="4848993"/>
            <a:ext cx="2129790" cy="2009007"/>
          </a:xfrm>
          <a:prstGeom prst="rect">
            <a:avLst/>
          </a:prstGeom>
        </p:spPr>
      </p:pic>
      <p:pic>
        <p:nvPicPr>
          <p:cNvPr id="1026" name="Picture 2" descr="queta 88&amp;quot; Portable Outdoor Patio Heater | Wayfair">
            <a:extLst>
              <a:ext uri="{FF2B5EF4-FFF2-40B4-BE49-F238E27FC236}">
                <a16:creationId xmlns:a16="http://schemas.microsoft.com/office/drawing/2014/main" id="{19889456-AE93-4219-8049-7621836B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763" y="4848993"/>
            <a:ext cx="2009008" cy="20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84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228600" y="165467"/>
            <a:ext cx="8686800" cy="458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FY 2022/2023 Budget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Year 2021/2022 Assessment					$996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Favorability from efficiencies and organic growth			   (94)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One-time assessment reduction from current realized surplus                                               (to be reviewed every year)					   (53)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Offset by statutory and “mark to market” adjustments and inflation                     (also includes merit increases and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 Dept. increase of $38)	</a:t>
            </a:r>
            <a:r>
              <a:rPr lang="en-US" sz="200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76	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roposed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FY 2022/2023 Budget Assessment				</a:t>
            </a:r>
            <a:r>
              <a:rPr lang="en-US" sz="2000" u="dbl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$925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Waterfront Lots (Bulkhead) Differential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increase from prior year					$615</a:t>
            </a:r>
          </a:p>
        </p:txBody>
      </p:sp>
    </p:spTree>
    <p:extLst>
      <p:ext uri="{BB962C8B-B14F-4D97-AF65-F5344CB8AC3E}">
        <p14:creationId xmlns:p14="http://schemas.microsoft.com/office/powerpoint/2010/main" val="2208034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228600" y="165467"/>
            <a:ext cx="8686800" cy="379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Proposed FY 2022/2023 Budget – Capital Summary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Replacement					 	$492,255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Roads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(note:  also contains increase to reserve)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$350,000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Drainage							$400,000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1700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</a:p>
          <a:p>
            <a:pPr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Balance Sheet Reserves will be at approximately 25.1%+ within the Budget &amp; Finance range</a:t>
            </a:r>
          </a:p>
        </p:txBody>
      </p:sp>
    </p:spTree>
    <p:extLst>
      <p:ext uri="{BB962C8B-B14F-4D97-AF65-F5344CB8AC3E}">
        <p14:creationId xmlns:p14="http://schemas.microsoft.com/office/powerpoint/2010/main" val="748246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057B-1C75-4C9C-906A-0189E0B9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Financials</a:t>
            </a:r>
            <a:br>
              <a:rPr lang="en-US" sz="2600" b="1" dirty="0"/>
            </a:br>
            <a:br>
              <a:rPr lang="en-US" sz="2600" b="1" dirty="0"/>
            </a:br>
            <a:br>
              <a:rPr lang="en-US" sz="2600" b="1" dirty="0"/>
            </a:b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316542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99" y="85060"/>
            <a:ext cx="7498080" cy="10313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Financial Change</a:t>
            </a: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 month of NOVEMBER 2021</a:t>
            </a:r>
            <a:br>
              <a:rPr lang="en-US" sz="3600" dirty="0">
                <a:latin typeface="Franklin Gothic Medium" panose="020B0603020102020204" pitchFamily="34" charset="0"/>
              </a:rPr>
            </a:b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274320" y="2047888"/>
          <a:ext cx="8595360" cy="309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8271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976011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2054867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936211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3635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 Gothic" panose="020B0502020202020204" pitchFamily="34" charset="0"/>
                        </a:rPr>
                        <a:t>November (In 000’s)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45439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Current 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Favor/ (</a:t>
                      </a:r>
                      <a:r>
                        <a:rPr lang="en-US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Unfavor</a:t>
                      </a:r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) vs. 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30825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Net Revenues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$261</a:t>
                      </a: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$319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Expenses + New Capital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952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 968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(16)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Net Operating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($691)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($649)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$42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283128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283128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436728" y="5138661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362300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7293422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7293422" y="4585020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8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99" y="85060"/>
            <a:ext cx="7498080" cy="10313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Financial Change</a:t>
            </a: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 YEAR-TO-DATE November 2021</a:t>
            </a:r>
            <a:br>
              <a:rPr lang="en-US" sz="3600" dirty="0">
                <a:latin typeface="Franklin Gothic Medium" panose="020B0603020102020204" pitchFamily="34" charset="0"/>
              </a:rPr>
            </a:b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274320" y="2047888"/>
          <a:ext cx="8595360" cy="309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8271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976011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2054867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936211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3635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 Gothic" panose="020B0502020202020204" pitchFamily="34" charset="0"/>
                        </a:rPr>
                        <a:t>YTD November 2021 (In 000’s)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45439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Current 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Favor/ (</a:t>
                      </a:r>
                      <a:r>
                        <a:rPr lang="en-US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Unfavor</a:t>
                      </a:r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) vs. 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30825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Net Revenues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$11,983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$13,263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$1,280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Expenses + New Capital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8,318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   8,185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 133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Net Operating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$3,665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 $5,078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$1,413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283128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283125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472354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362300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7293422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7293422" y="4585020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3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121" y="60536"/>
            <a:ext cx="7498080" cy="122156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Detail for the Month of </a:t>
            </a:r>
            <a:r>
              <a:rPr lang="en-US" sz="2800" b="1" dirty="0" err="1">
                <a:latin typeface="Century Gothic" panose="020B0502020202020204" pitchFamily="34" charset="0"/>
              </a:rPr>
              <a:t>november</a:t>
            </a:r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100977"/>
              </p:ext>
            </p:extLst>
          </p:nvPr>
        </p:nvGraphicFramePr>
        <p:xfrm>
          <a:off x="1339425" y="1472935"/>
          <a:ext cx="6684901" cy="429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778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791123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3837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Department/Amenity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Favorable/(Unfavorable)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383759">
                <a:tc>
                  <a:txBody>
                    <a:bodyPr/>
                    <a:lstStyle/>
                    <a:p>
                      <a:r>
                        <a:rPr lang="en-US" sz="1600" dirty="0"/>
                        <a:t>Recreation &amp; 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34.8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875325"/>
                  </a:ext>
                </a:extLst>
              </a:tr>
              <a:tr h="383759">
                <a:tc>
                  <a:txBody>
                    <a:bodyPr/>
                    <a:lstStyle/>
                    <a:p>
                      <a:r>
                        <a:rPr lang="en-US" sz="1600" dirty="0"/>
                        <a:t>General 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31.7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456192"/>
                  </a:ext>
                </a:extLst>
              </a:tr>
              <a:tr h="38375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Public Works/General </a:t>
                      </a:r>
                      <a:r>
                        <a:rPr lang="en-US" sz="1600" dirty="0" err="1"/>
                        <a:t>Maint</a:t>
                      </a:r>
                      <a:r>
                        <a:rPr lang="en-US" sz="1600" dirty="0"/>
                        <a:t>/CPI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30.9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27186"/>
                  </a:ext>
                </a:extLst>
              </a:tr>
              <a:tr h="383759">
                <a:tc>
                  <a:txBody>
                    <a:bodyPr/>
                    <a:lstStyle/>
                    <a:p>
                      <a:r>
                        <a:rPr lang="en-US" sz="1600" dirty="0"/>
                        <a:t>Golf Ops +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20.5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740097"/>
                  </a:ext>
                </a:extLst>
              </a:tr>
              <a:tr h="383759">
                <a:tc>
                  <a:txBody>
                    <a:bodyPr/>
                    <a:lstStyle/>
                    <a:p>
                      <a:r>
                        <a:rPr lang="en-US" sz="1600" dirty="0"/>
                        <a:t>Yacht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(47.6)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061454"/>
                  </a:ext>
                </a:extLst>
              </a:tr>
              <a:tr h="383759">
                <a:tc>
                  <a:txBody>
                    <a:bodyPr/>
                    <a:lstStyle/>
                    <a:p>
                      <a:r>
                        <a:rPr lang="en-US" sz="1600" dirty="0"/>
                        <a:t>Police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(10.0)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128661"/>
                  </a:ext>
                </a:extLst>
              </a:tr>
              <a:tr h="383759">
                <a:tc>
                  <a:txBody>
                    <a:bodyPr/>
                    <a:lstStyle/>
                    <a:p>
                      <a:r>
                        <a:rPr lang="en-US" sz="1600" dirty="0"/>
                        <a:t>New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(9.3)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715666"/>
                  </a:ext>
                </a:extLst>
              </a:tr>
              <a:tr h="851628">
                <a:tc>
                  <a:txBody>
                    <a:bodyPr/>
                    <a:lstStyle/>
                    <a:p>
                      <a:r>
                        <a:rPr lang="en-US" sz="1600" dirty="0"/>
                        <a:t>Other Net (Racquet, Clubhouse Grille, Marketing, Finance, GM Office, Beach Parking,  Aquatics, Beach Club)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</a:t>
                      </a:r>
                    </a:p>
                    <a:p>
                      <a:pPr algn="ctr"/>
                      <a:r>
                        <a:rPr lang="en-US" sz="1600" dirty="0"/>
                        <a:t>    (9.4)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455180"/>
                  </a:ext>
                </a:extLst>
              </a:tr>
              <a:tr h="376776">
                <a:tc>
                  <a:txBody>
                    <a:bodyPr/>
                    <a:lstStyle/>
                    <a:p>
                      <a:r>
                        <a:rPr lang="en-US" sz="1600" dirty="0"/>
                        <a:t>               </a:t>
                      </a:r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$41.6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6023079" y="5757340"/>
            <a:ext cx="885066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39DB2-FD2B-4C24-97CD-5CB0EE8D8AB5}"/>
              </a:ext>
            </a:extLst>
          </p:cNvPr>
          <p:cNvCxnSpPr>
            <a:cxnSpLocks/>
          </p:cNvCxnSpPr>
          <p:nvPr/>
        </p:nvCxnSpPr>
        <p:spPr>
          <a:xfrm>
            <a:off x="6023079" y="5243905"/>
            <a:ext cx="885066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3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CCEC7-6C0B-4109-8D2D-69D3F6337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1" y="741859"/>
            <a:ext cx="8332238" cy="41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80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061" y="60536"/>
            <a:ext cx="7371184" cy="122156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Detail for year-to-date </a:t>
            </a:r>
            <a:r>
              <a:rPr lang="en-US" sz="2800" b="1" dirty="0" err="1">
                <a:latin typeface="Century Gothic" panose="020B0502020202020204" pitchFamily="34" charset="0"/>
              </a:rPr>
              <a:t>november</a:t>
            </a:r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483719" y="461726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EECFE4-987D-4DFB-A37C-8DE6FB98A576}"/>
              </a:ext>
            </a:extLst>
          </p:cNvPr>
          <p:cNvCxnSpPr/>
          <p:nvPr/>
        </p:nvCxnSpPr>
        <p:spPr>
          <a:xfrm>
            <a:off x="6489106" y="4258975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468567"/>
              </p:ext>
            </p:extLst>
          </p:nvPr>
        </p:nvGraphicFramePr>
        <p:xfrm>
          <a:off x="1244651" y="1332306"/>
          <a:ext cx="6770183" cy="502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453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826730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3347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Department/Amenity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Favorable/(Unfavorable)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Public Works/General </a:t>
                      </a:r>
                      <a:r>
                        <a:rPr lang="en-US" sz="1600" dirty="0" err="1"/>
                        <a:t>Maint</a:t>
                      </a:r>
                      <a:r>
                        <a:rPr lang="en-US" sz="1600" dirty="0"/>
                        <a:t>/CPI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$297.7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211564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Golf Ops +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$292.3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752742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Aquatics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197.8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133719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Admin, Finance, GM, PR/</a:t>
                      </a:r>
                      <a:r>
                        <a:rPr lang="en-US" sz="1600" dirty="0" err="1"/>
                        <a:t>Mktng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153.1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492960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Yacht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151.0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297982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Police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81.9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740097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Beach Parking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54.9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518200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Recreation &amp; 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48.1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443736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Beach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45.3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383521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Marinas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42.6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002917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Racquet Sports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34.1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75928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Clubhouse Grille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33.5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764955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New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(19.6)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574580"/>
                  </a:ext>
                </a:extLst>
              </a:tr>
              <a:tr h="334708">
                <a:tc>
                  <a:txBody>
                    <a:bodyPr/>
                    <a:lstStyle/>
                    <a:p>
                      <a:r>
                        <a:rPr lang="en-US" sz="1600" dirty="0"/>
                        <a:t>               </a:t>
                      </a:r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$1,412.7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6314578" y="6160919"/>
            <a:ext cx="966547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39DB2-FD2B-4C24-97CD-5CB0EE8D8AB5}"/>
              </a:ext>
            </a:extLst>
          </p:cNvPr>
          <p:cNvCxnSpPr>
            <a:cxnSpLocks/>
          </p:cNvCxnSpPr>
          <p:nvPr/>
        </p:nvCxnSpPr>
        <p:spPr>
          <a:xfrm>
            <a:off x="6314579" y="5833085"/>
            <a:ext cx="966547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8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121" y="60536"/>
            <a:ext cx="7498080" cy="122156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“flash” for month</a:t>
            </a:r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of </a:t>
            </a:r>
            <a:r>
              <a:rPr lang="en-US" sz="2800" b="1" dirty="0" err="1">
                <a:latin typeface="Century Gothic" panose="020B0502020202020204" pitchFamily="34" charset="0"/>
              </a:rPr>
              <a:t>december</a:t>
            </a:r>
            <a:r>
              <a:rPr lang="en-US" sz="2800" b="1" dirty="0">
                <a:latin typeface="Century Gothic" panose="020B0502020202020204" pitchFamily="34" charset="0"/>
              </a:rPr>
              <a:t> 2021 (in 000’s)</a:t>
            </a: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483719" y="461726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EECFE4-987D-4DFB-A37C-8DE6FB98A576}"/>
              </a:ext>
            </a:extLst>
          </p:cNvPr>
          <p:cNvCxnSpPr/>
          <p:nvPr/>
        </p:nvCxnSpPr>
        <p:spPr>
          <a:xfrm>
            <a:off x="6489106" y="4258975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C7B10-4A81-4165-B169-00151ED8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1AB91-4376-4A2F-90B9-785FF0C107E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/>
        </p:nvGraphicFramePr>
        <p:xfrm>
          <a:off x="905347" y="1359282"/>
          <a:ext cx="7498080" cy="4178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1045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3247035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3483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Department/Amenity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Favorable/(Unfavorable)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3956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General 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$29.6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297982"/>
                  </a:ext>
                </a:extLst>
              </a:tr>
              <a:tr h="3956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Public Works/General </a:t>
                      </a:r>
                      <a:r>
                        <a:rPr lang="en-US" sz="1600" dirty="0" err="1"/>
                        <a:t>Maint</a:t>
                      </a:r>
                      <a:r>
                        <a:rPr lang="en-US" sz="1600" dirty="0"/>
                        <a:t>/CPI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28.0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533042"/>
                  </a:ext>
                </a:extLst>
              </a:tr>
              <a:tr h="3956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Police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260565"/>
                  </a:ext>
                </a:extLst>
              </a:tr>
              <a:tr h="39563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Aquatics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27186"/>
                  </a:ext>
                </a:extLst>
              </a:tr>
              <a:tr h="395636">
                <a:tc>
                  <a:txBody>
                    <a:bodyPr/>
                    <a:lstStyle/>
                    <a:p>
                      <a:r>
                        <a:rPr lang="en-US" sz="1600" dirty="0"/>
                        <a:t>Golf Ops +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8.3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5295809"/>
                  </a:ext>
                </a:extLst>
              </a:tr>
              <a:tr h="395636">
                <a:tc>
                  <a:txBody>
                    <a:bodyPr/>
                    <a:lstStyle/>
                    <a:p>
                      <a:r>
                        <a:rPr lang="en-US" sz="1600" dirty="0"/>
                        <a:t>Recreation &amp; 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7.7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13140"/>
                  </a:ext>
                </a:extLst>
              </a:tr>
              <a:tr h="395636">
                <a:tc>
                  <a:txBody>
                    <a:bodyPr/>
                    <a:lstStyle/>
                    <a:p>
                      <a:r>
                        <a:rPr lang="en-US" sz="1600" dirty="0"/>
                        <a:t>Food &amp; Beverage (Total)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(61.0)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134995"/>
                  </a:ext>
                </a:extLst>
              </a:tr>
              <a:tr h="602134">
                <a:tc>
                  <a:txBody>
                    <a:bodyPr/>
                    <a:lstStyle/>
                    <a:p>
                      <a:r>
                        <a:rPr lang="en-US" sz="1600" dirty="0"/>
                        <a:t>Other Net (GM, </a:t>
                      </a:r>
                      <a:r>
                        <a:rPr lang="en-US" sz="1600"/>
                        <a:t>Marketing, Finance</a:t>
                      </a:r>
                      <a:r>
                        <a:rPr lang="en-US" sz="1600" dirty="0"/>
                        <a:t>, Tennis, Platform, Pickle, Beach Parking, Marinas)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    4.4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455180"/>
                  </a:ext>
                </a:extLst>
              </a:tr>
              <a:tr h="458320">
                <a:tc>
                  <a:txBody>
                    <a:bodyPr/>
                    <a:lstStyle/>
                    <a:p>
                      <a:r>
                        <a:rPr lang="en-US" sz="1600" dirty="0"/>
                        <a:t>               </a:t>
                      </a:r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$36.7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6340704" y="5433947"/>
            <a:ext cx="885066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39DB2-FD2B-4C24-97CD-5CB0EE8D8AB5}"/>
              </a:ext>
            </a:extLst>
          </p:cNvPr>
          <p:cNvCxnSpPr>
            <a:cxnSpLocks/>
          </p:cNvCxnSpPr>
          <p:nvPr/>
        </p:nvCxnSpPr>
        <p:spPr>
          <a:xfrm>
            <a:off x="6340704" y="5070848"/>
            <a:ext cx="885066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4938900" y="967167"/>
            <a:ext cx="3113479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600" dirty="0"/>
              <a:t>Treasurer’s Report - </a:t>
            </a:r>
            <a:br>
              <a:rPr lang="en-US" sz="3600" dirty="0"/>
            </a:br>
            <a:r>
              <a:rPr lang="en-US" sz="3600" dirty="0" err="1"/>
              <a:t>larry</a:t>
            </a:r>
            <a:r>
              <a:rPr lang="en-US" sz="3600" dirty="0"/>
              <a:t> Perrone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1" y="1430056"/>
            <a:ext cx="3720332" cy="34118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34735" y="3526496"/>
            <a:ext cx="31124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607500" y="447188"/>
            <a:ext cx="7928998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Cash &amp; Short-Term Investments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Activity for Month of November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3440" y="1682205"/>
            <a:ext cx="4715611" cy="429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marR="0" lvl="0" indent="-3492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Laddered Investment Rate of Return on CDAR’s for November Approx.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.75%</a:t>
            </a:r>
          </a:p>
          <a:p>
            <a:pPr marL="349250" marR="0" lvl="0" indent="-3492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of November 30, 2021, the Association had approx. $14.8 million in cash</a:t>
            </a:r>
          </a:p>
          <a:p>
            <a:pPr marL="685800" marR="0" lvl="1" indent="-3365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$7.1 million invested in CDAR’s, fully FDIC insured</a:t>
            </a:r>
          </a:p>
          <a:p>
            <a:pPr marL="685800" marR="0" lvl="1" indent="-3365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$7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.7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million in Money Market, and other operating accounts, fully insured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222" y="2126340"/>
            <a:ext cx="3716338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0" y="327570"/>
            <a:ext cx="7019502" cy="58922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Unaudited Reserves November 2021 ($Millions)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/>
        </p:nvGraphicFramePr>
        <p:xfrm>
          <a:off x="95795" y="2059198"/>
          <a:ext cx="8987246" cy="4043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577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194448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384184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1237796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186622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1006679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777940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3990">
                <a:tc>
                  <a:txBody>
                    <a:bodyPr/>
                    <a:lstStyle/>
                    <a:p>
                      <a:endParaRPr lang="en-US" dirty="0">
                        <a:latin typeface="Franklin Gothic Medium" panose="020B06030201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Franklin Gothic Medium" panose="020B0603020102020204" pitchFamily="34" charset="0"/>
                        </a:rPr>
                        <a:t>GeneralReplace</a:t>
                      </a:r>
                      <a:endParaRPr lang="en-US" sz="2100" dirty="0">
                        <a:latin typeface="Franklin Gothic Medium" panose="020B06030201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4/30/21 Balance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$3.9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$1.0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$0.5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$5.7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1.6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1.1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0.2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2.9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Casino Funds + Grant Income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0.7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0.7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(0.5)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(0.9)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(0.2)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(0.4)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(2.0)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11/30/21 Balance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$5.0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$1.2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$0.8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$7.3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03" y="0"/>
            <a:ext cx="8408193" cy="5848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2800" kern="1200" dirty="0">
                <a:latin typeface="+mj-lt"/>
                <a:ea typeface="+mj-ea"/>
                <a:cs typeface="+mj-cs"/>
              </a:rPr>
              <a:t>Reserves </a:t>
            </a:r>
            <a:r>
              <a:rPr lang="en-US" sz="2800" dirty="0"/>
              <a:t>year-end 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unaudited estimate</a:t>
            </a:r>
            <a:br>
              <a:rPr lang="en-US" sz="2800" kern="1200" dirty="0"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(in </a:t>
            </a:r>
            <a:r>
              <a:rPr lang="en-US" sz="2000" b="1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ooo’s</a:t>
            </a:r>
            <a:r>
              <a:rPr 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)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36722"/>
              </p:ext>
            </p:extLst>
          </p:nvPr>
        </p:nvGraphicFramePr>
        <p:xfrm>
          <a:off x="62402" y="665614"/>
          <a:ext cx="9034943" cy="6132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3749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016429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290785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1333186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620794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447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Beginning Balance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Unaudited EST Balance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4/30/21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Additions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Expenditures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4/30/2022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Major Maintenance &amp; Replacement: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Public Works – Fleet Vehicles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(302)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Public Works Tractor in 21 Budget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(146)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958791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Police Vehicles (x 3)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(133)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607299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Aquatics (Furniture, Roof, Equip)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(75)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735571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Golf Maintenance Tri-plex Mower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(49)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01643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Public Works Boom Mower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(36)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657525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Yacht Club Kitchen Equipment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(20)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64021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Golf Ops (Ball Dispenser/Washer)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(14)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787923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Racquet 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Lighting,Fountains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)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(10)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0181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Other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(50)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904026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            Total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3,853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1,685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(835)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4,703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541083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002767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Bulkheads &amp; Waterways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1,010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1,070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(1,908)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172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89499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216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  3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(209)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10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77057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469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835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(800)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504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4395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102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183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(190)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95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10029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071085"/>
                  </a:ext>
                </a:extLst>
              </a:tr>
              <a:tr h="2745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TOTAL 4/30/22 ESTIMATE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5,650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3,776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(3,942)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5,484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09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4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38900" y="967167"/>
            <a:ext cx="3113479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4200" dirty="0"/>
              <a:t>Public Comments</a:t>
            </a:r>
          </a:p>
        </p:txBody>
      </p:sp>
      <p:pic>
        <p:nvPicPr>
          <p:cNvPr id="17" name="Graphic 16" descr="Chat">
            <a:extLst>
              <a:ext uri="{FF2B5EF4-FFF2-40B4-BE49-F238E27FC236}">
                <a16:creationId xmlns:a16="http://schemas.microsoft.com/office/drawing/2014/main" id="{C6628076-1485-4C57-AED5-A7C36F4A3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521" y="1275798"/>
            <a:ext cx="3720332" cy="372033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34735" y="3526496"/>
            <a:ext cx="31124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316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5A8B-1DEB-4107-BBC0-D85DAB96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491" y="804520"/>
            <a:ext cx="6664811" cy="1049235"/>
          </a:xfrm>
        </p:spPr>
        <p:txBody>
          <a:bodyPr>
            <a:normAutofit/>
          </a:bodyPr>
          <a:lstStyle/>
          <a:p>
            <a:pPr algn="r"/>
            <a:r>
              <a:rPr lang="en-US" sz="4200" dirty="0"/>
              <a:t>Public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756CA-17A1-488D-B777-7FF47F430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491" y="2015733"/>
            <a:ext cx="6571343" cy="403774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Members wishing to make comments must state their name and address.  Time limit for comments is 5 minutes.  Comments may be made on any topic of interest to the member that pertains to the mission of OPA.  Order for comments for hybrid meetings:  1</a:t>
            </a:r>
            <a:r>
              <a:rPr lang="en-US" baseline="30000" dirty="0"/>
              <a:t>st</a:t>
            </a:r>
            <a:r>
              <a:rPr lang="en-US" dirty="0"/>
              <a:t> – members in attendance in-person; 2</a:t>
            </a:r>
            <a:r>
              <a:rPr lang="en-US" baseline="30000" dirty="0"/>
              <a:t>nd</a:t>
            </a:r>
            <a:r>
              <a:rPr lang="en-US" dirty="0"/>
              <a:t> – MS Teams Participants (use of “raise hand” function required to enter speaking queue); 3</a:t>
            </a:r>
            <a:r>
              <a:rPr lang="en-US" baseline="30000" dirty="0"/>
              <a:t>rd</a:t>
            </a:r>
            <a:r>
              <a:rPr lang="en-US" dirty="0"/>
              <a:t> – members participating through the MS Teams call-in (audio only) function.  To enter call-in queue, text Josh Davis at 443-377-1079.  Chat function of MS Teams is for Public Comments only; all other comments in the chat function will be considered out of order, as will be speaking during the meeting without being given the floor by the Chair.</a:t>
            </a:r>
          </a:p>
        </p:txBody>
      </p:sp>
      <p:pic>
        <p:nvPicPr>
          <p:cNvPr id="6" name="Graphic 5" descr="Chat">
            <a:extLst>
              <a:ext uri="{FF2B5EF4-FFF2-40B4-BE49-F238E27FC236}">
                <a16:creationId xmlns:a16="http://schemas.microsoft.com/office/drawing/2014/main" id="{F3C6C4E6-4359-4154-A937-39A3D772F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557" y="-77141"/>
            <a:ext cx="2240912" cy="22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8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2" name="Title 12">
            <a:extLst>
              <a:ext uri="{FF2B5EF4-FFF2-40B4-BE49-F238E27FC236}">
                <a16:creationId xmlns:a16="http://schemas.microsoft.com/office/drawing/2014/main" id="{75BE681B-1F17-4D99-BDF1-2748AEA0E4A9}"/>
              </a:ext>
            </a:extLst>
          </p:cNvPr>
          <p:cNvSpPr txBox="1">
            <a:spLocks/>
          </p:cNvSpPr>
          <p:nvPr/>
        </p:nvSpPr>
        <p:spPr>
          <a:xfrm>
            <a:off x="1332546" y="1771511"/>
            <a:ext cx="6817399" cy="1666822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12713" defTabSz="914400">
              <a:spcAft>
                <a:spcPts val="600"/>
              </a:spcAft>
            </a:pPr>
            <a:r>
              <a:rPr lang="en-US" sz="3600" u="sng" dirty="0"/>
              <a:t>Capital Purchase requests</a:t>
            </a:r>
            <a:br>
              <a:rPr lang="en-US" sz="3600" dirty="0"/>
            </a:br>
            <a:br>
              <a:rPr lang="en-US" sz="3600" dirty="0"/>
            </a:br>
            <a:r>
              <a:rPr lang="en-US" sz="2600" dirty="0"/>
              <a:t>None	</a:t>
            </a:r>
            <a:endParaRPr lang="en-US" sz="2600" dirty="0">
              <a:highlight>
                <a:srgbClr val="FFFF00"/>
              </a:highlight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32546" y="4735528"/>
            <a:ext cx="648225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7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2" name="Title 12">
            <a:extLst>
              <a:ext uri="{FF2B5EF4-FFF2-40B4-BE49-F238E27FC236}">
                <a16:creationId xmlns:a16="http://schemas.microsoft.com/office/drawing/2014/main" id="{75BE681B-1F17-4D99-BDF1-2748AEA0E4A9}"/>
              </a:ext>
            </a:extLst>
          </p:cNvPr>
          <p:cNvSpPr txBox="1">
            <a:spLocks/>
          </p:cNvSpPr>
          <p:nvPr/>
        </p:nvSpPr>
        <p:spPr>
          <a:xfrm>
            <a:off x="1265823" y="1677241"/>
            <a:ext cx="6817399" cy="250215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12713" defTabSz="914400">
              <a:spcAft>
                <a:spcPts val="600"/>
              </a:spcAft>
            </a:pPr>
            <a:r>
              <a:rPr lang="en-US" sz="3600" u="sng" dirty="0"/>
              <a:t>CPI VIOLATIONS</a:t>
            </a:r>
            <a:br>
              <a:rPr lang="en-US" sz="6600" dirty="0"/>
            </a:br>
            <a:endParaRPr lang="en-US" sz="2600" dirty="0"/>
          </a:p>
          <a:p>
            <a:pPr marL="112713" defTabSz="914400">
              <a:spcAft>
                <a:spcPts val="600"/>
              </a:spcAft>
            </a:pPr>
            <a:r>
              <a:rPr lang="en-US" sz="2600" dirty="0"/>
              <a:t>None	</a:t>
            </a:r>
          </a:p>
          <a:p>
            <a:pPr marL="112713" defTabSz="914400">
              <a:spcAft>
                <a:spcPts val="600"/>
              </a:spcAft>
            </a:pPr>
            <a:endParaRPr lang="en-US" sz="6600" dirty="0">
              <a:highlight>
                <a:srgbClr val="FFFF00"/>
              </a:highlight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32546" y="4735528"/>
            <a:ext cx="648225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950A5-AFE7-4499-A49F-F8742F2B5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" t="70431" r="3425" b="9115"/>
          <a:stretch/>
        </p:blipFill>
        <p:spPr>
          <a:xfrm>
            <a:off x="278757" y="416217"/>
            <a:ext cx="8529344" cy="2751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2C2A2-3F85-43F0-9384-A1264FE41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" r="2645"/>
          <a:stretch/>
        </p:blipFill>
        <p:spPr>
          <a:xfrm>
            <a:off x="278757" y="3167652"/>
            <a:ext cx="8529344" cy="33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3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2" name="Title 12">
            <a:extLst>
              <a:ext uri="{FF2B5EF4-FFF2-40B4-BE49-F238E27FC236}">
                <a16:creationId xmlns:a16="http://schemas.microsoft.com/office/drawing/2014/main" id="{75BE681B-1F17-4D99-BDF1-2748AEA0E4A9}"/>
              </a:ext>
            </a:extLst>
          </p:cNvPr>
          <p:cNvSpPr txBox="1">
            <a:spLocks/>
          </p:cNvSpPr>
          <p:nvPr/>
        </p:nvSpPr>
        <p:spPr>
          <a:xfrm>
            <a:off x="1473740" y="1670911"/>
            <a:ext cx="6817399" cy="250215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12713" defTabSz="914400">
              <a:spcAft>
                <a:spcPts val="600"/>
              </a:spcAft>
            </a:pPr>
            <a:r>
              <a:rPr lang="en-US" sz="3600" u="sng" dirty="0"/>
              <a:t>Unfinished Business</a:t>
            </a:r>
            <a:br>
              <a:rPr lang="en-US" sz="6600" dirty="0"/>
            </a:br>
            <a:endParaRPr lang="en-US" sz="2600" dirty="0"/>
          </a:p>
          <a:p>
            <a:pPr marL="112713" defTabSz="914400">
              <a:spcAft>
                <a:spcPts val="600"/>
              </a:spcAft>
            </a:pPr>
            <a:r>
              <a:rPr lang="en-US" sz="2600" dirty="0"/>
              <a:t>None	</a:t>
            </a:r>
          </a:p>
          <a:p>
            <a:pPr marL="112713" defTabSz="914400">
              <a:spcAft>
                <a:spcPts val="600"/>
              </a:spcAft>
            </a:pPr>
            <a:endParaRPr lang="en-US" sz="6600" dirty="0">
              <a:highlight>
                <a:srgbClr val="FFFF00"/>
              </a:highlight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32546" y="4735528"/>
            <a:ext cx="648225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" name="Picture 101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27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652425" y="1474241"/>
            <a:ext cx="7591806" cy="3461652"/>
          </a:xfrm>
        </p:spPr>
        <p:txBody>
          <a:bodyPr vert="horz" lIns="91440" tIns="45720" rIns="91440" bIns="0" rtlCol="0" anchor="ctr">
            <a:normAutofit fontScale="90000"/>
          </a:bodyPr>
          <a:lstStyle/>
          <a:p>
            <a:pPr marL="227013" marR="0" algn="ctr" defTabSz="914400">
              <a:spcAft>
                <a:spcPts val="600"/>
              </a:spcAft>
            </a:pPr>
            <a:r>
              <a:rPr lang="en-US" sz="4400" u="sng" dirty="0">
                <a:solidFill>
                  <a:srgbClr val="454545"/>
                </a:solidFill>
              </a:rPr>
              <a:t>New Business</a:t>
            </a:r>
            <a:br>
              <a:rPr lang="en-US" sz="2500" dirty="0">
                <a:solidFill>
                  <a:srgbClr val="454545"/>
                </a:solidFill>
              </a:rPr>
            </a:br>
            <a:r>
              <a:rPr lang="en-US" sz="2700" dirty="0">
                <a:solidFill>
                  <a:srgbClr val="454545"/>
                </a:solidFill>
              </a:rPr>
              <a:t>First Reading – Resolution M-09 – </a:t>
            </a:r>
            <a:br>
              <a:rPr lang="en-US" sz="2700" dirty="0">
                <a:solidFill>
                  <a:srgbClr val="454545"/>
                </a:solidFill>
              </a:rPr>
            </a:br>
            <a:r>
              <a:rPr lang="en-US" sz="2700" dirty="0">
                <a:solidFill>
                  <a:srgbClr val="454545"/>
                </a:solidFill>
              </a:rPr>
              <a:t>Colette Horn</a:t>
            </a:r>
            <a:br>
              <a:rPr lang="en-US" sz="2700" dirty="0">
                <a:solidFill>
                  <a:srgbClr val="454545"/>
                </a:solidFill>
              </a:rPr>
            </a:br>
            <a:br>
              <a:rPr lang="en-US" sz="2700" dirty="0">
                <a:solidFill>
                  <a:srgbClr val="454545"/>
                </a:solidFill>
              </a:rPr>
            </a:br>
            <a:r>
              <a:rPr lang="en-US" sz="2700" dirty="0">
                <a:solidFill>
                  <a:srgbClr val="454545"/>
                </a:solidFill>
              </a:rPr>
              <a:t>RACQUET CENTER UPGRADES/WARMING HUT – AMY PECK</a:t>
            </a:r>
            <a:br>
              <a:rPr lang="en-US" sz="2700" dirty="0">
                <a:solidFill>
                  <a:srgbClr val="454545"/>
                </a:solidFill>
              </a:rPr>
            </a:br>
            <a:br>
              <a:rPr lang="en-US" sz="2700" dirty="0">
                <a:solidFill>
                  <a:srgbClr val="454545"/>
                </a:solidFill>
              </a:rPr>
            </a:br>
            <a:r>
              <a:rPr lang="en-US" sz="2700" dirty="0">
                <a:solidFill>
                  <a:srgbClr val="454545"/>
                </a:solidFill>
              </a:rPr>
              <a:t>ELECTRONIC SIGN INITIATIVE – COLETTE HORN</a:t>
            </a:r>
            <a:br>
              <a:rPr lang="en-US" sz="2700" dirty="0">
                <a:solidFill>
                  <a:srgbClr val="454545"/>
                </a:solidFill>
              </a:rPr>
            </a:br>
            <a:br>
              <a:rPr lang="en-US" sz="2700" dirty="0">
                <a:solidFill>
                  <a:srgbClr val="454545"/>
                </a:solidFill>
              </a:rPr>
            </a:br>
            <a:r>
              <a:rPr lang="en-US" sz="2700" dirty="0">
                <a:solidFill>
                  <a:srgbClr val="454545"/>
                </a:solidFill>
              </a:rPr>
              <a:t>Motion to adjourn to closed session – Colette horn</a:t>
            </a:r>
            <a:br>
              <a:rPr lang="en-US" sz="3000" dirty="0">
                <a:solidFill>
                  <a:srgbClr val="454545"/>
                </a:solidFill>
              </a:rPr>
            </a:br>
            <a:endParaRPr lang="en-US" sz="3000" dirty="0">
              <a:solidFill>
                <a:srgbClr val="454545"/>
              </a:solidFill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29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2" name="Title 12">
            <a:extLst>
              <a:ext uri="{FF2B5EF4-FFF2-40B4-BE49-F238E27FC236}">
                <a16:creationId xmlns:a16="http://schemas.microsoft.com/office/drawing/2014/main" id="{75BE681B-1F17-4D99-BDF1-2748AEA0E4A9}"/>
              </a:ext>
            </a:extLst>
          </p:cNvPr>
          <p:cNvSpPr txBox="1">
            <a:spLocks/>
          </p:cNvSpPr>
          <p:nvPr/>
        </p:nvSpPr>
        <p:spPr>
          <a:xfrm>
            <a:off x="1473740" y="1017037"/>
            <a:ext cx="6817399" cy="3156029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127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sng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appointments</a:t>
            </a:r>
            <a:br>
              <a:rPr kumimoji="0" lang="en-US" sz="6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</a:br>
            <a:endParaRPr kumimoji="0" lang="en-US" sz="2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  <a:p>
            <a:pPr marL="569913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Gill Sans MT" panose="020B0502020104020203"/>
              </a:rPr>
              <a:t>Ellen hench – chair – aquatics  committee</a:t>
            </a:r>
          </a:p>
          <a:p>
            <a:pPr marL="569913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Sharon </a:t>
            </a:r>
            <a:r>
              <a:rPr kumimoji="0" lang="en-US" sz="26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santacroce</a:t>
            </a:r>
            <a:r>
              <a:rPr kumimoji="0" lang="en-US" sz="2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– chair – environmental &amp; natural assets committee</a:t>
            </a:r>
          </a:p>
          <a:p>
            <a:pPr marL="569913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prstClr val="black"/>
                </a:solidFill>
                <a:latin typeface="Gill Sans MT" panose="020B0502020104020203"/>
              </a:rPr>
              <a:t>Robert Windsor – 2</a:t>
            </a:r>
            <a:r>
              <a:rPr lang="en-US" sz="2600" baseline="30000" dirty="0">
                <a:solidFill>
                  <a:prstClr val="black"/>
                </a:solidFill>
                <a:latin typeface="Gill Sans MT" panose="020B0502020104020203"/>
              </a:rPr>
              <a:t>nd</a:t>
            </a:r>
            <a:r>
              <a:rPr lang="en-US" sz="2600" dirty="0">
                <a:solidFill>
                  <a:prstClr val="black"/>
                </a:solidFill>
                <a:latin typeface="Gill Sans MT" panose="020B0502020104020203"/>
              </a:rPr>
              <a:t> term – elections committee</a:t>
            </a:r>
            <a:endParaRPr kumimoji="0" lang="en-US" sz="2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32546" y="4735528"/>
            <a:ext cx="648225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" name="Picture 101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58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9DA985-D751-4383-9898-A106D2E7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803" y="1584552"/>
            <a:ext cx="6824441" cy="3202052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 defTabSz="914400"/>
            <a:r>
              <a:rPr lang="en-US" sz="4400" u="sng" dirty="0"/>
              <a:t>NEXT MEETING DATE</a:t>
            </a:r>
            <a:br>
              <a:rPr lang="en-US" sz="4400" dirty="0"/>
            </a:br>
            <a:r>
              <a:rPr lang="en-US" sz="3600" dirty="0"/>
              <a:t>Wednesday, February 23</a:t>
            </a:r>
            <a:r>
              <a:rPr lang="en-US" sz="3600" baseline="30000" dirty="0"/>
              <a:t>rd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at 11:00 a.m.</a:t>
            </a:r>
            <a:br>
              <a:rPr lang="en-US" sz="3600" dirty="0"/>
            </a:br>
            <a:r>
              <a:rPr lang="en-US" sz="3100" dirty="0"/>
              <a:t>(HYBRID MEETING AT clubhouse meeting room)</a:t>
            </a:r>
            <a:br>
              <a:rPr lang="en-US" sz="3100" dirty="0"/>
            </a:br>
            <a:endParaRPr lang="en-US" sz="3600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0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89462" y="962902"/>
            <a:ext cx="3132288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2900" dirty="0"/>
              <a:t>Adjournment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462" y="3528543"/>
            <a:ext cx="31286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NEWOceanPinesAssociation_Circle_logo small">
            <a:extLst>
              <a:ext uri="{FF2B5EF4-FFF2-40B4-BE49-F238E27FC236}">
                <a16:creationId xmlns:a16="http://schemas.microsoft.com/office/drawing/2014/main" id="{6A279D93-FF02-466C-8AF1-9638CA40E4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0808" y="1275798"/>
            <a:ext cx="3720331" cy="3720331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97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F0792A-0F2B-4A2E-AB38-0A4F18A3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7DB18D-C2F1-4C8C-8808-9C01ECE6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D935FA-3336-4941-9214-E250A572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253" y="644327"/>
            <a:ext cx="6974974" cy="4811366"/>
            <a:chOff x="7639235" y="600024"/>
            <a:chExt cx="3898557" cy="68789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D9E2ED-FF90-4200-A7EE-6D41D6526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9235" y="600024"/>
              <a:ext cx="3898557" cy="6878929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4BEB8D-68AD-4314-8A2B-F8DC85A5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0263" y="1062693"/>
              <a:ext cx="3635738" cy="59547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93556" y="1590734"/>
            <a:ext cx="5554405" cy="2520012"/>
          </a:xfrm>
          <a:solidFill>
            <a:schemeClr val="bg2"/>
          </a:solidFill>
        </p:spPr>
        <p:txBody>
          <a:bodyPr vert="horz" lIns="91440" tIns="45720" rIns="91440" bIns="0" rtlCol="0" anchor="ctr">
            <a:normAutofit/>
          </a:bodyPr>
          <a:lstStyle/>
          <a:p>
            <a:pPr algn="ctr" defTabSz="914400"/>
            <a:r>
              <a:rPr lang="en-US" sz="5200" dirty="0">
                <a:solidFill>
                  <a:schemeClr val="tx2"/>
                </a:solidFill>
              </a:rPr>
              <a:t>Approval of Agenda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F797D1-251E-41FE-9FF8-AD487DEF2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3555" y="1416139"/>
            <a:ext cx="5554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A0CE28-0E59-4F4D-9855-8A8DCE9A8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3555" y="4285341"/>
            <a:ext cx="5554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75CC23F7-9F20-4C4B-8608-BD4DE9728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F76B-494C-49D1-B1FF-AAA76882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84" y="804519"/>
            <a:ext cx="7202456" cy="1049235"/>
          </a:xfrm>
        </p:spPr>
        <p:txBody>
          <a:bodyPr>
            <a:normAutofit/>
          </a:bodyPr>
          <a:lstStyle/>
          <a:p>
            <a:r>
              <a:rPr lang="en-US" dirty="0"/>
              <a:t>How to access board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998A8-8E6A-4AD0-A99F-3421C8092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684" y="2015732"/>
            <a:ext cx="2869887" cy="40377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packets can be found on </a:t>
            </a: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www.oceanpines.org</a:t>
            </a:r>
            <a:r>
              <a:rPr lang="en-US" sz="1700" dirty="0">
                <a:latin typeface="Calibri" panose="020F0502020204030204" pitchFamily="34" charset="0"/>
                <a:ea typeface="Times New Roman" panose="02020603050405020304" pitchFamily="18" charset="0"/>
              </a:rPr>
              <a:t> under </a:t>
            </a: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Departments – Board page, then General Information:  </a:t>
            </a:r>
          </a:p>
          <a:p>
            <a:pPr marL="457200" lvl="1" indent="-223838">
              <a:lnSpc>
                <a:spcPct val="110000"/>
              </a:lnSpc>
            </a:pPr>
            <a:r>
              <a:rPr lang="en-US" sz="17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https://www.oceanpines.org/web/pages/board-of-directors</a:t>
            </a: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latin typeface="Calibri" panose="020F0502020204030204" pitchFamily="34" charset="0"/>
                <a:ea typeface="Calibri" panose="020F0502020204030204" pitchFamily="34" charset="0"/>
              </a:rPr>
              <a:t>Also posted on the News page of the website:</a:t>
            </a:r>
            <a:r>
              <a:rPr lang="en-US" sz="17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>
              <a:lnSpc>
                <a:spcPct val="110000"/>
              </a:lnSpc>
              <a:spcBef>
                <a:spcPts val="0"/>
              </a:spcBef>
            </a:pPr>
            <a:r>
              <a:rPr lang="en-US" sz="17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https://www.oceanpines.org/web/pages/news_content?announcementId=1071&amp;backURL=/web/pages/opa-news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042F0AE-3382-4EEE-BBD7-13853E647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22" y="1853753"/>
            <a:ext cx="4878413" cy="279289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D36C52-58B4-4D9B-B8A8-2BB74A1A7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18802"/>
          <a:stretch/>
        </p:blipFill>
        <p:spPr>
          <a:xfrm>
            <a:off x="4323965" y="3681508"/>
            <a:ext cx="4624092" cy="317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93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73740" y="802298"/>
            <a:ext cx="6186693" cy="382232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/>
            <a:br>
              <a:rPr lang="en-US" sz="2100" dirty="0"/>
            </a:br>
            <a:br>
              <a:rPr lang="en-US" sz="2100" dirty="0"/>
            </a:br>
            <a:br>
              <a:rPr lang="en-US" sz="2100" dirty="0"/>
            </a:br>
            <a:r>
              <a:rPr lang="en-US" b="1" dirty="0"/>
              <a:t>Approval of Minutes</a:t>
            </a:r>
            <a:br>
              <a:rPr lang="en-US" sz="2100" dirty="0"/>
            </a:br>
            <a:br>
              <a:rPr lang="en-US" sz="2100" dirty="0"/>
            </a:br>
            <a:r>
              <a:rPr lang="en-US" sz="2400" dirty="0"/>
              <a:t>December 11, 2021 – Regular Meeting</a:t>
            </a:r>
            <a:br>
              <a:rPr lang="en-US" sz="2400" dirty="0"/>
            </a:br>
            <a:r>
              <a:rPr lang="en-US" sz="2400" dirty="0"/>
              <a:t>January 12, 2o22 – Special Meeting</a:t>
            </a:r>
            <a:br>
              <a:rPr lang="en-US" sz="2100" dirty="0"/>
            </a:br>
            <a:br>
              <a:rPr lang="en-US" sz="2100" dirty="0"/>
            </a:br>
            <a:br>
              <a:rPr lang="en-US" sz="2100" dirty="0">
                <a:highlight>
                  <a:srgbClr val="FFFF00"/>
                </a:highlight>
              </a:rPr>
            </a:br>
            <a:br>
              <a:rPr lang="en-US" sz="2100" dirty="0"/>
            </a:br>
            <a:endParaRPr lang="en-US" sz="21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32546" y="4735528"/>
            <a:ext cx="648225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0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38900" y="967167"/>
            <a:ext cx="3113479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300" dirty="0"/>
              <a:t>President’s Remarks</a:t>
            </a: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colette horn</a:t>
            </a:r>
          </a:p>
        </p:txBody>
      </p:sp>
      <p:pic>
        <p:nvPicPr>
          <p:cNvPr id="13" name="Picture 12" descr="NEWOceanPinesAssociation_Circle_logo small">
            <a:extLst>
              <a:ext uri="{FF2B5EF4-FFF2-40B4-BE49-F238E27FC236}">
                <a16:creationId xmlns:a16="http://schemas.microsoft.com/office/drawing/2014/main" id="{4E5AF3F7-C08F-4FE3-A93B-8F4462A82E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5554" y="967167"/>
            <a:ext cx="3720332" cy="3720332"/>
          </a:xfrm>
          <a:prstGeom prst="rect">
            <a:avLst/>
          </a:prstGeom>
          <a:noFill/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34735" y="3526496"/>
            <a:ext cx="31124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C92F0448-E3EB-43E2-A7BE-0767BBFAC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C450B77-9635-4D12-A13F-BD687A078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107" y="1468464"/>
            <a:ext cx="2144126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2600"/>
              <a:t>GM Leadership Report - John Viola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AAEC439-0F1D-4A17-BFD6-D1B5C0D0B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7063" y="477854"/>
            <a:ext cx="2768193" cy="1899398"/>
            <a:chOff x="7807230" y="2012810"/>
            <a:chExt cx="3251252" cy="34598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E6FCC67-2214-4BE2-9F21-F49F4C236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6CE4255-9F6B-41BF-9501-B899244CB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Men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3C132D46-4DBC-4A93-AE6B-1A726030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082" y="600111"/>
            <a:ext cx="2448493" cy="163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113F62F-D278-402A-8D44-9436FBDDE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0720" y="3526496"/>
            <a:ext cx="21333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2D14D26D-FA2C-4871-965F-AF84BF27D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849" y="5447610"/>
            <a:ext cx="122794" cy="164592"/>
          </a:xfrm>
          <a:prstGeom prst="rect">
            <a:avLst/>
          </a:prstGeom>
          <a:solidFill>
            <a:srgbClr val="FF26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87C1468-C83E-4DF0-AFC4-12F245CD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9631" y="2542318"/>
            <a:ext cx="2768193" cy="3074978"/>
            <a:chOff x="7807230" y="2012810"/>
            <a:chExt cx="3251252" cy="3459865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BE08E73-922F-4869-89A7-AC072C1D1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26C6EE4-1C42-4228-BF45-D59469A7B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D4A2946-485C-49BF-94BB-D9D9FBC48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76071" y="472933"/>
            <a:ext cx="2768193" cy="3074978"/>
            <a:chOff x="7807230" y="2012810"/>
            <a:chExt cx="3251252" cy="3459865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B6FEC13-B4A8-4F3B-A04B-D374B62F9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97E0C27-BECF-43D8-97F1-F118ED901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car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8804AAED-33AC-427E-9C9B-425A47D651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6"/>
          <a:stretch/>
        </p:blipFill>
        <p:spPr>
          <a:xfrm>
            <a:off x="3503084" y="985292"/>
            <a:ext cx="2518386" cy="2045164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D0B9AD04-3903-4A8C-8ADF-1C5565AD9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72012" y="3709644"/>
            <a:ext cx="2768193" cy="1899398"/>
            <a:chOff x="7807230" y="2012810"/>
            <a:chExt cx="3251252" cy="3459865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E2944F0-51D4-4652-A3C2-49992A6B3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3F763EE-62BD-49BF-B944-5AC2E130E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rgbClr val="FFFFFE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8FEC1F90-3917-451D-8D5D-12A7C6596DCB">
            <a:extLst>
              <a:ext uri="{FF2B5EF4-FFF2-40B4-BE49-F238E27FC236}">
                <a16:creationId xmlns:a16="http://schemas.microsoft.com/office/drawing/2014/main" id="{0863F26A-A8BA-4017-B5A4-D0921D330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/>
          <a:stretch/>
        </p:blipFill>
        <p:spPr bwMode="auto">
          <a:xfrm>
            <a:off x="3491593" y="3912780"/>
            <a:ext cx="2520068" cy="149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7D4C8B4-0BAB-48B7-9D89-C26EAAAEF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7D456C-D333-4F88-931F-EC1EB764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indoor, floor, wall, ceiling&#10;&#10;Description automatically generated">
            <a:extLst>
              <a:ext uri="{FF2B5EF4-FFF2-40B4-BE49-F238E27FC236}">
                <a16:creationId xmlns:a16="http://schemas.microsoft.com/office/drawing/2014/main" id="{D0F6442E-6559-4CF5-8538-13718E16AC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r="1020" b="26667"/>
          <a:stretch/>
        </p:blipFill>
        <p:spPr>
          <a:xfrm>
            <a:off x="559116" y="2880974"/>
            <a:ext cx="2591069" cy="23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20555</TotalTime>
  <Words>2511</Words>
  <Application>Microsoft Office PowerPoint</Application>
  <PresentationFormat>On-screen Show (4:3)</PresentationFormat>
  <Paragraphs>416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Symbol</vt:lpstr>
      <vt:lpstr>Wingdings</vt:lpstr>
      <vt:lpstr>Wingdings 2</vt:lpstr>
      <vt:lpstr>SIBSON CONSULTING Document</vt:lpstr>
      <vt:lpstr>Gallery</vt:lpstr>
      <vt:lpstr>Data slides</vt:lpstr>
      <vt:lpstr>1_Gallery</vt:lpstr>
      <vt:lpstr>Board of Directors Meeting</vt:lpstr>
      <vt:lpstr>PowerPoint Presentation</vt:lpstr>
      <vt:lpstr>PowerPoint Presentation</vt:lpstr>
      <vt:lpstr>PowerPoint Presentation</vt:lpstr>
      <vt:lpstr>Approval of Agenda</vt:lpstr>
      <vt:lpstr>How to access board packets</vt:lpstr>
      <vt:lpstr>   Approval of Minutes  December 11, 2021 – Regular Meeting January 12, 2o22 – Special Meeting    </vt:lpstr>
      <vt:lpstr>President’s Remarks  colette horn</vt:lpstr>
      <vt:lpstr>GM Leadership Report - John Viola</vt:lpstr>
      <vt:lpstr>PowerPoint Presentation</vt:lpstr>
      <vt:lpstr>PowerPoint Presentation</vt:lpstr>
      <vt:lpstr>PowerPoint Presentation</vt:lpstr>
      <vt:lpstr>PowerPoint Presentation</vt:lpstr>
      <vt:lpstr>Entrance Bridge Lighting – Design Ideas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Financials   </vt:lpstr>
      <vt:lpstr>Financial Change  month of NOVEMBER 2021  </vt:lpstr>
      <vt:lpstr>Financial Change  YEAR-TO-DATE November 2021  </vt:lpstr>
      <vt:lpstr> Detail for the Month of november Favor/(Unfavorable) Vs. Budget (in 000’s) </vt:lpstr>
      <vt:lpstr> Detail for year-to-date november Favor/(Unfavorable) Vs. Budget (in 000’s) </vt:lpstr>
      <vt:lpstr> “flash” for month of december 2021 (in 000’s) </vt:lpstr>
      <vt:lpstr>Treasurer’s Report -  larry Perrone</vt:lpstr>
      <vt:lpstr>PowerPoint Presentation</vt:lpstr>
      <vt:lpstr>Unaudited Reserves November 2021 ($Millions)</vt:lpstr>
      <vt:lpstr>Reserves year-end unaudited estimate (in ooo’s)</vt:lpstr>
      <vt:lpstr>Public Comments</vt:lpstr>
      <vt:lpstr>Public Comments</vt:lpstr>
      <vt:lpstr>PowerPoint Presentation</vt:lpstr>
      <vt:lpstr>PowerPoint Presentation</vt:lpstr>
      <vt:lpstr>PowerPoint Presentation</vt:lpstr>
      <vt:lpstr>New Business First Reading – Resolution M-09 –  Colette Horn  RACQUET CENTER UPGRADES/WARMING HUT – AMY PECK  ELECTRONIC SIGN INITIATIVE – COLETTE HORN  Motion to adjourn to closed session – Colette horn </vt:lpstr>
      <vt:lpstr>PowerPoint Presentation</vt:lpstr>
      <vt:lpstr>NEXT MEETING DATE Wednesday, February 23rd  at 11:00 a.m. (HYBRID MEETING AT clubhouse meeting room) </vt:lpstr>
      <vt:lpstr>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424</cp:revision>
  <cp:lastPrinted>2022-01-21T20:41:00Z</cp:lastPrinted>
  <dcterms:created xsi:type="dcterms:W3CDTF">2021-01-13T14:26:54Z</dcterms:created>
  <dcterms:modified xsi:type="dcterms:W3CDTF">2022-01-21T20:41:05Z</dcterms:modified>
</cp:coreProperties>
</file>