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43" r:id="rId4"/>
    <p:sldMasterId id="2147484422" r:id="rId5"/>
    <p:sldMasterId id="2147484503" r:id="rId6"/>
  </p:sldMasterIdLst>
  <p:notesMasterIdLst>
    <p:notesMasterId r:id="rId27"/>
  </p:notesMasterIdLst>
  <p:handoutMasterIdLst>
    <p:handoutMasterId r:id="rId28"/>
  </p:handoutMasterIdLst>
  <p:sldIdLst>
    <p:sldId id="267" r:id="rId7"/>
    <p:sldId id="1644" r:id="rId8"/>
    <p:sldId id="1776" r:id="rId9"/>
    <p:sldId id="1773" r:id="rId10"/>
    <p:sldId id="1775" r:id="rId11"/>
    <p:sldId id="1779" r:id="rId12"/>
    <p:sldId id="1778" r:id="rId13"/>
    <p:sldId id="1727" r:id="rId14"/>
    <p:sldId id="1768" r:id="rId15"/>
    <p:sldId id="1774" r:id="rId16"/>
    <p:sldId id="1777" r:id="rId17"/>
    <p:sldId id="654" r:id="rId18"/>
    <p:sldId id="1418" r:id="rId19"/>
    <p:sldId id="652" r:id="rId20"/>
    <p:sldId id="1441" r:id="rId21"/>
    <p:sldId id="669" r:id="rId22"/>
    <p:sldId id="668" r:id="rId23"/>
    <p:sldId id="670" r:id="rId24"/>
    <p:sldId id="582" r:id="rId25"/>
    <p:sldId id="623" r:id="rId2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4D2B0"/>
    <a:srgbClr val="F5EADF"/>
    <a:srgbClr val="D4D1CC"/>
    <a:srgbClr val="5F5ACC"/>
    <a:srgbClr val="D65C00"/>
    <a:srgbClr val="E4E1DE"/>
    <a:srgbClr val="BCE1EC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57" autoAdjust="0"/>
    <p:restoredTop sz="94706" autoAdjust="0"/>
  </p:normalViewPr>
  <p:slideViewPr>
    <p:cSldViewPr snapToGrid="0">
      <p:cViewPr varScale="1">
        <p:scale>
          <a:sx n="108" d="100"/>
          <a:sy n="108" d="100"/>
        </p:scale>
        <p:origin x="1776" y="102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3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3037840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43" y="0"/>
            <a:ext cx="3037840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1/24/2025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8829983"/>
            <a:ext cx="3037840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43" y="8829983"/>
            <a:ext cx="3037840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3037840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3" y="0"/>
            <a:ext cx="3037840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1/24/2025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7" tIns="46559" rIns="93117" bIns="4655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901"/>
            <a:ext cx="5608320" cy="3137535"/>
          </a:xfrm>
          <a:prstGeom prst="rect">
            <a:avLst/>
          </a:prstGeom>
        </p:spPr>
        <p:txBody>
          <a:bodyPr vert="horz" lIns="93117" tIns="46559" rIns="93117" bIns="4655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8829983"/>
            <a:ext cx="3037840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3" y="8829983"/>
            <a:ext cx="3037840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469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3"/>
          <a:stretch/>
        </p:blipFill>
        <p:spPr bwMode="gray">
          <a:xfrm>
            <a:off x="4568646" y="3429000"/>
            <a:ext cx="4575354" cy="34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5989837"/>
            <a:ext cx="2676912" cy="368363"/>
          </a:xfrm>
          <a:prstGeom prst="rect">
            <a:avLst/>
          </a:prstGeom>
        </p:spPr>
      </p:pic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255760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80094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42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83570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15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49033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9802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60086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590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733800"/>
            <a:ext cx="4343400" cy="2743200"/>
          </a:xfrm>
        </p:spPr>
        <p:txBody>
          <a:bodyPr/>
          <a:lstStyle>
            <a:lvl1pPr>
              <a:defRPr sz="1400"/>
            </a:lvl1pPr>
            <a:lvl2pPr>
              <a:buClr>
                <a:schemeClr val="accent5"/>
              </a:buCl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733800"/>
            <a:ext cx="4267200" cy="27432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58416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7510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ustom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7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54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4800" y="990600"/>
            <a:ext cx="4114800" cy="54864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53988" indent="-153988">
              <a:defRPr sz="1200">
                <a:latin typeface="Arial Narrow" panose="020B0606020202030204" pitchFamily="34" charset="0"/>
              </a:defRPr>
            </a:lvl2pPr>
            <a:lvl3pPr marL="325438" indent="-171450">
              <a:defRPr sz="1200">
                <a:latin typeface="Arial Narrow" panose="020B0606020202030204" pitchFamily="34" charset="0"/>
              </a:defRPr>
            </a:lvl3pPr>
            <a:lvl4pPr marL="461963" indent="-153988">
              <a:defRPr sz="1200">
                <a:latin typeface="Arial Narrow" panose="020B0606020202030204" pitchFamily="34" charset="0"/>
              </a:defRPr>
            </a:lvl4pPr>
            <a:lvl5pPr marL="581025" indent="-119063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24400" y="990600"/>
            <a:ext cx="4114800" cy="44958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61925" indent="-161925">
              <a:defRPr sz="1200">
                <a:latin typeface="Arial Narrow" panose="020B0606020202030204" pitchFamily="34" charset="0"/>
              </a:defRPr>
            </a:lvl2pPr>
            <a:lvl3pPr marL="307975" indent="-146050">
              <a:defRPr sz="1200">
                <a:latin typeface="Arial Narrow" panose="020B0606020202030204" pitchFamily="34" charset="0"/>
              </a:defRPr>
            </a:lvl3pPr>
            <a:lvl4pPr marL="427038" indent="-136525">
              <a:defRPr sz="1200">
                <a:latin typeface="Arial Narrow" panose="020B0606020202030204" pitchFamily="34" charset="0"/>
              </a:defRPr>
            </a:lvl4pPr>
            <a:lvl5pPr marL="530225" indent="-103188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724400" y="5562600"/>
            <a:ext cx="4114800" cy="914400"/>
          </a:xfrm>
        </p:spPr>
        <p:txBody>
          <a:bodyPr/>
          <a:lstStyle>
            <a:lvl1pPr marL="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1pPr>
            <a:lvl2pPr marL="211138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2pPr>
            <a:lvl3pPr marL="396875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3pPr>
            <a:lvl4pPr marL="595313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4pPr>
            <a:lvl5pPr marL="79375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246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82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2"/>
          <a:stretch/>
        </p:blipFill>
        <p:spPr bwMode="gray">
          <a:xfrm>
            <a:off x="4629551" y="3443954"/>
            <a:ext cx="4484537" cy="3414045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5"/>
              </a:buClr>
              <a:buSzTx/>
              <a:buFontTx/>
              <a:buNone/>
              <a:tabLst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5993827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6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9" y="965201"/>
            <a:ext cx="388778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8006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13022696"/>
              </p:ext>
            </p:extLst>
          </p:nvPr>
        </p:nvGraphicFramePr>
        <p:xfrm>
          <a:off x="204788" y="1403202"/>
          <a:ext cx="5953649" cy="3870960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9" y="965201"/>
            <a:ext cx="447833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97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72BD6-CB13-404C-BBAB-5920B3CC15CD}" type="datetime1">
              <a:rPr lang="en-US" smtClean="0"/>
              <a:t>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50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4C30-85AE-4A92-984D-60C6A1DBFA42}" type="datetime1">
              <a:rPr lang="en-US" smtClean="0"/>
              <a:t>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31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D159-92A4-4119-87A8-8289266E0BBE}" type="datetime1">
              <a:rPr lang="en-US" smtClean="0"/>
              <a:t>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0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4D32-E27B-4CF1-9451-12DE577B47D6}" type="datetime1">
              <a:rPr lang="en-US" smtClean="0"/>
              <a:t>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46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A779-EBE4-4697-A0A3-DA9E551BDAFC}" type="datetime1">
              <a:rPr lang="en-US" smtClean="0"/>
              <a:t>1/24/2025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142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66EE-F406-4A69-AC6B-1272CEEE21CC}" type="datetime1">
              <a:rPr lang="en-US" smtClean="0"/>
              <a:t>1/24/2025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16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FEFA-CBB5-452B-A6E0-F41E3EEAFFAB}" type="datetime1">
              <a:rPr lang="en-US" smtClean="0"/>
              <a:t>1/24/2025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5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2693F-7E9C-473F-B9BE-A99371B937BA}" type="datetime1">
              <a:rPr lang="en-US" smtClean="0"/>
              <a:t>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7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9"/>
          <a:stretch/>
        </p:blipFill>
        <p:spPr bwMode="gray">
          <a:xfrm flipV="1">
            <a:off x="4539274" y="0"/>
            <a:ext cx="4604726" cy="4572592"/>
          </a:xfrm>
          <a:prstGeom prst="rect">
            <a:avLst/>
          </a:prstGeom>
        </p:spPr>
      </p:pic>
      <p:sp>
        <p:nvSpPr>
          <p:cNvPr id="15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2019 by The Segal Group, Inc. All rights reserved.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622237"/>
            <a:ext cx="2676912" cy="368363"/>
          </a:xfrm>
          <a:prstGeom prst="rect">
            <a:avLst/>
          </a:prstGeom>
        </p:spPr>
      </p:pic>
      <p:sp>
        <p:nvSpPr>
          <p:cNvPr id="1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1168" tIns="64008" rIns="201168" bIns="64008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7052543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49939ED1-20B6-486E-AD1A-0AF57D3268A8}" type="datetime1">
              <a:rPr lang="en-US" smtClean="0"/>
              <a:t>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9466"/>
      </p:ext>
    </p:extLst>
  </p:cSld>
  <p:clrMapOvr>
    <a:masterClrMapping/>
  </p:clrMapOvr>
  <p:hf sldNum="0"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31233"/>
      </p:ext>
    </p:extLst>
  </p:cSld>
  <p:clrMapOvr>
    <a:masterClrMapping/>
  </p:clrMapOvr>
  <p:hf sldNum="0"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542176"/>
      </p:ext>
    </p:extLst>
  </p:cSld>
  <p:clrMapOvr>
    <a:masterClrMapping/>
  </p:clrMapOvr>
  <p:hf sldNum="0"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1/24/2025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95801"/>
      </p:ext>
    </p:extLst>
  </p:cSld>
  <p:clrMapOvr>
    <a:masterClrMapping/>
  </p:clrMapOvr>
  <p:hf sldNum="0"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06F1-6C94-4B42-9107-EF88F69A149F}" type="datetime1">
              <a:rPr lang="en-US" smtClean="0"/>
              <a:t>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354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18A4-7AB3-4151-BAC9-99ED2866EE8D}" type="datetime1">
              <a:rPr lang="en-US" smtClean="0"/>
              <a:t>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12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4CE95A8D-EBA0-4BF6-AE99-54C9718622BD}" type="datetime1">
              <a:rPr lang="en-US" smtClean="0"/>
              <a:t>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9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 rot="16454853">
            <a:off x="4470200" y="-124166"/>
            <a:ext cx="4544556" cy="44787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14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615352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57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399" y="1295400"/>
            <a:ext cx="8229601" cy="5078104"/>
          </a:xfrm>
        </p:spPr>
        <p:txBody>
          <a:bodyPr/>
          <a:lstStyle>
            <a:lvl1pPr marL="342900" indent="-342900">
              <a:buFont typeface="+mj-lt"/>
              <a:buNone/>
              <a:defRPr sz="2000" b="0">
                <a:latin typeface="Arial Black" pitchFamily="34" charset="0"/>
              </a:defRPr>
            </a:lvl1pPr>
            <a:lvl2pPr marL="569913" indent="-212725">
              <a:buClr>
                <a:schemeClr val="accent5"/>
              </a:buClr>
              <a:defRPr sz="2000" b="1"/>
            </a:lvl2pPr>
            <a:lvl3pPr marL="914400" indent="-223838">
              <a:buClr>
                <a:schemeClr val="accent5"/>
              </a:buClr>
              <a:defRPr sz="2000" b="1"/>
            </a:lvl3pPr>
            <a:lvl4pPr marL="1258888" indent="-231775">
              <a:buClr>
                <a:schemeClr val="accent5"/>
              </a:buClr>
              <a:defRPr sz="2000" b="1"/>
            </a:lvl4pPr>
            <a:lvl5pPr marL="1484313" indent="-225425">
              <a:buClr>
                <a:schemeClr val="accent5"/>
              </a:buClr>
              <a:defRPr sz="2000" b="1"/>
            </a:lvl5pPr>
          </a:lstStyle>
          <a:p>
            <a:pPr lvl="0"/>
            <a:r>
              <a:rPr lang="en-US" dirty="0"/>
              <a:t>	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437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2766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4685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45901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581400"/>
            <a:ext cx="43434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581400"/>
            <a:ext cx="42672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7766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7696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54" y="990600"/>
            <a:ext cx="8915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  <p:sldLayoutId id="2147484357" r:id="rId14"/>
    <p:sldLayoutId id="2147484358" r:id="rId15"/>
    <p:sldLayoutId id="2147484359" r:id="rId16"/>
    <p:sldLayoutId id="2147484360" r:id="rId17"/>
    <p:sldLayoutId id="2147484361" r:id="rId1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9pPr>
    </p:titleStyle>
    <p:bodyStyle>
      <a:lvl1pPr marL="209550" indent="-209550" algn="l" rtl="0" eaLnBrk="1" fontAlgn="base" hangingPunct="1">
        <a:lnSpc>
          <a:spcPct val="90000"/>
        </a:lnSpc>
        <a:spcBef>
          <a:spcPct val="65000"/>
        </a:spcBef>
        <a:spcAft>
          <a:spcPct val="0"/>
        </a:spcAft>
        <a:buClr>
          <a:schemeClr val="accent5"/>
        </a:buClr>
        <a:buFont typeface="Wingdings" pitchFamily="34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95288" indent="-18415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accent5"/>
        </a:buClr>
        <a:buFont typeface="Symbol" pitchFamily="82" charset="2"/>
        <a:buChar char="·"/>
        <a:defRPr sz="1600">
          <a:solidFill>
            <a:schemeClr val="tx1"/>
          </a:solidFill>
          <a:latin typeface="+mn-lt"/>
        </a:defRPr>
      </a:lvl2pPr>
      <a:lvl3pPr marL="593725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–"/>
        <a:defRPr sz="1600">
          <a:solidFill>
            <a:schemeClr val="tx1"/>
          </a:solidFill>
          <a:latin typeface="+mn-lt"/>
        </a:defRPr>
      </a:lvl3pPr>
      <a:lvl4pPr marL="792163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»"/>
        <a:defRPr sz="1600">
          <a:solidFill>
            <a:schemeClr val="tx1"/>
          </a:solidFill>
          <a:latin typeface="+mn-lt"/>
        </a:defRPr>
      </a:lvl4pPr>
      <a:lvl5pPr marL="9779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›"/>
        <a:defRPr sz="1600">
          <a:solidFill>
            <a:schemeClr val="tx1"/>
          </a:solidFill>
          <a:latin typeface="+mn-lt"/>
        </a:defRPr>
      </a:lvl5pPr>
      <a:lvl6pPr marL="14351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6pPr>
      <a:lvl7pPr marL="18923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7pPr>
      <a:lvl8pPr marL="23495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8pPr>
      <a:lvl9pPr marL="28067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444508"/>
            <a:ext cx="82296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982199"/>
            <a:ext cx="5332506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7" y="6420103"/>
            <a:ext cx="62603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9" y="972237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26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3" r:id="rId1"/>
    <p:sldLayoutId id="2147484424" r:id="rId2"/>
    <p:sldLayoutId id="2147484425" r:id="rId3"/>
  </p:sldLayoutIdLst>
  <p:txStyles>
    <p:titleStyle>
      <a:lvl1pPr algn="l" defTabSz="457189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189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1/24/2025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99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https://files.constantcontact.com/4fdfceab001/4cd6bb01-03f4-42e5-8212-a383c9bfe9d8.png?rdr=true" TargetMode="Externa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3996B38B-9567-AD23-0E90-986825F4BD91}"/>
              </a:ext>
            </a:extLst>
          </p:cNvPr>
          <p:cNvSpPr txBox="1">
            <a:spLocks/>
          </p:cNvSpPr>
          <p:nvPr/>
        </p:nvSpPr>
        <p:spPr>
          <a:xfrm>
            <a:off x="195308" y="639097"/>
            <a:ext cx="3133817" cy="37811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1" kern="1200">
                <a:solidFill>
                  <a:srgbClr val="FEFEFE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>
                <a:cs typeface="+mj-cs"/>
              </a:rPr>
              <a:t>GM Leadership Report – </a:t>
            </a:r>
            <a:br>
              <a:rPr lang="en-US" sz="4000" dirty="0">
                <a:cs typeface="+mj-cs"/>
              </a:rPr>
            </a:br>
            <a:r>
              <a:rPr lang="en-US" sz="4000" dirty="0">
                <a:cs typeface="+mj-cs"/>
              </a:rPr>
              <a:t>John Viola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07500" y="5280847"/>
            <a:ext cx="2408545" cy="7856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January 25, 2025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463C51E-4C59-4602-8432-5BB95E378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7993" y="0"/>
            <a:ext cx="566470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14">
            <a:extLst>
              <a:ext uri="{FF2B5EF4-FFF2-40B4-BE49-F238E27FC236}">
                <a16:creationId xmlns:a16="http://schemas.microsoft.com/office/drawing/2014/main" id="{53BD741A-3F41-45C2-A7D1-440BB2354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67789" y="958640"/>
            <a:ext cx="4693613" cy="4945244"/>
          </a:xfrm>
          <a:prstGeom prst="roundRect">
            <a:avLst>
              <a:gd name="adj" fmla="val 3513"/>
            </a:avLst>
          </a:prstGeom>
          <a:solidFill>
            <a:schemeClr val="tx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erson standing in front of a crowd of people&#10;&#10;Description automatically generated">
            <a:extLst>
              <a:ext uri="{FF2B5EF4-FFF2-40B4-BE49-F238E27FC236}">
                <a16:creationId xmlns:a16="http://schemas.microsoft.com/office/drawing/2014/main" id="{12B97CB2-C364-69D2-676D-DD00C4A9BE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088" y="2004775"/>
            <a:ext cx="4222831" cy="281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7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2C02AC-F7BE-DE90-2FE0-BDEDCC2DE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227CB-C32C-53A8-C44D-CD560D56F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Snow Removal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0D5E8169-87E0-CD78-24C1-9E83533B9FED}"/>
              </a:ext>
            </a:extLst>
          </p:cNvPr>
          <p:cNvSpPr txBox="1">
            <a:spLocks/>
          </p:cNvSpPr>
          <p:nvPr/>
        </p:nvSpPr>
        <p:spPr>
          <a:xfrm>
            <a:off x="221942" y="2343705"/>
            <a:ext cx="5921406" cy="1518081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Snow storm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s: 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Janua</a:t>
            </a:r>
            <a:r>
              <a:rPr lang="en-US" dirty="0" err="1">
                <a:solidFill>
                  <a:prstClr val="black"/>
                </a:solidFill>
                <a:latin typeface="Century Gothic" panose="020B0502020202020204"/>
              </a:rPr>
              <a:t>ry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6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, January 11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, and January 21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st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$10,000 budget for snow removal</a:t>
            </a:r>
          </a:p>
          <a:p>
            <a:pPr marL="803275" marR="0" lvl="2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Total cost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 including labor (overtime), contractor for mailbox pad cleaning, and salt for roads:  $27,519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 descr="A truck on a snowy road&#10;&#10;Description automatically generated">
            <a:extLst>
              <a:ext uri="{FF2B5EF4-FFF2-40B4-BE49-F238E27FC236}">
                <a16:creationId xmlns:a16="http://schemas.microsoft.com/office/drawing/2014/main" id="{71896132-DD79-02F6-38CB-9A514C530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622" y="4432176"/>
            <a:ext cx="3396154" cy="2425824"/>
          </a:xfrm>
          <a:prstGeom prst="rect">
            <a:avLst/>
          </a:prstGeom>
        </p:spPr>
      </p:pic>
      <p:pic>
        <p:nvPicPr>
          <p:cNvPr id="8" name="Picture 7" descr="A car driving through a snowy road&#10;&#10;Description automatically generated">
            <a:extLst>
              <a:ext uri="{FF2B5EF4-FFF2-40B4-BE49-F238E27FC236}">
                <a16:creationId xmlns:a16="http://schemas.microsoft.com/office/drawing/2014/main" id="{0C81B07B-0CD0-4057-6E18-9228D9E6F4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348" y="1307422"/>
            <a:ext cx="3000652" cy="2250489"/>
          </a:xfrm>
          <a:prstGeom prst="rect">
            <a:avLst/>
          </a:prstGeom>
        </p:spPr>
      </p:pic>
      <p:pic>
        <p:nvPicPr>
          <p:cNvPr id="12" name="Picture 11" descr="A group of trucks in a garage&#10;&#10;Description automatically generated">
            <a:extLst>
              <a:ext uri="{FF2B5EF4-FFF2-40B4-BE49-F238E27FC236}">
                <a16:creationId xmlns:a16="http://schemas.microsoft.com/office/drawing/2014/main" id="{DD7CD883-1B1C-5472-09AE-0C1137882B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" y="4432176"/>
            <a:ext cx="3240350" cy="2430263"/>
          </a:xfrm>
          <a:prstGeom prst="rect">
            <a:avLst/>
          </a:prstGeom>
        </p:spPr>
      </p:pic>
      <p:pic>
        <p:nvPicPr>
          <p:cNvPr id="17" name="Picture 16" descr="A road with snow on the side&#10;&#10;Description automatically generated">
            <a:extLst>
              <a:ext uri="{FF2B5EF4-FFF2-40B4-BE49-F238E27FC236}">
                <a16:creationId xmlns:a16="http://schemas.microsoft.com/office/drawing/2014/main" id="{0A8139BC-6B96-2D0E-5BF9-5F4BE4B965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926" y="3653901"/>
            <a:ext cx="2403074" cy="320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66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B6D80D-818D-C5E4-8E34-81F7A3163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A3E05-14B0-FA22-1054-6C8456A2A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Digital Signs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0B0B0A2-0B0F-B66F-3651-D4B8B86A813E}"/>
              </a:ext>
            </a:extLst>
          </p:cNvPr>
          <p:cNvSpPr txBox="1">
            <a:spLocks/>
          </p:cNvSpPr>
          <p:nvPr/>
        </p:nvSpPr>
        <p:spPr>
          <a:xfrm>
            <a:off x="257451" y="2297623"/>
            <a:ext cx="8566953" cy="2815915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Location of signs approved by Worcester County on January 21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</a:t>
            </a:r>
            <a:endParaRPr lang="en-US" dirty="0">
              <a:solidFill>
                <a:prstClr val="black"/>
              </a:solidFill>
              <a:latin typeface="Century Gothic" panose="020B0502020202020204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Per approval, once signs are installed remaining median signs need to be removed (directional signage and sectional signage can remain), along with removal of an temporary signage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4 additional signs to be installed: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Manklin Creek Road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Cathell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Road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Yacht Club entrance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Community Center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All 4 signs are in stock and Phillips Signs along with assistance from Public Works will install when weather improves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lvl="1">
              <a:spcBef>
                <a:spcPct val="0"/>
              </a:spcBef>
              <a:spcAft>
                <a:spcPts val="600"/>
              </a:spcAft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44672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CPI Violation Dashboard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December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665909"/>
              </p:ext>
            </p:extLst>
          </p:nvPr>
        </p:nvGraphicFramePr>
        <p:xfrm>
          <a:off x="109536" y="3091340"/>
          <a:ext cx="8847908" cy="950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83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307832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752377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12/1/24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Violations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Violations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12/31/24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299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179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176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302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AD86D9-C03E-4A30-A454-1333AEBA4A40}"/>
              </a:ext>
            </a:extLst>
          </p:cNvPr>
          <p:cNvSpPr txBox="1"/>
          <p:nvPr/>
        </p:nvSpPr>
        <p:spPr>
          <a:xfrm>
            <a:off x="122598" y="2723080"/>
            <a:ext cx="328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45EED-5BDB-2387-3FB6-2B720D18D314}"/>
              </a:ext>
            </a:extLst>
          </p:cNvPr>
          <p:cNvSpPr txBox="1"/>
          <p:nvPr/>
        </p:nvSpPr>
        <p:spPr>
          <a:xfrm>
            <a:off x="122598" y="4509848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179 violations initiated in December:  25 maintenance/trash/debris;  11 no permit;  4 signs;              139 miscellaneous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Miscellaneous violations includes permit expiration, trailers, unregistered/junk vehicles, vehicle parking, and wire/metal fencing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176 violations complied out; 302 remain open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67 maintenance/trash/debris; 55 no permit; 14 signs; 166 miscellaneous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70 of 302 violations still open are in legal</a:t>
            </a:r>
          </a:p>
        </p:txBody>
      </p:sp>
    </p:spTree>
    <p:extLst>
      <p:ext uri="{BB962C8B-B14F-4D97-AF65-F5344CB8AC3E}">
        <p14:creationId xmlns:p14="http://schemas.microsoft.com/office/powerpoint/2010/main" val="1554711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Work Orders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December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066948"/>
              </p:ext>
            </p:extLst>
          </p:nvPr>
        </p:nvGraphicFramePr>
        <p:xfrm>
          <a:off x="571175" y="2521994"/>
          <a:ext cx="8046719" cy="140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72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164411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204843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879743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12/1/24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Work Orders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Work Orders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12/31/24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79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48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85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42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96AD777-9903-050C-60B7-A95C92E997D2}"/>
              </a:ext>
            </a:extLst>
          </p:cNvPr>
          <p:cNvSpPr txBox="1"/>
          <p:nvPr/>
        </p:nvSpPr>
        <p:spPr>
          <a:xfrm>
            <a:off x="1001195" y="4502597"/>
            <a:ext cx="73328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48 work orders initiated in December:  1 bulkhead;  11 drainage;                                       5 grounds/landscaping;  4 roads; 1 sign; 26 general maintenance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Majority still open in drainage (29):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Gill Sans MT" panose="020B0502020104020203"/>
              </a:rPr>
              <a:t>10 – over 30 days; 9 – over 60 days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Gill Sans MT" panose="020B0502020104020203"/>
              </a:rPr>
              <a:t>Average 1-4 work orders a day to complete depending upon severity</a:t>
            </a:r>
          </a:p>
        </p:txBody>
      </p:sp>
    </p:spTree>
    <p:extLst>
      <p:ext uri="{BB962C8B-B14F-4D97-AF65-F5344CB8AC3E}">
        <p14:creationId xmlns:p14="http://schemas.microsoft.com/office/powerpoint/2010/main" val="708287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139332"/>
            <a:ext cx="7524003" cy="1663343"/>
          </a:xfrm>
        </p:spPr>
        <p:txBody>
          <a:bodyPr>
            <a:noAutofit/>
          </a:bodyPr>
          <a:lstStyle/>
          <a:p>
            <a:pPr algn="ctr"/>
            <a:r>
              <a:rPr lang="en-US" u="sng" dirty="0">
                <a:solidFill>
                  <a:schemeClr val="tx1"/>
                </a:solidFill>
              </a:rPr>
              <a:t>Customer Service Dashboard</a:t>
            </a:r>
            <a:br>
              <a:rPr lang="en-US" b="0" u="sng" dirty="0">
                <a:solidFill>
                  <a:schemeClr val="tx1"/>
                </a:solidFill>
              </a:rPr>
            </a:br>
            <a:r>
              <a:rPr lang="en-US" sz="3200" b="0" u="sng" dirty="0">
                <a:solidFill>
                  <a:schemeClr val="tx1"/>
                </a:solidFill>
              </a:rPr>
              <a:t>(from info@oceanpines.org)</a:t>
            </a:r>
            <a:br>
              <a:rPr lang="en-US" sz="3200" b="0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December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68970"/>
              </p:ext>
            </p:extLst>
          </p:nvPr>
        </p:nvGraphicFramePr>
        <p:xfrm>
          <a:off x="2159726" y="2125434"/>
          <a:ext cx="4977921" cy="253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906">
                  <a:extLst>
                    <a:ext uri="{9D8B030D-6E8A-4147-A177-3AD203B41FA5}">
                      <a16:colId xmlns:a16="http://schemas.microsoft.com/office/drawing/2014/main" val="160533530"/>
                    </a:ext>
                  </a:extLst>
                </a:gridCol>
                <a:gridCol w="2520015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227651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 Received – Dec.</a:t>
                      </a:r>
                    </a:p>
                  </a:txBody>
                  <a:tcPr marL="68580" marR="68580" marT="34290" marB="34290" anchor="b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Amenities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6900878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CPI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5847516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Drainage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24032667"/>
                  </a:ext>
                </a:extLst>
              </a:tr>
              <a:tr h="317588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General 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9019372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Public Works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62857128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0244831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97C8FB9E-F9E1-9DA5-4E9C-7C66AD0CD3AF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802772"/>
            <a:ext cx="3708179" cy="1957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42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Financials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86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8219" y="434067"/>
            <a:ext cx="5707559" cy="1043201"/>
          </a:xfrm>
        </p:spPr>
        <p:txBody>
          <a:bodyPr>
            <a:normAutofit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MONTH OF DECEMBER 2024 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Franklin Gothic Medium" panose="020B0603020102020204" pitchFamily="34" charset="0"/>
              </a:rPr>
              <a:t>FINANCIAL RESULTS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3E12EE0-1CE0-8A99-7914-33659C4C68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6052188"/>
              </p:ext>
            </p:extLst>
          </p:nvPr>
        </p:nvGraphicFramePr>
        <p:xfrm>
          <a:off x="1493729" y="2254926"/>
          <a:ext cx="6156541" cy="450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495829" imgH="4257695" progId="Excel.Sheet.12">
                  <p:embed/>
                </p:oleObj>
              </mc:Choice>
              <mc:Fallback>
                <p:oleObj name="Worksheet" r:id="rId2" imgW="4495829" imgH="4257695" progId="Excel.Shee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73E12EE0-1CE0-8A99-7914-33659C4C68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93729" y="2254926"/>
                        <a:ext cx="6156541" cy="4508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143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20" y="538375"/>
            <a:ext cx="5623560" cy="110562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DECEMBER 2024 YTD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FINANCIAL RESULTS</a:t>
            </a:r>
            <a:br>
              <a:rPr lang="en-US" sz="2700" dirty="0">
                <a:latin typeface="Century Gothic" panose="020B05020202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461B4F5-C890-4F8E-86E5-25409C4CFD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1833221"/>
              </p:ext>
            </p:extLst>
          </p:nvPr>
        </p:nvGraphicFramePr>
        <p:xfrm>
          <a:off x="1514006" y="2205828"/>
          <a:ext cx="6115988" cy="45573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495829" imgH="4257695" progId="Excel.Sheet.12">
                  <p:embed/>
                </p:oleObj>
              </mc:Choice>
              <mc:Fallback>
                <p:oleObj name="Worksheet" r:id="rId2" imgW="4495829" imgH="4257695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461B4F5-C890-4F8E-86E5-25409C4CFD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14006" y="2205828"/>
                        <a:ext cx="6115988" cy="45573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406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4C8E-759C-4538-9575-26595E55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836" y="508123"/>
            <a:ext cx="5986328" cy="868748"/>
          </a:xfrm>
        </p:spPr>
        <p:txBody>
          <a:bodyPr>
            <a:noAutofit/>
          </a:bodyPr>
          <a:lstStyle/>
          <a:p>
            <a:pPr algn="ctr"/>
            <a:r>
              <a:rPr lang="en-US" sz="2700" dirty="0">
                <a:latin typeface="Franklin Gothic Medium" panose="020B0603020102020204" pitchFamily="34" charset="0"/>
              </a:rPr>
              <a:t>UNAUDITED RESERVE SUMMARY </a:t>
            </a:r>
            <a:br>
              <a:rPr lang="en-US" sz="2700" dirty="0">
                <a:latin typeface="Franklin Gothic Medium" panose="020B0603020102020204" pitchFamily="34" charset="0"/>
              </a:rPr>
            </a:br>
            <a:r>
              <a:rPr lang="en-US" sz="2700" dirty="0">
                <a:latin typeface="Franklin Gothic Medium" panose="020B0603020102020204" pitchFamily="34" charset="0"/>
              </a:rPr>
              <a:t>DECEMBER 2024 ($ MILLIONS)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339740-C4C2-4E66-9638-BF57A372FE54}"/>
              </a:ext>
            </a:extLst>
          </p:cNvPr>
          <p:cNvGraphicFramePr>
            <a:graphicFrameLocks noGrp="1"/>
          </p:cNvGraphicFramePr>
          <p:nvPr/>
        </p:nvGraphicFramePr>
        <p:xfrm>
          <a:off x="1093198" y="2510609"/>
          <a:ext cx="6957606" cy="2837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2835">
                  <a:extLst>
                    <a:ext uri="{9D8B030D-6E8A-4147-A177-3AD203B41FA5}">
                      <a16:colId xmlns:a16="http://schemas.microsoft.com/office/drawing/2014/main" val="1394482498"/>
                    </a:ext>
                  </a:extLst>
                </a:gridCol>
                <a:gridCol w="924699">
                  <a:extLst>
                    <a:ext uri="{9D8B030D-6E8A-4147-A177-3AD203B41FA5}">
                      <a16:colId xmlns:a16="http://schemas.microsoft.com/office/drawing/2014/main" val="3016120161"/>
                    </a:ext>
                  </a:extLst>
                </a:gridCol>
                <a:gridCol w="1071586">
                  <a:extLst>
                    <a:ext uri="{9D8B030D-6E8A-4147-A177-3AD203B41FA5}">
                      <a16:colId xmlns:a16="http://schemas.microsoft.com/office/drawing/2014/main" val="3864248913"/>
                    </a:ext>
                  </a:extLst>
                </a:gridCol>
                <a:gridCol w="958257">
                  <a:extLst>
                    <a:ext uri="{9D8B030D-6E8A-4147-A177-3AD203B41FA5}">
                      <a16:colId xmlns:a16="http://schemas.microsoft.com/office/drawing/2014/main" val="963910479"/>
                    </a:ext>
                  </a:extLst>
                </a:gridCol>
                <a:gridCol w="918641">
                  <a:extLst>
                    <a:ext uri="{9D8B030D-6E8A-4147-A177-3AD203B41FA5}">
                      <a16:colId xmlns:a16="http://schemas.microsoft.com/office/drawing/2014/main" val="2806363114"/>
                    </a:ext>
                  </a:extLst>
                </a:gridCol>
                <a:gridCol w="779335">
                  <a:extLst>
                    <a:ext uri="{9D8B030D-6E8A-4147-A177-3AD203B41FA5}">
                      <a16:colId xmlns:a16="http://schemas.microsoft.com/office/drawing/2014/main" val="2625739660"/>
                    </a:ext>
                  </a:extLst>
                </a:gridCol>
                <a:gridCol w="602253">
                  <a:extLst>
                    <a:ext uri="{9D8B030D-6E8A-4147-A177-3AD203B41FA5}">
                      <a16:colId xmlns:a16="http://schemas.microsoft.com/office/drawing/2014/main" val="208593501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4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General Replace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Bulkheads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Roads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Drainage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New Capital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Total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0847527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$7.1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39790926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Contributions/</a:t>
                      </a:r>
                    </a:p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Interest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2.0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 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3.3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823467776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Casino Funds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0.4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9560772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Transfer (Spend)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(2.0)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(0.6)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(0.3)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(2.9)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18661611"/>
                  </a:ext>
                </a:extLst>
              </a:tr>
              <a:tr h="438845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12/31/24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$7.9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1901422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35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654767" y="3162471"/>
            <a:ext cx="2335109" cy="1780887"/>
          </a:xfrm>
        </p:spPr>
        <p:txBody>
          <a:bodyPr vert="horz" lIns="68580" tIns="34290" rIns="68580" bIns="0" rtlCol="0" anchor="b">
            <a:noAutofit/>
          </a:bodyPr>
          <a:lstStyle/>
          <a:p>
            <a:pPr defTabSz="685800"/>
            <a:r>
              <a:rPr lang="en-US" sz="3200" dirty="0">
                <a:solidFill>
                  <a:schemeClr val="bg1"/>
                </a:solidFill>
              </a:rPr>
              <a:t>Treasurer’s Report -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Monica Rakowski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17803-0051-4A79-B7E2-BA5BD7564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7" y="2334827"/>
            <a:ext cx="3653817" cy="335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FE8DED1-24FF-4A79-873B-ECE3ABE73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A6A048-501A-4387-906B-B8A8543E7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819" y="643467"/>
            <a:ext cx="8188361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06C59-3F02-F27D-BA1E-8E9684FDB7F5}"/>
              </a:ext>
            </a:extLst>
          </p:cNvPr>
          <p:cNvSpPr txBox="1"/>
          <p:nvPr/>
        </p:nvSpPr>
        <p:spPr>
          <a:xfrm>
            <a:off x="852265" y="1136342"/>
            <a:ext cx="7434428" cy="4891589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Touch of Italy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Maintenance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PWC Slips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Initiatives</a:t>
            </a:r>
          </a:p>
          <a:p>
            <a:pPr marL="687388" lvl="2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Racquet Sports Building</a:t>
            </a:r>
          </a:p>
          <a:p>
            <a:pPr marL="687388" lvl="2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Firehouse Building</a:t>
            </a:r>
          </a:p>
          <a:p>
            <a:pPr marL="687388" lvl="2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Bridge (4</a:t>
            </a:r>
            <a:r>
              <a:rPr lang="en-US" baseline="30000" dirty="0">
                <a:latin typeface="+mj-lt"/>
                <a:ea typeface="+mj-ea"/>
                <a:cs typeface="+mj-cs"/>
              </a:rPr>
              <a:t>th</a:t>
            </a:r>
            <a:r>
              <a:rPr lang="en-US" dirty="0">
                <a:latin typeface="+mj-lt"/>
                <a:ea typeface="+mj-ea"/>
                <a:cs typeface="+mj-cs"/>
              </a:rPr>
              <a:t> Tee Box)</a:t>
            </a:r>
          </a:p>
          <a:p>
            <a:pPr marL="687388" lvl="2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Driving Range Building</a:t>
            </a:r>
          </a:p>
          <a:p>
            <a:pPr marL="687388" lvl="2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Bocce Ball Courts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Budget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Snow Removal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Digital Signs</a:t>
            </a:r>
          </a:p>
          <a:p>
            <a:pPr marL="230188" lvl="1" indent="-230188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M</a:t>
            </a:r>
            <a:r>
              <a:rPr lang="en-US" sz="2000" spc="0" baseline="0" dirty="0">
                <a:latin typeface="+mj-lt"/>
                <a:ea typeface="+mj-ea"/>
                <a:cs typeface="+mj-cs"/>
              </a:rPr>
              <a:t>etrics</a:t>
            </a:r>
          </a:p>
        </p:txBody>
      </p:sp>
    </p:spTree>
    <p:extLst>
      <p:ext uri="{BB962C8B-B14F-4D97-AF65-F5344CB8AC3E}">
        <p14:creationId xmlns:p14="http://schemas.microsoft.com/office/powerpoint/2010/main" val="4293288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FF842A-92F4-4637-B96B-ABE0E1852D76}"/>
              </a:ext>
            </a:extLst>
          </p:cNvPr>
          <p:cNvSpPr txBox="1"/>
          <p:nvPr/>
        </p:nvSpPr>
        <p:spPr>
          <a:xfrm>
            <a:off x="1598625" y="1192641"/>
            <a:ext cx="5946749" cy="72783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dirty="0">
                <a:solidFill>
                  <a:prstClr val="black"/>
                </a:solidFill>
                <a:latin typeface="Calibri Light" panose="020F0302020204030204"/>
              </a:rPr>
              <a:t>Cash &amp; Short-Term Investments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u="sng" dirty="0">
                <a:solidFill>
                  <a:prstClr val="black"/>
                </a:solidFill>
                <a:latin typeface="Calibri Light" panose="020F0302020204030204"/>
              </a:rPr>
              <a:t>Month of December</a:t>
            </a:r>
            <a:endParaRPr lang="en-US" sz="1875" b="1" dirty="0">
              <a:solidFill>
                <a:srgbClr val="FEFEFE"/>
              </a:solidFill>
              <a:latin typeface="Calibri Light" panose="020F0302020204030204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03081" y="2118904"/>
            <a:ext cx="3536708" cy="32232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As of December 31, 2024, the Association had Approximately (~) $15.1M in Cash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Decreased ~ ($0.6)M from the Same Time Period Last Year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Decreased ~ ($1.0M) from November 2024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$8.7M Invested in CDAR’s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$54K in Interest Income Recognized for the Month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Remaining $6.4M in Insured Cash Sweep, Treasury Bills, Money Market and Other Operating Accounts (Diversified Between 2 Local Banks)</a:t>
            </a:r>
          </a:p>
        </p:txBody>
      </p:sp>
      <p:pic>
        <p:nvPicPr>
          <p:cNvPr id="8" name="Graphic 7" descr="Dollar">
            <a:extLst>
              <a:ext uri="{FF2B5EF4-FFF2-40B4-BE49-F238E27FC236}">
                <a16:creationId xmlns:a16="http://schemas.microsoft.com/office/drawing/2014/main" id="{4FEA77A1-BF0C-4E09-BE54-FF8A202F6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3666" y="2452005"/>
            <a:ext cx="2787254" cy="2787254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2919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A2550A-07F4-9A11-DA7D-5729E5CA7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1C545-76F5-421A-1B21-ED1922601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Touch of Italy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6196C8F7-716B-BB74-C5BF-AD942C4AE40F}"/>
              </a:ext>
            </a:extLst>
          </p:cNvPr>
          <p:cNvSpPr txBox="1">
            <a:spLocks/>
          </p:cNvSpPr>
          <p:nvPr/>
        </p:nvSpPr>
        <p:spPr>
          <a:xfrm>
            <a:off x="257451" y="2297623"/>
            <a:ext cx="8602464" cy="4227464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5-year lease agreement approved by Board and signed on January 8, 2025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Contract to begin May 1, 2025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Management of Yacht Club, Clubhouse, &amp; Beach Club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Town Hall held on January 16, 2025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7F8CCED-AF26-7086-08AF-97B8F4E60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5313"/>
            <a:ext cx="3844031" cy="256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776042D-BE24-6E3C-5CF5-325833E77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968" y="4295312"/>
            <a:ext cx="3844032" cy="256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820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3D2E30-AFD7-B230-E37D-F61495E14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96707-7AC7-8401-9374-CA7551ECE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Maintenance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DB360D8A-2DE1-62AA-57BD-67DAD369B03E}"/>
              </a:ext>
            </a:extLst>
          </p:cNvPr>
          <p:cNvSpPr txBox="1">
            <a:spLocks/>
          </p:cNvSpPr>
          <p:nvPr/>
        </p:nvSpPr>
        <p:spPr>
          <a:xfrm>
            <a:off x="2565647" y="2343705"/>
            <a:ext cx="4074850" cy="1518081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Wood walkway replaced with sidewalk around Beach Club building to address drainage and safety issues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Work done by outside contractor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Total cost:  $4,500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</p:txBody>
      </p:sp>
      <p:pic>
        <p:nvPicPr>
          <p:cNvPr id="5" name="Picture 4" descr="A walkway with a walkway and a walkway&#10;&#10;Description automatically generated with medium confidence">
            <a:extLst>
              <a:ext uri="{FF2B5EF4-FFF2-40B4-BE49-F238E27FC236}">
                <a16:creationId xmlns:a16="http://schemas.microsoft.com/office/drawing/2014/main" id="{5CC55B79-F0D0-D4EE-480E-ABD9498D6A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61463" y="4175466"/>
            <a:ext cx="3065753" cy="2299315"/>
          </a:xfrm>
          <a:prstGeom prst="rect">
            <a:avLst/>
          </a:prstGeom>
        </p:spPr>
      </p:pic>
      <p:pic>
        <p:nvPicPr>
          <p:cNvPr id="9" name="Picture 8" descr="A long shot of a building&#10;&#10;Description automatically generated with medium confidence">
            <a:extLst>
              <a:ext uri="{FF2B5EF4-FFF2-40B4-BE49-F238E27FC236}">
                <a16:creationId xmlns:a16="http://schemas.microsoft.com/office/drawing/2014/main" id="{0B5AC8C7-BE8D-A08D-B59E-0D3DF1116B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61461" y="1047196"/>
            <a:ext cx="3065754" cy="2299315"/>
          </a:xfrm>
          <a:prstGeom prst="rect">
            <a:avLst/>
          </a:prstGeom>
        </p:spPr>
      </p:pic>
      <p:pic>
        <p:nvPicPr>
          <p:cNvPr id="11" name="Picture 10" descr="A wooden deck with sand and gravel&#10;&#10;Description automatically generated">
            <a:extLst>
              <a:ext uri="{FF2B5EF4-FFF2-40B4-BE49-F238E27FC236}">
                <a16:creationId xmlns:a16="http://schemas.microsoft.com/office/drawing/2014/main" id="{7B0241FF-4CE2-B4BC-9120-B8975F4BEF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44028" y="1008008"/>
            <a:ext cx="3065753" cy="2377693"/>
          </a:xfrm>
          <a:prstGeom prst="rect">
            <a:avLst/>
          </a:prstGeom>
        </p:spPr>
      </p:pic>
      <p:pic>
        <p:nvPicPr>
          <p:cNvPr id="13" name="Picture 12" descr="A dirt path next to a building&#10;&#10;Description automatically generated">
            <a:extLst>
              <a:ext uri="{FF2B5EF4-FFF2-40B4-BE49-F238E27FC236}">
                <a16:creationId xmlns:a16="http://schemas.microsoft.com/office/drawing/2014/main" id="{977A383D-D438-8A05-B896-59A4C15C78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6" r="14921"/>
          <a:stretch/>
        </p:blipFill>
        <p:spPr>
          <a:xfrm flipH="1">
            <a:off x="2" y="3861786"/>
            <a:ext cx="2377695" cy="29962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3D60503-A26B-0A66-33D1-7E44D65D8F3E}"/>
              </a:ext>
            </a:extLst>
          </p:cNvPr>
          <p:cNvSpPr txBox="1"/>
          <p:nvPr/>
        </p:nvSpPr>
        <p:spPr>
          <a:xfrm>
            <a:off x="680535" y="228618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solidFill>
                  <a:schemeClr val="bg1"/>
                </a:solidFill>
              </a:rPr>
              <a:t>BEFORE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CA586B-A3B0-0587-EC08-9366CF348F43}"/>
              </a:ext>
            </a:extLst>
          </p:cNvPr>
          <p:cNvSpPr txBox="1"/>
          <p:nvPr/>
        </p:nvSpPr>
        <p:spPr>
          <a:xfrm>
            <a:off x="7585411" y="22861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solidFill>
                  <a:schemeClr val="bg1"/>
                </a:solidFill>
              </a:rPr>
              <a:t>AFTER</a:t>
            </a:r>
          </a:p>
        </p:txBody>
      </p:sp>
    </p:spTree>
    <p:extLst>
      <p:ext uri="{BB962C8B-B14F-4D97-AF65-F5344CB8AC3E}">
        <p14:creationId xmlns:p14="http://schemas.microsoft.com/office/powerpoint/2010/main" val="1428704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57C619-4EF9-CC6E-48E3-E55BE4166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2C823-19DE-11E0-95CC-C0398A12E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Maintenance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0FDF3B45-BB62-114B-8454-889448985E65}"/>
              </a:ext>
            </a:extLst>
          </p:cNvPr>
          <p:cNvSpPr txBox="1">
            <a:spLocks/>
          </p:cNvSpPr>
          <p:nvPr/>
        </p:nvSpPr>
        <p:spPr>
          <a:xfrm>
            <a:off x="2613534" y="2662427"/>
            <a:ext cx="3790765" cy="1518081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Recreation Director reviewed and reported separation in gym floor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Annual maintenance item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Work done in-house by Public Works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D24B23-C2CC-3D23-AC7F-9DFE3682F0C2}"/>
              </a:ext>
            </a:extLst>
          </p:cNvPr>
          <p:cNvSpPr txBox="1"/>
          <p:nvPr/>
        </p:nvSpPr>
        <p:spPr>
          <a:xfrm>
            <a:off x="714094" y="2293095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BEFORE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9463DA-6697-DDFF-EBFA-C425FBC7B45F}"/>
              </a:ext>
            </a:extLst>
          </p:cNvPr>
          <p:cNvSpPr txBox="1"/>
          <p:nvPr/>
        </p:nvSpPr>
        <p:spPr>
          <a:xfrm>
            <a:off x="7434456" y="2293095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AFTER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6A9229-DB7E-9B49-5BB2-DD3AF03114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434" t="19876" r="2638" b="3828"/>
          <a:stretch/>
        </p:blipFill>
        <p:spPr>
          <a:xfrm>
            <a:off x="6551641" y="2664007"/>
            <a:ext cx="2583485" cy="34468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32A7CC-C7FC-EAD7-B04D-E4A068FBAB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46" t="18558" r="62455" b="4597"/>
          <a:stretch/>
        </p:blipFill>
        <p:spPr>
          <a:xfrm>
            <a:off x="12331" y="2669976"/>
            <a:ext cx="2553315" cy="344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686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071134-7FE5-5699-60FC-DA8C906D5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4081-1FE1-E621-190D-27EA1BFF6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PWC Slips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92D79A28-D924-CE26-0FE0-002DE60F5086}"/>
              </a:ext>
            </a:extLst>
          </p:cNvPr>
          <p:cNvSpPr txBox="1">
            <a:spLocks/>
          </p:cNvSpPr>
          <p:nvPr/>
        </p:nvSpPr>
        <p:spPr>
          <a:xfrm>
            <a:off x="257451" y="2297623"/>
            <a:ext cx="8566953" cy="2815915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“One of a kind great experience to keep our personal water craft (PWC) at our Swim &amp; Racquet Club overlooking the bay” (quote by Nobie Violante)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Details: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6 floating </a:t>
            </a:r>
            <a:r>
              <a:rPr lang="en-US" dirty="0" err="1">
                <a:solidFill>
                  <a:prstClr val="black"/>
                </a:solidFill>
                <a:latin typeface="Century Gothic" panose="020B0502020202020204"/>
              </a:rPr>
              <a:t>pwc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slips approved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Planned implementation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– May 1</a:t>
            </a:r>
            <a:r>
              <a:rPr lang="en-US" baseline="30000" dirty="0">
                <a:solidFill>
                  <a:prstClr val="black"/>
                </a:solidFill>
                <a:latin typeface="Century Gothic" panose="020B0502020202020204"/>
              </a:rPr>
              <a:t>st</a:t>
            </a:r>
            <a:endParaRPr lang="en-US" dirty="0">
              <a:solidFill>
                <a:prstClr val="black"/>
              </a:solidFill>
              <a:latin typeface="Century Gothic" panose="020B0502020202020204"/>
            </a:endParaRP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Cost (material and installation):  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~$20,000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Call or email Ruth Ann Meyer for information on the slips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26986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9ADA6E-09B0-243C-AADA-A7051BE05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D8F9-A988-DC8D-7BDF-825AD0CC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Initiatives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384377B1-D50A-D4F4-B7B6-DF01AB4F3F3A}"/>
              </a:ext>
            </a:extLst>
          </p:cNvPr>
          <p:cNvSpPr txBox="1">
            <a:spLocks/>
          </p:cNvSpPr>
          <p:nvPr/>
        </p:nvSpPr>
        <p:spPr>
          <a:xfrm>
            <a:off x="159799" y="2086252"/>
            <a:ext cx="8664606" cy="4527613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Racquet Sports Building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Status:  </a:t>
            </a:r>
            <a:r>
              <a:rPr lang="en-US" sz="1500" dirty="0">
                <a:solidFill>
                  <a:srgbClr val="00B050"/>
                </a:solidFill>
                <a:latin typeface="Century Gothic" panose="020B0502020202020204"/>
              </a:rPr>
              <a:t>green</a:t>
            </a:r>
            <a:endParaRPr lang="en-US" sz="1500" dirty="0">
              <a:solidFill>
                <a:prstClr val="black"/>
              </a:solidFill>
              <a:latin typeface="Century Gothic" panose="020B0502020202020204"/>
            </a:endParaRP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Timeline:  weather permitting, to begin week of 1/27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Firehouse Building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Status:  </a:t>
            </a:r>
            <a:r>
              <a:rPr lang="en-US" sz="1500" dirty="0">
                <a:solidFill>
                  <a:srgbClr val="00B050"/>
                </a:solidFill>
                <a:latin typeface="Century Gothic" panose="020B0502020202020204"/>
              </a:rPr>
              <a:t>green</a:t>
            </a:r>
            <a:endParaRPr lang="en-US" sz="1500" dirty="0">
              <a:solidFill>
                <a:prstClr val="black"/>
              </a:solidFill>
              <a:latin typeface="Century Gothic" panose="020B0502020202020204"/>
            </a:endParaRP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Timeline:  4</a:t>
            </a:r>
            <a:r>
              <a:rPr lang="en-US" sz="1500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 quarter 2025 – 1</a:t>
            </a:r>
            <a:r>
              <a:rPr lang="en-US" sz="1500" baseline="30000" dirty="0">
                <a:solidFill>
                  <a:prstClr val="black"/>
                </a:solidFill>
                <a:latin typeface="Century Gothic" panose="020B0502020202020204"/>
              </a:rPr>
              <a:t>st</a:t>
            </a: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 quarter 2027 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Bridge (4</a:t>
            </a:r>
            <a:r>
              <a:rPr kumimoji="0" lang="en-US" sz="17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tee box)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Status:  </a:t>
            </a:r>
            <a:r>
              <a:rPr lang="en-US" sz="1500" dirty="0">
                <a:solidFill>
                  <a:srgbClr val="00B050"/>
                </a:solidFill>
                <a:latin typeface="Century Gothic" panose="020B0502020202020204"/>
              </a:rPr>
              <a:t>green</a:t>
            </a: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Timeline:  new decking and rails to begin week of 2/3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Cost:  $40,000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Driving Range Building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Status:  completed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Bocce Ball Courts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Status:  in beginning stages of design and cost estimates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Century Gothic" panose="020B0502020202020204"/>
              </a:rPr>
              <a:t>Timeline:  if approved, to be completed by Memorial Day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93254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080" name="Rectangle 2079">
            <a:extLst>
              <a:ext uri="{FF2B5EF4-FFF2-40B4-BE49-F238E27FC236}">
                <a16:creationId xmlns:a16="http://schemas.microsoft.com/office/drawing/2014/main" id="{FCA38DE0-0434-4DDD-89EE-77463F374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082" name="Freeform: Shape 2081">
            <a:extLst>
              <a:ext uri="{FF2B5EF4-FFF2-40B4-BE49-F238E27FC236}">
                <a16:creationId xmlns:a16="http://schemas.microsoft.com/office/drawing/2014/main" id="{6A520694-B5C4-4629-92F0-65DEBCE68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497235" y="487711"/>
            <a:ext cx="6867524" cy="5873054"/>
          </a:xfrm>
          <a:custGeom>
            <a:avLst/>
            <a:gdLst>
              <a:gd name="connsiteX0" fmla="*/ 0 w 6867524"/>
              <a:gd name="connsiteY0" fmla="*/ 7529514 h 7830738"/>
              <a:gd name="connsiteX1" fmla="*/ 0 w 6867524"/>
              <a:gd name="connsiteY1" fmla="*/ 2857374 h 7830738"/>
              <a:gd name="connsiteX2" fmla="*/ 0 w 6867524"/>
              <a:gd name="connsiteY2" fmla="*/ 0 h 7830738"/>
              <a:gd name="connsiteX3" fmla="*/ 6867524 w 6867524"/>
              <a:gd name="connsiteY3" fmla="*/ 0 h 7830738"/>
              <a:gd name="connsiteX4" fmla="*/ 6867524 w 6867524"/>
              <a:gd name="connsiteY4" fmla="*/ 2626914 h 7830738"/>
              <a:gd name="connsiteX5" fmla="*/ 6867524 w 6867524"/>
              <a:gd name="connsiteY5" fmla="*/ 7532288 h 7830738"/>
              <a:gd name="connsiteX6" fmla="*/ 3859631 w 6867524"/>
              <a:gd name="connsiteY6" fmla="*/ 7532288 h 7830738"/>
              <a:gd name="connsiteX7" fmla="*/ 3478631 w 6867524"/>
              <a:gd name="connsiteY7" fmla="*/ 7818038 h 7830738"/>
              <a:gd name="connsiteX8" fmla="*/ 3470164 w 6867524"/>
              <a:gd name="connsiteY8" fmla="*/ 7821213 h 7830738"/>
              <a:gd name="connsiteX9" fmla="*/ 3457464 w 6867524"/>
              <a:gd name="connsiteY9" fmla="*/ 7825976 h 7830738"/>
              <a:gd name="connsiteX10" fmla="*/ 3446881 w 6867524"/>
              <a:gd name="connsiteY10" fmla="*/ 7830738 h 7830738"/>
              <a:gd name="connsiteX11" fmla="*/ 3434181 w 6867524"/>
              <a:gd name="connsiteY11" fmla="*/ 7830738 h 7830738"/>
              <a:gd name="connsiteX12" fmla="*/ 3423598 w 6867524"/>
              <a:gd name="connsiteY12" fmla="*/ 7830738 h 7830738"/>
              <a:gd name="connsiteX13" fmla="*/ 3410897 w 6867524"/>
              <a:gd name="connsiteY13" fmla="*/ 7825976 h 7830738"/>
              <a:gd name="connsiteX14" fmla="*/ 3398198 w 6867524"/>
              <a:gd name="connsiteY14" fmla="*/ 7821213 h 7830738"/>
              <a:gd name="connsiteX15" fmla="*/ 3389731 w 6867524"/>
              <a:gd name="connsiteY15" fmla="*/ 7818038 h 7830738"/>
              <a:gd name="connsiteX16" fmla="*/ 3008731 w 6867524"/>
              <a:gd name="connsiteY16" fmla="*/ 7532288 h 7830738"/>
              <a:gd name="connsiteX17" fmla="*/ 1012714 w 6867524"/>
              <a:gd name="connsiteY17" fmla="*/ 7532288 h 7830738"/>
              <a:gd name="connsiteX18" fmla="*/ 1012714 w 6867524"/>
              <a:gd name="connsiteY18" fmla="*/ 7531893 h 7830738"/>
              <a:gd name="connsiteX19" fmla="*/ 4761 w 6867524"/>
              <a:gd name="connsiteY19" fmla="*/ 7531893 h 7830738"/>
              <a:gd name="connsiteX20" fmla="*/ 4761 w 6867524"/>
              <a:gd name="connsiteY20" fmla="*/ 7529514 h 7830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867524" h="7830738">
                <a:moveTo>
                  <a:pt x="0" y="7529514"/>
                </a:moveTo>
                <a:lnTo>
                  <a:pt x="0" y="2857374"/>
                </a:lnTo>
                <a:lnTo>
                  <a:pt x="0" y="0"/>
                </a:lnTo>
                <a:lnTo>
                  <a:pt x="6867524" y="0"/>
                </a:lnTo>
                <a:lnTo>
                  <a:pt x="6867524" y="2626914"/>
                </a:lnTo>
                <a:lnTo>
                  <a:pt x="6867524" y="7532288"/>
                </a:lnTo>
                <a:lnTo>
                  <a:pt x="3859631" y="7532288"/>
                </a:lnTo>
                <a:lnTo>
                  <a:pt x="3478631" y="7818038"/>
                </a:lnTo>
                <a:lnTo>
                  <a:pt x="3470164" y="7821213"/>
                </a:lnTo>
                <a:lnTo>
                  <a:pt x="3457464" y="7825976"/>
                </a:lnTo>
                <a:lnTo>
                  <a:pt x="3446881" y="7830738"/>
                </a:lnTo>
                <a:lnTo>
                  <a:pt x="3434181" y="7830738"/>
                </a:lnTo>
                <a:lnTo>
                  <a:pt x="3423598" y="7830738"/>
                </a:lnTo>
                <a:lnTo>
                  <a:pt x="3410897" y="7825976"/>
                </a:lnTo>
                <a:lnTo>
                  <a:pt x="3398198" y="7821213"/>
                </a:lnTo>
                <a:lnTo>
                  <a:pt x="3389731" y="7818038"/>
                </a:lnTo>
                <a:lnTo>
                  <a:pt x="3008731" y="7532288"/>
                </a:lnTo>
                <a:lnTo>
                  <a:pt x="1012714" y="7532288"/>
                </a:lnTo>
                <a:lnTo>
                  <a:pt x="1012714" y="7531893"/>
                </a:lnTo>
                <a:lnTo>
                  <a:pt x="4761" y="7531893"/>
                </a:lnTo>
                <a:lnTo>
                  <a:pt x="4761" y="7529514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00" y="1449147"/>
            <a:ext cx="4288403" cy="39597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>
                <a:cs typeface="+mj-cs"/>
              </a:rPr>
              <a:t>Director of Business Administration – </a:t>
            </a:r>
            <a:br>
              <a:rPr lang="en-US" sz="3200" dirty="0">
                <a:cs typeface="+mj-cs"/>
              </a:rPr>
            </a:br>
            <a:r>
              <a:rPr lang="en-US" sz="3200" dirty="0">
                <a:cs typeface="+mj-cs"/>
              </a:rPr>
              <a:t>Linda Martin</a:t>
            </a:r>
          </a:p>
        </p:txBody>
      </p:sp>
    </p:spTree>
    <p:extLst>
      <p:ext uri="{BB962C8B-B14F-4D97-AF65-F5344CB8AC3E}">
        <p14:creationId xmlns:p14="http://schemas.microsoft.com/office/powerpoint/2010/main" val="59824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751CB9-AD2A-9AE5-B6BF-798A3ED70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D49BC-9436-8D24-8A31-BA0FED7B8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1"/>
            <a:ext cx="7524003" cy="825624"/>
          </a:xfrm>
        </p:spPr>
        <p:txBody>
          <a:bodyPr/>
          <a:lstStyle/>
          <a:p>
            <a:pPr algn="ctr"/>
            <a:r>
              <a:rPr lang="en-US" dirty="0"/>
              <a:t>FY 2025/2026 Budget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9564BF8E-443E-D62E-C15D-99BB41DA4449}"/>
              </a:ext>
            </a:extLst>
          </p:cNvPr>
          <p:cNvSpPr txBox="1">
            <a:spLocks/>
          </p:cNvSpPr>
          <p:nvPr/>
        </p:nvSpPr>
        <p:spPr>
          <a:xfrm>
            <a:off x="257451" y="2297623"/>
            <a:ext cx="8566953" cy="2815915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Town Hall to be held on February 5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beginning at 11:00 a.m. in the Clubhouse Meeting Room</a:t>
            </a:r>
          </a:p>
          <a:p>
            <a:pPr marL="285750" lvl="1" indent="-2857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Addressing public safety, maintenance, and infrastructure (Fire Department)</a:t>
            </a:r>
          </a:p>
          <a:p>
            <a:pPr marL="285750" lvl="1" indent="-2857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FMLI, medical costs, and liability insurance increases</a:t>
            </a:r>
            <a:endParaRPr lang="en-US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285750" lvl="1" indent="-2857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Pricing study conducted</a:t>
            </a:r>
          </a:p>
          <a:p>
            <a:pPr marL="0" lvl="1">
              <a:spcBef>
                <a:spcPct val="0"/>
              </a:spcBef>
              <a:spcAft>
                <a:spcPts val="600"/>
              </a:spcAft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04804072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SIBSON CONSULTING Document">
  <a:themeElements>
    <a:clrScheme name="Sibson">
      <a:dk1>
        <a:sysClr val="windowText" lastClr="000000"/>
      </a:dk1>
      <a:lt1>
        <a:sysClr val="window" lastClr="FFFFFF"/>
      </a:lt1>
      <a:dk2>
        <a:srgbClr val="000000"/>
      </a:dk2>
      <a:lt2>
        <a:srgbClr val="B2B4B3"/>
      </a:lt2>
      <a:accent1>
        <a:srgbClr val="A0CFEB"/>
      </a:accent1>
      <a:accent2>
        <a:srgbClr val="0065BD"/>
      </a:accent2>
      <a:accent3>
        <a:srgbClr val="429C35"/>
      </a:accent3>
      <a:accent4>
        <a:srgbClr val="616365"/>
      </a:accent4>
      <a:accent5>
        <a:srgbClr val="C4262E"/>
      </a:accent5>
      <a:accent6>
        <a:srgbClr val="EEAF30"/>
      </a:accent6>
      <a:hlink>
        <a:srgbClr val="0065BD"/>
      </a:hlink>
      <a:folHlink>
        <a:srgbClr val="7030A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egal Report 1">
        <a:dk1>
          <a:srgbClr val="000000"/>
        </a:dk1>
        <a:lt1>
          <a:srgbClr val="FFFFFF"/>
        </a:lt1>
        <a:dk2>
          <a:srgbClr val="000000"/>
        </a:dk2>
        <a:lt2>
          <a:srgbClr val="B2B4B3"/>
        </a:lt2>
        <a:accent1>
          <a:srgbClr val="A0CFEB"/>
        </a:accent1>
        <a:accent2>
          <a:srgbClr val="C4262E"/>
        </a:accent2>
        <a:accent3>
          <a:srgbClr val="FFFFFF"/>
        </a:accent3>
        <a:accent4>
          <a:srgbClr val="000000"/>
        </a:accent4>
        <a:accent5>
          <a:srgbClr val="CDE4F3"/>
        </a:accent5>
        <a:accent6>
          <a:srgbClr val="B12129"/>
        </a:accent6>
        <a:hlink>
          <a:srgbClr val="3F9C35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IBSON CONSULTING Document" id="{8B48DD64-9FB5-4282-8588-7B21241C64BB}" vid="{85534FED-CE0B-46C2-A386-62A7B1E79165}"/>
    </a:ext>
  </a:extLst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4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5420c5-ce29-4fd8-9b0b-06107616db1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58D88600E1A94FA3EA08FFB8100B44" ma:contentTypeVersion="12" ma:contentTypeDescription="Create a new document." ma:contentTypeScope="" ma:versionID="07e4ddd58a83c4db61c786069a0f1040">
  <xsd:schema xmlns:xsd="http://www.w3.org/2001/XMLSchema" xmlns:xs="http://www.w3.org/2001/XMLSchema" xmlns:p="http://schemas.microsoft.com/office/2006/metadata/properties" xmlns:ns3="005420c5-ce29-4fd8-9b0b-06107616db10" xmlns:ns4="2410f877-682a-4a84-b4b9-52eb2a99858c" targetNamespace="http://schemas.microsoft.com/office/2006/metadata/properties" ma:root="true" ma:fieldsID="1f8d1c40977bbf3988b8287b743bd47e" ns3:_="" ns4:_="">
    <xsd:import namespace="005420c5-ce29-4fd8-9b0b-06107616db10"/>
    <xsd:import namespace="2410f877-682a-4a84-b4b9-52eb2a9985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5420c5-ce29-4fd8-9b0b-06107616db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10f877-682a-4a84-b4b9-52eb2a998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C4FE95-5FDD-4F38-A968-D37070C529A2}">
  <ds:schemaRefs>
    <ds:schemaRef ds:uri="http://schemas.microsoft.com/office/2006/metadata/properties"/>
    <ds:schemaRef ds:uri="2410f877-682a-4a84-b4b9-52eb2a99858c"/>
    <ds:schemaRef ds:uri="005420c5-ce29-4fd8-9b0b-06107616db10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CA0E10A-4563-40F3-ADDD-5B4D89EAB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5420c5-ce29-4fd8-9b0b-06107616db10"/>
    <ds:schemaRef ds:uri="2410f877-682a-4a84-b4b9-52eb2a9985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B739C01-A55D-4154-8A5A-0B12F33738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196744</TotalTime>
  <Words>868</Words>
  <Application>Microsoft Office PowerPoint</Application>
  <PresentationFormat>On-screen Show (4:3)</PresentationFormat>
  <Paragraphs>172</Paragraphs>
  <Slides>20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7" baseType="lpstr">
      <vt:lpstr>Arial</vt:lpstr>
      <vt:lpstr>Arial Black</vt:lpstr>
      <vt:lpstr>Arial Narrow</vt:lpstr>
      <vt:lpstr>Calibri</vt:lpstr>
      <vt:lpstr>Calibri Light</vt:lpstr>
      <vt:lpstr>Century Gothic</vt:lpstr>
      <vt:lpstr>Corbel</vt:lpstr>
      <vt:lpstr>Franklin Gothic Medium</vt:lpstr>
      <vt:lpstr>Gill Sans MT</vt:lpstr>
      <vt:lpstr>Symbol</vt:lpstr>
      <vt:lpstr>Times New Roman</vt:lpstr>
      <vt:lpstr>Wingdings</vt:lpstr>
      <vt:lpstr>Wingdings 2</vt:lpstr>
      <vt:lpstr>SIBSON CONSULTING Document</vt:lpstr>
      <vt:lpstr>Data slides</vt:lpstr>
      <vt:lpstr>Quotable</vt:lpstr>
      <vt:lpstr>Worksheet</vt:lpstr>
      <vt:lpstr>PowerPoint Presentation</vt:lpstr>
      <vt:lpstr>PowerPoint Presentation</vt:lpstr>
      <vt:lpstr>Touch of Italy</vt:lpstr>
      <vt:lpstr>Maintenance</vt:lpstr>
      <vt:lpstr>Maintenance</vt:lpstr>
      <vt:lpstr>PWC Slips</vt:lpstr>
      <vt:lpstr>Initiatives</vt:lpstr>
      <vt:lpstr>Director of Business Administration –  Linda Martin</vt:lpstr>
      <vt:lpstr>FY 2025/2026 Budget</vt:lpstr>
      <vt:lpstr>Snow Removal</vt:lpstr>
      <vt:lpstr>Digital Signs</vt:lpstr>
      <vt:lpstr>CPI Violation Dashboard December</vt:lpstr>
      <vt:lpstr>Work Orders December</vt:lpstr>
      <vt:lpstr>Customer Service Dashboard (from info@oceanpines.org) December</vt:lpstr>
      <vt:lpstr>Financials</vt:lpstr>
      <vt:lpstr>MONTH OF DECEMBER 2024  FINANCIAL RESULTS</vt:lpstr>
      <vt:lpstr>DECEMBER 2024 YTD FINANCIAL RESULTS </vt:lpstr>
      <vt:lpstr>UNAUDITED RESERVE SUMMARY  DECEMBER 2024 ($ MILLIONS)</vt:lpstr>
      <vt:lpstr>Treasurer’s Report -  Monica Rakowski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Directors Meeting</dc:title>
  <dc:creator>Michelle Bennett</dc:creator>
  <cp:lastModifiedBy>Linda Martin</cp:lastModifiedBy>
  <cp:revision>1782</cp:revision>
  <cp:lastPrinted>2025-01-24T19:03:54Z</cp:lastPrinted>
  <dcterms:created xsi:type="dcterms:W3CDTF">2021-01-13T14:26:54Z</dcterms:created>
  <dcterms:modified xsi:type="dcterms:W3CDTF">2025-01-24T19:03:55Z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0x010100DF58D88600E1A94FA3EA08FFB8100B44</vt:lpwstr>
  </property>
</Properties>
</file>