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426" r:id="rId6"/>
  </p:sldMasterIdLst>
  <p:notesMasterIdLst>
    <p:notesMasterId r:id="rId46"/>
  </p:notesMasterIdLst>
  <p:handoutMasterIdLst>
    <p:handoutMasterId r:id="rId47"/>
  </p:handoutMasterIdLst>
  <p:sldIdLst>
    <p:sldId id="267" r:id="rId7"/>
    <p:sldId id="274" r:id="rId8"/>
    <p:sldId id="281" r:id="rId9"/>
    <p:sldId id="280" r:id="rId10"/>
    <p:sldId id="1397" r:id="rId11"/>
    <p:sldId id="733" r:id="rId12"/>
    <p:sldId id="1449" r:id="rId13"/>
    <p:sldId id="1473" r:id="rId14"/>
    <p:sldId id="1455" r:id="rId15"/>
    <p:sldId id="1450" r:id="rId16"/>
    <p:sldId id="1472" r:id="rId17"/>
    <p:sldId id="1456" r:id="rId18"/>
    <p:sldId id="1457" r:id="rId19"/>
    <p:sldId id="1454" r:id="rId20"/>
    <p:sldId id="1453" r:id="rId21"/>
    <p:sldId id="1460" r:id="rId22"/>
    <p:sldId id="1480" r:id="rId23"/>
    <p:sldId id="1481" r:id="rId24"/>
    <p:sldId id="1482" r:id="rId25"/>
    <p:sldId id="1468" r:id="rId26"/>
    <p:sldId id="1469" r:id="rId27"/>
    <p:sldId id="1471" r:id="rId28"/>
    <p:sldId id="1441" r:id="rId29"/>
    <p:sldId id="655" r:id="rId30"/>
    <p:sldId id="1483" r:id="rId31"/>
    <p:sldId id="1442" r:id="rId32"/>
    <p:sldId id="623" r:id="rId33"/>
    <p:sldId id="1443" r:id="rId34"/>
    <p:sldId id="1444" r:id="rId35"/>
    <p:sldId id="1440" r:id="rId36"/>
    <p:sldId id="1463" r:id="rId37"/>
    <p:sldId id="1461" r:id="rId38"/>
    <p:sldId id="1477" r:id="rId39"/>
    <p:sldId id="1478" r:id="rId40"/>
    <p:sldId id="1445" r:id="rId41"/>
    <p:sldId id="1446" r:id="rId42"/>
    <p:sldId id="1447" r:id="rId43"/>
    <p:sldId id="1448" r:id="rId44"/>
    <p:sldId id="291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2B0"/>
    <a:srgbClr val="F5EADF"/>
    <a:srgbClr val="D4D1CC"/>
    <a:srgbClr val="5F5ACC"/>
    <a:srgbClr val="D65C00"/>
    <a:srgbClr val="E4E1DE"/>
    <a:srgbClr val="FF0000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u="sng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3600" b="1" u="sng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8CD139A6-FEED-4C94-8176-4DD524F028BE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Budget Process</a:t>
          </a:r>
        </a:p>
      </dgm:t>
    </dgm:pt>
    <dgm:pt modelId="{24461201-9E6E-4496-8B34-1E8872FDC963}" type="parTrans" cxnId="{E541504D-72C4-47D2-B2EF-E382F911238C}">
      <dgm:prSet/>
      <dgm:spPr/>
      <dgm:t>
        <a:bodyPr/>
        <a:lstStyle/>
        <a:p>
          <a:endParaRPr lang="en-US"/>
        </a:p>
      </dgm:t>
    </dgm:pt>
    <dgm:pt modelId="{C5E82110-5112-4E1D-80DE-F953E2A6DB59}" type="sibTrans" cxnId="{E541504D-72C4-47D2-B2EF-E382F911238C}">
      <dgm:prSet/>
      <dgm:spPr/>
      <dgm:t>
        <a:bodyPr/>
        <a:lstStyle/>
        <a:p>
          <a:endParaRPr lang="en-US"/>
        </a:p>
      </dgm:t>
    </dgm:pt>
    <dgm:pt modelId="{65329433-0826-4380-853E-F7505683DED2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</a:t>
          </a:r>
        </a:p>
      </dgm:t>
    </dgm:pt>
    <dgm:pt modelId="{37A1512D-6D39-4745-8344-8A198463E983}" type="parTrans" cxnId="{B93EF57B-E7A9-421C-B61F-8BB7070DB25E}">
      <dgm:prSet/>
      <dgm:spPr/>
      <dgm:t>
        <a:bodyPr/>
        <a:lstStyle/>
        <a:p>
          <a:endParaRPr lang="en-US"/>
        </a:p>
      </dgm:t>
    </dgm:pt>
    <dgm:pt modelId="{DF65B00A-A101-4586-A1C4-159DC37FF680}" type="sibTrans" cxnId="{B93EF57B-E7A9-421C-B61F-8BB7070DB25E}">
      <dgm:prSet/>
      <dgm:spPr/>
      <dgm:t>
        <a:bodyPr/>
        <a:lstStyle/>
        <a:p>
          <a:endParaRPr lang="en-US"/>
        </a:p>
      </dgm:t>
    </dgm:pt>
    <dgm:pt modelId="{72D35F0C-95E9-4866-BBA0-DFCC1153C329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Golf</a:t>
          </a:r>
        </a:p>
      </dgm:t>
    </dgm:pt>
    <dgm:pt modelId="{17FC68B9-1C6B-4FC0-80C2-97D093BA5414}" type="parTrans" cxnId="{469C55FC-5534-4A63-91CC-F55489F5E382}">
      <dgm:prSet/>
      <dgm:spPr/>
      <dgm:t>
        <a:bodyPr/>
        <a:lstStyle/>
        <a:p>
          <a:endParaRPr lang="en-US"/>
        </a:p>
      </dgm:t>
    </dgm:pt>
    <dgm:pt modelId="{8E7B3886-5E0D-4C22-BF67-9186A4AA4988}" type="sibTrans" cxnId="{469C55FC-5534-4A63-91CC-F55489F5E382}">
      <dgm:prSet/>
      <dgm:spPr/>
      <dgm:t>
        <a:bodyPr/>
        <a:lstStyle/>
        <a:p>
          <a:endParaRPr lang="en-US"/>
        </a:p>
      </dgm:t>
    </dgm:pt>
    <dgm:pt modelId="{B7ECCC2C-FD1A-4EF1-941D-4CB9AA1DDCE2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Drainage</a:t>
          </a:r>
        </a:p>
      </dgm:t>
    </dgm:pt>
    <dgm:pt modelId="{635401E7-D247-44AD-A510-133480B8A55C}" type="parTrans" cxnId="{BF5230CA-BE45-495C-8D8B-449B155B3662}">
      <dgm:prSet/>
      <dgm:spPr/>
      <dgm:t>
        <a:bodyPr/>
        <a:lstStyle/>
        <a:p>
          <a:endParaRPr lang="en-US"/>
        </a:p>
      </dgm:t>
    </dgm:pt>
    <dgm:pt modelId="{D2669CC0-3CE3-45DD-8986-FAB9ED9D47CB}" type="sibTrans" cxnId="{BF5230CA-BE45-495C-8D8B-449B155B3662}">
      <dgm:prSet/>
      <dgm:spPr/>
      <dgm:t>
        <a:bodyPr/>
        <a:lstStyle/>
        <a:p>
          <a:endParaRPr lang="en-US"/>
        </a:p>
      </dgm:t>
    </dgm:pt>
    <dgm:pt modelId="{A31267FF-B482-44E7-9730-52C41A6BE4BE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Fire Department Work Group</a:t>
          </a:r>
        </a:p>
      </dgm:t>
    </dgm:pt>
    <dgm:pt modelId="{F1C00BEB-6B98-458C-9DF7-A9DB3A651EC5}" type="parTrans" cxnId="{B20ED005-2903-4515-BFAA-4FA8839F344F}">
      <dgm:prSet/>
      <dgm:spPr/>
      <dgm:t>
        <a:bodyPr/>
        <a:lstStyle/>
        <a:p>
          <a:endParaRPr lang="en-US"/>
        </a:p>
      </dgm:t>
    </dgm:pt>
    <dgm:pt modelId="{7CA2B563-E3D2-4174-9F88-0B0436B729EE}" type="sibTrans" cxnId="{B20ED005-2903-4515-BFAA-4FA8839F344F}">
      <dgm:prSet/>
      <dgm:spPr/>
      <dgm:t>
        <a:bodyPr/>
        <a:lstStyle/>
        <a:p>
          <a:endParaRPr lang="en-US"/>
        </a:p>
      </dgm:t>
    </dgm:pt>
    <dgm:pt modelId="{84C4F778-F7C8-4317-8914-EA2935A8BD1E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</dgm:t>
    </dgm:pt>
    <dgm:pt modelId="{50D60FA1-2F86-4B49-8C50-04F9B455EFE6}" type="parTrans" cxnId="{56AF24FB-36AA-4A97-81EE-81E3AA119BB7}">
      <dgm:prSet/>
      <dgm:spPr/>
      <dgm:t>
        <a:bodyPr/>
        <a:lstStyle/>
        <a:p>
          <a:endParaRPr lang="en-US"/>
        </a:p>
      </dgm:t>
    </dgm:pt>
    <dgm:pt modelId="{6C3B0328-6C87-45C9-A53A-AB987BEF9981}" type="sibTrans" cxnId="{56AF24FB-36AA-4A97-81EE-81E3AA119BB7}">
      <dgm:prSet/>
      <dgm:spPr/>
      <dgm:t>
        <a:bodyPr/>
        <a:lstStyle/>
        <a:p>
          <a:endParaRPr lang="en-US"/>
        </a:p>
      </dgm:t>
    </dgm:pt>
    <dgm:pt modelId="{ED0F3360-6F9A-4237-9A75-25AD4E2314FC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Roads</a:t>
          </a:r>
        </a:p>
      </dgm:t>
    </dgm:pt>
    <dgm:pt modelId="{04C239D9-C65B-4EFF-90DD-4F9B4FA3AE83}" type="parTrans" cxnId="{238F281D-5775-489F-905E-79A697E0B5ED}">
      <dgm:prSet/>
      <dgm:spPr/>
      <dgm:t>
        <a:bodyPr/>
        <a:lstStyle/>
        <a:p>
          <a:endParaRPr lang="en-US"/>
        </a:p>
      </dgm:t>
    </dgm:pt>
    <dgm:pt modelId="{7F1E6B0B-261D-4476-9A0E-FDC0E6B0DD01}" type="sibTrans" cxnId="{238F281D-5775-489F-905E-79A697E0B5ED}">
      <dgm:prSet/>
      <dgm:spPr/>
      <dgm:t>
        <a:bodyPr/>
        <a:lstStyle/>
        <a:p>
          <a:endParaRPr lang="en-US"/>
        </a:p>
      </dgm:t>
    </dgm:pt>
    <dgm:pt modelId="{910BC959-303F-423F-B48F-B5A386DBDFA9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</a:p>
      </dgm:t>
    </dgm:pt>
    <dgm:pt modelId="{358FEFE1-4B63-448A-A6F6-EBA1B0761C4A}" type="parTrans" cxnId="{4BD75B1B-B435-49D4-BA6E-1946BB067814}">
      <dgm:prSet/>
      <dgm:spPr/>
      <dgm:t>
        <a:bodyPr/>
        <a:lstStyle/>
        <a:p>
          <a:endParaRPr lang="en-US"/>
        </a:p>
      </dgm:t>
    </dgm:pt>
    <dgm:pt modelId="{183BC622-5EE6-4F26-9A30-B0F6191A1948}" type="sibTrans" cxnId="{4BD75B1B-B435-49D4-BA6E-1946BB067814}">
      <dgm:prSet/>
      <dgm:spPr/>
      <dgm:t>
        <a:bodyPr/>
        <a:lstStyle/>
        <a:p>
          <a:endParaRPr lang="en-US"/>
        </a:p>
      </dgm:t>
    </dgm:pt>
    <dgm:pt modelId="{CE283E20-2B0A-42DC-A92B-F9DB41AA01A1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 Gas Pump Line</a:t>
          </a:r>
        </a:p>
      </dgm:t>
    </dgm:pt>
    <dgm:pt modelId="{509998E3-318A-4F72-8696-91C2C5BE94F7}" type="parTrans" cxnId="{685BDD9E-435F-4D5D-8F17-2E721D54A037}">
      <dgm:prSet/>
      <dgm:spPr/>
      <dgm:t>
        <a:bodyPr/>
        <a:lstStyle/>
        <a:p>
          <a:endParaRPr lang="en-US"/>
        </a:p>
      </dgm:t>
    </dgm:pt>
    <dgm:pt modelId="{4AB3468F-2D0D-431D-A128-BC3FB8D815B6}" type="sibTrans" cxnId="{685BDD9E-435F-4D5D-8F17-2E721D54A037}">
      <dgm:prSet/>
      <dgm:spPr/>
      <dgm:t>
        <a:bodyPr/>
        <a:lstStyle/>
        <a:p>
          <a:endParaRPr lang="en-US"/>
        </a:p>
      </dgm:t>
    </dgm:pt>
    <dgm:pt modelId="{63E5E4B7-21D4-4DDE-B408-7FEE91A7458F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Plan</a:t>
          </a:r>
        </a:p>
      </dgm:t>
    </dgm:pt>
    <dgm:pt modelId="{129707AE-6132-49E2-A996-A6CC7A546759}" type="parTrans" cxnId="{2FB8E9B3-7B01-471F-B351-A239915C3E52}">
      <dgm:prSet/>
      <dgm:spPr/>
      <dgm:t>
        <a:bodyPr/>
        <a:lstStyle/>
        <a:p>
          <a:endParaRPr lang="en-US"/>
        </a:p>
      </dgm:t>
    </dgm:pt>
    <dgm:pt modelId="{B00EB940-E33F-4A25-A40F-38145FCA0CBD}" type="sibTrans" cxnId="{2FB8E9B3-7B01-471F-B351-A239915C3E52}">
      <dgm:prSet/>
      <dgm:spPr/>
      <dgm:t>
        <a:bodyPr/>
        <a:lstStyle/>
        <a:p>
          <a:endParaRPr lang="en-US"/>
        </a:p>
      </dgm:t>
    </dgm:pt>
    <dgm:pt modelId="{0736782C-5A48-49CB-8BE6-1E372999CA5C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</dgm:t>
    </dgm:pt>
    <dgm:pt modelId="{C37A1B2F-E0C8-4598-B40F-C8B6391ABC56}" type="parTrans" cxnId="{179FD19F-45CA-4B8E-B877-30C5C3412CBB}">
      <dgm:prSet/>
      <dgm:spPr/>
      <dgm:t>
        <a:bodyPr/>
        <a:lstStyle/>
        <a:p>
          <a:endParaRPr lang="en-US"/>
        </a:p>
      </dgm:t>
    </dgm:pt>
    <dgm:pt modelId="{140466B1-5584-4065-A1D5-785962254DFB}" type="sibTrans" cxnId="{179FD19F-45CA-4B8E-B877-30C5C3412CBB}">
      <dgm:prSet/>
      <dgm:spPr/>
      <dgm:t>
        <a:bodyPr/>
        <a:lstStyle/>
        <a:p>
          <a:endParaRPr lang="en-US"/>
        </a:p>
      </dgm:t>
    </dgm:pt>
    <dgm:pt modelId="{5834E9C4-23A9-47B8-8185-4BD3CB4C2B34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Short Term Rentals</a:t>
          </a:r>
        </a:p>
      </dgm:t>
    </dgm:pt>
    <dgm:pt modelId="{0BDB01A0-3F07-493F-A504-1C8DB229F0D6}" type="parTrans" cxnId="{313F3D0F-AE74-4781-A924-C8ACADEBB06C}">
      <dgm:prSet/>
      <dgm:spPr/>
      <dgm:t>
        <a:bodyPr/>
        <a:lstStyle/>
        <a:p>
          <a:endParaRPr lang="en-US"/>
        </a:p>
      </dgm:t>
    </dgm:pt>
    <dgm:pt modelId="{0A74882F-3015-4E58-915E-CE2AA76980A4}" type="sibTrans" cxnId="{313F3D0F-AE74-4781-A924-C8ACADEBB06C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232">
        <dgm:presLayoutVars>
          <dgm:bulletEnabled val="1"/>
        </dgm:presLayoutVars>
      </dgm:prSet>
      <dgm:spPr/>
    </dgm:pt>
  </dgm:ptLst>
  <dgm:cxnLst>
    <dgm:cxn modelId="{B20ED005-2903-4515-BFAA-4FA8839F344F}" srcId="{13B849B3-EE92-4F22-8F7E-142A51942BD8}" destId="{A31267FF-B482-44E7-9730-52C41A6BE4BE}" srcOrd="7" destOrd="0" parTransId="{F1C00BEB-6B98-458C-9DF7-A9DB3A651EC5}" sibTransId="{7CA2B563-E3D2-4174-9F88-0B0436B729EE}"/>
    <dgm:cxn modelId="{313F3D0F-AE74-4781-A924-C8ACADEBB06C}" srcId="{13B849B3-EE92-4F22-8F7E-142A51942BD8}" destId="{5834E9C4-23A9-47B8-8185-4BD3CB4C2B34}" srcOrd="10" destOrd="0" parTransId="{0BDB01A0-3F07-493F-A504-1C8DB229F0D6}" sibTransId="{0A74882F-3015-4E58-915E-CE2AA76980A4}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564E9D19-B28C-4822-95B4-84DD133F6FE4}" type="presOf" srcId="{CE283E20-2B0A-42DC-A92B-F9DB41AA01A1}" destId="{17F224EC-808A-4A8F-B7DC-2E5B9557C321}" srcOrd="0" destOrd="6" presId="urn:microsoft.com/office/officeart/2005/8/layout/default"/>
    <dgm:cxn modelId="{4BD75B1B-B435-49D4-BA6E-1946BB067814}" srcId="{13B849B3-EE92-4F22-8F7E-142A51942BD8}" destId="{910BC959-303F-423F-B48F-B5A386DBDFA9}" srcOrd="4" destOrd="0" parTransId="{358FEFE1-4B63-448A-A6F6-EBA1B0761C4A}" sibTransId="{183BC622-5EE6-4F26-9A30-B0F6191A1948}"/>
    <dgm:cxn modelId="{7A72E31C-5809-4471-83B6-766CF2011858}" type="presOf" srcId="{ED0F3360-6F9A-4237-9A75-25AD4E2314FC}" destId="{17F224EC-808A-4A8F-B7DC-2E5B9557C321}" srcOrd="0" destOrd="2" presId="urn:microsoft.com/office/officeart/2005/8/layout/default"/>
    <dgm:cxn modelId="{238F281D-5775-489F-905E-79A697E0B5ED}" srcId="{13B849B3-EE92-4F22-8F7E-142A51942BD8}" destId="{ED0F3360-6F9A-4237-9A75-25AD4E2314FC}" srcOrd="1" destOrd="0" parTransId="{04C239D9-C65B-4EFF-90DD-4F9B4FA3AE83}" sibTransId="{7F1E6B0B-261D-4476-9A0E-FDC0E6B0DD01}"/>
    <dgm:cxn modelId="{B56A0B1F-E5E8-4FA1-96FE-A9857FB8DAB4}" type="presOf" srcId="{84C4F778-F7C8-4317-8914-EA2935A8BD1E}" destId="{17F224EC-808A-4A8F-B7DC-2E5B9557C321}" srcOrd="0" destOrd="4" presId="urn:microsoft.com/office/officeart/2005/8/layout/default"/>
    <dgm:cxn modelId="{BF75CB39-0359-467D-9698-D6A48C51B8F9}" type="presOf" srcId="{B7ECCC2C-FD1A-4EF1-941D-4CB9AA1DDCE2}" destId="{17F224EC-808A-4A8F-B7DC-2E5B9557C321}" srcOrd="0" destOrd="3" presId="urn:microsoft.com/office/officeart/2005/8/layout/default"/>
    <dgm:cxn modelId="{BBD17A61-30E6-4795-8C9C-B9FAFBA81F5C}" type="presOf" srcId="{0736782C-5A48-49CB-8BE6-1E372999CA5C}" destId="{17F224EC-808A-4A8F-B7DC-2E5B9557C321}" srcOrd="0" destOrd="12" presId="urn:microsoft.com/office/officeart/2005/8/layout/default"/>
    <dgm:cxn modelId="{8CBC5B4B-7654-4085-851C-1201DAAFC779}" type="presOf" srcId="{5834E9C4-23A9-47B8-8185-4BD3CB4C2B34}" destId="{17F224EC-808A-4A8F-B7DC-2E5B9557C321}" srcOrd="0" destOrd="11" presId="urn:microsoft.com/office/officeart/2005/8/layout/default"/>
    <dgm:cxn modelId="{E541504D-72C4-47D2-B2EF-E382F911238C}" srcId="{13B849B3-EE92-4F22-8F7E-142A51942BD8}" destId="{8CD139A6-FEED-4C94-8176-4DD524F028BE}" srcOrd="8" destOrd="0" parTransId="{24461201-9E6E-4496-8B34-1E8872FDC963}" sibTransId="{C5E82110-5112-4E1D-80DE-F953E2A6DB59}"/>
    <dgm:cxn modelId="{81C1C270-11D6-4B5C-ACF4-1901EAF1BA13}" type="presOf" srcId="{910BC959-303F-423F-B48F-B5A386DBDFA9}" destId="{17F224EC-808A-4A8F-B7DC-2E5B9557C321}" srcOrd="0" destOrd="5" presId="urn:microsoft.com/office/officeart/2005/8/layout/default"/>
    <dgm:cxn modelId="{F1149256-4846-48E4-9448-7313A86590DD}" type="presOf" srcId="{C8330427-0822-4E52-B101-8F71B7704093}" destId="{17F224EC-808A-4A8F-B7DC-2E5B9557C321}" srcOrd="0" destOrd="13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B93EF57B-E7A9-421C-B61F-8BB7070DB25E}" srcId="{13B849B3-EE92-4F22-8F7E-142A51942BD8}" destId="{65329433-0826-4380-853E-F7505683DED2}" srcOrd="0" destOrd="0" parTransId="{37A1512D-6D39-4745-8344-8A198463E983}" sibTransId="{DF65B00A-A101-4586-A1C4-159DC37FF680}"/>
    <dgm:cxn modelId="{533C5B7E-168F-4E40-9BDD-B848E63C08B4}" type="presOf" srcId="{A31267FF-B482-44E7-9730-52C41A6BE4BE}" destId="{17F224EC-808A-4A8F-B7DC-2E5B9557C321}" srcOrd="0" destOrd="8" presId="urn:microsoft.com/office/officeart/2005/8/layout/default"/>
    <dgm:cxn modelId="{4B6DF48E-210C-4996-8597-4F765DF3030A}" type="presOf" srcId="{63E5E4B7-21D4-4DDE-B408-7FEE91A7458F}" destId="{17F224EC-808A-4A8F-B7DC-2E5B9557C321}" srcOrd="0" destOrd="10" presId="urn:microsoft.com/office/officeart/2005/8/layout/default"/>
    <dgm:cxn modelId="{685BDD9E-435F-4D5D-8F17-2E721D54A037}" srcId="{13B849B3-EE92-4F22-8F7E-142A51942BD8}" destId="{CE283E20-2B0A-42DC-A92B-F9DB41AA01A1}" srcOrd="5" destOrd="0" parTransId="{509998E3-318A-4F72-8696-91C2C5BE94F7}" sibTransId="{4AB3468F-2D0D-431D-A128-BC3FB8D815B6}"/>
    <dgm:cxn modelId="{179FD19F-45CA-4B8E-B877-30C5C3412CBB}" srcId="{13B849B3-EE92-4F22-8F7E-142A51942BD8}" destId="{0736782C-5A48-49CB-8BE6-1E372999CA5C}" srcOrd="11" destOrd="0" parTransId="{C37A1B2F-E0C8-4598-B40F-C8B6391ABC56}" sibTransId="{140466B1-5584-4065-A1D5-785962254DFB}"/>
    <dgm:cxn modelId="{6973F5A6-6242-4889-8437-FA4C75A69F63}" type="presOf" srcId="{8CD139A6-FEED-4C94-8176-4DD524F028BE}" destId="{17F224EC-808A-4A8F-B7DC-2E5B9557C321}" srcOrd="0" destOrd="9" presId="urn:microsoft.com/office/officeart/2005/8/layout/default"/>
    <dgm:cxn modelId="{2FB8E9B3-7B01-471F-B351-A239915C3E52}" srcId="{13B849B3-EE92-4F22-8F7E-142A51942BD8}" destId="{63E5E4B7-21D4-4DDE-B408-7FEE91A7458F}" srcOrd="9" destOrd="0" parTransId="{129707AE-6132-49E2-A996-A6CC7A546759}" sibTransId="{B00EB940-E33F-4A25-A40F-38145FCA0CBD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BF5230CA-BE45-495C-8D8B-449B155B3662}" srcId="{13B849B3-EE92-4F22-8F7E-142A51942BD8}" destId="{B7ECCC2C-FD1A-4EF1-941D-4CB9AA1DDCE2}" srcOrd="2" destOrd="0" parTransId="{635401E7-D247-44AD-A510-133480B8A55C}" sibTransId="{D2669CC0-3CE3-45DD-8986-FAB9ED9D47CB}"/>
    <dgm:cxn modelId="{7CF5DCCD-4076-4E26-91EA-B3E86FD83B3D}" type="presOf" srcId="{72D35F0C-95E9-4866-BBA0-DFCC1153C329}" destId="{17F224EC-808A-4A8F-B7DC-2E5B9557C321}" srcOrd="0" destOrd="7" presId="urn:microsoft.com/office/officeart/2005/8/layout/default"/>
    <dgm:cxn modelId="{D634EAF1-4705-43C9-8473-ED45C5B89F20}" type="presOf" srcId="{65329433-0826-4380-853E-F7505683DED2}" destId="{17F224EC-808A-4A8F-B7DC-2E5B9557C321}" srcOrd="0" destOrd="1" presId="urn:microsoft.com/office/officeart/2005/8/layout/default"/>
    <dgm:cxn modelId="{386085F2-9FBD-4522-949E-142CE8E8A297}" srcId="{13B849B3-EE92-4F22-8F7E-142A51942BD8}" destId="{C8330427-0822-4E52-B101-8F71B7704093}" srcOrd="12" destOrd="0" parTransId="{50838DAC-9624-48C2-A863-AB02E02EDFB2}" sibTransId="{3C3F3C89-C0AA-4665-A4CF-A6FE61D29742}"/>
    <dgm:cxn modelId="{56AF24FB-36AA-4A97-81EE-81E3AA119BB7}" srcId="{13B849B3-EE92-4F22-8F7E-142A51942BD8}" destId="{84C4F778-F7C8-4317-8914-EA2935A8BD1E}" srcOrd="3" destOrd="0" parTransId="{50D60FA1-2F86-4B49-8C50-04F9B455EFE6}" sibTransId="{6C3B0328-6C87-45C9-A53A-AB987BEF9981}"/>
    <dgm:cxn modelId="{469C55FC-5534-4A63-91CC-F55489F5E382}" srcId="{13B849B3-EE92-4F22-8F7E-142A51942BD8}" destId="{72D35F0C-95E9-4866-BBA0-DFCC1153C329}" srcOrd="6" destOrd="0" parTransId="{17FC68B9-1C6B-4FC0-80C2-97D093BA5414}" sibTransId="{8E7B3886-5E0D-4C22-BF67-9186A4AA4988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172789" y="0"/>
          <a:ext cx="7884021" cy="5481838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u="sng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3600" b="1" u="sng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Roads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Drainage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 Gas Pump Line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Golf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Fire Department Work Group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Budget Process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Plan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Short Term Rentals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789" y="0"/>
        <a:ext cx="7884021" cy="548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10/17/2022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77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77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10/17/2022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7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7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7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7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649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98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91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76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88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49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11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42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69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83886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4709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5357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7975"/>
      </p:ext>
    </p:extLst>
  </p:cSld>
  <p:clrMapOvr>
    <a:masterClrMapping/>
  </p:clrMapOvr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48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60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8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42" r:id="rId4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40" r:id="rId14"/>
    <p:sldLayoutId id="2147484441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0" y="639097"/>
            <a:ext cx="4834654" cy="3781101"/>
          </a:xfrm>
        </p:spPr>
        <p:txBody>
          <a:bodyPr>
            <a:normAutofit/>
          </a:bodyPr>
          <a:lstStyle/>
          <a:p>
            <a:r>
              <a:rPr lang="en-US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B95EB505-AE12-4878-88D1-3A93384E0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9141714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4834654" cy="7856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October 15, 2022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2BC7B8-5515-40FA-A38E-1054E206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6006" y="0"/>
            <a:ext cx="3487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DD55F7DD-ACF1-44A0-B9B5-FC5A87544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604" y="958640"/>
            <a:ext cx="2522798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6554" y="2376463"/>
            <a:ext cx="2075365" cy="20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Drainage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B9B8404F-D803-249E-7FDF-1A7F50FDD773}"/>
              </a:ext>
            </a:extLst>
          </p:cNvPr>
          <p:cNvSpPr txBox="1">
            <a:spLocks/>
          </p:cNvSpPr>
          <p:nvPr/>
        </p:nvSpPr>
        <p:spPr>
          <a:xfrm>
            <a:off x="78377" y="2039989"/>
            <a:ext cx="9065623" cy="201821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cap="none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FD57-9611-D239-D004-D080C6C9ECF7}"/>
              </a:ext>
            </a:extLst>
          </p:cNvPr>
          <p:cNvSpPr txBox="1"/>
          <p:nvPr/>
        </p:nvSpPr>
        <p:spPr>
          <a:xfrm>
            <a:off x="449171" y="2232995"/>
            <a:ext cx="40572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Water’s Edge Pipe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Deppe Bros</a:t>
            </a:r>
            <a:endParaRPr lang="en-US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$8,850 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 September 30, 2022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lubhouse Drive Pipe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Deppe Bros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$8,850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begin October 17, 2022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Birdnest</a:t>
            </a: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Drive Pipe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bid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 fall, early winter</a:t>
            </a:r>
          </a:p>
          <a:p>
            <a:pPr marL="234950" marR="0" lvl="1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BBBEE065-1193-0613-35BE-EFFE64943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69" y="2121785"/>
            <a:ext cx="3135721" cy="44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D1E2-699A-2F36-4C1B-911422A4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8" y="482699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Clubhouse Grill</a:t>
            </a:r>
          </a:p>
        </p:txBody>
      </p:sp>
      <p:pic>
        <p:nvPicPr>
          <p:cNvPr id="3" name="Picture 2" descr="May be an image of 3 people and indoor">
            <a:extLst>
              <a:ext uri="{FF2B5EF4-FFF2-40B4-BE49-F238E27FC236}">
                <a16:creationId xmlns:a16="http://schemas.microsoft.com/office/drawing/2014/main" id="{96E33544-1F7F-58BF-B058-BE3FBF45A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528" y="3958731"/>
            <a:ext cx="3797989" cy="2675876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ay be an image of 6 people and outdoors">
            <a:extLst>
              <a:ext uri="{FF2B5EF4-FFF2-40B4-BE49-F238E27FC236}">
                <a16:creationId xmlns:a16="http://schemas.microsoft.com/office/drawing/2014/main" id="{795082BE-4E84-DD57-740A-8C2CF856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415" y="4204845"/>
            <a:ext cx="3962057" cy="24297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5C4B6-566A-EBE5-21E2-9FE6F90A9B46}"/>
              </a:ext>
            </a:extLst>
          </p:cNvPr>
          <p:cNvSpPr txBox="1"/>
          <p:nvPr/>
        </p:nvSpPr>
        <p:spPr>
          <a:xfrm>
            <a:off x="171101" y="2209632"/>
            <a:ext cx="4637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Football Sundays – Specials – Happy Hour Drinks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Additional TVs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Numbers show a positive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Every seat in the building was filled on October 2, 2022 during Hurricane Ian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25D876F5-B9C6-3EA9-4BBA-A8C66BF96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15" y="1919967"/>
            <a:ext cx="3962057" cy="22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8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Aquatics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6FBF2C97-199D-DEE5-2604-AF562648297B}"/>
              </a:ext>
            </a:extLst>
          </p:cNvPr>
          <p:cNvSpPr txBox="1">
            <a:spLocks/>
          </p:cNvSpPr>
          <p:nvPr/>
        </p:nvSpPr>
        <p:spPr>
          <a:xfrm>
            <a:off x="182880" y="2185854"/>
            <a:ext cx="8778240" cy="310024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Currently looking at different options to fill open positions, such as</a:t>
            </a:r>
            <a:endParaRPr lang="en-US" sz="19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cap="none" dirty="0">
                <a:solidFill>
                  <a:prstClr val="black"/>
                </a:solidFill>
                <a:latin typeface="Century Gothic" panose="020B0502020202020204"/>
              </a:rPr>
              <a:t>Paying for certification for lifeguards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cap="none" dirty="0">
                <a:solidFill>
                  <a:prstClr val="black"/>
                </a:solidFill>
                <a:latin typeface="Century Gothic" panose="020B0502020202020204"/>
              </a:rPr>
              <a:t>Summer differential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cap="none" dirty="0">
                <a:solidFill>
                  <a:prstClr val="black"/>
                </a:solidFill>
                <a:latin typeface="Century Gothic" panose="020B0502020202020204"/>
              </a:rPr>
              <a:t>Job Fairs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cap="none" dirty="0">
                <a:solidFill>
                  <a:prstClr val="black"/>
                </a:solidFill>
                <a:latin typeface="Century Gothic" panose="020B0502020202020204"/>
              </a:rPr>
              <a:t>Working with Human Resources		</a:t>
            </a:r>
            <a:endParaRPr lang="en-US" sz="1700" b="1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cap="none" dirty="0">
                <a:solidFill>
                  <a:prstClr val="black"/>
                </a:solidFill>
                <a:latin typeface="Century Gothic" panose="020B0502020202020204"/>
              </a:rPr>
              <a:t>Working to quantify positions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  <p:pic>
        <p:nvPicPr>
          <p:cNvPr id="5" name="Picture 4" descr="A group of people in a pool&#10;&#10;Description automatically generated">
            <a:extLst>
              <a:ext uri="{FF2B5EF4-FFF2-40B4-BE49-F238E27FC236}">
                <a16:creationId xmlns:a16="http://schemas.microsoft.com/office/drawing/2014/main" id="{44FB8EF2-F0BF-44DC-2F14-16EA6CA25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24" y="3808520"/>
            <a:ext cx="4373439" cy="260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1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Racquet Sports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6FBF2C97-199D-DEE5-2604-AF562648297B}"/>
              </a:ext>
            </a:extLst>
          </p:cNvPr>
          <p:cNvSpPr txBox="1">
            <a:spLocks/>
          </p:cNvSpPr>
          <p:nvPr/>
        </p:nvSpPr>
        <p:spPr>
          <a:xfrm>
            <a:off x="3648722" y="2068073"/>
            <a:ext cx="5408867" cy="206849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Renovation of Existing Courts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Renovation completed on September 28, 2022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cap="none" dirty="0">
                <a:solidFill>
                  <a:prstClr val="black"/>
                </a:solidFill>
                <a:latin typeface="Century Gothic" panose="020B0502020202020204"/>
              </a:rPr>
              <a:t>Cost is approximately $75,000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Renovation completed on time for October 7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tournaments</a:t>
            </a:r>
            <a:endParaRPr kumimoji="0" lang="en-US" sz="260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 descr="A picture containing ground, outdoor, street, curb&#10;&#10;Description automatically generated">
            <a:extLst>
              <a:ext uri="{FF2B5EF4-FFF2-40B4-BE49-F238E27FC236}">
                <a16:creationId xmlns:a16="http://schemas.microsoft.com/office/drawing/2014/main" id="{2163CD91-9120-8CD5-694B-21EA319E0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7" y="1896288"/>
            <a:ext cx="2868024" cy="2151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0FEE81-A1F6-00D8-03EF-1BB40F8A6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/>
          <a:stretch/>
        </p:blipFill>
        <p:spPr>
          <a:xfrm rot="5400000">
            <a:off x="658274" y="4250599"/>
            <a:ext cx="2721429" cy="2493373"/>
          </a:xfrm>
          <a:prstGeom prst="rect">
            <a:avLst/>
          </a:prstGeom>
        </p:spPr>
      </p:pic>
      <p:pic>
        <p:nvPicPr>
          <p:cNvPr id="5" name="Picture 4" descr="A picture containing sky, tree, water, sport&#10;&#10;Description automatically generated">
            <a:extLst>
              <a:ext uri="{FF2B5EF4-FFF2-40B4-BE49-F238E27FC236}">
                <a16:creationId xmlns:a16="http://schemas.microsoft.com/office/drawing/2014/main" id="{EC3DBD77-B236-5766-B9F8-2D9599B55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96" y="3942685"/>
            <a:ext cx="3349256" cy="2721428"/>
          </a:xfrm>
          <a:prstGeom prst="rect">
            <a:avLst/>
          </a:prstGeom>
        </p:spPr>
      </p:pic>
      <p:pic>
        <p:nvPicPr>
          <p:cNvPr id="9" name="Picture 8" descr="A picture containing tree, outdoor, stadium&#10;&#10;Description automatically generated">
            <a:extLst>
              <a:ext uri="{FF2B5EF4-FFF2-40B4-BE49-F238E27FC236}">
                <a16:creationId xmlns:a16="http://schemas.microsoft.com/office/drawing/2014/main" id="{875B293B-3693-C282-8C4E-D9CA0E3D9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74" y="3915052"/>
            <a:ext cx="1931454" cy="27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cs typeface="+mj-cs"/>
              </a:rPr>
              <a:t>Marina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CF4A626F-74CE-CEAC-4814-079737C58D16}"/>
              </a:ext>
            </a:extLst>
          </p:cNvPr>
          <p:cNvSpPr txBox="1">
            <a:spLocks/>
          </p:cNvSpPr>
          <p:nvPr/>
        </p:nvSpPr>
        <p:spPr>
          <a:xfrm>
            <a:off x="486201" y="2226770"/>
            <a:ext cx="3367341" cy="4230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4213" marR="0" lvl="0" indent="-457200" defTabSz="457200" fontAlgn="auto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Dock</a:t>
            </a:r>
          </a:p>
          <a:p>
            <a:pPr marL="512763" marR="0" lvl="0" indent="-285750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7113" lvl="1" indent="-34290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20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We worked with Vista on plans for C dock</a:t>
            </a:r>
          </a:p>
          <a:p>
            <a:pPr marL="1027113" lvl="1" indent="-34290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Bids were completed and reviewed with recommendation (see capital requests)</a:t>
            </a:r>
          </a:p>
          <a:p>
            <a:pPr marL="1027113" lvl="1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</a:rPr>
              <a:t>Power Pedestal will have two hose connections, two hose holders and two electrical outlets.</a:t>
            </a:r>
          </a:p>
          <a:p>
            <a:pPr marL="919163" lvl="1" indent="-2349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endParaRPr kumimoji="0" lang="en-US" sz="13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6BCE196-3029-BC1E-9688-DACDCD407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24" y="2213085"/>
            <a:ext cx="3916253" cy="391625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3F85169A-2A75-4F2F-2782-66F4F3872114}"/>
              </a:ext>
            </a:extLst>
          </p:cNvPr>
          <p:cNvSpPr txBox="1">
            <a:spLocks/>
          </p:cNvSpPr>
          <p:nvPr/>
        </p:nvSpPr>
        <p:spPr>
          <a:xfrm>
            <a:off x="252548" y="1898469"/>
            <a:ext cx="8638903" cy="8882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817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Golf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CC1CAF7-CA5E-0720-7146-5472B8C06A4B}"/>
              </a:ext>
            </a:extLst>
          </p:cNvPr>
          <p:cNvSpPr txBox="1">
            <a:spLocks/>
          </p:cNvSpPr>
          <p:nvPr/>
        </p:nvSpPr>
        <p:spPr>
          <a:xfrm>
            <a:off x="3238499" y="4397078"/>
            <a:ext cx="4780461" cy="196801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1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494FA-2CEF-E0EC-46DE-D1863CBCEED9}"/>
              </a:ext>
            </a:extLst>
          </p:cNvPr>
          <p:cNvSpPr txBox="1"/>
          <p:nvPr/>
        </p:nvSpPr>
        <p:spPr>
          <a:xfrm>
            <a:off x="2288540" y="2621087"/>
            <a:ext cx="457708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Days continue to be busy with all types of bookings esp. weekends with Package Play.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several events going on from now through the end of the year.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Oct 12</a:t>
            </a:r>
            <a:r>
              <a:rPr lang="en-US" sz="1100" baseline="30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Ladies Pink Ribbon Tournament for Breast Cancer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Oct 21</a:t>
            </a:r>
            <a:r>
              <a:rPr lang="en-US" sz="1100" baseline="30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22</a:t>
            </a:r>
            <a:r>
              <a:rPr lang="en-US" sz="1100" baseline="30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Men’s Golf Ryder Cup Tournament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 3</a:t>
            </a:r>
            <a:r>
              <a:rPr lang="en-US" sz="1100" baseline="30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rd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OOPMGA End of Year Fall Banquet and Dance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 10</a:t>
            </a:r>
            <a:r>
              <a:rPr lang="en-US" sz="1100" baseline="30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Santa’s Open Golf Tournament by Big Brothers and Sisters of the Eastern Shore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16BCF-260C-3656-4B66-EC6ED573E49E}"/>
              </a:ext>
            </a:extLst>
          </p:cNvPr>
          <p:cNvSpPr txBox="1"/>
          <p:nvPr/>
        </p:nvSpPr>
        <p:spPr>
          <a:xfrm>
            <a:off x="375920" y="2200235"/>
            <a:ext cx="8768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to be busy with all types of bookings especially weekends with Package Play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several events going on from now through the end of the year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Oct 12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Ladies Pink Ribbon Tournament for Breast Cancer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Oct 21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&amp; 22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Men’s Golf Ryder Cup Tournament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Nov 3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OOPMGA End of Year Fall Banquet and Dance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Dec 10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– Santa’s Open Golf Tournament by Big Brothers and Sisters of the Eastern Shore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Golf Maintenance 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16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erticutting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greens, tees, and fairways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inja tine aerification on greens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opdressing (applying light amounts of sand) greens and tees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ddressing irrigation issues from summer. Especially current leaks on holes 1-4-7-12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torm cleanup following the recent hurricane</a:t>
            </a:r>
            <a:endParaRPr lang="en-US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lanning tree and drainage work for this fall/winter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lanning next season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fertilization plan to take advantage of early order discounts pricing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3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OPVFD Work Group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2D7401E6-E137-778E-29A3-95F9BD2A158B}"/>
              </a:ext>
            </a:extLst>
          </p:cNvPr>
          <p:cNvSpPr txBox="1">
            <a:spLocks/>
          </p:cNvSpPr>
          <p:nvPr/>
        </p:nvSpPr>
        <p:spPr>
          <a:xfrm>
            <a:off x="262647" y="2178996"/>
            <a:ext cx="8472791" cy="3083667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cap="none" dirty="0">
                <a:solidFill>
                  <a:prstClr val="black"/>
                </a:solidFill>
              </a:rPr>
              <a:t>Issued RFP for consultant (feasibility study) on 9/26/22 to seven firms/individuals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cap="none" dirty="0">
              <a:solidFill>
                <a:prstClr val="black"/>
              </a:solidFill>
            </a:endParaRPr>
          </a:p>
          <a:p>
            <a:pPr marL="227013" indent="-227013" defTabSz="9144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cap="none" dirty="0">
                <a:solidFill>
                  <a:prstClr val="black"/>
                </a:solidFill>
              </a:rPr>
              <a:t>Questions and responses accepted through 10/14/22</a:t>
            </a:r>
          </a:p>
          <a:p>
            <a:pPr marL="227013" indent="-227013" defTabSz="9144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2600" cap="none" dirty="0">
              <a:solidFill>
                <a:prstClr val="black"/>
              </a:solidFill>
            </a:endParaRPr>
          </a:p>
          <a:p>
            <a:pPr marL="227013" indent="-227013" defTabSz="9144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cap="none" dirty="0">
                <a:solidFill>
                  <a:prstClr val="black"/>
                </a:solidFill>
              </a:rPr>
              <a:t>Proposals due 10/31/22</a:t>
            </a:r>
          </a:p>
          <a:p>
            <a:pPr marL="227013" indent="-227013" defTabSz="9144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2600" cap="none" dirty="0">
              <a:solidFill>
                <a:prstClr val="black"/>
              </a:solidFill>
            </a:endParaRPr>
          </a:p>
          <a:p>
            <a:pPr marL="227013" indent="-227013" defTabSz="9144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cap="none" dirty="0">
                <a:solidFill>
                  <a:prstClr val="black"/>
                </a:solidFill>
              </a:rPr>
              <a:t>Update board with team recommendations on 11/19/22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245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368807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Budget FY 2023/2024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CC1CAF7-CA5E-0720-7146-5472B8C06A4B}"/>
              </a:ext>
            </a:extLst>
          </p:cNvPr>
          <p:cNvSpPr txBox="1">
            <a:spLocks/>
          </p:cNvSpPr>
          <p:nvPr/>
        </p:nvSpPr>
        <p:spPr>
          <a:xfrm>
            <a:off x="252548" y="2255526"/>
            <a:ext cx="8638903" cy="415528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Budget process has started!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All departments have received their respective budget sheets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Key items to be addressed: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Pricing/income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Open positions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Salaries – $13.25 minimum wage as of 1/1/23 ($14.00 minimum wage as of 1/1/24) and market adjustments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Efficiencies on expenditures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Timetables and assignments have been set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Budget binders to be delivered to the Board and Budget &amp; Finance Committee by December 23, 2022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Budget &amp; Finance Committee presentation tentatively scheduled for January 4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– 6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2023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Board work session to be determined (usually held the 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week of January), with public hearing by the first week of February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3703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03643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Strategic Plan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3F85169A-2A75-4F2F-2782-66F4F3872114}"/>
              </a:ext>
            </a:extLst>
          </p:cNvPr>
          <p:cNvSpPr txBox="1">
            <a:spLocks/>
          </p:cNvSpPr>
          <p:nvPr/>
        </p:nvSpPr>
        <p:spPr>
          <a:xfrm>
            <a:off x="252548" y="1898469"/>
            <a:ext cx="8638903" cy="8882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CF4A626F-74CE-CEAC-4814-079737C58D16}"/>
              </a:ext>
            </a:extLst>
          </p:cNvPr>
          <p:cNvSpPr txBox="1">
            <a:spLocks/>
          </p:cNvSpPr>
          <p:nvPr/>
        </p:nvSpPr>
        <p:spPr>
          <a:xfrm>
            <a:off x="113211" y="2055218"/>
            <a:ext cx="8778240" cy="460683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Recommended goals established by the Strategic Planning Committee:</a:t>
            </a:r>
          </a:p>
          <a:p>
            <a:pPr marL="919163" marR="0" lvl="1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Achieve a strong and sustainable financial position</a:t>
            </a:r>
          </a:p>
          <a:p>
            <a:pPr marL="919163" marR="0" lvl="1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Maintain and enhance infrastructure, community appearance, and current amenities</a:t>
            </a:r>
          </a:p>
          <a:p>
            <a:pPr marL="919163" marR="0" lvl="1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Maintain a high level of safety</a:t>
            </a:r>
          </a:p>
          <a:p>
            <a:pPr marL="919163" marR="0" lvl="1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Foster a sustainable and engaged community, driven by our core values (integrity, accountability, collaboration, respect, sustainability, and transparency)</a:t>
            </a:r>
          </a:p>
          <a:p>
            <a:pPr marL="919163" marR="0" lvl="1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Goal added by OPA staff:  Support leadership training and development</a:t>
            </a:r>
          </a:p>
          <a:p>
            <a:pPr marL="461963" marR="0" lvl="0" indent="-2349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Team began developing the plans for their individual locations in July</a:t>
            </a:r>
          </a:p>
          <a:p>
            <a:pPr marL="461963" marR="0" lvl="0" indent="-2349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Final draft sent to Strategic Planning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Committee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in August for review; meeting with Bernie McGorry on September 15, 2022 to go over recommendations from the committee</a:t>
            </a:r>
          </a:p>
          <a:p>
            <a:pPr marL="461963" marR="0" lvl="0" indent="-2349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Changes incorporated in draft and reviewed with each department for approval</a:t>
            </a:r>
          </a:p>
          <a:p>
            <a:pPr marL="461963" marR="0" lvl="0" indent="-2349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Final completed October 13, 2022</a:t>
            </a:r>
          </a:p>
          <a:p>
            <a:pPr marL="461963" marR="0" lvl="0" indent="-2349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Next steps:</a:t>
            </a:r>
          </a:p>
          <a:p>
            <a:pPr marL="919163" marR="0" lvl="1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Presentation/distribution of plan to advisory committees and Board</a:t>
            </a:r>
          </a:p>
          <a:p>
            <a:pPr marL="461963" marR="0" lvl="0" indent="-2349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072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03643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Short-Term Rentals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2D7401E6-E137-778E-29A3-95F9BD2A158B}"/>
              </a:ext>
            </a:extLst>
          </p:cNvPr>
          <p:cNvSpPr txBox="1">
            <a:spLocks/>
          </p:cNvSpPr>
          <p:nvPr/>
        </p:nvSpPr>
        <p:spPr>
          <a:xfrm>
            <a:off x="174171" y="1915890"/>
            <a:ext cx="8778240" cy="394497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Done so far: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John assigned implementation team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Team has a plan on how to perform the referendum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Met with attorney on referendum language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Met with Board representative on July 18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with questions regarding the referendum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Opening informational statement developed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Next steps:</a:t>
            </a: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Team is ready to go!</a:t>
            </a:r>
          </a:p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Coming to the Board on next steps:</a:t>
            </a:r>
          </a:p>
          <a:p>
            <a:pPr marL="692150" marR="0" lvl="1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Begin mailing process?</a:t>
            </a:r>
          </a:p>
          <a:p>
            <a:pPr marL="692150" marR="0" lvl="1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many time should the mailing be done?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627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Approval of Agenda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43" y="178584"/>
            <a:ext cx="7526337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CPI Violation Dashboard</a:t>
            </a:r>
            <a:br>
              <a:rPr lang="en-US" b="1" u="sng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September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109536" y="2521994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8/31/22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9/31/22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105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93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/>
        </p:nvGraphicFramePr>
        <p:xfrm>
          <a:off x="122598" y="4184560"/>
          <a:ext cx="8847908" cy="116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8/31/22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 in Legal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9/30/22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56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58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753395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1957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Violations (includes legal)</a:t>
            </a:r>
          </a:p>
        </p:txBody>
      </p:sp>
    </p:spTree>
    <p:extLst>
      <p:ext uri="{BB962C8B-B14F-4D97-AF65-F5344CB8AC3E}">
        <p14:creationId xmlns:p14="http://schemas.microsoft.com/office/powerpoint/2010/main" val="61676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86268"/>
            <a:ext cx="7526337" cy="1468800"/>
          </a:xfrm>
        </p:spPr>
        <p:txBody>
          <a:bodyPr>
            <a:noAutofit/>
          </a:bodyPr>
          <a:lstStyle/>
          <a:p>
            <a:pPr algn="ctr"/>
            <a:r>
              <a:rPr lang="en-US" sz="4300" b="1" u="sng" dirty="0">
                <a:solidFill>
                  <a:schemeClr val="bg1"/>
                </a:solidFill>
              </a:rPr>
              <a:t>Work Orders</a:t>
            </a:r>
            <a:br>
              <a:rPr lang="en-US" sz="4300" b="1" u="sng" dirty="0">
                <a:solidFill>
                  <a:schemeClr val="bg1"/>
                </a:solidFill>
              </a:rPr>
            </a:br>
            <a:r>
              <a:rPr lang="en-US" sz="4300" b="1" u="sng" dirty="0">
                <a:solidFill>
                  <a:schemeClr val="bg1"/>
                </a:solidFill>
              </a:rPr>
              <a:t>September</a:t>
            </a:r>
            <a:endParaRPr lang="en-US" sz="4300" b="1" u="sng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8/31/22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9/30/22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178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83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183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3A2DE9-0BB3-B3EC-EC28-C6C385411411}"/>
              </a:ext>
            </a:extLst>
          </p:cNvPr>
          <p:cNvSpPr txBox="1"/>
          <p:nvPr/>
        </p:nvSpPr>
        <p:spPr>
          <a:xfrm>
            <a:off x="571175" y="5277395"/>
            <a:ext cx="8046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88 work orders initiated in September:  5 bulkhead; 19 drainage; 20 grounds/landscaping; 11 roads; 9 signs; 24 general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still open in drainage (62) and grounds/landscaping (50)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Drainage (11 – over 30 days; 10 – over 60 days; 27 – over 90 days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Average 1-4 work orders a day to complete depending upon severity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2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950720"/>
          </a:xfrm>
        </p:spPr>
        <p:txBody>
          <a:bodyPr>
            <a:normAutofit/>
          </a:bodyPr>
          <a:lstStyle/>
          <a:p>
            <a:pPr algn="ctr"/>
            <a:r>
              <a:rPr lang="en-US" sz="4300" u="sng" dirty="0">
                <a:solidFill>
                  <a:schemeClr val="bg1"/>
                </a:solidFill>
              </a:rPr>
              <a:t>Customer Service Dashboard</a:t>
            </a:r>
            <a:br>
              <a:rPr lang="en-US" b="0" u="sng" dirty="0">
                <a:solidFill>
                  <a:schemeClr val="bg1"/>
                </a:solidFill>
              </a:rPr>
            </a:br>
            <a:r>
              <a:rPr lang="en-US" sz="3600" b="0" u="sng" dirty="0">
                <a:solidFill>
                  <a:schemeClr val="bg1"/>
                </a:solidFill>
              </a:rPr>
              <a:t>(from info@oceanpines.org)</a:t>
            </a:r>
            <a:br>
              <a:rPr lang="en-US" sz="3600" b="0" u="sng" dirty="0">
                <a:solidFill>
                  <a:schemeClr val="bg1"/>
                </a:solidFill>
              </a:rPr>
            </a:br>
            <a:r>
              <a:rPr lang="en-US" sz="4300" u="sng" dirty="0">
                <a:solidFill>
                  <a:schemeClr val="bg1"/>
                </a:solidFill>
              </a:rPr>
              <a:t>September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2159726" y="2160270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# Received – Sept.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4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9144000" cy="12223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PRELIMINARY month of SEPTEMBER</a:t>
            </a:r>
            <a:b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endParaRPr lang="en-US" sz="27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62786"/>
              </p:ext>
            </p:extLst>
          </p:nvPr>
        </p:nvGraphicFramePr>
        <p:xfrm>
          <a:off x="1370940" y="1282104"/>
          <a:ext cx="6402120" cy="482939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38382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3163738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837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General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08961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052"/>
                  </a:ext>
                </a:extLst>
              </a:tr>
              <a:tr h="4556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Clubhouse Grille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37016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(13)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851628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(Racquet Sports, Rec &amp; Parks, CPI, Marketing, GM Office, Finance,  Admin, Public Works, Beach Parking, Aquatics)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</a:p>
                    <a:p>
                      <a:pPr algn="ctr"/>
                      <a:r>
                        <a:rPr lang="en-US" sz="1600" dirty="0"/>
                        <a:t>  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376776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967820" y="5438003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5680"/>
            <a:ext cx="91440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PRELIMINARY Year-to-date SEPTEMBER</a:t>
            </a:r>
            <a:b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endParaRPr lang="en-US" sz="27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64238"/>
              </p:ext>
            </p:extLst>
          </p:nvPr>
        </p:nvGraphicFramePr>
        <p:xfrm>
          <a:off x="1370940" y="1197568"/>
          <a:ext cx="6402120" cy="541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382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3163738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833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Golf Ops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8364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08961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052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General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243017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465559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Admin/GM Office/Finance/PR&amp;Marketing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522002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6545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Rec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84330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Racquet Sports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68786">
                <a:tc>
                  <a:txBody>
                    <a:bodyPr/>
                    <a:lstStyle/>
                    <a:p>
                      <a:r>
                        <a:rPr lang="en-US" sz="1600" dirty="0"/>
                        <a:t>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402729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7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cs typeface="+mj-cs"/>
              </a:rPr>
              <a:t>Treasurer’s Report</a:t>
            </a:r>
            <a:br>
              <a:rPr lang="en-US" sz="3800" dirty="0">
                <a:cs typeface="+mj-cs"/>
              </a:rPr>
            </a:br>
            <a:br>
              <a:rPr lang="en-US" sz="3800" dirty="0">
                <a:cs typeface="+mj-cs"/>
              </a:rPr>
            </a:br>
            <a:r>
              <a:rPr lang="en-US" sz="3800" dirty="0">
                <a:cs typeface="+mj-cs"/>
              </a:rPr>
              <a:t>Monica Rakowski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2235" y="1532709"/>
            <a:ext cx="3749765" cy="366794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48638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1" y="0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September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8755" y="1283741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75" t="-39" b="1"/>
          <a:stretch/>
        </p:blipFill>
        <p:spPr>
          <a:xfrm>
            <a:off x="5207726" y="1863635"/>
            <a:ext cx="3722834" cy="3717786"/>
          </a:xfrm>
          <a:prstGeom prst="roundRect">
            <a:avLst>
              <a:gd name="adj" fmla="val 387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80046-8628-D280-02D8-CEF6680955D0}"/>
              </a:ext>
            </a:extLst>
          </p:cNvPr>
          <p:cNvSpPr txBox="1"/>
          <p:nvPr/>
        </p:nvSpPr>
        <p:spPr>
          <a:xfrm>
            <a:off x="607501" y="1469526"/>
            <a:ext cx="4576664" cy="461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 Cash Balance as of September 30, 2022, is Approximately (~) $17.4M</a:t>
            </a:r>
          </a:p>
          <a:p>
            <a:pPr marL="850900" lvl="2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Up ~ $1M from the Same Time Period in 2021</a:t>
            </a:r>
          </a:p>
          <a:p>
            <a:pPr marL="850900" lvl="2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~ ($0.6)M from August 2022 (Significantly Driven by Cap Expenditures – Specifically for Drainage, a Vehicle, and Racquet Court Renovations)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September 2022, OPA transferred $10M in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Cash Reserves to CDAR’s from ICS Account</a:t>
            </a:r>
          </a:p>
          <a:p>
            <a:pPr marL="850900" lvl="2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Given Current Interest Rate Trends, this Transfer will Produce Significantly Larger Returns for OPA in the Coming Months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07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5" y="1800225"/>
            <a:ext cx="2583158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>
                <a:cs typeface="+mj-cs"/>
              </a:rPr>
              <a:t>Public Comments</a:t>
            </a:r>
          </a:p>
        </p:txBody>
      </p:sp>
      <p:pic>
        <p:nvPicPr>
          <p:cNvPr id="2" name="Graphic 1" descr="Chat">
            <a:extLst>
              <a:ext uri="{FF2B5EF4-FFF2-40B4-BE49-F238E27FC236}">
                <a16:creationId xmlns:a16="http://schemas.microsoft.com/office/drawing/2014/main" id="{23C1B981-CA93-F970-C55C-554773AA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758" y="3429000"/>
            <a:ext cx="2240912" cy="22409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8950-8F74-239B-41CF-6FD1FC12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387" y="0"/>
            <a:ext cx="4988977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Members wishing to make comments must state their name and address.  The order for comments will be members in attendance in-person, followed by members attending via MS Teams.  Members attending via MS Teams can use the “raise hand” function to be recognized for making a public comment.</a:t>
            </a:r>
          </a:p>
        </p:txBody>
      </p:sp>
    </p:spTree>
    <p:extLst>
      <p:ext uri="{BB962C8B-B14F-4D97-AF65-F5344CB8AC3E}">
        <p14:creationId xmlns:p14="http://schemas.microsoft.com/office/powerpoint/2010/main" val="197433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687977" y="1342275"/>
            <a:ext cx="7768045" cy="417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Capital Requests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Golf Maintenance – Surrounds Mower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Golf Maintenance – Utility Vehicle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Marina – Marina Fuel C Dock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Marina – Power Pedestals for C Dock</a:t>
            </a:r>
            <a:endParaRPr lang="en-US" sz="24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Public Works – Emergency Bulkhead Replacement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06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9303" y="1036319"/>
            <a:ext cx="8377646" cy="3648892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Approval of Minutes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September 24, 2022 – Regular Meeting</a:t>
            </a:r>
            <a:br>
              <a:rPr lang="en-US" sz="360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232366" y="978993"/>
            <a:ext cx="4911633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200" b="1" dirty="0"/>
              <a:t>Capital Requests</a:t>
            </a:r>
          </a:p>
          <a:p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Golf Maintenance – </a:t>
            </a:r>
          </a:p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Surrounds Mower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authorization to go forward with staff recommendation of $53,568.00 for Turf Equipment (Toro)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8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232366" y="978993"/>
            <a:ext cx="4911633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Golf Maintenance -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Utility Vehicle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authorization to go forward with staff recommendation of $38,495.74 for Finch Turf (John Deere)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531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232366" y="978993"/>
            <a:ext cx="4911633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Marina – Marina Fuel C Dock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authorization to go forward with staff recommendation of $350,720.38 for Gator Dock &amp; Marine Inc.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59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232366" y="978993"/>
            <a:ext cx="4911633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Marina – Power Pedestals for C Dock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authorization to go forward with staff recommendation of $16,581.93 for Dock Builders Supply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05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232366" y="978993"/>
            <a:ext cx="4911633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Public Works – Emergency Bulkhead Replacement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authorization to go forward with staff recommendation of $75,075.00 for Fisher Marine Construction.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1271451"/>
            <a:ext cx="7696201" cy="3178629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CPI Violations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None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97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3738818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Unfinished Business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None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85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476FC-0387-EFE5-C6DC-5FEC2F21F9BD}"/>
              </a:ext>
            </a:extLst>
          </p:cNvPr>
          <p:cNvSpPr txBox="1"/>
          <p:nvPr/>
        </p:nvSpPr>
        <p:spPr>
          <a:xfrm>
            <a:off x="391886" y="268092"/>
            <a:ext cx="8482148" cy="469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New Business</a:t>
            </a:r>
            <a:b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Motion to confer on Jim Trummel honorary membership on the Bylaws and Resolutions Committee the remainder of 2022/2023 – Steve Jacobs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Discussion on returning to the practice of sending paper ballots for each property – Steve Jacobs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Discussion on conducting a meet and greet (town hall) to communicate/market all that Ocean Pines has to offer – Steve Jacobs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Motion to declare the existence of the open violations and thereby suspending the voting rights and use of Association amenities – Colette Horn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627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D9DDC8D-8B78-CCED-6194-014BB66C79C1}"/>
              </a:ext>
            </a:extLst>
          </p:cNvPr>
          <p:cNvSpPr txBox="1">
            <a:spLocks/>
          </p:cNvSpPr>
          <p:nvPr/>
        </p:nvSpPr>
        <p:spPr>
          <a:xfrm>
            <a:off x="156754" y="113211"/>
            <a:ext cx="8778240" cy="5275171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Appointments</a:t>
            </a:r>
            <a:b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George Alston – 1st Term 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–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Elections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Deborah Bloom –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– Elections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Elaine Brady –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– Elections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August Flentje – 1</a:t>
            </a:r>
            <a:r>
              <a:rPr lang="en-US" sz="2400" cap="none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Term – By-Laws &amp; Resolutions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Robert Hillegass – 1 Year Extension – By-Laws &amp; Resolutions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Nanci Osborne –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1st Term 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–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Elections Committee</a:t>
            </a:r>
            <a:endParaRPr lang="en-US" sz="24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Timothy Peck – 1</a:t>
            </a:r>
            <a:r>
              <a:rPr lang="en-US" sz="2400" cap="none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Term – Environmental &amp; Natural Assets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Tom Piatti – 1</a:t>
            </a:r>
            <a:r>
              <a:rPr lang="en-US" sz="2400" cap="none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Term &amp; Chair – Elections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Steve Ransdell – 1st Term – Aquatics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Thomas Schwartz – 1st Term – Elections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Sherrie Clifford – 1</a:t>
            </a:r>
            <a:r>
              <a:rPr lang="en-US" sz="2400" cap="none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2400" cap="none" dirty="0">
                <a:solidFill>
                  <a:prstClr val="black"/>
                </a:solidFill>
                <a:latin typeface="Century Gothic" panose="020B0502020202020204"/>
              </a:rPr>
              <a:t> Term – Elections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Ken Petrini –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Term – Elections Committee</a:t>
            </a: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097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54673" y="5476070"/>
            <a:ext cx="4834654" cy="8969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cs typeface="+mj-cs"/>
              </a:rPr>
              <a:t>Adjournment</a:t>
            </a:r>
          </a:p>
        </p:txBody>
      </p:sp>
      <p:pic>
        <p:nvPicPr>
          <p:cNvPr id="2" name="Picture 1" descr="NEWOceanPinesAssociation_Circle_logo small">
            <a:extLst>
              <a:ext uri="{FF2B5EF4-FFF2-40B4-BE49-F238E27FC236}">
                <a16:creationId xmlns:a16="http://schemas.microsoft.com/office/drawing/2014/main" id="{F18ADABF-7432-4728-6D3B-76390DF618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7074" y="397861"/>
            <a:ext cx="3709851" cy="364993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>
                <a:cs typeface="+mj-cs"/>
              </a:rPr>
              <a:t>President’s Remarks</a:t>
            </a:r>
            <a:br>
              <a:rPr lang="en-US" sz="3800">
                <a:cs typeface="+mj-cs"/>
              </a:rPr>
            </a:br>
            <a:br>
              <a:rPr lang="en-US" sz="3800">
                <a:cs typeface="+mj-cs"/>
              </a:rPr>
            </a:br>
            <a:r>
              <a:rPr lang="en-US" sz="3800">
                <a:cs typeface="+mj-cs"/>
              </a:rPr>
              <a:t>Doug Parks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1904" y="1163501"/>
            <a:ext cx="3477754" cy="3678464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9152363" cy="2344057"/>
            <a:chOff x="0" y="4525094"/>
            <a:chExt cx="12203151" cy="2344057"/>
          </a:xfrm>
        </p:grpSpPr>
        <p:sp>
          <p:nvSpPr>
            <p:cNvPr id="4115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Isosceles Triangle 4115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Isosceles Triangle 4116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5174590"/>
            <a:ext cx="7929000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+mj-cs"/>
              </a:rPr>
              <a:t>GM Leadership Report – </a:t>
            </a: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John Viola</a:t>
            </a:r>
          </a:p>
        </p:txBody>
      </p:sp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14908EBB-07F2-2393-7C11-207F79A3F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79" y="44916"/>
            <a:ext cx="2098966" cy="2475031"/>
          </a:xfrm>
          <a:prstGeom prst="rect">
            <a:avLst/>
          </a:prstGeom>
        </p:spPr>
      </p:pic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242556EB-7F6E-B342-6A16-702A418DA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5" y="4166"/>
            <a:ext cx="2133525" cy="2515781"/>
          </a:xfrm>
          <a:prstGeom prst="rect">
            <a:avLst/>
          </a:prstGeom>
        </p:spPr>
      </p:pic>
      <p:pic>
        <p:nvPicPr>
          <p:cNvPr id="7" name="Picture 6" descr="A group of carved pumpkins&#10;&#10;Description automatically generated">
            <a:extLst>
              <a:ext uri="{FF2B5EF4-FFF2-40B4-BE49-F238E27FC236}">
                <a16:creationId xmlns:a16="http://schemas.microsoft.com/office/drawing/2014/main" id="{0C3C8826-39E4-2B4C-D9DE-39BEF1611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39" y="164497"/>
            <a:ext cx="2647080" cy="2163857"/>
          </a:xfrm>
          <a:prstGeom prst="rect">
            <a:avLst/>
          </a:prstGeom>
        </p:spPr>
      </p:pic>
      <p:pic>
        <p:nvPicPr>
          <p:cNvPr id="4" name="Picture 3" descr="A picture containing sport, water sport, swimming, colorful&#10;&#10;Description automatically generated">
            <a:extLst>
              <a:ext uri="{FF2B5EF4-FFF2-40B4-BE49-F238E27FC236}">
                <a16:creationId xmlns:a16="http://schemas.microsoft.com/office/drawing/2014/main" id="{6A8B91CF-5511-85C0-4D7C-675EAFB90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40" y="2430877"/>
            <a:ext cx="4310743" cy="20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1DAA6D-DC59-484E-B3D4-532D08B5E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1E0EE507-7152-4DB9-AB28-B6C0FA6F5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prstGeom prst="roundRect">
            <a:avLst>
              <a:gd name="adj" fmla="val 3513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267313"/>
              </p:ext>
            </p:extLst>
          </p:nvPr>
        </p:nvGraphicFramePr>
        <p:xfrm>
          <a:off x="439782" y="627017"/>
          <a:ext cx="8229600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North Gate Bridge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34EB4F55-84FA-D99F-AF38-CE59D7B78F40}"/>
              </a:ext>
            </a:extLst>
          </p:cNvPr>
          <p:cNvSpPr txBox="1">
            <a:spLocks/>
          </p:cNvSpPr>
          <p:nvPr/>
        </p:nvSpPr>
        <p:spPr>
          <a:xfrm>
            <a:off x="156754" y="1898469"/>
            <a:ext cx="8778240" cy="172429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7939B-F4D8-754F-C251-B503CCBBE62C}"/>
              </a:ext>
            </a:extLst>
          </p:cNvPr>
          <p:cNvSpPr txBox="1"/>
          <p:nvPr/>
        </p:nvSpPr>
        <p:spPr>
          <a:xfrm>
            <a:off x="374469" y="4841152"/>
            <a:ext cx="4171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marR="0" lvl="0" indent="-227013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Gate Bridge: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Lights completed</a:t>
            </a:r>
          </a:p>
          <a:p>
            <a:pPr marL="469900" lvl="1" indent="-234950" defTabSz="977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Raised Flower Box</a:t>
            </a:r>
          </a:p>
          <a:p>
            <a:pPr marL="927100" lvl="2" indent="-234950" defTabSz="977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from the Garden Club</a:t>
            </a:r>
          </a:p>
          <a:p>
            <a:pPr marL="469900" marR="0" lvl="1" indent="-234950" algn="l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Outside Wall Trim Finish</a:t>
            </a:r>
          </a:p>
          <a:p>
            <a:pPr marL="927100" lvl="2" indent="-234950" defTabSz="977900"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from Work Group</a:t>
            </a:r>
          </a:p>
        </p:txBody>
      </p:sp>
      <p:pic>
        <p:nvPicPr>
          <p:cNvPr id="9" name="Picture 8" descr="A picture containing tree, grass, sky, outdoor&#10;&#10;Description automatically generated">
            <a:extLst>
              <a:ext uri="{FF2B5EF4-FFF2-40B4-BE49-F238E27FC236}">
                <a16:creationId xmlns:a16="http://schemas.microsoft.com/office/drawing/2014/main" id="{C106DEC6-8319-9E86-6A90-A2D456E1C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96" y="4421080"/>
            <a:ext cx="3851809" cy="2367904"/>
          </a:xfrm>
          <a:prstGeom prst="rect">
            <a:avLst/>
          </a:prstGeom>
        </p:spPr>
      </p:pic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7830E63E-A177-5304-E153-6545B8C73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52"/>
          <a:stretch/>
        </p:blipFill>
        <p:spPr>
          <a:xfrm>
            <a:off x="4115325" y="2060515"/>
            <a:ext cx="5028675" cy="1476473"/>
          </a:xfrm>
          <a:prstGeom prst="rect">
            <a:avLst/>
          </a:prstGeom>
        </p:spPr>
      </p:pic>
      <p:pic>
        <p:nvPicPr>
          <p:cNvPr id="13" name="Picture 12" descr="A picture containing grass, outdoor, green, lush&#10;&#10;Description automatically generated">
            <a:extLst>
              <a:ext uri="{FF2B5EF4-FFF2-40B4-BE49-F238E27FC236}">
                <a16:creationId xmlns:a16="http://schemas.microsoft.com/office/drawing/2014/main" id="{26D91D1B-6D8D-2261-FF6D-FBF77967C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4" b="19992"/>
          <a:stretch/>
        </p:blipFill>
        <p:spPr>
          <a:xfrm>
            <a:off x="400596" y="2280904"/>
            <a:ext cx="3851809" cy="22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2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4831-0F6F-8FDB-227E-D8845368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North Gate Bridge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DFC11-8AB6-70C1-7101-E2D677E15E42}"/>
              </a:ext>
            </a:extLst>
          </p:cNvPr>
          <p:cNvSpPr txBox="1"/>
          <p:nvPr/>
        </p:nvSpPr>
        <p:spPr>
          <a:xfrm>
            <a:off x="201967" y="2575394"/>
            <a:ext cx="4576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lvl="1" indent="-234950" defTabSz="977900"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fountain for the northside of the Bridge.</a:t>
            </a:r>
          </a:p>
        </p:txBody>
      </p:sp>
      <p:pic>
        <p:nvPicPr>
          <p:cNvPr id="6" name="Picture 5" descr="A picture containing outdoor, fountain, sprinkler system, spring&#10;&#10;Description automatically generated">
            <a:extLst>
              <a:ext uri="{FF2B5EF4-FFF2-40B4-BE49-F238E27FC236}">
                <a16:creationId xmlns:a16="http://schemas.microsoft.com/office/drawing/2014/main" id="{E1721367-5BF4-D714-D7ED-D7020CC1B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9862" y="3506957"/>
            <a:ext cx="3606553" cy="2704915"/>
          </a:xfrm>
          <a:prstGeom prst="rect">
            <a:avLst/>
          </a:prstGeom>
        </p:spPr>
      </p:pic>
      <p:pic>
        <p:nvPicPr>
          <p:cNvPr id="8" name="Picture 7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53FDB4C7-78E7-1DF2-0B20-2C98E97CF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2" b="38253"/>
          <a:stretch/>
        </p:blipFill>
        <p:spPr>
          <a:xfrm>
            <a:off x="4698506" y="3636276"/>
            <a:ext cx="4187703" cy="20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B5F15BAF-5193-5B2E-AE40-50EFE9F0EFFC}"/>
              </a:ext>
            </a:extLst>
          </p:cNvPr>
          <p:cNvSpPr txBox="1">
            <a:spLocks/>
          </p:cNvSpPr>
          <p:nvPr/>
        </p:nvSpPr>
        <p:spPr>
          <a:xfrm>
            <a:off x="261149" y="1912159"/>
            <a:ext cx="8778240" cy="222220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Paving</a:t>
            </a:r>
          </a:p>
          <a:p>
            <a:pPr marL="461963" marR="0" lvl="0" indent="-234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Approximately 3 miles of roads to be completed:  Barnacle Court, Beach Court, Birdnest Drive, Fosse Grange, Garrett Drive, Ivanhoe Court, Liberty Bell Court, Little John Court, Moonshell Drive, Rabbit Run Lane, Surfers Way, Watergreen Lane, and Willow Way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Striping</a:t>
            </a:r>
          </a:p>
          <a:p>
            <a:pPr marL="46196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Striping completed on Monday, September 26, 2022</a:t>
            </a:r>
          </a:p>
          <a:p>
            <a:pPr marL="46196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cap="none" dirty="0">
                <a:solidFill>
                  <a:prstClr val="black"/>
                </a:solidFill>
                <a:latin typeface="Century Gothic" panose="020B0502020202020204"/>
              </a:rPr>
              <a:t>Currently working on Crosswalks and Arrows (Ocean Parkway)</a:t>
            </a:r>
          </a:p>
          <a:p>
            <a:pPr marL="461963" marR="0" lvl="0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cap="none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5" name="Picture 4" descr="A road with trees on the side&#10;&#10;Description automatically generated with medium confidence">
            <a:extLst>
              <a:ext uri="{FF2B5EF4-FFF2-40B4-BE49-F238E27FC236}">
                <a16:creationId xmlns:a16="http://schemas.microsoft.com/office/drawing/2014/main" id="{0CAD666C-927A-21FD-982F-0DA6414B7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66" y="4021584"/>
            <a:ext cx="3228971" cy="2654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7C58D-CB8B-A211-A721-E61E7E863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1367" y="4280422"/>
            <a:ext cx="2848992" cy="21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985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2" ma:contentTypeDescription="Create a new document." ma:contentTypeScope="" ma:versionID="00adadbb2103d818f9acebde363bdc99">
  <xsd:schema xmlns:xsd="http://www.w3.org/2001/XMLSchema" xmlns:xs="http://www.w3.org/2001/XMLSchema" xmlns:p="http://schemas.microsoft.com/office/2006/metadata/properties" xmlns:ns3="005420c5-ce29-4fd8-9b0b-06107616db10" targetNamespace="http://schemas.microsoft.com/office/2006/metadata/properties" ma:root="true" ma:fieldsID="ce823c60a455588f530e4005c3184c12" ns3:_="">
    <xsd:import namespace="005420c5-ce29-4fd8-9b0b-06107616db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C4FE95-5FDD-4F38-A968-D37070C529A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05420c5-ce29-4fd8-9b0b-06107616db1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4D4FF6-7C36-4831-A51D-5DF1125CB51E}">
  <ds:schemaRefs>
    <ds:schemaRef ds:uri="005420c5-ce29-4fd8-9b0b-06107616db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42422</TotalTime>
  <Words>1828</Words>
  <Application>Microsoft Office PowerPoint</Application>
  <PresentationFormat>On-screen Show (4:3)</PresentationFormat>
  <Paragraphs>320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Courier New</vt:lpstr>
      <vt:lpstr>Franklin Gothic Medium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Board of Directors Meeting</vt:lpstr>
      <vt:lpstr>Approval of Agenda</vt:lpstr>
      <vt:lpstr>   Approval of Minutes  September 24, 2022 – Regular Meeting     </vt:lpstr>
      <vt:lpstr>President’s Remarks  Doug Parks</vt:lpstr>
      <vt:lpstr>GM Leadership Report –  John Viola</vt:lpstr>
      <vt:lpstr>PowerPoint Presentation</vt:lpstr>
      <vt:lpstr>North Gate Bridge</vt:lpstr>
      <vt:lpstr>North Gate Bridge</vt:lpstr>
      <vt:lpstr>Roads</vt:lpstr>
      <vt:lpstr>Drainage</vt:lpstr>
      <vt:lpstr>Clubhouse Grill</vt:lpstr>
      <vt:lpstr>Aquatics</vt:lpstr>
      <vt:lpstr>Racquet Sports</vt:lpstr>
      <vt:lpstr>Marina</vt:lpstr>
      <vt:lpstr>Golf</vt:lpstr>
      <vt:lpstr>OPVFD Work Group</vt:lpstr>
      <vt:lpstr>Budget FY 2023/2024</vt:lpstr>
      <vt:lpstr>Strategic Plan</vt:lpstr>
      <vt:lpstr>Short-Term Rentals</vt:lpstr>
      <vt:lpstr>CPI Violation Dashboard September</vt:lpstr>
      <vt:lpstr>Work Orders September</vt:lpstr>
      <vt:lpstr>Customer Service Dashboard (from info@oceanpines.org) September</vt:lpstr>
      <vt:lpstr>Financials</vt:lpstr>
      <vt:lpstr> PRELIMINARY month of SEPTEMBER Favor/(Unfavorable) Vs. Budget (in 000’s) </vt:lpstr>
      <vt:lpstr>PRELIMINARY Year-to-date SEPTEMBER Favor/(Unfavorable) Vs. Budget (in 000’s) </vt:lpstr>
      <vt:lpstr>Treasurer’s Report  Monica Rakowski</vt:lpstr>
      <vt:lpstr>PowerPoint Presentation</vt:lpstr>
      <vt:lpstr>Public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CPI Violations  None    </vt:lpstr>
      <vt:lpstr>   Unfinished Business  None    </vt:lpstr>
      <vt:lpstr>PowerPoint Presentation</vt:lpstr>
      <vt:lpstr>PowerPoint Presentation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895</cp:revision>
  <cp:lastPrinted>2022-10-14T16:51:51Z</cp:lastPrinted>
  <dcterms:created xsi:type="dcterms:W3CDTF">2021-01-13T14:26:54Z</dcterms:created>
  <dcterms:modified xsi:type="dcterms:W3CDTF">2022-10-17T12:46:12Z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