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343" r:id="rId4"/>
    <p:sldMasterId id="2147484422" r:id="rId5"/>
    <p:sldMasterId id="2147484503" r:id="rId6"/>
  </p:sldMasterIdLst>
  <p:notesMasterIdLst>
    <p:notesMasterId r:id="rId38"/>
  </p:notesMasterIdLst>
  <p:handoutMasterIdLst>
    <p:handoutMasterId r:id="rId39"/>
  </p:handoutMasterIdLst>
  <p:sldIdLst>
    <p:sldId id="1397" r:id="rId7"/>
    <p:sldId id="1644" r:id="rId8"/>
    <p:sldId id="1740" r:id="rId9"/>
    <p:sldId id="1754" r:id="rId10"/>
    <p:sldId id="1755" r:id="rId11"/>
    <p:sldId id="1746" r:id="rId12"/>
    <p:sldId id="1742" r:id="rId13"/>
    <p:sldId id="1727" r:id="rId14"/>
    <p:sldId id="1753" r:id="rId15"/>
    <p:sldId id="1765" r:id="rId16"/>
    <p:sldId id="1756" r:id="rId17"/>
    <p:sldId id="1757" r:id="rId18"/>
    <p:sldId id="1759" r:id="rId19"/>
    <p:sldId id="654" r:id="rId20"/>
    <p:sldId id="1418" r:id="rId21"/>
    <p:sldId id="652" r:id="rId22"/>
    <p:sldId id="1760" r:id="rId23"/>
    <p:sldId id="1761" r:id="rId24"/>
    <p:sldId id="1763" r:id="rId25"/>
    <p:sldId id="1762" r:id="rId26"/>
    <p:sldId id="1764" r:id="rId27"/>
    <p:sldId id="1441" r:id="rId28"/>
    <p:sldId id="669" r:id="rId29"/>
    <p:sldId id="668" r:id="rId30"/>
    <p:sldId id="670" r:id="rId31"/>
    <p:sldId id="1751" r:id="rId32"/>
    <p:sldId id="1752" r:id="rId33"/>
    <p:sldId id="1758" r:id="rId34"/>
    <p:sldId id="1445" r:id="rId35"/>
    <p:sldId id="582" r:id="rId36"/>
    <p:sldId id="623" r:id="rId37"/>
  </p:sldIdLst>
  <p:sldSz cx="9144000" cy="6858000" type="screen4x3"/>
  <p:notesSz cx="6881813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4D2B0"/>
    <a:srgbClr val="F5EADF"/>
    <a:srgbClr val="D4D1CC"/>
    <a:srgbClr val="5F5ACC"/>
    <a:srgbClr val="D65C00"/>
    <a:srgbClr val="E4E1DE"/>
    <a:srgbClr val="BCE1EC"/>
    <a:srgbClr val="FFFF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57" autoAdjust="0"/>
    <p:restoredTop sz="94706" autoAdjust="0"/>
  </p:normalViewPr>
  <p:slideViewPr>
    <p:cSldViewPr snapToGrid="0">
      <p:cViewPr varScale="1">
        <p:scale>
          <a:sx n="108" d="100"/>
          <a:sy n="108" d="100"/>
        </p:scale>
        <p:origin x="1776" y="102"/>
      </p:cViewPr>
      <p:guideLst>
        <p:guide pos="2880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39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20EA5F0D-C1DC-412F-A146-DDB3A74B588F}" type="datetimeFigureOut">
              <a:rPr lang="en-US"/>
              <a:t>10/23/2024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BAE14B8-3CC9-472D-9BC5-A84D80684DE2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6" y="0"/>
            <a:ext cx="2982119" cy="466434"/>
          </a:xfrm>
          <a:prstGeom prst="rect">
            <a:avLst/>
          </a:prstGeom>
        </p:spPr>
        <p:txBody>
          <a:bodyPr vert="horz" lIns="93117" tIns="46559" rIns="93117" bIns="46559" rtlCol="0"/>
          <a:lstStyle>
            <a:lvl1pPr algn="r">
              <a:defRPr sz="1200"/>
            </a:lvl1pPr>
          </a:lstStyle>
          <a:p>
            <a:fld id="{A8CDE508-72C8-4AB5-AA9C-1584D31690E0}" type="datetimeFigureOut">
              <a:rPr lang="en-US"/>
              <a:t>10/23/2024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50963" y="1162050"/>
            <a:ext cx="4179887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17" tIns="46559" rIns="93117" bIns="46559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73901"/>
            <a:ext cx="5505450" cy="3137535"/>
          </a:xfrm>
          <a:prstGeom prst="rect">
            <a:avLst/>
          </a:prstGeom>
        </p:spPr>
        <p:txBody>
          <a:bodyPr vert="horz" lIns="93117" tIns="46559" rIns="93117" bIns="46559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6" y="8829982"/>
            <a:ext cx="2982119" cy="466433"/>
          </a:xfrm>
          <a:prstGeom prst="rect">
            <a:avLst/>
          </a:prstGeom>
        </p:spPr>
        <p:txBody>
          <a:bodyPr vert="horz" lIns="93117" tIns="46559" rIns="93117" bIns="46559" rtlCol="0" anchor="b"/>
          <a:lstStyle>
            <a:lvl1pPr algn="r">
              <a:defRPr sz="1200"/>
            </a:lvl1pPr>
          </a:lstStyle>
          <a:p>
            <a:fld id="{7FB667E1-E601-4AAF-B95C-B25720D70A60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3"/>
          <a:stretch/>
        </p:blipFill>
        <p:spPr bwMode="gray">
          <a:xfrm>
            <a:off x="4568646" y="3429000"/>
            <a:ext cx="4575354" cy="3429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5989837"/>
            <a:ext cx="2676912" cy="368363"/>
          </a:xfrm>
          <a:prstGeom prst="rect">
            <a:avLst/>
          </a:prstGeom>
        </p:spPr>
      </p:pic>
      <p:sp>
        <p:nvSpPr>
          <p:cNvPr id="15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2557601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380094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3422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83570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1554" y="990600"/>
            <a:ext cx="4381500" cy="5334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0490332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898029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 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600865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590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733800"/>
            <a:ext cx="4343400" cy="2743200"/>
          </a:xfrm>
        </p:spPr>
        <p:txBody>
          <a:bodyPr/>
          <a:lstStyle>
            <a:lvl1pPr>
              <a:defRPr sz="1400"/>
            </a:lvl1pPr>
            <a:lvl2pPr>
              <a:buClr>
                <a:schemeClr val="accent5"/>
              </a:buCl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733800"/>
            <a:ext cx="4267200" cy="27432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2584166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3751027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Custom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sp>
        <p:nvSpPr>
          <p:cNvPr id="7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542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O_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04800" y="990600"/>
            <a:ext cx="4114800" cy="54864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53988" indent="-153988">
              <a:defRPr sz="1200">
                <a:latin typeface="Arial Narrow" panose="020B0606020202030204" pitchFamily="34" charset="0"/>
              </a:defRPr>
            </a:lvl2pPr>
            <a:lvl3pPr marL="325438" indent="-171450">
              <a:defRPr sz="1200">
                <a:latin typeface="Arial Narrow" panose="020B0606020202030204" pitchFamily="34" charset="0"/>
              </a:defRPr>
            </a:lvl3pPr>
            <a:lvl4pPr marL="461963" indent="-153988">
              <a:defRPr sz="1200">
                <a:latin typeface="Arial Narrow" panose="020B0606020202030204" pitchFamily="34" charset="0"/>
              </a:defRPr>
            </a:lvl4pPr>
            <a:lvl5pPr marL="581025" indent="-119063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724400" y="990600"/>
            <a:ext cx="4114800" cy="4495800"/>
          </a:xfrm>
        </p:spPr>
        <p:txBody>
          <a:bodyPr/>
          <a:lstStyle>
            <a:lvl1pPr marL="0" indent="0">
              <a:buNone/>
              <a:defRPr sz="1200">
                <a:latin typeface="Arial Narrow" panose="020B0606020202030204" pitchFamily="34" charset="0"/>
              </a:defRPr>
            </a:lvl1pPr>
            <a:lvl2pPr marL="161925" indent="-161925">
              <a:defRPr sz="1200">
                <a:latin typeface="Arial Narrow" panose="020B0606020202030204" pitchFamily="34" charset="0"/>
              </a:defRPr>
            </a:lvl2pPr>
            <a:lvl3pPr marL="307975" indent="-146050">
              <a:defRPr sz="1200">
                <a:latin typeface="Arial Narrow" panose="020B0606020202030204" pitchFamily="34" charset="0"/>
              </a:defRPr>
            </a:lvl3pPr>
            <a:lvl4pPr marL="427038" indent="-136525">
              <a:defRPr sz="1200">
                <a:latin typeface="Arial Narrow" panose="020B0606020202030204" pitchFamily="34" charset="0"/>
              </a:defRPr>
            </a:lvl4pPr>
            <a:lvl5pPr marL="530225" indent="-103188">
              <a:defRPr sz="1200"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4724400" y="5562600"/>
            <a:ext cx="4114800" cy="914400"/>
          </a:xfrm>
        </p:spPr>
        <p:txBody>
          <a:bodyPr/>
          <a:lstStyle>
            <a:lvl1pPr marL="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1pPr>
            <a:lvl2pPr marL="211138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2pPr>
            <a:lvl3pPr marL="396875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3pPr>
            <a:lvl4pPr marL="595313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4pPr>
            <a:lvl5pPr marL="793750" indent="0">
              <a:buNone/>
              <a:defRPr sz="1000">
                <a:solidFill>
                  <a:schemeClr val="accent4"/>
                </a:solidFill>
                <a:latin typeface="Arial Narrow" panose="020B060602020203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5224614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827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52"/>
          <a:stretch/>
        </p:blipFill>
        <p:spPr bwMode="gray">
          <a:xfrm>
            <a:off x="4629551" y="3443954"/>
            <a:ext cx="4484537" cy="3414045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 bwMode="gray">
          <a:xfrm>
            <a:off x="0" y="0"/>
            <a:ext cx="9144000" cy="3429000"/>
          </a:xfrm>
          <a:noFill/>
          <a:ln>
            <a:noFill/>
          </a:ln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Title 6"/>
          <p:cNvSpPr>
            <a:spLocks noGrp="1"/>
          </p:cNvSpPr>
          <p:nvPr>
            <p:ph type="title"/>
          </p:nvPr>
        </p:nvSpPr>
        <p:spPr bwMode="gray">
          <a:xfrm>
            <a:off x="0" y="34290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39938" y="44958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5620334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65000"/>
              </a:spcBef>
              <a:spcAft>
                <a:spcPct val="0"/>
              </a:spcAft>
              <a:buClr>
                <a:schemeClr val="accent5"/>
              </a:buClr>
              <a:buSzTx/>
              <a:buFontTx/>
              <a:buNone/>
              <a:tabLst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9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5993827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2680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15889" y="965201"/>
            <a:ext cx="388778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006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1413022696"/>
              </p:ext>
            </p:extLst>
          </p:nvPr>
        </p:nvGraphicFramePr>
        <p:xfrm>
          <a:off x="204788" y="1403202"/>
          <a:ext cx="5953649" cy="3870960"/>
        </p:xfrm>
        <a:graphic>
          <a:graphicData uri="http://schemas.openxmlformats.org/drawingml/2006/table">
            <a:tbl>
              <a:tblPr firstRow="1" lastRow="1" bandRow="1">
                <a:tableStyleId>{1FECB4D8-DB02-4DC6-A0A2-4F2EBAE1DC90}</a:tableStyleId>
              </a:tblPr>
              <a:tblGrid>
                <a:gridCol w="4802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64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348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6167">
                <a:tc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Answer Choices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gridSpan="2">
                  <a:txBody>
                    <a:bodyPr/>
                    <a:lstStyle/>
                    <a:p>
                      <a:r>
                        <a:rPr lang="en-US" sz="1500" dirty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Responses</a:t>
                      </a:r>
                    </a:p>
                  </a:txBody>
                  <a:tcPr marT="60960" marB="6096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Less than one year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 to 3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3 to 5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25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5 to 7 years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15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More than seven</a:t>
                      </a:r>
                      <a:r>
                        <a:rPr lang="en-US" sz="1400" baseline="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 years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40.00%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40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60574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6167"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</a:t>
                      </a: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4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60960" marB="6096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100</a:t>
                      </a:r>
                    </a:p>
                  </a:txBody>
                  <a:tcPr marT="60960" marB="60960" anchor="ctr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6666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15889" y="965201"/>
            <a:ext cx="4478337" cy="34925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3976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31" y="1449146"/>
            <a:ext cx="7526338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831" y="5280847"/>
            <a:ext cx="7526338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72BD6-CB13-404C-BBAB-5920B3CC15CD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5504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9997" y="2222287"/>
            <a:ext cx="7524003" cy="363651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04C30-85AE-4A92-984D-60C6A1DBFA42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931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0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2951396"/>
            <a:ext cx="7526337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4863" y="5281200"/>
            <a:ext cx="7526337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2D159-92A4-4119-87A8-8289266E0BBE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16042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996" y="2222287"/>
            <a:ext cx="367072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0" y="2222287"/>
            <a:ext cx="3670720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74D32-E27B-4CF1-9451-12DE577B47D6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07461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6" y="2174875"/>
            <a:ext cx="367072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09996" y="2751137"/>
            <a:ext cx="3687391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280" y="2174875"/>
            <a:ext cx="3670720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751137"/>
            <a:ext cx="3670720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8A779-EBE4-4697-A0A3-DA9E551BDAFC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1421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666EE-F406-4A69-AC6B-1272CEEE21CC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40162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EFEFA-CBB5-452B-A6E0-F41E3EEAFFAB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593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804863" y="446086"/>
            <a:ext cx="2660650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46088"/>
            <a:ext cx="2660650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1724" y="446087"/>
            <a:ext cx="4689475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2260737"/>
            <a:ext cx="2660650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2693F-7E9C-473F-B9BE-A99371B937BA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5676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29"/>
          <a:stretch/>
        </p:blipFill>
        <p:spPr bwMode="gray">
          <a:xfrm flipV="1">
            <a:off x="4539274" y="0"/>
            <a:ext cx="4604726" cy="4572592"/>
          </a:xfrm>
          <a:prstGeom prst="rect">
            <a:avLst/>
          </a:prstGeom>
        </p:spPr>
      </p:pic>
      <p:sp>
        <p:nvSpPr>
          <p:cNvPr id="15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2019 by The Segal Group, Inc. All rights reserved. 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4626" y="622237"/>
            <a:ext cx="2676912" cy="368363"/>
          </a:xfrm>
          <a:prstGeom prst="rect">
            <a:avLst/>
          </a:prstGeom>
        </p:spPr>
      </p:pic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201168" tIns="64008" rIns="201168" bIns="64008" numCol="1" anchor="ctr" anchorCtr="0" compatLnSpc="1">
            <a:prstTxWarp prst="textNoShape">
              <a:avLst/>
            </a:prstTxWarp>
            <a:spAutoFit/>
          </a:bodyPr>
          <a:lstStyle>
            <a:lvl1pPr marL="0" indent="0">
              <a:buNone/>
              <a:defRPr lang="en-US" sz="1800" b="1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DRAFT or Client Name</a:t>
            </a:r>
          </a:p>
        </p:txBody>
      </p:sp>
    </p:spTree>
    <p:extLst>
      <p:ext uri="{BB962C8B-B14F-4D97-AF65-F5344CB8AC3E}">
        <p14:creationId xmlns:p14="http://schemas.microsoft.com/office/powerpoint/2010/main" val="7052543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9996" y="727521"/>
            <a:ext cx="350154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4573588" y="0"/>
            <a:ext cx="4570412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9996" y="2344684"/>
            <a:ext cx="350154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914357" y="6041361"/>
            <a:ext cx="732659" cy="365125"/>
          </a:xfrm>
        </p:spPr>
        <p:txBody>
          <a:bodyPr/>
          <a:lstStyle/>
          <a:p>
            <a:fld id="{49939ED1-20B6-486E-AD1A-0AF57D3268A8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2797" y="6041361"/>
            <a:ext cx="247156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47017" y="5915887"/>
            <a:ext cx="796616" cy="490599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9466"/>
      </p:ext>
    </p:extLst>
  </p:cSld>
  <p:clrMapOvr>
    <a:masterClrMapping/>
  </p:clrMapOvr>
  <p:hf sldNum="0" hdr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863" y="4800600"/>
            <a:ext cx="752633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9144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4863" y="5367338"/>
            <a:ext cx="752633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0131233"/>
      </p:ext>
    </p:extLst>
  </p:cSld>
  <p:clrMapOvr>
    <a:masterClrMapping/>
  </p:clrMapOvr>
  <p:hf sldNum="0" hdr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485107" y="1338479"/>
            <a:ext cx="4749312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573" y="1495525"/>
            <a:ext cx="442038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1226" y="4700702"/>
            <a:ext cx="4418727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5398884" y="1338479"/>
            <a:ext cx="3302316" cy="4075464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42176"/>
      </p:ext>
    </p:extLst>
  </p:cSld>
  <p:clrMapOvr>
    <a:masterClrMapping/>
  </p:clrMapOvr>
  <p:hf sldNum="0" hdr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855663" y="2286585"/>
            <a:ext cx="3671336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017816" y="2435956"/>
            <a:ext cx="328689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4616450" y="2286000"/>
            <a:ext cx="3671888" cy="2300288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39ED1-20B6-486E-AD1A-0AF57D3268A8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5295801"/>
      </p:ext>
    </p:extLst>
  </p:cSld>
  <p:clrMapOvr>
    <a:masterClrMapping/>
  </p:clrMapOvr>
  <p:hf sldNum="0" hdr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9144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606F1-6C94-4B42-9107-EF88F69A149F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3540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5752238" y="446089"/>
            <a:ext cx="3391762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AutoShape 4"/>
          <p:cNvSpPr>
            <a:spLocks noChangeAspect="1" noChangeArrowheads="1" noTextEdit="1"/>
          </p:cNvSpPr>
          <p:nvPr/>
        </p:nvSpPr>
        <p:spPr bwMode="auto">
          <a:xfrm>
            <a:off x="5233988" y="0"/>
            <a:ext cx="3910012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7655" y="586171"/>
            <a:ext cx="1701800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4862" y="446089"/>
            <a:ext cx="4947376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7D18A4-7AB3-4151-BAC9-99ED2866EE8D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4126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148" y="1129513"/>
            <a:ext cx="3244935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40128" y="1122543"/>
            <a:ext cx="2234998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3492" y="3145992"/>
            <a:ext cx="3240286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36664" y="5469857"/>
            <a:ext cx="3252420" cy="320123"/>
          </a:xfrm>
        </p:spPr>
        <p:txBody>
          <a:bodyPr/>
          <a:lstStyle>
            <a:lvl1pPr algn="l">
              <a:defRPr/>
            </a:lvl1pPr>
          </a:lstStyle>
          <a:p>
            <a:fld id="{4CE95A8D-EBA0-4BF6-AE99-54C9718622BD}" type="datetime1">
              <a:rPr lang="en-US" smtClean="0"/>
              <a:t>10/23/2024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37530" y="318641"/>
            <a:ext cx="3251553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B5F13F-7E1A-4580-A55C-09F2476A26E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2955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Alt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 rot="16454853">
            <a:off x="4470200" y="-124166"/>
            <a:ext cx="4544556" cy="4478750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 bwMode="gray">
          <a:xfrm>
            <a:off x="0" y="1752600"/>
            <a:ext cx="9144000" cy="1066800"/>
          </a:xfrm>
          <a:solidFill>
            <a:schemeClr val="accent5">
              <a:lumMod val="75000"/>
              <a:alpha val="64706"/>
            </a:schemeClr>
          </a:solidFill>
          <a:ln>
            <a:noFill/>
          </a:ln>
          <a:effectLst/>
        </p:spPr>
        <p:txBody>
          <a:bodyPr vert="horz" wrap="square" lIns="228600" tIns="137160" rIns="228600" bIns="91440" numCol="1" rtlCol="0" anchor="ctr" anchorCtr="0" compatLnSpc="1">
            <a:prstTxWarp prst="textNoShape">
              <a:avLst/>
            </a:prstTxWarp>
            <a:noAutofit/>
          </a:bodyPr>
          <a:lstStyle>
            <a:lvl1pPr>
              <a:defRPr lang="en-US" sz="2800" kern="1200" dirty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</a:lstStyle>
          <a:p>
            <a:pPr marL="0" lvl="0" indent="0">
              <a:spcBef>
                <a:spcPct val="65000"/>
              </a:spcBef>
              <a:buClr>
                <a:schemeClr val="accent5"/>
              </a:buClr>
              <a:buFont typeface="Wingdings" pitchFamily="34" charset="2"/>
              <a:buNone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ubTitle" idx="1"/>
          </p:nvPr>
        </p:nvSpPr>
        <p:spPr bwMode="gray">
          <a:xfrm>
            <a:off x="120098" y="2819400"/>
            <a:ext cx="7429500" cy="914400"/>
          </a:xfr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>
              <a:spcBef>
                <a:spcPts val="1200"/>
              </a:spcBef>
              <a:buNone/>
              <a:defRPr lang="en-US" sz="2200" b="1" kern="0" noProof="0" smtClean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120098" y="1050768"/>
            <a:ext cx="6065354" cy="701832"/>
          </a:xfrm>
          <a:noFill/>
        </p:spPr>
        <p:txBody>
          <a:bodyPr wrap="square" rtlCol="0" anchor="b" anchorCtr="0">
            <a:noAutofit/>
          </a:bodyPr>
          <a:lstStyle>
            <a:lvl1pPr marL="0" indent="0">
              <a:buNone/>
              <a:defRPr lang="en-US" sz="2200" b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Client or Plan Name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20098" y="4191000"/>
            <a:ext cx="6065354" cy="1371600"/>
          </a:xfrm>
          <a:noFill/>
        </p:spPr>
        <p:txBody>
          <a:bodyPr wrap="square" rtlCol="0" anchor="t" anchorCtr="0">
            <a:noAutofit/>
          </a:bodyPr>
          <a:lstStyle>
            <a:lvl1pPr marL="0" indent="0">
              <a:buNone/>
              <a:defRPr lang="en-US" sz="1800" b="0" i="1" kern="0" dirty="0">
                <a:solidFill>
                  <a:schemeClr val="accent4"/>
                </a:solidFill>
              </a:defRPr>
            </a:lvl1pPr>
          </a:lstStyle>
          <a:p>
            <a:pPr marL="0" lvl="0" defTabSz="914400" latinLnBrk="0"/>
            <a:r>
              <a:rPr lang="en-US" dirty="0"/>
              <a:t>Presented by:</a:t>
            </a:r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733800"/>
            <a:ext cx="4253472" cy="378565"/>
          </a:xfrm>
          <a:solidFill>
            <a:schemeClr val="accent4"/>
          </a:solidFill>
        </p:spPr>
        <p:txBody>
          <a:bodyPr wrap="none" lIns="201168" tIns="64008" rIns="201168" bIns="64008" anchor="ctr" anchorCtr="0">
            <a:spAutoFit/>
          </a:bodyPr>
          <a:lstStyle>
            <a:lvl1pPr marL="0" indent="0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211138" indent="0">
              <a:buFontTx/>
              <a:buNone/>
              <a:defRPr/>
            </a:lvl2pPr>
            <a:lvl3pPr marL="396875" indent="0">
              <a:buFontTx/>
              <a:buNone/>
              <a:defRPr/>
            </a:lvl3pPr>
            <a:lvl4pPr marL="595313" indent="0">
              <a:buFontTx/>
              <a:buNone/>
              <a:defRPr/>
            </a:lvl4pPr>
            <a:lvl5pPr marL="79375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DRAFT or Client Name</a:t>
            </a:r>
          </a:p>
        </p:txBody>
      </p:sp>
      <p:sp>
        <p:nvSpPr>
          <p:cNvPr id="14" name="Text Box 47"/>
          <p:cNvSpPr txBox="1">
            <a:spLocks noChangeArrowheads="1"/>
          </p:cNvSpPr>
          <p:nvPr/>
        </p:nvSpPr>
        <p:spPr bwMode="gray">
          <a:xfrm>
            <a:off x="133048" y="6578667"/>
            <a:ext cx="307808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616365"/>
                </a:solidFill>
              </a:rPr>
              <a:t>Copyright © 2018 by The Segal Group, Inc. All rights reserved.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07204" y="615352"/>
            <a:ext cx="2674334" cy="368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57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Section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593" y="0"/>
            <a:ext cx="3200407" cy="27432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0109"/>
            <a:ext cx="1847092" cy="1179578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152399" y="1295400"/>
            <a:ext cx="8229601" cy="5078104"/>
          </a:xfrm>
        </p:spPr>
        <p:txBody>
          <a:bodyPr/>
          <a:lstStyle>
            <a:lvl1pPr marL="342900" indent="-342900">
              <a:buFont typeface="+mj-lt"/>
              <a:buNone/>
              <a:defRPr sz="2000" b="0">
                <a:latin typeface="Arial Black" pitchFamily="34" charset="0"/>
              </a:defRPr>
            </a:lvl1pPr>
            <a:lvl2pPr marL="569913" indent="-212725">
              <a:buClr>
                <a:schemeClr val="accent5"/>
              </a:buClr>
              <a:defRPr sz="2000" b="1"/>
            </a:lvl2pPr>
            <a:lvl3pPr marL="914400" indent="-223838">
              <a:buClr>
                <a:schemeClr val="accent5"/>
              </a:buClr>
              <a:defRPr sz="2000" b="1"/>
            </a:lvl3pPr>
            <a:lvl4pPr marL="1258888" indent="-231775">
              <a:buClr>
                <a:schemeClr val="accent5"/>
              </a:buClr>
              <a:defRPr sz="2000" b="1"/>
            </a:lvl4pPr>
            <a:lvl5pPr marL="1484313" indent="-225425">
              <a:buClr>
                <a:schemeClr val="accent5"/>
              </a:buClr>
              <a:defRPr sz="2000" b="1"/>
            </a:lvl5pPr>
          </a:lstStyle>
          <a:p>
            <a:pPr lvl="0"/>
            <a:r>
              <a:rPr lang="en-US" dirty="0"/>
              <a:t>	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21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54" y="990600"/>
            <a:ext cx="8915400" cy="525780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/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4" name="Straight Connector 3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843796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52117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72766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54" y="990600"/>
            <a:ext cx="4343400" cy="2468563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15854" y="990600"/>
            <a:ext cx="4267200" cy="2459010"/>
          </a:xfrm>
          <a:prstGeom prst="rect">
            <a:avLst/>
          </a:prstGeo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67654" y="3581400"/>
            <a:ext cx="43434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1"/>
          </p:nvPr>
        </p:nvSpPr>
        <p:spPr>
          <a:xfrm>
            <a:off x="4715854" y="3581400"/>
            <a:ext cx="4267200" cy="2667000"/>
          </a:xfrm>
        </p:spPr>
        <p:txBody>
          <a:bodyPr/>
          <a:lstStyle>
            <a:lvl1pPr>
              <a:buClr>
                <a:schemeClr val="accent5"/>
              </a:buCl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7766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76200" y="990600"/>
            <a:ext cx="4361471" cy="639762"/>
          </a:xfrm>
          <a:prstGeom prst="rect">
            <a:avLst/>
          </a:prstGeom>
        </p:spPr>
        <p:txBody>
          <a:bodyPr anchor="b"/>
          <a:lstStyle>
            <a:lvl1pPr marL="214313" indent="-214313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2"/>
          </p:nvPr>
        </p:nvSpPr>
        <p:spPr>
          <a:xfrm>
            <a:off x="67654" y="1676400"/>
            <a:ext cx="4343400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990600"/>
            <a:ext cx="4370996" cy="639762"/>
          </a:xfrm>
          <a:prstGeom prst="rect">
            <a:avLst/>
          </a:prstGeom>
        </p:spPr>
        <p:txBody>
          <a:bodyPr anchor="b"/>
          <a:lstStyle>
            <a:lvl1pPr marL="204788" indent="-204788">
              <a:buFont typeface="Arial" pitchFamily="34" charset="0"/>
              <a:buChar char=" "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76400"/>
            <a:ext cx="4346575" cy="4800600"/>
          </a:xfrm>
          <a:prstGeom prst="rect">
            <a:avLst/>
          </a:prstGeo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379562" y="855663"/>
            <a:ext cx="876443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76963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654" y="990600"/>
            <a:ext cx="8915400" cy="541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76224" y="76200"/>
            <a:ext cx="8715375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" name="Slide Number Placeholder 7"/>
          <p:cNvSpPr txBox="1">
            <a:spLocks/>
          </p:cNvSpPr>
          <p:nvPr/>
        </p:nvSpPr>
        <p:spPr>
          <a:xfrm>
            <a:off x="8578971" y="6616757"/>
            <a:ext cx="547777" cy="22548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fld id="{296C8835-0D17-40BE-AF3A-B681D566BC72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692" y="6597294"/>
            <a:ext cx="1591056" cy="21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4" r:id="rId1"/>
    <p:sldLayoutId id="2147484345" r:id="rId2"/>
    <p:sldLayoutId id="2147484346" r:id="rId3"/>
    <p:sldLayoutId id="2147484347" r:id="rId4"/>
    <p:sldLayoutId id="2147484348" r:id="rId5"/>
    <p:sldLayoutId id="2147484349" r:id="rId6"/>
    <p:sldLayoutId id="2147484350" r:id="rId7"/>
    <p:sldLayoutId id="2147484351" r:id="rId8"/>
    <p:sldLayoutId id="2147484352" r:id="rId9"/>
    <p:sldLayoutId id="2147484353" r:id="rId10"/>
    <p:sldLayoutId id="2147484354" r:id="rId11"/>
    <p:sldLayoutId id="2147484355" r:id="rId12"/>
    <p:sldLayoutId id="2147484356" r:id="rId13"/>
    <p:sldLayoutId id="2147484357" r:id="rId14"/>
    <p:sldLayoutId id="2147484358" r:id="rId15"/>
    <p:sldLayoutId id="2147484359" r:id="rId16"/>
    <p:sldLayoutId id="2147484360" r:id="rId17"/>
    <p:sldLayoutId id="2147484361" r:id="rId18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>
          <a:solidFill>
            <a:schemeClr val="tx2"/>
          </a:solidFill>
          <a:latin typeface="Arial" charset="0"/>
        </a:defRPr>
      </a:lvl9pPr>
    </p:titleStyle>
    <p:bodyStyle>
      <a:lvl1pPr marL="209550" indent="-209550" algn="l" rtl="0" eaLnBrk="1" fontAlgn="base" hangingPunct="1">
        <a:lnSpc>
          <a:spcPct val="90000"/>
        </a:lnSpc>
        <a:spcBef>
          <a:spcPct val="65000"/>
        </a:spcBef>
        <a:spcAft>
          <a:spcPct val="0"/>
        </a:spcAft>
        <a:buClr>
          <a:schemeClr val="accent5"/>
        </a:buClr>
        <a:buFont typeface="Wingdings" pitchFamily="34" charset="2"/>
        <a:buChar char="Ø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395288" indent="-184150" algn="l" rtl="0" eaLnBrk="1" fontAlgn="base" hangingPunct="1">
        <a:lnSpc>
          <a:spcPct val="90000"/>
        </a:lnSpc>
        <a:spcBef>
          <a:spcPct val="30000"/>
        </a:spcBef>
        <a:spcAft>
          <a:spcPct val="0"/>
        </a:spcAft>
        <a:buClr>
          <a:schemeClr val="accent5"/>
        </a:buClr>
        <a:buFont typeface="Symbol" pitchFamily="82" charset="2"/>
        <a:buChar char="·"/>
        <a:defRPr sz="1600">
          <a:solidFill>
            <a:schemeClr val="tx1"/>
          </a:solidFill>
          <a:latin typeface="+mn-lt"/>
        </a:defRPr>
      </a:lvl2pPr>
      <a:lvl3pPr marL="593725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–"/>
        <a:defRPr sz="1600">
          <a:solidFill>
            <a:schemeClr val="tx1"/>
          </a:solidFill>
          <a:latin typeface="+mn-lt"/>
        </a:defRPr>
      </a:lvl3pPr>
      <a:lvl4pPr marL="792163" indent="-1968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»"/>
        <a:defRPr sz="1600">
          <a:solidFill>
            <a:schemeClr val="tx1"/>
          </a:solidFill>
          <a:latin typeface="+mn-lt"/>
        </a:defRPr>
      </a:lvl4pPr>
      <a:lvl5pPr marL="9779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accent5"/>
        </a:buClr>
        <a:buChar char="›"/>
        <a:defRPr sz="1600">
          <a:solidFill>
            <a:schemeClr val="tx1"/>
          </a:solidFill>
          <a:latin typeface="+mn-lt"/>
        </a:defRPr>
      </a:lvl5pPr>
      <a:lvl6pPr marL="14351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6pPr>
      <a:lvl7pPr marL="18923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7pPr>
      <a:lvl8pPr marL="23495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8pPr>
      <a:lvl9pPr marL="2806700" indent="-184150" algn="l" rtl="0" eaLnBrk="1" fontAlgn="base" hangingPunct="1">
        <a:lnSpc>
          <a:spcPct val="90000"/>
        </a:lnSpc>
        <a:spcBef>
          <a:spcPct val="15000"/>
        </a:spcBef>
        <a:spcAft>
          <a:spcPct val="0"/>
        </a:spcAft>
        <a:buClr>
          <a:schemeClr val="folHlink"/>
        </a:buClr>
        <a:buChar char="›"/>
        <a:defRPr sz="16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5136" y="444508"/>
            <a:ext cx="8229600" cy="5216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136" y="982199"/>
            <a:ext cx="5332506" cy="33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7077" y="6420103"/>
            <a:ext cx="6260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2"/>
                </a:solidFill>
                <a:latin typeface="Arial"/>
                <a:cs typeface="Arial"/>
              </a:defRPr>
            </a:lvl1pPr>
          </a:lstStyle>
          <a:p>
            <a:fld id="{A88B48FB-E956-2048-9E74-C69E7CAA26C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6420101"/>
            <a:ext cx="9144000" cy="0"/>
          </a:xfrm>
          <a:prstGeom prst="line">
            <a:avLst/>
          </a:prstGeom>
          <a:ln w="1270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04789" y="972237"/>
            <a:ext cx="8780462" cy="0"/>
          </a:xfrm>
          <a:prstGeom prst="line">
            <a:avLst/>
          </a:prstGeom>
          <a:ln w="6350" cmpd="sng">
            <a:solidFill>
              <a:srgbClr val="CCCCC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260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3" r:id="rId1"/>
    <p:sldLayoutId id="2147484424" r:id="rId2"/>
    <p:sldLayoutId id="2147484425" r:id="rId3"/>
  </p:sldLayoutIdLst>
  <p:txStyles>
    <p:titleStyle>
      <a:lvl1pPr algn="l" defTabSz="457189" rtl="0" eaLnBrk="1" latinLnBrk="0" hangingPunct="1">
        <a:spcBef>
          <a:spcPct val="0"/>
        </a:spcBef>
        <a:buNone/>
        <a:defRPr sz="2000" b="1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0" indent="0" algn="l" defTabSz="457189" rtl="0" eaLnBrk="1" latinLnBrk="0" hangingPunct="1">
        <a:spcBef>
          <a:spcPct val="20000"/>
        </a:spcBef>
        <a:buFont typeface="Arial"/>
        <a:buNone/>
        <a:defRPr sz="1000" kern="1200">
          <a:solidFill>
            <a:schemeClr val="tx1"/>
          </a:solidFill>
          <a:latin typeface="Arial"/>
          <a:ea typeface="+mn-ea"/>
          <a:cs typeface="Arial"/>
        </a:defRPr>
      </a:lvl1pPr>
      <a:lvl2pPr marL="742931" indent="-285743" algn="l" defTabSz="457189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2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9997" y="447188"/>
            <a:ext cx="7524003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9997" y="2184400"/>
            <a:ext cx="7524003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2797" y="6041361"/>
            <a:ext cx="6289532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1422" y="6041361"/>
            <a:ext cx="993161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10/23/2024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04584" y="5915887"/>
            <a:ext cx="796616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28998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504" r:id="rId1"/>
    <p:sldLayoutId id="2147484505" r:id="rId2"/>
    <p:sldLayoutId id="2147484506" r:id="rId3"/>
    <p:sldLayoutId id="2147484507" r:id="rId4"/>
    <p:sldLayoutId id="2147484508" r:id="rId5"/>
    <p:sldLayoutId id="2147484509" r:id="rId6"/>
    <p:sldLayoutId id="2147484510" r:id="rId7"/>
    <p:sldLayoutId id="2147484511" r:id="rId8"/>
    <p:sldLayoutId id="2147484512" r:id="rId9"/>
    <p:sldLayoutId id="2147484513" r:id="rId10"/>
    <p:sldLayoutId id="2147484514" r:id="rId11"/>
    <p:sldLayoutId id="2147484515" r:id="rId12"/>
    <p:sldLayoutId id="2147484516" r:id="rId13"/>
    <p:sldLayoutId id="2147484517" r:id="rId14"/>
    <p:sldLayoutId id="2147484518" r:id="rId15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https://files.constantcontact.com/4fdfceab001/4cd6bb01-03f4-42e5-8212-a383c9bfe9d8.png?rdr=true" TargetMode="Externa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package" Target="../embeddings/Microsoft_Excel_Worksheet2.xlsx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package" Target="../embeddings/Microsoft_Excel_Worksheet3.xlsx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3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094" name="Rectangle 2093">
            <a:extLst>
              <a:ext uri="{FF2B5EF4-FFF2-40B4-BE49-F238E27FC236}">
                <a16:creationId xmlns:a16="http://schemas.microsoft.com/office/drawing/2014/main" id="{321BD1B5-BC4F-463C-8AEE-6C9A34F18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1153"/>
            <a:ext cx="9144000" cy="6880304"/>
          </a:xfrm>
          <a:prstGeom prst="rect">
            <a:avLst/>
          </a:prstGeom>
          <a:solidFill>
            <a:schemeClr val="accent1">
              <a:alpha val="6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95" name="Freeform 22">
            <a:extLst>
              <a:ext uri="{FF2B5EF4-FFF2-40B4-BE49-F238E27FC236}">
                <a16:creationId xmlns:a16="http://schemas.microsoft.com/office/drawing/2014/main" id="{258269F3-5453-4826-9069-BF69EEF5F8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25094"/>
            <a:ext cx="9144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alpha val="78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5230677"/>
            <a:ext cx="7929000" cy="1250025"/>
          </a:xfrm>
        </p:spPr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cs typeface="+mj-cs"/>
              </a:rPr>
              <a:t>GM Leadership Report – </a:t>
            </a:r>
            <a:br>
              <a:rPr lang="en-US" sz="3200" dirty="0">
                <a:cs typeface="+mj-cs"/>
              </a:rPr>
            </a:br>
            <a:r>
              <a:rPr lang="en-US" sz="3200" dirty="0">
                <a:cs typeface="+mj-cs"/>
              </a:rPr>
              <a:t>John Viola</a:t>
            </a:r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B842525A-C47B-6814-FBF5-24919C3580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83" r="6800"/>
          <a:stretch/>
        </p:blipFill>
        <p:spPr bwMode="auto">
          <a:xfrm>
            <a:off x="1802169" y="2794493"/>
            <a:ext cx="5388744" cy="239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May be an image of nature">
            <a:extLst>
              <a:ext uri="{FF2B5EF4-FFF2-40B4-BE49-F238E27FC236}">
                <a16:creationId xmlns:a16="http://schemas.microsoft.com/office/drawing/2014/main" id="{BA777F5D-5F90-DD58-9E44-21E05E6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2444" y="1"/>
            <a:ext cx="4151556" cy="276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oup of flags in a circle&#10;&#10;Description automatically generated">
            <a:extLst>
              <a:ext uri="{FF2B5EF4-FFF2-40B4-BE49-F238E27FC236}">
                <a16:creationId xmlns:a16="http://schemas.microsoft.com/office/drawing/2014/main" id="{5D7141E5-D9EB-A9A6-8A6B-45C267664D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6"/>
          <a:stretch/>
        </p:blipFill>
        <p:spPr>
          <a:xfrm>
            <a:off x="8875" y="0"/>
            <a:ext cx="4643021" cy="276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10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100831"/>
          </a:xfrm>
        </p:spPr>
        <p:txBody>
          <a:bodyPr/>
          <a:lstStyle/>
          <a:p>
            <a:pPr algn="ctr"/>
            <a:r>
              <a:rPr lang="en-US" dirty="0"/>
              <a:t>Recreation &amp; Parks</a:t>
            </a:r>
            <a:br>
              <a:rPr lang="en-US" dirty="0"/>
            </a:br>
            <a:r>
              <a:rPr lang="en-US" sz="3200" dirty="0"/>
              <a:t>(continued)</a:t>
            </a:r>
            <a:endParaRPr lang="en-US" dirty="0"/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0" y="1813414"/>
            <a:ext cx="5370990" cy="2332460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0" marR="0" lvl="1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Maintenance at White Horse Park: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Horseshoe pit post replaced and area cleaned up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Bocci court borders replaced and court leveled with additional stone dust (total cost:  $3,630)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Shuffleboard courts power washed and scheduled to be painted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Signage will be installed to advertise these areas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Crosswalks: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Seabreeze Road/Ocean Parkway:  will further review – staff believes there is not enough foot traffic that crosses this area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prstClr val="black"/>
                </a:solidFill>
                <a:latin typeface="Century Gothic" panose="020B0502020202020204"/>
              </a:rPr>
              <a:t>Ocean Parkway/Route 90 Bridge:  crosswalk requested for bicyclists but per MD law crosswalks are meant for foot traffic; also concerns about visibility of proposed crosswalk location – recommending signage instead of crosswalk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74322EE1-3B95-98F8-A5FC-F97AAD474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586" y="1898763"/>
            <a:ext cx="3453414" cy="230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E39AA6F-8EEF-53F9-48D8-64F3F2BD21CA}"/>
              </a:ext>
            </a:extLst>
          </p:cNvPr>
          <p:cNvSpPr txBox="1"/>
          <p:nvPr/>
        </p:nvSpPr>
        <p:spPr>
          <a:xfrm>
            <a:off x="6933460" y="1641769"/>
            <a:ext cx="8078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before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3A06A7A-DD88-6689-0F53-F41FC59261E3}"/>
              </a:ext>
            </a:extLst>
          </p:cNvPr>
          <p:cNvSpPr txBox="1"/>
          <p:nvPr/>
        </p:nvSpPr>
        <p:spPr>
          <a:xfrm>
            <a:off x="7036293" y="4220698"/>
            <a:ext cx="6022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solidFill>
                  <a:schemeClr val="bg1"/>
                </a:solidFill>
              </a:rPr>
              <a:t>after</a:t>
            </a:r>
          </a:p>
        </p:txBody>
      </p:sp>
      <p:pic>
        <p:nvPicPr>
          <p:cNvPr id="8" name="Picture 7" descr="A long shot of a park&#10;&#10;Description automatically generated">
            <a:extLst>
              <a:ext uri="{FF2B5EF4-FFF2-40B4-BE49-F238E27FC236}">
                <a16:creationId xmlns:a16="http://schemas.microsoft.com/office/drawing/2014/main" id="{D71D34BC-DAF3-DC0C-1616-F05F170CDA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03" r="11748"/>
          <a:stretch/>
        </p:blipFill>
        <p:spPr>
          <a:xfrm>
            <a:off x="5690584" y="4486820"/>
            <a:ext cx="3453415" cy="23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5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Marina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48574" y="2246050"/>
            <a:ext cx="8655729" cy="2049688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 enhance customer service (and per Board request), hours of operation at the Marina extended past October 31</a:t>
            </a: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to accommodate boat owners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Marina will be open on weekends in November until November 17</a:t>
            </a:r>
            <a:r>
              <a:rPr lang="en-US" baseline="30000" dirty="0">
                <a:solidFill>
                  <a:prstClr val="black"/>
                </a:solidFill>
                <a:latin typeface="Century Gothic" panose="020B0502020202020204"/>
              </a:rPr>
              <a:t>th</a:t>
            </a:r>
            <a:endParaRPr lang="en-US" dirty="0">
              <a:solidFill>
                <a:prstClr val="black"/>
              </a:solidFill>
              <a:latin typeface="Century Gothic" panose="020B0502020202020204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Hours of operation:  8:00 a.m. – 5:00 p.m.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7170" name="Picture 2" descr="May be an image of boat">
            <a:extLst>
              <a:ext uri="{FF2B5EF4-FFF2-40B4-BE49-F238E27FC236}">
                <a16:creationId xmlns:a16="http://schemas.microsoft.com/office/drawing/2014/main" id="{F1B14693-00D6-59C9-111E-917AEAED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155" y="4082970"/>
            <a:ext cx="4165148" cy="27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May be an image of 1 person and boat">
            <a:extLst>
              <a:ext uri="{FF2B5EF4-FFF2-40B4-BE49-F238E27FC236}">
                <a16:creationId xmlns:a16="http://schemas.microsoft.com/office/drawing/2014/main" id="{E5BA19E4-26E4-760A-B467-FBBA8129F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74" y="4082971"/>
            <a:ext cx="4163627" cy="2775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62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Electronic Signs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48574" y="2254928"/>
            <a:ext cx="8575829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4 additional signs ordered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Total cost:  $85,079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 be placed at </a:t>
            </a:r>
            <a:r>
              <a:rPr lang="en-US" dirty="0">
                <a:solidFill>
                  <a:prstClr val="black"/>
                </a:solidFill>
              </a:rPr>
              <a:t>Ocean Parkway at Community Center, Yacht Club entrance,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south gate (Sherwood Forest), and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Cathell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Road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3" name="Picture 2" descr="A sign on a white structure&#10;&#10;Description automatically generated">
            <a:extLst>
              <a:ext uri="{FF2B5EF4-FFF2-40B4-BE49-F238E27FC236}">
                <a16:creationId xmlns:a16="http://schemas.microsoft.com/office/drawing/2014/main" id="{BAA4E5A2-1B3D-88B1-3807-5AEF2E3A9E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947" y="3671922"/>
            <a:ext cx="4782106" cy="3186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9607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Trash Contract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195308" y="2414726"/>
            <a:ext cx="8629096" cy="2281562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Trash contract awarded to Republic and approved by Board at the December 2023 Board Meeting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New contract 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ddressed at the October, November, December and January Board Meetings along with the Winter 2024 newsletter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Home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s would receive new receptacles and would no longer pay a monthly rental fee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New trucks with mechanical arms would be picking up the receptacles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Town Hall held on October 18, 2024 with Republic representatives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Smaller receptacle of 36 gallons presented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Those that wish to exchange 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new receptacle to smaller receptacle requested to contact Republic directly at 443-210-3505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Old receptacles will be picked up by Republic subcontractor in the next few weeks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51816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CPI Violation Dashboard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September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8914543"/>
              </p:ext>
            </p:extLst>
          </p:nvPr>
        </p:nvGraphicFramePr>
        <p:xfrm>
          <a:off x="109536" y="3091340"/>
          <a:ext cx="8847908" cy="950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783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307832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479867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752377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9/1/24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Violations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Violations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As of 9/30/24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243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140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76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307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5BAD86D9-C03E-4A30-A454-1333AEBA4A40}"/>
              </a:ext>
            </a:extLst>
          </p:cNvPr>
          <p:cNvSpPr txBox="1"/>
          <p:nvPr/>
        </p:nvSpPr>
        <p:spPr>
          <a:xfrm>
            <a:off x="122598" y="2723080"/>
            <a:ext cx="328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Violations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545EED-5BDB-2387-3FB6-2B720D18D314}"/>
              </a:ext>
            </a:extLst>
          </p:cNvPr>
          <p:cNvSpPr txBox="1"/>
          <p:nvPr/>
        </p:nvSpPr>
        <p:spPr>
          <a:xfrm>
            <a:off x="122598" y="4509848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140 violations initiated in September:  44 maintenance/trash/debris; 14 no permit;  42 signs;              42 miscellaneous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Miscellaneous violations includes stop work orders, trailers, unregistered/junk vehicles, and vehicle parking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76 violations complied out; 307 remain open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108 maintenance/trash/debris; 69 no permit; 21 signs; 109 miscellaneous</a:t>
            </a:r>
          </a:p>
        </p:txBody>
      </p:sp>
    </p:spTree>
    <p:extLst>
      <p:ext uri="{BB962C8B-B14F-4D97-AF65-F5344CB8AC3E}">
        <p14:creationId xmlns:p14="http://schemas.microsoft.com/office/powerpoint/2010/main" val="1554711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b="1" u="sng" dirty="0">
                <a:solidFill>
                  <a:schemeClr val="tx1"/>
                </a:solidFill>
              </a:rPr>
              <a:t>Work Orders</a:t>
            </a:r>
            <a:br>
              <a:rPr lang="en-US" b="1" u="sng" dirty="0">
                <a:solidFill>
                  <a:schemeClr val="tx1"/>
                </a:solidFill>
              </a:rPr>
            </a:br>
            <a:r>
              <a:rPr lang="en-US" b="1" u="sng" dirty="0">
                <a:solidFill>
                  <a:schemeClr val="tx1"/>
                </a:solidFill>
              </a:rPr>
              <a:t>September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9032183"/>
              </p:ext>
            </p:extLst>
          </p:nvPr>
        </p:nvGraphicFramePr>
        <p:xfrm>
          <a:off x="571175" y="2521994"/>
          <a:ext cx="8046719" cy="14090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97722">
                  <a:extLst>
                    <a:ext uri="{9D8B030D-6E8A-4147-A177-3AD203B41FA5}">
                      <a16:colId xmlns:a16="http://schemas.microsoft.com/office/drawing/2014/main" val="497003325"/>
                    </a:ext>
                  </a:extLst>
                </a:gridCol>
                <a:gridCol w="2164411">
                  <a:extLst>
                    <a:ext uri="{9D8B030D-6E8A-4147-A177-3AD203B41FA5}">
                      <a16:colId xmlns:a16="http://schemas.microsoft.com/office/drawing/2014/main" val="1596258838"/>
                    </a:ext>
                  </a:extLst>
                </a:gridCol>
                <a:gridCol w="2204843">
                  <a:extLst>
                    <a:ext uri="{9D8B030D-6E8A-4147-A177-3AD203B41FA5}">
                      <a16:colId xmlns:a16="http://schemas.microsoft.com/office/drawing/2014/main" val="4124166728"/>
                    </a:ext>
                  </a:extLst>
                </a:gridCol>
                <a:gridCol w="1879743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34201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9/1/24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New Work Orders</a:t>
                      </a:r>
                      <a:endParaRPr lang="en-US" sz="1600" b="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Closed Work Orders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</a:rPr>
                        <a:t>Open Work Orders as of 9/30/24</a:t>
                      </a:r>
                      <a:endParaRPr lang="en-US" sz="1600" b="0" dirty="0">
                        <a:solidFill>
                          <a:schemeClr val="bg1"/>
                        </a:solidFill>
                        <a:effectLst/>
                        <a:latin typeface="+mj-lt"/>
                        <a:ea typeface="Times New Roman" panose="02020603050405020304" pitchFamily="18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608961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115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bg1"/>
                          </a:solidFill>
                          <a:latin typeface="+mj-lt"/>
                        </a:rPr>
                        <a:t>97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118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Times New Roman" panose="02020603050405020304" pitchFamily="18" charset="0"/>
                        </a:rPr>
                        <a:t>94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281243918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496AD777-9903-050C-60B7-A95C92E997D2}"/>
              </a:ext>
            </a:extLst>
          </p:cNvPr>
          <p:cNvSpPr txBox="1"/>
          <p:nvPr/>
        </p:nvSpPr>
        <p:spPr>
          <a:xfrm>
            <a:off x="1001195" y="4502597"/>
            <a:ext cx="733280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97 work orders initiated in September:  10 bulkhead;  19 drainage;                                       14 grounds/landscaping; 13 roads; 1 sign; 40 general maintenance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  <a:latin typeface="Gill Sans MT" panose="020B0502020104020203"/>
              </a:rPr>
              <a:t>Majority still open in drainage (52):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Gill Sans MT" panose="020B0502020104020203"/>
              </a:rPr>
              <a:t>21 – over 30 days; 16 – over 60 days</a:t>
            </a:r>
          </a:p>
          <a:p>
            <a:pPr marL="1200150" lvl="2" indent="-285750" defTabSz="4572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prstClr val="black"/>
                </a:solidFill>
                <a:latin typeface="Gill Sans MT" panose="020B0502020104020203"/>
              </a:rPr>
              <a:t>Average 1-4 work orders a day to complete depending upon severity</a:t>
            </a:r>
          </a:p>
        </p:txBody>
      </p:sp>
    </p:spTree>
    <p:extLst>
      <p:ext uri="{BB962C8B-B14F-4D97-AF65-F5344CB8AC3E}">
        <p14:creationId xmlns:p14="http://schemas.microsoft.com/office/powerpoint/2010/main" val="708287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244125-7992-4A01-98A0-5A7AF00DDC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139332"/>
            <a:ext cx="7524003" cy="1663343"/>
          </a:xfrm>
        </p:spPr>
        <p:txBody>
          <a:bodyPr>
            <a:noAutofit/>
          </a:bodyPr>
          <a:lstStyle/>
          <a:p>
            <a:pPr algn="ctr"/>
            <a:r>
              <a:rPr lang="en-US" u="sng" dirty="0">
                <a:solidFill>
                  <a:schemeClr val="tx1"/>
                </a:solidFill>
              </a:rPr>
              <a:t>Customer Service Dashboard</a:t>
            </a:r>
            <a:br>
              <a:rPr lang="en-US" b="0" u="sng" dirty="0">
                <a:solidFill>
                  <a:schemeClr val="tx1"/>
                </a:solidFill>
              </a:rPr>
            </a:br>
            <a:r>
              <a:rPr lang="en-US" sz="3200" b="0" u="sng" dirty="0">
                <a:solidFill>
                  <a:schemeClr val="tx1"/>
                </a:solidFill>
              </a:rPr>
              <a:t>(from info@oceanpines.org)</a:t>
            </a:r>
            <a:br>
              <a:rPr lang="en-US" sz="3200" b="0" u="sng" dirty="0">
                <a:solidFill>
                  <a:schemeClr val="tx1"/>
                </a:solidFill>
              </a:rPr>
            </a:br>
            <a:r>
              <a:rPr lang="en-US" u="sng" dirty="0">
                <a:solidFill>
                  <a:schemeClr val="tx1"/>
                </a:solidFill>
              </a:rPr>
              <a:t>September</a:t>
            </a:r>
          </a:p>
        </p:txBody>
      </p:sp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5C0D99A1-EF5E-4757-A838-781C5A71FF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750598"/>
              </p:ext>
            </p:extLst>
          </p:nvPr>
        </p:nvGraphicFramePr>
        <p:xfrm>
          <a:off x="2159726" y="2125434"/>
          <a:ext cx="4977921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7906">
                  <a:extLst>
                    <a:ext uri="{9D8B030D-6E8A-4147-A177-3AD203B41FA5}">
                      <a16:colId xmlns:a16="http://schemas.microsoft.com/office/drawing/2014/main" val="160533530"/>
                    </a:ext>
                  </a:extLst>
                </a:gridCol>
                <a:gridCol w="2520015">
                  <a:extLst>
                    <a:ext uri="{9D8B030D-6E8A-4147-A177-3AD203B41FA5}">
                      <a16:colId xmlns:a16="http://schemas.microsoft.com/office/drawing/2014/main" val="2169824023"/>
                    </a:ext>
                  </a:extLst>
                </a:gridCol>
              </a:tblGrid>
              <a:tr h="227651">
                <a:tc>
                  <a:txBody>
                    <a:bodyPr/>
                    <a:lstStyle/>
                    <a:p>
                      <a:pPr algn="l"/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Type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# Received – Sept.</a:t>
                      </a:r>
                    </a:p>
                  </a:txBody>
                  <a:tcPr marL="68580" marR="68580" marT="34290" marB="34290" anchor="b"/>
                </a:tc>
                <a:extLst>
                  <a:ext uri="{0D108BD9-81ED-4DB2-BD59-A6C34878D82A}">
                    <a16:rowId xmlns:a16="http://schemas.microsoft.com/office/drawing/2014/main" val="2384583703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Amenities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76900878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CPI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58475169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pPr algn="l"/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Drainage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924032667"/>
                  </a:ext>
                </a:extLst>
              </a:tr>
              <a:tr h="317588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</a:rPr>
                        <a:t>General </a:t>
                      </a:r>
                      <a:endParaRPr lang="en-US" sz="1800" b="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bg1"/>
                          </a:solidFill>
                          <a:effectLst/>
                          <a:latin typeface="Century Gothic" panose="020B0502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279019372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Public Works</a:t>
                      </a:r>
                      <a:endParaRPr lang="en-US" sz="1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62857128"/>
                  </a:ext>
                </a:extLst>
              </a:tr>
              <a:tr h="250417"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</a:rPr>
                        <a:t>TOTAL</a:t>
                      </a:r>
                      <a:endParaRPr lang="en-US" sz="1800" b="1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>
                          <a:solidFill>
                            <a:schemeClr val="bg1"/>
                          </a:solidFill>
                          <a:latin typeface="Century Gothic" panose="020B050202020202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802448314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:a16="http://schemas.microsoft.com/office/drawing/2014/main" id="{97C8FB9E-F9E1-9DA5-4E9C-7C66AD0CD3AF}"/>
              </a:ext>
            </a:extLst>
          </p:cNvPr>
          <p:cNvPicPr>
            <a:picLocks noChangeAspect="1" noChangeArrowheads="1"/>
          </p:cNvPicPr>
          <p:nvPr/>
        </p:nvPicPr>
        <p:blipFill>
          <a:blip r:link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350" y="4802772"/>
            <a:ext cx="3708179" cy="1957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6342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074199"/>
          </a:xfrm>
        </p:spPr>
        <p:txBody>
          <a:bodyPr/>
          <a:lstStyle/>
          <a:p>
            <a:pPr algn="ctr"/>
            <a:r>
              <a:rPr lang="en-US" u="sng" dirty="0"/>
              <a:t>ADDENDUM</a:t>
            </a:r>
            <a:br>
              <a:rPr lang="en-US" u="sng" dirty="0"/>
            </a:br>
            <a:r>
              <a:rPr lang="en-US" dirty="0"/>
              <a:t>Veterans Memorial Pavilion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A216D-ECBC-5E93-3A38-8AE91D0AF369}"/>
              </a:ext>
            </a:extLst>
          </p:cNvPr>
          <p:cNvSpPr txBox="1"/>
          <p:nvPr/>
        </p:nvSpPr>
        <p:spPr>
          <a:xfrm>
            <a:off x="3382390" y="1935332"/>
            <a:ext cx="237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WEEK 1:  9/23 – 9/27</a:t>
            </a: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886CD0AF-8152-FCE2-4FA3-6D0EB7DDE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6"/>
          <a:stretch/>
        </p:blipFill>
        <p:spPr bwMode="auto">
          <a:xfrm>
            <a:off x="17751" y="3741689"/>
            <a:ext cx="5104647" cy="3107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CD8989D0-2D0F-0DEF-58B4-468D3869B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918" y="2341900"/>
            <a:ext cx="4403324" cy="293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778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074199"/>
          </a:xfrm>
        </p:spPr>
        <p:txBody>
          <a:bodyPr/>
          <a:lstStyle/>
          <a:p>
            <a:pPr algn="ctr"/>
            <a:r>
              <a:rPr lang="en-US" u="sng" dirty="0"/>
              <a:t>ADDENDUM</a:t>
            </a:r>
            <a:br>
              <a:rPr lang="en-US" u="sng" dirty="0"/>
            </a:br>
            <a:r>
              <a:rPr lang="en-US" dirty="0"/>
              <a:t>Veterans Memorial Pavilion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8BD57-2713-52EF-628B-97DB8BA30F00}"/>
              </a:ext>
            </a:extLst>
          </p:cNvPr>
          <p:cNvSpPr txBox="1"/>
          <p:nvPr/>
        </p:nvSpPr>
        <p:spPr>
          <a:xfrm>
            <a:off x="3382390" y="1935332"/>
            <a:ext cx="2379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WEEK 2:  9/30 – 10/4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559B8AD9-1045-D250-E5B9-112DB83577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6"/>
          <a:stretch/>
        </p:blipFill>
        <p:spPr bwMode="auto">
          <a:xfrm>
            <a:off x="5477334" y="2245181"/>
            <a:ext cx="3648546" cy="221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9525279D-D3DE-7B6D-C738-F0CA968273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69"/>
          <a:stretch/>
        </p:blipFill>
        <p:spPr bwMode="auto">
          <a:xfrm>
            <a:off x="5233059" y="4255128"/>
            <a:ext cx="3917321" cy="2600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731A5D0B-33A9-E557-6AD5-D657F154C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9" y="2245181"/>
            <a:ext cx="3216338" cy="2224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2E36C436-FDFD-9F9C-80D2-77A31B2320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3"/>
          <a:stretch/>
        </p:blipFill>
        <p:spPr bwMode="auto">
          <a:xfrm>
            <a:off x="0" y="4255128"/>
            <a:ext cx="3917321" cy="256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854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074199"/>
          </a:xfrm>
        </p:spPr>
        <p:txBody>
          <a:bodyPr/>
          <a:lstStyle/>
          <a:p>
            <a:pPr algn="ctr"/>
            <a:r>
              <a:rPr lang="en-US" u="sng" dirty="0"/>
              <a:t>ADDENDUM</a:t>
            </a:r>
            <a:br>
              <a:rPr lang="en-US" u="sng" dirty="0"/>
            </a:br>
            <a:r>
              <a:rPr lang="en-US" dirty="0"/>
              <a:t>Veterans Memorial Pavilion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598B0B3-642C-5571-1001-E49CB4589EA3}"/>
              </a:ext>
            </a:extLst>
          </p:cNvPr>
          <p:cNvSpPr txBox="1"/>
          <p:nvPr/>
        </p:nvSpPr>
        <p:spPr>
          <a:xfrm>
            <a:off x="3324685" y="1935332"/>
            <a:ext cx="249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WEEK 3:  10/7 – 10/11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181A67C-4B55-DD14-35BF-546D03314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396" y="2677949"/>
            <a:ext cx="7431202" cy="4180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08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FE8DED1-24FF-4A79-873B-ECE3ABE730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AA6A048-501A-4387-906B-B8A8543E7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819" y="643467"/>
            <a:ext cx="8188361" cy="5571066"/>
          </a:xfrm>
          <a:custGeom>
            <a:avLst/>
            <a:gdLst>
              <a:gd name="connsiteX0" fmla="*/ 195712 w 10917814"/>
              <a:gd name="connsiteY0" fmla="*/ 0 h 5571066"/>
              <a:gd name="connsiteX1" fmla="*/ 5062165 w 10917814"/>
              <a:gd name="connsiteY1" fmla="*/ 0 h 5571066"/>
              <a:gd name="connsiteX2" fmla="*/ 5419638 w 10917814"/>
              <a:gd name="connsiteY2" fmla="*/ 268105 h 5571066"/>
              <a:gd name="connsiteX3" fmla="*/ 5428105 w 10917814"/>
              <a:gd name="connsiteY3" fmla="*/ 271280 h 5571066"/>
              <a:gd name="connsiteX4" fmla="*/ 5440804 w 10917814"/>
              <a:gd name="connsiteY4" fmla="*/ 276043 h 5571066"/>
              <a:gd name="connsiteX5" fmla="*/ 5453505 w 10917814"/>
              <a:gd name="connsiteY5" fmla="*/ 280805 h 5571066"/>
              <a:gd name="connsiteX6" fmla="*/ 5464088 w 10917814"/>
              <a:gd name="connsiteY6" fmla="*/ 280805 h 5571066"/>
              <a:gd name="connsiteX7" fmla="*/ 5476788 w 10917814"/>
              <a:gd name="connsiteY7" fmla="*/ 280805 h 5571066"/>
              <a:gd name="connsiteX8" fmla="*/ 5487371 w 10917814"/>
              <a:gd name="connsiteY8" fmla="*/ 276043 h 5571066"/>
              <a:gd name="connsiteX9" fmla="*/ 5500071 w 10917814"/>
              <a:gd name="connsiteY9" fmla="*/ 271280 h 5571066"/>
              <a:gd name="connsiteX10" fmla="*/ 5508538 w 10917814"/>
              <a:gd name="connsiteY10" fmla="*/ 268105 h 5571066"/>
              <a:gd name="connsiteX11" fmla="*/ 5866011 w 10917814"/>
              <a:gd name="connsiteY11" fmla="*/ 0 h 5571066"/>
              <a:gd name="connsiteX12" fmla="*/ 10722102 w 10917814"/>
              <a:gd name="connsiteY12" fmla="*/ 0 h 5571066"/>
              <a:gd name="connsiteX13" fmla="*/ 10917814 w 10917814"/>
              <a:gd name="connsiteY13" fmla="*/ 195712 h 5571066"/>
              <a:gd name="connsiteX14" fmla="*/ 10917814 w 10917814"/>
              <a:gd name="connsiteY14" fmla="*/ 5375354 h 5571066"/>
              <a:gd name="connsiteX15" fmla="*/ 10722102 w 10917814"/>
              <a:gd name="connsiteY15" fmla="*/ 5571066 h 5571066"/>
              <a:gd name="connsiteX16" fmla="*/ 195712 w 10917814"/>
              <a:gd name="connsiteY16" fmla="*/ 5571066 h 5571066"/>
              <a:gd name="connsiteX17" fmla="*/ 0 w 10917814"/>
              <a:gd name="connsiteY17" fmla="*/ 5375354 h 5571066"/>
              <a:gd name="connsiteX18" fmla="*/ 0 w 10917814"/>
              <a:gd name="connsiteY18" fmla="*/ 195712 h 5571066"/>
              <a:gd name="connsiteX19" fmla="*/ 195712 w 10917814"/>
              <a:gd name="connsiteY19" fmla="*/ 0 h 55710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0917814" h="5571066">
                <a:moveTo>
                  <a:pt x="195712" y="0"/>
                </a:moveTo>
                <a:lnTo>
                  <a:pt x="5062165" y="0"/>
                </a:lnTo>
                <a:lnTo>
                  <a:pt x="5419638" y="268105"/>
                </a:lnTo>
                <a:lnTo>
                  <a:pt x="5428105" y="271280"/>
                </a:lnTo>
                <a:lnTo>
                  <a:pt x="5440804" y="276043"/>
                </a:lnTo>
                <a:lnTo>
                  <a:pt x="5453505" y="280805"/>
                </a:lnTo>
                <a:lnTo>
                  <a:pt x="5464088" y="280805"/>
                </a:lnTo>
                <a:lnTo>
                  <a:pt x="5476788" y="280805"/>
                </a:lnTo>
                <a:lnTo>
                  <a:pt x="5487371" y="276043"/>
                </a:lnTo>
                <a:lnTo>
                  <a:pt x="5500071" y="271280"/>
                </a:lnTo>
                <a:lnTo>
                  <a:pt x="5508538" y="268105"/>
                </a:lnTo>
                <a:lnTo>
                  <a:pt x="5866011" y="0"/>
                </a:lnTo>
                <a:lnTo>
                  <a:pt x="10722102" y="0"/>
                </a:lnTo>
                <a:cubicBezTo>
                  <a:pt x="10830191" y="0"/>
                  <a:pt x="10917814" y="87623"/>
                  <a:pt x="10917814" y="195712"/>
                </a:cubicBezTo>
                <a:lnTo>
                  <a:pt x="10917814" y="5375354"/>
                </a:lnTo>
                <a:cubicBezTo>
                  <a:pt x="10917814" y="5483443"/>
                  <a:pt x="10830191" y="5571066"/>
                  <a:pt x="10722102" y="5571066"/>
                </a:cubicBezTo>
                <a:lnTo>
                  <a:pt x="195712" y="5571066"/>
                </a:lnTo>
                <a:cubicBezTo>
                  <a:pt x="87623" y="5571066"/>
                  <a:pt x="0" y="5483443"/>
                  <a:pt x="0" y="5375354"/>
                </a:cubicBezTo>
                <a:lnTo>
                  <a:pt x="0" y="195712"/>
                </a:lnTo>
                <a:cubicBezTo>
                  <a:pt x="0" y="87623"/>
                  <a:pt x="87623" y="0"/>
                  <a:pt x="195712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A06C59-3F02-F27D-BA1E-8E9684FDB7F5}"/>
              </a:ext>
            </a:extLst>
          </p:cNvPr>
          <p:cNvSpPr txBox="1"/>
          <p:nvPr/>
        </p:nvSpPr>
        <p:spPr>
          <a:xfrm>
            <a:off x="852265" y="941032"/>
            <a:ext cx="7434428" cy="508689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pPr marL="0" lvl="0" defTabSz="457200">
              <a:lnSpc>
                <a:spcPct val="120000"/>
              </a:lnSpc>
              <a:spcBef>
                <a:spcPct val="0"/>
              </a:spcBef>
            </a:pPr>
            <a:r>
              <a:rPr lang="en-US" sz="2400" b="1" u="sng" dirty="0">
                <a:latin typeface="+mj-lt"/>
                <a:ea typeface="+mj-ea"/>
                <a:cs typeface="+mj-cs"/>
              </a:rPr>
              <a:t>Initiatives</a:t>
            </a:r>
            <a:endParaRPr lang="en-US" sz="2400" dirty="0">
              <a:latin typeface="+mj-lt"/>
              <a:ea typeface="+mj-ea"/>
              <a:cs typeface="+mj-cs"/>
            </a:endParaRP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Veterans Memorial Pavilion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Racquet Sports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Maintenance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RFP – Food &amp; Beverage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Recreation and Parks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Marina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Electronic Signs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Trash Contract</a:t>
            </a:r>
          </a:p>
          <a:p>
            <a:pPr marL="461963" lvl="1" indent="-230188" defTabSz="457200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+mj-lt"/>
                <a:ea typeface="+mj-ea"/>
                <a:cs typeface="+mj-cs"/>
              </a:rPr>
              <a:t>M</a:t>
            </a:r>
            <a:r>
              <a:rPr lang="en-US" sz="2000" spc="0" baseline="0" dirty="0">
                <a:latin typeface="+mj-lt"/>
                <a:ea typeface="+mj-ea"/>
                <a:cs typeface="+mj-cs"/>
              </a:rPr>
              <a:t>etrics</a:t>
            </a:r>
          </a:p>
        </p:txBody>
      </p:sp>
    </p:spTree>
    <p:extLst>
      <p:ext uri="{BB962C8B-B14F-4D97-AF65-F5344CB8AC3E}">
        <p14:creationId xmlns:p14="http://schemas.microsoft.com/office/powerpoint/2010/main" val="42932889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074199"/>
          </a:xfrm>
        </p:spPr>
        <p:txBody>
          <a:bodyPr/>
          <a:lstStyle/>
          <a:p>
            <a:pPr algn="ctr"/>
            <a:r>
              <a:rPr lang="en-US" u="sng" dirty="0"/>
              <a:t>ADDENDUM</a:t>
            </a:r>
            <a:br>
              <a:rPr lang="en-US" u="sng" dirty="0"/>
            </a:br>
            <a:r>
              <a:rPr lang="en-US" dirty="0"/>
              <a:t>Veterans Memorial Pavilion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29D7B6-B9FB-191B-1C22-783A87355E88}"/>
              </a:ext>
            </a:extLst>
          </p:cNvPr>
          <p:cNvSpPr txBox="1"/>
          <p:nvPr/>
        </p:nvSpPr>
        <p:spPr>
          <a:xfrm>
            <a:off x="3240348" y="1935332"/>
            <a:ext cx="266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WEEK 4:  10/14 – 10/18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5F5E621-9130-29EF-7585-2BA8313AB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250" y="4088167"/>
            <a:ext cx="4154750" cy="27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13BF8EF0-EFEF-4712-180B-331EE545D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167"/>
            <a:ext cx="4154750" cy="2769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4D45AF77-0428-5118-B2B5-75DD391755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482" y="2295786"/>
            <a:ext cx="4279036" cy="240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2722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074199"/>
          </a:xfrm>
        </p:spPr>
        <p:txBody>
          <a:bodyPr/>
          <a:lstStyle/>
          <a:p>
            <a:pPr algn="ctr"/>
            <a:r>
              <a:rPr lang="en-US" u="sng" dirty="0"/>
              <a:t>ADDENDUM</a:t>
            </a:r>
            <a:br>
              <a:rPr lang="en-US" u="sng" dirty="0"/>
            </a:br>
            <a:r>
              <a:rPr lang="en-US" dirty="0"/>
              <a:t>Veterans Memorial Pavilion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EA38C0-7486-EA24-7A64-C4201BA99E65}"/>
              </a:ext>
            </a:extLst>
          </p:cNvPr>
          <p:cNvSpPr txBox="1"/>
          <p:nvPr/>
        </p:nvSpPr>
        <p:spPr>
          <a:xfrm>
            <a:off x="3231469" y="1935332"/>
            <a:ext cx="26810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WEEK 5:  10/21 – 10/25</a:t>
            </a:r>
          </a:p>
        </p:txBody>
      </p:sp>
      <p:pic>
        <p:nvPicPr>
          <p:cNvPr id="5" name="Picture 4" descr="A structure in a field&#10;&#10;Description automatically generated">
            <a:extLst>
              <a:ext uri="{FF2B5EF4-FFF2-40B4-BE49-F238E27FC236}">
                <a16:creationId xmlns:a16="http://schemas.microsoft.com/office/drawing/2014/main" id="{8B7B5565-0166-76B7-3177-30022B2147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97" y="2410212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8929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id="{8775F366-526C-4C42-8931-696FFE8A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597EA66B-2AAB-42B0-9F9D-38920D8D82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723899" y="885433"/>
            <a:ext cx="7696201" cy="2543567"/>
          </a:xfrm>
          <a:effectLst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chemeClr val="tx1"/>
                </a:solidFill>
                <a:cs typeface="+mj-cs"/>
              </a:rPr>
              <a:t>Financials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360EBE3-31BB-422F-AA87-FA3873DAE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10800000">
            <a:off x="0" y="5388384"/>
            <a:ext cx="9144000" cy="1469616"/>
          </a:xfrm>
          <a:custGeom>
            <a:avLst/>
            <a:gdLst>
              <a:gd name="connsiteX0" fmla="*/ 6113881 w 12192000"/>
              <a:gd name="connsiteY0" fmla="*/ 1469616 h 1469616"/>
              <a:gd name="connsiteX1" fmla="*/ 6101181 w 12192000"/>
              <a:gd name="connsiteY1" fmla="*/ 1469616 h 1469616"/>
              <a:gd name="connsiteX2" fmla="*/ 6090598 w 12192000"/>
              <a:gd name="connsiteY2" fmla="*/ 1469616 h 1469616"/>
              <a:gd name="connsiteX3" fmla="*/ 6077897 w 12192000"/>
              <a:gd name="connsiteY3" fmla="*/ 1464854 h 1469616"/>
              <a:gd name="connsiteX4" fmla="*/ 6065198 w 12192000"/>
              <a:gd name="connsiteY4" fmla="*/ 1460091 h 1469616"/>
              <a:gd name="connsiteX5" fmla="*/ 6056731 w 12192000"/>
              <a:gd name="connsiteY5" fmla="*/ 1456916 h 1469616"/>
              <a:gd name="connsiteX6" fmla="*/ 5678033 w 12192000"/>
              <a:gd name="connsiteY6" fmla="*/ 1172892 h 1469616"/>
              <a:gd name="connsiteX7" fmla="*/ 0 w 12192000"/>
              <a:gd name="connsiteY7" fmla="*/ 1172892 h 1469616"/>
              <a:gd name="connsiteX8" fmla="*/ 0 w 12192000"/>
              <a:gd name="connsiteY8" fmla="*/ 1162370 h 1469616"/>
              <a:gd name="connsiteX9" fmla="*/ 0 w 12192000"/>
              <a:gd name="connsiteY9" fmla="*/ 403347 h 1469616"/>
              <a:gd name="connsiteX10" fmla="*/ 0 w 12192000"/>
              <a:gd name="connsiteY10" fmla="*/ 0 h 1469616"/>
              <a:gd name="connsiteX11" fmla="*/ 12192000 w 12192000"/>
              <a:gd name="connsiteY11" fmla="*/ 0 h 1469616"/>
              <a:gd name="connsiteX12" fmla="*/ 12192000 w 12192000"/>
              <a:gd name="connsiteY12" fmla="*/ 403347 h 1469616"/>
              <a:gd name="connsiteX13" fmla="*/ 12192000 w 12192000"/>
              <a:gd name="connsiteY13" fmla="*/ 1162370 h 1469616"/>
              <a:gd name="connsiteX14" fmla="*/ 12192000 w 12192000"/>
              <a:gd name="connsiteY14" fmla="*/ 1172892 h 1469616"/>
              <a:gd name="connsiteX15" fmla="*/ 6524330 w 12192000"/>
              <a:gd name="connsiteY15" fmla="*/ 1172892 h 1469616"/>
              <a:gd name="connsiteX16" fmla="*/ 6145631 w 12192000"/>
              <a:gd name="connsiteY16" fmla="*/ 1456916 h 1469616"/>
              <a:gd name="connsiteX17" fmla="*/ 6137163 w 12192000"/>
              <a:gd name="connsiteY17" fmla="*/ 1460091 h 1469616"/>
              <a:gd name="connsiteX18" fmla="*/ 6124463 w 12192000"/>
              <a:gd name="connsiteY18" fmla="*/ 1464854 h 1469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192000" h="1469616">
                <a:moveTo>
                  <a:pt x="6113881" y="1469616"/>
                </a:moveTo>
                <a:lnTo>
                  <a:pt x="6101181" y="1469616"/>
                </a:lnTo>
                <a:lnTo>
                  <a:pt x="6090598" y="1469616"/>
                </a:lnTo>
                <a:lnTo>
                  <a:pt x="6077897" y="1464854"/>
                </a:lnTo>
                <a:lnTo>
                  <a:pt x="6065198" y="1460091"/>
                </a:lnTo>
                <a:lnTo>
                  <a:pt x="6056731" y="1456916"/>
                </a:lnTo>
                <a:lnTo>
                  <a:pt x="5678033" y="1172892"/>
                </a:lnTo>
                <a:lnTo>
                  <a:pt x="0" y="1172892"/>
                </a:lnTo>
                <a:lnTo>
                  <a:pt x="0" y="1162370"/>
                </a:lnTo>
                <a:lnTo>
                  <a:pt x="0" y="403347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03347"/>
                </a:lnTo>
                <a:lnTo>
                  <a:pt x="12192000" y="1162370"/>
                </a:lnTo>
                <a:lnTo>
                  <a:pt x="12192000" y="1172892"/>
                </a:lnTo>
                <a:lnTo>
                  <a:pt x="6524330" y="1172892"/>
                </a:lnTo>
                <a:lnTo>
                  <a:pt x="6145631" y="1456916"/>
                </a:lnTo>
                <a:lnTo>
                  <a:pt x="6137163" y="1460091"/>
                </a:lnTo>
                <a:lnTo>
                  <a:pt x="6124463" y="1464854"/>
                </a:lnTo>
                <a:close/>
              </a:path>
            </a:pathLst>
          </a:custGeom>
          <a:ln>
            <a:noFill/>
          </a:ln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8675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8013" y="354168"/>
            <a:ext cx="5707559" cy="1043201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MONTH OF SEPTEMBER 2024 </a:t>
            </a:r>
            <a:br>
              <a:rPr lang="en-US" sz="3200" dirty="0"/>
            </a:br>
            <a:r>
              <a:rPr lang="en-US" sz="3200" dirty="0"/>
              <a:t>FINANCIAL RESULTS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A069AC-E94D-40E5-9EDF-5E65AB9AC418}"/>
              </a:ext>
            </a:extLst>
          </p:cNvPr>
          <p:cNvCxnSpPr>
            <a:cxnSpLocks/>
          </p:cNvCxnSpPr>
          <p:nvPr/>
        </p:nvCxnSpPr>
        <p:spPr>
          <a:xfrm>
            <a:off x="5728681" y="6961373"/>
            <a:ext cx="66380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9BB0CDF-5ABB-387D-8A08-0F31CC442672}"/>
              </a:ext>
            </a:extLst>
          </p:cNvPr>
          <p:cNvCxnSpPr>
            <a:cxnSpLocks/>
          </p:cNvCxnSpPr>
          <p:nvPr/>
        </p:nvCxnSpPr>
        <p:spPr>
          <a:xfrm>
            <a:off x="5728681" y="5806701"/>
            <a:ext cx="66380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3910AB7-534B-2100-54D2-917CE186F30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57400" y="2316025"/>
          <a:ext cx="4928787" cy="3346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514784" imgH="4257695" progId="Excel.Sheet.12">
                  <p:embed/>
                </p:oleObj>
              </mc:Choice>
              <mc:Fallback>
                <p:oleObj name="Worksheet" r:id="rId2" imgW="4514784" imgH="4257695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93910AB7-534B-2100-54D2-917CE186F3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57400" y="2316025"/>
                        <a:ext cx="4928787" cy="33460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61431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0126" y="514915"/>
            <a:ext cx="5623560" cy="11056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SEPTEMBER 2024 YTD</a:t>
            </a:r>
            <a:br>
              <a:rPr lang="en-US" sz="3600" dirty="0">
                <a:latin typeface="Century Gothic" panose="020B0502020202020204" pitchFamily="34" charset="0"/>
              </a:rPr>
            </a:br>
            <a:r>
              <a:rPr lang="en-US" sz="3600" dirty="0">
                <a:latin typeface="Century Gothic" panose="020B0502020202020204" pitchFamily="34" charset="0"/>
              </a:rPr>
              <a:t>FINANCIAL RESULTS</a:t>
            </a:r>
            <a:br>
              <a:rPr lang="en-US" sz="2700" dirty="0">
                <a:latin typeface="Century Gothic" panose="020B05020202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8FB79486-802C-8C7C-132D-A51F5A6222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70219" y="2337809"/>
          <a:ext cx="4983374" cy="33456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4495829" imgH="4257695" progId="Excel.Sheet.12">
                  <p:embed/>
                </p:oleObj>
              </mc:Choice>
              <mc:Fallback>
                <p:oleObj name="Worksheet" r:id="rId2" imgW="4495829" imgH="4257695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8FB79486-802C-8C7C-132D-A51F5A6222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70219" y="2337809"/>
                        <a:ext cx="4983374" cy="33456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406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04C8E-759C-4538-9575-26595E557F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485" y="540399"/>
            <a:ext cx="6782540" cy="868748"/>
          </a:xfrm>
        </p:spPr>
        <p:txBody>
          <a:bodyPr>
            <a:noAutofit/>
          </a:bodyPr>
          <a:lstStyle/>
          <a:p>
            <a:pPr algn="ctr"/>
            <a:r>
              <a:rPr lang="en-US" sz="3200" dirty="0"/>
              <a:t>UNAUDITED RESERVE SUMMARY </a:t>
            </a:r>
            <a:br>
              <a:rPr lang="en-US" sz="3200" dirty="0"/>
            </a:br>
            <a:r>
              <a:rPr lang="en-US" sz="3200" dirty="0"/>
              <a:t>SEPTEMBER 2024 ($ MILLIONS)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339740-C4C2-4E66-9638-BF57A372FE54}"/>
              </a:ext>
            </a:extLst>
          </p:cNvPr>
          <p:cNvGraphicFramePr>
            <a:graphicFrameLocks noGrp="1"/>
          </p:cNvGraphicFramePr>
          <p:nvPr/>
        </p:nvGraphicFramePr>
        <p:xfrm>
          <a:off x="1123107" y="2081182"/>
          <a:ext cx="6957606" cy="38020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2835">
                  <a:extLst>
                    <a:ext uri="{9D8B030D-6E8A-4147-A177-3AD203B41FA5}">
                      <a16:colId xmlns:a16="http://schemas.microsoft.com/office/drawing/2014/main" val="1394482498"/>
                    </a:ext>
                  </a:extLst>
                </a:gridCol>
                <a:gridCol w="924699">
                  <a:extLst>
                    <a:ext uri="{9D8B030D-6E8A-4147-A177-3AD203B41FA5}">
                      <a16:colId xmlns:a16="http://schemas.microsoft.com/office/drawing/2014/main" val="3016120161"/>
                    </a:ext>
                  </a:extLst>
                </a:gridCol>
                <a:gridCol w="1071586">
                  <a:extLst>
                    <a:ext uri="{9D8B030D-6E8A-4147-A177-3AD203B41FA5}">
                      <a16:colId xmlns:a16="http://schemas.microsoft.com/office/drawing/2014/main" val="3864248913"/>
                    </a:ext>
                  </a:extLst>
                </a:gridCol>
                <a:gridCol w="958257">
                  <a:extLst>
                    <a:ext uri="{9D8B030D-6E8A-4147-A177-3AD203B41FA5}">
                      <a16:colId xmlns:a16="http://schemas.microsoft.com/office/drawing/2014/main" val="963910479"/>
                    </a:ext>
                  </a:extLst>
                </a:gridCol>
                <a:gridCol w="918641">
                  <a:extLst>
                    <a:ext uri="{9D8B030D-6E8A-4147-A177-3AD203B41FA5}">
                      <a16:colId xmlns:a16="http://schemas.microsoft.com/office/drawing/2014/main" val="2806363114"/>
                    </a:ext>
                  </a:extLst>
                </a:gridCol>
                <a:gridCol w="779335">
                  <a:extLst>
                    <a:ext uri="{9D8B030D-6E8A-4147-A177-3AD203B41FA5}">
                      <a16:colId xmlns:a16="http://schemas.microsoft.com/office/drawing/2014/main" val="2625739660"/>
                    </a:ext>
                  </a:extLst>
                </a:gridCol>
                <a:gridCol w="602253">
                  <a:extLst>
                    <a:ext uri="{9D8B030D-6E8A-4147-A177-3AD203B41FA5}">
                      <a16:colId xmlns:a16="http://schemas.microsoft.com/office/drawing/2014/main" val="208593501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US" sz="1400" dirty="0">
                        <a:latin typeface="Franklin Gothic Medium" panose="020B0603020102020204" pitchFamily="34" charset="0"/>
                      </a:endParaRPr>
                    </a:p>
                  </a:txBody>
                  <a:tcPr marL="51435" marR="51435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General Replace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Bulkheads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Roads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Drainage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New Capital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Franklin Gothic Medium" panose="020B0603020102020204" pitchFamily="34" charset="0"/>
                        </a:rPr>
                        <a:t>Total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0847527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$5.5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$0.4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$7.1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39790926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Contributions/</a:t>
                      </a:r>
                    </a:p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Interest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1.8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 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2.9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823467776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Casino Funds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0.4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199560772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Transfer (Spend)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(1.4)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 (0.3)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 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(0.2)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dirty="0">
                          <a:latin typeface="Franklin Gothic Medium" panose="020B0603020102020204" pitchFamily="34" charset="0"/>
                        </a:rPr>
                        <a:t>(1.9)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2918661611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9/30/24 Balance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$5.9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$1.1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$8.5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1901422235"/>
                  </a:ext>
                </a:extLst>
              </a:tr>
              <a:tr h="525780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Est Remaining FY Spend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(1.0)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 (0.8)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(0.3)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 (0.2)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-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(2.3)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310204638"/>
                  </a:ext>
                </a:extLst>
              </a:tr>
              <a:tr h="438845">
                <a:tc>
                  <a:txBody>
                    <a:bodyPr/>
                    <a:lstStyle/>
                    <a:p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4/30/25 Estimate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$4.9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$0.3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$0.8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$0.1</a:t>
                      </a:r>
                    </a:p>
                  </a:txBody>
                  <a:tcPr marL="51435" marR="51435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500" b="1" dirty="0">
                          <a:latin typeface="Franklin Gothic Medium" panose="020B0603020102020204" pitchFamily="34" charset="0"/>
                        </a:rPr>
                        <a:t>$6.2</a:t>
                      </a:r>
                    </a:p>
                  </a:txBody>
                  <a:tcPr marL="51435" marR="51435" marT="34290" marB="34290" anchor="ctr"/>
                </a:tc>
                <a:extLst>
                  <a:ext uri="{0D108BD9-81ED-4DB2-BD59-A6C34878D82A}">
                    <a16:rowId xmlns:a16="http://schemas.microsoft.com/office/drawing/2014/main" val="39938172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5235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0220" y="454891"/>
            <a:ext cx="5623560" cy="121411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latin typeface="Century Gothic" panose="020B0502020202020204" pitchFamily="34" charset="0"/>
              </a:rPr>
              <a:t>PUBLIC SAFETY PERCENTAGE OF ASSESSMENT</a:t>
            </a:r>
            <a:br>
              <a:rPr lang="en-US" sz="2700" dirty="0">
                <a:latin typeface="Century Gothic" panose="020B05020202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8F81A2EE-ED56-F45F-A13D-5E22213049C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1500" y="2581278"/>
          <a:ext cx="7972425" cy="25622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6324629" imgH="1342927" progId="Excel.Sheet.12">
                  <p:embed/>
                </p:oleObj>
              </mc:Choice>
              <mc:Fallback>
                <p:oleObj name="Worksheet" r:id="rId2" imgW="6324629" imgH="1342927" progId="Excel.Shee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8F81A2EE-ED56-F45F-A13D-5E22213049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571500" y="2581278"/>
                        <a:ext cx="7972425" cy="25622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2731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6526" y="355148"/>
            <a:ext cx="5623560" cy="1105629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PUBLIC SAFETY INCREASES TO ASSESSMENT</a:t>
            </a:r>
            <a:endParaRPr lang="en-US" sz="3200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ABD57F0-C576-4D33-9D5C-8AA05477F7A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93FF8C9-394A-4DB1-B0B7-27187982C27B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6E8791C-6187-4DB4-AC51-A3441D2C644F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C4BCDB8-FD88-44B1-926B-CAF5B511EF42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BE8885-3D74-48CC-831A-3D441959FAC2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3EE72A-EF33-4FB1-8F07-9D325E592EAB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4811F44F-EA7A-A3C2-6C99-3593659183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08150" y="2466975"/>
          <a:ext cx="5597525" cy="314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2743200" imgH="2266814" progId="Excel.Sheet.12">
                  <p:embed/>
                </p:oleObj>
              </mc:Choice>
              <mc:Fallback>
                <p:oleObj name="Worksheet" r:id="rId2" imgW="2743200" imgH="2266814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4811F44F-EA7A-A3C2-6C99-3593659183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08150" y="2466975"/>
                        <a:ext cx="5597525" cy="3143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31279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Budget FY 2025/2026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48574" y="2254928"/>
            <a:ext cx="8575829" cy="2094077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Budget process has started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All departments have completed their respective budget sheets; we are now in the review process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Key items to be addressed: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Pricing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Reserves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Budget binders to be delivered to the Board and Budget &amp; Finance Committee before the December holiday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Schedule: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Budget &amp; Finance Committee presentation tentatively scheduled for January 2, 2025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Board work session tentatively scheduled for January 16, 2025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Public hear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ing tentatively scheduled for February 6, 2025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642625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C529DA-D4B5-07B7-7B53-9E95D3AD2A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581D-7846-4E96-3CF6-28E1E0315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0220" y="558573"/>
            <a:ext cx="5623560" cy="935406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Century Gothic" panose="020B0502020202020204" pitchFamily="34" charset="0"/>
              </a:rPr>
              <a:t>PRICING STUDY</a:t>
            </a:r>
            <a:br>
              <a:rPr lang="en-US" sz="2700" dirty="0">
                <a:latin typeface="Century Gothic" panose="020B0502020202020204" pitchFamily="34" charset="0"/>
              </a:rPr>
            </a:br>
            <a:endParaRPr lang="en-US" sz="2025" dirty="0">
              <a:latin typeface="Franklin Gothic Medium" panose="020B060302010202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2DCB3F-9235-2FEA-2B8A-EF9FEB67B057}"/>
              </a:ext>
            </a:extLst>
          </p:cNvPr>
          <p:cNvCxnSpPr/>
          <p:nvPr/>
        </p:nvCxnSpPr>
        <p:spPr>
          <a:xfrm>
            <a:off x="3605346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CF07F1C-F3D5-20B2-1C8D-F6352FC5FBEA}"/>
              </a:ext>
            </a:extLst>
          </p:cNvPr>
          <p:cNvCxnSpPr/>
          <p:nvPr/>
        </p:nvCxnSpPr>
        <p:spPr>
          <a:xfrm>
            <a:off x="3605346" y="4613232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C539662-2B24-F257-8C15-AB09B34DD1F6}"/>
              </a:ext>
            </a:extLst>
          </p:cNvPr>
          <p:cNvCxnSpPr/>
          <p:nvPr/>
        </p:nvCxnSpPr>
        <p:spPr>
          <a:xfrm>
            <a:off x="5164725" y="4966221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EF4F91-2E6F-910B-8DCC-7080DB8AED8E}"/>
              </a:ext>
            </a:extLst>
          </p:cNvPr>
          <p:cNvCxnSpPr/>
          <p:nvPr/>
        </p:nvCxnSpPr>
        <p:spPr>
          <a:xfrm>
            <a:off x="5164725" y="4622794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97DFA06-77C3-03C9-8685-0DF25F74BAAA}"/>
              </a:ext>
            </a:extLst>
          </p:cNvPr>
          <p:cNvCxnSpPr/>
          <p:nvPr/>
        </p:nvCxnSpPr>
        <p:spPr>
          <a:xfrm>
            <a:off x="6560820" y="4935497"/>
            <a:ext cx="822960" cy="0"/>
          </a:xfrm>
          <a:prstGeom prst="line">
            <a:avLst/>
          </a:prstGeom>
          <a:ln w="38100" cmpd="dbl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A013E90-F40B-B629-C530-EE111723F7C4}"/>
              </a:ext>
            </a:extLst>
          </p:cNvPr>
          <p:cNvCxnSpPr/>
          <p:nvPr/>
        </p:nvCxnSpPr>
        <p:spPr>
          <a:xfrm>
            <a:off x="6613067" y="4613331"/>
            <a:ext cx="822960" cy="0"/>
          </a:xfrm>
          <a:prstGeom prst="line">
            <a:avLst/>
          </a:prstGeom>
          <a:ln w="15875" cmpd="sng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2">
            <a:extLst>
              <a:ext uri="{FF2B5EF4-FFF2-40B4-BE49-F238E27FC236}">
                <a16:creationId xmlns:a16="http://schemas.microsoft.com/office/drawing/2014/main" id="{6541B953-6953-3921-D068-B7613ED89490}"/>
              </a:ext>
            </a:extLst>
          </p:cNvPr>
          <p:cNvSpPr txBox="1">
            <a:spLocks/>
          </p:cNvSpPr>
          <p:nvPr/>
        </p:nvSpPr>
        <p:spPr>
          <a:xfrm>
            <a:off x="248574" y="2361461"/>
            <a:ext cx="8575829" cy="1987544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 compared CPI year over year % increases for the last 5 years to membership price % increases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We also compared to outside comparables as identified by our department leads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880998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Veterans Memorial Pavilion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195308" y="2272683"/>
            <a:ext cx="8629096" cy="2423605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This will be a legacy structure addition to an OPA iconic area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Status:  </a:t>
            </a:r>
            <a:r>
              <a:rPr lang="en-US" dirty="0">
                <a:solidFill>
                  <a:srgbClr val="00B050"/>
                </a:solidFill>
                <a:latin typeface="Century Gothic" panose="020B0502020202020204"/>
              </a:rPr>
              <a:t>green – on track</a:t>
            </a: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; goal is to open by Ve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terans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Day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Picture 4" descr="A building under construction with a red tape&#10;&#10;Description automatically generated">
            <a:extLst>
              <a:ext uri="{FF2B5EF4-FFF2-40B4-BE49-F238E27FC236}">
                <a16:creationId xmlns:a16="http://schemas.microsoft.com/office/drawing/2014/main" id="{55B54978-439A-5BF5-24A4-FEC3D54E3F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4865" y="3089429"/>
            <a:ext cx="5654270" cy="376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1791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5654767" y="3162471"/>
            <a:ext cx="2335109" cy="1780887"/>
          </a:xfrm>
        </p:spPr>
        <p:txBody>
          <a:bodyPr vert="horz" lIns="68580" tIns="34290" rIns="68580" bIns="0" rtlCol="0" anchor="b">
            <a:noAutofit/>
          </a:bodyPr>
          <a:lstStyle/>
          <a:p>
            <a:pPr defTabSz="685800"/>
            <a:r>
              <a:rPr lang="en-US" sz="3200" dirty="0">
                <a:solidFill>
                  <a:schemeClr val="bg1"/>
                </a:solidFill>
              </a:rPr>
              <a:t>Treasurer’s Report - </a:t>
            </a:r>
            <a:br>
              <a:rPr lang="en-US" sz="3200" dirty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Monica Rakowski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617803-0051-4A79-B7E2-BA5BD7564C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97" y="2334827"/>
            <a:ext cx="3653817" cy="3350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18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FF842A-92F4-4637-B96B-ABE0E1852D76}"/>
              </a:ext>
            </a:extLst>
          </p:cNvPr>
          <p:cNvSpPr txBox="1"/>
          <p:nvPr/>
        </p:nvSpPr>
        <p:spPr>
          <a:xfrm>
            <a:off x="1598625" y="852257"/>
            <a:ext cx="5946749" cy="663580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dirty="0">
                <a:solidFill>
                  <a:prstClr val="black"/>
                </a:solidFill>
                <a:latin typeface="Calibri Light" panose="020F0302020204030204"/>
              </a:rPr>
              <a:t>Cash &amp; Short-Term Investments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defRPr/>
            </a:pPr>
            <a:r>
              <a:rPr lang="en-US" sz="1875" b="1" u="sng" dirty="0">
                <a:solidFill>
                  <a:prstClr val="black"/>
                </a:solidFill>
                <a:latin typeface="Calibri Light" panose="020F0302020204030204"/>
              </a:rPr>
              <a:t>Month of September</a:t>
            </a:r>
            <a:endParaRPr lang="en-US" sz="1875" b="1" dirty="0">
              <a:solidFill>
                <a:srgbClr val="FEFEFE"/>
              </a:solidFill>
              <a:latin typeface="Calibri Light" panose="020F0302020204030204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303081" y="2118904"/>
            <a:ext cx="3536708" cy="3223260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marL="349250" indent="-34925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2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837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3650" indent="-295275" algn="l" defTabSz="914400" rtl="0" eaLnBrk="1" latinLnBrk="0" hangingPunct="1">
              <a:spcBef>
                <a:spcPts val="600"/>
              </a:spcBef>
              <a:buClr>
                <a:schemeClr val="accent1">
                  <a:lumMod val="75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46225" indent="-282575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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28800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177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82575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110000"/>
              <a:buFont typeface="Wingdings 2" pitchFamily="18" charset="2"/>
              <a:buChar char=""/>
              <a:defRPr lang="en-US" sz="18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89225" indent="-282575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Char char=""/>
              <a:defRPr lang="en-US" sz="18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As of September 30, 2024, the Association had Approximately (~) $17.9M in Cash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Decreased ~ ($0.1)M from the Same Time Period Last Year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Cash Decreased ~ ($1.0M) from August 2024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$11.7M Invested in CDAR’s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$63K in Interest Income Recognized for the Month</a:t>
            </a:r>
          </a:p>
          <a:p>
            <a:pPr lvl="1" defTabSz="342900">
              <a:lnSpc>
                <a:spcPct val="90000"/>
              </a:lnSpc>
              <a:spcBef>
                <a:spcPct val="20000"/>
              </a:spcBef>
              <a:spcAft>
                <a:spcPts val="450"/>
              </a:spcAft>
              <a:buClr>
                <a:srgbClr val="92D050"/>
              </a:buClr>
              <a:buFont typeface="Wingdings 2" charset="2"/>
              <a:buChar char=""/>
              <a:defRPr/>
            </a:pPr>
            <a:r>
              <a:rPr lang="en-US" sz="1350" dirty="0">
                <a:solidFill>
                  <a:prstClr val="black"/>
                </a:solidFill>
                <a:latin typeface="Calibri" panose="020F0502020204030204"/>
              </a:rPr>
              <a:t>Remaining $6.2M in Insured Cash Sweep, Treasury Bills, Money Market and Other Operating Accounts (Diversified Between 2 Local Banks)</a:t>
            </a:r>
          </a:p>
        </p:txBody>
      </p:sp>
      <p:pic>
        <p:nvPicPr>
          <p:cNvPr id="8" name="Graphic 7" descr="Dollar">
            <a:extLst>
              <a:ext uri="{FF2B5EF4-FFF2-40B4-BE49-F238E27FC236}">
                <a16:creationId xmlns:a16="http://schemas.microsoft.com/office/drawing/2014/main" id="{4FEA77A1-BF0C-4E09-BE54-FF8A202F69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053666" y="2452005"/>
            <a:ext cx="2787254" cy="2787254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9194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145220"/>
          </a:xfrm>
        </p:spPr>
        <p:txBody>
          <a:bodyPr/>
          <a:lstStyle/>
          <a:p>
            <a:pPr algn="ctr"/>
            <a:r>
              <a:rPr lang="en-US" dirty="0"/>
              <a:t>Racquet Sports – </a:t>
            </a:r>
            <a:br>
              <a:rPr lang="en-US" dirty="0"/>
            </a:br>
            <a:r>
              <a:rPr lang="en-US" dirty="0"/>
              <a:t>New Building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5415379" y="2084832"/>
            <a:ext cx="3542189" cy="2611456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00B050"/>
                </a:solidFill>
                <a:latin typeface="Century Gothic" panose="020B0502020202020204"/>
              </a:rPr>
              <a:t>Status:  green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Plans were addressed and/or shown at January, February, May, June, and September Board meetings along with annual meeting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Layout finalized and approved by Racquet Center Director in August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Permits obtained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Next steps: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Project to begin in the winter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FBBC9-80B3-585E-41C8-07BC038C81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321" t="6552" r="3067" b="4233"/>
          <a:stretch/>
        </p:blipFill>
        <p:spPr>
          <a:xfrm>
            <a:off x="35510" y="2663301"/>
            <a:ext cx="5464136" cy="34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55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1065321"/>
          </a:xfrm>
        </p:spPr>
        <p:txBody>
          <a:bodyPr/>
          <a:lstStyle/>
          <a:p>
            <a:pPr algn="ctr"/>
            <a:r>
              <a:rPr lang="en-US" dirty="0"/>
              <a:t>Racquet Sports – </a:t>
            </a:r>
            <a:br>
              <a:rPr lang="en-US" dirty="0"/>
            </a:br>
            <a:r>
              <a:rPr lang="en-US" dirty="0"/>
              <a:t>Capital Spend Over 5 Years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195308" y="2414726"/>
            <a:ext cx="8629096" cy="2281562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DFF5AD-183F-74D2-0B78-B4A582A0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673" y="1917300"/>
            <a:ext cx="2914650" cy="857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E6C4CF-F868-BEE6-D073-9BCB80C5FE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433" y="2797022"/>
            <a:ext cx="2914650" cy="33718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831B25-5170-F81D-AF1C-1168C6CC0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919" y="2813205"/>
            <a:ext cx="2952750" cy="26193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DF55E56-2967-8301-1022-B999BF8BC6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4059" y="6337364"/>
            <a:ext cx="4075881" cy="459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38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25624"/>
          </a:xfrm>
        </p:spPr>
        <p:txBody>
          <a:bodyPr/>
          <a:lstStyle/>
          <a:p>
            <a:pPr algn="ctr"/>
            <a:r>
              <a:rPr lang="en-US" dirty="0"/>
              <a:t>Maintenance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48574" y="2086252"/>
            <a:ext cx="5362113" cy="2262753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Sports Core: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Pool shut down from October 9-11 to address maintenance issue; reopened October 12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Yacht Club: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Per request, bocce ball court recarpeted and lights added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Work done in-house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Total cost:  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$5,140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White Horse Park: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Repairs made to bocci ball court (new border and additional stone dust added) and horseshoe pit (additional stone dust and wood power washed)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Shuffleboard courts power washed and to be painted next week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5" name="Picture 4" descr="A green putting green on a path&#10;&#10;Description automatically generated with medium confidence">
            <a:extLst>
              <a:ext uri="{FF2B5EF4-FFF2-40B4-BE49-F238E27FC236}">
                <a16:creationId xmlns:a16="http://schemas.microsoft.com/office/drawing/2014/main" id="{D62A5E6E-56D1-642B-4930-BEF16A4AFB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842" y="1893020"/>
            <a:ext cx="2592280" cy="3455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829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0"/>
            <a:ext cx="7524003" cy="905523"/>
          </a:xfrm>
        </p:spPr>
        <p:txBody>
          <a:bodyPr/>
          <a:lstStyle/>
          <a:p>
            <a:pPr algn="ctr"/>
            <a:r>
              <a:rPr lang="en-US" dirty="0"/>
              <a:t>RFP – Food &amp; Beverage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48575" y="2175032"/>
            <a:ext cx="8691239" cy="2227242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Current contract for food and beverage services ends April 30, 2025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prstClr val="black"/>
                </a:solidFill>
              </a:rPr>
              <a:t>RFP required per 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Section 9.05 of the Bylaws </a:t>
            </a:r>
          </a:p>
          <a:p>
            <a:pPr marL="346075" lvl="1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900" dirty="0">
                <a:solidFill>
                  <a:prstClr val="black"/>
                </a:solidFill>
                <a:latin typeface="Century Gothic" panose="020B0502020202020204"/>
              </a:rPr>
              <a:t>Board tasked GM to initiate and deliver proposals with analysis and recommendation(s)</a:t>
            </a: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Multiple proposal(s) submitted by October 18, 2024 deadline</a:t>
            </a:r>
          </a:p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Next steps: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7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Te</a:t>
            </a: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am currently reviewing all proposals </a:t>
            </a:r>
            <a:r>
              <a:rPr lang="en-US" sz="1700" dirty="0">
                <a:solidFill>
                  <a:prstClr val="black"/>
                </a:solidFill>
                <a:latin typeface="Century Gothic" panose="020B0502020202020204"/>
                <a:ea typeface="+mj-ea"/>
                <a:cs typeface="+mj-cs"/>
              </a:rPr>
              <a:t>and will submit staff recommendation to Board</a:t>
            </a: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83D01A8-5C79-DF80-FE77-C279E85BA3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t="1553" r="70375" b="82136"/>
          <a:stretch/>
        </p:blipFill>
        <p:spPr bwMode="auto">
          <a:xfrm>
            <a:off x="3790763" y="5045433"/>
            <a:ext cx="1562470" cy="1697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lubhouseMenu Summer2024 Pg2">
            <a:extLst>
              <a:ext uri="{FF2B5EF4-FFF2-40B4-BE49-F238E27FC236}">
                <a16:creationId xmlns:a16="http://schemas.microsoft.com/office/drawing/2014/main" id="{1B4078EF-BF5D-17D5-037E-EAAFBC69B9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795" b="93916"/>
          <a:stretch/>
        </p:blipFill>
        <p:spPr bwMode="auto">
          <a:xfrm>
            <a:off x="809997" y="5045433"/>
            <a:ext cx="2452587" cy="134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36AA943B-05E6-3D2A-FA3C-3494AC52FB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0" t="1942" r="28230" b="88479"/>
          <a:stretch/>
        </p:blipFill>
        <p:spPr bwMode="auto">
          <a:xfrm>
            <a:off x="5788241" y="5431438"/>
            <a:ext cx="2725445" cy="92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2979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9144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6="http://schemas.microsoft.com/office/drawing/2014/main" xmlns:p14="http://schemas.microsoft.com/office/powerpoint/2010/main"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2073" name="Freeform 9">
            <a:extLst>
              <a:ext uri="{FF2B5EF4-FFF2-40B4-BE49-F238E27FC236}">
                <a16:creationId xmlns:a16="http://schemas.microsoft.com/office/drawing/2014/main" id="{02AB05CC-4371-4DE4-AAE6-20E4B15796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9144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8C22DE07-B2C6-4253-B21A-6CF66957E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7" y="3865188"/>
            <a:ext cx="7501632" cy="298323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>
                <a:cs typeface="+mj-cs"/>
              </a:rPr>
              <a:t>Director of Business Administration – </a:t>
            </a:r>
            <a:br>
              <a:rPr lang="en-US" sz="3200" dirty="0">
                <a:cs typeface="+mj-cs"/>
              </a:rPr>
            </a:br>
            <a:r>
              <a:rPr lang="en-US" sz="3200" dirty="0">
                <a:cs typeface="+mj-cs"/>
              </a:rPr>
              <a:t>Linda Martin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1EDF990-2267-7D07-60EE-4A53E4D04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84" y="-3175"/>
            <a:ext cx="3562041" cy="503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May be an image of 1 person and text that says 'BEWARE! ARE! ENTER AT YOUR OWN RISK! BEW OCEAN PINES ΔΤΗ ANNUAL HAUNTED HOUSE $8 PER PERSON FRI OCT 25 730-930PM SAT. OCT 20 630-930M OceanPtnes Recreation&amp;Parks Volunteers/actors needed! Contact Debbie Donahue at 410.641.7052 or email ddonahue@oceanpines.org OCEAN PINES COMMUNITY CENTER 235 Ocean Parkway, Ocean Pines 410.641.7052 f WeMake Life Fun!!! oceanpines.org org'">
            <a:extLst>
              <a:ext uri="{FF2B5EF4-FFF2-40B4-BE49-F238E27FC236}">
                <a16:creationId xmlns:a16="http://schemas.microsoft.com/office/drawing/2014/main" id="{2641C99D-A570-B5BF-CD93-1FB06F350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897" y="-3175"/>
            <a:ext cx="3565619" cy="5032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24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7672F3-EB3D-A2E9-5428-7EDED9DA7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419AF-5063-8EFB-D5C0-94104772C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7" y="417251"/>
            <a:ext cx="7524003" cy="870012"/>
          </a:xfrm>
        </p:spPr>
        <p:txBody>
          <a:bodyPr/>
          <a:lstStyle/>
          <a:p>
            <a:pPr algn="ctr"/>
            <a:r>
              <a:rPr lang="en-US" dirty="0"/>
              <a:t>Recreation &amp; Parks</a:t>
            </a:r>
          </a:p>
        </p:txBody>
      </p:sp>
      <p:sp>
        <p:nvSpPr>
          <p:cNvPr id="7" name="Title 12">
            <a:extLst>
              <a:ext uri="{FF2B5EF4-FFF2-40B4-BE49-F238E27FC236}">
                <a16:creationId xmlns:a16="http://schemas.microsoft.com/office/drawing/2014/main" id="{42666314-3D73-8B9D-2B4E-4C0F93AA1B05}"/>
              </a:ext>
            </a:extLst>
          </p:cNvPr>
          <p:cNvSpPr txBox="1">
            <a:spLocks/>
          </p:cNvSpPr>
          <p:nvPr/>
        </p:nvSpPr>
        <p:spPr>
          <a:xfrm>
            <a:off x="2237174" y="1917577"/>
            <a:ext cx="6800294" cy="2636671"/>
          </a:xfrm>
          <a:prstGeom prst="rect">
            <a:avLst/>
          </a:prstGeom>
        </p:spPr>
        <p:txBody>
          <a:bodyPr vert="horz" lIns="91440" tIns="45720" rIns="91440" bIns="0" rtlCol="0" anchor="t" anchorCtr="0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marL="346075" marR="0" lvl="1" indent="-346075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Received charging documents from the Recreation &amp; Parks Committee: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QR codes on signs:  Committee wanted signs to be trail specific – currently signs takes you to the website that you can select information on each trail</a:t>
            </a:r>
          </a:p>
          <a:p>
            <a:pPr marL="1260475" lvl="3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Staff is recommending to keep signs as current to eliminate extra expense of creating new signs ($70/each – 2 for each trail) along with developing specific pages on the website for each trail</a:t>
            </a:r>
          </a:p>
          <a:p>
            <a:pPr marL="803275" lvl="2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prstClr val="black"/>
                </a:solidFill>
                <a:latin typeface="Century Gothic" panose="020B0502020202020204"/>
              </a:rPr>
              <a:t>Playground fencing:</a:t>
            </a:r>
          </a:p>
          <a:p>
            <a:pPr marL="1260475" lvl="3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Green PVC wired fencing already installed at White Horse Park and Manklin playgrounds for safety (total cost:  $1,120); gate to be installed at Manklin playground</a:t>
            </a: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 in lieu of a perimeter fence ($20,000)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1260475" lvl="3" indent="-346075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latin typeface="Century Gothic" panose="020B0502020202020204"/>
              </a:rPr>
              <a:t>Fencing at Bainbridge, Somerset or Huntington parks is not needed because they are away from traffic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pic>
        <p:nvPicPr>
          <p:cNvPr id="3" name="Picture 2" descr="A sign on a gravel path in the woods&#10;&#10;Description automatically generated">
            <a:extLst>
              <a:ext uri="{FF2B5EF4-FFF2-40B4-BE49-F238E27FC236}">
                <a16:creationId xmlns:a16="http://schemas.microsoft.com/office/drawing/2014/main" id="{12453243-82AA-7027-8A2D-E2CB1A96F8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2" t="47112" r="27778" b="19791"/>
          <a:stretch/>
        </p:blipFill>
        <p:spPr>
          <a:xfrm rot="5400000">
            <a:off x="-30109" y="1918839"/>
            <a:ext cx="2297392" cy="2237173"/>
          </a:xfrm>
          <a:prstGeom prst="rect">
            <a:avLst/>
          </a:prstGeom>
        </p:spPr>
      </p:pic>
      <p:pic>
        <p:nvPicPr>
          <p:cNvPr id="5" name="Picture 4" descr="A fence in a park&#10;&#10;Description automatically generated">
            <a:extLst>
              <a:ext uri="{FF2B5EF4-FFF2-40B4-BE49-F238E27FC236}">
                <a16:creationId xmlns:a16="http://schemas.microsoft.com/office/drawing/2014/main" id="{4213ED88-685A-56E1-D850-EB933BA65B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4218"/>
            <a:ext cx="3045041" cy="228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34860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SIBSON CONSULTING Document">
  <a:themeElements>
    <a:clrScheme name="Sibson">
      <a:dk1>
        <a:sysClr val="windowText" lastClr="000000"/>
      </a:dk1>
      <a:lt1>
        <a:sysClr val="window" lastClr="FFFFFF"/>
      </a:lt1>
      <a:dk2>
        <a:srgbClr val="000000"/>
      </a:dk2>
      <a:lt2>
        <a:srgbClr val="B2B4B3"/>
      </a:lt2>
      <a:accent1>
        <a:srgbClr val="A0CFEB"/>
      </a:accent1>
      <a:accent2>
        <a:srgbClr val="0065BD"/>
      </a:accent2>
      <a:accent3>
        <a:srgbClr val="429C35"/>
      </a:accent3>
      <a:accent4>
        <a:srgbClr val="616365"/>
      </a:accent4>
      <a:accent5>
        <a:srgbClr val="C4262E"/>
      </a:accent5>
      <a:accent6>
        <a:srgbClr val="EEAF30"/>
      </a:accent6>
      <a:hlink>
        <a:srgbClr val="0065BD"/>
      </a:hlink>
      <a:folHlink>
        <a:srgbClr val="7030A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63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Segal Report 1">
        <a:dk1>
          <a:srgbClr val="000000"/>
        </a:dk1>
        <a:lt1>
          <a:srgbClr val="FFFFFF"/>
        </a:lt1>
        <a:dk2>
          <a:srgbClr val="000000"/>
        </a:dk2>
        <a:lt2>
          <a:srgbClr val="B2B4B3"/>
        </a:lt2>
        <a:accent1>
          <a:srgbClr val="A0CFEB"/>
        </a:accent1>
        <a:accent2>
          <a:srgbClr val="C4262E"/>
        </a:accent2>
        <a:accent3>
          <a:srgbClr val="FFFFFF"/>
        </a:accent3>
        <a:accent4>
          <a:srgbClr val="000000"/>
        </a:accent4>
        <a:accent5>
          <a:srgbClr val="CDE4F3"/>
        </a:accent5>
        <a:accent6>
          <a:srgbClr val="B12129"/>
        </a:accent6>
        <a:hlink>
          <a:srgbClr val="3F9C35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SIBSON CONSULTING Document" id="{8B48DD64-9FB5-4282-8588-7B21241C64BB}" vid="{85534FED-CE0B-46C2-A386-62A7B1E79165}"/>
    </a:ext>
  </a:extLst>
</a:theme>
</file>

<file path=ppt/theme/theme2.xml><?xml version="1.0" encoding="utf-8"?>
<a:theme xmlns:a="http://schemas.openxmlformats.org/drawingml/2006/main" name="Data slides">
  <a:themeElements>
    <a:clrScheme name="Custom 1">
      <a:dk1>
        <a:srgbClr val="333333"/>
      </a:dk1>
      <a:lt1>
        <a:sysClr val="window" lastClr="FFFFFF"/>
      </a:lt1>
      <a:dk2>
        <a:srgbClr val="666666"/>
      </a:dk2>
      <a:lt2>
        <a:srgbClr val="EEECE1"/>
      </a:lt2>
      <a:accent1>
        <a:srgbClr val="8BAB42"/>
      </a:accent1>
      <a:accent2>
        <a:srgbClr val="CCCCCC"/>
      </a:accent2>
      <a:accent3>
        <a:srgbClr val="60574C"/>
      </a:accent3>
      <a:accent4>
        <a:srgbClr val="31859C"/>
      </a:accent4>
      <a:accent5>
        <a:srgbClr val="A8BC33"/>
      </a:accent5>
      <a:accent6>
        <a:srgbClr val="FFFFFF"/>
      </a:accent6>
      <a:hlink>
        <a:srgbClr val="31859C"/>
      </a:hlink>
      <a:folHlink>
        <a:srgbClr val="31859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4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eashells">
      <a:dk1>
        <a:srgbClr val="634823"/>
      </a:dk1>
      <a:lt1>
        <a:sysClr val="window" lastClr="FFFFFF"/>
      </a:lt1>
      <a:dk2>
        <a:srgbClr val="000000"/>
      </a:dk2>
      <a:lt2>
        <a:srgbClr val="F9EDD7"/>
      </a:lt2>
      <a:accent1>
        <a:srgbClr val="803C63"/>
      </a:accent1>
      <a:accent2>
        <a:srgbClr val="5A95A4"/>
      </a:accent2>
      <a:accent3>
        <a:srgbClr val="EBB419"/>
      </a:accent3>
      <a:accent4>
        <a:srgbClr val="E1771F"/>
      </a:accent4>
      <a:accent5>
        <a:srgbClr val="648C7A"/>
      </a:accent5>
      <a:accent6>
        <a:srgbClr val="ACBB51"/>
      </a:accent6>
      <a:hlink>
        <a:srgbClr val="5A95A4"/>
      </a:hlink>
      <a:folHlink>
        <a:srgbClr val="E1771F"/>
      </a:folHlink>
    </a:clrScheme>
    <a:fontScheme name="Corbel">
      <a:maj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005420c5-ce29-4fd8-9b0b-06107616db1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58D88600E1A94FA3EA08FFB8100B44" ma:contentTypeVersion="12" ma:contentTypeDescription="Create a new document." ma:contentTypeScope="" ma:versionID="07e4ddd58a83c4db61c786069a0f1040">
  <xsd:schema xmlns:xsd="http://www.w3.org/2001/XMLSchema" xmlns:xs="http://www.w3.org/2001/XMLSchema" xmlns:p="http://schemas.microsoft.com/office/2006/metadata/properties" xmlns:ns3="005420c5-ce29-4fd8-9b0b-06107616db10" xmlns:ns4="2410f877-682a-4a84-b4b9-52eb2a99858c" targetNamespace="http://schemas.microsoft.com/office/2006/metadata/properties" ma:root="true" ma:fieldsID="1f8d1c40977bbf3988b8287b743bd47e" ns3:_="" ns4:_="">
    <xsd:import namespace="005420c5-ce29-4fd8-9b0b-06107616db10"/>
    <xsd:import namespace="2410f877-682a-4a84-b4b9-52eb2a99858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5420c5-ce29-4fd8-9b0b-06107616db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0f877-682a-4a84-b4b9-52eb2a99858c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739C01-A55D-4154-8A5A-0B12F337382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5C4FE95-5FDD-4F38-A968-D37070C529A2}">
  <ds:schemaRefs>
    <ds:schemaRef ds:uri="http://purl.org/dc/elements/1.1/"/>
    <ds:schemaRef ds:uri="http://schemas.microsoft.com/office/infopath/2007/PartnerControls"/>
    <ds:schemaRef ds:uri="005420c5-ce29-4fd8-9b0b-06107616db10"/>
    <ds:schemaRef ds:uri="http://schemas.openxmlformats.org/package/2006/metadata/core-properties"/>
    <ds:schemaRef ds:uri="http://schemas.microsoft.com/office/2006/documentManagement/types"/>
    <ds:schemaRef ds:uri="2410f877-682a-4a84-b4b9-52eb2a99858c"/>
    <ds:schemaRef ds:uri="http://purl.org/dc/terms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3CA0E10A-4563-40F3-ADDD-5B4D89EAB10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05420c5-ce29-4fd8-9b0b-06107616db10"/>
    <ds:schemaRef ds:uri="2410f877-682a-4a84-b4b9-52eb2a99858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189674</TotalTime>
  <Words>1341</Words>
  <Application>Microsoft Office PowerPoint</Application>
  <PresentationFormat>On-screen Show (4:3)</PresentationFormat>
  <Paragraphs>213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Arial Black</vt:lpstr>
      <vt:lpstr>Arial Narrow</vt:lpstr>
      <vt:lpstr>Calibri</vt:lpstr>
      <vt:lpstr>Calibri Light</vt:lpstr>
      <vt:lpstr>Century Gothic</vt:lpstr>
      <vt:lpstr>Corbel</vt:lpstr>
      <vt:lpstr>Franklin Gothic Medium</vt:lpstr>
      <vt:lpstr>Gill Sans MT</vt:lpstr>
      <vt:lpstr>Symbol</vt:lpstr>
      <vt:lpstr>Times New Roman</vt:lpstr>
      <vt:lpstr>Wingdings</vt:lpstr>
      <vt:lpstr>Wingdings 2</vt:lpstr>
      <vt:lpstr>SIBSON CONSULTING Document</vt:lpstr>
      <vt:lpstr>Data slides</vt:lpstr>
      <vt:lpstr>Quotable</vt:lpstr>
      <vt:lpstr>Worksheet</vt:lpstr>
      <vt:lpstr>GM Leadership Report –  John Viola</vt:lpstr>
      <vt:lpstr>PowerPoint Presentation</vt:lpstr>
      <vt:lpstr>Veterans Memorial Pavilion</vt:lpstr>
      <vt:lpstr>Racquet Sports –  New Building</vt:lpstr>
      <vt:lpstr>Racquet Sports –  Capital Spend Over 5 Years</vt:lpstr>
      <vt:lpstr>Maintenance</vt:lpstr>
      <vt:lpstr>RFP – Food &amp; Beverage</vt:lpstr>
      <vt:lpstr>Director of Business Administration –  Linda Martin</vt:lpstr>
      <vt:lpstr>Recreation &amp; Parks</vt:lpstr>
      <vt:lpstr>Recreation &amp; Parks (continued)</vt:lpstr>
      <vt:lpstr>Marina</vt:lpstr>
      <vt:lpstr>Electronic Signs</vt:lpstr>
      <vt:lpstr>Trash Contract</vt:lpstr>
      <vt:lpstr>CPI Violation Dashboard September</vt:lpstr>
      <vt:lpstr>Work Orders September</vt:lpstr>
      <vt:lpstr>Customer Service Dashboard (from info@oceanpines.org) September</vt:lpstr>
      <vt:lpstr>ADDENDUM Veterans Memorial Pavilion</vt:lpstr>
      <vt:lpstr>ADDENDUM Veterans Memorial Pavilion</vt:lpstr>
      <vt:lpstr>ADDENDUM Veterans Memorial Pavilion</vt:lpstr>
      <vt:lpstr>ADDENDUM Veterans Memorial Pavilion</vt:lpstr>
      <vt:lpstr>ADDENDUM Veterans Memorial Pavilion</vt:lpstr>
      <vt:lpstr>Financials</vt:lpstr>
      <vt:lpstr>MONTH OF SEPTEMBER 2024  FINANCIAL RESULTS</vt:lpstr>
      <vt:lpstr>SEPTEMBER 2024 YTD FINANCIAL RESULTS </vt:lpstr>
      <vt:lpstr>UNAUDITED RESERVE SUMMARY  SEPTEMBER 2024 ($ MILLIONS)</vt:lpstr>
      <vt:lpstr>PUBLIC SAFETY PERCENTAGE OF ASSESSMENT </vt:lpstr>
      <vt:lpstr>PUBLIC SAFETY INCREASES TO ASSESSMENT</vt:lpstr>
      <vt:lpstr>Budget FY 2025/2026</vt:lpstr>
      <vt:lpstr>PRICING STUDY </vt:lpstr>
      <vt:lpstr>Treasurer’s Report -  Monica Rakowski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Meeting</dc:title>
  <dc:creator>Michelle Bennett</dc:creator>
  <cp:lastModifiedBy>Linda Martin</cp:lastModifiedBy>
  <cp:revision>1705</cp:revision>
  <cp:lastPrinted>2024-10-25T17:14:09Z</cp:lastPrinted>
  <dcterms:created xsi:type="dcterms:W3CDTF">2021-01-13T14:26:54Z</dcterms:created>
  <dcterms:modified xsi:type="dcterms:W3CDTF">2024-10-25T17:35:11Z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0x010100DF58D88600E1A94FA3EA08FFB8100B44</vt:lpwstr>
  </property>
</Properties>
</file>