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43" r:id="rId4"/>
    <p:sldMasterId id="2147484422" r:id="rId5"/>
    <p:sldMasterId id="2147484503" r:id="rId6"/>
  </p:sldMasterIdLst>
  <p:notesMasterIdLst>
    <p:notesMasterId r:id="rId38"/>
  </p:notesMasterIdLst>
  <p:handoutMasterIdLst>
    <p:handoutMasterId r:id="rId39"/>
  </p:handoutMasterIdLst>
  <p:sldIdLst>
    <p:sldId id="1397" r:id="rId7"/>
    <p:sldId id="1644" r:id="rId8"/>
    <p:sldId id="1740" r:id="rId9"/>
    <p:sldId id="1754" r:id="rId10"/>
    <p:sldId id="1755" r:id="rId11"/>
    <p:sldId id="1746" r:id="rId12"/>
    <p:sldId id="1742" r:id="rId13"/>
    <p:sldId id="1727" r:id="rId14"/>
    <p:sldId id="1753" r:id="rId15"/>
    <p:sldId id="1765" r:id="rId16"/>
    <p:sldId id="1756" r:id="rId17"/>
    <p:sldId id="1757" r:id="rId18"/>
    <p:sldId id="1759" r:id="rId19"/>
    <p:sldId id="654" r:id="rId20"/>
    <p:sldId id="1418" r:id="rId21"/>
    <p:sldId id="652" r:id="rId22"/>
    <p:sldId id="1760" r:id="rId23"/>
    <p:sldId id="1761" r:id="rId24"/>
    <p:sldId id="1763" r:id="rId25"/>
    <p:sldId id="1762" r:id="rId26"/>
    <p:sldId id="1764" r:id="rId27"/>
    <p:sldId id="1441" r:id="rId28"/>
    <p:sldId id="669" r:id="rId29"/>
    <p:sldId id="668" r:id="rId30"/>
    <p:sldId id="670" r:id="rId31"/>
    <p:sldId id="1751" r:id="rId32"/>
    <p:sldId id="1752" r:id="rId33"/>
    <p:sldId id="1758" r:id="rId34"/>
    <p:sldId id="1445" r:id="rId35"/>
    <p:sldId id="582" r:id="rId36"/>
    <p:sldId id="623" r:id="rId37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4D2B0"/>
    <a:srgbClr val="F5EADF"/>
    <a:srgbClr val="D4D1CC"/>
    <a:srgbClr val="5F5ACC"/>
    <a:srgbClr val="D65C00"/>
    <a:srgbClr val="E4E1DE"/>
    <a:srgbClr val="BCE1EC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57" autoAdjust="0"/>
    <p:restoredTop sz="94706" autoAdjust="0"/>
  </p:normalViewPr>
  <p:slideViewPr>
    <p:cSldViewPr snapToGrid="0">
      <p:cViewPr varScale="1">
        <p:scale>
          <a:sx n="108" d="100"/>
          <a:sy n="108" d="100"/>
        </p:scale>
        <p:origin x="1776" y="102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3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10/23/2024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10/23/2024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7" tIns="46559" rIns="93117" bIns="4655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901"/>
            <a:ext cx="5505450" cy="3137535"/>
          </a:xfrm>
          <a:prstGeom prst="rect">
            <a:avLst/>
          </a:prstGeom>
        </p:spPr>
        <p:txBody>
          <a:bodyPr vert="horz" lIns="93117" tIns="46559" rIns="93117" bIns="4655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3"/>
          <a:stretch/>
        </p:blipFill>
        <p:spPr bwMode="gray">
          <a:xfrm>
            <a:off x="4568646" y="3429000"/>
            <a:ext cx="4575354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5989837"/>
            <a:ext cx="2676912" cy="368363"/>
          </a:xfrm>
          <a:prstGeom prst="rect">
            <a:avLst/>
          </a:prstGeom>
        </p:spPr>
      </p:pic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255760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8009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42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8357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15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4903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9802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60086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590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733800"/>
            <a:ext cx="4343400" cy="2743200"/>
          </a:xfrm>
        </p:spPr>
        <p:txBody>
          <a:bodyPr/>
          <a:lstStyle>
            <a:lvl1pPr>
              <a:defRPr sz="1400"/>
            </a:lvl1pPr>
            <a:lvl2pPr>
              <a:buClr>
                <a:schemeClr val="accent5"/>
              </a:buCl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733800"/>
            <a:ext cx="4267200" cy="27432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841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7510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usto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7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5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990600"/>
            <a:ext cx="4114800" cy="54864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53988" indent="-153988">
              <a:defRPr sz="1200">
                <a:latin typeface="Arial Narrow" panose="020B0606020202030204" pitchFamily="34" charset="0"/>
              </a:defRPr>
            </a:lvl2pPr>
            <a:lvl3pPr marL="325438" indent="-171450">
              <a:defRPr sz="1200">
                <a:latin typeface="Arial Narrow" panose="020B0606020202030204" pitchFamily="34" charset="0"/>
              </a:defRPr>
            </a:lvl3pPr>
            <a:lvl4pPr marL="461963" indent="-153988">
              <a:defRPr sz="1200">
                <a:latin typeface="Arial Narrow" panose="020B0606020202030204" pitchFamily="34" charset="0"/>
              </a:defRPr>
            </a:lvl4pPr>
            <a:lvl5pPr marL="581025" indent="-119063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24400" y="990600"/>
            <a:ext cx="4114800" cy="44958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61925" indent="-161925">
              <a:defRPr sz="1200">
                <a:latin typeface="Arial Narrow" panose="020B0606020202030204" pitchFamily="34" charset="0"/>
              </a:defRPr>
            </a:lvl2pPr>
            <a:lvl3pPr marL="307975" indent="-146050">
              <a:defRPr sz="1200">
                <a:latin typeface="Arial Narrow" panose="020B0606020202030204" pitchFamily="34" charset="0"/>
              </a:defRPr>
            </a:lvl3pPr>
            <a:lvl4pPr marL="427038" indent="-136525">
              <a:defRPr sz="1200">
                <a:latin typeface="Arial Narrow" panose="020B0606020202030204" pitchFamily="34" charset="0"/>
              </a:defRPr>
            </a:lvl4pPr>
            <a:lvl5pPr marL="530225" indent="-103188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724400" y="5562600"/>
            <a:ext cx="4114800" cy="914400"/>
          </a:xfrm>
        </p:spPr>
        <p:txBody>
          <a:bodyPr/>
          <a:lstStyle>
            <a:lvl1pPr marL="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1pPr>
            <a:lvl2pPr marL="211138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2pPr>
            <a:lvl3pPr marL="396875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3pPr>
            <a:lvl4pPr marL="595313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4pPr>
            <a:lvl5pPr marL="79375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246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82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2"/>
          <a:stretch/>
        </p:blipFill>
        <p:spPr bwMode="gray">
          <a:xfrm>
            <a:off x="4629551" y="3443954"/>
            <a:ext cx="4484537" cy="3414045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5"/>
              </a:buClr>
              <a:buSzTx/>
              <a:buFontTx/>
              <a:buNone/>
              <a:tabLst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5993827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9" y="965201"/>
            <a:ext cx="388778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006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13022696"/>
              </p:ext>
            </p:extLst>
          </p:nvPr>
        </p:nvGraphicFramePr>
        <p:xfrm>
          <a:off x="204788" y="1403202"/>
          <a:ext cx="5953649" cy="3870960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9" y="965201"/>
            <a:ext cx="447833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97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72BD6-CB13-404C-BBAB-5920B3CC15CD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50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4C30-85AE-4A92-984D-60C6A1DBFA42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31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D159-92A4-4119-87A8-8289266E0BBE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4D32-E27B-4CF1-9451-12DE577B47D6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46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A779-EBE4-4697-A0A3-DA9E551BDAFC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42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66EE-F406-4A69-AC6B-1272CEEE21CC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16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FEFA-CBB5-452B-A6E0-F41E3EEAFFAB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5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2693F-7E9C-473F-B9BE-A99371B937BA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9"/>
          <a:stretch/>
        </p:blipFill>
        <p:spPr bwMode="gray">
          <a:xfrm flipV="1">
            <a:off x="4539274" y="0"/>
            <a:ext cx="4604726" cy="4572592"/>
          </a:xfrm>
          <a:prstGeom prst="rect">
            <a:avLst/>
          </a:prstGeom>
        </p:spPr>
      </p:pic>
      <p:sp>
        <p:nvSpPr>
          <p:cNvPr id="15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2019 by The Segal Group, Inc. All rights reserved.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622237"/>
            <a:ext cx="2676912" cy="368363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1168" tIns="64008" rIns="201168" bIns="64008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705254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9939ED1-20B6-486E-AD1A-0AF57D3268A8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9466"/>
      </p:ext>
    </p:extLst>
  </p:cSld>
  <p:clrMapOvr>
    <a:masterClrMapping/>
  </p:clrMapOvr>
  <p:hf sldNum="0"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31233"/>
      </p:ext>
    </p:extLst>
  </p:cSld>
  <p:clrMapOvr>
    <a:masterClrMapping/>
  </p:clrMapOvr>
  <p:hf sldNum="0"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542176"/>
      </p:ext>
    </p:extLst>
  </p:cSld>
  <p:clrMapOvr>
    <a:masterClrMapping/>
  </p:clrMapOvr>
  <p:hf sldNum="0"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95801"/>
      </p:ext>
    </p:extLst>
  </p:cSld>
  <p:clrMapOvr>
    <a:masterClrMapping/>
  </p:clrMapOvr>
  <p:hf sldNum="0"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06F1-6C94-4B42-9107-EF88F69A149F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54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18A4-7AB3-4151-BAC9-99ED2866EE8D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12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CE95A8D-EBA0-4BF6-AE99-54C9718622BD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9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 rot="16454853">
            <a:off x="4470200" y="-124166"/>
            <a:ext cx="4544556" cy="44787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14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615352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57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1295400"/>
            <a:ext cx="8229601" cy="5078104"/>
          </a:xfrm>
        </p:spPr>
        <p:txBody>
          <a:bodyPr/>
          <a:lstStyle>
            <a:lvl1pPr marL="342900" indent="-342900">
              <a:buFont typeface="+mj-lt"/>
              <a:buNone/>
              <a:defRPr sz="2000" b="0">
                <a:latin typeface="Arial Black" pitchFamily="34" charset="0"/>
              </a:defRPr>
            </a:lvl1pPr>
            <a:lvl2pPr marL="569913" indent="-212725">
              <a:buClr>
                <a:schemeClr val="accent5"/>
              </a:buClr>
              <a:defRPr sz="2000" b="1"/>
            </a:lvl2pPr>
            <a:lvl3pPr marL="914400" indent="-223838">
              <a:buClr>
                <a:schemeClr val="accent5"/>
              </a:buClr>
              <a:defRPr sz="2000" b="1"/>
            </a:lvl3pPr>
            <a:lvl4pPr marL="1258888" indent="-231775">
              <a:buClr>
                <a:schemeClr val="accent5"/>
              </a:buClr>
              <a:defRPr sz="2000" b="1"/>
            </a:lvl4pPr>
            <a:lvl5pPr marL="1484313" indent="-225425">
              <a:buClr>
                <a:schemeClr val="accent5"/>
              </a:buClr>
              <a:defRPr sz="2000" b="1"/>
            </a:lvl5pPr>
          </a:lstStyle>
          <a:p>
            <a:pPr lvl="0"/>
            <a:r>
              <a:rPr lang="en-US" dirty="0"/>
              <a:t>	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7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2766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4685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45901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581400"/>
            <a:ext cx="43434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581400"/>
            <a:ext cx="42672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76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69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54" y="990600"/>
            <a:ext cx="8915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  <p:sldLayoutId id="2147484359" r:id="rId16"/>
    <p:sldLayoutId id="2147484360" r:id="rId17"/>
    <p:sldLayoutId id="2147484361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9pPr>
    </p:titleStyle>
    <p:bodyStyle>
      <a:lvl1pPr marL="209550" indent="-209550" algn="l" rtl="0" eaLnBrk="1" fontAlgn="base" hangingPunct="1">
        <a:lnSpc>
          <a:spcPct val="90000"/>
        </a:lnSpc>
        <a:spcBef>
          <a:spcPct val="65000"/>
        </a:spcBef>
        <a:spcAft>
          <a:spcPct val="0"/>
        </a:spcAft>
        <a:buClr>
          <a:schemeClr val="accent5"/>
        </a:buClr>
        <a:buFont typeface="Wingdings" pitchFamily="34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95288" indent="-18415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accent5"/>
        </a:buClr>
        <a:buFont typeface="Symbol" pitchFamily="82" charset="2"/>
        <a:buChar char="·"/>
        <a:defRPr sz="1600">
          <a:solidFill>
            <a:schemeClr val="tx1"/>
          </a:solidFill>
          <a:latin typeface="+mn-lt"/>
        </a:defRPr>
      </a:lvl2pPr>
      <a:lvl3pPr marL="593725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–"/>
        <a:defRPr sz="1600">
          <a:solidFill>
            <a:schemeClr val="tx1"/>
          </a:solidFill>
          <a:latin typeface="+mn-lt"/>
        </a:defRPr>
      </a:lvl3pPr>
      <a:lvl4pPr marL="792163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»"/>
        <a:defRPr sz="1600">
          <a:solidFill>
            <a:schemeClr val="tx1"/>
          </a:solidFill>
          <a:latin typeface="+mn-lt"/>
        </a:defRPr>
      </a:lvl4pPr>
      <a:lvl5pPr marL="9779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›"/>
        <a:defRPr sz="1600">
          <a:solidFill>
            <a:schemeClr val="tx1"/>
          </a:solidFill>
          <a:latin typeface="+mn-lt"/>
        </a:defRPr>
      </a:lvl5pPr>
      <a:lvl6pPr marL="14351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6pPr>
      <a:lvl7pPr marL="18923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7pPr>
      <a:lvl8pPr marL="23495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8pPr>
      <a:lvl9pPr marL="28067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444508"/>
            <a:ext cx="82296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982199"/>
            <a:ext cx="5332506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7" y="6420103"/>
            <a:ext cx="62603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9" y="972237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26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3" r:id="rId1"/>
    <p:sldLayoutId id="2147484424" r:id="rId2"/>
    <p:sldLayoutId id="2147484425" r:id="rId3"/>
  </p:sldLayoutIdLst>
  <p:txStyles>
    <p:titleStyle>
      <a:lvl1pPr algn="l" defTabSz="457189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189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10/23/2024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99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https://files.constantcontact.com/4fdfceab001/4cd6bb01-03f4-42e5-8212-a383c9bfe9d8.png?rdr=true" TargetMode="Externa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package" Target="../embeddings/Microsoft_Excel_Worksheet2.xlsx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package" Target="../embeddings/Microsoft_Excel_Worksheet3.xlsx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3" name="Freeform 6">
            <a:extLst>
              <a:ext uri="{FF2B5EF4-FFF2-40B4-BE49-F238E27FC236}">
                <a16:creationId xmlns:a16="http://schemas.microsoft.com/office/drawing/2014/main" id="{A14CE2B0-0F0F-433D-8ED6-770921C98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094" name="Rectangle 2093">
            <a:extLst>
              <a:ext uri="{FF2B5EF4-FFF2-40B4-BE49-F238E27FC236}">
                <a16:creationId xmlns:a16="http://schemas.microsoft.com/office/drawing/2014/main" id="{321BD1B5-BC4F-463C-8AEE-6C9A34F18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1153"/>
            <a:ext cx="9144000" cy="6880304"/>
          </a:xfrm>
          <a:prstGeom prst="rect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95" name="Freeform 22">
            <a:extLst>
              <a:ext uri="{FF2B5EF4-FFF2-40B4-BE49-F238E27FC236}">
                <a16:creationId xmlns:a16="http://schemas.microsoft.com/office/drawing/2014/main" id="{258269F3-5453-4826-9069-BF69EEF5F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25094"/>
            <a:ext cx="9144000" cy="2332906"/>
          </a:xfrm>
          <a:custGeom>
            <a:avLst/>
            <a:gdLst>
              <a:gd name="connsiteX0" fmla="*/ 0 w 12192000"/>
              <a:gd name="connsiteY0" fmla="*/ 0 h 2332906"/>
              <a:gd name="connsiteX1" fmla="*/ 1996017 w 12192000"/>
              <a:gd name="connsiteY1" fmla="*/ 0 h 2332906"/>
              <a:gd name="connsiteX2" fmla="*/ 2377017 w 12192000"/>
              <a:gd name="connsiteY2" fmla="*/ 263783 h 2332906"/>
              <a:gd name="connsiteX3" fmla="*/ 2385484 w 12192000"/>
              <a:gd name="connsiteY3" fmla="*/ 266713 h 2332906"/>
              <a:gd name="connsiteX4" fmla="*/ 2398184 w 12192000"/>
              <a:gd name="connsiteY4" fmla="*/ 271110 h 2332906"/>
              <a:gd name="connsiteX5" fmla="*/ 2410883 w 12192000"/>
              <a:gd name="connsiteY5" fmla="*/ 275506 h 2332906"/>
              <a:gd name="connsiteX6" fmla="*/ 2421467 w 12192000"/>
              <a:gd name="connsiteY6" fmla="*/ 275506 h 2332906"/>
              <a:gd name="connsiteX7" fmla="*/ 2434167 w 12192000"/>
              <a:gd name="connsiteY7" fmla="*/ 275506 h 2332906"/>
              <a:gd name="connsiteX8" fmla="*/ 2444750 w 12192000"/>
              <a:gd name="connsiteY8" fmla="*/ 271110 h 2332906"/>
              <a:gd name="connsiteX9" fmla="*/ 2457450 w 12192000"/>
              <a:gd name="connsiteY9" fmla="*/ 266713 h 2332906"/>
              <a:gd name="connsiteX10" fmla="*/ 2465917 w 12192000"/>
              <a:gd name="connsiteY10" fmla="*/ 263783 h 2332906"/>
              <a:gd name="connsiteX11" fmla="*/ 2846917 w 12192000"/>
              <a:gd name="connsiteY11" fmla="*/ 0 h 2332906"/>
              <a:gd name="connsiteX12" fmla="*/ 12192000 w 12192000"/>
              <a:gd name="connsiteY12" fmla="*/ 0 h 2332906"/>
              <a:gd name="connsiteX13" fmla="*/ 12192000 w 12192000"/>
              <a:gd name="connsiteY13" fmla="*/ 2332906 h 2332906"/>
              <a:gd name="connsiteX14" fmla="*/ 0 w 12192000"/>
              <a:gd name="connsiteY14" fmla="*/ 2332906 h 233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2332906">
                <a:moveTo>
                  <a:pt x="0" y="0"/>
                </a:moveTo>
                <a:lnTo>
                  <a:pt x="1996017" y="0"/>
                </a:lnTo>
                <a:lnTo>
                  <a:pt x="2377017" y="263783"/>
                </a:lnTo>
                <a:lnTo>
                  <a:pt x="2385484" y="266713"/>
                </a:lnTo>
                <a:lnTo>
                  <a:pt x="2398184" y="271110"/>
                </a:lnTo>
                <a:lnTo>
                  <a:pt x="2410883" y="275506"/>
                </a:lnTo>
                <a:lnTo>
                  <a:pt x="2421467" y="275506"/>
                </a:lnTo>
                <a:lnTo>
                  <a:pt x="2434167" y="275506"/>
                </a:lnTo>
                <a:lnTo>
                  <a:pt x="2444750" y="271110"/>
                </a:lnTo>
                <a:lnTo>
                  <a:pt x="2457450" y="266713"/>
                </a:lnTo>
                <a:lnTo>
                  <a:pt x="2465917" y="263783"/>
                </a:lnTo>
                <a:lnTo>
                  <a:pt x="2846917" y="0"/>
                </a:lnTo>
                <a:lnTo>
                  <a:pt x="12192000" y="0"/>
                </a:lnTo>
                <a:lnTo>
                  <a:pt x="12192000" y="2332906"/>
                </a:lnTo>
                <a:lnTo>
                  <a:pt x="0" y="2332906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00" y="5230677"/>
            <a:ext cx="7929000" cy="1250025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dirty="0">
                <a:cs typeface="+mj-cs"/>
              </a:rPr>
              <a:t>GM Leadership Report – </a:t>
            </a:r>
            <a:br>
              <a:rPr lang="en-US" sz="3200" dirty="0">
                <a:cs typeface="+mj-cs"/>
              </a:rPr>
            </a:br>
            <a:r>
              <a:rPr lang="en-US" sz="3200" dirty="0">
                <a:cs typeface="+mj-cs"/>
              </a:rPr>
              <a:t>John Viola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B842525A-C47B-6814-FBF5-24919C3580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83" r="6800"/>
          <a:stretch/>
        </p:blipFill>
        <p:spPr bwMode="auto">
          <a:xfrm>
            <a:off x="1802169" y="2794493"/>
            <a:ext cx="5388744" cy="239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ay be an image of nature">
            <a:extLst>
              <a:ext uri="{FF2B5EF4-FFF2-40B4-BE49-F238E27FC236}">
                <a16:creationId xmlns:a16="http://schemas.microsoft.com/office/drawing/2014/main" id="{BA777F5D-5F90-DD58-9E44-21E05E61F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444" y="1"/>
            <a:ext cx="4151556" cy="276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group of flags in a circle&#10;&#10;Description automatically generated">
            <a:extLst>
              <a:ext uri="{FF2B5EF4-FFF2-40B4-BE49-F238E27FC236}">
                <a16:creationId xmlns:a16="http://schemas.microsoft.com/office/drawing/2014/main" id="{5D7141E5-D9EB-A9A6-8A6B-45C267664D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6"/>
          <a:stretch/>
        </p:blipFill>
        <p:spPr>
          <a:xfrm>
            <a:off x="8875" y="0"/>
            <a:ext cx="4643021" cy="276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31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1100831"/>
          </a:xfrm>
        </p:spPr>
        <p:txBody>
          <a:bodyPr/>
          <a:lstStyle/>
          <a:p>
            <a:pPr algn="ctr"/>
            <a:r>
              <a:rPr lang="en-US" dirty="0"/>
              <a:t>Recreation &amp; Parks</a:t>
            </a:r>
            <a:br>
              <a:rPr lang="en-US" dirty="0"/>
            </a:br>
            <a:r>
              <a:rPr lang="en-US" sz="3200" dirty="0"/>
              <a:t>(continued)</a:t>
            </a:r>
            <a:endParaRPr lang="en-US" dirty="0"/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0" y="1813414"/>
            <a:ext cx="5370990" cy="233246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1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Maintenance at White Horse Park: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Horseshoe pit post replaced and area cleaned up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Bocci court borders replaced and court leveled with additional stone dust (total cost:  $3,630)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Shuffleboard courts power washed and scheduled to be painted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Signage will be installed to advertise these areas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Crosswalks: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Seabreeze Road/Ocean Parkway:  will further review – staff believes there is not enough foot traffic that crosses this area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Ocean Parkway/Route 90 Bridge:  crosswalk requested for bicyclists but per MD law crosswalks are meant for foot traffic; also concerns about visibility of proposed crosswalk location – recommending signage instead of crosswalk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4322EE1-3B95-98F8-A5FC-F97AAD474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586" y="1898763"/>
            <a:ext cx="3453414" cy="230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39AA6F-8EEF-53F9-48D8-64F3F2BD21CA}"/>
              </a:ext>
            </a:extLst>
          </p:cNvPr>
          <p:cNvSpPr txBox="1"/>
          <p:nvPr/>
        </p:nvSpPr>
        <p:spPr>
          <a:xfrm>
            <a:off x="6933460" y="1641769"/>
            <a:ext cx="807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 dirty="0">
                <a:solidFill>
                  <a:schemeClr val="bg1"/>
                </a:solidFill>
              </a:rPr>
              <a:t>before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A06A7A-DD88-6689-0F53-F41FC59261E3}"/>
              </a:ext>
            </a:extLst>
          </p:cNvPr>
          <p:cNvSpPr txBox="1"/>
          <p:nvPr/>
        </p:nvSpPr>
        <p:spPr>
          <a:xfrm>
            <a:off x="7036293" y="4220698"/>
            <a:ext cx="602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 dirty="0">
                <a:solidFill>
                  <a:schemeClr val="bg1"/>
                </a:solidFill>
              </a:rPr>
              <a:t>after</a:t>
            </a:r>
          </a:p>
        </p:txBody>
      </p:sp>
      <p:pic>
        <p:nvPicPr>
          <p:cNvPr id="8" name="Picture 7" descr="A long shot of a park&#10;&#10;Description automatically generated">
            <a:extLst>
              <a:ext uri="{FF2B5EF4-FFF2-40B4-BE49-F238E27FC236}">
                <a16:creationId xmlns:a16="http://schemas.microsoft.com/office/drawing/2014/main" id="{D71D34BC-DAF3-DC0C-1616-F05F170CDA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03" r="11748"/>
          <a:stretch/>
        </p:blipFill>
        <p:spPr>
          <a:xfrm>
            <a:off x="5690584" y="4486820"/>
            <a:ext cx="3453415" cy="238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553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Marina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248574" y="2246050"/>
            <a:ext cx="8655729" cy="2049688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 enhance customer service (and per Board request), hours of operation at the Marina extended past October 31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to accommodate boat owners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Marina will be open on weekends in November until November 17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endParaRPr lang="en-US" dirty="0">
              <a:solidFill>
                <a:prstClr val="black"/>
              </a:solidFill>
              <a:latin typeface="Century Gothic" panose="020B0502020202020204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Hours of operation:  8:00 a.m. – 5:00 p.m.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7170" name="Picture 2" descr="May be an image of boat">
            <a:extLst>
              <a:ext uri="{FF2B5EF4-FFF2-40B4-BE49-F238E27FC236}">
                <a16:creationId xmlns:a16="http://schemas.microsoft.com/office/drawing/2014/main" id="{F1B14693-00D6-59C9-111E-917AEAED3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155" y="4082970"/>
            <a:ext cx="4165148" cy="277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ay be an image of 1 person and boat">
            <a:extLst>
              <a:ext uri="{FF2B5EF4-FFF2-40B4-BE49-F238E27FC236}">
                <a16:creationId xmlns:a16="http://schemas.microsoft.com/office/drawing/2014/main" id="{E5BA19E4-26E4-760A-B467-FBBA8129F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74" y="4082971"/>
            <a:ext cx="4163627" cy="277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762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Electronic Signs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248574" y="2254928"/>
            <a:ext cx="8575829" cy="209407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4 additional signs ordered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Total cost:  $85,079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 be placed at </a:t>
            </a:r>
            <a:r>
              <a:rPr lang="en-US" dirty="0">
                <a:solidFill>
                  <a:prstClr val="black"/>
                </a:solidFill>
              </a:rPr>
              <a:t>Ocean Parkway at Community Center, Yacht Club entrance,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south gate (Sherwood Forest), and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Cathell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Road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3" name="Picture 2" descr="A sign on a white structure&#10;&#10;Description automatically generated">
            <a:extLst>
              <a:ext uri="{FF2B5EF4-FFF2-40B4-BE49-F238E27FC236}">
                <a16:creationId xmlns:a16="http://schemas.microsoft.com/office/drawing/2014/main" id="{BAA4E5A2-1B3D-88B1-3807-5AEF2E3A9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947" y="3671922"/>
            <a:ext cx="4782106" cy="318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60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Trash Contract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195308" y="2414726"/>
            <a:ext cx="8629096" cy="2281562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Trash contract awarded to Republic and approved by Board at the December 2023 Board Meeting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New contract 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ddressed at the October, November, December and January Board Meetings along with the Winter 2024 newsletter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Home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s would receive new receptacles and would no longer pay a monthly rental fee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New trucks with mechanical arms would be picking up the receptacles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Town Hall held on October 18, 2024 with Republic representatives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Smaller receptacle of 36 gallons presented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Those that wish to exchange 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new receptacle to smaller receptacle requested to contact Republic directly at 443-210-3505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Old receptacles will be picked up by Republic subcontractor in the next few weeks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181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CPI Violation Dashboard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September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914543"/>
              </p:ext>
            </p:extLst>
          </p:nvPr>
        </p:nvGraphicFramePr>
        <p:xfrm>
          <a:off x="109536" y="3091340"/>
          <a:ext cx="8847908" cy="95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83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307832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752377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9/1/24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Violations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Violations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9/30/24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243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140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76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307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AD86D9-C03E-4A30-A454-1333AEBA4A40}"/>
              </a:ext>
            </a:extLst>
          </p:cNvPr>
          <p:cNvSpPr txBox="1"/>
          <p:nvPr/>
        </p:nvSpPr>
        <p:spPr>
          <a:xfrm>
            <a:off x="122598" y="2723080"/>
            <a:ext cx="328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45EED-5BDB-2387-3FB6-2B720D18D314}"/>
              </a:ext>
            </a:extLst>
          </p:cNvPr>
          <p:cNvSpPr txBox="1"/>
          <p:nvPr/>
        </p:nvSpPr>
        <p:spPr>
          <a:xfrm>
            <a:off x="122598" y="4509848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140 violations initiated in September:  44 maintenance/trash/debris; 14 no permit;  42 signs;              42 miscellaneous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 violations includes stop work orders, trailers, unregistered/junk vehicles, and vehicle parking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76 violations complied out; 307 remain open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108 maintenance/trash/debris; 69 no permit; 21 signs; 109 miscellaneous</a:t>
            </a:r>
          </a:p>
        </p:txBody>
      </p:sp>
    </p:spTree>
    <p:extLst>
      <p:ext uri="{BB962C8B-B14F-4D97-AF65-F5344CB8AC3E}">
        <p14:creationId xmlns:p14="http://schemas.microsoft.com/office/powerpoint/2010/main" val="1554711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Work Orders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September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032183"/>
              </p:ext>
            </p:extLst>
          </p:nvPr>
        </p:nvGraphicFramePr>
        <p:xfrm>
          <a:off x="571175" y="2521994"/>
          <a:ext cx="8046719" cy="140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72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164411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204843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879743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9/1/24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Work Orders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Work Orders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9/30/24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115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97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118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94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96AD777-9903-050C-60B7-A95C92E997D2}"/>
              </a:ext>
            </a:extLst>
          </p:cNvPr>
          <p:cNvSpPr txBox="1"/>
          <p:nvPr/>
        </p:nvSpPr>
        <p:spPr>
          <a:xfrm>
            <a:off x="1001195" y="4502597"/>
            <a:ext cx="73328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97 work orders initiated in September:  10 bulkhead;  19 drainage;                                       14 grounds/landscaping; 13 roads; 1 sign; 40 general maintenance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Majority still open in drainage (52):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21 – over 30 days; 16 – over 60 days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Gill Sans MT" panose="020B0502020104020203"/>
              </a:rPr>
              <a:t>Average 1-4 work orders a day to complete depending upon severity</a:t>
            </a:r>
          </a:p>
        </p:txBody>
      </p:sp>
    </p:spTree>
    <p:extLst>
      <p:ext uri="{BB962C8B-B14F-4D97-AF65-F5344CB8AC3E}">
        <p14:creationId xmlns:p14="http://schemas.microsoft.com/office/powerpoint/2010/main" val="708287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139332"/>
            <a:ext cx="7524003" cy="1663343"/>
          </a:xfrm>
        </p:spPr>
        <p:txBody>
          <a:bodyPr>
            <a:noAutofit/>
          </a:bodyPr>
          <a:lstStyle/>
          <a:p>
            <a:pPr algn="ctr"/>
            <a:r>
              <a:rPr lang="en-US" u="sng" dirty="0">
                <a:solidFill>
                  <a:schemeClr val="tx1"/>
                </a:solidFill>
              </a:rPr>
              <a:t>Customer Service Dashboard</a:t>
            </a:r>
            <a:br>
              <a:rPr lang="en-US" b="0" u="sng" dirty="0">
                <a:solidFill>
                  <a:schemeClr val="tx1"/>
                </a:solidFill>
              </a:rPr>
            </a:br>
            <a:r>
              <a:rPr lang="en-US" sz="3200" b="0" u="sng" dirty="0">
                <a:solidFill>
                  <a:schemeClr val="tx1"/>
                </a:solidFill>
              </a:rPr>
              <a:t>(from info@oceanpines.org)</a:t>
            </a:r>
            <a:br>
              <a:rPr lang="en-US" sz="3200" b="0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September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50598"/>
              </p:ext>
            </p:extLst>
          </p:nvPr>
        </p:nvGraphicFramePr>
        <p:xfrm>
          <a:off x="2159726" y="2125434"/>
          <a:ext cx="4977921" cy="25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906">
                  <a:extLst>
                    <a:ext uri="{9D8B030D-6E8A-4147-A177-3AD203B41FA5}">
                      <a16:colId xmlns:a16="http://schemas.microsoft.com/office/drawing/2014/main" val="160533530"/>
                    </a:ext>
                  </a:extLst>
                </a:gridCol>
                <a:gridCol w="2520015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227651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Received – Sept.</a:t>
                      </a:r>
                    </a:p>
                  </a:txBody>
                  <a:tcPr marL="68580" marR="68580" marT="34290" marB="34290" anchor="b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Amenities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6900878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CPI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5847516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Drainage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24032667"/>
                  </a:ext>
                </a:extLst>
              </a:tr>
              <a:tr h="317588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General 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9019372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Public Works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62857128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244831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97C8FB9E-F9E1-9DA5-4E9C-7C66AD0CD3AF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802772"/>
            <a:ext cx="3708179" cy="1957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42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1074199"/>
          </a:xfrm>
        </p:spPr>
        <p:txBody>
          <a:bodyPr/>
          <a:lstStyle/>
          <a:p>
            <a:pPr algn="ctr"/>
            <a:r>
              <a:rPr lang="en-US" u="sng" dirty="0"/>
              <a:t>ADDENDUM</a:t>
            </a:r>
            <a:br>
              <a:rPr lang="en-US" u="sng" dirty="0"/>
            </a:br>
            <a:r>
              <a:rPr lang="en-US" dirty="0"/>
              <a:t>Veterans Memorial Pavilion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AA216D-ECBC-5E93-3A38-8AE91D0AF369}"/>
              </a:ext>
            </a:extLst>
          </p:cNvPr>
          <p:cNvSpPr txBox="1"/>
          <p:nvPr/>
        </p:nvSpPr>
        <p:spPr>
          <a:xfrm>
            <a:off x="3382390" y="1935332"/>
            <a:ext cx="2379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WEEK 1:  9/23 – 9/27</a:t>
            </a: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886CD0AF-8152-FCE2-4FA3-6D0EB7DDE3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6"/>
          <a:stretch/>
        </p:blipFill>
        <p:spPr bwMode="auto">
          <a:xfrm>
            <a:off x="17751" y="3741689"/>
            <a:ext cx="5104647" cy="310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D8989D0-2D0F-0DEF-58B4-468D3869B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918" y="2341900"/>
            <a:ext cx="4403324" cy="293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77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1074199"/>
          </a:xfrm>
        </p:spPr>
        <p:txBody>
          <a:bodyPr/>
          <a:lstStyle/>
          <a:p>
            <a:pPr algn="ctr"/>
            <a:r>
              <a:rPr lang="en-US" u="sng" dirty="0"/>
              <a:t>ADDENDUM</a:t>
            </a:r>
            <a:br>
              <a:rPr lang="en-US" u="sng" dirty="0"/>
            </a:br>
            <a:r>
              <a:rPr lang="en-US" dirty="0"/>
              <a:t>Veterans Memorial Pavilion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18BD57-2713-52EF-628B-97DB8BA30F00}"/>
              </a:ext>
            </a:extLst>
          </p:cNvPr>
          <p:cNvSpPr txBox="1"/>
          <p:nvPr/>
        </p:nvSpPr>
        <p:spPr>
          <a:xfrm>
            <a:off x="3382390" y="1935332"/>
            <a:ext cx="2379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WEEK 2:  9/30 – 10/4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59B8AD9-1045-D250-E5B9-112DB8357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06"/>
          <a:stretch/>
        </p:blipFill>
        <p:spPr bwMode="auto">
          <a:xfrm>
            <a:off x="5477334" y="2245181"/>
            <a:ext cx="3648546" cy="2218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9525279D-D3DE-7B6D-C738-F0CA968273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9"/>
          <a:stretch/>
        </p:blipFill>
        <p:spPr bwMode="auto">
          <a:xfrm>
            <a:off x="5233059" y="4255128"/>
            <a:ext cx="3917321" cy="260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731A5D0B-33A9-E557-6AD5-D657F154C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9" y="2245181"/>
            <a:ext cx="3216338" cy="222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2E36C436-FDFD-9F9C-80D2-77A31B2320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3"/>
          <a:stretch/>
        </p:blipFill>
        <p:spPr bwMode="auto">
          <a:xfrm>
            <a:off x="0" y="4255128"/>
            <a:ext cx="3917321" cy="256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85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1074199"/>
          </a:xfrm>
        </p:spPr>
        <p:txBody>
          <a:bodyPr/>
          <a:lstStyle/>
          <a:p>
            <a:pPr algn="ctr"/>
            <a:r>
              <a:rPr lang="en-US" u="sng" dirty="0"/>
              <a:t>ADDENDUM</a:t>
            </a:r>
            <a:br>
              <a:rPr lang="en-US" u="sng" dirty="0"/>
            </a:br>
            <a:r>
              <a:rPr lang="en-US" dirty="0"/>
              <a:t>Veterans Memorial Pavilion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98B0B3-642C-5571-1001-E49CB4589EA3}"/>
              </a:ext>
            </a:extLst>
          </p:cNvPr>
          <p:cNvSpPr txBox="1"/>
          <p:nvPr/>
        </p:nvSpPr>
        <p:spPr>
          <a:xfrm>
            <a:off x="3324685" y="1935332"/>
            <a:ext cx="2494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WEEK 3:  10/7 – 10/11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181A67C-4B55-DD14-35BF-546D03314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96" y="2677949"/>
            <a:ext cx="7431202" cy="4180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408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FE8DED1-24FF-4A79-873B-ECE3ABE73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A6A048-501A-4387-906B-B8A8543E7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819" y="643467"/>
            <a:ext cx="8188361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6C59-3F02-F27D-BA1E-8E9684FDB7F5}"/>
              </a:ext>
            </a:extLst>
          </p:cNvPr>
          <p:cNvSpPr txBox="1"/>
          <p:nvPr/>
        </p:nvSpPr>
        <p:spPr>
          <a:xfrm>
            <a:off x="852265" y="941032"/>
            <a:ext cx="7434428" cy="5086899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0" lvl="0" defTabSz="457200">
              <a:lnSpc>
                <a:spcPct val="120000"/>
              </a:lnSpc>
              <a:spcBef>
                <a:spcPct val="0"/>
              </a:spcBef>
            </a:pPr>
            <a:r>
              <a:rPr lang="en-US" sz="2400" b="1" u="sng" dirty="0">
                <a:latin typeface="+mj-lt"/>
                <a:ea typeface="+mj-ea"/>
                <a:cs typeface="+mj-cs"/>
              </a:rPr>
              <a:t>Initiatives</a:t>
            </a:r>
            <a:endParaRPr lang="en-US" sz="2400" dirty="0">
              <a:latin typeface="+mj-lt"/>
              <a:ea typeface="+mj-ea"/>
              <a:cs typeface="+mj-cs"/>
            </a:endParaRP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Veterans Memorial Pavilion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Racquet Sports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Maintenance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RFP – Food &amp; Beverage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Recreation and Parks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Marina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Electronic Signs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Trash Contract</a:t>
            </a:r>
          </a:p>
          <a:p>
            <a:pPr marL="461963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M</a:t>
            </a:r>
            <a:r>
              <a:rPr lang="en-US" sz="2000" spc="0" baseline="0" dirty="0">
                <a:latin typeface="+mj-lt"/>
                <a:ea typeface="+mj-ea"/>
                <a:cs typeface="+mj-cs"/>
              </a:rPr>
              <a:t>etrics</a:t>
            </a:r>
          </a:p>
        </p:txBody>
      </p:sp>
    </p:spTree>
    <p:extLst>
      <p:ext uri="{BB962C8B-B14F-4D97-AF65-F5344CB8AC3E}">
        <p14:creationId xmlns:p14="http://schemas.microsoft.com/office/powerpoint/2010/main" val="4293288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1074199"/>
          </a:xfrm>
        </p:spPr>
        <p:txBody>
          <a:bodyPr/>
          <a:lstStyle/>
          <a:p>
            <a:pPr algn="ctr"/>
            <a:r>
              <a:rPr lang="en-US" u="sng" dirty="0"/>
              <a:t>ADDENDUM</a:t>
            </a:r>
            <a:br>
              <a:rPr lang="en-US" u="sng" dirty="0"/>
            </a:br>
            <a:r>
              <a:rPr lang="en-US" dirty="0"/>
              <a:t>Veterans Memorial Pavilion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29D7B6-B9FB-191B-1C22-783A87355E88}"/>
              </a:ext>
            </a:extLst>
          </p:cNvPr>
          <p:cNvSpPr txBox="1"/>
          <p:nvPr/>
        </p:nvSpPr>
        <p:spPr>
          <a:xfrm>
            <a:off x="3240348" y="1935332"/>
            <a:ext cx="2663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WEEK 4:  10/14 – 10/18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5F5E621-9130-29EF-7585-2BA8313AB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250" y="4088167"/>
            <a:ext cx="4154750" cy="276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13BF8EF0-EFEF-4712-180B-331EE545D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88167"/>
            <a:ext cx="4154750" cy="276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4D45AF77-0428-5118-B2B5-75DD39175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482" y="2295786"/>
            <a:ext cx="4279036" cy="240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272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1074199"/>
          </a:xfrm>
        </p:spPr>
        <p:txBody>
          <a:bodyPr/>
          <a:lstStyle/>
          <a:p>
            <a:pPr algn="ctr"/>
            <a:r>
              <a:rPr lang="en-US" u="sng" dirty="0"/>
              <a:t>ADDENDUM</a:t>
            </a:r>
            <a:br>
              <a:rPr lang="en-US" u="sng" dirty="0"/>
            </a:br>
            <a:r>
              <a:rPr lang="en-US" dirty="0"/>
              <a:t>Veterans Memorial Pavilion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EA38C0-7486-EA24-7A64-C4201BA99E65}"/>
              </a:ext>
            </a:extLst>
          </p:cNvPr>
          <p:cNvSpPr txBox="1"/>
          <p:nvPr/>
        </p:nvSpPr>
        <p:spPr>
          <a:xfrm>
            <a:off x="3231469" y="1935332"/>
            <a:ext cx="2681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WEEK 5:  10/21 – 10/25</a:t>
            </a:r>
          </a:p>
        </p:txBody>
      </p:sp>
      <p:pic>
        <p:nvPicPr>
          <p:cNvPr id="5" name="Picture 4" descr="A structure in a field&#10;&#10;Description automatically generated">
            <a:extLst>
              <a:ext uri="{FF2B5EF4-FFF2-40B4-BE49-F238E27FC236}">
                <a16:creationId xmlns:a16="http://schemas.microsoft.com/office/drawing/2014/main" id="{8B7B5565-0166-76B7-3177-30022B2147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97" y="2410212"/>
            <a:ext cx="7620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8929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Financials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86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8013" y="354168"/>
            <a:ext cx="5707559" cy="1043201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MONTH OF SEPTEMBER 2024 </a:t>
            </a:r>
            <a:br>
              <a:rPr lang="en-US" sz="3200" dirty="0"/>
            </a:br>
            <a:r>
              <a:rPr lang="en-US" sz="3200" dirty="0"/>
              <a:t>FINANCIAL RESULTS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28681" y="6961373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BB0CDF-5ABB-387D-8A08-0F31CC442672}"/>
              </a:ext>
            </a:extLst>
          </p:cNvPr>
          <p:cNvCxnSpPr>
            <a:cxnSpLocks/>
          </p:cNvCxnSpPr>
          <p:nvPr/>
        </p:nvCxnSpPr>
        <p:spPr>
          <a:xfrm>
            <a:off x="5728681" y="5806701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3910AB7-534B-2100-54D2-917CE186F3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2316025"/>
          <a:ext cx="4928787" cy="3346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514784" imgH="4257695" progId="Excel.Sheet.12">
                  <p:embed/>
                </p:oleObj>
              </mc:Choice>
              <mc:Fallback>
                <p:oleObj name="Worksheet" r:id="rId2" imgW="4514784" imgH="4257695" progId="Excel.Shee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93910AB7-534B-2100-54D2-917CE186F3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57400" y="2316025"/>
                        <a:ext cx="4928787" cy="33460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143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0126" y="514915"/>
            <a:ext cx="5623560" cy="110562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SEPTEMBER 2024 YTD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FINANCIAL RESULTS</a:t>
            </a:r>
            <a:br>
              <a:rPr lang="en-US" sz="2700" dirty="0">
                <a:latin typeface="Century Gothic" panose="020B05020202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662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560820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8FB79486-802C-8C7C-132D-A51F5A6222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70219" y="2337809"/>
          <a:ext cx="4983374" cy="33456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495829" imgH="4257695" progId="Excel.Sheet.12">
                  <p:embed/>
                </p:oleObj>
              </mc:Choice>
              <mc:Fallback>
                <p:oleObj name="Worksheet" r:id="rId2" imgW="4495829" imgH="4257695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8FB79486-802C-8C7C-132D-A51F5A6222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70219" y="2337809"/>
                        <a:ext cx="4983374" cy="33456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406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4C8E-759C-4538-9575-26595E55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485" y="540399"/>
            <a:ext cx="6782540" cy="868748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UNAUDITED RESERVE SUMMARY </a:t>
            </a:r>
            <a:br>
              <a:rPr lang="en-US" sz="3200" dirty="0"/>
            </a:br>
            <a:r>
              <a:rPr lang="en-US" sz="3200" dirty="0"/>
              <a:t>SEPTEMBER 2024 ($ MILLIONS)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339740-C4C2-4E66-9638-BF57A372FE54}"/>
              </a:ext>
            </a:extLst>
          </p:cNvPr>
          <p:cNvGraphicFramePr>
            <a:graphicFrameLocks noGrp="1"/>
          </p:cNvGraphicFramePr>
          <p:nvPr/>
        </p:nvGraphicFramePr>
        <p:xfrm>
          <a:off x="1123107" y="2081182"/>
          <a:ext cx="6957606" cy="3802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2835">
                  <a:extLst>
                    <a:ext uri="{9D8B030D-6E8A-4147-A177-3AD203B41FA5}">
                      <a16:colId xmlns:a16="http://schemas.microsoft.com/office/drawing/2014/main" val="1394482498"/>
                    </a:ext>
                  </a:extLst>
                </a:gridCol>
                <a:gridCol w="924699">
                  <a:extLst>
                    <a:ext uri="{9D8B030D-6E8A-4147-A177-3AD203B41FA5}">
                      <a16:colId xmlns:a16="http://schemas.microsoft.com/office/drawing/2014/main" val="3016120161"/>
                    </a:ext>
                  </a:extLst>
                </a:gridCol>
                <a:gridCol w="1071586">
                  <a:extLst>
                    <a:ext uri="{9D8B030D-6E8A-4147-A177-3AD203B41FA5}">
                      <a16:colId xmlns:a16="http://schemas.microsoft.com/office/drawing/2014/main" val="3864248913"/>
                    </a:ext>
                  </a:extLst>
                </a:gridCol>
                <a:gridCol w="958257">
                  <a:extLst>
                    <a:ext uri="{9D8B030D-6E8A-4147-A177-3AD203B41FA5}">
                      <a16:colId xmlns:a16="http://schemas.microsoft.com/office/drawing/2014/main" val="963910479"/>
                    </a:ext>
                  </a:extLst>
                </a:gridCol>
                <a:gridCol w="918641">
                  <a:extLst>
                    <a:ext uri="{9D8B030D-6E8A-4147-A177-3AD203B41FA5}">
                      <a16:colId xmlns:a16="http://schemas.microsoft.com/office/drawing/2014/main" val="2806363114"/>
                    </a:ext>
                  </a:extLst>
                </a:gridCol>
                <a:gridCol w="779335">
                  <a:extLst>
                    <a:ext uri="{9D8B030D-6E8A-4147-A177-3AD203B41FA5}">
                      <a16:colId xmlns:a16="http://schemas.microsoft.com/office/drawing/2014/main" val="2625739660"/>
                    </a:ext>
                  </a:extLst>
                </a:gridCol>
                <a:gridCol w="602253">
                  <a:extLst>
                    <a:ext uri="{9D8B030D-6E8A-4147-A177-3AD203B41FA5}">
                      <a16:colId xmlns:a16="http://schemas.microsoft.com/office/drawing/2014/main" val="208593501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4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General Replace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Bulkheads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Roads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Drainage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New Capital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Total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0847527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$7.1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3979092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Contributions/</a:t>
                      </a:r>
                    </a:p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Interest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1.8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 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2.9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823467776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Casino Funds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0.4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9560772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Transfer (Spend)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(1.4)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(0.3)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(0.2)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(1.9)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18661611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9/30/24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$5.9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$8.5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1901422235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Est Remaining FY Spend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(1.0)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 (0.8)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(0.3)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(0.2)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(2.3)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310204638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4/30/25 Estimate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$4.9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$6.2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993817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35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20" y="454891"/>
            <a:ext cx="5623560" cy="121411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PUBLIC SAFETY PERCENTAGE OF ASSESSMENT</a:t>
            </a:r>
            <a:br>
              <a:rPr lang="en-US" sz="2700" dirty="0">
                <a:latin typeface="Century Gothic" panose="020B05020202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662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560820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81A2EE-ED56-F45F-A13D-5E22213049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0" y="2581278"/>
          <a:ext cx="7972425" cy="2562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24629" imgH="1342927" progId="Excel.Sheet.12">
                  <p:embed/>
                </p:oleObj>
              </mc:Choice>
              <mc:Fallback>
                <p:oleObj name="Worksheet" r:id="rId2" imgW="6324629" imgH="1342927" progId="Excel.Shee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F81A2EE-ED56-F45F-A13D-5E22213049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1500" y="2581278"/>
                        <a:ext cx="7972425" cy="25622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731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6526" y="355148"/>
            <a:ext cx="5623560" cy="1105629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Century Gothic" panose="020B0502020202020204" pitchFamily="34" charset="0"/>
              </a:rPr>
              <a:t>PUBLIC SAFETY INCREASES TO ASSESSMENT</a:t>
            </a:r>
            <a:endParaRPr lang="en-US" sz="3200" dirty="0">
              <a:latin typeface="Franklin Gothic Medium" panose="020B06030201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662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560820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811F44F-EA7A-A3C2-6C99-3593659183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08150" y="2466975"/>
          <a:ext cx="5597525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743200" imgH="2266814" progId="Excel.Sheet.12">
                  <p:embed/>
                </p:oleObj>
              </mc:Choice>
              <mc:Fallback>
                <p:oleObj name="Worksheet" r:id="rId2" imgW="2743200" imgH="2266814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4811F44F-EA7A-A3C2-6C99-3593659183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08150" y="2466975"/>
                        <a:ext cx="5597525" cy="3143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127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Budget FY 2025/2026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248574" y="2254928"/>
            <a:ext cx="8575829" cy="209407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Budget process has started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All departments have completed their respective budget sheets; we are now in the review process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Key items to be addressed: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Pricing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Reserves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Budget binders to be delivered to the Board and Budget &amp; Finance Committee before the December holiday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Schedule: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Budget &amp; Finance Committee presentation tentatively scheduled for January 2, 2025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Board work session tentatively scheduled for January 16, 2025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Public hear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ing tentatively scheduled for February 6, 2025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64262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C529DA-D4B5-07B7-7B53-9E95D3AD2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4581D-7846-4E96-3CF6-28E1E031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220" y="558573"/>
            <a:ext cx="5623560" cy="935406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Century Gothic" panose="020B0502020202020204" pitchFamily="34" charset="0"/>
              </a:rPr>
              <a:t>PRICING STUDY</a:t>
            </a:r>
            <a:br>
              <a:rPr lang="en-US" sz="2700" dirty="0">
                <a:latin typeface="Century Gothic" panose="020B05020202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52DCB3F-9235-2FEA-2B8A-EF9FEB67B057}"/>
              </a:ext>
            </a:extLst>
          </p:cNvPr>
          <p:cNvCxnSpPr/>
          <p:nvPr/>
        </p:nvCxnSpPr>
        <p:spPr>
          <a:xfrm>
            <a:off x="3605346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CF07F1C-F3D5-20B2-1C8D-F6352FC5FBEA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539662-2B24-F257-8C15-AB09B34DD1F6}"/>
              </a:ext>
            </a:extLst>
          </p:cNvPr>
          <p:cNvCxnSpPr/>
          <p:nvPr/>
        </p:nvCxnSpPr>
        <p:spPr>
          <a:xfrm>
            <a:off x="5164725" y="49662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EF4F91-2E6F-910B-8DCC-7080DB8AED8E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97DFA06-77C3-03C9-8685-0DF25F74BAAA}"/>
              </a:ext>
            </a:extLst>
          </p:cNvPr>
          <p:cNvCxnSpPr/>
          <p:nvPr/>
        </p:nvCxnSpPr>
        <p:spPr>
          <a:xfrm>
            <a:off x="6560820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013E90-F40B-B629-C530-EE111723F7C4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2">
            <a:extLst>
              <a:ext uri="{FF2B5EF4-FFF2-40B4-BE49-F238E27FC236}">
                <a16:creationId xmlns:a16="http://schemas.microsoft.com/office/drawing/2014/main" id="{6541B953-6953-3921-D068-B7613ED89490}"/>
              </a:ext>
            </a:extLst>
          </p:cNvPr>
          <p:cNvSpPr txBox="1">
            <a:spLocks/>
          </p:cNvSpPr>
          <p:nvPr/>
        </p:nvSpPr>
        <p:spPr>
          <a:xfrm>
            <a:off x="248574" y="2361461"/>
            <a:ext cx="8575829" cy="1987544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We compared CPI year over year % increases for the last 5 years to membership price % increases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We also compared to outside comparables as identified by our department leads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8099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Veterans Memorial Pavilion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195308" y="2272683"/>
            <a:ext cx="8629096" cy="2423605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This will be a legacy structure addition to an OPA iconic area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Status:  </a:t>
            </a:r>
            <a:r>
              <a:rPr lang="en-US" dirty="0">
                <a:solidFill>
                  <a:srgbClr val="00B050"/>
                </a:solidFill>
                <a:latin typeface="Century Gothic" panose="020B0502020202020204"/>
              </a:rPr>
              <a:t>green – on track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; goal is to open by Ve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terans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Day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Picture 4" descr="A building under construction with a red tape&#10;&#10;Description automatically generated">
            <a:extLst>
              <a:ext uri="{FF2B5EF4-FFF2-40B4-BE49-F238E27FC236}">
                <a16:creationId xmlns:a16="http://schemas.microsoft.com/office/drawing/2014/main" id="{55B54978-439A-5BF5-24A4-FEC3D54E3F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865" y="3089429"/>
            <a:ext cx="5654270" cy="376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1791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654767" y="3162471"/>
            <a:ext cx="2335109" cy="1780887"/>
          </a:xfrm>
        </p:spPr>
        <p:txBody>
          <a:bodyPr vert="horz" lIns="68580" tIns="34290" rIns="68580" bIns="0" rtlCol="0" anchor="b">
            <a:noAutofit/>
          </a:bodyPr>
          <a:lstStyle/>
          <a:p>
            <a:pPr defTabSz="685800"/>
            <a:r>
              <a:rPr lang="en-US" sz="3200" dirty="0">
                <a:solidFill>
                  <a:schemeClr val="bg1"/>
                </a:solidFill>
              </a:rPr>
              <a:t>Treasurer’s Report -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Monica Rakowski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17803-0051-4A79-B7E2-BA5BD756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" y="2334827"/>
            <a:ext cx="3653817" cy="33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8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FF842A-92F4-4637-B96B-ABE0E1852D76}"/>
              </a:ext>
            </a:extLst>
          </p:cNvPr>
          <p:cNvSpPr txBox="1"/>
          <p:nvPr/>
        </p:nvSpPr>
        <p:spPr>
          <a:xfrm>
            <a:off x="1598625" y="852257"/>
            <a:ext cx="5946749" cy="663580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dirty="0">
                <a:solidFill>
                  <a:prstClr val="black"/>
                </a:solidFill>
                <a:latin typeface="Calibri Light" panose="020F0302020204030204"/>
              </a:rPr>
              <a:t>Cash &amp; Short-Term Investments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u="sng" dirty="0">
                <a:solidFill>
                  <a:prstClr val="black"/>
                </a:solidFill>
                <a:latin typeface="Calibri Light" panose="020F0302020204030204"/>
              </a:rPr>
              <a:t>Month of September</a:t>
            </a:r>
            <a:endParaRPr lang="en-US" sz="1875" b="1" dirty="0">
              <a:solidFill>
                <a:srgbClr val="FEFEFE"/>
              </a:solidFill>
              <a:latin typeface="Calibri Light" panose="020F030202020403020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03081" y="2118904"/>
            <a:ext cx="3536708" cy="32232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As of September 30, 2024, the Association had Approximately (~) $17.9M in Cash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Decreased ~ ($0.1)M from the Same Time Period Last Year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Decreased ~ ($1.0M) from August 2024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$11.7M Invested in CDAR’s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$63K in Interest Income Recognized for the Month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Remaining $6.2M in Insured Cash Sweep, Treasury Bills, Money Market and Other Operating Accounts (Diversified Between 2 Local Banks)</a:t>
            </a:r>
          </a:p>
        </p:txBody>
      </p:sp>
      <p:pic>
        <p:nvPicPr>
          <p:cNvPr id="8" name="Graphic 7" descr="Dollar">
            <a:extLst>
              <a:ext uri="{FF2B5EF4-FFF2-40B4-BE49-F238E27FC236}">
                <a16:creationId xmlns:a16="http://schemas.microsoft.com/office/drawing/2014/main" id="{4FEA77A1-BF0C-4E09-BE54-FF8A202F6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3666" y="2452005"/>
            <a:ext cx="2787254" cy="2787254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2919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1145220"/>
          </a:xfrm>
        </p:spPr>
        <p:txBody>
          <a:bodyPr/>
          <a:lstStyle/>
          <a:p>
            <a:pPr algn="ctr"/>
            <a:r>
              <a:rPr lang="en-US" dirty="0"/>
              <a:t>Racquet Sports – </a:t>
            </a:r>
            <a:br>
              <a:rPr lang="en-US" dirty="0"/>
            </a:br>
            <a:r>
              <a:rPr lang="en-US" dirty="0"/>
              <a:t>New Building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5415379" y="2084832"/>
            <a:ext cx="3542189" cy="2611456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B050"/>
                </a:solidFill>
                <a:latin typeface="Century Gothic" panose="020B0502020202020204"/>
              </a:rPr>
              <a:t>Status:  green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Plans were addressed and/or shown at January, February, May, June, and September Board meetings along with annual meeting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Layout finalized and approved by Racquet Center Director in August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Permits obtained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Next steps: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Project to begin in the winter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EFBBC9-80B3-585E-41C8-07BC038C81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21" t="6552" r="3067" b="4233"/>
          <a:stretch/>
        </p:blipFill>
        <p:spPr>
          <a:xfrm>
            <a:off x="35510" y="2663301"/>
            <a:ext cx="5464136" cy="348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755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1065321"/>
          </a:xfrm>
        </p:spPr>
        <p:txBody>
          <a:bodyPr/>
          <a:lstStyle/>
          <a:p>
            <a:pPr algn="ctr"/>
            <a:r>
              <a:rPr lang="en-US" dirty="0"/>
              <a:t>Racquet Sports – </a:t>
            </a:r>
            <a:br>
              <a:rPr lang="en-US" dirty="0"/>
            </a:br>
            <a:r>
              <a:rPr lang="en-US" dirty="0"/>
              <a:t>Capital Spend Over 5 Years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195308" y="2414726"/>
            <a:ext cx="8629096" cy="2281562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FF5AD-183F-74D2-0B78-B4A582A05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673" y="1917300"/>
            <a:ext cx="2914650" cy="857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E6C4CF-F868-BEE6-D073-9BCB80C5F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433" y="2797022"/>
            <a:ext cx="2914650" cy="3371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831B25-5170-F81D-AF1C-1168C6CC0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919" y="2813205"/>
            <a:ext cx="2952750" cy="26193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F55E56-2967-8301-1022-B999BF8BC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4059" y="6337364"/>
            <a:ext cx="4075881" cy="45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038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Maintenance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248574" y="2086252"/>
            <a:ext cx="5362113" cy="2262753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Sports Core: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Pool shut down from October 9-11 to address maintenance issue; reopened October 12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Yacht Club: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Per request, bocce ball court recarpeted and lights added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Work done in-house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Total cost:  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$5,140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White Horse Park: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Repairs made to bocci ball court (new border and additional stone dust added) and horseshoe pit (additional stone dust and wood power washed)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Shuffleboard courts power washed and to be painted next week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Picture 4" descr="A green putting green on a path&#10;&#10;Description automatically generated with medium confidence">
            <a:extLst>
              <a:ext uri="{FF2B5EF4-FFF2-40B4-BE49-F238E27FC236}">
                <a16:creationId xmlns:a16="http://schemas.microsoft.com/office/drawing/2014/main" id="{D62A5E6E-56D1-642B-4930-BEF16A4AFB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842" y="1893020"/>
            <a:ext cx="2592280" cy="345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82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RFP – Food &amp; Beverage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248575" y="2175032"/>
            <a:ext cx="8691239" cy="2227242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Current contract for food and beverage services ends April 30, 2025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900" dirty="0">
                <a:solidFill>
                  <a:prstClr val="black"/>
                </a:solidFill>
              </a:rPr>
              <a:t>RFP required per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Section 9.05 of the Bylaws 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900" dirty="0">
                <a:solidFill>
                  <a:prstClr val="black"/>
                </a:solidFill>
                <a:latin typeface="Century Gothic" panose="020B0502020202020204"/>
              </a:rPr>
              <a:t>Board tasked GM to initiate and deliver proposals with analysis and recommendation(s)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Multiple proposal(s) submitted by October 18, 2024 deadline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Next steps: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7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Te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am currently reviewing all proposals </a:t>
            </a:r>
            <a:r>
              <a:rPr lang="en-US" sz="17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and will submit staff recommendation to Board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3D01A8-5C79-DF80-FE77-C279E85BA3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2" t="1553" r="70375" b="82136"/>
          <a:stretch/>
        </p:blipFill>
        <p:spPr bwMode="auto">
          <a:xfrm>
            <a:off x="3790763" y="5045433"/>
            <a:ext cx="1562470" cy="169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lubhouseMenu Summer2024 Pg2">
            <a:extLst>
              <a:ext uri="{FF2B5EF4-FFF2-40B4-BE49-F238E27FC236}">
                <a16:creationId xmlns:a16="http://schemas.microsoft.com/office/drawing/2014/main" id="{1B4078EF-BF5D-17D5-037E-EAAFBC69B9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95" b="93916"/>
          <a:stretch/>
        </p:blipFill>
        <p:spPr bwMode="auto">
          <a:xfrm>
            <a:off x="809997" y="5045433"/>
            <a:ext cx="2452587" cy="134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6AA943B-05E6-3D2A-FA3C-3494AC52FB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0" t="1942" r="28230" b="88479"/>
          <a:stretch/>
        </p:blipFill>
        <p:spPr bwMode="auto">
          <a:xfrm>
            <a:off x="5788241" y="5431438"/>
            <a:ext cx="2725445" cy="92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979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Freeform 6">
            <a:extLst>
              <a:ext uri="{FF2B5EF4-FFF2-40B4-BE49-F238E27FC236}">
                <a16:creationId xmlns:a16="http://schemas.microsoft.com/office/drawing/2014/main" id="{A14CE2B0-0F0F-433D-8ED6-770921C98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073" name="Freeform 9">
            <a:extLst>
              <a:ext uri="{FF2B5EF4-FFF2-40B4-BE49-F238E27FC236}">
                <a16:creationId xmlns:a16="http://schemas.microsoft.com/office/drawing/2014/main" id="{02AB05CC-4371-4DE4-AAE6-20E4B1579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547642"/>
            <a:ext cx="9144000" cy="2332906"/>
          </a:xfrm>
          <a:custGeom>
            <a:avLst/>
            <a:gdLst>
              <a:gd name="connsiteX0" fmla="*/ 0 w 12192000"/>
              <a:gd name="connsiteY0" fmla="*/ 0 h 2332906"/>
              <a:gd name="connsiteX1" fmla="*/ 1996017 w 12192000"/>
              <a:gd name="connsiteY1" fmla="*/ 0 h 2332906"/>
              <a:gd name="connsiteX2" fmla="*/ 2377017 w 12192000"/>
              <a:gd name="connsiteY2" fmla="*/ 263783 h 2332906"/>
              <a:gd name="connsiteX3" fmla="*/ 2385484 w 12192000"/>
              <a:gd name="connsiteY3" fmla="*/ 266713 h 2332906"/>
              <a:gd name="connsiteX4" fmla="*/ 2398184 w 12192000"/>
              <a:gd name="connsiteY4" fmla="*/ 271110 h 2332906"/>
              <a:gd name="connsiteX5" fmla="*/ 2410883 w 12192000"/>
              <a:gd name="connsiteY5" fmla="*/ 275506 h 2332906"/>
              <a:gd name="connsiteX6" fmla="*/ 2421467 w 12192000"/>
              <a:gd name="connsiteY6" fmla="*/ 275506 h 2332906"/>
              <a:gd name="connsiteX7" fmla="*/ 2434167 w 12192000"/>
              <a:gd name="connsiteY7" fmla="*/ 275506 h 2332906"/>
              <a:gd name="connsiteX8" fmla="*/ 2444750 w 12192000"/>
              <a:gd name="connsiteY8" fmla="*/ 271110 h 2332906"/>
              <a:gd name="connsiteX9" fmla="*/ 2457450 w 12192000"/>
              <a:gd name="connsiteY9" fmla="*/ 266713 h 2332906"/>
              <a:gd name="connsiteX10" fmla="*/ 2465917 w 12192000"/>
              <a:gd name="connsiteY10" fmla="*/ 263783 h 2332906"/>
              <a:gd name="connsiteX11" fmla="*/ 2846917 w 12192000"/>
              <a:gd name="connsiteY11" fmla="*/ 0 h 2332906"/>
              <a:gd name="connsiteX12" fmla="*/ 12192000 w 12192000"/>
              <a:gd name="connsiteY12" fmla="*/ 0 h 2332906"/>
              <a:gd name="connsiteX13" fmla="*/ 12192000 w 12192000"/>
              <a:gd name="connsiteY13" fmla="*/ 2332906 h 2332906"/>
              <a:gd name="connsiteX14" fmla="*/ 0 w 12192000"/>
              <a:gd name="connsiteY14" fmla="*/ 2332906 h 233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2332906">
                <a:moveTo>
                  <a:pt x="0" y="0"/>
                </a:moveTo>
                <a:lnTo>
                  <a:pt x="1996017" y="0"/>
                </a:lnTo>
                <a:lnTo>
                  <a:pt x="2377017" y="263783"/>
                </a:lnTo>
                <a:lnTo>
                  <a:pt x="2385484" y="266713"/>
                </a:lnTo>
                <a:lnTo>
                  <a:pt x="2398184" y="271110"/>
                </a:lnTo>
                <a:lnTo>
                  <a:pt x="2410883" y="275506"/>
                </a:lnTo>
                <a:lnTo>
                  <a:pt x="2421467" y="275506"/>
                </a:lnTo>
                <a:lnTo>
                  <a:pt x="2434167" y="275506"/>
                </a:lnTo>
                <a:lnTo>
                  <a:pt x="2444750" y="271110"/>
                </a:lnTo>
                <a:lnTo>
                  <a:pt x="2457450" y="266713"/>
                </a:lnTo>
                <a:lnTo>
                  <a:pt x="2465917" y="263783"/>
                </a:lnTo>
                <a:lnTo>
                  <a:pt x="2846917" y="0"/>
                </a:lnTo>
                <a:lnTo>
                  <a:pt x="12192000" y="0"/>
                </a:lnTo>
                <a:lnTo>
                  <a:pt x="12192000" y="2332906"/>
                </a:lnTo>
                <a:lnTo>
                  <a:pt x="0" y="23329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97" y="3865188"/>
            <a:ext cx="7501632" cy="298323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>
                <a:cs typeface="+mj-cs"/>
              </a:rPr>
              <a:t>Director of Business Administration – </a:t>
            </a:r>
            <a:br>
              <a:rPr lang="en-US" sz="3200" dirty="0">
                <a:cs typeface="+mj-cs"/>
              </a:rPr>
            </a:br>
            <a:r>
              <a:rPr lang="en-US" sz="3200" dirty="0">
                <a:cs typeface="+mj-cs"/>
              </a:rPr>
              <a:t>Linda Martin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1EDF990-2267-7D07-60EE-4A53E4D04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84" y="-3175"/>
            <a:ext cx="3562041" cy="5035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ay be an image of 1 person and text that says 'BEWARE! ARE! ENTER AT YOUR OWN RISK! BEW OCEAN PINES ΔΤΗ ANNUAL HAUNTED HOUSE $8 PER PERSON FRI OCT 25 730-930PM SAT. OCT 20 630-930M OceanPtnes Recreation&amp;Parks Volunteers/actors needed! Contact Debbie Donahue at 410.641.7052 or email ddonahue@oceanpines.org OCEAN PINES COMMUNITY CENTER 235 Ocean Parkway, Ocean Pines 410.641.7052 f WeMake Life Fun!!! oceanpines.org org'">
            <a:extLst>
              <a:ext uri="{FF2B5EF4-FFF2-40B4-BE49-F238E27FC236}">
                <a16:creationId xmlns:a16="http://schemas.microsoft.com/office/drawing/2014/main" id="{2641C99D-A570-B5BF-CD93-1FB06F350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897" y="-3175"/>
            <a:ext cx="3565619" cy="5032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24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70012"/>
          </a:xfrm>
        </p:spPr>
        <p:txBody>
          <a:bodyPr/>
          <a:lstStyle/>
          <a:p>
            <a:pPr algn="ctr"/>
            <a:r>
              <a:rPr lang="en-US" dirty="0"/>
              <a:t>Recreation &amp; Parks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2237174" y="1917577"/>
            <a:ext cx="6800294" cy="2636671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Received charging documents from the Recreation &amp; Parks Committee: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QR codes on signs:  Committee wanted signs to be trail specific – currently signs takes you to the website that you can select information on each trail</a:t>
            </a:r>
          </a:p>
          <a:p>
            <a:pPr marL="1260475" lvl="3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Staff is recommending to keep signs as current to eliminate extra expense of creating new signs ($70/each – 2 for each trail) along with developing specific pages on the website for each trail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Playground fencing:</a:t>
            </a:r>
          </a:p>
          <a:p>
            <a:pPr marL="1260475" lvl="3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Green PVC wired fencing already installed at White Horse Park and Manklin playgrounds for safety (total cost:  $1,120); gate to be installed at Manklin playground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 in lieu of a perimeter fence ($20,000)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260475" lvl="3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Fencing at Bainbridge, Somerset or Huntington parks is not needed because they are away from traffic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3" name="Picture 2" descr="A sign on a gravel path in the woods&#10;&#10;Description automatically generated">
            <a:extLst>
              <a:ext uri="{FF2B5EF4-FFF2-40B4-BE49-F238E27FC236}">
                <a16:creationId xmlns:a16="http://schemas.microsoft.com/office/drawing/2014/main" id="{12453243-82AA-7027-8A2D-E2CB1A96F8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2" t="47112" r="27778" b="19791"/>
          <a:stretch/>
        </p:blipFill>
        <p:spPr>
          <a:xfrm rot="5400000">
            <a:off x="-30109" y="1918839"/>
            <a:ext cx="2297392" cy="2237173"/>
          </a:xfrm>
          <a:prstGeom prst="rect">
            <a:avLst/>
          </a:prstGeom>
        </p:spPr>
      </p:pic>
      <p:pic>
        <p:nvPicPr>
          <p:cNvPr id="5" name="Picture 4" descr="A fence in a park&#10;&#10;Description automatically generated">
            <a:extLst>
              <a:ext uri="{FF2B5EF4-FFF2-40B4-BE49-F238E27FC236}">
                <a16:creationId xmlns:a16="http://schemas.microsoft.com/office/drawing/2014/main" id="{4213ED88-685A-56E1-D850-EB933BA65B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4218"/>
            <a:ext cx="3045041" cy="228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34860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IBSON CONSULTING Document">
  <a:themeElements>
    <a:clrScheme name="Sibson">
      <a:dk1>
        <a:sysClr val="windowText" lastClr="000000"/>
      </a:dk1>
      <a:lt1>
        <a:sysClr val="window" lastClr="FFFFFF"/>
      </a:lt1>
      <a:dk2>
        <a:srgbClr val="000000"/>
      </a:dk2>
      <a:lt2>
        <a:srgbClr val="B2B4B3"/>
      </a:lt2>
      <a:accent1>
        <a:srgbClr val="A0CFEB"/>
      </a:accent1>
      <a:accent2>
        <a:srgbClr val="0065BD"/>
      </a:accent2>
      <a:accent3>
        <a:srgbClr val="429C35"/>
      </a:accent3>
      <a:accent4>
        <a:srgbClr val="616365"/>
      </a:accent4>
      <a:accent5>
        <a:srgbClr val="C4262E"/>
      </a:accent5>
      <a:accent6>
        <a:srgbClr val="EEAF30"/>
      </a:accent6>
      <a:hlink>
        <a:srgbClr val="0065BD"/>
      </a:hlink>
      <a:folHlink>
        <a:srgbClr val="7030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egal Report 1">
        <a:dk1>
          <a:srgbClr val="000000"/>
        </a:dk1>
        <a:lt1>
          <a:srgbClr val="FFFFFF"/>
        </a:lt1>
        <a:dk2>
          <a:srgbClr val="000000"/>
        </a:dk2>
        <a:lt2>
          <a:srgbClr val="B2B4B3"/>
        </a:lt2>
        <a:accent1>
          <a:srgbClr val="A0CFEB"/>
        </a:accent1>
        <a:accent2>
          <a:srgbClr val="C4262E"/>
        </a:accent2>
        <a:accent3>
          <a:srgbClr val="FFFFFF"/>
        </a:accent3>
        <a:accent4>
          <a:srgbClr val="000000"/>
        </a:accent4>
        <a:accent5>
          <a:srgbClr val="CDE4F3"/>
        </a:accent5>
        <a:accent6>
          <a:srgbClr val="B12129"/>
        </a:accent6>
        <a:hlink>
          <a:srgbClr val="3F9C35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IBSON CONSULTING Document" id="{8B48DD64-9FB5-4282-8588-7B21241C64BB}" vid="{85534FED-CE0B-46C2-A386-62A7B1E79165}"/>
    </a:ext>
  </a:extLst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4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5420c5-ce29-4fd8-9b0b-06107616db1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58D88600E1A94FA3EA08FFB8100B44" ma:contentTypeVersion="12" ma:contentTypeDescription="Create a new document." ma:contentTypeScope="" ma:versionID="07e4ddd58a83c4db61c786069a0f1040">
  <xsd:schema xmlns:xsd="http://www.w3.org/2001/XMLSchema" xmlns:xs="http://www.w3.org/2001/XMLSchema" xmlns:p="http://schemas.microsoft.com/office/2006/metadata/properties" xmlns:ns3="005420c5-ce29-4fd8-9b0b-06107616db10" xmlns:ns4="2410f877-682a-4a84-b4b9-52eb2a99858c" targetNamespace="http://schemas.microsoft.com/office/2006/metadata/properties" ma:root="true" ma:fieldsID="1f8d1c40977bbf3988b8287b743bd47e" ns3:_="" ns4:_="">
    <xsd:import namespace="005420c5-ce29-4fd8-9b0b-06107616db10"/>
    <xsd:import namespace="2410f877-682a-4a84-b4b9-52eb2a9985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5420c5-ce29-4fd8-9b0b-06107616db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0f877-682a-4a84-b4b9-52eb2a998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739C01-A55D-4154-8A5A-0B12F33738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C4FE95-5FDD-4F38-A968-D37070C529A2}">
  <ds:schemaRefs>
    <ds:schemaRef ds:uri="http://purl.org/dc/elements/1.1/"/>
    <ds:schemaRef ds:uri="http://schemas.microsoft.com/office/infopath/2007/PartnerControls"/>
    <ds:schemaRef ds:uri="005420c5-ce29-4fd8-9b0b-06107616db10"/>
    <ds:schemaRef ds:uri="http://schemas.openxmlformats.org/package/2006/metadata/core-properties"/>
    <ds:schemaRef ds:uri="http://schemas.microsoft.com/office/2006/documentManagement/types"/>
    <ds:schemaRef ds:uri="2410f877-682a-4a84-b4b9-52eb2a99858c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CA0E10A-4563-40F3-ADDD-5B4D89EAB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5420c5-ce29-4fd8-9b0b-06107616db10"/>
    <ds:schemaRef ds:uri="2410f877-682a-4a84-b4b9-52eb2a9985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189674</TotalTime>
  <Words>1341</Words>
  <Application>Microsoft Office PowerPoint</Application>
  <PresentationFormat>On-screen Show (4:3)</PresentationFormat>
  <Paragraphs>213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8" baseType="lpstr">
      <vt:lpstr>Arial</vt:lpstr>
      <vt:lpstr>Arial Black</vt:lpstr>
      <vt:lpstr>Arial Narrow</vt:lpstr>
      <vt:lpstr>Calibri</vt:lpstr>
      <vt:lpstr>Calibri Light</vt:lpstr>
      <vt:lpstr>Century Gothic</vt:lpstr>
      <vt:lpstr>Corbel</vt:lpstr>
      <vt:lpstr>Franklin Gothic Medium</vt:lpstr>
      <vt:lpstr>Gill Sans MT</vt:lpstr>
      <vt:lpstr>Symbol</vt:lpstr>
      <vt:lpstr>Times New Roman</vt:lpstr>
      <vt:lpstr>Wingdings</vt:lpstr>
      <vt:lpstr>Wingdings 2</vt:lpstr>
      <vt:lpstr>SIBSON CONSULTING Document</vt:lpstr>
      <vt:lpstr>Data slides</vt:lpstr>
      <vt:lpstr>Quotable</vt:lpstr>
      <vt:lpstr>Worksheet</vt:lpstr>
      <vt:lpstr>GM Leadership Report –  John Viola</vt:lpstr>
      <vt:lpstr>PowerPoint Presentation</vt:lpstr>
      <vt:lpstr>Veterans Memorial Pavilion</vt:lpstr>
      <vt:lpstr>Racquet Sports –  New Building</vt:lpstr>
      <vt:lpstr>Racquet Sports –  Capital Spend Over 5 Years</vt:lpstr>
      <vt:lpstr>Maintenance</vt:lpstr>
      <vt:lpstr>RFP – Food &amp; Beverage</vt:lpstr>
      <vt:lpstr>Director of Business Administration –  Linda Martin</vt:lpstr>
      <vt:lpstr>Recreation &amp; Parks</vt:lpstr>
      <vt:lpstr>Recreation &amp; Parks (continued)</vt:lpstr>
      <vt:lpstr>Marina</vt:lpstr>
      <vt:lpstr>Electronic Signs</vt:lpstr>
      <vt:lpstr>Trash Contract</vt:lpstr>
      <vt:lpstr>CPI Violation Dashboard September</vt:lpstr>
      <vt:lpstr>Work Orders September</vt:lpstr>
      <vt:lpstr>Customer Service Dashboard (from info@oceanpines.org) September</vt:lpstr>
      <vt:lpstr>ADDENDUM Veterans Memorial Pavilion</vt:lpstr>
      <vt:lpstr>ADDENDUM Veterans Memorial Pavilion</vt:lpstr>
      <vt:lpstr>ADDENDUM Veterans Memorial Pavilion</vt:lpstr>
      <vt:lpstr>ADDENDUM Veterans Memorial Pavilion</vt:lpstr>
      <vt:lpstr>ADDENDUM Veterans Memorial Pavilion</vt:lpstr>
      <vt:lpstr>Financials</vt:lpstr>
      <vt:lpstr>MONTH OF SEPTEMBER 2024  FINANCIAL RESULTS</vt:lpstr>
      <vt:lpstr>SEPTEMBER 2024 YTD FINANCIAL RESULTS </vt:lpstr>
      <vt:lpstr>UNAUDITED RESERVE SUMMARY  SEPTEMBER 2024 ($ MILLIONS)</vt:lpstr>
      <vt:lpstr>PUBLIC SAFETY PERCENTAGE OF ASSESSMENT </vt:lpstr>
      <vt:lpstr>PUBLIC SAFETY INCREASES TO ASSESSMENT</vt:lpstr>
      <vt:lpstr>Budget FY 2025/2026</vt:lpstr>
      <vt:lpstr>PRICING STUDY </vt:lpstr>
      <vt:lpstr>Treasurer’s Report -  Monica Rakowski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Directors Meeting</dc:title>
  <dc:creator>Michelle Bennett</dc:creator>
  <cp:lastModifiedBy>Linda Martin</cp:lastModifiedBy>
  <cp:revision>1705</cp:revision>
  <cp:lastPrinted>2024-10-25T17:14:09Z</cp:lastPrinted>
  <dcterms:created xsi:type="dcterms:W3CDTF">2021-01-13T14:26:54Z</dcterms:created>
  <dcterms:modified xsi:type="dcterms:W3CDTF">2024-10-25T17:35:11Z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0x010100DF58D88600E1A94FA3EA08FFB8100B44</vt:lpwstr>
  </property>
</Properties>
</file>