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  <p:sldMasterId id="2147484519" r:id="rId7"/>
  </p:sldMasterIdLst>
  <p:notesMasterIdLst>
    <p:notesMasterId r:id="rId42"/>
  </p:notesMasterIdLst>
  <p:handoutMasterIdLst>
    <p:handoutMasterId r:id="rId43"/>
  </p:handoutMasterIdLst>
  <p:sldIdLst>
    <p:sldId id="267" r:id="rId8"/>
    <p:sldId id="274" r:id="rId9"/>
    <p:sldId id="281" r:id="rId10"/>
    <p:sldId id="280" r:id="rId11"/>
    <p:sldId id="1397" r:id="rId12"/>
    <p:sldId id="1644" r:id="rId13"/>
    <p:sldId id="1627" r:id="rId14"/>
    <p:sldId id="1661" r:id="rId15"/>
    <p:sldId id="1646" r:id="rId16"/>
    <p:sldId id="1642" r:id="rId17"/>
    <p:sldId id="1480" r:id="rId18"/>
    <p:sldId id="1648" r:id="rId19"/>
    <p:sldId id="1659" r:id="rId20"/>
    <p:sldId id="1649" r:id="rId21"/>
    <p:sldId id="1662" r:id="rId22"/>
    <p:sldId id="1663" r:id="rId23"/>
    <p:sldId id="654" r:id="rId24"/>
    <p:sldId id="1418" r:id="rId25"/>
    <p:sldId id="652" r:id="rId26"/>
    <p:sldId id="1441" r:id="rId27"/>
    <p:sldId id="668" r:id="rId28"/>
    <p:sldId id="669" r:id="rId29"/>
    <p:sldId id="665" r:id="rId30"/>
    <p:sldId id="667" r:id="rId31"/>
    <p:sldId id="670" r:id="rId32"/>
    <p:sldId id="1442" r:id="rId33"/>
    <p:sldId id="582" r:id="rId34"/>
    <p:sldId id="623" r:id="rId35"/>
    <p:sldId id="1443" r:id="rId36"/>
    <p:sldId id="256" r:id="rId37"/>
    <p:sldId id="1657" r:id="rId38"/>
    <p:sldId id="1645" r:id="rId39"/>
    <p:sldId id="1658" r:id="rId40"/>
    <p:sldId id="291" r:id="rId4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F000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327BE-A8B2-447B-8643-E9F3368CE449}" v="404" vWet="408" dt="2023-09-29T18:15:53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1512" y="4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11/18/2023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11/18/2023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6" y="8829982"/>
            <a:ext cx="2982119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AAFD-9CEB-95EC-0D87-B45B1F978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78577-48F2-7845-B63B-0F0E4C0CA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E8F4-A86F-FD7A-F2B1-89E02C70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7B9C-581B-40BF-051D-16AD0416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C940-670B-BF32-BC7E-C8BE1CC2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9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7768-FD00-922E-84E2-9828A755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BAB53-B0EC-0962-9AD6-575B94083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DE27-8E7D-0527-80D1-E87DB1E2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F84C-1A9F-FF73-E257-3F6B660D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5746-F7A7-0BED-921B-3C27F13D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6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6297-0BFC-85E8-A154-2DF929F6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EF10F-B4A9-AC97-4BA8-A1F45480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C0F33-7600-0E7A-3BCA-E40162FB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68EEC-B8B8-622F-F0F0-38C7DCDF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ED722-A032-B0BE-6558-54F8B568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65D8-87A9-AAD1-63BC-3C69DC1A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BA44-6B74-A363-DCA8-29AE0391F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F429A-C793-C15D-97AB-C81530B69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3685-5018-5099-F7AE-5E651F3E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73CE-93D6-093E-20D0-5D109B1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52E0A-5A98-5B5E-F183-F6F920BA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2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8363-DD02-16C6-F8D4-CF8ADCCB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7EE8-2C10-E56E-BB06-6AB6626D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1ABF-31D8-D845-6D18-6E062FE5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F1B2E-7E41-47C1-DA80-0FB6856B4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9A746-9C59-0998-812D-580320037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F9D1E-452D-89AF-034B-8608F828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690C4-DD92-B2C3-1846-175695F3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0B9F9-7CD0-00F0-6249-952C7576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9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2318-2CA3-179E-3E7D-8FD5206A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CB3CA-E6EB-A0A8-0DB3-37CBD3E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1736D-F56E-BAF1-07C9-6DEE8D66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5F3D4-A7F2-60D6-819F-05412F5C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0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1CD20-CF00-66C6-D1E7-9D5CEAE6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2848E-0E17-5CBE-A76F-AE350188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480B6-ACAB-3026-F13A-246FCB44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7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09A5-59BD-22A2-EB77-1330DD2B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6FDA-CF10-89F5-16BD-43934329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F4E2E-CA0A-D761-31CB-D775D5710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379A0-ECEF-BFEE-52B7-F7A8F4C0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1C360-C97D-63F7-5EE6-3978ED29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5A50F-5A49-7960-9382-B320F717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3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1828-E9B7-B7C1-48F0-F98B5E60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29758-5E55-5EE0-2BD5-C1D183DCA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4CB03-EC59-6115-B828-8119C9DE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E1448-3E04-A9DB-03B9-F58E8F19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4BCB1-5231-6793-2E56-14DC9422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1B32A-F782-6C95-3AF6-86748368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0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F514-418F-16C2-2DB5-9632C176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067B7-FB55-95E3-6039-E43EC531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019C-4D5C-6E96-6E91-EF547A75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E4FFD-E2AD-B7C8-A5B2-F433A4B3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6133-2EED-3ED1-586F-463723EF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4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EFACC-0CA5-C229-E6C2-6AD39C783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C44DB-E224-9178-A471-C61940C1A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AAE32-52D3-B728-1FB8-8D265324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8505-C43D-3143-C592-E5B3E8C2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1306B-E0E3-FD13-6917-EFB60A1D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1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AE294-084B-9480-1856-7BC7C30A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8CD6-6E53-3D52-69F8-2B2ABE44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40603-C50D-700D-F667-A8B2FE56A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389B-0BEF-452E-BCA5-87487FD79E92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90A8-BC8C-36FB-BACE-216BB316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0DCD-A09F-122B-D5AC-E25EC87D3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7B63-A4B5-4993-8E80-A95B7174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ceanpines.org" TargetMode="External"/><Relationship Id="rId2" Type="http://schemas.openxmlformats.org/officeDocument/2006/relationships/hyperlink" Target="mailto:crystal.heiser@homeinstead.com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oceanpines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ranklin Gothic Medium"/>
              </a:rPr>
              <a:t>November 18,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971C-807F-47EA-A77D-96DA0A52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B07F1E-24B3-440B-8F89-104CA22D8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2354496" y="408664"/>
            <a:ext cx="443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Drainage</a:t>
            </a:r>
          </a:p>
        </p:txBody>
      </p:sp>
      <p:pic>
        <p:nvPicPr>
          <p:cNvPr id="2" name="Picture 1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66832836-9114-64DE-7B03-B1026BD58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23051" b="14909"/>
          <a:stretch/>
        </p:blipFill>
        <p:spPr>
          <a:xfrm>
            <a:off x="6225077" y="2801050"/>
            <a:ext cx="2412897" cy="2899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63DD6D-EA29-FB04-6770-E77F79CE385A}"/>
              </a:ext>
            </a:extLst>
          </p:cNvPr>
          <p:cNvSpPr txBox="1"/>
          <p:nvPr/>
        </p:nvSpPr>
        <p:spPr>
          <a:xfrm>
            <a:off x="410497" y="2352607"/>
            <a:ext cx="47798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marR="0" lvl="1" indent="-342900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Calibri" panose="020F0502020204030204" pitchFamily="34" charset="0"/>
              </a:rPr>
              <a:t>Secondary Pipes completed by Deppe Bros. in September and October:</a:t>
            </a:r>
            <a:endParaRPr lang="en-US" sz="1200" dirty="0">
              <a:cs typeface="Calibri" panose="020F0502020204030204" pitchFamily="34" charset="0"/>
            </a:endParaRPr>
          </a:p>
          <a:p>
            <a:pPr marL="858838" lvl="1" indent="-401638" defTabSz="977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191 &amp; 193 Teal Circle bulkhead stormwater pipe</a:t>
            </a:r>
          </a:p>
          <a:p>
            <a:pPr marL="1316038" lvl="2" indent="-401638" defTabSz="977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Calibri" panose="020F0502020204030204" pitchFamily="34" charset="0"/>
              </a:rPr>
              <a:t>$12,640.00</a:t>
            </a:r>
          </a:p>
          <a:p>
            <a:pPr marL="858838" marR="0" lvl="1" indent="-401638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cs typeface="Calibri" panose="020F0502020204030204" pitchFamily="34" charset="0"/>
              </a:rPr>
              <a:t>60-61 </a:t>
            </a:r>
            <a:r>
              <a:rPr lang="en-US" sz="1600" kern="1200" dirty="0" err="1">
                <a:cs typeface="Calibri" panose="020F0502020204030204" pitchFamily="34" charset="0"/>
              </a:rPr>
              <a:t>Moonshell</a:t>
            </a:r>
            <a:r>
              <a:rPr lang="en-US" sz="1600" kern="1200" dirty="0">
                <a:cs typeface="Calibri" panose="020F0502020204030204" pitchFamily="34" charset="0"/>
              </a:rPr>
              <a:t> Drive stormwater drainage pipe</a:t>
            </a:r>
            <a:endParaRPr lang="en-US" sz="1600" dirty="0">
              <a:cs typeface="Calibri" panose="020F0502020204030204" pitchFamily="34" charset="0"/>
            </a:endParaRPr>
          </a:p>
          <a:p>
            <a:pPr marL="1316038" lvl="2" indent="-401638" defTabSz="977900">
              <a:buFont typeface="Arial" panose="020B0604020202020204" pitchFamily="34" charset="0"/>
              <a:buChar char="•"/>
              <a:defRPr/>
            </a:pPr>
            <a:r>
              <a:rPr lang="en-US" sz="1400" kern="1200" dirty="0">
                <a:cs typeface="Calibri" panose="020F0502020204030204" pitchFamily="34" charset="0"/>
              </a:rPr>
              <a:t>$</a:t>
            </a:r>
            <a:r>
              <a:rPr lang="en-US" sz="1400" dirty="0">
                <a:cs typeface="Calibri" panose="020F0502020204030204" pitchFamily="34" charset="0"/>
              </a:rPr>
              <a:t>12,964.71</a:t>
            </a:r>
          </a:p>
          <a:p>
            <a:pPr marL="450850" marR="0" lvl="1" indent="-342900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Calibri" panose="020F0502020204030204" pitchFamily="34" charset="0"/>
              </a:rPr>
              <a:t>Pelican scheduled to be on-site in the winter to do pipe lining</a:t>
            </a:r>
          </a:p>
          <a:p>
            <a:pPr marL="450850" marR="0" lvl="1" indent="-342900" defTabSz="977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Calibri" panose="020F0502020204030204" pitchFamily="34" charset="0"/>
              </a:rPr>
              <a:t>Total forecasted spend for the year:</a:t>
            </a:r>
          </a:p>
          <a:p>
            <a:pPr marL="858838" lvl="1" indent="-401638" defTabSz="977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Per reserves:  $250,000.00</a:t>
            </a:r>
          </a:p>
          <a:p>
            <a:pPr marL="858838" lvl="1" indent="-401638" defTabSz="977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Drainage maintenance:  $175,000.00</a:t>
            </a:r>
          </a:p>
        </p:txBody>
      </p:sp>
    </p:spTree>
    <p:extLst>
      <p:ext uri="{BB962C8B-B14F-4D97-AF65-F5344CB8AC3E}">
        <p14:creationId xmlns:p14="http://schemas.microsoft.com/office/powerpoint/2010/main" val="285556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Roads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252548" y="2255526"/>
            <a:ext cx="8638903" cy="236086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Approved by Board at the 10/28/23 Meeting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Total contract:  $356,618.20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Roads to be completed by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Asphal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t Maintenance LLC starting next month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:</a:t>
            </a:r>
          </a:p>
          <a:p>
            <a:pPr marL="742950" lvl="1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Battersea Road, Canal Road, Deerfield Court, Driftwood Lane, Moonraker Road, Waters Edge Court, Wharf Court, and overlay of St. Martins Lane</a:t>
            </a:r>
          </a:p>
        </p:txBody>
      </p:sp>
    </p:spTree>
    <p:extLst>
      <p:ext uri="{BB962C8B-B14F-4D97-AF65-F5344CB8AC3E}">
        <p14:creationId xmlns:p14="http://schemas.microsoft.com/office/powerpoint/2010/main" val="37537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1977818" y="472918"/>
            <a:ext cx="49271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B228A-C91D-C8FC-6D4C-3055117C5FB8}"/>
              </a:ext>
            </a:extLst>
          </p:cNvPr>
          <p:cNvSpPr txBox="1"/>
          <p:nvPr/>
        </p:nvSpPr>
        <p:spPr>
          <a:xfrm>
            <a:off x="527055" y="2439381"/>
            <a:ext cx="8253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Work group formed for a new OPVFD firehouse in June 2022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Board received notice from OPVFD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Thanks to the work group for their support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Ocean Pines representatives:  Frank Brown, Josh Davis, Pete Gomsak, Linda Martin, Ted Moroney, Steve Phillips, Bill Stamp, Marvin Steen, Eddie Wells 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OPVFD representatives:  Steve Grunewald, Dave Van </a:t>
            </a:r>
            <a:r>
              <a:rPr lang="en-US" dirty="0" err="1">
                <a:solidFill>
                  <a:prstClr val="black"/>
                </a:solidFill>
                <a:latin typeface="Century Gothic" panose="020F0302020204030204"/>
              </a:rPr>
              <a:t>Gasbeck</a:t>
            </a:r>
            <a:endParaRPr lang="en-US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17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Budget 2024/2025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316159" y="2414726"/>
            <a:ext cx="8638903" cy="3364636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Worked with all department heads (bottom – up)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Packets being reviewed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All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department heads have signed off on their budget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Agenda and dates prepared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B &amp; F Review - January 2-3, 2024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Board Review – January 11-12, 2024 (tentatively)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Town Hall – February 7, 2024 (tentatively)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Binders of the proposed budget to be sent to B &amp; F Committee and Board before holidays</a:t>
            </a:r>
          </a:p>
          <a:p>
            <a:pPr marL="684213" lvl="1" indent="-227013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967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2631617" y="447503"/>
            <a:ext cx="3880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Holiday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5C6BC-5FE5-D240-0F53-F80BF3FA1772}"/>
              </a:ext>
            </a:extLst>
          </p:cNvPr>
          <p:cNvSpPr txBox="1"/>
          <p:nvPr/>
        </p:nvSpPr>
        <p:spPr>
          <a:xfrm>
            <a:off x="0" y="2072746"/>
            <a:ext cx="64060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F0302020204030204"/>
              </a:rPr>
              <a:t>Public Works began installing holiday lighting this week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F0302020204030204"/>
              </a:rPr>
              <a:t>Additional holiday decorations: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F0302020204030204"/>
              </a:rPr>
              <a:t>7 trees total (5 artificial; 2 live)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F0302020204030204"/>
              </a:rPr>
              <a:t>Additional lighting and garland to be added to north gate bridge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F0302020204030204"/>
              </a:rPr>
              <a:t>Wreaths and street light poles with have flags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F0302020204030204"/>
              </a:rPr>
              <a:t>Approximately 25,000 lights throughout the community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F0302020204030204"/>
              </a:rPr>
              <a:t>Working with the Recreation &amp; Parks Department on installing the trees in White Horse Park on November 20</a:t>
            </a:r>
            <a:r>
              <a:rPr lang="en-US" sz="1600" baseline="30000" dirty="0">
                <a:solidFill>
                  <a:prstClr val="black"/>
                </a:solidFill>
                <a:latin typeface="Century Gothic" panose="020F0302020204030204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entury Gothic" panose="020F0302020204030204"/>
              </a:rPr>
              <a:t> 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F0302020204030204"/>
              </a:rPr>
              <a:t>Santa house redone ($2,000); done by Public Works (Ed Miller and Jon Brown)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 descr="A group of christmas trees in a warehouse&#10;&#10;Description automatically generated">
            <a:extLst>
              <a:ext uri="{FF2B5EF4-FFF2-40B4-BE49-F238E27FC236}">
                <a16:creationId xmlns:a16="http://schemas.microsoft.com/office/drawing/2014/main" id="{83DA59B9-47D4-3E74-734D-2119E42B6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r="16796"/>
          <a:stretch/>
        </p:blipFill>
        <p:spPr>
          <a:xfrm>
            <a:off x="6406029" y="1877622"/>
            <a:ext cx="2737971" cy="2597573"/>
          </a:xfrm>
          <a:prstGeom prst="rect">
            <a:avLst/>
          </a:prstGeom>
        </p:spPr>
      </p:pic>
      <p:pic>
        <p:nvPicPr>
          <p:cNvPr id="8" name="Picture 7" descr="A snowman and santa statue in a garage&#10;&#10;Description automatically generated">
            <a:extLst>
              <a:ext uri="{FF2B5EF4-FFF2-40B4-BE49-F238E27FC236}">
                <a16:creationId xmlns:a16="http://schemas.microsoft.com/office/drawing/2014/main" id="{00BAC1CA-80AF-6A56-B573-557FBFEEE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0277" r="17611" b="8791"/>
          <a:stretch/>
        </p:blipFill>
        <p:spPr>
          <a:xfrm>
            <a:off x="6187736" y="4435432"/>
            <a:ext cx="2956264" cy="2422568"/>
          </a:xfrm>
          <a:prstGeom prst="rect">
            <a:avLst/>
          </a:prstGeom>
        </p:spPr>
      </p:pic>
      <p:pic>
        <p:nvPicPr>
          <p:cNvPr id="4" name="Picture 3" descr="A red and white house with a door and a door&#10;&#10;Description automatically generated">
            <a:extLst>
              <a:ext uri="{FF2B5EF4-FFF2-40B4-BE49-F238E27FC236}">
                <a16:creationId xmlns:a16="http://schemas.microsoft.com/office/drawing/2014/main" id="{A1D31AF6-816C-6294-A4C7-749353892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14" y="4405290"/>
            <a:ext cx="3263155" cy="24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971550" y="447503"/>
            <a:ext cx="7181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Holiday Giving &amp;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E100E-ADBB-2E27-79AD-8F78C379987A}"/>
              </a:ext>
            </a:extLst>
          </p:cNvPr>
          <p:cNvSpPr txBox="1"/>
          <p:nvPr/>
        </p:nvSpPr>
        <p:spPr>
          <a:xfrm>
            <a:off x="543668" y="2316906"/>
            <a:ext cx="80617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Recreation &amp; Parks taking part in “Be a Santa to a Senior” with Home Instead 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Email 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  <a:hlinkClick r:id="rId2"/>
              </a:rPr>
              <a:t>crystal.heiser@homeinstead.com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for more information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Aquatics has an “Angel Tree” to help support local children and families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Call 410-641-5255 for more information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Administration will also set up an “Angel Tree” to support a local family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More details to follow next week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Hometown Christmas tree lighting on November 25</a:t>
            </a:r>
            <a:r>
              <a:rPr lang="en-US" baseline="30000" dirty="0">
                <a:solidFill>
                  <a:prstClr val="black"/>
                </a:solidFill>
                <a:latin typeface="Century Gothic" panose="020F03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at 6:30 p.m. at White Horse Park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Registration for “Light Up the Pines” is November 20-December 8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Email 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  <a:hlinkClick r:id="rId3"/>
              </a:rPr>
              <a:t>info@oceanpines.org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for more information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more information on all the events and charitable giving through Ocean Pines this holiday season, visit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4"/>
              </a:rPr>
              <a:t>www.oceanpines.org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33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RFP Trash Service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DCC1CAF7-CA5E-0720-7146-5472B8C06A4B}"/>
              </a:ext>
            </a:extLst>
          </p:cNvPr>
          <p:cNvSpPr txBox="1">
            <a:spLocks/>
          </p:cNvSpPr>
          <p:nvPr/>
        </p:nvSpPr>
        <p:spPr>
          <a:xfrm>
            <a:off x="316159" y="2219417"/>
            <a:ext cx="8638903" cy="241472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Current trash &amp; recycling contract ends December 31</a:t>
            </a:r>
            <a:r>
              <a:rPr lang="en-US" sz="2100" cap="none" baseline="30000" dirty="0">
                <a:solidFill>
                  <a:prstClr val="black"/>
                </a:solidFill>
                <a:latin typeface="Century Gothic" panose="020B0502020202020204"/>
              </a:rPr>
              <a:t>st</a:t>
            </a: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Bids received on November 13</a:t>
            </a:r>
            <a:r>
              <a:rPr lang="en-US" sz="2100" cap="none" baseline="30000" dirty="0">
                <a:solidFill>
                  <a:prstClr val="black"/>
                </a:solidFill>
                <a:latin typeface="Century Gothic" panose="020B0502020202020204"/>
              </a:rPr>
              <a:t>th</a:t>
            </a:r>
          </a:p>
          <a:p>
            <a:pPr marL="800100" lvl="1" indent="-342900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cap="none" dirty="0">
                <a:solidFill>
                  <a:prstClr val="black"/>
                </a:solidFill>
                <a:latin typeface="Century Gothic" panose="020B0502020202020204"/>
              </a:rPr>
              <a:t>3 bidders, including current contractor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All bids being reviewed by staff now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cap="none" dirty="0">
                <a:solidFill>
                  <a:prstClr val="black"/>
                </a:solidFill>
                <a:latin typeface="Century Gothic" panose="020B0502020202020204"/>
              </a:rPr>
              <a:t>All-inclusive contract to be approved by Board and awarded in December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684213" marR="0" lvl="1" indent="-2270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0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October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972970"/>
              </p:ext>
            </p:extLst>
          </p:nvPr>
        </p:nvGraphicFramePr>
        <p:xfrm>
          <a:off x="109536" y="2461025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9/30/23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10/31/23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90253"/>
              </p:ext>
            </p:extLst>
          </p:nvPr>
        </p:nvGraphicFramePr>
        <p:xfrm>
          <a:off x="122598" y="3740425"/>
          <a:ext cx="8847908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9/30/23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 in Legal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10/31/23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37893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28273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 (includes legal)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0" y="50158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155 violations initiated in October:  85 maintenance/trash/grass; 20 no permit; 50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signs, stop work orders, trailers, unregistered/junk vehicles, and vehicle parking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77 violations complied out; 200 remain open (includes the 67 violations in legal)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90 maintenance/trash/grass; 40 no permit; 70 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54469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9/30/23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10/31/23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358434" y="4738046"/>
            <a:ext cx="697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91 work orders initiated in October:  9 bulkhead;  14 drainage;                                       13 grounds/landscaping; 9 roads; 1 signs; 45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(60):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14 – over 30 days; 38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October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0272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Oct.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5924" y="2475162"/>
            <a:ext cx="5772151" cy="1907675"/>
          </a:xfrm>
          <a:effectLst/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cs typeface="+mj-cs"/>
              </a:rPr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630573"/>
            <a:ext cx="6525753" cy="77351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UNAUDITED FINANCIAL CHANGE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MONTH OF OCTOBER 2023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69717"/>
              </p:ext>
            </p:extLst>
          </p:nvPr>
        </p:nvGraphicFramePr>
        <p:xfrm>
          <a:off x="1348740" y="2600335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October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$529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$578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1,117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1,073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($588)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($495)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893815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613232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893815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622794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882521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613331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35" y="902652"/>
            <a:ext cx="7546019" cy="1043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UNAUDITED MONTH OF OCTOBER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20763"/>
              </p:ext>
            </p:extLst>
          </p:nvPr>
        </p:nvGraphicFramePr>
        <p:xfrm>
          <a:off x="1879410" y="1945854"/>
          <a:ext cx="5329237" cy="372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5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43684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87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Admin/Finance/GM Office/Marketing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5593443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5141597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363171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6386270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(11)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2710775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(10)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739101"/>
                  </a:ext>
                </a:extLst>
              </a:tr>
              <a:tr h="287819">
                <a:tc>
                  <a:txBody>
                    <a:bodyPr/>
                    <a:lstStyle/>
                    <a:p>
                      <a:r>
                        <a:rPr lang="en-US" sz="1200" dirty="0"/>
                        <a:t>Clubhouse Grille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(9)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104849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Net (GM Office, Beach Club, Marinas)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/>
                        <a:t> 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162042"/>
                  </a:ext>
                </a:extLst>
              </a:tr>
              <a:tr h="409143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$93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82" y="683839"/>
            <a:ext cx="7182034" cy="77351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UNAUDITED FINANCIAL CHANGE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YTD OCTOBER 2023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1348740" y="2628910"/>
          <a:ext cx="6446519" cy="229348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71203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482008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1541150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452158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2726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October YTD (In 000’s)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3407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Current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Favor/ (</a:t>
                      </a:r>
                      <a:r>
                        <a:rPr lang="en-US" sz="1200" u="none" strike="noStrike" dirty="0" err="1">
                          <a:effectLst/>
                        </a:rPr>
                        <a:t>Unfavor</a:t>
                      </a:r>
                      <a:r>
                        <a:rPr lang="en-US" sz="1200" u="none" strike="noStrike" dirty="0">
                          <a:effectLst/>
                        </a:rPr>
                        <a:t>) vs. Budget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23119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23855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$12,801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$13,427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$626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7,979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8,027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  (48)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Net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$4,822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 $5,400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  $578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497" marR="6497" marT="6497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605346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605346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164725" y="492239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164725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613067" y="4925450"/>
            <a:ext cx="8229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6613067" y="4539539"/>
            <a:ext cx="82296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56" y="902653"/>
            <a:ext cx="7332955" cy="1104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UNAUDITED YTD OCTOBER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025" dirty="0">
                <a:latin typeface="Franklin Gothic Medium" panose="020B0603020102020204" pitchFamily="34" charset="0"/>
              </a:rPr>
            </a:br>
            <a:endParaRPr lang="en-US" sz="2025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7287"/>
              </p:ext>
            </p:extLst>
          </p:nvPr>
        </p:nvGraphicFramePr>
        <p:xfrm>
          <a:off x="1843891" y="1923635"/>
          <a:ext cx="5272088" cy="399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806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04282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2758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Department/Amenity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Favorable/(Unfavorable)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Police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2814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Golf Ops + Maintenance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109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434746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Admin/Finance/GM/Public Relations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101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6058520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Public Works/Gen </a:t>
                      </a:r>
                      <a:r>
                        <a:rPr lang="en-US" sz="1200" dirty="0" err="1"/>
                        <a:t>Maint</a:t>
                      </a:r>
                      <a:r>
                        <a:rPr lang="en-US" sz="1200" dirty="0"/>
                        <a:t>/CPI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95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7950552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61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029367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Beach Parking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070500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Clubhouse Grille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3932401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Aquatics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3102288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Recreation &amp;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 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4976786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Yacht Club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91695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Marinas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(46)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3195097"/>
                  </a:ext>
                </a:extLst>
              </a:tr>
              <a:tr h="275882">
                <a:tc>
                  <a:txBody>
                    <a:bodyPr/>
                    <a:lstStyle/>
                    <a:p>
                      <a:r>
                        <a:rPr lang="en-US" sz="1200" dirty="0"/>
                        <a:t>Racquet Sports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 (17)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80737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r>
                        <a:rPr lang="en-US" sz="1200" dirty="0"/>
                        <a:t>               </a:t>
                      </a:r>
                      <a:r>
                        <a:rPr lang="en-US" sz="1200" b="1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$578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30804" y="7282739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730804" y="6984419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" y="239698"/>
            <a:ext cx="8025414" cy="151891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UNAUDITED RESERVES OCTOBER 2023 </a:t>
            </a:r>
            <a:br>
              <a:rPr lang="en-US" sz="3200" dirty="0">
                <a:latin typeface="Franklin Gothic Medium" panose="020B0603020102020204" pitchFamily="34" charset="0"/>
              </a:rPr>
            </a:br>
            <a:r>
              <a:rPr lang="en-US" sz="3200" dirty="0">
                <a:latin typeface="Franklin Gothic Medium" panose="020B0603020102020204" pitchFamily="34" charset="0"/>
              </a:rPr>
              <a:t>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64490"/>
              </p:ext>
            </p:extLst>
          </p:nvPr>
        </p:nvGraphicFramePr>
        <p:xfrm>
          <a:off x="1189558" y="2481547"/>
          <a:ext cx="6961489" cy="296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82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977173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72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58792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19154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79770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0258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General Replace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4/30/23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$5.1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$6.6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2.0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3.2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(0.9)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(0.4)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(1.3)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10/31/23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$0.4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$9.0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499246"/>
            <a:ext cx="7803184" cy="86874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RESERVES YEAR-END UNAUDITED ESTIMATE (IN 000’S)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043EA0-2C36-8460-80BA-5634DDFE9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2885"/>
              </p:ext>
            </p:extLst>
          </p:nvPr>
        </p:nvGraphicFramePr>
        <p:xfrm>
          <a:off x="754600" y="1873983"/>
          <a:ext cx="7705532" cy="498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414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820515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84832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172659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4112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421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Begin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Unaudited EST Balance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4/30/23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Additions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Expenditures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4/30/2023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Major Maintenance &amp; Replacement: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Golf Carts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(277)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C-Dock/Gas Pumps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(153)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Rough Mower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(83)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Racquet Sports Various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(73)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3336713207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Aquatics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(70)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62882206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Public Works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(65)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973676007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Yacht Club/Beach Club/Clubhouse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(60)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1665736824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Pintail Gangway &amp; Floating Dock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(58)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07115115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Other Golf Maintenance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(45)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405126959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Pintail Recreation Pier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(25)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Other Replacement Emergencies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(150)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5,154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2,100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(1,059)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6,195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Bulkheads &amp; Waterways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523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1,125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(1,151)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497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Roads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715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400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(350)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765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Drainage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185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225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(250)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160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New Capital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114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35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(40)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109 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4/30/23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6,691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3,885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(2,850)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7,726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3488" marR="3488" marT="3488" marB="0" anchor="ctr"/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45888" y="3108435"/>
            <a:ext cx="2335109" cy="1780887"/>
          </a:xfrm>
        </p:spPr>
        <p:txBody>
          <a:bodyPr vert="horz" lIns="68580" tIns="34290" rIns="68580" bIns="0" rtlCol="0" anchor="b">
            <a:noAutofit/>
          </a:bodyPr>
          <a:lstStyle/>
          <a:p>
            <a:pPr defTabSz="685800"/>
            <a:r>
              <a:rPr lang="en-US" sz="3200" dirty="0">
                <a:solidFill>
                  <a:schemeClr val="bg1"/>
                </a:solidFill>
              </a:rPr>
              <a:t>Treasurer’s Report -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5" y="2286206"/>
            <a:ext cx="3735082" cy="34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4500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4500" b="1" u="sng" dirty="0">
                <a:solidFill>
                  <a:prstClr val="black"/>
                </a:solidFill>
                <a:latin typeface="Calibri Light" panose="020F0302020204030204"/>
              </a:rPr>
              <a:t>Month of October</a:t>
            </a:r>
            <a:endParaRPr lang="en-US" sz="2400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5291" y="2127781"/>
            <a:ext cx="3536708" cy="35375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As of October 31, 2023, the Association had Approximately (~) $17.4M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Cash Increased ~ $0.7M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Cash Decreased ~ ($600)K from September 2023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$11.2M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$54K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92D050"/>
              </a:buClr>
              <a:buFont typeface="Wingdings 2" charset="2"/>
              <a:buChar char="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Remaining $6.2M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455" y="241649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" y="0"/>
            <a:ext cx="91405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A5A1C8-00CF-701D-EA7D-3359A7572C35}"/>
              </a:ext>
            </a:extLst>
          </p:cNvPr>
          <p:cNvSpPr txBox="1">
            <a:spLocks/>
          </p:cNvSpPr>
          <p:nvPr/>
        </p:nvSpPr>
        <p:spPr>
          <a:xfrm>
            <a:off x="123092" y="1741714"/>
            <a:ext cx="3165231" cy="4117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cs typeface="+mj-cs"/>
              </a:rPr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9892" y="1977277"/>
            <a:ext cx="4534154" cy="3077726"/>
          </a:xfrm>
        </p:spPr>
        <p:txBody>
          <a:bodyPr>
            <a:normAutofit/>
          </a:bodyPr>
          <a:lstStyle/>
          <a:p>
            <a:pPr marL="0" indent="0" algn="ctr" defTabSz="237744">
              <a:spcAft>
                <a:spcPts val="312"/>
              </a:spcAft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wishing to make comments must state their name and address</a:t>
            </a:r>
            <a:endParaRPr lang="en-US" sz="6000" dirty="0"/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609" y="4123900"/>
            <a:ext cx="1489888" cy="1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825623"/>
            <a:ext cx="8377646" cy="446135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300" dirty="0">
                <a:solidFill>
                  <a:schemeClr val="bg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October 28, 2023 – Regular Meeting</a:t>
            </a: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3B87DF-0E32-156D-3219-47690AC1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036155"/>
            <a:ext cx="8285260" cy="107581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450" dirty="0"/>
              <a:t>Ocean Pines Community Pedestrian &amp; Bike Safety &amp; Access Workgroup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70" y="2183032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9169" y="6566"/>
                  <a:pt x="8229218" y="9895"/>
                  <a:pt x="8229600" y="13716"/>
                </a:cubicBezTo>
                <a:cubicBezTo>
                  <a:pt x="7940706" y="-13865"/>
                  <a:pt x="7792584" y="-20581"/>
                  <a:pt x="7461504" y="13716"/>
                </a:cubicBezTo>
                <a:cubicBezTo>
                  <a:pt x="7130424" y="48013"/>
                  <a:pt x="7080072" y="39273"/>
                  <a:pt x="6940296" y="13716"/>
                </a:cubicBezTo>
                <a:cubicBezTo>
                  <a:pt x="6800520" y="-11841"/>
                  <a:pt x="6672872" y="22099"/>
                  <a:pt x="6419088" y="13716"/>
                </a:cubicBezTo>
                <a:cubicBezTo>
                  <a:pt x="6165304" y="5333"/>
                  <a:pt x="5869721" y="415"/>
                  <a:pt x="5650992" y="13716"/>
                </a:cubicBezTo>
                <a:cubicBezTo>
                  <a:pt x="5432263" y="27017"/>
                  <a:pt x="5308310" y="-1549"/>
                  <a:pt x="5129784" y="13716"/>
                </a:cubicBezTo>
                <a:cubicBezTo>
                  <a:pt x="4951258" y="28981"/>
                  <a:pt x="4799696" y="10785"/>
                  <a:pt x="4690872" y="13716"/>
                </a:cubicBezTo>
                <a:cubicBezTo>
                  <a:pt x="4582048" y="16647"/>
                  <a:pt x="4311124" y="-12408"/>
                  <a:pt x="4087368" y="13716"/>
                </a:cubicBezTo>
                <a:cubicBezTo>
                  <a:pt x="3863612" y="39840"/>
                  <a:pt x="3730288" y="8802"/>
                  <a:pt x="3401568" y="13716"/>
                </a:cubicBezTo>
                <a:cubicBezTo>
                  <a:pt x="3072848" y="18630"/>
                  <a:pt x="3020684" y="27853"/>
                  <a:pt x="2798064" y="13716"/>
                </a:cubicBezTo>
                <a:cubicBezTo>
                  <a:pt x="2575444" y="-421"/>
                  <a:pt x="2440915" y="-11924"/>
                  <a:pt x="2276856" y="13716"/>
                </a:cubicBezTo>
                <a:cubicBezTo>
                  <a:pt x="2112797" y="39356"/>
                  <a:pt x="1726502" y="-14132"/>
                  <a:pt x="1426464" y="13716"/>
                </a:cubicBezTo>
                <a:cubicBezTo>
                  <a:pt x="1126426" y="41564"/>
                  <a:pt x="992925" y="16444"/>
                  <a:pt x="740664" y="13716"/>
                </a:cubicBezTo>
                <a:cubicBezTo>
                  <a:pt x="488403" y="10988"/>
                  <a:pt x="195650" y="-20633"/>
                  <a:pt x="0" y="13716"/>
                </a:cubicBezTo>
                <a:cubicBezTo>
                  <a:pt x="120" y="8944"/>
                  <a:pt x="-32" y="6034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29365" y="6754"/>
                  <a:pt x="8229865" y="9234"/>
                  <a:pt x="8229600" y="13716"/>
                </a:cubicBezTo>
                <a:cubicBezTo>
                  <a:pt x="8075287" y="30482"/>
                  <a:pt x="7821366" y="17278"/>
                  <a:pt x="7626096" y="13716"/>
                </a:cubicBezTo>
                <a:cubicBezTo>
                  <a:pt x="7430826" y="10154"/>
                  <a:pt x="7320004" y="-14241"/>
                  <a:pt x="7022592" y="13716"/>
                </a:cubicBezTo>
                <a:cubicBezTo>
                  <a:pt x="6725180" y="41673"/>
                  <a:pt x="6348804" y="-18597"/>
                  <a:pt x="6172200" y="13716"/>
                </a:cubicBezTo>
                <a:cubicBezTo>
                  <a:pt x="5995596" y="46029"/>
                  <a:pt x="5788102" y="18318"/>
                  <a:pt x="5650992" y="13716"/>
                </a:cubicBezTo>
                <a:cubicBezTo>
                  <a:pt x="5513882" y="9114"/>
                  <a:pt x="5198399" y="24549"/>
                  <a:pt x="4882896" y="13716"/>
                </a:cubicBezTo>
                <a:cubicBezTo>
                  <a:pt x="4567393" y="2883"/>
                  <a:pt x="4557008" y="22393"/>
                  <a:pt x="4443984" y="13716"/>
                </a:cubicBezTo>
                <a:cubicBezTo>
                  <a:pt x="4330960" y="5039"/>
                  <a:pt x="4061674" y="24319"/>
                  <a:pt x="3758184" y="13716"/>
                </a:cubicBezTo>
                <a:cubicBezTo>
                  <a:pt x="3454694" y="3113"/>
                  <a:pt x="3380392" y="14547"/>
                  <a:pt x="3236976" y="13716"/>
                </a:cubicBezTo>
                <a:cubicBezTo>
                  <a:pt x="3093560" y="12885"/>
                  <a:pt x="2632116" y="33035"/>
                  <a:pt x="2386584" y="13716"/>
                </a:cubicBezTo>
                <a:cubicBezTo>
                  <a:pt x="2141052" y="-5603"/>
                  <a:pt x="2110884" y="24205"/>
                  <a:pt x="1947672" y="13716"/>
                </a:cubicBezTo>
                <a:cubicBezTo>
                  <a:pt x="1784460" y="3227"/>
                  <a:pt x="1535467" y="-4111"/>
                  <a:pt x="1261872" y="13716"/>
                </a:cubicBezTo>
                <a:cubicBezTo>
                  <a:pt x="988277" y="31543"/>
                  <a:pt x="1021096" y="5803"/>
                  <a:pt x="822960" y="13716"/>
                </a:cubicBezTo>
                <a:cubicBezTo>
                  <a:pt x="624824" y="21629"/>
                  <a:pt x="298309" y="-3289"/>
                  <a:pt x="0" y="13716"/>
                </a:cubicBezTo>
                <a:cubicBezTo>
                  <a:pt x="52" y="10594"/>
                  <a:pt x="386" y="536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Content Placeholder 9" descr="A yellow sign with black text&#10;&#10;Description automatically generated">
            <a:extLst>
              <a:ext uri="{FF2B5EF4-FFF2-40B4-BE49-F238E27FC236}">
                <a16:creationId xmlns:a16="http://schemas.microsoft.com/office/drawing/2014/main" id="{F55BA6CC-E74E-D925-0829-CEAEF0A1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4252"/>
          <a:stretch/>
        </p:blipFill>
        <p:spPr>
          <a:xfrm>
            <a:off x="7983064" y="1045358"/>
            <a:ext cx="1024118" cy="108649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27D840-4F2C-256D-23B0-F2B04F184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9588" y="2290870"/>
            <a:ext cx="5464534" cy="3521773"/>
          </a:xfrm>
        </p:spPr>
        <p:txBody>
          <a:bodyPr vert="horz" lIns="68580" tIns="34290" rIns="68580" bIns="34290" rtlCol="0" anchor="t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650" dirty="0"/>
              <a:t>Goal – Identify ways to improve safety and accessibility for people to walk, bike, and roll in and around Ocean Pines.       	</a:t>
            </a:r>
            <a:r>
              <a:rPr lang="en-US" sz="1650" i="1" dirty="0">
                <a:solidFill>
                  <a:srgbClr val="FF0000"/>
                </a:solidFill>
              </a:rPr>
              <a:t>MD VISION ZERO – CRASHES are NO ACCIDENT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650" dirty="0"/>
              <a:t>Data and research show most crashes are caused by human error and road design flaws and can be prevented      	         	</a:t>
            </a:r>
            <a:r>
              <a:rPr lang="en-US" sz="1650" i="1" dirty="0">
                <a:solidFill>
                  <a:srgbClr val="FF0000"/>
                </a:solidFill>
              </a:rPr>
              <a:t>by the 3 Es - Education, Engineering</a:t>
            </a:r>
            <a:r>
              <a:rPr lang="en-US" sz="1650" i="1">
                <a:solidFill>
                  <a:srgbClr val="FF0000"/>
                </a:solidFill>
              </a:rPr>
              <a:t>, Enforcement </a:t>
            </a:r>
            <a:endParaRPr lang="en-US" sz="1650" i="1" dirty="0">
              <a:solidFill>
                <a:srgbClr val="FF0000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650" dirty="0"/>
              <a:t>Communities around the state with bike and pedestrian plans have obtained state grants and technical assistance.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650" dirty="0"/>
              <a:t>Worcester County Trails &amp; Greenway Project is seeking input for trails and paths to connect communities. 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650" dirty="0"/>
              <a:t>Workgroup includes representatives of Ocean Pines Chamber of Commerce, residents, public safety and public works and will engage SHA District 1 &amp; Worcester County.</a:t>
            </a:r>
          </a:p>
          <a:p>
            <a:endParaRPr lang="en-US" sz="1650" dirty="0"/>
          </a:p>
        </p:txBody>
      </p:sp>
      <p:pic>
        <p:nvPicPr>
          <p:cNvPr id="14" name="Picture 13" descr="A map of a city&#10;&#10;Description automatically generated">
            <a:extLst>
              <a:ext uri="{FF2B5EF4-FFF2-40B4-BE49-F238E27FC236}">
                <a16:creationId xmlns:a16="http://schemas.microsoft.com/office/drawing/2014/main" id="{EF001098-C8BE-8A13-68AB-E0B347A9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1" y="2321925"/>
            <a:ext cx="2150545" cy="2022716"/>
          </a:xfrm>
          <a:prstGeom prst="rect">
            <a:avLst/>
          </a:prstGeom>
        </p:spPr>
      </p:pic>
      <p:pic>
        <p:nvPicPr>
          <p:cNvPr id="18" name="Picture 17" descr="A map with a line going through it&#10;&#10;Description automatically generated with medium confidence">
            <a:extLst>
              <a:ext uri="{FF2B5EF4-FFF2-40B4-BE49-F238E27FC236}">
                <a16:creationId xmlns:a16="http://schemas.microsoft.com/office/drawing/2014/main" id="{00BEED40-64B7-6602-E2D9-258344BDD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9" y="4429423"/>
            <a:ext cx="3439709" cy="14712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9E794B-E518-48C6-46F6-6C721867B78E}"/>
              </a:ext>
            </a:extLst>
          </p:cNvPr>
          <p:cNvSpPr txBox="1"/>
          <p:nvPr/>
        </p:nvSpPr>
        <p:spPr>
          <a:xfrm>
            <a:off x="609600" y="2442294"/>
            <a:ext cx="979715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  Problem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40AF8-BFE2-4C74-E5DF-BCFC95EEE83D}"/>
              </a:ext>
            </a:extLst>
          </p:cNvPr>
          <p:cNvSpPr txBox="1"/>
          <p:nvPr/>
        </p:nvSpPr>
        <p:spPr>
          <a:xfrm>
            <a:off x="1935291" y="4635765"/>
            <a:ext cx="1395737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  Opportunity</a:t>
            </a:r>
          </a:p>
        </p:txBody>
      </p:sp>
    </p:spTree>
    <p:extLst>
      <p:ext uri="{BB962C8B-B14F-4D97-AF65-F5344CB8AC3E}">
        <p14:creationId xmlns:p14="http://schemas.microsoft.com/office/powerpoint/2010/main" val="400692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2412808"/>
            <a:ext cx="7768045" cy="366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Second reading of revisions to Resolution C-02 (Architectural Review Committee) – Elaine Brady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Second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reading of revisions to Resolution M-01 (Policy and Compliance Procedures for Declaration of Restrictions and ARC Guidelines Violations) – Elaine Brady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First reading of revisions to Resolution M-04 (Maintenance of Lots) – Elaine Brady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Discussion on digital signage – Elaine Brady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41CFE-21D1-4609-50C1-0B60290285BF}"/>
              </a:ext>
            </a:extLst>
          </p:cNvPr>
          <p:cNvSpPr txBox="1"/>
          <p:nvPr/>
        </p:nvSpPr>
        <p:spPr>
          <a:xfrm>
            <a:off x="687977" y="558854"/>
            <a:ext cx="7768045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 Business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5187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941033" y="472918"/>
            <a:ext cx="72619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Proposed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New Digital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Sign</a:t>
            </a:r>
          </a:p>
        </p:txBody>
      </p:sp>
      <p:pic>
        <p:nvPicPr>
          <p:cNvPr id="6" name="Picture 5" descr="A sign with a green roof&#10;&#10;Description automatically generated">
            <a:extLst>
              <a:ext uri="{FF2B5EF4-FFF2-40B4-BE49-F238E27FC236}">
                <a16:creationId xmlns:a16="http://schemas.microsoft.com/office/drawing/2014/main" id="{4694C224-ABC1-1CD1-0736-66C063FC5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30" y="2492842"/>
            <a:ext cx="5603140" cy="37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94FE-CB9A-F120-62B3-100D26F9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Appointments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3A790-0CFC-161B-E7A8-D7E514D2D869}"/>
              </a:ext>
            </a:extLst>
          </p:cNvPr>
          <p:cNvSpPr txBox="1"/>
          <p:nvPr/>
        </p:nvSpPr>
        <p:spPr>
          <a:xfrm>
            <a:off x="809998" y="2626436"/>
            <a:ext cx="752400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Brian Burgess –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Term – Environmental &amp; Natural Assets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Rob Keesling –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Term – Strategic Planning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William (Fritz) Lahner –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Term - Golf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Jerry Murphy –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Term – Strategic Planning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Donald Nederostek –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Term – Budget &amp; Finance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Anne O’Connell –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Term – Environmental &amp; Natural Assets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Ann Shockley –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Term - Golf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Don Wolski –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Term – Environmental &amp; Natural Assets</a:t>
            </a:r>
          </a:p>
        </p:txBody>
      </p:sp>
    </p:spTree>
    <p:extLst>
      <p:ext uri="{BB962C8B-B14F-4D97-AF65-F5344CB8AC3E}">
        <p14:creationId xmlns:p14="http://schemas.microsoft.com/office/powerpoint/2010/main" val="3955463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8830" y="4991339"/>
            <a:ext cx="7526337" cy="1311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831" y="2112885"/>
            <a:ext cx="3843068" cy="24671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>
                <a:cs typeface="+mj-cs"/>
              </a:rPr>
              <a:t>President’s Remarks</a:t>
            </a:r>
            <a:br>
              <a:rPr lang="en-US" sz="5000">
                <a:cs typeface="+mj-cs"/>
              </a:rPr>
            </a:br>
            <a:br>
              <a:rPr lang="en-US" sz="5000">
                <a:cs typeface="+mj-cs"/>
              </a:rPr>
            </a:br>
            <a:endParaRPr lang="en-US" sz="5000" dirty="0"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4520E3-4860-6C7B-CEA5-8FDAF745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831" y="5408854"/>
            <a:ext cx="7526338" cy="596170"/>
          </a:xfrm>
        </p:spPr>
        <p:txBody>
          <a:bodyPr>
            <a:normAutofit lnSpcReduction="10000"/>
          </a:bodyPr>
          <a:lstStyle/>
          <a:p>
            <a:r>
              <a:rPr lang="en-US" sz="3600" b="1">
                <a:cs typeface="+mj-cs"/>
              </a:rPr>
              <a:t>Rick Farr</a:t>
            </a:r>
            <a:endParaRPr lang="en-US" sz="3600" b="1" dirty="0"/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04419" y="852976"/>
            <a:ext cx="3371942" cy="33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68" y="5625871"/>
            <a:ext cx="7929000" cy="1232129"/>
          </a:xfr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cs typeface="+mj-cs"/>
              </a:rPr>
              <a:t>GM Leadership Report – </a:t>
            </a:r>
            <a:br>
              <a:rPr lang="en-US">
                <a:solidFill>
                  <a:schemeClr val="tx1"/>
                </a:solidFill>
                <a:cs typeface="+mj-cs"/>
              </a:rPr>
            </a:br>
            <a:r>
              <a:rPr lang="en-US">
                <a:solidFill>
                  <a:schemeClr val="tx1"/>
                </a:solidFill>
                <a:cs typeface="+mj-cs"/>
              </a:rPr>
              <a:t>John Viola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 descr="A boat docked at a dock&#10;&#10;Description automatically generated">
            <a:extLst>
              <a:ext uri="{FF2B5EF4-FFF2-40B4-BE49-F238E27FC236}">
                <a16:creationId xmlns:a16="http://schemas.microsoft.com/office/drawing/2014/main" id="{A0A65E87-9534-AD6A-8B8D-3BB7E09B9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688719" cy="3516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8B83E7-DEDD-20D7-4E71-828ACC2FE3BE}"/>
              </a:ext>
            </a:extLst>
          </p:cNvPr>
          <p:cNvSpPr txBox="1"/>
          <p:nvPr/>
        </p:nvSpPr>
        <p:spPr>
          <a:xfrm>
            <a:off x="1118586" y="3520349"/>
            <a:ext cx="2166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photo by Patricia Curtin</a:t>
            </a:r>
            <a:endParaRPr lang="en-US" sz="12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0AA6B5-894D-78B8-1A02-8DEB54EF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81" y="1461911"/>
            <a:ext cx="4688719" cy="35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EDC02-9604-E2FE-88C7-8966D37D27E6}"/>
              </a:ext>
            </a:extLst>
          </p:cNvPr>
          <p:cNvSpPr txBox="1"/>
          <p:nvPr/>
        </p:nvSpPr>
        <p:spPr>
          <a:xfrm>
            <a:off x="5948037" y="4980038"/>
            <a:ext cx="218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photo by Faye Jeffries</a:t>
            </a:r>
          </a:p>
        </p:txBody>
      </p:sp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853883" y="922941"/>
            <a:ext cx="7228615" cy="49211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3200" b="1" u="sng" dirty="0">
                <a:latin typeface="+mj-lt"/>
                <a:ea typeface="+mj-ea"/>
                <a:cs typeface="+mj-cs"/>
              </a:rPr>
              <a:t>Initiatives</a:t>
            </a: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sz="1400" b="1" u="sng" dirty="0">
              <a:latin typeface="+mj-lt"/>
              <a:ea typeface="+mj-ea"/>
              <a:cs typeface="+mj-cs"/>
            </a:endParaRP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Racquet Center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Leaf Collection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Bulkheads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Drainage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Roads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Firehouse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0" baseline="0" dirty="0">
                <a:latin typeface="+mj-lt"/>
                <a:ea typeface="+mj-ea"/>
                <a:cs typeface="+mj-cs"/>
              </a:rPr>
              <a:t>Budget 2024/2025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Holiday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Holiday Giving &amp; Events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RFP Trash Service</a:t>
            </a:r>
          </a:p>
          <a:p>
            <a:pPr marL="688975" marR="0" lvl="1" indent="-457200" defTabSz="4572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M</a:t>
            </a:r>
            <a:r>
              <a:rPr lang="en-US" sz="2400" spc="0" baseline="0" dirty="0">
                <a:latin typeface="+mj-lt"/>
                <a:ea typeface="+mj-ea"/>
                <a:cs typeface="+mj-cs"/>
              </a:rPr>
              <a:t>etrics</a:t>
            </a: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98079-970B-ACE5-9017-A6C26B0C1CD9}"/>
              </a:ext>
            </a:extLst>
          </p:cNvPr>
          <p:cNvSpPr txBox="1"/>
          <p:nvPr/>
        </p:nvSpPr>
        <p:spPr>
          <a:xfrm>
            <a:off x="2534107" y="592379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2098369" y="407242"/>
            <a:ext cx="48167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j-ea"/>
              </a:rPr>
              <a:t>Racquet Center</a:t>
            </a:r>
            <a:endParaRPr lang="en-US" sz="4400" b="1" dirty="0">
              <a:solidFill>
                <a:srgbClr val="FEFEFE"/>
              </a:solidFill>
              <a:latin typeface="Century Gothic" panose="020F0302020204030204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B228A-C91D-C8FC-6D4C-3055117C5FB8}"/>
              </a:ext>
            </a:extLst>
          </p:cNvPr>
          <p:cNvSpPr txBox="1"/>
          <p:nvPr/>
        </p:nvSpPr>
        <p:spPr>
          <a:xfrm>
            <a:off x="159798" y="2317817"/>
            <a:ext cx="88788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/>
              <a:t>Fence at Racquet Center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dirty="0"/>
              <a:t>Installed by Public Works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dirty="0"/>
              <a:t>Total cost:  $2,200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Shed to be installed</a:t>
            </a:r>
          </a:p>
        </p:txBody>
      </p:sp>
      <p:pic>
        <p:nvPicPr>
          <p:cNvPr id="7" name="Picture 6" descr="A fence with cars parked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C1C152FD-ADB5-F31A-6BB0-9151D3027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89" y="3641528"/>
            <a:ext cx="4506743" cy="3003744"/>
          </a:xfrm>
          <a:prstGeom prst="rect">
            <a:avLst/>
          </a:prstGeom>
        </p:spPr>
      </p:pic>
      <p:pic>
        <p:nvPicPr>
          <p:cNvPr id="9" name="Picture 8" descr="A couple of men working on a fence&#10;&#10;Description automatically generated">
            <a:extLst>
              <a:ext uri="{FF2B5EF4-FFF2-40B4-BE49-F238E27FC236}">
                <a16:creationId xmlns:a16="http://schemas.microsoft.com/office/drawing/2014/main" id="{86600167-8284-1F64-3BB3-23C968F83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529"/>
            <a:ext cx="4506743" cy="30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79282"/>
            <a:ext cx="3585099" cy="3521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2203576" y="472918"/>
            <a:ext cx="4736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Leaf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5C6BC-5FE5-D240-0F53-F80BF3FA1772}"/>
              </a:ext>
            </a:extLst>
          </p:cNvPr>
          <p:cNvSpPr txBox="1"/>
          <p:nvPr/>
        </p:nvSpPr>
        <p:spPr>
          <a:xfrm>
            <a:off x="410497" y="2458951"/>
            <a:ext cx="8369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Bagged leaves: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Will be picked up by Republic during regularly scheduled trash collection days (4 bags)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Public Works will pick up bagged leaves from November 27</a:t>
            </a:r>
            <a:r>
              <a:rPr lang="en-US" baseline="30000" dirty="0">
                <a:solidFill>
                  <a:prstClr val="black"/>
                </a:solidFill>
                <a:latin typeface="Century Gothic" panose="020F03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-December 29</a:t>
            </a:r>
            <a:r>
              <a:rPr lang="en-US" baseline="30000" dirty="0">
                <a:solidFill>
                  <a:prstClr val="black"/>
                </a:solidFill>
                <a:latin typeface="Century Gothic" panose="020F03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opposite Republic Services collection days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Yard waste can be dropped off to the Public Works yard: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Open on Wednesday’s from 8:00 a.m.-3:00 p.m.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Also open from November 27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-December 30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8:00 a.m.-3:00 p.m.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Loose or in paper bags only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Must have free sticker, which can be obtained at Public Works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Century Gothic" panose="020F0302020204030204"/>
              </a:rPr>
              <a:t>Reminder:  leaf vacuum program has ended – you will need to bag your leaves for pick up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5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98" y="-52095"/>
            <a:ext cx="8061749" cy="1819468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C7E66-A9AE-F383-9323-56810822F158}"/>
              </a:ext>
            </a:extLst>
          </p:cNvPr>
          <p:cNvSpPr txBox="1"/>
          <p:nvPr/>
        </p:nvSpPr>
        <p:spPr>
          <a:xfrm>
            <a:off x="2354496" y="408664"/>
            <a:ext cx="44350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Bulkheads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A0195-736C-4BC0-A4DB-06DE74E6414B}"/>
              </a:ext>
            </a:extLst>
          </p:cNvPr>
          <p:cNvSpPr txBox="1"/>
          <p:nvPr/>
        </p:nvSpPr>
        <p:spPr>
          <a:xfrm>
            <a:off x="410498" y="2458951"/>
            <a:ext cx="8061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2023/2024 bulkhead replacement has begun this month (second week of October)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Estimated completion:  April 2024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Approved by Board on 12/17/22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Total contract:  $977,500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Areas to be replaced by Fisher Marine: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  <a:latin typeface="Century Gothic" panose="020F0302020204030204"/>
              </a:rPr>
              <a:t>Watergreen</a:t>
            </a: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 Lane:  2, 4, 6, 8, 10, 12, 14, 16, 18, &amp; 20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Goldeneye Court:  2, 4, 6, 8, 12, 14, 16, 18, 21, 22, 23, &amp; 24</a:t>
            </a:r>
          </a:p>
          <a:p>
            <a:pPr marL="631825" lvl="1" indent="-17462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F0302020204030204"/>
              </a:rPr>
              <a:t>Wood Duck Drive:  20, 22, 24, 26, 34, &amp; 42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0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C4FE95-5FDD-4F38-A968-D37070C529A2}">
  <ds:schemaRefs>
    <ds:schemaRef ds:uri="005420c5-ce29-4fd8-9b0b-06107616db10"/>
    <ds:schemaRef ds:uri="http://www.w3.org/XML/1998/namespace"/>
    <ds:schemaRef ds:uri="http://purl.org/dc/dcmitype/"/>
    <ds:schemaRef ds:uri="2410f877-682a-4a84-b4b9-52eb2a99858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142707</TotalTime>
  <Words>2093</Words>
  <Application>Microsoft Office PowerPoint</Application>
  <PresentationFormat>On-screen Show (4:3)</PresentationFormat>
  <Paragraphs>417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Office Theme</vt:lpstr>
      <vt:lpstr>Board of Directors Meeting</vt:lpstr>
      <vt:lpstr>Approval of Agenda</vt:lpstr>
      <vt:lpstr>Approval of Minutes      October 28, 2023 – Regular Meeting      </vt:lpstr>
      <vt:lpstr>President’s Remarks  </vt:lpstr>
      <vt:lpstr>GM Leadership Report –  John Viola</vt:lpstr>
      <vt:lpstr>PowerPoint Presentation</vt:lpstr>
      <vt:lpstr>          </vt:lpstr>
      <vt:lpstr>          </vt:lpstr>
      <vt:lpstr>          </vt:lpstr>
      <vt:lpstr>          </vt:lpstr>
      <vt:lpstr>Roads</vt:lpstr>
      <vt:lpstr>          </vt:lpstr>
      <vt:lpstr>Budget 2024/2025</vt:lpstr>
      <vt:lpstr>          </vt:lpstr>
      <vt:lpstr>          </vt:lpstr>
      <vt:lpstr>RFP Trash Service</vt:lpstr>
      <vt:lpstr>CPI Violation Dashboard October</vt:lpstr>
      <vt:lpstr>Work Orders October</vt:lpstr>
      <vt:lpstr>Customer Service Dashboard (from info@oceanpines.org) October</vt:lpstr>
      <vt:lpstr>Financials</vt:lpstr>
      <vt:lpstr>UNAUDITED FINANCIAL CHANGE MONTH OF OCTOBER 2023</vt:lpstr>
      <vt:lpstr>UNAUDITED MONTH OF OCTOBER FAVOR/(UNFAVORABLE) VS. BUDGET (IN 000’s) </vt:lpstr>
      <vt:lpstr>UNAUDITED FINANCIAL CHANGE YTD OCTOBER 2023</vt:lpstr>
      <vt:lpstr>UNAUDITED YTD OCTOBER FAVOR/(UNFAVORABLE) VS. BUDGET (IN 000’s) </vt:lpstr>
      <vt:lpstr>UNAUDITED RESERVES OCTOBER 2023  ($ MILLIONS)</vt:lpstr>
      <vt:lpstr>RESERVES YEAR-END UNAUDITED ESTIMATE (IN 000’S)</vt:lpstr>
      <vt:lpstr>Treasurer’s Report -  Monica Rakowski</vt:lpstr>
      <vt:lpstr>PowerPoint Presentation</vt:lpstr>
      <vt:lpstr>PowerPoint Presentation</vt:lpstr>
      <vt:lpstr>Ocean Pines Community Pedestrian &amp; Bike Safety &amp; Access Workgroup</vt:lpstr>
      <vt:lpstr>PowerPoint Presentation</vt:lpstr>
      <vt:lpstr>          </vt:lpstr>
      <vt:lpstr>Appointments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1140</cp:revision>
  <cp:lastPrinted>2023-11-17T19:52:01Z</cp:lastPrinted>
  <dcterms:created xsi:type="dcterms:W3CDTF">2021-01-13T14:26:54Z</dcterms:created>
  <dcterms:modified xsi:type="dcterms:W3CDTF">2023-11-18T18:32:53Z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