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98" r:id="rId2"/>
    <p:sldMasterId id="2147484410" r:id="rId3"/>
    <p:sldMasterId id="2147484422" r:id="rId4"/>
    <p:sldMasterId id="2147484440" r:id="rId5"/>
  </p:sldMasterIdLst>
  <p:notesMasterIdLst>
    <p:notesMasterId r:id="rId47"/>
  </p:notesMasterIdLst>
  <p:handoutMasterIdLst>
    <p:handoutMasterId r:id="rId48"/>
  </p:handoutMasterIdLst>
  <p:sldIdLst>
    <p:sldId id="267" r:id="rId6"/>
    <p:sldId id="274" r:id="rId7"/>
    <p:sldId id="281" r:id="rId8"/>
    <p:sldId id="280" r:id="rId9"/>
    <p:sldId id="417" r:id="rId10"/>
    <p:sldId id="445" r:id="rId11"/>
    <p:sldId id="257" r:id="rId12"/>
    <p:sldId id="447" r:id="rId13"/>
    <p:sldId id="305" r:id="rId14"/>
    <p:sldId id="418" r:id="rId15"/>
    <p:sldId id="448" r:id="rId16"/>
    <p:sldId id="1252" r:id="rId17"/>
    <p:sldId id="733" r:id="rId18"/>
    <p:sldId id="1311" r:id="rId19"/>
    <p:sldId id="1313" r:id="rId20"/>
    <p:sldId id="256" r:id="rId21"/>
    <p:sldId id="1315" r:id="rId22"/>
    <p:sldId id="1297" r:id="rId23"/>
    <p:sldId id="1298" r:id="rId24"/>
    <p:sldId id="260" r:id="rId25"/>
    <p:sldId id="1308" r:id="rId26"/>
    <p:sldId id="1309" r:id="rId27"/>
    <p:sldId id="654" r:id="rId28"/>
    <p:sldId id="653" r:id="rId29"/>
    <p:sldId id="662" r:id="rId30"/>
    <p:sldId id="655" r:id="rId31"/>
    <p:sldId id="663" r:id="rId32"/>
    <p:sldId id="1317" r:id="rId33"/>
    <p:sldId id="582" r:id="rId34"/>
    <p:sldId id="623" r:id="rId35"/>
    <p:sldId id="626" r:id="rId36"/>
    <p:sldId id="627" r:id="rId37"/>
    <p:sldId id="624" r:id="rId38"/>
    <p:sldId id="625" r:id="rId39"/>
    <p:sldId id="284" r:id="rId40"/>
    <p:sldId id="767" r:id="rId41"/>
    <p:sldId id="690" r:id="rId42"/>
    <p:sldId id="567" r:id="rId43"/>
    <p:sldId id="287" r:id="rId44"/>
    <p:sldId id="290" r:id="rId45"/>
    <p:sldId id="291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DE"/>
    <a:srgbClr val="5F5ACC"/>
    <a:srgbClr val="FF0000"/>
    <a:srgbClr val="BCE1EC"/>
    <a:srgbClr val="FFFF00"/>
    <a:srgbClr val="FFFF66"/>
    <a:srgbClr val="D65C00"/>
    <a:srgbClr val="04D2B0"/>
    <a:srgbClr val="D4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1602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FY21/22 Assessment Collection Totals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FY21/22 Assessment Collection Totals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FY21/22 Assessment Collection Totals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Summary!$A$1</c:f>
              <c:strCache>
                <c:ptCount val="1"/>
                <c:pt idx="0">
                  <c:v>FY 2021 - 2022 ASSESSMENT COLLECTION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dLbl>
              <c:idx val="0"/>
              <c:layout>
                <c:manualLayout>
                  <c:x val="5.1118495509162275E-3"/>
                  <c:y val="-4.9487673211154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10-4FC6-8C71-8B7F42FD1B64}"/>
                </c:ext>
              </c:extLst>
            </c:dLbl>
            <c:dLbl>
              <c:idx val="1"/>
              <c:layout>
                <c:manualLayout>
                  <c:x val="2.419754870090724E-3"/>
                  <c:y val="-8.8049719767561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10-4FC6-8C71-8B7F42FD1B64}"/>
                </c:ext>
              </c:extLst>
            </c:dLbl>
            <c:dLbl>
              <c:idx val="2"/>
              <c:layout>
                <c:manualLayout>
                  <c:x val="-3.0581039755351682E-3"/>
                  <c:y val="2.76708042499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10-4FC6-8C71-8B7F42FD1B64}"/>
                </c:ext>
              </c:extLst>
            </c:dLbl>
            <c:dLbl>
              <c:idx val="3"/>
              <c:layout>
                <c:manualLayout>
                  <c:x val="-1.2232415902140673E-2"/>
                  <c:y val="-3.6390101892285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0-4FC6-8C71-8B7F42FD1B64}"/>
                </c:ext>
              </c:extLst>
            </c:dLbl>
            <c:dLbl>
              <c:idx val="4"/>
              <c:layout>
                <c:manualLayout>
                  <c:x val="-6.1162079510704483E-3"/>
                  <c:y val="-1.09170305676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10-4FC6-8C71-8B7F42FD1B64}"/>
                </c:ext>
              </c:extLst>
            </c:dLbl>
            <c:dLbl>
              <c:idx val="5"/>
              <c:layout>
                <c:manualLayout>
                  <c:x val="0"/>
                  <c:y val="-2.183406113537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10-4FC6-8C71-8B7F42FD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Summary!$A$6:$A$13</c:f>
              <c:strCache>
                <c:ptCount val="8"/>
                <c:pt idx="0">
                  <c:v>Mar 2021</c:v>
                </c:pt>
                <c:pt idx="1">
                  <c:v>Apr 2021</c:v>
                </c:pt>
                <c:pt idx="2">
                  <c:v>May 2021</c:v>
                </c:pt>
                <c:pt idx="3">
                  <c:v>Jun 2021</c:v>
                </c:pt>
                <c:pt idx="4">
                  <c:v>Jul 2021</c:v>
                </c:pt>
                <c:pt idx="5">
                  <c:v>Aug 2021</c:v>
                </c:pt>
                <c:pt idx="6">
                  <c:v>Sep 2021</c:v>
                </c:pt>
                <c:pt idx="7">
                  <c:v>Oct 2021</c:v>
                </c:pt>
              </c:strCache>
            </c:strRef>
          </c:cat>
          <c:val>
            <c:numRef>
              <c:f>Summary!$C$6:$C$13</c:f>
              <c:numCache>
                <c:formatCode>"$"#,##0.00</c:formatCode>
                <c:ptCount val="8"/>
                <c:pt idx="0">
                  <c:v>2709626.94</c:v>
                </c:pt>
                <c:pt idx="1">
                  <c:v>6920662.3100000005</c:v>
                </c:pt>
                <c:pt idx="2">
                  <c:v>8302767.3000000007</c:v>
                </c:pt>
                <c:pt idx="3">
                  <c:v>8748858.1900000013</c:v>
                </c:pt>
                <c:pt idx="4">
                  <c:v>8912659.9200000018</c:v>
                </c:pt>
                <c:pt idx="5">
                  <c:v>9054183.7600000016</c:v>
                </c:pt>
                <c:pt idx="6">
                  <c:v>9234342.8300000019</c:v>
                </c:pt>
                <c:pt idx="7">
                  <c:v>9319092.660000002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10-4FC6-8C71-8B7F42FD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FY21/22 Assessment Collection Totals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Assessment Collection</a:t>
            </a:r>
            <a:r>
              <a:rPr lang="en-US" b="1" baseline="0"/>
              <a:t> Comparison </a:t>
            </a:r>
          </a:p>
          <a:p>
            <a:pPr>
              <a:defRPr/>
            </a:pPr>
            <a:r>
              <a:rPr lang="en-US" b="1" baseline="0"/>
              <a:t>(FY20-21 / FY21-22)</a:t>
            </a:r>
            <a:endParaRPr lang="en-US" sz="9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3213367609254498"/>
          <c:w val="0.93888888888888888"/>
          <c:h val="0.68989602520764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October of Fiscal Year</c:v>
                </c:pt>
              </c:strCache>
            </c:strRef>
          </c:cat>
          <c:val>
            <c:numRef>
              <c:f>'Comparison 2'!$B$4</c:f>
              <c:numCache>
                <c:formatCode>"$"#,##0</c:formatCode>
                <c:ptCount val="1"/>
                <c:pt idx="0">
                  <c:v>9126236.9000000004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5-4AA9-B0DB-9A0D035E4C19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October of Fiscal Year</c:v>
                </c:pt>
              </c:strCache>
            </c:strRef>
          </c:cat>
          <c:val>
            <c:numRef>
              <c:f>'Comparison 2'!$B$5</c:f>
              <c:numCache>
                <c:formatCode>"$"#,##0</c:formatCode>
                <c:ptCount val="1"/>
                <c:pt idx="0">
                  <c:v>8704861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5-4AA9-B0DB-9A0D035E4C19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October of Fiscal Year</c:v>
                </c:pt>
              </c:strCache>
            </c:strRef>
          </c:cat>
          <c:val>
            <c:numRef>
              <c:f>'Comparison 2'!$C$4</c:f>
              <c:numCache>
                <c:formatCode>"$"#,##0</c:formatCode>
                <c:ptCount val="1"/>
                <c:pt idx="0">
                  <c:v>9348383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5-4AA9-B0DB-9A0D035E4C19}"/>
            </c:ext>
          </c:extLst>
        </c:ser>
        <c:ser>
          <c:idx val="3"/>
          <c:order val="3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55-4AA9-B0DB-9A0D035E4C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October of Fiscal Year</c:v>
                </c:pt>
              </c:strCache>
            </c:strRef>
          </c:cat>
          <c:val>
            <c:numRef>
              <c:f>'Comparison 2'!$C$5</c:f>
              <c:numCache>
                <c:formatCode>"$"#,##0</c:formatCode>
                <c:ptCount val="1"/>
                <c:pt idx="0">
                  <c:v>9319062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55-4AA9-B0DB-9A0D035E4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30"/>
        <c:axId val="409811256"/>
        <c:axId val="409812240"/>
      </c:barChart>
      <c:catAx>
        <c:axId val="40981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812240"/>
        <c:crosses val="autoZero"/>
        <c:auto val="1"/>
        <c:lblAlgn val="ctr"/>
        <c:lblOffset val="100"/>
        <c:noMultiLvlLbl val="0"/>
      </c:catAx>
      <c:valAx>
        <c:axId val="40981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40981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defTabSz="1244600">
            <a:lnSpc>
              <a:spcPct val="100000"/>
            </a:lnSpc>
            <a:spcAft>
              <a:spcPts val="0"/>
            </a:spcAft>
            <a:buNone/>
          </a:pPr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Report</a:t>
          </a:r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/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/>
        </a:p>
      </dgm:t>
    </dgm:pt>
    <dgm:pt modelId="{187EDFFA-7B51-48DB-9178-7937B1D3AFC8}">
      <dgm:prSet custT="1"/>
      <dgm:spPr>
        <a:noFill/>
        <a:ln>
          <a:noFill/>
        </a:ln>
      </dgm:spPr>
      <dgm:t>
        <a:bodyPr/>
        <a:lstStyle/>
        <a:p>
          <a:pPr marL="339725" indent="-165100" defTabSz="977900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</a:p>
      </dgm:t>
    </dgm:pt>
    <dgm:pt modelId="{CC539BDE-4084-4524-B98E-4A3FA8D1864E}" type="parTrans" cxnId="{250799DD-5DA6-4583-9A42-A58726A8970D}">
      <dgm:prSet/>
      <dgm:spPr/>
      <dgm:t>
        <a:bodyPr/>
        <a:lstStyle/>
        <a:p>
          <a:endParaRPr lang="en-US"/>
        </a:p>
      </dgm:t>
    </dgm:pt>
    <dgm:pt modelId="{FE284B39-4887-4205-A59F-5C22EFBA471F}" type="sibTrans" cxnId="{250799DD-5DA6-4583-9A42-A58726A8970D}">
      <dgm:prSet/>
      <dgm:spPr/>
      <dgm:t>
        <a:bodyPr/>
        <a:lstStyle/>
        <a:p>
          <a:endParaRPr lang="en-US"/>
        </a:p>
      </dgm:t>
    </dgm:pt>
    <dgm:pt modelId="{E07199F1-2EF2-4B0B-9A81-4B221E2EC87F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</dgm:t>
    </dgm:pt>
    <dgm:pt modelId="{A9E3BAB4-DABF-458F-8D9D-30348A8C160A}" type="parTrans" cxnId="{AEEB94FC-784F-4A10-BA65-954D2580CB3F}">
      <dgm:prSet/>
      <dgm:spPr/>
      <dgm:t>
        <a:bodyPr/>
        <a:lstStyle/>
        <a:p>
          <a:endParaRPr lang="en-US"/>
        </a:p>
      </dgm:t>
    </dgm:pt>
    <dgm:pt modelId="{F8DD14FB-F372-4A3F-8C46-E6C2A0215CAA}" type="sibTrans" cxnId="{AEEB94FC-784F-4A10-BA65-954D2580CB3F}">
      <dgm:prSet/>
      <dgm:spPr/>
      <dgm:t>
        <a:bodyPr/>
        <a:lstStyle/>
        <a:p>
          <a:endParaRPr lang="en-US"/>
        </a:p>
      </dgm:t>
    </dgm:pt>
    <dgm:pt modelId="{8A9ECD45-D8B9-4C47-96B1-48F38BD56693}">
      <dgm:prSet custT="1"/>
      <dgm:spPr>
        <a:noFill/>
        <a:ln>
          <a:noFill/>
        </a:ln>
      </dgm:spPr>
      <dgm:t>
        <a:bodyPr/>
        <a:lstStyle/>
        <a:p>
          <a:pPr marL="914400" indent="-115888" defTabSz="974725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DMA “Lite” Study</a:t>
          </a:r>
        </a:p>
      </dgm:t>
    </dgm:pt>
    <dgm:pt modelId="{1900C748-80BA-4E0F-A5E2-74135C7E8298}" type="parTrans" cxnId="{23E8F58C-FEA4-42B1-9ABC-ED01E85B8D95}">
      <dgm:prSet/>
      <dgm:spPr/>
      <dgm:t>
        <a:bodyPr/>
        <a:lstStyle/>
        <a:p>
          <a:endParaRPr lang="en-US"/>
        </a:p>
      </dgm:t>
    </dgm:pt>
    <dgm:pt modelId="{E4086092-40DA-4F24-B43C-8F538DEDE963}" type="sibTrans" cxnId="{23E8F58C-FEA4-42B1-9ABC-ED01E85B8D95}">
      <dgm:prSet/>
      <dgm:spPr/>
      <dgm:t>
        <a:bodyPr/>
        <a:lstStyle/>
        <a:p>
          <a:endParaRPr lang="en-US"/>
        </a:p>
      </dgm:t>
    </dgm:pt>
    <dgm:pt modelId="{373577CC-AEBB-443A-AC97-5D3DAE01FF96}">
      <dgm:prSet custT="1"/>
      <dgm:spPr>
        <a:noFill/>
        <a:ln>
          <a:noFill/>
        </a:ln>
      </dgm:spPr>
      <dgm:t>
        <a:bodyPr/>
        <a:lstStyle/>
        <a:p>
          <a:pPr marL="914400" indent="-115888" defTabSz="974725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2022-23 Proposed Budget</a:t>
          </a:r>
        </a:p>
      </dgm:t>
    </dgm:pt>
    <dgm:pt modelId="{E047A041-B164-43D9-9276-E9E1FB5EED9C}" type="parTrans" cxnId="{A96C6CFC-6682-4369-9D07-65270FE40805}">
      <dgm:prSet/>
      <dgm:spPr/>
      <dgm:t>
        <a:bodyPr/>
        <a:lstStyle/>
        <a:p>
          <a:endParaRPr lang="en-US"/>
        </a:p>
      </dgm:t>
    </dgm:pt>
    <dgm:pt modelId="{5BAB03F5-7C56-45ED-9F76-C030FD4D057C}" type="sibTrans" cxnId="{A96C6CFC-6682-4369-9D07-65270FE40805}">
      <dgm:prSet/>
      <dgm:spPr/>
      <dgm:t>
        <a:bodyPr/>
        <a:lstStyle/>
        <a:p>
          <a:endParaRPr lang="en-US"/>
        </a:p>
      </dgm:t>
    </dgm:pt>
    <dgm:pt modelId="{4987B9B3-C76A-478B-A340-B1D4DE9517BE}">
      <dgm:prSet custT="1"/>
      <dgm:spPr/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Defibrillators</a:t>
          </a:r>
        </a:p>
      </dgm:t>
    </dgm:pt>
    <dgm:pt modelId="{5C363AA7-6ABF-4C19-A33A-ECF07F188B36}" type="parTrans" cxnId="{331D2F7A-7A03-41AD-A2DA-F29B42E457E8}">
      <dgm:prSet/>
      <dgm:spPr/>
      <dgm:t>
        <a:bodyPr/>
        <a:lstStyle/>
        <a:p>
          <a:endParaRPr lang="en-US"/>
        </a:p>
      </dgm:t>
    </dgm:pt>
    <dgm:pt modelId="{8918B33D-DC01-4368-90C4-1E79A2F4747E}" type="sibTrans" cxnId="{331D2F7A-7A03-41AD-A2DA-F29B42E457E8}">
      <dgm:prSet/>
      <dgm:spPr/>
      <dgm:t>
        <a:bodyPr/>
        <a:lstStyle/>
        <a:p>
          <a:endParaRPr lang="en-US"/>
        </a:p>
      </dgm:t>
    </dgm:pt>
    <dgm:pt modelId="{67D2F06A-66F9-42A1-936A-C69BABE3B260}">
      <dgm:prSet custT="1"/>
      <dgm:spPr>
        <a:noFill/>
        <a:ln>
          <a:noFill/>
        </a:ln>
      </dgm:spPr>
      <dgm:t>
        <a:bodyPr/>
        <a:lstStyle/>
        <a:p>
          <a:pPr marL="514350" indent="-114300" defTabSz="977900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Overview</a:t>
          </a:r>
        </a:p>
      </dgm:t>
    </dgm:pt>
    <dgm:pt modelId="{7600F960-BFCA-48EC-A8E0-7E7A60625A88}" type="parTrans" cxnId="{CC413F60-CC62-45B6-B019-C30936D96054}">
      <dgm:prSet/>
      <dgm:spPr/>
      <dgm:t>
        <a:bodyPr/>
        <a:lstStyle/>
        <a:p>
          <a:endParaRPr lang="en-US"/>
        </a:p>
      </dgm:t>
    </dgm:pt>
    <dgm:pt modelId="{73EB99DC-5832-4682-9FD3-E73A7C9C7678}" type="sibTrans" cxnId="{CC413F60-CC62-45B6-B019-C30936D96054}">
      <dgm:prSet/>
      <dgm:spPr/>
      <dgm:t>
        <a:bodyPr/>
        <a:lstStyle/>
        <a:p>
          <a:endParaRPr lang="en-US"/>
        </a:p>
      </dgm:t>
    </dgm:pt>
    <dgm:pt modelId="{69E235FC-6557-4C6C-A5E3-79F02FD31A44}">
      <dgm:prSet custT="1"/>
      <dgm:spPr>
        <a:noFill/>
        <a:ln>
          <a:noFill/>
        </a:ln>
      </dgm:spPr>
      <dgm:t>
        <a:bodyPr/>
        <a:lstStyle/>
        <a:p>
          <a:pPr marL="914400" indent="-115888" defTabSz="974725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Flight Turf Information</a:t>
          </a:r>
        </a:p>
      </dgm:t>
    </dgm:pt>
    <dgm:pt modelId="{A5CB27C3-CF48-4FAB-B013-C222B36C91F8}" type="sibTrans" cxnId="{AB69A7C1-93A5-435D-BF7F-BC3D16C3DF86}">
      <dgm:prSet/>
      <dgm:spPr/>
      <dgm:t>
        <a:bodyPr/>
        <a:lstStyle/>
        <a:p>
          <a:endParaRPr lang="en-US"/>
        </a:p>
      </dgm:t>
    </dgm:pt>
    <dgm:pt modelId="{C9EA1555-4C22-4BC6-B034-928F7D5119B0}" type="parTrans" cxnId="{AB69A7C1-93A5-435D-BF7F-BC3D16C3DF86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08395" custLinFactNeighborX="0" custLinFactNeighborY="-9356">
        <dgm:presLayoutVars>
          <dgm:bulletEnabled val="1"/>
        </dgm:presLayoutVars>
      </dgm:prSet>
      <dgm:spPr/>
    </dgm:pt>
  </dgm:ptLst>
  <dgm:cxnLst>
    <dgm:cxn modelId="{0D0D7B02-3F23-450F-967A-8989E95D5182}" type="presOf" srcId="{187EDFFA-7B51-48DB-9178-7937B1D3AFC8}" destId="{17F224EC-808A-4A8F-B7DC-2E5B9557C321}" srcOrd="0" destOrd="1" presId="urn:microsoft.com/office/officeart/2005/8/layout/default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C9A52B34-3776-44BD-A0CF-AF78584904DD}" type="presOf" srcId="{69E235FC-6557-4C6C-A5E3-79F02FD31A44}" destId="{17F224EC-808A-4A8F-B7DC-2E5B9557C321}" srcOrd="0" destOrd="5" presId="urn:microsoft.com/office/officeart/2005/8/layout/default"/>
    <dgm:cxn modelId="{CC413F60-CC62-45B6-B019-C30936D96054}" srcId="{13B849B3-EE92-4F22-8F7E-142A51942BD8}" destId="{67D2F06A-66F9-42A1-936A-C69BABE3B260}" srcOrd="1" destOrd="0" parTransId="{7600F960-BFCA-48EC-A8E0-7E7A60625A88}" sibTransId="{73EB99DC-5832-4682-9FD3-E73A7C9C7678}"/>
    <dgm:cxn modelId="{331D2F7A-7A03-41AD-A2DA-F29B42E457E8}" srcId="{13B849B3-EE92-4F22-8F7E-142A51942BD8}" destId="{4987B9B3-C76A-478B-A340-B1D4DE9517BE}" srcOrd="6" destOrd="0" parTransId="{5C363AA7-6ABF-4C19-A33A-ECF07F188B36}" sibTransId="{8918B33D-DC01-4368-90C4-1E79A2F4747E}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B6026083-5CA4-49B5-BB0B-C19780D24FA4}" type="presOf" srcId="{4987B9B3-C76A-478B-A340-B1D4DE9517BE}" destId="{17F224EC-808A-4A8F-B7DC-2E5B9557C321}" srcOrd="0" destOrd="7" presId="urn:microsoft.com/office/officeart/2005/8/layout/default"/>
    <dgm:cxn modelId="{23E8F58C-FEA4-42B1-9ABC-ED01E85B8D95}" srcId="{13B849B3-EE92-4F22-8F7E-142A51942BD8}" destId="{8A9ECD45-D8B9-4C47-96B1-48F38BD56693}" srcOrd="2" destOrd="0" parTransId="{1900C748-80BA-4E0F-A5E2-74135C7E8298}" sibTransId="{E4086092-40DA-4F24-B43C-8F538DEDE963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95AAE0BC-C104-44A5-8771-F199B7F92B85}" type="presOf" srcId="{67D2F06A-66F9-42A1-936A-C69BABE3B260}" destId="{17F224EC-808A-4A8F-B7DC-2E5B9557C321}" srcOrd="0" destOrd="2" presId="urn:microsoft.com/office/officeart/2005/8/layout/default"/>
    <dgm:cxn modelId="{AB69A7C1-93A5-435D-BF7F-BC3D16C3DF86}" srcId="{13B849B3-EE92-4F22-8F7E-142A51942BD8}" destId="{69E235FC-6557-4C6C-A5E3-79F02FD31A44}" srcOrd="4" destOrd="0" parTransId="{C9EA1555-4C22-4BC6-B034-928F7D5119B0}" sibTransId="{A5CB27C3-CF48-4FAB-B013-C222B36C91F8}"/>
    <dgm:cxn modelId="{9DE1F0CB-12F3-4E45-BE9A-46A49D201A88}" type="presOf" srcId="{E07199F1-2EF2-4B0B-9A81-4B221E2EC87F}" destId="{17F224EC-808A-4A8F-B7DC-2E5B9557C321}" srcOrd="0" destOrd="6" presId="urn:microsoft.com/office/officeart/2005/8/layout/default"/>
    <dgm:cxn modelId="{4DF857D3-19D0-4378-BF5A-37D2BBE72D12}" type="presOf" srcId="{8A9ECD45-D8B9-4C47-96B1-48F38BD56693}" destId="{17F224EC-808A-4A8F-B7DC-2E5B9557C321}" srcOrd="0" destOrd="3" presId="urn:microsoft.com/office/officeart/2005/8/layout/default"/>
    <dgm:cxn modelId="{250799DD-5DA6-4583-9A42-A58726A8970D}" srcId="{13B849B3-EE92-4F22-8F7E-142A51942BD8}" destId="{187EDFFA-7B51-48DB-9178-7937B1D3AFC8}" srcOrd="0" destOrd="0" parTransId="{CC539BDE-4084-4524-B98E-4A3FA8D1864E}" sibTransId="{FE284B39-4887-4205-A59F-5C22EFBA471F}"/>
    <dgm:cxn modelId="{AC0EEEFA-78F0-4A3E-BABB-40ECC1B0ABB6}" type="presOf" srcId="{373577CC-AEBB-443A-AC97-5D3DAE01FF96}" destId="{17F224EC-808A-4A8F-B7DC-2E5B9557C321}" srcOrd="0" destOrd="4" presId="urn:microsoft.com/office/officeart/2005/8/layout/default"/>
    <dgm:cxn modelId="{A96C6CFC-6682-4369-9D07-65270FE40805}" srcId="{13B849B3-EE92-4F22-8F7E-142A51942BD8}" destId="{373577CC-AEBB-443A-AC97-5D3DAE01FF96}" srcOrd="3" destOrd="0" parTransId="{E047A041-B164-43D9-9276-E9E1FB5EED9C}" sibTransId="{5BAB03F5-7C56-45ED-9F76-C030FD4D057C}"/>
    <dgm:cxn modelId="{AEEB94FC-784F-4A10-BA65-954D2580CB3F}" srcId="{13B849B3-EE92-4F22-8F7E-142A51942BD8}" destId="{E07199F1-2EF2-4B0B-9A81-4B221E2EC87F}" srcOrd="5" destOrd="0" parTransId="{A9E3BAB4-DABF-458F-8D9D-30348A8C160A}" sibTransId="{F8DD14FB-F372-4A3F-8C46-E6C2A0215CAA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solidFill>
      <a:srgbClr val="E4E1D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algn="l" defTabSz="1244600">
            <a:lnSpc>
              <a:spcPct val="100000"/>
            </a:lnSpc>
            <a:spcAft>
              <a:spcPts val="0"/>
            </a:spcAft>
            <a:buNone/>
          </a:pPr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Overview - GM</a:t>
          </a: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/>
        </a:p>
      </dgm:t>
    </dgm:pt>
    <dgm:pt modelId="{166BAD2A-5E49-49FD-9A82-8DF67D493C73}">
      <dgm:prSet custT="1"/>
      <dgm:spPr>
        <a:noFill/>
        <a:ln>
          <a:noFill/>
        </a:ln>
      </dgm:spPr>
      <dgm:t>
        <a:bodyPr/>
        <a:lstStyle/>
        <a:p>
          <a:pPr marL="346075" indent="0" algn="ctr" defTabSz="977900">
            <a:lnSpc>
              <a:spcPct val="90000"/>
            </a:lnSpc>
            <a:spcAft>
              <a:spcPct val="15000"/>
            </a:spcAft>
            <a:buFontTx/>
            <a:buNone/>
          </a:pPr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D9CF70-B440-4540-9E72-13575CB67CE5}" type="sibTrans" cxnId="{C32B8F01-8FDC-4629-94C3-5D478FBF3A2F}">
      <dgm:prSet/>
      <dgm:spPr/>
      <dgm:t>
        <a:bodyPr/>
        <a:lstStyle/>
        <a:p>
          <a:endParaRPr lang="en-US"/>
        </a:p>
      </dgm:t>
    </dgm:pt>
    <dgm:pt modelId="{DB8F3B27-D59F-4E24-805B-177AE544737F}" type="parTrans" cxnId="{C32B8F01-8FDC-4629-94C3-5D478FBF3A2F}">
      <dgm:prSet/>
      <dgm:spPr/>
      <dgm:t>
        <a:bodyPr/>
        <a:lstStyle/>
        <a:p>
          <a:endParaRPr lang="en-US"/>
        </a:p>
      </dgm:t>
    </dgm:pt>
    <dgm:pt modelId="{373577CC-AEBB-443A-AC97-5D3DAE01FF96}">
      <dgm:prSet custT="1"/>
      <dgm:spPr>
        <a:noFill/>
        <a:ln>
          <a:noFill/>
        </a:ln>
      </dgm:spPr>
      <dgm:t>
        <a:bodyPr/>
        <a:lstStyle/>
        <a:p>
          <a:pPr marL="914400" indent="-230188" algn="l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Objective</a:t>
          </a:r>
        </a:p>
      </dgm:t>
    </dgm:pt>
    <dgm:pt modelId="{5BAB03F5-7C56-45ED-9F76-C030FD4D057C}" type="sibTrans" cxnId="{A96C6CFC-6682-4369-9D07-65270FE40805}">
      <dgm:prSet/>
      <dgm:spPr/>
      <dgm:t>
        <a:bodyPr/>
        <a:lstStyle/>
        <a:p>
          <a:endParaRPr lang="en-US"/>
        </a:p>
      </dgm:t>
    </dgm:pt>
    <dgm:pt modelId="{E047A041-B164-43D9-9276-E9E1FB5EED9C}" type="parTrans" cxnId="{A96C6CFC-6682-4369-9D07-65270FE40805}">
      <dgm:prSet/>
      <dgm:spPr/>
      <dgm:t>
        <a:bodyPr/>
        <a:lstStyle/>
        <a:p>
          <a:endParaRPr lang="en-US"/>
        </a:p>
      </dgm:t>
    </dgm:pt>
    <dgm:pt modelId="{69E235FC-6557-4C6C-A5E3-79F02FD31A44}">
      <dgm:prSet custT="1"/>
      <dgm:spPr>
        <a:noFill/>
        <a:ln>
          <a:noFill/>
        </a:ln>
      </dgm:spPr>
      <dgm:t>
        <a:bodyPr/>
        <a:lstStyle/>
        <a:p>
          <a:pPr marL="914400" indent="-115888" algn="l" defTabSz="974725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Team Effort with Outside Consultant Input</a:t>
          </a:r>
        </a:p>
      </dgm:t>
    </dgm:pt>
    <dgm:pt modelId="{A5CB27C3-CF48-4FAB-B013-C222B36C91F8}" type="sibTrans" cxnId="{AB69A7C1-93A5-435D-BF7F-BC3D16C3DF86}">
      <dgm:prSet/>
      <dgm:spPr/>
      <dgm:t>
        <a:bodyPr/>
        <a:lstStyle/>
        <a:p>
          <a:endParaRPr lang="en-US"/>
        </a:p>
      </dgm:t>
    </dgm:pt>
    <dgm:pt modelId="{C9EA1555-4C22-4BC6-B034-928F7D5119B0}" type="parTrans" cxnId="{AB69A7C1-93A5-435D-BF7F-BC3D16C3DF86}">
      <dgm:prSet/>
      <dgm:spPr/>
      <dgm:t>
        <a:bodyPr/>
        <a:lstStyle/>
        <a:p>
          <a:endParaRPr lang="en-US"/>
        </a:p>
      </dgm:t>
    </dgm:pt>
    <dgm:pt modelId="{F726A3D2-2FDE-4907-ADDD-30CF0E8AD531}">
      <dgm:prSet custT="1"/>
      <dgm:spPr>
        <a:noFill/>
        <a:ln>
          <a:noFill/>
        </a:ln>
      </dgm:spPr>
      <dgm:t>
        <a:bodyPr/>
        <a:lstStyle/>
        <a:p>
          <a:pPr marL="914400" indent="-115888" algn="l" defTabSz="974725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Assigned Linda Martin as Lead</a:t>
          </a:r>
        </a:p>
      </dgm:t>
    </dgm:pt>
    <dgm:pt modelId="{090D7797-D037-48CD-ABD9-1B0F528B2354}" type="sibTrans" cxnId="{82E5CAC1-90BA-4DC6-BB87-80003BE9356C}">
      <dgm:prSet/>
      <dgm:spPr/>
      <dgm:t>
        <a:bodyPr/>
        <a:lstStyle/>
        <a:p>
          <a:endParaRPr lang="en-US"/>
        </a:p>
      </dgm:t>
    </dgm:pt>
    <dgm:pt modelId="{19ECC0D7-9F77-49E8-9147-999CB015780A}" type="parTrans" cxnId="{82E5CAC1-90BA-4DC6-BB87-80003BE9356C}">
      <dgm:prSet/>
      <dgm:spPr/>
      <dgm:t>
        <a:bodyPr/>
        <a:lstStyle/>
        <a:p>
          <a:endParaRPr lang="en-US"/>
        </a:p>
      </dgm:t>
    </dgm:pt>
    <dgm:pt modelId="{FE1A2BC8-27C1-4EF2-ABEE-314A6D8B5B60}">
      <dgm:prSet custT="1"/>
      <dgm:spPr>
        <a:noFill/>
        <a:ln>
          <a:noFill/>
        </a:ln>
      </dgm:spPr>
      <dgm:t>
        <a:bodyPr/>
        <a:lstStyle/>
        <a:p>
          <a:pPr marL="914400" indent="-115888" algn="l" defTabSz="974725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Received B&amp;F sign-off on assumptions and detail</a:t>
          </a:r>
        </a:p>
      </dgm:t>
    </dgm:pt>
    <dgm:pt modelId="{257DFBC4-5849-40DF-BC75-6C344C5ADE15}" type="sibTrans" cxnId="{59CC46E9-BAF6-4F43-A15E-B5127B7D94E6}">
      <dgm:prSet/>
      <dgm:spPr/>
      <dgm:t>
        <a:bodyPr/>
        <a:lstStyle/>
        <a:p>
          <a:endParaRPr lang="en-US"/>
        </a:p>
      </dgm:t>
    </dgm:pt>
    <dgm:pt modelId="{52E8F0DB-8624-4365-A264-76827A494B76}" type="parTrans" cxnId="{59CC46E9-BAF6-4F43-A15E-B5127B7D94E6}">
      <dgm:prSet/>
      <dgm:spPr/>
      <dgm:t>
        <a:bodyPr/>
        <a:lstStyle/>
        <a:p>
          <a:endParaRPr lang="en-US"/>
        </a:p>
      </dgm:t>
    </dgm:pt>
    <dgm:pt modelId="{67D2F06A-66F9-42A1-936A-C69BABE3B260}">
      <dgm:prSet custT="1"/>
      <dgm:spPr>
        <a:noFill/>
        <a:ln>
          <a:noFill/>
        </a:ln>
      </dgm:spPr>
      <dgm:t>
        <a:bodyPr/>
        <a:lstStyle/>
        <a:p>
          <a:pPr marL="346075" indent="0" algn="ctr" defTabSz="977900">
            <a:lnSpc>
              <a:spcPct val="90000"/>
            </a:lnSpc>
            <a:spcAft>
              <a:spcPct val="15000"/>
            </a:spcAft>
            <a:buFontTx/>
            <a:buNone/>
          </a:pPr>
          <a:r>
            <a: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DMA “Lite” Study</a:t>
          </a:r>
        </a:p>
      </dgm:t>
    </dgm:pt>
    <dgm:pt modelId="{73EB99DC-5832-4682-9FD3-E73A7C9C7678}" type="sibTrans" cxnId="{CC413F60-CC62-45B6-B019-C30936D96054}">
      <dgm:prSet/>
      <dgm:spPr/>
      <dgm:t>
        <a:bodyPr/>
        <a:lstStyle/>
        <a:p>
          <a:endParaRPr lang="en-US"/>
        </a:p>
      </dgm:t>
    </dgm:pt>
    <dgm:pt modelId="{7600F960-BFCA-48EC-A8E0-7E7A60625A88}" type="parTrans" cxnId="{CC413F60-CC62-45B6-B019-C30936D96054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6351" custLinFactNeighborY="-20154">
        <dgm:presLayoutVars>
          <dgm:bulletEnabled val="1"/>
        </dgm:presLayoutVars>
      </dgm:prSet>
      <dgm:spPr/>
    </dgm:pt>
  </dgm:ptLst>
  <dgm:cxnLst>
    <dgm:cxn modelId="{C32B8F01-8FDC-4629-94C3-5D478FBF3A2F}" srcId="{13B849B3-EE92-4F22-8F7E-142A51942BD8}" destId="{166BAD2A-5E49-49FD-9A82-8DF67D493C73}" srcOrd="1" destOrd="0" parTransId="{DB8F3B27-D59F-4E24-805B-177AE544737F}" sibTransId="{88D9CF70-B440-4540-9E72-13575CB67CE5}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C9A52B34-3776-44BD-A0CF-AF78584904DD}" type="presOf" srcId="{69E235FC-6557-4C6C-A5E3-79F02FD31A44}" destId="{17F224EC-808A-4A8F-B7DC-2E5B9557C321}" srcOrd="0" destOrd="4" presId="urn:microsoft.com/office/officeart/2005/8/layout/default"/>
    <dgm:cxn modelId="{CC413F60-CC62-45B6-B019-C30936D96054}" srcId="{13B849B3-EE92-4F22-8F7E-142A51942BD8}" destId="{67D2F06A-66F9-42A1-936A-C69BABE3B260}" srcOrd="0" destOrd="0" parTransId="{7600F960-BFCA-48EC-A8E0-7E7A60625A88}" sibTransId="{73EB99DC-5832-4682-9FD3-E73A7C9C7678}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95AAE0BC-C104-44A5-8771-F199B7F92B85}" type="presOf" srcId="{67D2F06A-66F9-42A1-936A-C69BABE3B260}" destId="{17F224EC-808A-4A8F-B7DC-2E5B9557C321}" srcOrd="0" destOrd="1" presId="urn:microsoft.com/office/officeart/2005/8/layout/default"/>
    <dgm:cxn modelId="{AB69A7C1-93A5-435D-BF7F-BC3D16C3DF86}" srcId="{13B849B3-EE92-4F22-8F7E-142A51942BD8}" destId="{69E235FC-6557-4C6C-A5E3-79F02FD31A44}" srcOrd="3" destOrd="0" parTransId="{C9EA1555-4C22-4BC6-B034-928F7D5119B0}" sibTransId="{A5CB27C3-CF48-4FAB-B013-C222B36C91F8}"/>
    <dgm:cxn modelId="{82E5CAC1-90BA-4DC6-BB87-80003BE9356C}" srcId="{13B849B3-EE92-4F22-8F7E-142A51942BD8}" destId="{F726A3D2-2FDE-4907-ADDD-30CF0E8AD531}" srcOrd="4" destOrd="0" parTransId="{19ECC0D7-9F77-49E8-9147-999CB015780A}" sibTransId="{090D7797-D037-48CD-ABD9-1B0F528B2354}"/>
    <dgm:cxn modelId="{77B013CC-D6FA-4E39-BC82-5A82272C4C13}" type="presOf" srcId="{F726A3D2-2FDE-4907-ADDD-30CF0E8AD531}" destId="{17F224EC-808A-4A8F-B7DC-2E5B9557C321}" srcOrd="0" destOrd="5" presId="urn:microsoft.com/office/officeart/2005/8/layout/default"/>
    <dgm:cxn modelId="{420CBACF-F13A-4D1F-BDE2-E0A23D35A2E9}" type="presOf" srcId="{FE1A2BC8-27C1-4EF2-ABEE-314A6D8B5B60}" destId="{17F224EC-808A-4A8F-B7DC-2E5B9557C321}" srcOrd="0" destOrd="6" presId="urn:microsoft.com/office/officeart/2005/8/layout/default"/>
    <dgm:cxn modelId="{59CC46E9-BAF6-4F43-A15E-B5127B7D94E6}" srcId="{13B849B3-EE92-4F22-8F7E-142A51942BD8}" destId="{FE1A2BC8-27C1-4EF2-ABEE-314A6D8B5B60}" srcOrd="5" destOrd="0" parTransId="{52E8F0DB-8624-4365-A264-76827A494B76}" sibTransId="{257DFBC4-5849-40DF-BC75-6C344C5ADE15}"/>
    <dgm:cxn modelId="{D0A16FEC-4F9D-443C-B27F-46B18BE3BA5D}" type="presOf" srcId="{166BAD2A-5E49-49FD-9A82-8DF67D493C73}" destId="{17F224EC-808A-4A8F-B7DC-2E5B9557C321}" srcOrd="0" destOrd="2" presId="urn:microsoft.com/office/officeart/2005/8/layout/default"/>
    <dgm:cxn modelId="{AC0EEEFA-78F0-4A3E-BABB-40ECC1B0ABB6}" type="presOf" srcId="{373577CC-AEBB-443A-AC97-5D3DAE01FF96}" destId="{17F224EC-808A-4A8F-B7DC-2E5B9557C321}" srcOrd="0" destOrd="3" presId="urn:microsoft.com/office/officeart/2005/8/layout/default"/>
    <dgm:cxn modelId="{A96C6CFC-6682-4369-9D07-65270FE40805}" srcId="{13B849B3-EE92-4F22-8F7E-142A51942BD8}" destId="{373577CC-AEBB-443A-AC97-5D3DAE01FF96}" srcOrd="2" destOrd="0" parTransId="{E047A041-B164-43D9-9276-E9E1FB5EED9C}" sibTransId="{5BAB03F5-7C56-45ED-9F76-C030FD4D057C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solidFill>
      <a:srgbClr val="E4E1D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3522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Report</a:t>
          </a:r>
        </a:p>
        <a:p>
          <a:pPr marL="339725" lvl="1" indent="-1651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</a:p>
        <a:p>
          <a:pPr marL="514350" lvl="1" indent="-1143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Overview</a:t>
          </a:r>
        </a:p>
        <a:p>
          <a:pPr marL="914400" lvl="1" indent="-1158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DMA “Lite” Study</a:t>
          </a:r>
        </a:p>
        <a:p>
          <a:pPr marL="914400" lvl="1" indent="-1158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2022-23 Proposed Budget</a:t>
          </a:r>
        </a:p>
        <a:p>
          <a:pPr marL="914400" lvl="1" indent="-1158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Flight Turf Information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Defibrillators</a:t>
          </a:r>
        </a:p>
      </dsp:txBody>
      <dsp:txXfrm>
        <a:off x="0" y="0"/>
        <a:ext cx="8229600" cy="535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018" y="967"/>
          <a:ext cx="8221563" cy="8065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Overview - GM</a:t>
          </a:r>
        </a:p>
        <a:p>
          <a:pPr marL="346075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DMA “Lite” Study</a:t>
          </a:r>
        </a:p>
        <a:p>
          <a:pPr marL="346075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914400" lvl="1" indent="-2301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Objective</a:t>
          </a:r>
        </a:p>
        <a:p>
          <a:pPr marL="914400" lvl="1" indent="-1158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Team Effort with Outside Consultant Input</a:t>
          </a:r>
        </a:p>
        <a:p>
          <a:pPr marL="914400" lvl="1" indent="-1158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Assigned Linda Martin as Lead</a:t>
          </a:r>
        </a:p>
        <a:p>
          <a:pPr marL="914400" lvl="1" indent="-115888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Received B&amp;F sign-off on assumptions and detail</a:t>
          </a:r>
        </a:p>
      </dsp:txBody>
      <dsp:txXfrm>
        <a:off x="4018" y="967"/>
        <a:ext cx="8221563" cy="80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60A7C-1E9C-4291-BA20-816538479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60A7C-1E9C-4291-BA20-816538479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0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4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5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2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8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5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4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82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6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41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1447803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7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7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861736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7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1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3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7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5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3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8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4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8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1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85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19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1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6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6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8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8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8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8" y="482721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4827213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6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1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5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5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16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3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7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8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82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1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8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4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6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2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60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3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1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809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82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66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9ED1-20B6-486E-AD1A-0AF57D3268A8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AD921-5C17-4200-9467-3B0958F8601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331139-4A3F-4AEF-B32D-30D194EDB9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1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1" y="2669688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1" y="2892350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5999560" y="3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645440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1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AA634E-7474-4DB0-9036-4E0D925880B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95732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CC46-30A0-4359-AE6D-8F989980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6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  <p:sldLayoutId id="2147484438" r:id="rId16"/>
    <p:sldLayoutId id="214748443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AFCD2-FD84-4F9B-A0D9-F331C4A44C1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C790FA-80E9-4201-A1E2-7717F253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ceanpines.or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0.tiff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462" y="976508"/>
            <a:ext cx="4143979" cy="2367221"/>
          </a:xfrm>
        </p:spPr>
        <p:txBody>
          <a:bodyPr>
            <a:normAutofit/>
          </a:bodyPr>
          <a:lstStyle/>
          <a:p>
            <a:r>
              <a:rPr lang="en-US" sz="470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4148190" cy="16065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November 20, 2021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5229" y="304800"/>
            <a:ext cx="7053542" cy="533400"/>
          </a:xfrm>
        </p:spPr>
        <p:txBody>
          <a:bodyPr>
            <a:no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Jenkins Point Restoration for Resilience Project</a:t>
            </a:r>
            <a:br>
              <a:rPr lang="en-US" sz="1800" dirty="0">
                <a:solidFill>
                  <a:srgbClr val="FFFF00"/>
                </a:solidFill>
              </a:rPr>
            </a:br>
            <a:endParaRPr lang="en-US" sz="1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0CE222B-DB7F-431A-A18D-091487C9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57" y="1295400"/>
            <a:ext cx="8522643" cy="48706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Proposed project  limited to Design and Permitting phase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Project budget of ~$80,000 including $10,000 OPA cost-share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OPA financial commitment limited to this phase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OPA can be as involved in monitoring and reviewing design process as desired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accepted for grant, and design completed and permits approved, project may enter queue for construction funding from DNR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Decision to proceed to construction phase in hands of OPA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0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A415-1738-4E10-AA52-33AC0C91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080927" cy="452438"/>
          </a:xfrm>
        </p:spPr>
        <p:txBody>
          <a:bodyPr/>
          <a:lstStyle/>
          <a:p>
            <a:pPr algn="ctr"/>
            <a:r>
              <a:rPr lang="en-US" sz="2800" dirty="0"/>
              <a:t>Jenkins Point Restoration Concept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6E5664-BEAD-477F-9845-225730B30A3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33900" y="452438"/>
          <a:ext cx="74613" cy="62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24688800" imgH="16459200" progId="AcroExch.Document.DC">
                  <p:embed/>
                </p:oleObj>
              </mc:Choice>
              <mc:Fallback>
                <p:oleObj name="Acrobat Document" r:id="rId3" imgW="24688800" imgH="16459200" progId="AcroExch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A06E5664-BEAD-477F-9845-225730B30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3900" y="452438"/>
                        <a:ext cx="74613" cy="625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78B3B14-F7E3-448E-96AA-34C18D51D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" y="604838"/>
            <a:ext cx="9096538" cy="62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8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7641" y="5866260"/>
            <a:ext cx="26255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012693F-7E9C-473F-B9BE-A99371B937B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5050"/>
            <a:ext cx="4036602" cy="1695915"/>
          </a:xfrm>
          <a:solidFill>
            <a:srgbClr val="E4E1DE"/>
          </a:solidFill>
        </p:spPr>
        <p:txBody>
          <a:bodyPr vert="horz" lIns="91440" tIns="45720" rIns="91440" bIns="0" rtlCol="0" anchor="b">
            <a:noAutofit/>
          </a:bodyPr>
          <a:lstStyle/>
          <a:p>
            <a:pPr defTabSz="914400"/>
            <a:r>
              <a:rPr lang="en-US" sz="4000" dirty="0"/>
              <a:t>GM Leadership Report</a:t>
            </a:r>
            <a:br>
              <a:rPr lang="en-US" sz="4000" dirty="0"/>
            </a:br>
            <a:r>
              <a:rPr lang="en-US" sz="4000" dirty="0"/>
              <a:t>John Viola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573DB-2AE1-4066-BC73-7ADD3C929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5565" b="5565"/>
          <a:stretch/>
        </p:blipFill>
        <p:spPr>
          <a:xfrm>
            <a:off x="4754652" y="210091"/>
            <a:ext cx="4389120" cy="2790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F4F18A-CD9A-4795-B325-2B275958C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27" y="-1229"/>
            <a:ext cx="4633372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A8C28D-01FE-4E96-8ED8-2AEAD20BC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692" y="3289825"/>
            <a:ext cx="52120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/>
        </p:nvGraphicFramePr>
        <p:xfrm>
          <a:off x="457200" y="285206"/>
          <a:ext cx="8229600" cy="563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/>
        </p:nvGraphicFramePr>
        <p:xfrm>
          <a:off x="457200" y="3124940"/>
          <a:ext cx="8229600" cy="279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F3F9072-1228-4C0A-A891-C57AEBDBB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0"/>
            <a:ext cx="5577840" cy="31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91440" y="5322"/>
            <a:ext cx="8961120" cy="5109091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Overview - GM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FY 2022/23 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Meetings have been completed with-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B&amp;F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All Department Heads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Timetable and assignments have been 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Addressed any assumptions, pricing, expense control, capital outlays (DMA Study) with the Team. I have also addressed the surplus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There are headwinds</a:t>
            </a:r>
          </a:p>
          <a:p>
            <a:pPr marL="800100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Minimum wage statutory increase</a:t>
            </a:r>
          </a:p>
          <a:p>
            <a:pPr marL="800100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Ability to hire and retain (market adjustment needed)</a:t>
            </a:r>
          </a:p>
          <a:p>
            <a:pPr marL="800100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Inflation</a:t>
            </a:r>
          </a:p>
          <a:p>
            <a:pPr marL="800100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Other “micro factors”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63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01C60C-5370-4857-B0F8-2D0AA5579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808EA-25A8-46EF-8EB7-883460B07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4057B-1C75-4C9C-906A-0189E0B94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3554" y="1474969"/>
            <a:ext cx="2269919" cy="1868760"/>
          </a:xfrm>
        </p:spPr>
        <p:txBody>
          <a:bodyPr>
            <a:normAutofit/>
          </a:bodyPr>
          <a:lstStyle/>
          <a:p>
            <a:r>
              <a:rPr lang="en-US" sz="2600" b="1" dirty="0"/>
              <a:t>North Gate Bridge Accident 10/5/21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1D3425-E0B5-4756-A973-1E160EBC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02290" y="3526496"/>
            <a:ext cx="2267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arm machine&#10;&#10;Description automatically generated">
            <a:extLst>
              <a:ext uri="{FF2B5EF4-FFF2-40B4-BE49-F238E27FC236}">
                <a16:creationId xmlns:a16="http://schemas.microsoft.com/office/drawing/2014/main" id="{E5878638-0E0C-4347-AEF6-FF0D08A52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r="1986" b="-3"/>
          <a:stretch/>
        </p:blipFill>
        <p:spPr>
          <a:xfrm>
            <a:off x="479306" y="1104932"/>
            <a:ext cx="2769308" cy="3902515"/>
          </a:xfrm>
          <a:prstGeom prst="rect">
            <a:avLst/>
          </a:prstGeom>
        </p:spPr>
      </p:pic>
      <p:pic>
        <p:nvPicPr>
          <p:cNvPr id="5" name="Picture 4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1CEA0741-1C9D-4E94-BDDA-FB3E6D374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r="-3" b="-3"/>
          <a:stretch/>
        </p:blipFill>
        <p:spPr>
          <a:xfrm rot="5400000">
            <a:off x="2806576" y="1677250"/>
            <a:ext cx="3898973" cy="2769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14B9DA-9D62-473B-88B9-9B43B9E03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37A4E5-05B8-4EAF-8250-2CA7DB86C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5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EC98-28F3-49AA-B74B-70ED32FF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9" y="468630"/>
            <a:ext cx="8273988" cy="5646419"/>
          </a:xfrm>
        </p:spPr>
        <p:txBody>
          <a:bodyPr>
            <a:normAutofit fontScale="25000" lnSpcReduction="20000"/>
          </a:bodyPr>
          <a:lstStyle/>
          <a:p>
            <a:pPr marL="0" marR="0" indent="0" algn="ctr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b="1" kern="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North</a:t>
            </a:r>
            <a:r>
              <a:rPr lang="en-US" sz="8000" b="1" kern="0" spc="-10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kern="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Gate</a:t>
            </a:r>
            <a:r>
              <a:rPr lang="en-US" sz="8000" b="1" kern="0" spc="-15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kern="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Bridge</a:t>
            </a:r>
            <a:endParaRPr lang="en-US" sz="8000" b="1" kern="0" spc="-90" dirty="0">
              <a:solidFill>
                <a:srgbClr val="07070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b="1" kern="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Repairs</a:t>
            </a:r>
            <a:r>
              <a:rPr lang="en-US" sz="8000" b="1" kern="0" spc="-55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kern="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/Maintenance</a:t>
            </a:r>
            <a:endParaRPr lang="en-US" sz="8000" b="1" kern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7200" b="1" spc="-5" dirty="0">
                <a:solidFill>
                  <a:srgbClr val="07070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aintenance:</a:t>
            </a: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 washing</a:t>
            </a:r>
            <a:r>
              <a:rPr lang="en-US" sz="7200" spc="17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Approach to Bridge</a:t>
            </a:r>
          </a:p>
          <a:p>
            <a:pPr marL="684213" indent="-115888" defTabSz="798513" eaLnBrk="0" hangingPunct="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7200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Vista</a:t>
            </a:r>
          </a:p>
          <a:p>
            <a:pPr marL="684213" indent="-115888" defTabSz="798513" eaLnBrk="0" hangingPunct="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72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MDOT and SHA Standards</a:t>
            </a:r>
          </a:p>
          <a:p>
            <a:pPr marL="684213" indent="-115888" defTabSz="798513" eaLnBrk="0" hangingPunct="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7200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Contractor Recommended by the County &amp; State</a:t>
            </a:r>
            <a:endParaRPr lang="en-US" sz="7200" dirty="0">
              <a:solidFill>
                <a:srgbClr val="1A1A1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30187" marR="276225" indent="0" eaLnBrk="0" hangingPunct="0">
              <a:spcBef>
                <a:spcPts val="0"/>
              </a:spcBef>
              <a:spcAft>
                <a:spcPts val="600"/>
              </a:spcAft>
              <a:buClr>
                <a:srgbClr val="070707"/>
              </a:buClr>
              <a:buSzPts val="1250"/>
              <a:buNone/>
              <a:tabLst>
                <a:tab pos="858520" algn="l"/>
              </a:tabLst>
            </a:pPr>
            <a:endParaRPr lang="en-US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b="1" kern="0" dirty="0">
                <a:solidFill>
                  <a:srgbClr val="07070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Damage to bridge (10/5/21 Accident)</a:t>
            </a: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County sent Inspector</a:t>
            </a: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Temporary repairs (waiting for materials)</a:t>
            </a: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Material (timber) $7,800 ~ 16-20 weeks</a:t>
            </a: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Estimated Labor for Repairs ($7,500 in house)</a:t>
            </a:r>
          </a:p>
          <a:p>
            <a:pPr marL="461963" indent="-233363" eaLnBrk="0" hangingPunc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Estimated total $15,500, Insurance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1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6446" y="5736150"/>
            <a:ext cx="877554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012693F-7E9C-473F-B9BE-A99371B937BA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2A15F-5B9D-4C17-A8AA-16C68130EE2C}"/>
              </a:ext>
            </a:extLst>
          </p:cNvPr>
          <p:cNvSpPr txBox="1"/>
          <p:nvPr/>
        </p:nvSpPr>
        <p:spPr>
          <a:xfrm>
            <a:off x="91440" y="182875"/>
            <a:ext cx="5270673" cy="2677656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Defibrillators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AEDs currently located at - 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Public Works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Racquet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Pools X 5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Yacht Club Restaurant - One portable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Administration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Marina</a:t>
            </a:r>
          </a:p>
          <a:p>
            <a:pPr marL="284163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Community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pic>
        <p:nvPicPr>
          <p:cNvPr id="4" name="Picture 3" descr="A picture containing person, table&#10;&#10;Description automatically generated">
            <a:extLst>
              <a:ext uri="{FF2B5EF4-FFF2-40B4-BE49-F238E27FC236}">
                <a16:creationId xmlns:a16="http://schemas.microsoft.com/office/drawing/2014/main" id="{89FDC0E3-DD5A-432A-95EE-149598274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45" y="72335"/>
            <a:ext cx="3653055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176D2-18C1-42A9-83CF-466B5058623E}"/>
              </a:ext>
            </a:extLst>
          </p:cNvPr>
          <p:cNvSpPr txBox="1"/>
          <p:nvPr/>
        </p:nvSpPr>
        <p:spPr>
          <a:xfrm>
            <a:off x="91440" y="2928199"/>
            <a:ext cx="8626432" cy="3303468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All departments have had initial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Aquatics, Marina and Recreation &amp; Parks employees have been certified.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Ordered 1 AED, cabinets and pediatric keys for Golf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Ordered replacement pads for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Ordered two spare replacement batteries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AED is on back 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Golf has AED from Swim &amp; Racquet, on loan, until theirs comes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 have reached out to 3 instructors to get training dates.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93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86D873-122C-494C-BCF3-05CBD662D7D5}"/>
              </a:ext>
            </a:extLst>
          </p:cNvPr>
          <p:cNvSpPr/>
          <p:nvPr/>
        </p:nvSpPr>
        <p:spPr>
          <a:xfrm>
            <a:off x="984072" y="888274"/>
            <a:ext cx="4162698" cy="1463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8C6B89D-898A-4916-920D-9E5C819E6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408" b="-1445"/>
          <a:stretch/>
        </p:blipFill>
        <p:spPr>
          <a:xfrm>
            <a:off x="5995851" y="182875"/>
            <a:ext cx="3056709" cy="2597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3059" y="182875"/>
            <a:ext cx="61264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Linda Martin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Returned to Ocean Pines in October 2020 as Office Manager, Previously with Ocean Pines from 2006-2017 as the CPI/Public Works Office Coordinator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Has held financial-related and customer service positions in retail, medical and community-based organizations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Majored in Accounting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Has been leading an effort to update a study of Ocean Pines’ replacement reserves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Handles customer service inquiries to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/>
              </a:rPr>
              <a:t>info@oceanpines.org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9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>
                <a:solidFill>
                  <a:schemeClr val="tx2"/>
                </a:solidFill>
              </a:rPr>
              <a:t>Approval of 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B39C-9961-46CD-B785-E9A417CB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6D6F-CDBC-40BE-9577-6F67893D6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853" y="2857500"/>
            <a:ext cx="7364027" cy="2343151"/>
          </a:xfrm>
        </p:spPr>
        <p:txBody>
          <a:bodyPr>
            <a:normAutofit lnSpcReduction="10000"/>
          </a:bodyPr>
          <a:lstStyle/>
          <a:p>
            <a:pPr marL="257175" indent="-257175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Since it’s inception in March, over 1,000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emails/phone calls have been addressed </a:t>
            </a: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While in the summer the majority of the question were in regards to amenities (especially pools and activities), overall the most questions received are general questions about the Association</a:t>
            </a: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Ocean Pines Facebook page, the Ocean Pines News and Info Facebook page, and the Ocean Pines Forum are also monitored daily</a:t>
            </a:r>
          </a:p>
          <a:p>
            <a:pPr marL="600075" lvl="1" indent="-257175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lthough monitored, we still encourage everyone to use the info@oceanpines or call 410-641-7717 (410-641-7747 after business hours and on weekends)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98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B39C-9961-46CD-B785-E9A417CB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DMA 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6D6F-CDBC-40BE-9577-6F67893D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Sign-offs made by the Budget &amp; Finance Committee at the November 10, 2021 Working Session:</a:t>
            </a:r>
          </a:p>
          <a:p>
            <a:pPr lvl="1"/>
            <a:r>
              <a:rPr lang="en-US" dirty="0"/>
              <a:t>Expenditures for all departments for the next five years reviewed and approved by the Budget &amp; Finance Committee</a:t>
            </a:r>
          </a:p>
          <a:p>
            <a:pPr lvl="1"/>
            <a:r>
              <a:rPr lang="en-US" dirty="0"/>
              <a:t>Inflation rate factor used by DMA of 3.08% approved</a:t>
            </a:r>
          </a:p>
          <a:p>
            <a:pPr lvl="1"/>
            <a:r>
              <a:rPr lang="en-US" dirty="0"/>
              <a:t>Transfer rate used by DMA of 3.80%</a:t>
            </a:r>
            <a:r>
              <a:rPr lang="en-US" b="1" dirty="0"/>
              <a:t> </a:t>
            </a:r>
            <a:r>
              <a:rPr lang="en-US" dirty="0"/>
              <a:t>approved</a:t>
            </a:r>
          </a:p>
          <a:p>
            <a:pPr lvl="1"/>
            <a:r>
              <a:rPr lang="en-US" dirty="0"/>
              <a:t>Accepted fully funded average percentage of 20% (fell between 18.8%-21.3%)</a:t>
            </a:r>
          </a:p>
          <a:p>
            <a:pPr lvl="1"/>
            <a:r>
              <a:rPr lang="en-US" dirty="0"/>
              <a:t>DMA recommended an increase of contribution to General Reserves</a:t>
            </a:r>
          </a:p>
          <a:p>
            <a:pPr lvl="1"/>
            <a:r>
              <a:rPr lang="en-US" dirty="0"/>
              <a:t>DMA recommended considering a funding source for Road Reserves</a:t>
            </a:r>
          </a:p>
        </p:txBody>
      </p:sp>
    </p:spTree>
    <p:extLst>
      <p:ext uri="{BB962C8B-B14F-4D97-AF65-F5344CB8AC3E}">
        <p14:creationId xmlns:p14="http://schemas.microsoft.com/office/powerpoint/2010/main" val="89641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B39C-9961-46CD-B785-E9A417CB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Budget Update FY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6D6F-CDBC-40BE-9577-6F67893D6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435" y="2508497"/>
            <a:ext cx="7514034" cy="31693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Overview:</a:t>
            </a:r>
          </a:p>
          <a:p>
            <a:pPr lvl="1"/>
            <a:r>
              <a:rPr lang="en-US" dirty="0"/>
              <a:t>Budget worksheets and capital worksheets sent out to all Department Heads first week of November</a:t>
            </a:r>
          </a:p>
          <a:p>
            <a:r>
              <a:rPr lang="en-US" dirty="0"/>
              <a:t>Where Are We Now?:</a:t>
            </a:r>
          </a:p>
          <a:p>
            <a:pPr lvl="1"/>
            <a:r>
              <a:rPr lang="en-US" dirty="0"/>
              <a:t>GM met with each Department Head to review preliminary budget numbers</a:t>
            </a:r>
          </a:p>
          <a:p>
            <a:pPr lvl="1"/>
            <a:r>
              <a:rPr lang="en-US" dirty="0"/>
              <a:t>Reviewing Capital </a:t>
            </a:r>
          </a:p>
          <a:p>
            <a:pPr lvl="1"/>
            <a:r>
              <a:rPr lang="en-US" dirty="0"/>
              <a:t>Reviewing pricing</a:t>
            </a:r>
          </a:p>
          <a:p>
            <a:pPr lvl="1"/>
            <a:r>
              <a:rPr lang="en-US" dirty="0"/>
              <a:t>Headwinds:  inflation and minimum wage</a:t>
            </a:r>
          </a:p>
          <a:p>
            <a:pPr lvl="1"/>
            <a:r>
              <a:rPr lang="en-US" dirty="0"/>
              <a:t>Tailwinds:  operating on all cylinders</a:t>
            </a:r>
          </a:p>
          <a:p>
            <a:r>
              <a:rPr lang="en-US" dirty="0"/>
              <a:t>Budget &amp; Finance Committee review of budget tentatively scheduled for          January 4-6</a:t>
            </a:r>
          </a:p>
        </p:txBody>
      </p:sp>
    </p:spTree>
    <p:extLst>
      <p:ext uri="{BB962C8B-B14F-4D97-AF65-F5344CB8AC3E}">
        <p14:creationId xmlns:p14="http://schemas.microsoft.com/office/powerpoint/2010/main" val="3126899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/>
              <a:t>OCTOBER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9/30/21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10/31/21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9/30/21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in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10/31/21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Violations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SEPTEMBER 2021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September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$530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$731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$201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1,076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1,102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(26)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($546)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($371)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4274F-AA0F-4BBB-92A4-687A1673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5ABF-3587-4B28-9997-5F6131C92484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SEPTEMBER 2021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September 2021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$11,285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$12,359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$1,074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6,201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5,974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227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$5,084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$6,390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4274F-AA0F-4BBB-92A4-687A1673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5ABF-3587-4B28-9997-5F6131C92484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the Month of SEPTEMBER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1AB91-4376-4A2F-90B9-785FF0C107E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39426" y="1313609"/>
          <a:ext cx="6465148" cy="428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778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9937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50.7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44.6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8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2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3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71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(Racquet, Clubhouse Grille, Yacht Club, 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r>
                        <a:rPr lang="en-US" sz="1600" dirty="0"/>
                        <a:t>    (0.6)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64093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$175.0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023079" y="5585725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023079" y="5220154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year-to-date SEPTEMBER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1AB91-4376-4A2F-90B9-785FF0C107E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449018" y="1344234"/>
          <a:ext cx="6770183" cy="50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53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82673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347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$260.3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5274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$244.3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214.2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99214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202.9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056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77.7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70.7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69676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57.2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1820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Admin, Finance, GM, PR/</a:t>
                      </a:r>
                      <a:r>
                        <a:rPr lang="en-US" sz="1600" dirty="0" err="1"/>
                        <a:t>Mktng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50.3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0109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47.5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43736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02917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33.4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5928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6495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(4.8)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7458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$1,301.4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314579" y="6372862"/>
            <a:ext cx="966547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314579" y="6034966"/>
            <a:ext cx="966547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“flash” estimate for month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of October 2021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1AB91-4376-4A2F-90B9-785FF0C107E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905347" y="1359282"/>
          <a:ext cx="7498080" cy="417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045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3247035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483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General 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39.1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33042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0565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95809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Pickleball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3140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Food &amp; Beverage (Total)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(89.0)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34995"/>
                  </a:ext>
                </a:extLst>
              </a:tr>
              <a:tr h="602134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(GM, Marketing, Tennis, Platform, Rec, Beach Parking, Marinas)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    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$75.3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340704" y="5433947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340704" y="5070848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3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2055741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/>
              <a:t>Doug 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3D569-70C2-4F2C-9C84-BA9AF41F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F47A9-070C-43D7-94EB-B1013A7718C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Approval of Minutes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September 30, 2021 – Special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October 11, 2021 – Special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October 16, 2021 – Regular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384D3-C4C7-4023-B47C-46794B6733B5}"/>
              </a:ext>
            </a:extLst>
          </p:cNvPr>
          <p:cNvSpPr txBox="1"/>
          <p:nvPr/>
        </p:nvSpPr>
        <p:spPr>
          <a:xfrm>
            <a:off x="8682446" y="74236"/>
            <a:ext cx="4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September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September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.75%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September 30, 2021, the Association had approx. $16.4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$8.1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$8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.3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 in Money Market,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5683-DA9F-4337-973D-F7034226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71C72-7C53-41CB-9B6F-47F39C7C833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6B322-5020-472F-B594-D047ED7F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84" y="6329055"/>
            <a:ext cx="4454127" cy="309201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2BBC1-6DCD-4D5E-812E-07604364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5603" y="6330118"/>
            <a:ext cx="26255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EFEFA-CBB5-452B-A6E0-F41E3EEAFFA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11/19/2021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482600" y="643467"/>
          <a:ext cx="8178799" cy="487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1088684" y="473517"/>
          <a:ext cx="6775156" cy="487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761023" y="473517"/>
          <a:ext cx="7530115" cy="4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640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6B322-5020-472F-B594-D047ED7F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84" y="6329055"/>
            <a:ext cx="4454127" cy="309201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2BBC1-6DCD-4D5E-812E-07604364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5603" y="6330118"/>
            <a:ext cx="26255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EFEFA-CBB5-452B-A6E0-F41E3EEAFFA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11/19/2021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482600" y="643467"/>
          <a:ext cx="8178799" cy="487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F2093F-DF64-448F-89CF-8CADF4EE3B1F}"/>
              </a:ext>
            </a:extLst>
          </p:cNvPr>
          <p:cNvGraphicFramePr>
            <a:graphicFrameLocks/>
          </p:cNvGraphicFramePr>
          <p:nvPr/>
        </p:nvGraphicFramePr>
        <p:xfrm>
          <a:off x="739035" y="697832"/>
          <a:ext cx="7552103" cy="421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893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019502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September 2021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5" y="2059198"/>
          <a:ext cx="8987246" cy="39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 + Grant Income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(0.3)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(0.6)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(0.3)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(1.4)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9/30/21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$7.6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A1E26-C700-45E5-99B6-2161FE22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ED8BB-151F-4B2D-AA85-43F62EA6E6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</a:t>
            </a:r>
            <a:r>
              <a:rPr lang="en-US" sz="2800" dirty="0"/>
              <a:t>year-end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</a:t>
            </a:r>
            <a:r>
              <a:rPr lang="en-US" sz="2000" b="1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ooo’s</a:t>
            </a: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09057" y="946063"/>
          <a:ext cx="8939149" cy="613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38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005652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41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Unaudited EST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4/30/2022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– Fleet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(302)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Tractor in 21 Budget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5879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(101)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729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(Furniture, Roof, Equip)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Maintenance Tri-plex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Boom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(36)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Kitchen Equipment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6402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 (Ball Dispenser/Washer)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(14)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8792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Lighting,Fountains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018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3,853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1,685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(803)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4,735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1,010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1,070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(1,368)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712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216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3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(209)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10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469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835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504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102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183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(190)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95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14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4/30/22 ESTIMATE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5,650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3,776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(3,200)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6,056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52F29-9580-42AE-8BAB-922B74C4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75B50-A9EF-4063-B5AB-3D108AE591D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Public Comments</a:t>
            </a:r>
          </a:p>
        </p:txBody>
      </p: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C6628076-1485-4C57-AED5-A7C36F4A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B154C4-90CB-4EA4-BA6D-89E08A091DC7}"/>
              </a:ext>
            </a:extLst>
          </p:cNvPr>
          <p:cNvSpPr txBox="1"/>
          <p:nvPr/>
        </p:nvSpPr>
        <p:spPr>
          <a:xfrm>
            <a:off x="1793556" y="1590734"/>
            <a:ext cx="5554405" cy="25200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REQUESTS-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39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ront steps and columns of a majestic city building">
            <a:extLst>
              <a:ext uri="{FF2B5EF4-FFF2-40B4-BE49-F238E27FC236}">
                <a16:creationId xmlns:a16="http://schemas.microsoft.com/office/drawing/2014/main" id="{81362F37-1C78-4FF7-B655-F21DA8720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2" r="-1" b="-1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9133" y="3236470"/>
            <a:ext cx="5859736" cy="125260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marL="0" marR="0" defTabSz="914400">
              <a:spcAft>
                <a:spcPts val="0"/>
              </a:spcAft>
            </a:pPr>
            <a:r>
              <a:rPr lang="en-US" sz="2800" dirty="0">
                <a:solidFill>
                  <a:srgbClr val="FFFFFE"/>
                </a:solidFill>
              </a:rPr>
              <a:t>CPI Violations-</a:t>
            </a:r>
            <a:br>
              <a:rPr lang="en-US" sz="1500" dirty="0">
                <a:solidFill>
                  <a:srgbClr val="FFFFFE"/>
                </a:solidFill>
              </a:rPr>
            </a:br>
            <a:br>
              <a:rPr lang="en-US" sz="1500" dirty="0">
                <a:solidFill>
                  <a:srgbClr val="FFFFFE"/>
                </a:solidFill>
              </a:rPr>
            </a:br>
            <a:r>
              <a:rPr lang="en-US" sz="2200" dirty="0">
                <a:solidFill>
                  <a:srgbClr val="FFFFFE"/>
                </a:solidFill>
              </a:rPr>
              <a:t>None</a:t>
            </a:r>
            <a:br>
              <a:rPr lang="en-US" sz="1500" dirty="0">
                <a:solidFill>
                  <a:srgbClr val="FFFFFE"/>
                </a:solidFill>
              </a:rPr>
            </a:br>
            <a:br>
              <a:rPr lang="en-US" sz="1500" dirty="0">
                <a:solidFill>
                  <a:srgbClr val="FFFFFE"/>
                </a:solidFill>
              </a:rPr>
            </a:br>
            <a:endParaRPr lang="en-US" sz="1500" dirty="0">
              <a:solidFill>
                <a:srgbClr val="FFFFFE"/>
              </a:solidFill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4666480"/>
            <a:ext cx="51243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96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776097" y="69663"/>
            <a:ext cx="7591806" cy="5799909"/>
          </a:xfrm>
          <a:prstGeom prst="rect">
            <a:avLst/>
          </a:prstGeom>
        </p:spPr>
        <p:txBody>
          <a:bodyPr vert="horz" lIns="91440" tIns="45720" rIns="91440" bIns="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/>
            <a:r>
              <a:rPr lang="en-US" sz="3700" dirty="0">
                <a:solidFill>
                  <a:srgbClr val="454545"/>
                </a:solidFill>
              </a:rPr>
              <a:t>Unfinished Business</a:t>
            </a:r>
            <a:br>
              <a:rPr lang="en-US" sz="4900" dirty="0">
                <a:solidFill>
                  <a:srgbClr val="454545"/>
                </a:solidFill>
              </a:rPr>
            </a:b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2700" cap="none" dirty="0">
                <a:solidFill>
                  <a:srgbClr val="454545"/>
                </a:solidFill>
                <a:latin typeface="+mn-lt"/>
              </a:rPr>
              <a:t>Discussion – Flight Turf Status – Amy Peck</a:t>
            </a:r>
          </a:p>
          <a:p>
            <a:pPr marL="112713" defTabSz="914400"/>
            <a:endParaRPr lang="en-US" sz="2700" cap="none" dirty="0">
              <a:solidFill>
                <a:srgbClr val="454545"/>
              </a:solidFill>
              <a:latin typeface="+mn-lt"/>
            </a:endParaRPr>
          </a:p>
          <a:p>
            <a:pPr marL="112713" defTabSz="914400"/>
            <a:r>
              <a:rPr lang="en-US" sz="2700" cap="none" dirty="0">
                <a:solidFill>
                  <a:srgbClr val="454545"/>
                </a:solidFill>
                <a:latin typeface="+mn-lt"/>
              </a:rPr>
              <a:t>Discussion – Voting for the DR change regarding Short Term Rentals – Frank Daly</a:t>
            </a:r>
          </a:p>
          <a:p>
            <a:pPr marL="112713" defTabSz="914400"/>
            <a:endParaRPr lang="en-US" sz="2700" cap="none" dirty="0">
              <a:solidFill>
                <a:srgbClr val="454545"/>
              </a:solidFill>
              <a:latin typeface="+mn-lt"/>
            </a:endParaRPr>
          </a:p>
          <a:p>
            <a:pPr marL="112713" defTabSz="914400"/>
            <a:r>
              <a:rPr lang="en-US" sz="2700" cap="none" dirty="0">
                <a:solidFill>
                  <a:srgbClr val="454545"/>
                </a:solidFill>
                <a:latin typeface="+mn-lt"/>
              </a:rPr>
              <a:t>Second Reading – Resolution C-03 – Doug Parks</a:t>
            </a:r>
          </a:p>
          <a:p>
            <a:pPr marL="112713" defTabSz="914400"/>
            <a:endParaRPr lang="en-US" sz="2700" cap="none" dirty="0">
              <a:solidFill>
                <a:srgbClr val="454545"/>
              </a:solidFill>
              <a:latin typeface="+mn-lt"/>
            </a:endParaRPr>
          </a:p>
          <a:p>
            <a:pPr marL="112713" defTabSz="914400"/>
            <a:r>
              <a:rPr lang="en-US" sz="2700" cap="none" dirty="0">
                <a:solidFill>
                  <a:srgbClr val="454545"/>
                </a:solidFill>
                <a:latin typeface="+mn-lt"/>
              </a:rPr>
              <a:t>Second Reading – Resolution F-02 – Doug Parks</a:t>
            </a:r>
          </a:p>
          <a:p>
            <a:pPr marL="112713" defTabSz="914400"/>
            <a:endParaRPr lang="en-US" sz="2700" cap="none" dirty="0">
              <a:solidFill>
                <a:srgbClr val="454545"/>
              </a:solidFill>
              <a:latin typeface="+mn-lt"/>
            </a:endParaRPr>
          </a:p>
          <a:p>
            <a:pPr marL="112713" defTabSz="914400"/>
            <a:r>
              <a:rPr lang="en-US" sz="2700" cap="none" dirty="0">
                <a:solidFill>
                  <a:srgbClr val="454545"/>
                </a:solidFill>
                <a:latin typeface="+mn-lt"/>
              </a:rPr>
              <a:t>Second Reading – Resolution F-03 – Doug Parks</a:t>
            </a:r>
          </a:p>
          <a:p>
            <a:pPr marL="112713" defTabSz="914400"/>
            <a:endParaRPr lang="en-US" sz="2700" cap="none" dirty="0">
              <a:solidFill>
                <a:srgbClr val="454545"/>
              </a:solidFill>
              <a:latin typeface="+mn-lt"/>
            </a:endParaRPr>
          </a:p>
          <a:p>
            <a:pPr marL="112713" defTabSz="914400"/>
            <a:endParaRPr lang="en-US" sz="4900" dirty="0">
              <a:solidFill>
                <a:srgbClr val="454545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22960" y="1584552"/>
            <a:ext cx="7498080" cy="3670235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marL="227013" marR="0" defTabSz="914400">
              <a:spcAft>
                <a:spcPts val="0"/>
              </a:spcAft>
            </a:pPr>
            <a:r>
              <a:rPr lang="en-US" sz="4800" dirty="0">
                <a:solidFill>
                  <a:srgbClr val="454545"/>
                </a:solidFill>
              </a:rPr>
              <a:t>New Business</a:t>
            </a:r>
            <a:br>
              <a:rPr lang="en-US" sz="5800" dirty="0">
                <a:solidFill>
                  <a:srgbClr val="454545"/>
                </a:solidFill>
              </a:rPr>
            </a:br>
            <a:br>
              <a:rPr lang="en-US" sz="2700" dirty="0">
                <a:solidFill>
                  <a:srgbClr val="454545"/>
                </a:solidFill>
              </a:rPr>
            </a:br>
            <a:r>
              <a:rPr lang="en-US" sz="2700" cap="none" dirty="0">
                <a:solidFill>
                  <a:srgbClr val="454545"/>
                </a:solidFill>
                <a:latin typeface="+mn-lt"/>
              </a:rPr>
              <a:t>Discussion – North Gate Entryway – Frank Daly</a:t>
            </a:r>
            <a:br>
              <a:rPr lang="en-US" sz="2700" cap="none" dirty="0">
                <a:solidFill>
                  <a:srgbClr val="454545"/>
                </a:solidFill>
                <a:latin typeface="+mn-lt"/>
              </a:rPr>
            </a:br>
            <a:br>
              <a:rPr lang="en-US" sz="2700" cap="none" dirty="0">
                <a:solidFill>
                  <a:srgbClr val="454545"/>
                </a:solidFill>
                <a:latin typeface="+mn-lt"/>
              </a:rPr>
            </a:br>
            <a:r>
              <a:rPr lang="en-US" sz="2700" cap="none" dirty="0">
                <a:solidFill>
                  <a:srgbClr val="454545"/>
                </a:solidFill>
                <a:latin typeface="+mn-lt"/>
              </a:rPr>
              <a:t>Motion - to adjourn to closed session for the purpose of   discussing matters pertaining to employees and personnel; specifically pertaining to completion of the General Manager performance review as permitted by the MD Homeowner’s Association Act, Section 11B-111(a). – Colette Horn</a:t>
            </a:r>
            <a:br>
              <a:rPr lang="en-US" sz="2700" cap="none" dirty="0">
                <a:solidFill>
                  <a:srgbClr val="454545"/>
                </a:solidFill>
                <a:latin typeface="+mn-lt"/>
              </a:rPr>
            </a:br>
            <a:endParaRPr lang="en-US" sz="5800" dirty="0">
              <a:solidFill>
                <a:srgbClr val="454545"/>
              </a:solidFill>
              <a:latin typeface="+mn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/>
              <a:t>President’s Remarks</a:t>
            </a:r>
            <a:br>
              <a:rPr lang="en-US" sz="3300"/>
            </a:br>
            <a:br>
              <a:rPr lang="en-US" sz="3300"/>
            </a:br>
            <a:r>
              <a:rPr lang="en-US" sz="3300"/>
              <a:t>Larry Perrone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CC12D0-C2A5-4479-BBF3-18DC9A00B3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408" b="4100"/>
          <a:stretch/>
        </p:blipFill>
        <p:spPr>
          <a:xfrm>
            <a:off x="893609" y="805583"/>
            <a:ext cx="3628155" cy="466076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1094758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2F2350F-B1BB-4308-A267-CFFA3576E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-228" y="1169665"/>
            <a:ext cx="9143771" cy="3889140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 defTabSz="914400">
              <a:spcBef>
                <a:spcPts val="1200"/>
              </a:spcBef>
            </a:pPr>
            <a:br>
              <a:rPr lang="en-US" sz="3600" dirty="0"/>
            </a:br>
            <a:br>
              <a:rPr lang="en-US" sz="3600" dirty="0"/>
            </a:br>
            <a:r>
              <a:rPr lang="en-US" sz="4000" dirty="0"/>
              <a:t>Appointments</a:t>
            </a:r>
            <a:r>
              <a:rPr lang="en-US" sz="3300" dirty="0"/>
              <a:t> </a:t>
            </a:r>
            <a:br>
              <a:rPr lang="en-US" sz="33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800" cap="none" dirty="0">
                <a:latin typeface="+mn-lt"/>
              </a:rPr>
              <a:t>Joseph Peloso – 1st Term – Elections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Jeannie Pennington – 1st Term – Elections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Anne O’Connell – 2nd Term – Environment &amp; Natural Assets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Karen </a:t>
            </a:r>
            <a:r>
              <a:rPr lang="en-US" sz="2800" cap="none" dirty="0" err="1">
                <a:latin typeface="+mn-lt"/>
              </a:rPr>
              <a:t>Krun</a:t>
            </a:r>
            <a:r>
              <a:rPr lang="en-US" sz="2800" cap="none" dirty="0">
                <a:latin typeface="+mn-lt"/>
              </a:rPr>
              <a:t> Detter – 2nd Term – Environment &amp; Natural Assets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Cheryl Jacobs – 2nd Term – Communications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John Reeves – Chair - Aquatics</a:t>
            </a:r>
            <a:br>
              <a:rPr lang="en-US" sz="2800" cap="none" dirty="0">
                <a:latin typeface="+mn-lt"/>
              </a:rPr>
            </a:br>
            <a:br>
              <a:rPr lang="en-US" sz="2800" cap="none" dirty="0">
                <a:latin typeface="+mn-lt"/>
              </a:rPr>
            </a:b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4536431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13B0556-E869-4B1C-A499-EB13D96B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/>
              <a:t>Adjournment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A16943-8C20-4DBE-8AF1-CE4F9AD6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16494" b="3"/>
          <a:stretch/>
        </p:blipFill>
        <p:spPr>
          <a:xfrm>
            <a:off x="4869153" y="805583"/>
            <a:ext cx="3123641" cy="46607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BB4000FA-3E91-4D5C-97F3-81F498B23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r="3674"/>
          <a:stretch/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1026" name="Picture 2" descr="C:\Users\davew.MCBP\Documents\Dave\DLITE\Trails\Kayak trails\EAV\EAV photos\Logos\MCBLOGO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26237"/>
            <a:ext cx="990600" cy="16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AA5873-EFE0-4165-B355-562108E530D1}"/>
              </a:ext>
            </a:extLst>
          </p:cNvPr>
          <p:cNvSpPr/>
          <p:nvPr/>
        </p:nvSpPr>
        <p:spPr>
          <a:xfrm>
            <a:off x="1257300" y="200961"/>
            <a:ext cx="6629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Jenkins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Point Restoration for Resilience 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Presentation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Ocean Pines Association Board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November 20, 2021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8002736-3211-445D-A886-0F2C5E705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5325" y="4926237"/>
          <a:ext cx="1565275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6" imgW="1565310" imgH="2122758" progId="Word.Document.12">
                  <p:embed/>
                </p:oleObj>
              </mc:Choice>
              <mc:Fallback>
                <p:oleObj name="Document" r:id="rId6" imgW="1565310" imgH="2122758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8002736-3211-445D-A886-0F2C5E70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5325" y="4926237"/>
                        <a:ext cx="1565275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22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652A-DE53-4284-9FE2-E2C4BEEC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Jenkins Point Restoration for Resilience Project</a:t>
            </a:r>
            <a:endParaRPr lang="en-US" dirty="0"/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4D736C3D-8574-4C23-AC24-01143DA2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5784"/>
            <a:ext cx="8915400" cy="54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3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8E88992-2104-4C7B-BB44-0C727BCEB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3B163-CD1D-41FF-824B-ADFA729BE551}"/>
              </a:ext>
            </a:extLst>
          </p:cNvPr>
          <p:cNvSpPr txBox="1"/>
          <p:nvPr/>
        </p:nvSpPr>
        <p:spPr>
          <a:xfrm>
            <a:off x="7483113" y="4748305"/>
            <a:ext cx="1807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Jenkins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F11AB-327F-477F-9A5B-A32F63F8EB35}"/>
              </a:ext>
            </a:extLst>
          </p:cNvPr>
          <p:cNvSpPr txBox="1"/>
          <p:nvPr/>
        </p:nvSpPr>
        <p:spPr>
          <a:xfrm>
            <a:off x="5785678" y="2025315"/>
            <a:ext cx="1298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Green Line Represents Shoreline as it Existed in 1961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892FF-CEFF-479B-A845-D11D03333BF2}"/>
              </a:ext>
            </a:extLst>
          </p:cNvPr>
          <p:cNvSpPr txBox="1"/>
          <p:nvPr/>
        </p:nvSpPr>
        <p:spPr>
          <a:xfrm>
            <a:off x="5413160" y="5804543"/>
            <a:ext cx="1351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2018 Base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9D025-9848-4E74-AA4B-BE58722BDE3F}"/>
              </a:ext>
            </a:extLst>
          </p:cNvPr>
          <p:cNvSpPr txBox="1"/>
          <p:nvPr/>
        </p:nvSpPr>
        <p:spPr>
          <a:xfrm rot="21304374">
            <a:off x="4813916" y="997505"/>
            <a:ext cx="1451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Route 90 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7F9CA-D9F0-4790-B9EE-D4B2FF79BE4D}"/>
              </a:ext>
            </a:extLst>
          </p:cNvPr>
          <p:cNvSpPr txBox="1"/>
          <p:nvPr/>
        </p:nvSpPr>
        <p:spPr>
          <a:xfrm>
            <a:off x="8398872" y="1705486"/>
            <a:ext cx="107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Eras Medium ITC" panose="020B0602030504020804" pitchFamily="34" charset="0"/>
                <a:ea typeface="+mn-ea"/>
                <a:cs typeface="Arabic Typesetting" panose="020B0604020202020204" pitchFamily="66" charset="-78"/>
              </a:rPr>
              <a:t>Isle Of Wight Bay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C68DF0-DE73-4F9B-9A2E-017713634540}"/>
              </a:ext>
            </a:extLst>
          </p:cNvPr>
          <p:cNvCxnSpPr>
            <a:cxnSpLocks/>
          </p:cNvCxnSpPr>
          <p:nvPr/>
        </p:nvCxnSpPr>
        <p:spPr>
          <a:xfrm flipH="1">
            <a:off x="5619565" y="2155610"/>
            <a:ext cx="16611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FDAEFB-A392-4D8B-BC0C-5178289ACF65}"/>
              </a:ext>
            </a:extLst>
          </p:cNvPr>
          <p:cNvCxnSpPr/>
          <p:nvPr/>
        </p:nvCxnSpPr>
        <p:spPr>
          <a:xfrm flipH="1">
            <a:off x="5413160" y="2162267"/>
            <a:ext cx="206405" cy="22083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6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937D-E9C1-499C-83C0-E833DF09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Jenkins Point Restoration for Resilience Project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F344-90EC-4BCC-B820-68C2858C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Once an unbroken peninsula providing significant protective buffer to adjacent Ocean Pines and Osprey Point residential and community assets (OP Yacht Club and Marina, Pines Point and Marina)</a:t>
            </a:r>
          </a:p>
          <a:p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Peninsula has eroded and fragmented over time to current shorter peninsula and two small islands</a:t>
            </a:r>
          </a:p>
          <a:p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Absent restoration effort, erosion process will accelerate and peninsula (and its protection) will  disappear</a:t>
            </a:r>
          </a:p>
          <a:p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Maryland Department of Natural Resources (DNR) offers grants to enhance community resilience to effects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46038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0477" y="381000"/>
            <a:ext cx="7772400" cy="304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Jenkins Point 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Restoration</a:t>
            </a:r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 for Resilience Project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512F1-DDEE-418D-A65C-BC7C5BE9CA2C}"/>
              </a:ext>
            </a:extLst>
          </p:cNvPr>
          <p:cNvSpPr txBox="1"/>
          <p:nvPr/>
        </p:nvSpPr>
        <p:spPr>
          <a:xfrm>
            <a:off x="560478" y="838200"/>
            <a:ext cx="79984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2021 Maryland Coastal Bays Program (MCBP) approached OPA Board Member Doug Parks regarding DNR Community Resilience Grant opportunity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Reviewed several project opportunities and selected Jenkins Point as most compelling and competitive 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OPA consent, submitted proposal for project Design and Permitting in late 2020 for FY22 grant cycle but denied funding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Feedback from DNR indicated project rated high with reviewers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Encouraged to re-submit for FY23 Cycle with minor modifications, including local (OPA) cost-share commitment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Letter of commitment for $10,000 cost-share received in July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Submission deadline is December 15,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today to confirm interest and satisfy HOA/public hearing requirement</a:t>
            </a:r>
          </a:p>
        </p:txBody>
      </p:sp>
    </p:spTree>
    <p:extLst>
      <p:ext uri="{BB962C8B-B14F-4D97-AF65-F5344CB8AC3E}">
        <p14:creationId xmlns:p14="http://schemas.microsoft.com/office/powerpoint/2010/main" val="40244259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18450</TotalTime>
  <Words>2030</Words>
  <Application>Microsoft Office PowerPoint</Application>
  <PresentationFormat>On-screen Show (4:3)</PresentationFormat>
  <Paragraphs>450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64" baseType="lpstr">
      <vt:lpstr>Arial</vt:lpstr>
      <vt:lpstr>Arial Black</vt:lpstr>
      <vt:lpstr>Arial Narrow</vt:lpstr>
      <vt:lpstr>Calibri</vt:lpstr>
      <vt:lpstr>Calibri Light</vt:lpstr>
      <vt:lpstr>Century Gothic</vt:lpstr>
      <vt:lpstr>Constantia</vt:lpstr>
      <vt:lpstr>Corbel</vt:lpstr>
      <vt:lpstr>Courier New</vt:lpstr>
      <vt:lpstr>Eras Medium ITC</vt:lpstr>
      <vt:lpstr>Franklin Gothic Medium</vt:lpstr>
      <vt:lpstr>Gill Sans MT</vt:lpstr>
      <vt:lpstr>Symbol</vt:lpstr>
      <vt:lpstr>Wingdings</vt:lpstr>
      <vt:lpstr>Wingdings 2</vt:lpstr>
      <vt:lpstr>Wingdings 3</vt:lpstr>
      <vt:lpstr>SIBSON CONSULTING Document</vt:lpstr>
      <vt:lpstr>Gallery</vt:lpstr>
      <vt:lpstr>1_Flow</vt:lpstr>
      <vt:lpstr>Ion</vt:lpstr>
      <vt:lpstr>Parallax</vt:lpstr>
      <vt:lpstr>Document</vt:lpstr>
      <vt:lpstr>Acrobat Document</vt:lpstr>
      <vt:lpstr>Board of Directors Meeting</vt:lpstr>
      <vt:lpstr>Approval of Agenda</vt:lpstr>
      <vt:lpstr>   Approval of Minutes  September 30, 2021 – Special Meeting October 11, 2021 – Special Meeting October 16, 2021 – Regular Meeting    </vt:lpstr>
      <vt:lpstr>President’s Remarks  Larry Perrone</vt:lpstr>
      <vt:lpstr>PowerPoint Presentation</vt:lpstr>
      <vt:lpstr>Jenkins Point Restoration for Resilience Project</vt:lpstr>
      <vt:lpstr>PowerPoint Presentation</vt:lpstr>
      <vt:lpstr>Jenkins Point Restoration for Resilience Project</vt:lpstr>
      <vt:lpstr>Jenkins Point Restoration for Resilience Project</vt:lpstr>
      <vt:lpstr>Jenkins Point Restoration for Resilience Project </vt:lpstr>
      <vt:lpstr>Jenkins Point Restoration Concept Plan</vt:lpstr>
      <vt:lpstr>GM Leadership Report John Viola</vt:lpstr>
      <vt:lpstr>PowerPoint Presentation</vt:lpstr>
      <vt:lpstr>PowerPoint Presentation</vt:lpstr>
      <vt:lpstr>PowerPoint Presentation</vt:lpstr>
      <vt:lpstr>North Gate Bridge Accident 10/5/21</vt:lpstr>
      <vt:lpstr>PowerPoint Presentation</vt:lpstr>
      <vt:lpstr>PowerPoint Presentation</vt:lpstr>
      <vt:lpstr>PowerPoint Presentation</vt:lpstr>
      <vt:lpstr>Customer Service</vt:lpstr>
      <vt:lpstr>DMA Lite</vt:lpstr>
      <vt:lpstr>Budget Update FY 2022-2023</vt:lpstr>
      <vt:lpstr>CPI Violation Dashboard OCTOBER</vt:lpstr>
      <vt:lpstr>Financial Change  month of SEPTEMBER 2021  </vt:lpstr>
      <vt:lpstr>Financial Change  YEAR-TO-DATE SEPTEMBER 2021  </vt:lpstr>
      <vt:lpstr> Detail for the Month of SEPTEMBER Favor/(Unfavorable) Vs. Budget (in 000’s) </vt:lpstr>
      <vt:lpstr> Detail for year-to-date SEPTEMBER Favor/(Unfavorable) Vs. Budget (in 000’s) </vt:lpstr>
      <vt:lpstr> “flash” estimate for month of October 2021 (in 000’s) </vt:lpstr>
      <vt:lpstr>Treasurer’s Report -  Doug Parks</vt:lpstr>
      <vt:lpstr>PowerPoint Presentation</vt:lpstr>
      <vt:lpstr>PowerPoint Presentation</vt:lpstr>
      <vt:lpstr>PowerPoint Presentation</vt:lpstr>
      <vt:lpstr>Unaudited Reserves September 2021 ($Millions)</vt:lpstr>
      <vt:lpstr>Reserves year-end unaudited estimate (in ooo’s)</vt:lpstr>
      <vt:lpstr>Public Comments</vt:lpstr>
      <vt:lpstr>PowerPoint Presentation</vt:lpstr>
      <vt:lpstr>CPI Violations-  None  </vt:lpstr>
      <vt:lpstr>PowerPoint Presentation</vt:lpstr>
      <vt:lpstr>New Business  Discussion – North Gate Entryway – Frank Daly  Motion - to adjourn to closed session for the purpose of   discussing matters pertaining to employees and personnel; specifically pertaining to completion of the General Manager performance review as permitted by the MD Homeowner’s Association Act, Section 11B-111(a). – Colette Horn </vt:lpstr>
      <vt:lpstr>  Appointments    Joseph Peloso – 1st Term – Elections Jeannie Pennington – 1st Term – Elections Anne O’Connell – 2nd Term – Environment &amp; Natural Assets Karen Krun Detter – 2nd Term – Environment &amp; Natural Assets Cheryl Jacobs – 2nd Term – Communications John Reeves – Chair - Aquatics   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Michelle Bennett</cp:lastModifiedBy>
  <cp:revision>314</cp:revision>
  <cp:lastPrinted>2021-11-19T20:29:35Z</cp:lastPrinted>
  <dcterms:created xsi:type="dcterms:W3CDTF">2021-01-13T14:26:54Z</dcterms:created>
  <dcterms:modified xsi:type="dcterms:W3CDTF">2021-11-19T20:30:55Z</dcterms:modified>
</cp:coreProperties>
</file>