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3.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43" r:id="rId1"/>
    <p:sldMasterId id="2147484398" r:id="rId2"/>
    <p:sldMasterId id="2147484422" r:id="rId3"/>
    <p:sldMasterId id="2147484426" r:id="rId4"/>
    <p:sldMasterId id="2147484438" r:id="rId5"/>
  </p:sldMasterIdLst>
  <p:notesMasterIdLst>
    <p:notesMasterId r:id="rId62"/>
  </p:notesMasterIdLst>
  <p:handoutMasterIdLst>
    <p:handoutMasterId r:id="rId63"/>
  </p:handoutMasterIdLst>
  <p:sldIdLst>
    <p:sldId id="267" r:id="rId6"/>
    <p:sldId id="274" r:id="rId7"/>
    <p:sldId id="281" r:id="rId8"/>
    <p:sldId id="280" r:id="rId9"/>
    <p:sldId id="399" r:id="rId10"/>
    <p:sldId id="1297" r:id="rId11"/>
    <p:sldId id="1310" r:id="rId12"/>
    <p:sldId id="1327" r:id="rId13"/>
    <p:sldId id="1329" r:id="rId14"/>
    <p:sldId id="1338" r:id="rId15"/>
    <p:sldId id="262" r:id="rId16"/>
    <p:sldId id="1314" r:id="rId17"/>
    <p:sldId id="1331" r:id="rId18"/>
    <p:sldId id="1315" r:id="rId19"/>
    <p:sldId id="1316" r:id="rId20"/>
    <p:sldId id="1317" r:id="rId21"/>
    <p:sldId id="1333" r:id="rId22"/>
    <p:sldId id="1318" r:id="rId23"/>
    <p:sldId id="1332" r:id="rId24"/>
    <p:sldId id="1322" r:id="rId25"/>
    <p:sldId id="1337" r:id="rId26"/>
    <p:sldId id="1335" r:id="rId27"/>
    <p:sldId id="1341" r:id="rId28"/>
    <p:sldId id="1319" r:id="rId29"/>
    <p:sldId id="1320" r:id="rId30"/>
    <p:sldId id="1336" r:id="rId31"/>
    <p:sldId id="1312" r:id="rId32"/>
    <p:sldId id="1252" r:id="rId33"/>
    <p:sldId id="733" r:id="rId34"/>
    <p:sldId id="1342" r:id="rId35"/>
    <p:sldId id="1343" r:id="rId36"/>
    <p:sldId id="1326" r:id="rId37"/>
    <p:sldId id="1321" r:id="rId38"/>
    <p:sldId id="1344" r:id="rId39"/>
    <p:sldId id="256" r:id="rId40"/>
    <p:sldId id="1328" r:id="rId41"/>
    <p:sldId id="1345" r:id="rId42"/>
    <p:sldId id="1324" r:id="rId43"/>
    <p:sldId id="759" r:id="rId44"/>
    <p:sldId id="654" r:id="rId45"/>
    <p:sldId id="1346" r:id="rId46"/>
    <p:sldId id="653" r:id="rId47"/>
    <p:sldId id="662" r:id="rId48"/>
    <p:sldId id="655" r:id="rId49"/>
    <p:sldId id="663" r:id="rId50"/>
    <p:sldId id="582" r:id="rId51"/>
    <p:sldId id="623" r:id="rId52"/>
    <p:sldId id="624" r:id="rId53"/>
    <p:sldId id="625" r:id="rId54"/>
    <p:sldId id="284" r:id="rId55"/>
    <p:sldId id="767" r:id="rId56"/>
    <p:sldId id="690" r:id="rId57"/>
    <p:sldId id="567" r:id="rId58"/>
    <p:sldId id="287" r:id="rId59"/>
    <p:sldId id="290" r:id="rId60"/>
    <p:sldId id="291" r:id="rId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1DE"/>
    <a:srgbClr val="5F5ACC"/>
    <a:srgbClr val="FF0000"/>
    <a:srgbClr val="BCE1EC"/>
    <a:srgbClr val="FFFF00"/>
    <a:srgbClr val="FFFF66"/>
    <a:srgbClr val="D65C00"/>
    <a:srgbClr val="04D2B0"/>
    <a:srgbClr val="D4D1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06" autoAdjust="0"/>
  </p:normalViewPr>
  <p:slideViewPr>
    <p:cSldViewPr snapToGrid="0">
      <p:cViewPr varScale="1">
        <p:scale>
          <a:sx n="108" d="100"/>
          <a:sy n="108" d="100"/>
        </p:scale>
        <p:origin x="1602" y="102"/>
      </p:cViewPr>
      <p:guideLst>
        <p:guide pos="2880"/>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F5009-0BF7-4DC7-8761-648C3A31CE0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3B849B3-EE92-4F22-8F7E-142A51942BD8}">
      <dgm:prSet custT="1"/>
      <dgm:spPr>
        <a:noFill/>
        <a:ln>
          <a:noFill/>
        </a:ln>
      </dgm:spPr>
      <dgm:t>
        <a:bodyPr/>
        <a:lstStyle/>
        <a:p>
          <a:pPr marL="0" defTabSz="1244600">
            <a:lnSpc>
              <a:spcPct val="100000"/>
            </a:lnSpc>
            <a:spcAft>
              <a:spcPts val="0"/>
            </a:spcAft>
            <a:buNone/>
          </a:pPr>
          <a:r>
            <a:rPr lang="en-US" sz="2800" b="1" dirty="0">
              <a:solidFill>
                <a:schemeClr val="tx1"/>
              </a:solidFill>
              <a:latin typeface="Calibri" panose="020F0502020204030204" pitchFamily="34" charset="0"/>
              <a:cs typeface="Calibri" panose="020F0502020204030204" pitchFamily="34" charset="0"/>
            </a:rPr>
            <a:t>GM Report</a:t>
          </a:r>
        </a:p>
      </dgm:t>
    </dgm:pt>
    <dgm:pt modelId="{6BFC6230-1E06-4372-97E4-3FE1629361ED}" type="sibTrans" cxnId="{2431257B-6215-409A-A5EA-776FCF225ED4}">
      <dgm:prSet/>
      <dgm:spPr/>
      <dgm:t>
        <a:bodyPr/>
        <a:lstStyle/>
        <a:p>
          <a:endParaRPr lang="en-US"/>
        </a:p>
      </dgm:t>
    </dgm:pt>
    <dgm:pt modelId="{A403FB1D-0A94-496E-995F-4AAC8EFE8D61}" type="parTrans" cxnId="{2431257B-6215-409A-A5EA-776FCF225ED4}">
      <dgm:prSet/>
      <dgm:spPr/>
      <dgm:t>
        <a:bodyPr/>
        <a:lstStyle/>
        <a:p>
          <a:endParaRPr lang="en-US"/>
        </a:p>
      </dgm:t>
    </dgm:pt>
    <dgm:pt modelId="{187EDFFA-7B51-48DB-9178-7937B1D3AFC8}">
      <dgm:prSet custT="1"/>
      <dgm:spPr>
        <a:noFill/>
        <a:ln>
          <a:noFill/>
        </a:ln>
      </dgm:spPr>
      <dgm:t>
        <a:bodyPr/>
        <a:lstStyle/>
        <a:p>
          <a:pPr marL="339725" indent="-165100" defTabSz="977900">
            <a:lnSpc>
              <a:spcPct val="90000"/>
            </a:lnSpc>
            <a:spcAft>
              <a:spcPts val="1800"/>
            </a:spcAf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Pickleball Courts</a:t>
          </a:r>
        </a:p>
      </dgm:t>
    </dgm:pt>
    <dgm:pt modelId="{FE284B39-4887-4205-A59F-5C22EFBA471F}" type="sibTrans" cxnId="{250799DD-5DA6-4583-9A42-A58726A8970D}">
      <dgm:prSet/>
      <dgm:spPr/>
      <dgm:t>
        <a:bodyPr/>
        <a:lstStyle/>
        <a:p>
          <a:endParaRPr lang="en-US"/>
        </a:p>
      </dgm:t>
    </dgm:pt>
    <dgm:pt modelId="{CC539BDE-4084-4524-B98E-4A3FA8D1864E}" type="parTrans" cxnId="{250799DD-5DA6-4583-9A42-A58726A8970D}">
      <dgm:prSet/>
      <dgm:spPr/>
      <dgm:t>
        <a:bodyPr/>
        <a:lstStyle/>
        <a:p>
          <a:endParaRPr lang="en-US"/>
        </a:p>
      </dgm:t>
    </dgm:pt>
    <dgm:pt modelId="{133CED04-8015-4AE5-A238-DBAA6807E633}">
      <dgm:prSet custT="1"/>
      <dgm:spPr>
        <a:noFill/>
        <a:ln>
          <a:noFill/>
        </a:ln>
      </dgm:spPr>
      <dgm:t>
        <a:bodyPr/>
        <a:lstStyle/>
        <a:p>
          <a:pPr marL="339725" indent="-165100" defTabSz="977900">
            <a:lnSpc>
              <a:spcPct val="90000"/>
            </a:lnSpc>
            <a:spcAft>
              <a:spcPts val="1800"/>
            </a:spcAf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Proposed – FY 2022/2023 Budget</a:t>
          </a:r>
        </a:p>
      </dgm:t>
    </dgm:pt>
    <dgm:pt modelId="{F9A3B6B3-1059-4FDB-A6FA-1F4DC12E3F6B}" type="sibTrans" cxnId="{B7A9C87C-6E5A-4E3A-ACD9-EB0B132F88F1}">
      <dgm:prSet/>
      <dgm:spPr/>
      <dgm:t>
        <a:bodyPr/>
        <a:lstStyle/>
        <a:p>
          <a:endParaRPr lang="en-US"/>
        </a:p>
      </dgm:t>
    </dgm:pt>
    <dgm:pt modelId="{872D9809-1526-4E04-9891-E65D406EE33F}" type="parTrans" cxnId="{B7A9C87C-6E5A-4E3A-ACD9-EB0B132F88F1}">
      <dgm:prSet/>
      <dgm:spPr/>
      <dgm:t>
        <a:bodyPr/>
        <a:lstStyle/>
        <a:p>
          <a:endParaRPr lang="en-US"/>
        </a:p>
      </dgm:t>
    </dgm:pt>
    <dgm:pt modelId="{9777C7A8-11C6-469A-9FB7-0542F19EEC4A}">
      <dgm:prSet custT="1"/>
      <dgm:spPr>
        <a:noFill/>
        <a:ln>
          <a:noFill/>
        </a:ln>
      </dgm:spPr>
      <dgm:t>
        <a:bodyPr/>
        <a:lstStyle/>
        <a:p>
          <a:pPr marL="339725" indent="-165100" defTabSz="977900">
            <a:lnSpc>
              <a:spcPct val="90000"/>
            </a:lnSpc>
            <a:spcAft>
              <a:spcPts val="1800"/>
            </a:spcAf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Audio System</a:t>
          </a:r>
        </a:p>
      </dgm:t>
    </dgm:pt>
    <dgm:pt modelId="{61648B34-32E7-4218-9BC8-0C0E8188BF8B}" type="sibTrans" cxnId="{FDEDB5A5-A94A-41EF-836C-E8E07B5A3780}">
      <dgm:prSet/>
      <dgm:spPr/>
      <dgm:t>
        <a:bodyPr/>
        <a:lstStyle/>
        <a:p>
          <a:endParaRPr lang="en-US"/>
        </a:p>
      </dgm:t>
    </dgm:pt>
    <dgm:pt modelId="{EB129EDD-6BDC-473A-84EA-769463CDC981}" type="parTrans" cxnId="{FDEDB5A5-A94A-41EF-836C-E8E07B5A3780}">
      <dgm:prSet/>
      <dgm:spPr/>
      <dgm:t>
        <a:bodyPr/>
        <a:lstStyle/>
        <a:p>
          <a:endParaRPr lang="en-US"/>
        </a:p>
      </dgm:t>
    </dgm:pt>
    <dgm:pt modelId="{A5C0A923-3ECD-44C9-9349-B33F9FED34E6}">
      <dgm:prSet custT="1"/>
      <dgm:spPr>
        <a:noFill/>
        <a:ln>
          <a:noFill/>
        </a:ln>
      </dgm:spPr>
      <dgm:t>
        <a:bodyPr/>
        <a:lstStyle/>
        <a:p>
          <a:pPr marL="339725" indent="-165100" defTabSz="977900">
            <a:lnSpc>
              <a:spcPct val="90000"/>
            </a:lnSpc>
            <a:spcAft>
              <a:spcPts val="1800"/>
            </a:spcAf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Beautification</a:t>
          </a:r>
        </a:p>
      </dgm:t>
    </dgm:pt>
    <dgm:pt modelId="{02543094-9613-49A3-B8A1-2FE25CA96F12}" type="sibTrans" cxnId="{1D9B5362-5FC1-4B55-88D8-DD3402D4777B}">
      <dgm:prSet/>
      <dgm:spPr/>
      <dgm:t>
        <a:bodyPr/>
        <a:lstStyle/>
        <a:p>
          <a:endParaRPr lang="en-US"/>
        </a:p>
      </dgm:t>
    </dgm:pt>
    <dgm:pt modelId="{B0912E64-27A9-454D-84AB-5A1F34C6760B}" type="parTrans" cxnId="{1D9B5362-5FC1-4B55-88D8-DD3402D4777B}">
      <dgm:prSet/>
      <dgm:spPr/>
      <dgm:t>
        <a:bodyPr/>
        <a:lstStyle/>
        <a:p>
          <a:endParaRPr lang="en-US"/>
        </a:p>
      </dgm:t>
    </dgm:pt>
    <dgm:pt modelId="{67D2F06A-66F9-42A1-936A-C69BABE3B260}">
      <dgm:prSet custT="1"/>
      <dgm:spPr>
        <a:noFill/>
        <a:ln>
          <a:noFill/>
        </a:ln>
      </dgm:spPr>
      <dgm:t>
        <a:bodyPr/>
        <a:lstStyle/>
        <a:p>
          <a:pPr marL="514350" indent="-114300" defTabSz="977900">
            <a:lnSpc>
              <a:spcPct val="90000"/>
            </a:lnSpc>
            <a:spcAft>
              <a:spcPts val="1800"/>
            </a:spcAft>
            <a:buFont typeface="Wingdings" panose="05000000000000000000" pitchFamily="2" charset="2"/>
            <a:buChar char="Ø"/>
          </a:pPr>
          <a:r>
            <a:rPr lang="en-US" sz="2400" dirty="0">
              <a:solidFill>
                <a:schemeClr val="tx1"/>
              </a:solidFill>
              <a:latin typeface="Calibri" panose="020F0502020204030204" pitchFamily="34" charset="0"/>
              <a:cs typeface="Calibri" panose="020F0502020204030204" pitchFamily="34" charset="0"/>
            </a:rPr>
            <a:t>North Gate Bridge</a:t>
          </a:r>
        </a:p>
      </dgm:t>
    </dgm:pt>
    <dgm:pt modelId="{73EB99DC-5832-4682-9FD3-E73A7C9C7678}" type="sibTrans" cxnId="{CC413F60-CC62-45B6-B019-C30936D96054}">
      <dgm:prSet/>
      <dgm:spPr/>
      <dgm:t>
        <a:bodyPr/>
        <a:lstStyle/>
        <a:p>
          <a:endParaRPr lang="en-US"/>
        </a:p>
      </dgm:t>
    </dgm:pt>
    <dgm:pt modelId="{7600F960-BFCA-48EC-A8E0-7E7A60625A88}" type="parTrans" cxnId="{CC413F60-CC62-45B6-B019-C30936D96054}">
      <dgm:prSet/>
      <dgm:spPr/>
      <dgm:t>
        <a:bodyPr/>
        <a:lstStyle/>
        <a:p>
          <a:endParaRPr lang="en-US"/>
        </a:p>
      </dgm:t>
    </dgm:pt>
    <dgm:pt modelId="{A2F3500D-59CC-47AD-9082-323AB8320ED2}">
      <dgm:prSet custT="1"/>
      <dgm:spPr>
        <a:noFill/>
        <a:ln>
          <a:noFill/>
        </a:ln>
      </dgm:spPr>
      <dgm:t>
        <a:bodyPr/>
        <a:lstStyle/>
        <a:p>
          <a:pPr marL="514350" indent="-114300" defTabSz="977900">
            <a:lnSpc>
              <a:spcPct val="90000"/>
            </a:lnSpc>
            <a:spcAft>
              <a:spcPts val="1800"/>
            </a:spcAft>
            <a:buFont typeface="Wingdings" panose="05000000000000000000" pitchFamily="2" charset="2"/>
            <a:buChar char="Ø"/>
          </a:pPr>
          <a:r>
            <a:rPr lang="en-US" sz="2400" dirty="0">
              <a:solidFill>
                <a:schemeClr val="tx1"/>
              </a:solidFill>
              <a:latin typeface="Calibri" panose="020F0502020204030204" pitchFamily="34" charset="0"/>
              <a:cs typeface="Calibri" panose="020F0502020204030204" pitchFamily="34" charset="0"/>
            </a:rPr>
            <a:t>Signs</a:t>
          </a:r>
        </a:p>
      </dgm:t>
    </dgm:pt>
    <dgm:pt modelId="{CEBF8A94-CDC8-4B14-B043-8961AC691D28}" type="sibTrans" cxnId="{DFC8677A-02D4-4D61-B420-95276E0252D2}">
      <dgm:prSet/>
      <dgm:spPr/>
      <dgm:t>
        <a:bodyPr/>
        <a:lstStyle/>
        <a:p>
          <a:endParaRPr lang="en-US"/>
        </a:p>
      </dgm:t>
    </dgm:pt>
    <dgm:pt modelId="{20605386-8AAE-4603-B8E1-0487AE931871}" type="parTrans" cxnId="{DFC8677A-02D4-4D61-B420-95276E0252D2}">
      <dgm:prSet/>
      <dgm:spPr/>
      <dgm:t>
        <a:bodyPr/>
        <a:lstStyle/>
        <a:p>
          <a:endParaRPr lang="en-US"/>
        </a:p>
      </dgm:t>
    </dgm:pt>
    <dgm:pt modelId="{AF408439-E560-4AB8-800F-11E29E215386}">
      <dgm:prSet custT="1"/>
      <dgm:spPr>
        <a:noFill/>
        <a:ln>
          <a:noFill/>
        </a:ln>
      </dgm:spPr>
      <dgm:t>
        <a:bodyPr/>
        <a:lstStyle/>
        <a:p>
          <a:pPr marL="400050" indent="-231775" defTabSz="977900">
            <a:lnSpc>
              <a:spcPct val="90000"/>
            </a:lnSpc>
            <a:spcAft>
              <a:spcPts val="1800"/>
            </a:spcAf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Bulkheads</a:t>
          </a:r>
        </a:p>
      </dgm:t>
    </dgm:pt>
    <dgm:pt modelId="{A3D371B7-3A3A-4F05-B1A9-4DD5F496454A}" type="sibTrans" cxnId="{F96B52FB-D4BE-486C-B73B-02B4CC8AECF9}">
      <dgm:prSet/>
      <dgm:spPr/>
      <dgm:t>
        <a:bodyPr/>
        <a:lstStyle/>
        <a:p>
          <a:endParaRPr lang="en-US"/>
        </a:p>
      </dgm:t>
    </dgm:pt>
    <dgm:pt modelId="{2B06148D-977A-4E46-AE14-739D01B10E60}" type="parTrans" cxnId="{F96B52FB-D4BE-486C-B73B-02B4CC8AECF9}">
      <dgm:prSet/>
      <dgm:spPr/>
      <dgm:t>
        <a:bodyPr/>
        <a:lstStyle/>
        <a:p>
          <a:endParaRPr lang="en-US"/>
        </a:p>
      </dgm:t>
    </dgm:pt>
    <dgm:pt modelId="{D4394BE3-8716-4423-AEE8-34BF5EADFA8D}">
      <dgm:prSet custT="1"/>
      <dgm:spPr>
        <a:noFill/>
        <a:ln>
          <a:noFill/>
        </a:ln>
      </dgm:spPr>
      <dgm:t>
        <a:bodyPr/>
        <a:lstStyle/>
        <a:p>
          <a:pPr marL="400050" indent="-231775" defTabSz="977900">
            <a:lnSpc>
              <a:spcPct val="90000"/>
            </a:lnSpc>
            <a:spcAft>
              <a:spcPts val="1800"/>
            </a:spcAf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Drainage – Pinehurst, Sandyhook and Beacon Hill </a:t>
          </a:r>
        </a:p>
      </dgm:t>
    </dgm:pt>
    <dgm:pt modelId="{9B1BBEDB-9D50-41ED-BD4A-F98C16C9B205}" type="sibTrans" cxnId="{975382D9-36AE-4E88-B4B5-C2DAB7C75136}">
      <dgm:prSet/>
      <dgm:spPr/>
      <dgm:t>
        <a:bodyPr/>
        <a:lstStyle/>
        <a:p>
          <a:endParaRPr lang="en-US"/>
        </a:p>
      </dgm:t>
    </dgm:pt>
    <dgm:pt modelId="{8073A0DD-FFBE-4503-A02A-0898509497B6}" type="parTrans" cxnId="{975382D9-36AE-4E88-B4B5-C2DAB7C75136}">
      <dgm:prSet/>
      <dgm:spPr/>
      <dgm:t>
        <a:bodyPr/>
        <a:lstStyle/>
        <a:p>
          <a:endParaRPr lang="en-US"/>
        </a:p>
      </dgm:t>
    </dgm:pt>
    <dgm:pt modelId="{1141C4EC-AAEF-48FD-84A8-57497A6B0EF2}">
      <dgm:prSet custT="1"/>
      <dgm:spPr>
        <a:noFill/>
        <a:ln>
          <a:noFill/>
        </a:ln>
      </dgm:spPr>
      <dgm:t>
        <a:bodyPr/>
        <a:lstStyle/>
        <a:p>
          <a:pPr marL="400050" indent="-231775" defTabSz="977900">
            <a:lnSpc>
              <a:spcPct val="90000"/>
            </a:lnSpc>
            <a:spcAft>
              <a:spcPts val="1800"/>
            </a:spcAf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Help Desk/Work Orders</a:t>
          </a:r>
        </a:p>
      </dgm:t>
    </dgm:pt>
    <dgm:pt modelId="{E8D8F95B-4A52-48F4-8BAF-FB9AFA21F519}" type="sibTrans" cxnId="{3C311B9F-7C2D-40D0-B518-691B5AF821B9}">
      <dgm:prSet/>
      <dgm:spPr/>
      <dgm:t>
        <a:bodyPr/>
        <a:lstStyle/>
        <a:p>
          <a:endParaRPr lang="en-US"/>
        </a:p>
      </dgm:t>
    </dgm:pt>
    <dgm:pt modelId="{AA699710-C903-42CD-9F60-0BA513232865}" type="parTrans" cxnId="{3C311B9F-7C2D-40D0-B518-691B5AF821B9}">
      <dgm:prSet/>
      <dgm:spPr/>
      <dgm:t>
        <a:bodyPr/>
        <a:lstStyle/>
        <a:p>
          <a:endParaRPr lang="en-US"/>
        </a:p>
      </dgm:t>
    </dgm:pt>
    <dgm:pt modelId="{341FFF4B-AFD9-4B69-9A5C-89DD38ED72EA}" type="pres">
      <dgm:prSet presAssocID="{462F5009-0BF7-4DC7-8761-648C3A31CE0C}" presName="diagram" presStyleCnt="0">
        <dgm:presLayoutVars>
          <dgm:dir/>
          <dgm:resizeHandles val="exact"/>
        </dgm:presLayoutVars>
      </dgm:prSet>
      <dgm:spPr/>
    </dgm:pt>
    <dgm:pt modelId="{17F224EC-808A-4A8F-B7DC-2E5B9557C321}" type="pres">
      <dgm:prSet presAssocID="{13B849B3-EE92-4F22-8F7E-142A51942BD8}" presName="node" presStyleLbl="node1" presStyleIdx="0" presStyleCnt="1" custScaleY="108395" custLinFactNeighborX="0" custLinFactNeighborY="-9356">
        <dgm:presLayoutVars>
          <dgm:bulletEnabled val="1"/>
        </dgm:presLayoutVars>
      </dgm:prSet>
      <dgm:spPr/>
    </dgm:pt>
  </dgm:ptLst>
  <dgm:cxnLst>
    <dgm:cxn modelId="{0D0D7B02-3F23-450F-967A-8989E95D5182}" type="presOf" srcId="{187EDFFA-7B51-48DB-9178-7937B1D3AFC8}" destId="{17F224EC-808A-4A8F-B7DC-2E5B9557C321}" srcOrd="0" destOrd="1" presId="urn:microsoft.com/office/officeart/2005/8/layout/default"/>
    <dgm:cxn modelId="{B99F700B-295A-48CA-BE08-D62331D4F747}" type="presOf" srcId="{9777C7A8-11C6-469A-9FB7-0542F19EEC4A}" destId="{17F224EC-808A-4A8F-B7DC-2E5B9557C321}" srcOrd="0" destOrd="3" presId="urn:microsoft.com/office/officeart/2005/8/layout/default"/>
    <dgm:cxn modelId="{6C6CC20F-B28E-4E07-BB03-D6E4E95589DB}" type="presOf" srcId="{13B849B3-EE92-4F22-8F7E-142A51942BD8}" destId="{17F224EC-808A-4A8F-B7DC-2E5B9557C321}" srcOrd="0" destOrd="0" presId="urn:microsoft.com/office/officeart/2005/8/layout/default"/>
    <dgm:cxn modelId="{2476E930-EFC0-4A11-8FFD-86A935264C92}" type="presOf" srcId="{AF408439-E560-4AB8-800F-11E29E215386}" destId="{17F224EC-808A-4A8F-B7DC-2E5B9557C321}" srcOrd="0" destOrd="7" presId="urn:microsoft.com/office/officeart/2005/8/layout/default"/>
    <dgm:cxn modelId="{CC413F60-CC62-45B6-B019-C30936D96054}" srcId="{13B849B3-EE92-4F22-8F7E-142A51942BD8}" destId="{67D2F06A-66F9-42A1-936A-C69BABE3B260}" srcOrd="4" destOrd="0" parTransId="{7600F960-BFCA-48EC-A8E0-7E7A60625A88}" sibTransId="{73EB99DC-5832-4682-9FD3-E73A7C9C7678}"/>
    <dgm:cxn modelId="{1D9B5362-5FC1-4B55-88D8-DD3402D4777B}" srcId="{13B849B3-EE92-4F22-8F7E-142A51942BD8}" destId="{A5C0A923-3ECD-44C9-9349-B33F9FED34E6}" srcOrd="3" destOrd="0" parTransId="{B0912E64-27A9-454D-84AB-5A1F34C6760B}" sibTransId="{02543094-9613-49A3-B8A1-2FE25CA96F12}"/>
    <dgm:cxn modelId="{6BF35869-590B-4EF3-9C86-81F34AD5FF58}" type="presOf" srcId="{A2F3500D-59CC-47AD-9082-323AB8320ED2}" destId="{17F224EC-808A-4A8F-B7DC-2E5B9557C321}" srcOrd="0" destOrd="6" presId="urn:microsoft.com/office/officeart/2005/8/layout/default"/>
    <dgm:cxn modelId="{282D2871-7651-4C2F-9E9B-DC9B0583E88D}" type="presOf" srcId="{133CED04-8015-4AE5-A238-DBAA6807E633}" destId="{17F224EC-808A-4A8F-B7DC-2E5B9557C321}" srcOrd="0" destOrd="2" presId="urn:microsoft.com/office/officeart/2005/8/layout/default"/>
    <dgm:cxn modelId="{AAE59E73-87A9-4FF2-807C-B97DD1FAE599}" type="presOf" srcId="{D4394BE3-8716-4423-AEE8-34BF5EADFA8D}" destId="{17F224EC-808A-4A8F-B7DC-2E5B9557C321}" srcOrd="0" destOrd="8" presId="urn:microsoft.com/office/officeart/2005/8/layout/default"/>
    <dgm:cxn modelId="{DFC8677A-02D4-4D61-B420-95276E0252D2}" srcId="{13B849B3-EE92-4F22-8F7E-142A51942BD8}" destId="{A2F3500D-59CC-47AD-9082-323AB8320ED2}" srcOrd="5" destOrd="0" parTransId="{20605386-8AAE-4603-B8E1-0487AE931871}" sibTransId="{CEBF8A94-CDC8-4B14-B043-8961AC691D28}"/>
    <dgm:cxn modelId="{2431257B-6215-409A-A5EA-776FCF225ED4}" srcId="{462F5009-0BF7-4DC7-8761-648C3A31CE0C}" destId="{13B849B3-EE92-4F22-8F7E-142A51942BD8}" srcOrd="0" destOrd="0" parTransId="{A403FB1D-0A94-496E-995F-4AAC8EFE8D61}" sibTransId="{6BFC6230-1E06-4372-97E4-3FE1629361ED}"/>
    <dgm:cxn modelId="{B7A9C87C-6E5A-4E3A-ACD9-EB0B132F88F1}" srcId="{13B849B3-EE92-4F22-8F7E-142A51942BD8}" destId="{133CED04-8015-4AE5-A238-DBAA6807E633}" srcOrd="1" destOrd="0" parTransId="{872D9809-1526-4E04-9891-E65D406EE33F}" sibTransId="{F9A3B6B3-1059-4FDB-A6FA-1F4DC12E3F6B}"/>
    <dgm:cxn modelId="{169E3D80-AE14-42F8-B86F-DF68600EE7BD}" type="presOf" srcId="{1141C4EC-AAEF-48FD-84A8-57497A6B0EF2}" destId="{17F224EC-808A-4A8F-B7DC-2E5B9557C321}" srcOrd="0" destOrd="9" presId="urn:microsoft.com/office/officeart/2005/8/layout/default"/>
    <dgm:cxn modelId="{E146ED84-E46C-42D1-A41D-0D08F6692E17}" type="presOf" srcId="{A5C0A923-3ECD-44C9-9349-B33F9FED34E6}" destId="{17F224EC-808A-4A8F-B7DC-2E5B9557C321}" srcOrd="0" destOrd="4" presId="urn:microsoft.com/office/officeart/2005/8/layout/default"/>
    <dgm:cxn modelId="{3C311B9F-7C2D-40D0-B518-691B5AF821B9}" srcId="{13B849B3-EE92-4F22-8F7E-142A51942BD8}" destId="{1141C4EC-AAEF-48FD-84A8-57497A6B0EF2}" srcOrd="8" destOrd="0" parTransId="{AA699710-C903-42CD-9F60-0BA513232865}" sibTransId="{E8D8F95B-4A52-48F4-8BAF-FB9AFA21F519}"/>
    <dgm:cxn modelId="{FDEDB5A5-A94A-41EF-836C-E8E07B5A3780}" srcId="{13B849B3-EE92-4F22-8F7E-142A51942BD8}" destId="{9777C7A8-11C6-469A-9FB7-0542F19EEC4A}" srcOrd="2" destOrd="0" parTransId="{EB129EDD-6BDC-473A-84EA-769463CDC981}" sibTransId="{61648B34-32E7-4218-9BC8-0C0E8188BF8B}"/>
    <dgm:cxn modelId="{C6A483B8-C8A1-4F81-B127-BCA5EFA8B70B}" type="presOf" srcId="{462F5009-0BF7-4DC7-8761-648C3A31CE0C}" destId="{341FFF4B-AFD9-4B69-9A5C-89DD38ED72EA}" srcOrd="0" destOrd="0" presId="urn:microsoft.com/office/officeart/2005/8/layout/default"/>
    <dgm:cxn modelId="{95AAE0BC-C104-44A5-8771-F199B7F92B85}" type="presOf" srcId="{67D2F06A-66F9-42A1-936A-C69BABE3B260}" destId="{17F224EC-808A-4A8F-B7DC-2E5B9557C321}" srcOrd="0" destOrd="5" presId="urn:microsoft.com/office/officeart/2005/8/layout/default"/>
    <dgm:cxn modelId="{975382D9-36AE-4E88-B4B5-C2DAB7C75136}" srcId="{13B849B3-EE92-4F22-8F7E-142A51942BD8}" destId="{D4394BE3-8716-4423-AEE8-34BF5EADFA8D}" srcOrd="7" destOrd="0" parTransId="{8073A0DD-FFBE-4503-A02A-0898509497B6}" sibTransId="{9B1BBEDB-9D50-41ED-BD4A-F98C16C9B205}"/>
    <dgm:cxn modelId="{250799DD-5DA6-4583-9A42-A58726A8970D}" srcId="{13B849B3-EE92-4F22-8F7E-142A51942BD8}" destId="{187EDFFA-7B51-48DB-9178-7937B1D3AFC8}" srcOrd="0" destOrd="0" parTransId="{CC539BDE-4084-4524-B98E-4A3FA8D1864E}" sibTransId="{FE284B39-4887-4205-A59F-5C22EFBA471F}"/>
    <dgm:cxn modelId="{F96B52FB-D4BE-486C-B73B-02B4CC8AECF9}" srcId="{13B849B3-EE92-4F22-8F7E-142A51942BD8}" destId="{AF408439-E560-4AB8-800F-11E29E215386}" srcOrd="6" destOrd="0" parTransId="{2B06148D-977A-4E46-AE14-739D01B10E60}" sibTransId="{A3D371B7-3A3A-4F05-B1A9-4DD5F496454A}"/>
    <dgm:cxn modelId="{14DFBC19-D3A1-4154-B6C1-2C201F856D38}" type="presParOf" srcId="{341FFF4B-AFD9-4B69-9A5C-89DD38ED72EA}" destId="{17F224EC-808A-4A8F-B7DC-2E5B9557C321}" srcOrd="0" destOrd="0" presId="urn:microsoft.com/office/officeart/2005/8/layout/default"/>
  </dgm:cxnLst>
  <dgm:bg>
    <a:solidFill>
      <a:srgbClr val="E4E1DE"/>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224EC-808A-4A8F-B7DC-2E5B9557C321}">
      <dsp:nvSpPr>
        <dsp:cNvPr id="0" name=""/>
        <dsp:cNvSpPr/>
      </dsp:nvSpPr>
      <dsp:spPr>
        <a:xfrm>
          <a:off x="4018" y="0"/>
          <a:ext cx="8221563" cy="5347058"/>
        </a:xfrm>
        <a:prstGeom prst="rect">
          <a:avLst/>
        </a:prstGeom>
        <a:no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ts val="0"/>
            </a:spcAft>
            <a:buNone/>
          </a:pPr>
          <a:r>
            <a:rPr lang="en-US" sz="2800" b="1" kern="1200" dirty="0">
              <a:solidFill>
                <a:schemeClr val="tx1"/>
              </a:solidFill>
              <a:latin typeface="Calibri" panose="020F0502020204030204" pitchFamily="34" charset="0"/>
              <a:cs typeface="Calibri" panose="020F0502020204030204" pitchFamily="34" charset="0"/>
            </a:rPr>
            <a:t>GM Report</a:t>
          </a:r>
        </a:p>
        <a:p>
          <a:pPr marL="339725" lvl="1" indent="-165100" algn="l" defTabSz="977900">
            <a:lnSpc>
              <a:spcPct val="90000"/>
            </a:lnSpc>
            <a:spcBef>
              <a:spcPct val="0"/>
            </a:spcBef>
            <a:spcAft>
              <a:spcPts val="1800"/>
            </a:spcAft>
            <a:buFont typeface="Arial" panose="020B0604020202020204" pitchFamily="34" charset="0"/>
            <a:buChar char="•"/>
          </a:pPr>
          <a:r>
            <a:rPr lang="en-US" sz="2400" kern="1200" dirty="0">
              <a:solidFill>
                <a:schemeClr val="tx1"/>
              </a:solidFill>
              <a:latin typeface="Calibri" panose="020F0502020204030204" pitchFamily="34" charset="0"/>
              <a:cs typeface="Calibri" panose="020F0502020204030204" pitchFamily="34" charset="0"/>
            </a:rPr>
            <a:t>Pickleball Courts</a:t>
          </a:r>
        </a:p>
        <a:p>
          <a:pPr marL="339725" lvl="1" indent="-165100" algn="l" defTabSz="977900">
            <a:lnSpc>
              <a:spcPct val="90000"/>
            </a:lnSpc>
            <a:spcBef>
              <a:spcPct val="0"/>
            </a:spcBef>
            <a:spcAft>
              <a:spcPts val="1800"/>
            </a:spcAft>
            <a:buFont typeface="Arial" panose="020B0604020202020204" pitchFamily="34" charset="0"/>
            <a:buChar char="•"/>
          </a:pPr>
          <a:r>
            <a:rPr lang="en-US" sz="2400" kern="1200" dirty="0">
              <a:solidFill>
                <a:schemeClr val="tx1"/>
              </a:solidFill>
              <a:latin typeface="Calibri" panose="020F0502020204030204" pitchFamily="34" charset="0"/>
              <a:cs typeface="Calibri" panose="020F0502020204030204" pitchFamily="34" charset="0"/>
            </a:rPr>
            <a:t>Proposed – FY 2022/2023 Budget</a:t>
          </a:r>
        </a:p>
        <a:p>
          <a:pPr marL="339725" lvl="1" indent="-165100" algn="l" defTabSz="977900">
            <a:lnSpc>
              <a:spcPct val="90000"/>
            </a:lnSpc>
            <a:spcBef>
              <a:spcPct val="0"/>
            </a:spcBef>
            <a:spcAft>
              <a:spcPts val="1800"/>
            </a:spcAft>
            <a:buFont typeface="Arial" panose="020B0604020202020204" pitchFamily="34" charset="0"/>
            <a:buChar char="•"/>
          </a:pPr>
          <a:r>
            <a:rPr lang="en-US" sz="2400" kern="1200" dirty="0">
              <a:solidFill>
                <a:schemeClr val="tx1"/>
              </a:solidFill>
              <a:latin typeface="Calibri" panose="020F0502020204030204" pitchFamily="34" charset="0"/>
              <a:cs typeface="Calibri" panose="020F0502020204030204" pitchFamily="34" charset="0"/>
            </a:rPr>
            <a:t>Audio System</a:t>
          </a:r>
        </a:p>
        <a:p>
          <a:pPr marL="339725" lvl="1" indent="-165100" algn="l" defTabSz="977900">
            <a:lnSpc>
              <a:spcPct val="90000"/>
            </a:lnSpc>
            <a:spcBef>
              <a:spcPct val="0"/>
            </a:spcBef>
            <a:spcAft>
              <a:spcPts val="1800"/>
            </a:spcAft>
            <a:buFont typeface="Arial" panose="020B0604020202020204" pitchFamily="34" charset="0"/>
            <a:buChar char="•"/>
          </a:pPr>
          <a:r>
            <a:rPr lang="en-US" sz="2400" kern="1200" dirty="0">
              <a:solidFill>
                <a:schemeClr val="tx1"/>
              </a:solidFill>
              <a:latin typeface="Calibri" panose="020F0502020204030204" pitchFamily="34" charset="0"/>
              <a:cs typeface="Calibri" panose="020F0502020204030204" pitchFamily="34" charset="0"/>
            </a:rPr>
            <a:t>Beautification</a:t>
          </a:r>
        </a:p>
        <a:p>
          <a:pPr marL="514350" lvl="1" indent="-114300" algn="l" defTabSz="977900">
            <a:lnSpc>
              <a:spcPct val="90000"/>
            </a:lnSpc>
            <a:spcBef>
              <a:spcPct val="0"/>
            </a:spcBef>
            <a:spcAft>
              <a:spcPts val="1800"/>
            </a:spcAft>
            <a:buFont typeface="Wingdings" panose="05000000000000000000" pitchFamily="2" charset="2"/>
            <a:buChar char="Ø"/>
          </a:pPr>
          <a:r>
            <a:rPr lang="en-US" sz="2400" kern="1200" dirty="0">
              <a:solidFill>
                <a:schemeClr val="tx1"/>
              </a:solidFill>
              <a:latin typeface="Calibri" panose="020F0502020204030204" pitchFamily="34" charset="0"/>
              <a:cs typeface="Calibri" panose="020F0502020204030204" pitchFamily="34" charset="0"/>
            </a:rPr>
            <a:t>North Gate Bridge</a:t>
          </a:r>
        </a:p>
        <a:p>
          <a:pPr marL="514350" lvl="1" indent="-114300" algn="l" defTabSz="977900">
            <a:lnSpc>
              <a:spcPct val="90000"/>
            </a:lnSpc>
            <a:spcBef>
              <a:spcPct val="0"/>
            </a:spcBef>
            <a:spcAft>
              <a:spcPts val="1800"/>
            </a:spcAft>
            <a:buFont typeface="Wingdings" panose="05000000000000000000" pitchFamily="2" charset="2"/>
            <a:buChar char="Ø"/>
          </a:pPr>
          <a:r>
            <a:rPr lang="en-US" sz="2400" kern="1200" dirty="0">
              <a:solidFill>
                <a:schemeClr val="tx1"/>
              </a:solidFill>
              <a:latin typeface="Calibri" panose="020F0502020204030204" pitchFamily="34" charset="0"/>
              <a:cs typeface="Calibri" panose="020F0502020204030204" pitchFamily="34" charset="0"/>
            </a:rPr>
            <a:t>Signs</a:t>
          </a:r>
        </a:p>
        <a:p>
          <a:pPr marL="400050" lvl="1" indent="-231775" algn="l" defTabSz="977900">
            <a:lnSpc>
              <a:spcPct val="90000"/>
            </a:lnSpc>
            <a:spcBef>
              <a:spcPct val="0"/>
            </a:spcBef>
            <a:spcAft>
              <a:spcPts val="1800"/>
            </a:spcAft>
            <a:buFont typeface="Arial" panose="020B0604020202020204" pitchFamily="34" charset="0"/>
            <a:buChar char="•"/>
          </a:pPr>
          <a:r>
            <a:rPr lang="en-US" sz="2400" kern="1200" dirty="0">
              <a:solidFill>
                <a:schemeClr val="tx1"/>
              </a:solidFill>
              <a:latin typeface="Calibri" panose="020F0502020204030204" pitchFamily="34" charset="0"/>
              <a:cs typeface="Calibri" panose="020F0502020204030204" pitchFamily="34" charset="0"/>
            </a:rPr>
            <a:t>Bulkheads</a:t>
          </a:r>
        </a:p>
        <a:p>
          <a:pPr marL="400050" lvl="1" indent="-231775" algn="l" defTabSz="977900">
            <a:lnSpc>
              <a:spcPct val="90000"/>
            </a:lnSpc>
            <a:spcBef>
              <a:spcPct val="0"/>
            </a:spcBef>
            <a:spcAft>
              <a:spcPts val="1800"/>
            </a:spcAft>
            <a:buFont typeface="Arial" panose="020B0604020202020204" pitchFamily="34" charset="0"/>
            <a:buChar char="•"/>
          </a:pPr>
          <a:r>
            <a:rPr lang="en-US" sz="2400" kern="1200" dirty="0">
              <a:solidFill>
                <a:schemeClr val="tx1"/>
              </a:solidFill>
              <a:latin typeface="Calibri" panose="020F0502020204030204" pitchFamily="34" charset="0"/>
              <a:cs typeface="Calibri" panose="020F0502020204030204" pitchFamily="34" charset="0"/>
            </a:rPr>
            <a:t>Drainage – Pinehurst, Sandyhook and Beacon Hill </a:t>
          </a:r>
        </a:p>
        <a:p>
          <a:pPr marL="400050" lvl="1" indent="-231775" algn="l" defTabSz="977900">
            <a:lnSpc>
              <a:spcPct val="90000"/>
            </a:lnSpc>
            <a:spcBef>
              <a:spcPct val="0"/>
            </a:spcBef>
            <a:spcAft>
              <a:spcPts val="1800"/>
            </a:spcAft>
            <a:buFont typeface="Arial" panose="020B0604020202020204" pitchFamily="34" charset="0"/>
            <a:buChar char="•"/>
          </a:pPr>
          <a:r>
            <a:rPr lang="en-US" sz="2400" kern="1200" dirty="0">
              <a:solidFill>
                <a:schemeClr val="tx1"/>
              </a:solidFill>
              <a:latin typeface="Calibri" panose="020F0502020204030204" pitchFamily="34" charset="0"/>
              <a:cs typeface="Calibri" panose="020F0502020204030204" pitchFamily="34" charset="0"/>
            </a:rPr>
            <a:t>Help Desk/Work Orders</a:t>
          </a:r>
        </a:p>
      </dsp:txBody>
      <dsp:txXfrm>
        <a:off x="4018" y="0"/>
        <a:ext cx="8221563" cy="534705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17" tIns="46559" rIns="93117" bIns="4655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17" tIns="46559" rIns="93117" bIns="46559" rtlCol="0"/>
          <a:lstStyle>
            <a:lvl1pPr algn="r">
              <a:defRPr sz="1200"/>
            </a:lvl1pPr>
          </a:lstStyle>
          <a:p>
            <a:fld id="{20EA5F0D-C1DC-412F-A146-DDB3A74B588F}" type="datetimeFigureOut">
              <a:rPr lang="en-US"/>
              <a:t>12/10/2021</a:t>
            </a:fld>
            <a:endParaRPr/>
          </a:p>
        </p:txBody>
      </p:sp>
      <p:sp>
        <p:nvSpPr>
          <p:cNvPr id="4" name="Footer Placeholder 3"/>
          <p:cNvSpPr>
            <a:spLocks noGrp="1"/>
          </p:cNvSpPr>
          <p:nvPr>
            <p:ph type="ftr" sz="quarter" idx="2"/>
          </p:nvPr>
        </p:nvSpPr>
        <p:spPr>
          <a:xfrm>
            <a:off x="0" y="8829973"/>
            <a:ext cx="3037840" cy="466433"/>
          </a:xfrm>
          <a:prstGeom prst="rect">
            <a:avLst/>
          </a:prstGeom>
        </p:spPr>
        <p:txBody>
          <a:bodyPr vert="horz" lIns="93117" tIns="46559" rIns="93117" bIns="46559" rtlCol="0" anchor="b"/>
          <a:lstStyle>
            <a:lvl1pPr algn="l">
              <a:defRPr sz="1200"/>
            </a:lvl1pPr>
          </a:lstStyle>
          <a:p>
            <a:endParaRPr/>
          </a:p>
        </p:txBody>
      </p:sp>
      <p:sp>
        <p:nvSpPr>
          <p:cNvPr id="5" name="Slide Number Placeholder 4"/>
          <p:cNvSpPr>
            <a:spLocks noGrp="1"/>
          </p:cNvSpPr>
          <p:nvPr>
            <p:ph type="sldNum" sz="quarter" idx="3"/>
          </p:nvPr>
        </p:nvSpPr>
        <p:spPr>
          <a:xfrm>
            <a:off x="3970938" y="8829973"/>
            <a:ext cx="3037840" cy="466433"/>
          </a:xfrm>
          <a:prstGeom prst="rect">
            <a:avLst/>
          </a:prstGeom>
        </p:spPr>
        <p:txBody>
          <a:bodyPr vert="horz" lIns="93117" tIns="46559" rIns="93117" bIns="46559"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0T00:41:50.352"/>
    </inkml:context>
    <inkml:brush xml:id="br0">
      <inkml:brushProperty name="width" value="0.1" units="cm"/>
      <inkml:brushProperty name="height" value="0.1" units="cm"/>
    </inkml:brush>
  </inkml:definitions>
  <inkml:trace contextRef="#ctx0" brushRef="#br0">0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0T00:21:10.182"/>
    </inkml:context>
    <inkml:brush xml:id="br0">
      <inkml:brushProperty name="width" value="0.05" units="cm"/>
      <inkml:brushProperty name="height" value="0.05" units="cm"/>
    </inkml:brush>
  </inkml:definitions>
  <inkml:trace contextRef="#ctx0" brushRef="#br0">0 1 24575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0T01:31:26.133"/>
    </inkml:context>
    <inkml:brush xml:id="br0">
      <inkml:brushProperty name="width" value="0.1" units="cm"/>
      <inkml:brushProperty name="height" value="0.1" units="cm"/>
    </inkml:brush>
  </inkml:definitions>
  <inkml:trace contextRef="#ctx0" brushRef="#br0">11632 804 24575,'-133'-55'0,"47"21"0,-9-6 0,-64-27 0,-156-89 0,169 74 0,-3 5 0,-237-83 0,285 117 0,74 30 0,0 1 0,-57-17 0,39 19 0,0 0 0,-1 3 0,-56-2 0,-416 11 0,274 19 0,187-15 0,-143 33 0,82-12 0,-30 5 0,-67 11 0,76-10 0,5 0 0,-59 0 0,172-28 0,0 1 0,1 0 0,-24 11 0,-23 8 0,64-24 0,-276 87 0,252-81 0,2-1 0,-1-2 0,-1-1 0,0 0 0,0-2 0,-34-3 0,4 1 0,-1430 0 0,1365 7 0,-164 28 0,139-13 0,-256 44 0,274-43 0,34-5 0,25-3 0,-133 8 0,-433-20 0,301-4 0,196 3 0,-156-4 0,147-12 0,-36-2 0,-242 16 0,193 3 0,175-1 0,1 4 0,0 2 0,-71 17 0,-163 60 0,117-31 0,62-31 0,79-17 0,1 2 0,-45 14 0,-72 23 0,23-9 0,99-28 0,-2-1 0,1-1 0,-1-1 0,1-2 0,-32-1 0,-29 2 0,86-3 0,1 0 0,-1 0 0,0 0 0,1 0 0,-1 1 0,0 0 0,0 0 0,0-1 0,1 1 0,0 1 0,-1-1 0,1 0 0,-1 0 0,1 1 0,0-1 0,0 2 0,-1-2 0,2 1 0,-1 0 0,0 0 0,1 0 0,-2 1 0,2-1 0,0 0 0,0 0 0,-1 1 0,1 0 0,0-1 0,0 1 0,0-1 0,1 1 0,0-1 0,-1 1 0,1 0 0,-1 3 0,2 0 0,-1-1 0,1 0 0,-1 0 0,1 1 0,1-1 0,-1 0 0,1 0 0,0 0 0,0-1 0,0 2 0,1-2 0,0 1 0,0-1 0,0 1 0,0-2 0,1 2 0,6 4 0,48 34 0,-40-31 0,0 1 0,-2 1 0,18 16 0,7 20 0,37 55 0,-41-53 0,-21-33 0,0 1 0,1-2 0,1 0 0,1-1 0,1-1 0,0-1 0,1 0 0,40 20 0,-26-19 0,0-1 0,1-2 0,1-1 0,0-2 0,42 6 0,85 9 0,285 54 0,-376-65 0,-1-3 0,88 1 0,148-13 0,-128-2 0,898 3 0,-1030 2 0,65 12 0,13 1 0,50 2 0,103 4 0,-95-23 0,149 3 0,-153 14 0,48 2 0,264-16 0,-219-2 0,-48 18 0,-40-1 0,-23 2 0,-100-10 0,68 1 0,1245-9 0,-583-1 0,-744-2 0,0-2 0,0-2 0,54-15 0,33-6 0,9-1 0,-84 14 0,91-7 0,160 20 0,-3 2 0,-272-6 0,0 0 0,49-15 0,-48 12 0,0 0 0,45-4 0,227-37 0,-19 2 0,-220 40 0,-1-3 0,0-3 0,126-42 0,-61 11 0,-60 22 0,96-45 0,-92 35 0,135-39 0,-134 48 0,-52 14 0,-1-2 0,1 0 0,39-27 0,-63 37 0,1-1 0,-1 1 0,0-1 0,1 1 0,-1-1 0,0 0 0,-1 0 0,1-1 0,-1 1 0,1-1 0,-1 1 0,0 0 0,0-1 0,0 0 0,-1 0 0,2-6 0,-2 3 0,1 0 0,-2 1 0,0 0 0,0-1 0,0 0 0,0 0 0,-1 1 0,-1-1 0,-1-9 0,-4-3 0,0-1 0,-1 1 0,-2 1 0,0 0 0,-20-29 0,-88-92 0,68 85 0,26 30 0,0 2 0,-2 1 0,-1 1 0,0 1 0,-58-29 0,73 42 0,-2 1 0,1 0 0,0 1 0,-1 1 0,0 0 0,1 1 0,-2 1 0,1 0 0,1 0 0,-2 2 0,-25 3 0,-7 4 0,1 2 0,-51 17 0,36-3-1365,39-12-5461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0T01:31:37.733"/>
    </inkml:context>
    <inkml:brush xml:id="br0">
      <inkml:brushProperty name="width" value="0.1" units="cm"/>
      <inkml:brushProperty name="height" value="0.1" units="cm"/>
    </inkml:brush>
  </inkml:definitions>
  <inkml:trace contextRef="#ctx0" brushRef="#br0">1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0T01:31:45.252"/>
    </inkml:context>
    <inkml:brush xml:id="br0">
      <inkml:brushProperty name="width" value="0.1" units="cm"/>
      <inkml:brushProperty name="height" value="0.1" units="cm"/>
    </inkml:brush>
  </inkml:definitions>
  <inkml:trace contextRef="#ctx0" brushRef="#br0">1 1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0T01:31:46.756"/>
    </inkml:context>
    <inkml:brush xml:id="br0">
      <inkml:brushProperty name="width" value="0.1" units="cm"/>
      <inkml:brushProperty name="height" value="0.1" units="cm"/>
    </inkml:brush>
  </inkml:definitions>
  <inkml:trace contextRef="#ctx0" brushRef="#br0">1 1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0T01:31:49.680"/>
    </inkml:context>
    <inkml:brush xml:id="br0">
      <inkml:brushProperty name="width" value="0.1" units="cm"/>
      <inkml:brushProperty name="height" value="0.1" units="cm"/>
    </inkml:brush>
  </inkml:definitions>
  <inkml:trace contextRef="#ctx0" brushRef="#br0">0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0T00:40:58.014"/>
    </inkml:context>
    <inkml:brush xml:id="br0">
      <inkml:brushProperty name="width" value="0.1" units="cm"/>
      <inkml:brushProperty name="height" value="0.1" units="cm"/>
    </inkml:brush>
  </inkml:definitions>
  <inkml:trace contextRef="#ctx0" brushRef="#br0">1 0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0T00:40:58.346"/>
    </inkml:context>
    <inkml:brush xml:id="br0">
      <inkml:brushProperty name="width" value="0.1" units="cm"/>
      <inkml:brushProperty name="height" value="0.1" units="cm"/>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0T00:41:50.747"/>
    </inkml:context>
    <inkml:brush xml:id="br0">
      <inkml:brushProperty name="width" value="0.1" units="cm"/>
      <inkml:brushProperty name="height" value="0.1" units="cm"/>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0T00:41:51.332"/>
    </inkml:context>
    <inkml:brush xml:id="br0">
      <inkml:brushProperty name="width" value="0.1" units="cm"/>
      <inkml:brushProperty name="height" value="0.1" units="cm"/>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0T00:41:52.521"/>
    </inkml:context>
    <inkml:brush xml:id="br0">
      <inkml:brushProperty name="width" value="0.1" units="cm"/>
      <inkml:brushProperty name="height" value="0.1" units="cm"/>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0T00:19:14.341"/>
    </inkml:context>
    <inkml:brush xml:id="br0">
      <inkml:brushProperty name="width" value="0.05" units="cm"/>
      <inkml:brushProperty name="height" value="0.05" units="cm"/>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0T00:22:38.612"/>
    </inkml:context>
    <inkml:brush xml:id="br0">
      <inkml:brushProperty name="width" value="0.1" units="cm"/>
      <inkml:brushProperty name="height" value="0.1" units="cm"/>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0T00:21:07.475"/>
    </inkml:context>
    <inkml:brush xml:id="br0">
      <inkml:brushProperty name="width" value="0.05" units="cm"/>
      <inkml:brushProperty name="height" value="0.05" units="cm"/>
    </inkml:brush>
  </inkml:definitions>
  <inkml:trace contextRef="#ctx0" brushRef="#br0">1 0 24575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0T00:21:08.780"/>
    </inkml:context>
    <inkml:brush xml:id="br0">
      <inkml:brushProperty name="width" value="0.05" units="cm"/>
      <inkml:brushProperty name="height" value="0.05" units="cm"/>
    </inkml:brush>
  </inkml:definitions>
  <inkml:trace contextRef="#ctx0" brushRef="#br0">0 1 24575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10T00:21:09.805"/>
    </inkml:context>
    <inkml:brush xml:id="br0">
      <inkml:brushProperty name="width" value="0.05" units="cm"/>
      <inkml:brushProperty name="height" value="0.05" units="cm"/>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17" tIns="46559" rIns="93117" bIns="4655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17" tIns="46559" rIns="93117" bIns="46559" rtlCol="0"/>
          <a:lstStyle>
            <a:lvl1pPr algn="r">
              <a:defRPr sz="1200"/>
            </a:lvl1pPr>
          </a:lstStyle>
          <a:p>
            <a:fld id="{A8CDE508-72C8-4AB5-AA9C-1584D31690E0}" type="datetimeFigureOut">
              <a:rPr lang="en-US"/>
              <a:t>12/10/2021</a:t>
            </a:fld>
            <a:endParaRPr/>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17" tIns="46559" rIns="93117" bIns="46559" rtlCol="0" anchor="ctr"/>
          <a:lstStyle/>
          <a:p>
            <a:endParaRPr/>
          </a:p>
        </p:txBody>
      </p:sp>
      <p:sp>
        <p:nvSpPr>
          <p:cNvPr id="5" name="Notes Placeholder 4"/>
          <p:cNvSpPr>
            <a:spLocks noGrp="1"/>
          </p:cNvSpPr>
          <p:nvPr>
            <p:ph type="body" sz="quarter" idx="3"/>
          </p:nvPr>
        </p:nvSpPr>
        <p:spPr>
          <a:xfrm>
            <a:off x="701040" y="4473893"/>
            <a:ext cx="5608320" cy="3137535"/>
          </a:xfrm>
          <a:prstGeom prst="rect">
            <a:avLst/>
          </a:prstGeom>
        </p:spPr>
        <p:txBody>
          <a:bodyPr vert="horz" lIns="93117" tIns="46559" rIns="93117" bIns="4655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73"/>
            <a:ext cx="3037840" cy="466433"/>
          </a:xfrm>
          <a:prstGeom prst="rect">
            <a:avLst/>
          </a:prstGeom>
        </p:spPr>
        <p:txBody>
          <a:bodyPr vert="horz" lIns="93117" tIns="46559" rIns="93117" bIns="46559" rtlCol="0" anchor="b"/>
          <a:lstStyle>
            <a:lvl1pPr algn="l">
              <a:defRPr sz="1200"/>
            </a:lvl1pPr>
          </a:lstStyle>
          <a:p>
            <a:endParaRPr/>
          </a:p>
        </p:txBody>
      </p:sp>
      <p:sp>
        <p:nvSpPr>
          <p:cNvPr id="7" name="Slide Number Placeholder 6"/>
          <p:cNvSpPr>
            <a:spLocks noGrp="1"/>
          </p:cNvSpPr>
          <p:nvPr>
            <p:ph type="sldNum" sz="quarter" idx="5"/>
          </p:nvPr>
        </p:nvSpPr>
        <p:spPr>
          <a:xfrm>
            <a:off x="3970938" y="8829973"/>
            <a:ext cx="3037840" cy="466433"/>
          </a:xfrm>
          <a:prstGeom prst="rect">
            <a:avLst/>
          </a:prstGeom>
        </p:spPr>
        <p:txBody>
          <a:bodyPr vert="horz" lIns="93117" tIns="46559" rIns="93117" bIns="46559"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C1E98-2F62-4D6D-8A1E-74C1482EE1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05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C1E98-2F62-4D6D-8A1E-74C1482EE1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9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C1E98-2F62-4D6D-8A1E-74C1482EE1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51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C1E98-2F62-4D6D-8A1E-74C1482EE1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893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C1E98-2F62-4D6D-8A1E-74C1482EE1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962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23903"/>
          <a:stretch/>
        </p:blipFill>
        <p:spPr bwMode="gray">
          <a:xfrm>
            <a:off x="4568646" y="3429000"/>
            <a:ext cx="4575354" cy="34290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5989837"/>
            <a:ext cx="2676912" cy="368363"/>
          </a:xfrm>
          <a:prstGeom prst="rect">
            <a:avLst/>
          </a:prstGeom>
        </p:spPr>
      </p:pic>
      <p:sp>
        <p:nvSpPr>
          <p:cNvPr id="15"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a:t>Click icon to add picture</a:t>
            </a:r>
            <a:endParaRPr lang="en-US" dirty="0"/>
          </a:p>
        </p:txBody>
      </p:sp>
      <p:sp>
        <p:nvSpPr>
          <p:cNvPr id="16"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7"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10"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Tree>
    <p:extLst>
      <p:ext uri="{BB962C8B-B14F-4D97-AF65-F5344CB8AC3E}">
        <p14:creationId xmlns:p14="http://schemas.microsoft.com/office/powerpoint/2010/main" val="255760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8009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7934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8357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Two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015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1" name="Straight Connector 10"/>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49033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Comparis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12"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980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Four Content">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43400" cy="2600865"/>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59080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733800"/>
            <a:ext cx="4343400" cy="2743200"/>
          </a:xfrm>
        </p:spPr>
        <p:txBody>
          <a:bodyPr/>
          <a:lstStyle>
            <a:lvl1pPr>
              <a:defRPr sz="1400"/>
            </a:lvl1pPr>
            <a:lvl2pPr>
              <a:buClr>
                <a:schemeClr val="accent5"/>
              </a:buCl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733800"/>
            <a:ext cx="4267200" cy="27432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13"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4" name="Straight Connector 1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58416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Title Only">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8"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9" name="Straight Connector 8"/>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75102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Custom Blank">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7"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1410354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04800" y="990600"/>
            <a:ext cx="4114800" cy="5486400"/>
          </a:xfrm>
        </p:spPr>
        <p:txBody>
          <a:bodyPr/>
          <a:lstStyle>
            <a:lvl1pPr marL="0" indent="0">
              <a:buNone/>
              <a:defRPr sz="1200">
                <a:latin typeface="Arial Narrow" panose="020B0606020202030204" pitchFamily="34" charset="0"/>
              </a:defRPr>
            </a:lvl1pPr>
            <a:lvl2pPr marL="153988" indent="-153988">
              <a:defRPr sz="1200">
                <a:latin typeface="Arial Narrow" panose="020B0606020202030204" pitchFamily="34" charset="0"/>
              </a:defRPr>
            </a:lvl2pPr>
            <a:lvl3pPr marL="325438" indent="-171450">
              <a:defRPr sz="1200">
                <a:latin typeface="Arial Narrow" panose="020B0606020202030204" pitchFamily="34" charset="0"/>
              </a:defRPr>
            </a:lvl3pPr>
            <a:lvl4pPr marL="461963" indent="-153988">
              <a:defRPr sz="1200">
                <a:latin typeface="Arial Narrow" panose="020B0606020202030204" pitchFamily="34" charset="0"/>
              </a:defRPr>
            </a:lvl4pPr>
            <a:lvl5pPr marL="581025" indent="-119063">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1"/>
          </p:nvPr>
        </p:nvSpPr>
        <p:spPr>
          <a:xfrm>
            <a:off x="4724400" y="990600"/>
            <a:ext cx="4114800" cy="4495800"/>
          </a:xfrm>
        </p:spPr>
        <p:txBody>
          <a:bodyPr/>
          <a:lstStyle>
            <a:lvl1pPr marL="0" indent="0">
              <a:buNone/>
              <a:defRPr sz="1200">
                <a:latin typeface="Arial Narrow" panose="020B0606020202030204" pitchFamily="34" charset="0"/>
              </a:defRPr>
            </a:lvl1pPr>
            <a:lvl2pPr marL="161925" indent="-161925">
              <a:defRPr sz="1200">
                <a:latin typeface="Arial Narrow" panose="020B0606020202030204" pitchFamily="34" charset="0"/>
              </a:defRPr>
            </a:lvl2pPr>
            <a:lvl3pPr marL="307975" indent="-146050">
              <a:defRPr sz="1200">
                <a:latin typeface="Arial Narrow" panose="020B0606020202030204" pitchFamily="34" charset="0"/>
              </a:defRPr>
            </a:lvl3pPr>
            <a:lvl4pPr marL="427038" indent="-136525">
              <a:defRPr sz="1200">
                <a:latin typeface="Arial Narrow" panose="020B0606020202030204" pitchFamily="34" charset="0"/>
              </a:defRPr>
            </a:lvl4pPr>
            <a:lvl5pPr marL="530225" indent="-103188">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2"/>
          </p:nvPr>
        </p:nvSpPr>
        <p:spPr>
          <a:xfrm>
            <a:off x="4724400" y="5562600"/>
            <a:ext cx="4114800" cy="914400"/>
          </a:xfrm>
        </p:spPr>
        <p:txBody>
          <a:bodyPr/>
          <a:lstStyle>
            <a:lvl1pPr marL="0" indent="0">
              <a:buNone/>
              <a:defRPr sz="1000">
                <a:solidFill>
                  <a:schemeClr val="accent4"/>
                </a:solidFill>
                <a:latin typeface="Arial Narrow" panose="020B0606020202030204" pitchFamily="34" charset="0"/>
              </a:defRPr>
            </a:lvl1pPr>
            <a:lvl2pPr marL="211138" indent="0">
              <a:buNone/>
              <a:defRPr sz="1000">
                <a:solidFill>
                  <a:schemeClr val="accent4"/>
                </a:solidFill>
                <a:latin typeface="Arial Narrow" panose="020B0606020202030204" pitchFamily="34" charset="0"/>
              </a:defRPr>
            </a:lvl2pPr>
            <a:lvl3pPr marL="396875" indent="0">
              <a:buNone/>
              <a:defRPr sz="1000">
                <a:solidFill>
                  <a:schemeClr val="accent4"/>
                </a:solidFill>
                <a:latin typeface="Arial Narrow" panose="020B0606020202030204" pitchFamily="34" charset="0"/>
              </a:defRPr>
            </a:lvl3pPr>
            <a:lvl4pPr marL="595313" indent="0">
              <a:buNone/>
              <a:defRPr sz="1000">
                <a:solidFill>
                  <a:schemeClr val="accent4"/>
                </a:solidFill>
                <a:latin typeface="Arial Narrow" panose="020B0606020202030204" pitchFamily="34" charset="0"/>
              </a:defRPr>
            </a:lvl4pPr>
            <a:lvl5pPr marL="793750" indent="0">
              <a:buNone/>
              <a:defRPr sz="1000">
                <a:solidFill>
                  <a:schemeClr val="accent4"/>
                </a:solidFill>
                <a:latin typeface="Arial Narrow" panose="020B0606020202030204" pitchFamily="34" charset="0"/>
              </a:defRPr>
            </a:lvl5pPr>
          </a:lstStyle>
          <a:p>
            <a:pPr lvl="0"/>
            <a:r>
              <a:rPr lang="en-US"/>
              <a:t>Edit Master text styles</a:t>
            </a:r>
          </a:p>
        </p:txBody>
      </p:sp>
      <p:cxnSp>
        <p:nvCxnSpPr>
          <p:cNvPr id="7" name="Straight Connector 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22461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272BD6-CB13-404C-BBAB-5920B3CC15CD}" type="datetime1">
              <a:rPr lang="en-US" smtClean="0"/>
              <a:t>12/10/2021</a:t>
            </a:fld>
            <a:endParaRPr lang="en-US"/>
          </a:p>
        </p:txBody>
      </p:sp>
      <p:sp>
        <p:nvSpPr>
          <p:cNvPr id="5" name="Footer Placeholder 4"/>
          <p:cNvSpPr>
            <a:spLocks noGrp="1"/>
          </p:cNvSpPr>
          <p:nvPr>
            <p:ph type="ftr" sz="quarter" idx="11"/>
          </p:nvPr>
        </p:nvSpPr>
        <p:spPr>
          <a:xfrm>
            <a:off x="2396319" y="329308"/>
            <a:ext cx="3086292" cy="309201"/>
          </a:xfrm>
        </p:spPr>
        <p:txBody>
          <a:bodyPr/>
          <a:lstStyle/>
          <a:p>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98B5F13F-7E1A-4580-A55C-09F2476A26E1}" type="slidenum">
              <a:rPr lang="en-US" smtClean="0"/>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3983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22752"/>
          <a:stretch/>
        </p:blipFill>
        <p:spPr bwMode="gray">
          <a:xfrm>
            <a:off x="4629551" y="3443954"/>
            <a:ext cx="4484537" cy="3414045"/>
          </a:xfrm>
          <a:prstGeom prst="rect">
            <a:avLst/>
          </a:prstGeom>
        </p:spPr>
      </p:pic>
      <p:sp>
        <p:nvSpPr>
          <p:cNvPr id="3"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a:t>Click icon to add picture</a:t>
            </a:r>
            <a:endParaRPr lang="en-US" dirty="0"/>
          </a:p>
        </p:txBody>
      </p:sp>
      <p:sp>
        <p:nvSpPr>
          <p:cNvPr id="15"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6"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marR="0" indent="0" algn="l" defTabSz="914400" rtl="0" eaLnBrk="1" fontAlgn="base" latinLnBrk="0" hangingPunct="1">
              <a:lnSpc>
                <a:spcPct val="90000"/>
              </a:lnSpc>
              <a:spcBef>
                <a:spcPct val="65000"/>
              </a:spcBef>
              <a:spcAft>
                <a:spcPct val="0"/>
              </a:spcAft>
              <a:buClr>
                <a:schemeClr val="accent5"/>
              </a:buClr>
              <a:buSzTx/>
              <a:buFontTx/>
              <a:buNone/>
              <a:tabLst/>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5993827"/>
            <a:ext cx="2674334" cy="368127"/>
          </a:xfrm>
          <a:prstGeom prst="rect">
            <a:avLst/>
          </a:prstGeom>
        </p:spPr>
      </p:pic>
    </p:spTree>
    <p:extLst>
      <p:ext uri="{BB962C8B-B14F-4D97-AF65-F5344CB8AC3E}">
        <p14:creationId xmlns:p14="http://schemas.microsoft.com/office/powerpoint/2010/main" val="2605268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04C30-85AE-4A92-984D-60C6A1DBFA42}" type="datetime1">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9342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2D159-92A4-4119-87A8-8289266E0BBE}" type="datetime1">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084444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F74D32-E27B-4CF1-9451-12DE577B47D6}" type="datetime1">
              <a:rPr lang="en-US" smtClean="0"/>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94618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E8A779-EBE4-4697-A0A3-DA9E551BDAFC}" type="datetime1">
              <a:rPr lang="en-US" smtClean="0"/>
              <a:t>12/10/2021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3317096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A666EE-F406-4A69-AC6B-1272CEEE21CC}" type="datetime1">
              <a:rPr lang="en-US" smtClean="0"/>
              <a:t>12/10/2021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2037999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EFEFA-CBB5-452B-A6E0-F41E3EEAFFAB}" type="datetime1">
              <a:rPr lang="en-US" smtClean="0"/>
              <a:t>12/10/2021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415175253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012693F-7E9C-473F-B9BE-A99371B937BA}" type="datetime1">
              <a:rPr lang="en-US" smtClean="0"/>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4020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CE95A8D-EBA0-4BF6-AE99-54C9718622BD}" type="datetime1">
              <a:rPr lang="en-US" smtClean="0"/>
              <a:t>12/10/2021</a:t>
            </a:fld>
            <a:endParaRPr lang="en-US"/>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96790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06F1-6C94-4B42-9107-EF88F69A149F}" type="datetime1">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13057112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7D18A4-7AB3-4151-BAC9-99ED2866EE8D}" type="datetime1">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37051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Alt_Title Slide">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829"/>
          <a:stretch/>
        </p:blipFill>
        <p:spPr bwMode="gray">
          <a:xfrm flipV="1">
            <a:off x="4539274" y="0"/>
            <a:ext cx="4604726" cy="4572592"/>
          </a:xfrm>
          <a:prstGeom prst="rect">
            <a:avLst/>
          </a:prstGeom>
        </p:spPr>
      </p:pic>
      <p:sp>
        <p:nvSpPr>
          <p:cNvPr id="15"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2019 by The Segal Group, Inc. All rights reserved. </a:t>
            </a:r>
          </a:p>
        </p:txBody>
      </p:sp>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622237"/>
            <a:ext cx="2676912" cy="368363"/>
          </a:xfrm>
          <a:prstGeom prst="rect">
            <a:avLst/>
          </a:prstGeom>
        </p:spPr>
      </p:pic>
      <p:sp>
        <p:nvSpPr>
          <p:cNvPr id="16" name="Text Placeholder 3"/>
          <p:cNvSpPr>
            <a:spLocks noGrp="1"/>
          </p:cNvSpPr>
          <p:nvPr>
            <p:ph type="body" sz="quarter" idx="11" hasCustomPrompt="1"/>
          </p:nvPr>
        </p:nvSpPr>
        <p:spPr>
          <a:xfrm>
            <a:off x="0" y="3733800"/>
            <a:ext cx="4253472" cy="378565"/>
          </a:xfrm>
          <a:solidFill>
            <a:schemeClr val="accent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01168" tIns="64008" rIns="201168" bIns="64008" numCol="1" anchor="ctr" anchorCtr="0" compatLnSpc="1">
            <a:prstTxWarp prst="textNoShape">
              <a:avLst/>
            </a:prstTxWarp>
            <a:spAutoFit/>
          </a:bodyPr>
          <a:lstStyle>
            <a:lvl1pPr marL="0" indent="0">
              <a:buNone/>
              <a:defRPr lang="en-US" sz="1800" b="1" dirty="0">
                <a:solidFill>
                  <a:schemeClr val="bg1"/>
                </a:solidFill>
              </a:defRPr>
            </a:lvl1pPr>
          </a:lstStyle>
          <a:p>
            <a:pPr lvl="0"/>
            <a:r>
              <a:rPr lang="en-US" dirty="0"/>
              <a:t>Click to edit DRAFT or Client Name</a:t>
            </a:r>
          </a:p>
        </p:txBody>
      </p:sp>
    </p:spTree>
    <p:extLst>
      <p:ext uri="{BB962C8B-B14F-4D97-AF65-F5344CB8AC3E}">
        <p14:creationId xmlns:p14="http://schemas.microsoft.com/office/powerpoint/2010/main" val="705254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dirty="0"/>
          </a:p>
        </p:txBody>
      </p:sp>
    </p:spTree>
    <p:extLst>
      <p:ext uri="{BB962C8B-B14F-4D97-AF65-F5344CB8AC3E}">
        <p14:creationId xmlns:p14="http://schemas.microsoft.com/office/powerpoint/2010/main" val="1516827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dirty="0"/>
          </a:p>
        </p:txBody>
      </p:sp>
      <p:sp>
        <p:nvSpPr>
          <p:cNvPr id="7" name="Text Placeholder 6"/>
          <p:cNvSpPr>
            <a:spLocks noGrp="1"/>
          </p:cNvSpPr>
          <p:nvPr>
            <p:ph type="body" sz="quarter" idx="13"/>
          </p:nvPr>
        </p:nvSpPr>
        <p:spPr>
          <a:xfrm>
            <a:off x="115889" y="965201"/>
            <a:ext cx="3887787" cy="349251"/>
          </a:xfrm>
        </p:spPr>
        <p:txBody>
          <a:bodyPr/>
          <a:lstStyle/>
          <a:p>
            <a:pPr lvl="0"/>
            <a:r>
              <a:rPr lang="en-US" dirty="0"/>
              <a:t>Click to edit Master text styles</a:t>
            </a:r>
          </a:p>
        </p:txBody>
      </p:sp>
    </p:spTree>
    <p:extLst>
      <p:ext uri="{BB962C8B-B14F-4D97-AF65-F5344CB8AC3E}">
        <p14:creationId xmlns:p14="http://schemas.microsoft.com/office/powerpoint/2010/main" val="4098006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dirty="0"/>
          </a:p>
        </p:txBody>
      </p:sp>
      <p:graphicFrame>
        <p:nvGraphicFramePr>
          <p:cNvPr id="5" name="Table 4"/>
          <p:cNvGraphicFramePr>
            <a:graphicFrameLocks noGrp="1"/>
          </p:cNvGraphicFramePr>
          <p:nvPr userDrawn="1">
            <p:extLst>
              <p:ext uri="{D42A27DB-BD31-4B8C-83A1-F6EECF244321}">
                <p14:modId xmlns:p14="http://schemas.microsoft.com/office/powerpoint/2010/main" val="1413022696"/>
              </p:ext>
            </p:extLst>
          </p:nvPr>
        </p:nvGraphicFramePr>
        <p:xfrm>
          <a:off x="204788" y="1403202"/>
          <a:ext cx="5953649" cy="2913167"/>
        </p:xfrm>
        <a:graphic>
          <a:graphicData uri="http://schemas.openxmlformats.org/drawingml/2006/table">
            <a:tbl>
              <a:tblPr firstRow="1" lastRow="1" bandRow="1">
                <a:tableStyleId>{1FECB4D8-DB02-4DC6-A0A2-4F2EBAE1DC90}</a:tableStyleId>
              </a:tblPr>
              <a:tblGrid>
                <a:gridCol w="4802370">
                  <a:extLst>
                    <a:ext uri="{9D8B030D-6E8A-4147-A177-3AD203B41FA5}">
                      <a16:colId xmlns:a16="http://schemas.microsoft.com/office/drawing/2014/main" val="20000"/>
                    </a:ext>
                  </a:extLst>
                </a:gridCol>
                <a:gridCol w="716414">
                  <a:extLst>
                    <a:ext uri="{9D8B030D-6E8A-4147-A177-3AD203B41FA5}">
                      <a16:colId xmlns:a16="http://schemas.microsoft.com/office/drawing/2014/main" val="20001"/>
                    </a:ext>
                  </a:extLst>
                </a:gridCol>
                <a:gridCol w="434865">
                  <a:extLst>
                    <a:ext uri="{9D8B030D-6E8A-4147-A177-3AD203B41FA5}">
                      <a16:colId xmlns:a16="http://schemas.microsoft.com/office/drawing/2014/main" val="20002"/>
                    </a:ext>
                  </a:extLst>
                </a:gridCol>
              </a:tblGrid>
              <a:tr h="416167">
                <a:tc>
                  <a:txBody>
                    <a:bodyPr/>
                    <a:lstStyle/>
                    <a:p>
                      <a:r>
                        <a:rPr lang="en-US" sz="1500" dirty="0">
                          <a:solidFill>
                            <a:schemeClr val="bg1"/>
                          </a:solidFill>
                          <a:latin typeface="Arial"/>
                          <a:cs typeface="Arial"/>
                        </a:rPr>
                        <a:t>Answer Choices</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6167">
                <a:tc>
                  <a:txBody>
                    <a:bodyPr/>
                    <a:lstStyle/>
                    <a:p>
                      <a:r>
                        <a:rPr lang="en-US" sz="1400" dirty="0">
                          <a:solidFill>
                            <a:schemeClr val="tx1"/>
                          </a:solidFill>
                          <a:latin typeface="Arial"/>
                          <a:cs typeface="Arial"/>
                        </a:rPr>
                        <a:t>Less than one year</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6167">
                <a:tc>
                  <a:txBody>
                    <a:bodyPr/>
                    <a:lstStyle/>
                    <a:p>
                      <a:r>
                        <a:rPr lang="en-US" sz="1400" dirty="0">
                          <a:solidFill>
                            <a:schemeClr val="tx1"/>
                          </a:solidFill>
                          <a:latin typeface="Arial"/>
                          <a:cs typeface="Arial"/>
                        </a:rPr>
                        <a:t>1 to 3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6167">
                <a:tc>
                  <a:txBody>
                    <a:bodyPr/>
                    <a:lstStyle/>
                    <a:p>
                      <a:r>
                        <a:rPr lang="en-US" sz="1400" dirty="0">
                          <a:solidFill>
                            <a:schemeClr val="tx1"/>
                          </a:solidFill>
                          <a:latin typeface="Arial"/>
                          <a:cs typeface="Arial"/>
                        </a:rPr>
                        <a:t>3 to 5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167">
                <a:tc>
                  <a:txBody>
                    <a:bodyPr/>
                    <a:lstStyle/>
                    <a:p>
                      <a:r>
                        <a:rPr lang="en-US" sz="1400" dirty="0">
                          <a:solidFill>
                            <a:schemeClr val="tx1"/>
                          </a:solidFill>
                          <a:latin typeface="Arial"/>
                          <a:cs typeface="Arial"/>
                        </a:rPr>
                        <a:t>5 to 7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6167">
                <a:tc>
                  <a:txBody>
                    <a:bodyPr/>
                    <a:lstStyle/>
                    <a:p>
                      <a:r>
                        <a:rPr lang="en-US" sz="1400" dirty="0">
                          <a:solidFill>
                            <a:srgbClr val="FFFFFF"/>
                          </a:solidFill>
                          <a:latin typeface="Arial"/>
                          <a:cs typeface="Arial"/>
                        </a:rPr>
                        <a:t>Total</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sz="quarter" idx="11"/>
          </p:nvPr>
        </p:nvSpPr>
        <p:spPr>
          <a:xfrm>
            <a:off x="115889" y="965201"/>
            <a:ext cx="4478337" cy="349251"/>
          </a:xfrm>
        </p:spPr>
        <p:txBody>
          <a:bodyPr/>
          <a:lstStyle/>
          <a:p>
            <a:pPr lvl="0"/>
            <a:r>
              <a:rPr lang="en-US" dirty="0"/>
              <a:t>Click to edit Master text styles</a:t>
            </a:r>
          </a:p>
        </p:txBody>
      </p:sp>
    </p:spTree>
    <p:extLst>
      <p:ext uri="{BB962C8B-B14F-4D97-AF65-F5344CB8AC3E}">
        <p14:creationId xmlns:p14="http://schemas.microsoft.com/office/powerpoint/2010/main" val="97397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90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645152"/>
            <a:ext cx="7543800" cy="1143000"/>
          </a:xfrm>
        </p:spPr>
        <p:txBody>
          <a:bodyPr lIns="91440" rIns="91440">
            <a:normAutofit/>
          </a:bodyPr>
          <a:lstStyle>
            <a:lvl1pPr marL="0" indent="0" algn="l">
              <a:buNone/>
              <a:defRPr sz="1800" cap="all" spc="150" baseline="0">
                <a:solidFill>
                  <a:schemeClr val="tx1"/>
                </a:solidFill>
                <a:latin typeface="+mn-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905744"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12/10/2021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4233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12/10/2021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46834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90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663440"/>
            <a:ext cx="7543800" cy="1143000"/>
          </a:xfrm>
        </p:spPr>
        <p:txBody>
          <a:bodyPr lIns="91440" rIns="91440" anchor="t" anchorCtr="0">
            <a:normAutofit/>
          </a:bodyPr>
          <a:lstStyle>
            <a:lvl1pPr marL="0" indent="0">
              <a:buNone/>
              <a:defRPr sz="1800" cap="all" spc="150" baseline="0">
                <a:solidFill>
                  <a:schemeClr val="tx1"/>
                </a:solidFill>
                <a:latin typeface="+mn-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905744" y="4485132"/>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12/10/2021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68196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2120900"/>
            <a:ext cx="3479802"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6958" y="2120900"/>
            <a:ext cx="3479802"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12/10/2021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27923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2057400"/>
            <a:ext cx="3479802"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958275"/>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6958" y="2057400"/>
            <a:ext cx="3479802"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6958" y="2958274"/>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12/10/2021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30247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12/10/2021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6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12/10/2021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60437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Alt_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rot="16454853">
            <a:off x="4470200" y="-124166"/>
            <a:ext cx="4544556" cy="4478750"/>
          </a:xfrm>
          <a:prstGeom prst="rect">
            <a:avLst/>
          </a:prstGeom>
        </p:spPr>
      </p:pic>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sp>
        <p:nvSpPr>
          <p:cNvPr id="11" name="Text Placeholder 3"/>
          <p:cNvSpPr>
            <a:spLocks noGrp="1"/>
          </p:cNvSpPr>
          <p:nvPr>
            <p:ph type="body" sz="quarter" idx="11" hasCustomPrompt="1"/>
          </p:nvPr>
        </p:nvSpPr>
        <p:spPr>
          <a:xfrm>
            <a:off x="0" y="3733800"/>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14"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615352"/>
            <a:ext cx="2674334" cy="368127"/>
          </a:xfrm>
          <a:prstGeom prst="rect">
            <a:avLst/>
          </a:prstGeom>
        </p:spPr>
      </p:pic>
    </p:spTree>
    <p:extLst>
      <p:ext uri="{BB962C8B-B14F-4D97-AF65-F5344CB8AC3E}">
        <p14:creationId xmlns:p14="http://schemas.microsoft.com/office/powerpoint/2010/main" val="1032457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2" y="0"/>
            <a:ext cx="3490722"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2600" y="786384"/>
            <a:ext cx="2638175" cy="2093975"/>
          </a:xfrm>
        </p:spPr>
        <p:txBody>
          <a:bodyPr anchor="b">
            <a:normAutofit/>
          </a:bodyPr>
          <a:lstStyle>
            <a:lvl1pPr>
              <a:lnSpc>
                <a:spcPct val="90000"/>
              </a:lnSpc>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094238" y="812800"/>
            <a:ext cx="4446258"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82599" y="3043051"/>
            <a:ext cx="2638175" cy="3064505"/>
          </a:xfrm>
        </p:spPr>
        <p:txBody>
          <a:bodyPr lIns="91440" rIns="91440">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82598" y="6446521"/>
            <a:ext cx="2638176" cy="365125"/>
          </a:xfrm>
        </p:spPr>
        <p:txBody>
          <a:bodyPr/>
          <a:lstStyle>
            <a:lvl1pPr algn="l">
              <a:defRPr/>
            </a:lvl1pPr>
          </a:lstStyle>
          <a:p>
            <a:fld id="{92BEA474-078D-4E9B-9B14-09A87B19DC46}" type="datetime1">
              <a:rPr lang="en-US" smtClean="0"/>
              <a:t>12/10/2021</a:t>
            </a:fld>
            <a:endParaRPr lang="en-US" dirty="0"/>
          </a:p>
        </p:txBody>
      </p:sp>
      <p:sp>
        <p:nvSpPr>
          <p:cNvPr id="6" name="Footer Placeholder 5"/>
          <p:cNvSpPr>
            <a:spLocks noGrp="1"/>
          </p:cNvSpPr>
          <p:nvPr>
            <p:ph type="ftr" sz="quarter" idx="11"/>
          </p:nvPr>
        </p:nvSpPr>
        <p:spPr>
          <a:xfrm>
            <a:off x="4094238" y="6446521"/>
            <a:ext cx="4000514"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37942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9141619"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2" y="0"/>
            <a:ext cx="9143989" cy="4578350"/>
          </a:xfrm>
          <a:solidFill>
            <a:schemeClr val="bg1">
              <a:lumMod val="85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2" name="Title 1"/>
          <p:cNvSpPr>
            <a:spLocks noGrp="1"/>
          </p:cNvSpPr>
          <p:nvPr>
            <p:ph type="title"/>
          </p:nvPr>
        </p:nvSpPr>
        <p:spPr>
          <a:xfrm>
            <a:off x="822960" y="4799362"/>
            <a:ext cx="7585234" cy="743682"/>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22959" y="5715000"/>
            <a:ext cx="7584948" cy="609600"/>
          </a:xfrm>
        </p:spPr>
        <p:txBody>
          <a:bodyPr lIns="91440" tIns="0" rIns="91440" bIns="0">
            <a:normAutofit/>
          </a:bodyPr>
          <a:lstStyle>
            <a:lvl1pPr marL="0" indent="0">
              <a:spcBef>
                <a:spcPts val="0"/>
              </a:spcBef>
              <a:spcAft>
                <a:spcPts val="450"/>
              </a:spcAft>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12/10/2021</a:t>
            </a:fld>
            <a:endParaRPr lang="en-US" dirty="0"/>
          </a:p>
        </p:txBody>
      </p:sp>
      <p:sp>
        <p:nvSpPr>
          <p:cNvPr id="6" name="Footer Placeholder 5"/>
          <p:cNvSpPr>
            <a:spLocks noGrp="1"/>
          </p:cNvSpPr>
          <p:nvPr>
            <p:ph type="ftr" sz="quarter" idx="11"/>
          </p:nvPr>
        </p:nvSpPr>
        <p:spPr>
          <a:xfrm>
            <a:off x="822959" y="6446839"/>
            <a:ext cx="5113697"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04850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12/10/2021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2275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12/10/2021</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511672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3E6B82-E29C-4B05-88B6-2B7B60D1A767}" type="datetime1">
              <a:rPr lang="en-US" smtClean="0"/>
              <a:t>12/10/2021</a:t>
            </a:fld>
            <a:endParaRPr lang="en-US"/>
          </a:p>
        </p:txBody>
      </p:sp>
      <p:sp>
        <p:nvSpPr>
          <p:cNvPr id="5" name="Footer Placeholder 4"/>
          <p:cNvSpPr>
            <a:spLocks noGrp="1"/>
          </p:cNvSpPr>
          <p:nvPr>
            <p:ph type="ftr" sz="quarter" idx="11"/>
          </p:nvPr>
        </p:nvSpPr>
        <p:spPr>
          <a:xfrm>
            <a:off x="2396319" y="329308"/>
            <a:ext cx="3086292" cy="309201"/>
          </a:xfrm>
        </p:spPr>
        <p:txBody>
          <a:bodyPr/>
          <a:lstStyle/>
          <a:p>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98B5F13F-7E1A-4580-A55C-09F2476A26E1}" type="slidenum">
              <a:rPr lang="en-US" smtClean="0"/>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2722861"/>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16DCEB-86F3-450B-A5E8-C3AE71F5FB74}" type="datetime1">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115116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088ABB-82B0-4B38-9CF0-E86B6E3EB72E}" type="datetime1">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944231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259F4C-E4D1-4485-93A2-C4396509184C}" type="datetime1">
              <a:rPr lang="en-US" smtClean="0"/>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568901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A205C2-3595-4164-9744-0540ED77C13E}" type="datetime1">
              <a:rPr lang="en-US" smtClean="0"/>
              <a:t>12/10/2021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39210994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7CB7FE-D393-4015-9A4B-A86BFC24B485}" type="datetime1">
              <a:rPr lang="en-US" smtClean="0"/>
              <a:t>12/10/2021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2406703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_Page">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3" name="Text Placeholder 2"/>
          <p:cNvSpPr>
            <a:spLocks noGrp="1"/>
          </p:cNvSpPr>
          <p:nvPr>
            <p:ph type="body" sz="quarter" idx="10" hasCustomPrompt="1"/>
          </p:nvPr>
        </p:nvSpPr>
        <p:spPr>
          <a:xfrm>
            <a:off x="152399" y="1295400"/>
            <a:ext cx="8229601" cy="5078104"/>
          </a:xfrm>
        </p:spPr>
        <p:txBody>
          <a:bodyPr/>
          <a:lstStyle>
            <a:lvl1pPr marL="342900" indent="-342900">
              <a:buFont typeface="+mj-lt"/>
              <a:buNone/>
              <a:defRPr sz="2000" b="0">
                <a:latin typeface="Arial Black" pitchFamily="34" charset="0"/>
              </a:defRPr>
            </a:lvl1pPr>
            <a:lvl2pPr marL="569913" indent="-212725">
              <a:buClr>
                <a:schemeClr val="accent5"/>
              </a:buClr>
              <a:defRPr sz="2000" b="1"/>
            </a:lvl2pPr>
            <a:lvl3pPr marL="914400" indent="-223838">
              <a:buClr>
                <a:schemeClr val="accent5"/>
              </a:buClr>
              <a:defRPr sz="2000" b="1"/>
            </a:lvl3pPr>
            <a:lvl4pPr marL="1258888" indent="-231775">
              <a:buClr>
                <a:schemeClr val="accent5"/>
              </a:buClr>
              <a:defRPr sz="2000" b="1"/>
            </a:lvl4pPr>
            <a:lvl5pPr marL="1484313" indent="-225425">
              <a:buClr>
                <a:schemeClr val="accent5"/>
              </a:buClr>
              <a:defRPr sz="2000" b="1"/>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832221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B29333-2733-41FB-BB9E-BF8E3ABEDCF6}" type="datetime1">
              <a:rPr lang="en-US" smtClean="0"/>
              <a:t>12/10/2021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792975394"/>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F0D5D43-2A33-4D61-9F5C-392B8A7DF414}" type="datetime1">
              <a:rPr lang="en-US" smtClean="0"/>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48879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A0C6ED09-1A19-42B3-86ED-53D46E72920D}" type="datetime1">
              <a:rPr lang="en-US" smtClean="0"/>
              <a:t>12/10/2021</a:t>
            </a:fld>
            <a:endParaRPr lang="en-US"/>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8764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13694-012F-4548-86BB-1CA36ECC53DB}" type="datetime1">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13787381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323F7F-CEDF-4DA6-97C0-F49ECE05B0AB}" type="datetime1">
              <a:rPr lang="en-US" smtClean="0"/>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8607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68437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6" name="Straight Connector 5"/>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27666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24685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45901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581400"/>
            <a:ext cx="43434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581400"/>
            <a:ext cx="42672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77667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76963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7.jp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Rectangle 3"/>
          <p:cNvSpPr>
            <a:spLocks noGrp="1" noChangeArrowheads="1"/>
          </p:cNvSpPr>
          <p:nvPr>
            <p:ph type="body" idx="1"/>
          </p:nvPr>
        </p:nvSpPr>
        <p:spPr bwMode="auto">
          <a:xfrm>
            <a:off x="67654" y="990600"/>
            <a:ext cx="8915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0357866"/>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 id="2147484359" r:id="rId16"/>
    <p:sldLayoutId id="2147484360" r:id="rId17"/>
    <p:sldLayoutId id="2147484361" r:id="rId18"/>
  </p:sldLayoutIdLst>
  <p:hf sldNum="0" hdr="0" ftr="0" dt="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marL="209550" indent="-209550" algn="l" rtl="0" eaLnBrk="1" fontAlgn="base" hangingPunct="1">
        <a:lnSpc>
          <a:spcPct val="90000"/>
        </a:lnSpc>
        <a:spcBef>
          <a:spcPct val="65000"/>
        </a:spcBef>
        <a:spcAft>
          <a:spcPct val="0"/>
        </a:spcAft>
        <a:buClr>
          <a:schemeClr val="accent5"/>
        </a:buClr>
        <a:buFont typeface="Wingdings" pitchFamily="34" charset="2"/>
        <a:buChar char="Ø"/>
        <a:defRPr sz="1600">
          <a:solidFill>
            <a:schemeClr val="tx1"/>
          </a:solidFill>
          <a:latin typeface="+mn-lt"/>
          <a:ea typeface="+mn-ea"/>
          <a:cs typeface="+mn-cs"/>
        </a:defRPr>
      </a:lvl1pPr>
      <a:lvl2pPr marL="395288" indent="-184150" algn="l" rtl="0" eaLnBrk="1" fontAlgn="base" hangingPunct="1">
        <a:lnSpc>
          <a:spcPct val="90000"/>
        </a:lnSpc>
        <a:spcBef>
          <a:spcPct val="30000"/>
        </a:spcBef>
        <a:spcAft>
          <a:spcPct val="0"/>
        </a:spcAft>
        <a:buClr>
          <a:schemeClr val="accent5"/>
        </a:buClr>
        <a:buFont typeface="Symbol" pitchFamily="82" charset="2"/>
        <a:buChar char="·"/>
        <a:defRPr sz="1600">
          <a:solidFill>
            <a:schemeClr val="tx1"/>
          </a:solidFill>
          <a:latin typeface="+mn-lt"/>
        </a:defRPr>
      </a:lvl2pPr>
      <a:lvl3pPr marL="593725"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3pPr>
      <a:lvl4pPr marL="792163"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4pPr>
      <a:lvl5pPr marL="977900" indent="-184150" algn="l" rtl="0" eaLnBrk="1" fontAlgn="base" hangingPunct="1">
        <a:lnSpc>
          <a:spcPct val="90000"/>
        </a:lnSpc>
        <a:spcBef>
          <a:spcPct val="15000"/>
        </a:spcBef>
        <a:spcAft>
          <a:spcPct val="0"/>
        </a:spcAft>
        <a:buClr>
          <a:schemeClr val="accent5"/>
        </a:buClr>
        <a:buChar char="›"/>
        <a:defRPr sz="1600">
          <a:solidFill>
            <a:schemeClr val="tx1"/>
          </a:solidFill>
          <a:latin typeface="+mn-lt"/>
        </a:defRPr>
      </a:lvl5pPr>
      <a:lvl6pPr marL="14351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6pPr>
      <a:lvl7pPr marL="18923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7pPr>
      <a:lvl8pPr marL="23495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8pPr>
      <a:lvl9pPr marL="28067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9939ED1-20B6-486E-AD1A-0AF57D3268A8}" type="datetime1">
              <a:rPr lang="en-US" smtClean="0"/>
              <a:t>12/10/2021</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646056018"/>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7" y="6420103"/>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fld id="{A88B48FB-E956-2048-9E74-C69E7CAA26CC}" type="slidenum">
              <a:rPr lang="en-US" smtClean="0"/>
              <a:pPr/>
              <a:t>‹#›</a:t>
            </a:fld>
            <a:endParaRPr lang="en-US" dirty="0"/>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4789"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1260871"/>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Lst>
  <p:txStyles>
    <p:titleStyle>
      <a:lvl1pPr algn="l" defTabSz="457189"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189" rtl="0" eaLnBrk="1" latinLnBrk="0" hangingPunct="1">
        <a:spcBef>
          <a:spcPct val="20000"/>
        </a:spcBef>
        <a:buFont typeface="Arial"/>
        <a:buNone/>
        <a:defRPr sz="1000" kern="1200">
          <a:solidFill>
            <a:schemeClr val="tx1"/>
          </a:solidFill>
          <a:latin typeface="Arial"/>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2108202"/>
            <a:ext cx="75438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63819" y="6446839"/>
            <a:ext cx="1938638" cy="365125"/>
          </a:xfrm>
          <a:prstGeom prst="rect">
            <a:avLst/>
          </a:prstGeom>
        </p:spPr>
        <p:txBody>
          <a:bodyPr vert="horz" lIns="91440" tIns="45720" rIns="91440" bIns="45720" rtlCol="0" anchor="ctr"/>
          <a:lstStyle>
            <a:lvl1pPr algn="r">
              <a:defRPr sz="600">
                <a:solidFill>
                  <a:srgbClr val="FFFFFF"/>
                </a:solidFill>
              </a:defRPr>
            </a:lvl1pPr>
          </a:lstStyle>
          <a:p>
            <a:fld id="{62D6E202-B606-4609-B914-27C9371A1F6D}" type="datetime1">
              <a:rPr lang="en-US" smtClean="0"/>
              <a:t>12/10/2021</a:t>
            </a:fld>
            <a:endParaRPr lang="en-US" dirty="0"/>
          </a:p>
        </p:txBody>
      </p:sp>
      <p:sp>
        <p:nvSpPr>
          <p:cNvPr id="5" name="Footer Placeholder 4"/>
          <p:cNvSpPr>
            <a:spLocks noGrp="1"/>
          </p:cNvSpPr>
          <p:nvPr>
            <p:ph type="ftr" sz="quarter" idx="3"/>
          </p:nvPr>
        </p:nvSpPr>
        <p:spPr>
          <a:xfrm>
            <a:off x="822959" y="6446839"/>
            <a:ext cx="5113697" cy="365125"/>
          </a:xfrm>
          <a:prstGeom prst="rect">
            <a:avLst/>
          </a:prstGeom>
        </p:spPr>
        <p:txBody>
          <a:bodyPr vert="horz" lIns="91440" tIns="45720" rIns="91440" bIns="45720" rtlCol="0" anchor="ctr"/>
          <a:lstStyle>
            <a:lvl1pPr algn="l">
              <a:defRPr sz="6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245186" y="6446839"/>
            <a:ext cx="585008" cy="365125"/>
          </a:xfrm>
          <a:prstGeom prst="rect">
            <a:avLst/>
          </a:prstGeom>
        </p:spPr>
        <p:txBody>
          <a:bodyPr vert="horz" lIns="91440" tIns="45720" rIns="91440" bIns="45720" rtlCol="0" anchor="ctr"/>
          <a:lstStyle>
            <a:lvl1pPr algn="l">
              <a:defRPr sz="6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895149" y="1897380"/>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412389"/>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hf sldNum="0" hdr="0" ftr="0" dt="0"/>
  <p:txStyles>
    <p:titleStyle>
      <a:lvl1pPr algn="l" defTabSz="685800" rtl="0" eaLnBrk="1" latinLnBrk="0" hangingPunct="1">
        <a:lnSpc>
          <a:spcPct val="90000"/>
        </a:lnSpc>
        <a:spcBef>
          <a:spcPct val="0"/>
        </a:spcBef>
        <a:buNone/>
        <a:defRPr sz="3525" i="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12/10/2021</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912283078"/>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Lst>
  <p:hf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6.png"/><Relationship Id="rId11" Type="http://schemas.openxmlformats.org/officeDocument/2006/relationships/customXml" Target="../ink/ink10.xml"/><Relationship Id="rId5" Type="http://schemas.openxmlformats.org/officeDocument/2006/relationships/customXml" Target="../ink/ink6.xml"/><Relationship Id="rId10" Type="http://schemas.openxmlformats.org/officeDocument/2006/relationships/customXml" Target="../ink/ink9.xml"/><Relationship Id="rId4" Type="http://schemas.openxmlformats.org/officeDocument/2006/relationships/image" Target="../media/image15.png"/><Relationship Id="rId9" Type="http://schemas.openxmlformats.org/officeDocument/2006/relationships/customXml" Target="../ink/ink8.xml"/></Relationships>
</file>

<file path=ppt/slides/_rels/slide15.xml.rels><?xml version="1.0" encoding="UTF-8" standalone="yes"?>
<Relationships xmlns="http://schemas.openxmlformats.org/package/2006/relationships"><Relationship Id="rId18" Type="http://schemas.openxmlformats.org/officeDocument/2006/relationships/image" Target="../media/image80.png"/><Relationship Id="rId3" Type="http://schemas.openxmlformats.org/officeDocument/2006/relationships/customXml" Target="../ink/ink11.xml"/><Relationship Id="rId7" Type="http://schemas.openxmlformats.org/officeDocument/2006/relationships/customXml" Target="../ink/ink13.xml"/><Relationship Id="rId2" Type="http://schemas.openxmlformats.org/officeDocument/2006/relationships/notesSlide" Target="../notesSlides/notesSlide3.xml"/><Relationship Id="rId20" Type="http://schemas.openxmlformats.org/officeDocument/2006/relationships/customXml" Target="../ink/ink15.xml"/><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customXml" Target="../ink/ink12.xml"/><Relationship Id="rId19" Type="http://schemas.openxmlformats.org/officeDocument/2006/relationships/customXml" Target="../ink/ink1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ustomXml" Target="../ink/ink16.xml"/><Relationship Id="rId1" Type="http://schemas.openxmlformats.org/officeDocument/2006/relationships/slideLayout" Target="../slideLayouts/slideLayout34.xml"/><Relationship Id="rId4" Type="http://schemas.openxmlformats.org/officeDocument/2006/relationships/customXml" Target="../ink/ink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jpg"/><Relationship Id="rId1" Type="http://schemas.openxmlformats.org/officeDocument/2006/relationships/slideLayout" Target="../slideLayouts/slideLayout2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jpg"/><Relationship Id="rId1" Type="http://schemas.openxmlformats.org/officeDocument/2006/relationships/slideLayout" Target="../slideLayouts/slideLayout19.xm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8.jpeg"/><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11.jpeg"/><Relationship Id="rId7" Type="http://schemas.openxmlformats.org/officeDocument/2006/relationships/customXml" Target="../ink/ink3.xml"/><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customXml" Target="../ink/ink2.xml"/><Relationship Id="rId5" Type="http://schemas.openxmlformats.org/officeDocument/2006/relationships/image" Target="../media/image20.png"/><Relationship Id="rId4" Type="http://schemas.openxmlformats.org/officeDocument/2006/relationships/customXml" Target="../ink/ink1.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jpg"/><Relationship Id="rId1" Type="http://schemas.openxmlformats.org/officeDocument/2006/relationships/slideLayout" Target="../slideLayouts/slideLayout20.xml"/><Relationship Id="rId4" Type="http://schemas.openxmlformats.org/officeDocument/2006/relationships/image" Target="../media/image36.svg"/></Relationships>
</file>

<file path=ppt/slides/_rels/slide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6412368-7E6B-4064-B6FA-72DF6DA0C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014FE20-9BCC-4219-A8AD-B1C110BD5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ctrTitle"/>
          </p:nvPr>
        </p:nvSpPr>
        <p:spPr>
          <a:xfrm>
            <a:off x="1089462" y="976508"/>
            <a:ext cx="4143979" cy="2367221"/>
          </a:xfrm>
        </p:spPr>
        <p:txBody>
          <a:bodyPr>
            <a:normAutofit/>
          </a:bodyPr>
          <a:lstStyle/>
          <a:p>
            <a:r>
              <a:rPr lang="en-US" sz="4700">
                <a:latin typeface="Franklin Gothic Medium" panose="020B0603020102020204" pitchFamily="34" charset="0"/>
              </a:rPr>
              <a:t>Board of Directors Meeting</a:t>
            </a:r>
          </a:p>
        </p:txBody>
      </p:sp>
      <p:sp>
        <p:nvSpPr>
          <p:cNvPr id="4" name="Subtitle 3"/>
          <p:cNvSpPr>
            <a:spLocks noGrp="1"/>
          </p:cNvSpPr>
          <p:nvPr>
            <p:ph type="subTitle" idx="1"/>
          </p:nvPr>
        </p:nvSpPr>
        <p:spPr>
          <a:xfrm>
            <a:off x="1089462" y="3531204"/>
            <a:ext cx="4148190" cy="1606576"/>
          </a:xfrm>
        </p:spPr>
        <p:txBody>
          <a:bodyPr>
            <a:normAutofit/>
          </a:bodyPr>
          <a:lstStyle/>
          <a:p>
            <a:r>
              <a:rPr lang="en-US" sz="2400" dirty="0">
                <a:latin typeface="Franklin Gothic Medium" panose="020B0603020102020204" pitchFamily="34" charset="0"/>
              </a:rPr>
              <a:t>December 11, 2021</a:t>
            </a:r>
          </a:p>
        </p:txBody>
      </p:sp>
      <p:cxnSp>
        <p:nvCxnSpPr>
          <p:cNvPr id="10" name="Straight Connector 16">
            <a:extLst>
              <a:ext uri="{FF2B5EF4-FFF2-40B4-BE49-F238E27FC236}">
                <a16:creationId xmlns:a16="http://schemas.microsoft.com/office/drawing/2014/main" id="{A661C966-C6C8-4667-903D-E68521C35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463" y="3528543"/>
            <a:ext cx="415208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9" name="Group 18">
            <a:extLst>
              <a:ext uri="{FF2B5EF4-FFF2-40B4-BE49-F238E27FC236}">
                <a16:creationId xmlns:a16="http://schemas.microsoft.com/office/drawing/2014/main" id="{36439133-030D-427C-AADE-2B48B19917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041" y="482171"/>
            <a:ext cx="3055899" cy="5149101"/>
            <a:chOff x="7477388" y="482171"/>
            <a:chExt cx="4074533" cy="5149101"/>
          </a:xfrm>
        </p:grpSpPr>
        <p:sp>
          <p:nvSpPr>
            <p:cNvPr id="20" name="Rectangle 19">
              <a:extLst>
                <a:ext uri="{FF2B5EF4-FFF2-40B4-BE49-F238E27FC236}">
                  <a16:creationId xmlns:a16="http://schemas.microsoft.com/office/drawing/2014/main" id="{2C11378B-6628-411A-9A79-CF10232D7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8E6BF6A-26B8-45E6-887E-FE78A7984F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82388B0B-738B-4313-8674-79D97E74A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3718" y="977965"/>
            <a:ext cx="2339583"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Meeting">
            <a:extLst>
              <a:ext uri="{FF2B5EF4-FFF2-40B4-BE49-F238E27FC236}">
                <a16:creationId xmlns:a16="http://schemas.microsoft.com/office/drawing/2014/main" id="{80607E5A-D77F-43FC-8C0E-97F0202CBC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7279" y="1999767"/>
            <a:ext cx="2099328" cy="2099328"/>
          </a:xfrm>
          <a:prstGeom prst="rect">
            <a:avLst/>
          </a:prstGeom>
        </p:spPr>
      </p:pic>
      <p:pic>
        <p:nvPicPr>
          <p:cNvPr id="25" name="Picture 24">
            <a:extLst>
              <a:ext uri="{FF2B5EF4-FFF2-40B4-BE49-F238E27FC236}">
                <a16:creationId xmlns:a16="http://schemas.microsoft.com/office/drawing/2014/main" id="{6DF84359-5DD6-461B-9519-90AA2F46C1B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7" name="Straight Connector 26">
            <a:extLst>
              <a:ext uri="{FF2B5EF4-FFF2-40B4-BE49-F238E27FC236}">
                <a16:creationId xmlns:a16="http://schemas.microsoft.com/office/drawing/2014/main" id="{E90BC892-CE86-41EE-8A3B-2178D5170C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177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0993-CEE1-4595-8944-9109349C1860}"/>
              </a:ext>
            </a:extLst>
          </p:cNvPr>
          <p:cNvSpPr>
            <a:spLocks noGrp="1"/>
          </p:cNvSpPr>
          <p:nvPr>
            <p:ph type="title"/>
          </p:nvPr>
        </p:nvSpPr>
        <p:spPr>
          <a:xfrm>
            <a:off x="229282" y="762559"/>
            <a:ext cx="7543800" cy="1088068"/>
          </a:xfrm>
        </p:spPr>
        <p:txBody>
          <a:bodyPr/>
          <a:lstStyle/>
          <a:p>
            <a:r>
              <a:rPr lang="en-US" b="1" dirty="0">
                <a:latin typeface="Arial" panose="020B0604020202020204" pitchFamily="34" charset="0"/>
                <a:cs typeface="Arial" panose="020B0604020202020204" pitchFamily="34" charset="0"/>
              </a:rPr>
              <a:t>Overall Satisfaction</a:t>
            </a:r>
          </a:p>
        </p:txBody>
      </p:sp>
      <p:sp>
        <p:nvSpPr>
          <p:cNvPr id="5" name="TextBox 4">
            <a:extLst>
              <a:ext uri="{FF2B5EF4-FFF2-40B4-BE49-F238E27FC236}">
                <a16:creationId xmlns:a16="http://schemas.microsoft.com/office/drawing/2014/main" id="{A05C09A3-3582-46A7-8C34-4BE18C561121}"/>
              </a:ext>
            </a:extLst>
          </p:cNvPr>
          <p:cNvSpPr txBox="1"/>
          <p:nvPr/>
        </p:nvSpPr>
        <p:spPr>
          <a:xfrm>
            <a:off x="491363" y="2771128"/>
            <a:ext cx="8161273" cy="1338828"/>
          </a:xfrm>
          <a:prstGeom prst="rect">
            <a:avLst/>
          </a:prstGeom>
          <a:noFill/>
        </p:spPr>
        <p:txBody>
          <a:bodyPr wrap="none" rtlCol="0">
            <a:spAutoFit/>
          </a:bodyPr>
          <a:lstStyle/>
          <a:p>
            <a:pPr algn="ctr" defTabSz="685800"/>
            <a:r>
              <a:rPr lang="en-US" sz="2700" dirty="0">
                <a:solidFill>
                  <a:srgbClr val="000000"/>
                </a:solidFill>
                <a:latin typeface="Arial Black" panose="020B0A04020102020204" pitchFamily="34" charset="0"/>
              </a:rPr>
              <a:t> Ocean Pines Residents are Very Satisfied</a:t>
            </a:r>
          </a:p>
          <a:p>
            <a:pPr algn="ctr" defTabSz="685800"/>
            <a:r>
              <a:rPr lang="en-US" sz="2700" dirty="0">
                <a:solidFill>
                  <a:srgbClr val="000000"/>
                </a:solidFill>
                <a:latin typeface="Arial Black" panose="020B0A04020102020204" pitchFamily="34" charset="0"/>
              </a:rPr>
              <a:t> &amp; are Very Likely to </a:t>
            </a:r>
          </a:p>
          <a:p>
            <a:pPr algn="ctr" defTabSz="685800"/>
            <a:r>
              <a:rPr lang="en-US" sz="2700" dirty="0">
                <a:solidFill>
                  <a:srgbClr val="000000"/>
                </a:solidFill>
                <a:latin typeface="Arial Black" panose="020B0A04020102020204" pitchFamily="34" charset="0"/>
              </a:rPr>
              <a:t>Recommend Ocean Pines to Others</a:t>
            </a:r>
          </a:p>
        </p:txBody>
      </p:sp>
    </p:spTree>
    <p:extLst>
      <p:ext uri="{BB962C8B-B14F-4D97-AF65-F5344CB8AC3E}">
        <p14:creationId xmlns:p14="http://schemas.microsoft.com/office/powerpoint/2010/main" val="3228431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Q3: Overall, how satisfied are you being an Ocean Pines property owner or resident?</a:t>
            </a:r>
            <a:r>
              <a:rPr lang="en-US" dirty="0"/>
              <a:t>(1 = Not Satisfied at All; 5 = Extremely Satisfied)</a:t>
            </a:r>
            <a:endParaRPr dirty="0"/>
          </a:p>
        </p:txBody>
      </p:sp>
      <p:sp>
        <p:nvSpPr>
          <p:cNvPr id="3" name="Content Placeholder 2"/>
          <p:cNvSpPr>
            <a:spLocks noGrp="1"/>
          </p:cNvSpPr>
          <p:nvPr>
            <p:ph idx="1"/>
          </p:nvPr>
        </p:nvSpPr>
        <p:spPr/>
        <p:txBody>
          <a:bodyPr/>
          <a:lstStyle/>
          <a:p>
            <a:r>
              <a:rPr dirty="0"/>
              <a:t>Answered: 1,838    Skipped: 0</a:t>
            </a:r>
          </a:p>
        </p:txBody>
      </p:sp>
      <p:pic>
        <p:nvPicPr>
          <p:cNvPr id="4" name="Picture 3" descr="chart6935603990.png"/>
          <p:cNvPicPr>
            <a:picLocks noChangeAspect="1"/>
          </p:cNvPicPr>
          <p:nvPr/>
        </p:nvPicPr>
        <p:blipFill>
          <a:blip r:embed="rId2"/>
          <a:stretch>
            <a:fillRect/>
          </a:stretch>
        </p:blipFill>
        <p:spPr>
          <a:xfrm>
            <a:off x="631726" y="1906054"/>
            <a:ext cx="4930217" cy="3569013"/>
          </a:xfrm>
          <a:prstGeom prst="rect">
            <a:avLst/>
          </a:prstGeom>
        </p:spPr>
      </p:pic>
      <p:sp>
        <p:nvSpPr>
          <p:cNvPr id="5" name="TextBox 4">
            <a:extLst>
              <a:ext uri="{FF2B5EF4-FFF2-40B4-BE49-F238E27FC236}">
                <a16:creationId xmlns:a16="http://schemas.microsoft.com/office/drawing/2014/main" id="{7FBE8C22-3B1C-464C-9124-3C6BBE3EC294}"/>
              </a:ext>
            </a:extLst>
          </p:cNvPr>
          <p:cNvSpPr txBox="1"/>
          <p:nvPr/>
        </p:nvSpPr>
        <p:spPr>
          <a:xfrm>
            <a:off x="304091" y="5182621"/>
            <a:ext cx="8319137" cy="738664"/>
          </a:xfrm>
          <a:prstGeom prst="rect">
            <a:avLst/>
          </a:prstGeom>
          <a:noFill/>
        </p:spPr>
        <p:txBody>
          <a:bodyPr wrap="none" rtlCol="0">
            <a:spAutoFit/>
          </a:bodyPr>
          <a:lstStyle/>
          <a:p>
            <a:pPr algn="ctr" defTabSz="685800"/>
            <a:r>
              <a:rPr lang="en-US" sz="2100" dirty="0">
                <a:solidFill>
                  <a:srgbClr val="333333"/>
                </a:solidFill>
                <a:latin typeface="Arial Black" panose="020B0A04020102020204" pitchFamily="34" charset="0"/>
                <a:cs typeface="Arial" panose="020B0604020202020204" pitchFamily="34" charset="0"/>
              </a:rPr>
              <a:t>Overall, 95.2% of Property Owners were Satisfied with </a:t>
            </a:r>
          </a:p>
          <a:p>
            <a:pPr algn="ctr" defTabSz="685800"/>
            <a:r>
              <a:rPr lang="en-US" sz="2100" dirty="0">
                <a:solidFill>
                  <a:srgbClr val="333333"/>
                </a:solidFill>
                <a:latin typeface="Arial Black" panose="020B0A04020102020204" pitchFamily="34" charset="0"/>
                <a:cs typeface="Arial" panose="020B0604020202020204" pitchFamily="34" charset="0"/>
              </a:rPr>
              <a:t>68.5% Being Either Very or Extremely Satisfied and…..</a:t>
            </a:r>
          </a:p>
        </p:txBody>
      </p:sp>
      <p:sp>
        <p:nvSpPr>
          <p:cNvPr id="7" name="TextBox 6">
            <a:extLst>
              <a:ext uri="{FF2B5EF4-FFF2-40B4-BE49-F238E27FC236}">
                <a16:creationId xmlns:a16="http://schemas.microsoft.com/office/drawing/2014/main" id="{CE368D33-923D-47EA-93A0-799041DB3495}"/>
              </a:ext>
            </a:extLst>
          </p:cNvPr>
          <p:cNvSpPr txBox="1"/>
          <p:nvPr/>
        </p:nvSpPr>
        <p:spPr>
          <a:xfrm>
            <a:off x="5766192" y="3763907"/>
            <a:ext cx="861133" cy="415498"/>
          </a:xfrm>
          <a:prstGeom prst="rect">
            <a:avLst/>
          </a:prstGeom>
          <a:noFill/>
        </p:spPr>
        <p:txBody>
          <a:bodyPr wrap="none" rtlCol="0">
            <a:spAutoFit/>
          </a:bodyPr>
          <a:lstStyle/>
          <a:p>
            <a:pPr defTabSz="685800"/>
            <a:r>
              <a:rPr lang="en-US" sz="2100" b="1" dirty="0">
                <a:solidFill>
                  <a:srgbClr val="333333"/>
                </a:solidFill>
                <a:latin typeface="Calibri"/>
              </a:rPr>
              <a:t>68.5%</a:t>
            </a:r>
          </a:p>
        </p:txBody>
      </p:sp>
      <p:sp>
        <p:nvSpPr>
          <p:cNvPr id="8" name="Right Brace 7">
            <a:extLst>
              <a:ext uri="{FF2B5EF4-FFF2-40B4-BE49-F238E27FC236}">
                <a16:creationId xmlns:a16="http://schemas.microsoft.com/office/drawing/2014/main" id="{28B4849C-BEB4-4682-B49E-D83D0C13B38E}"/>
              </a:ext>
            </a:extLst>
          </p:cNvPr>
          <p:cNvSpPr/>
          <p:nvPr/>
        </p:nvSpPr>
        <p:spPr>
          <a:xfrm>
            <a:off x="5561942" y="3673807"/>
            <a:ext cx="116586" cy="6858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a:solidFill>
                <a:srgbClr val="333333"/>
              </a:solidFill>
              <a:latin typeface="Calibri"/>
            </a:endParaRPr>
          </a:p>
        </p:txBody>
      </p:sp>
      <p:sp>
        <p:nvSpPr>
          <p:cNvPr id="9" name="Right Brace 8">
            <a:extLst>
              <a:ext uri="{FF2B5EF4-FFF2-40B4-BE49-F238E27FC236}">
                <a16:creationId xmlns:a16="http://schemas.microsoft.com/office/drawing/2014/main" id="{46C59309-7074-4F71-8C63-262508A90398}"/>
              </a:ext>
            </a:extLst>
          </p:cNvPr>
          <p:cNvSpPr/>
          <p:nvPr/>
        </p:nvSpPr>
        <p:spPr>
          <a:xfrm>
            <a:off x="7306898" y="3143250"/>
            <a:ext cx="116586" cy="121635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en-US" sz="1350" dirty="0">
              <a:solidFill>
                <a:srgbClr val="333333"/>
              </a:solidFill>
              <a:latin typeface="Calibri"/>
            </a:endParaRPr>
          </a:p>
        </p:txBody>
      </p:sp>
      <p:sp>
        <p:nvSpPr>
          <p:cNvPr id="10" name="TextBox 9">
            <a:extLst>
              <a:ext uri="{FF2B5EF4-FFF2-40B4-BE49-F238E27FC236}">
                <a16:creationId xmlns:a16="http://schemas.microsoft.com/office/drawing/2014/main" id="{DC50B6EE-FD05-4CB9-82A8-011730C536C8}"/>
              </a:ext>
            </a:extLst>
          </p:cNvPr>
          <p:cNvSpPr txBox="1"/>
          <p:nvPr/>
        </p:nvSpPr>
        <p:spPr>
          <a:xfrm>
            <a:off x="7701717" y="3567700"/>
            <a:ext cx="861133" cy="415498"/>
          </a:xfrm>
          <a:prstGeom prst="rect">
            <a:avLst/>
          </a:prstGeom>
          <a:noFill/>
        </p:spPr>
        <p:txBody>
          <a:bodyPr wrap="none" rtlCol="0">
            <a:spAutoFit/>
          </a:bodyPr>
          <a:lstStyle/>
          <a:p>
            <a:pPr defTabSz="685800"/>
            <a:r>
              <a:rPr lang="en-US" sz="2100" b="1" dirty="0">
                <a:solidFill>
                  <a:srgbClr val="333333"/>
                </a:solidFill>
                <a:latin typeface="Calibri"/>
              </a:rPr>
              <a:t>95.2%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27F243-8001-4CFA-B494-2094A725C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96" y="1215096"/>
            <a:ext cx="8340773" cy="3469762"/>
          </a:xfrm>
          <a:prstGeom prst="rect">
            <a:avLst/>
          </a:prstGeom>
        </p:spPr>
      </p:pic>
      <p:sp>
        <p:nvSpPr>
          <p:cNvPr id="4" name="TextBox 3">
            <a:extLst>
              <a:ext uri="{FF2B5EF4-FFF2-40B4-BE49-F238E27FC236}">
                <a16:creationId xmlns:a16="http://schemas.microsoft.com/office/drawing/2014/main" id="{E61D6408-6CF5-498D-A9C8-5C611AF8F6E9}"/>
              </a:ext>
            </a:extLst>
          </p:cNvPr>
          <p:cNvSpPr txBox="1"/>
          <p:nvPr/>
        </p:nvSpPr>
        <p:spPr>
          <a:xfrm>
            <a:off x="342603" y="4676184"/>
            <a:ext cx="8052204" cy="738664"/>
          </a:xfrm>
          <a:prstGeom prst="rect">
            <a:avLst/>
          </a:prstGeom>
          <a:noFill/>
        </p:spPr>
        <p:txBody>
          <a:bodyPr wrap="none" rtlCol="0">
            <a:spAutoFit/>
          </a:bodyPr>
          <a:lstStyle/>
          <a:p>
            <a:pPr algn="ctr" defTabSz="685800"/>
            <a:r>
              <a:rPr lang="en-US" sz="2100" dirty="0">
                <a:solidFill>
                  <a:srgbClr val="000000"/>
                </a:solidFill>
                <a:latin typeface="Arial Black" panose="020B0A04020102020204" pitchFamily="34" charset="0"/>
                <a:cs typeface="Arial" panose="020B0604020202020204" pitchFamily="34" charset="0"/>
              </a:rPr>
              <a:t>Overall, 83%* of Property Owners Would Recommend</a:t>
            </a:r>
          </a:p>
          <a:p>
            <a:pPr algn="ctr" defTabSz="685800"/>
            <a:r>
              <a:rPr lang="en-US" sz="2100" dirty="0">
                <a:solidFill>
                  <a:srgbClr val="000000"/>
                </a:solidFill>
                <a:latin typeface="Arial Black" panose="020B0A04020102020204" pitchFamily="34" charset="0"/>
                <a:cs typeface="Arial" panose="020B0604020202020204" pitchFamily="34" charset="0"/>
              </a:rPr>
              <a:t>Ocean Pines as a Place to Live </a:t>
            </a:r>
          </a:p>
        </p:txBody>
      </p:sp>
      <p:sp>
        <p:nvSpPr>
          <p:cNvPr id="6" name="TextBox 5">
            <a:extLst>
              <a:ext uri="{FF2B5EF4-FFF2-40B4-BE49-F238E27FC236}">
                <a16:creationId xmlns:a16="http://schemas.microsoft.com/office/drawing/2014/main" id="{6B4501B2-F083-4325-9726-63445AE6C97E}"/>
              </a:ext>
            </a:extLst>
          </p:cNvPr>
          <p:cNvSpPr txBox="1"/>
          <p:nvPr/>
        </p:nvSpPr>
        <p:spPr>
          <a:xfrm>
            <a:off x="6032323" y="3119050"/>
            <a:ext cx="696024" cy="415498"/>
          </a:xfrm>
          <a:prstGeom prst="rect">
            <a:avLst/>
          </a:prstGeom>
          <a:noFill/>
        </p:spPr>
        <p:txBody>
          <a:bodyPr wrap="none" rtlCol="0">
            <a:spAutoFit/>
          </a:bodyPr>
          <a:lstStyle/>
          <a:p>
            <a:pPr defTabSz="685800"/>
            <a:r>
              <a:rPr lang="en-US" sz="2100" b="1" dirty="0">
                <a:solidFill>
                  <a:srgbClr val="000000"/>
                </a:solidFill>
                <a:latin typeface="Franklin Gothic Book" panose="020F0502020204030204"/>
              </a:rPr>
              <a:t>83%</a:t>
            </a:r>
          </a:p>
        </p:txBody>
      </p:sp>
    </p:spTree>
    <p:extLst>
      <p:ext uri="{BB962C8B-B14F-4D97-AF65-F5344CB8AC3E}">
        <p14:creationId xmlns:p14="http://schemas.microsoft.com/office/powerpoint/2010/main" val="1945773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0993-CEE1-4595-8944-9109349C1860}"/>
              </a:ext>
            </a:extLst>
          </p:cNvPr>
          <p:cNvSpPr>
            <a:spLocks noGrp="1"/>
          </p:cNvSpPr>
          <p:nvPr>
            <p:ph type="title"/>
          </p:nvPr>
        </p:nvSpPr>
        <p:spPr>
          <a:xfrm>
            <a:off x="229282" y="441889"/>
            <a:ext cx="8553772" cy="1088068"/>
          </a:xfrm>
        </p:spPr>
        <p:txBody>
          <a:bodyPr/>
          <a:lstStyle/>
          <a:p>
            <a:r>
              <a:rPr lang="en-US" b="1" dirty="0">
                <a:latin typeface="Arial" panose="020B0604020202020204" pitchFamily="34" charset="0"/>
                <a:cs typeface="Arial" panose="020B0604020202020204" pitchFamily="34" charset="0"/>
              </a:rPr>
              <a:t>What is Most Important &amp; How is Ocean Pines Doing?</a:t>
            </a:r>
          </a:p>
        </p:txBody>
      </p:sp>
      <p:sp>
        <p:nvSpPr>
          <p:cNvPr id="3" name="Content Placeholder 2">
            <a:extLst>
              <a:ext uri="{FF2B5EF4-FFF2-40B4-BE49-F238E27FC236}">
                <a16:creationId xmlns:a16="http://schemas.microsoft.com/office/drawing/2014/main" id="{518CD58E-2F8C-4AEF-9E55-ADB31E9E2D2F}"/>
              </a:ext>
            </a:extLst>
          </p:cNvPr>
          <p:cNvSpPr>
            <a:spLocks noGrp="1"/>
          </p:cNvSpPr>
          <p:nvPr>
            <p:ph idx="1"/>
          </p:nvPr>
        </p:nvSpPr>
        <p:spPr>
          <a:xfrm>
            <a:off x="229282" y="2438401"/>
            <a:ext cx="8245978" cy="3347397"/>
          </a:xfrm>
        </p:spPr>
        <p:txBody>
          <a:bodyPr>
            <a:normAutofit/>
          </a:bodyPr>
          <a:lstStyle/>
          <a:p>
            <a:pPr marL="0" indent="0">
              <a:buNone/>
            </a:pPr>
            <a:r>
              <a:rPr lang="en-US" sz="2100" dirty="0">
                <a:latin typeface="Arial" panose="020B0604020202020204" pitchFamily="34" charset="0"/>
                <a:ea typeface="Calibri" panose="020F0502020204030204" pitchFamily="34" charset="0"/>
                <a:cs typeface="Arial" panose="020B0604020202020204" pitchFamily="34" charset="0"/>
              </a:rPr>
              <a:t>  </a:t>
            </a:r>
            <a:br>
              <a:rPr lang="en-US" sz="2100" dirty="0">
                <a:latin typeface="Arial" panose="020B0604020202020204" pitchFamily="34" charset="0"/>
                <a:ea typeface="Calibri" panose="020F0502020204030204" pitchFamily="34" charset="0"/>
                <a:cs typeface="Arial" panose="020B0604020202020204" pitchFamily="34" charset="0"/>
              </a:rPr>
            </a:br>
            <a:endParaRPr lang="en-US" sz="21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E64A41F-4E46-4085-A67A-599C8BD5AACA}"/>
              </a:ext>
            </a:extLst>
          </p:cNvPr>
          <p:cNvSpPr txBox="1"/>
          <p:nvPr/>
        </p:nvSpPr>
        <p:spPr>
          <a:xfrm>
            <a:off x="961985" y="2438401"/>
            <a:ext cx="8001294" cy="2585323"/>
          </a:xfrm>
          <a:prstGeom prst="rect">
            <a:avLst/>
          </a:prstGeom>
          <a:noFill/>
        </p:spPr>
        <p:txBody>
          <a:bodyPr wrap="none" rtlCol="0">
            <a:spAutoFit/>
          </a:bodyPr>
          <a:lstStyle/>
          <a:p>
            <a:pPr algn="ctr" defTabSz="685800"/>
            <a:r>
              <a:rPr lang="en-US" sz="2700" dirty="0">
                <a:solidFill>
                  <a:srgbClr val="000000"/>
                </a:solidFill>
                <a:latin typeface="Arial Black" panose="020B0A04020102020204" pitchFamily="34" charset="0"/>
              </a:rPr>
              <a:t>Safety, Maintenance of Infrastructure </a:t>
            </a:r>
          </a:p>
          <a:p>
            <a:pPr algn="ctr" defTabSz="685800"/>
            <a:r>
              <a:rPr lang="en-US" sz="2700" dirty="0">
                <a:solidFill>
                  <a:srgbClr val="000000"/>
                </a:solidFill>
                <a:latin typeface="Arial Black" panose="020B0A04020102020204" pitchFamily="34" charset="0"/>
              </a:rPr>
              <a:t>&amp; Community Appearance</a:t>
            </a:r>
          </a:p>
          <a:p>
            <a:pPr algn="ctr" defTabSz="685800"/>
            <a:r>
              <a:rPr lang="en-US" sz="2700" dirty="0">
                <a:solidFill>
                  <a:srgbClr val="000000"/>
                </a:solidFill>
                <a:latin typeface="Arial Black" panose="020B0A04020102020204" pitchFamily="34" charset="0"/>
              </a:rPr>
              <a:t>Were Most Important to Property Owners</a:t>
            </a:r>
          </a:p>
          <a:p>
            <a:pPr algn="ctr" defTabSz="685800"/>
            <a:endParaRPr lang="en-US" sz="2700" dirty="0">
              <a:solidFill>
                <a:srgbClr val="000000"/>
              </a:solidFill>
              <a:latin typeface="Arial Black" panose="020B0A04020102020204" pitchFamily="34" charset="0"/>
            </a:endParaRPr>
          </a:p>
          <a:p>
            <a:pPr algn="ctr" defTabSz="685800"/>
            <a:r>
              <a:rPr lang="en-US" sz="2700" dirty="0">
                <a:solidFill>
                  <a:srgbClr val="000000"/>
                </a:solidFill>
                <a:latin typeface="Arial Black" panose="020B0A04020102020204" pitchFamily="34" charset="0"/>
              </a:rPr>
              <a:t>Largest Gap was in Maintenance </a:t>
            </a:r>
          </a:p>
          <a:p>
            <a:pPr algn="ctr" defTabSz="685800"/>
            <a:r>
              <a:rPr lang="en-US" sz="2700" dirty="0">
                <a:solidFill>
                  <a:srgbClr val="000000"/>
                </a:solidFill>
                <a:latin typeface="Arial Black" panose="020B0A04020102020204" pitchFamily="34" charset="0"/>
              </a:rPr>
              <a:t>of Infrastructure</a:t>
            </a:r>
          </a:p>
        </p:txBody>
      </p:sp>
    </p:spTree>
    <p:extLst>
      <p:ext uri="{BB962C8B-B14F-4D97-AF65-F5344CB8AC3E}">
        <p14:creationId xmlns:p14="http://schemas.microsoft.com/office/powerpoint/2010/main" val="147887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0993-CEE1-4595-8944-9109349C1860}"/>
              </a:ext>
            </a:extLst>
          </p:cNvPr>
          <p:cNvSpPr>
            <a:spLocks noGrp="1"/>
          </p:cNvSpPr>
          <p:nvPr>
            <p:ph type="title"/>
          </p:nvPr>
        </p:nvSpPr>
        <p:spPr>
          <a:xfrm>
            <a:off x="157092" y="294753"/>
            <a:ext cx="7543800" cy="1088068"/>
          </a:xfrm>
        </p:spPr>
        <p:txBody>
          <a:bodyPr/>
          <a:lstStyle/>
          <a:p>
            <a:r>
              <a:rPr lang="en-US" sz="3000" b="1" dirty="0">
                <a:latin typeface="Arial" panose="020B0604020202020204" pitchFamily="34" charset="0"/>
                <a:cs typeface="Arial" panose="020B0604020202020204" pitchFamily="34" charset="0"/>
              </a:rPr>
              <a:t>What is most important?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A2BE5DAE-5D96-4E09-BB74-037C7BBF40F6}"/>
              </a:ext>
            </a:extLst>
          </p:cNvPr>
          <p:cNvGraphicFramePr>
            <a:graphicFrameLocks noGrp="1"/>
          </p:cNvGraphicFramePr>
          <p:nvPr/>
        </p:nvGraphicFramePr>
        <p:xfrm>
          <a:off x="229282" y="2233523"/>
          <a:ext cx="8770339" cy="2566813"/>
        </p:xfrm>
        <a:graphic>
          <a:graphicData uri="http://schemas.openxmlformats.org/drawingml/2006/table">
            <a:tbl>
              <a:tblPr firstRow="1" bandRow="1">
                <a:tableStyleId>{5C22544A-7EE6-4342-B048-85BDC9FD1C3A}</a:tableStyleId>
              </a:tblPr>
              <a:tblGrid>
                <a:gridCol w="669450">
                  <a:extLst>
                    <a:ext uri="{9D8B030D-6E8A-4147-A177-3AD203B41FA5}">
                      <a16:colId xmlns:a16="http://schemas.microsoft.com/office/drawing/2014/main" val="2100641239"/>
                    </a:ext>
                  </a:extLst>
                </a:gridCol>
                <a:gridCol w="4171820">
                  <a:extLst>
                    <a:ext uri="{9D8B030D-6E8A-4147-A177-3AD203B41FA5}">
                      <a16:colId xmlns:a16="http://schemas.microsoft.com/office/drawing/2014/main" val="3964036983"/>
                    </a:ext>
                  </a:extLst>
                </a:gridCol>
                <a:gridCol w="1787135">
                  <a:extLst>
                    <a:ext uri="{9D8B030D-6E8A-4147-A177-3AD203B41FA5}">
                      <a16:colId xmlns:a16="http://schemas.microsoft.com/office/drawing/2014/main" val="3502342836"/>
                    </a:ext>
                  </a:extLst>
                </a:gridCol>
                <a:gridCol w="2141934">
                  <a:extLst>
                    <a:ext uri="{9D8B030D-6E8A-4147-A177-3AD203B41FA5}">
                      <a16:colId xmlns:a16="http://schemas.microsoft.com/office/drawing/2014/main" val="311537967"/>
                    </a:ext>
                  </a:extLst>
                </a:gridCol>
              </a:tblGrid>
              <a:tr h="617220">
                <a:tc>
                  <a:txBody>
                    <a:bodyPr/>
                    <a:lstStyle/>
                    <a:p>
                      <a:pPr algn="ctr"/>
                      <a:r>
                        <a:rPr lang="en-US" sz="1500" dirty="0"/>
                        <a:t>Rank</a:t>
                      </a:r>
                    </a:p>
                  </a:txBody>
                  <a:tcPr marL="68580" marR="68580" marT="34290" marB="34290"/>
                </a:tc>
                <a:tc>
                  <a:txBody>
                    <a:bodyPr/>
                    <a:lstStyle/>
                    <a:p>
                      <a:pPr algn="ctr"/>
                      <a:r>
                        <a:rPr lang="en-US" sz="2100" dirty="0">
                          <a:latin typeface="Arial" panose="020B0604020202020204" pitchFamily="34" charset="0"/>
                          <a:cs typeface="Arial" panose="020B0604020202020204" pitchFamily="34" charset="0"/>
                        </a:rPr>
                        <a:t>Attribute</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Weighted </a:t>
                      </a:r>
                    </a:p>
                    <a:p>
                      <a:pPr algn="ctr"/>
                      <a:r>
                        <a:rPr lang="en-US" sz="1800" dirty="0">
                          <a:latin typeface="Arial" panose="020B0604020202020204" pitchFamily="34" charset="0"/>
                          <a:cs typeface="Arial" panose="020B0604020202020204" pitchFamily="34" charset="0"/>
                        </a:rPr>
                        <a:t>Average*</a:t>
                      </a: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 Very Or Extremely Important (Top 2 Box)</a:t>
                      </a:r>
                    </a:p>
                  </a:txBody>
                  <a:tcPr marL="68580" marR="68580" marT="34290" marB="34290"/>
                </a:tc>
                <a:extLst>
                  <a:ext uri="{0D108BD9-81ED-4DB2-BD59-A6C34878D82A}">
                    <a16:rowId xmlns:a16="http://schemas.microsoft.com/office/drawing/2014/main" val="2344859517"/>
                  </a:ext>
                </a:extLst>
              </a:tr>
              <a:tr h="382176">
                <a:tc>
                  <a:txBody>
                    <a:bodyPr/>
                    <a:lstStyle/>
                    <a:p>
                      <a:pPr algn="ctr"/>
                      <a:r>
                        <a:rPr lang="en-US" sz="1800" b="1" dirty="0">
                          <a:latin typeface="Arial" panose="020B0604020202020204" pitchFamily="34" charset="0"/>
                          <a:cs typeface="Arial" panose="020B0604020202020204" pitchFamily="34" charset="0"/>
                        </a:rPr>
                        <a:t>#1</a:t>
                      </a:r>
                    </a:p>
                  </a:txBody>
                  <a:tcPr marL="68580" marR="68580" marT="34290" marB="34290"/>
                </a:tc>
                <a:tc>
                  <a:txBody>
                    <a:bodyPr/>
                    <a:lstStyle/>
                    <a:p>
                      <a:pPr algn="l"/>
                      <a:r>
                        <a:rPr lang="en-US" sz="1800" b="1" dirty="0">
                          <a:latin typeface="Arial" panose="020B0604020202020204" pitchFamily="34" charset="0"/>
                          <a:cs typeface="Arial" panose="020B0604020202020204" pitchFamily="34" charset="0"/>
                        </a:rPr>
                        <a:t>Safety</a:t>
                      </a:r>
                    </a:p>
                  </a:txBody>
                  <a:tcPr marL="68580" marR="68580" marT="34290" marB="34290"/>
                </a:tc>
                <a:tc>
                  <a:txBody>
                    <a:bodyPr/>
                    <a:lstStyle/>
                    <a:p>
                      <a:pPr algn="ctr"/>
                      <a:r>
                        <a:rPr lang="en-US" sz="1800" b="1" dirty="0">
                          <a:latin typeface="Arial" panose="020B0604020202020204" pitchFamily="34" charset="0"/>
                          <a:cs typeface="Arial" panose="020B0604020202020204" pitchFamily="34" charset="0"/>
                        </a:rPr>
                        <a:t>4.58</a:t>
                      </a:r>
                    </a:p>
                  </a:txBody>
                  <a:tcPr marL="68580" marR="68580" marT="34290" marB="34290"/>
                </a:tc>
                <a:tc>
                  <a:txBody>
                    <a:bodyPr/>
                    <a:lstStyle/>
                    <a:p>
                      <a:pPr algn="ctr"/>
                      <a:r>
                        <a:rPr lang="en-US" sz="1800" b="1" dirty="0">
                          <a:latin typeface="Arial" panose="020B0604020202020204" pitchFamily="34" charset="0"/>
                          <a:cs typeface="Arial" panose="020B0604020202020204" pitchFamily="34" charset="0"/>
                        </a:rPr>
                        <a:t>95.2</a:t>
                      </a:r>
                    </a:p>
                  </a:txBody>
                  <a:tcPr marL="68580" marR="68580" marT="34290" marB="34290"/>
                </a:tc>
                <a:extLst>
                  <a:ext uri="{0D108BD9-81ED-4DB2-BD59-A6C34878D82A}">
                    <a16:rowId xmlns:a16="http://schemas.microsoft.com/office/drawing/2014/main" val="2849829415"/>
                  </a:ext>
                </a:extLst>
              </a:tr>
              <a:tr h="382176">
                <a:tc>
                  <a:txBody>
                    <a:bodyPr/>
                    <a:lstStyle/>
                    <a:p>
                      <a:pPr algn="ctr"/>
                      <a:r>
                        <a:rPr lang="en-US" sz="1800" b="1" dirty="0">
                          <a:latin typeface="Arial" panose="020B0604020202020204" pitchFamily="34" charset="0"/>
                          <a:cs typeface="Arial" panose="020B0604020202020204" pitchFamily="34" charset="0"/>
                        </a:rPr>
                        <a:t>#2</a:t>
                      </a:r>
                    </a:p>
                  </a:txBody>
                  <a:tcPr marL="68580" marR="68580" marT="34290" marB="34290"/>
                </a:tc>
                <a:tc>
                  <a:txBody>
                    <a:bodyPr/>
                    <a:lstStyle/>
                    <a:p>
                      <a:pPr algn="l"/>
                      <a:r>
                        <a:rPr lang="en-US" sz="1800" b="1" dirty="0">
                          <a:latin typeface="Arial" panose="020B0604020202020204" pitchFamily="34" charset="0"/>
                          <a:cs typeface="Arial" panose="020B0604020202020204" pitchFamily="34" charset="0"/>
                        </a:rPr>
                        <a:t>Maintenance of Infrastructure</a:t>
                      </a:r>
                    </a:p>
                  </a:txBody>
                  <a:tcPr marL="68580" marR="68580" marT="34290" marB="34290"/>
                </a:tc>
                <a:tc>
                  <a:txBody>
                    <a:bodyPr/>
                    <a:lstStyle/>
                    <a:p>
                      <a:pPr algn="ctr"/>
                      <a:r>
                        <a:rPr lang="en-US" sz="1800" b="1" dirty="0">
                          <a:latin typeface="Arial" panose="020B0604020202020204" pitchFamily="34" charset="0"/>
                          <a:cs typeface="Arial" panose="020B0604020202020204" pitchFamily="34" charset="0"/>
                        </a:rPr>
                        <a:t>4.49</a:t>
                      </a:r>
                    </a:p>
                  </a:txBody>
                  <a:tcPr marL="68580" marR="68580" marT="34290" marB="34290"/>
                </a:tc>
                <a:tc>
                  <a:txBody>
                    <a:bodyPr/>
                    <a:lstStyle/>
                    <a:p>
                      <a:pPr algn="ctr"/>
                      <a:r>
                        <a:rPr lang="en-US" sz="1800" b="1" dirty="0">
                          <a:latin typeface="Arial" panose="020B0604020202020204" pitchFamily="34" charset="0"/>
                          <a:cs typeface="Arial" panose="020B0604020202020204" pitchFamily="34" charset="0"/>
                        </a:rPr>
                        <a:t>94.2</a:t>
                      </a:r>
                    </a:p>
                  </a:txBody>
                  <a:tcPr marL="68580" marR="68580" marT="34290" marB="34290"/>
                </a:tc>
                <a:extLst>
                  <a:ext uri="{0D108BD9-81ED-4DB2-BD59-A6C34878D82A}">
                    <a16:rowId xmlns:a16="http://schemas.microsoft.com/office/drawing/2014/main" val="1437123860"/>
                  </a:ext>
                </a:extLst>
              </a:tr>
              <a:tr h="4208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#3</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Community Appearance/Aesthetics</a:t>
                      </a:r>
                    </a:p>
                  </a:txBody>
                  <a:tcPr marL="68580" marR="68580" marT="34290" marB="34290"/>
                </a:tc>
                <a:tc>
                  <a:txBody>
                    <a:bodyPr/>
                    <a:lstStyle/>
                    <a:p>
                      <a:pPr algn="ctr"/>
                      <a:r>
                        <a:rPr lang="en-US" sz="1800" b="1" dirty="0">
                          <a:latin typeface="Arial" panose="020B0604020202020204" pitchFamily="34" charset="0"/>
                          <a:cs typeface="Arial" panose="020B0604020202020204" pitchFamily="34" charset="0"/>
                        </a:rPr>
                        <a:t>4.32</a:t>
                      </a:r>
                    </a:p>
                  </a:txBody>
                  <a:tcPr marL="68580" marR="68580" marT="34290" marB="34290"/>
                </a:tc>
                <a:tc>
                  <a:txBody>
                    <a:bodyPr/>
                    <a:lstStyle/>
                    <a:p>
                      <a:pPr algn="ctr"/>
                      <a:r>
                        <a:rPr lang="en-US" sz="1800" b="1" dirty="0">
                          <a:latin typeface="Arial" panose="020B0604020202020204" pitchFamily="34" charset="0"/>
                          <a:cs typeface="Arial" panose="020B0604020202020204" pitchFamily="34" charset="0"/>
                        </a:rPr>
                        <a:t>89.8</a:t>
                      </a:r>
                    </a:p>
                  </a:txBody>
                  <a:tcPr marL="68580" marR="68580" marT="34290" marB="34290"/>
                </a:tc>
                <a:extLst>
                  <a:ext uri="{0D108BD9-81ED-4DB2-BD59-A6C34878D82A}">
                    <a16:rowId xmlns:a16="http://schemas.microsoft.com/office/drawing/2014/main" val="3595790698"/>
                  </a:ext>
                </a:extLst>
              </a:tr>
              <a:tr h="382176">
                <a:tc>
                  <a:txBody>
                    <a:bodyPr/>
                    <a:lstStyle/>
                    <a:p>
                      <a:pPr algn="ctr"/>
                      <a:r>
                        <a:rPr lang="en-US" sz="1500" b="1" dirty="0">
                          <a:latin typeface="Arial" panose="020B0604020202020204" pitchFamily="34" charset="0"/>
                          <a:cs typeface="Arial" panose="020B0604020202020204" pitchFamily="34" charset="0"/>
                        </a:rPr>
                        <a:t>#4</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Assessment Fee Value for the $</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4.18</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83.1</a:t>
                      </a:r>
                    </a:p>
                  </a:txBody>
                  <a:tcPr marL="68580" marR="68580" marT="34290" marB="34290"/>
                </a:tc>
                <a:extLst>
                  <a:ext uri="{0D108BD9-81ED-4DB2-BD59-A6C34878D82A}">
                    <a16:rowId xmlns:a16="http://schemas.microsoft.com/office/drawing/2014/main" val="1733360917"/>
                  </a:ext>
                </a:extLst>
              </a:tr>
              <a:tr h="382176">
                <a:tc>
                  <a:txBody>
                    <a:bodyPr/>
                    <a:lstStyle/>
                    <a:p>
                      <a:pPr algn="ctr"/>
                      <a:r>
                        <a:rPr lang="en-US" sz="1500" b="1" dirty="0">
                          <a:latin typeface="Arial" panose="020B0604020202020204" pitchFamily="34" charset="0"/>
                          <a:cs typeface="Arial" panose="020B0604020202020204" pitchFamily="34" charset="0"/>
                        </a:rPr>
                        <a:t>#5</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Ocean Pines Overall Customer Service</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4.13</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83.2</a:t>
                      </a:r>
                    </a:p>
                  </a:txBody>
                  <a:tcPr marL="68580" marR="68580" marT="34290" marB="34290"/>
                </a:tc>
                <a:extLst>
                  <a:ext uri="{0D108BD9-81ED-4DB2-BD59-A6C34878D82A}">
                    <a16:rowId xmlns:a16="http://schemas.microsoft.com/office/drawing/2014/main" val="290508318"/>
                  </a:ext>
                </a:extLst>
              </a:tr>
            </a:tbl>
          </a:graphicData>
        </a:graphic>
      </p:graphicFrame>
      <p:sp>
        <p:nvSpPr>
          <p:cNvPr id="5" name="TextBox 4">
            <a:extLst>
              <a:ext uri="{FF2B5EF4-FFF2-40B4-BE49-F238E27FC236}">
                <a16:creationId xmlns:a16="http://schemas.microsoft.com/office/drawing/2014/main" id="{CC7144A9-8FF3-421B-A5E2-61CEDC65411D}"/>
              </a:ext>
            </a:extLst>
          </p:cNvPr>
          <p:cNvSpPr txBox="1"/>
          <p:nvPr/>
        </p:nvSpPr>
        <p:spPr>
          <a:xfrm>
            <a:off x="495736" y="4889556"/>
            <a:ext cx="7932171" cy="738664"/>
          </a:xfrm>
          <a:prstGeom prst="rect">
            <a:avLst/>
          </a:prstGeom>
          <a:noFill/>
        </p:spPr>
        <p:txBody>
          <a:bodyPr wrap="none" rtlCol="0">
            <a:spAutoFit/>
          </a:bodyPr>
          <a:lstStyle/>
          <a:p>
            <a:pPr algn="ctr" defTabSz="685800"/>
            <a:r>
              <a:rPr lang="en-US" sz="2100" dirty="0">
                <a:solidFill>
                  <a:srgbClr val="000000"/>
                </a:solidFill>
                <a:latin typeface="Arial Black" panose="020B0A04020102020204" pitchFamily="34" charset="0"/>
                <a:cs typeface="Arial" panose="020B0604020202020204" pitchFamily="34" charset="0"/>
              </a:rPr>
              <a:t>Safety, Maintenance of Infrastructure &amp; </a:t>
            </a:r>
          </a:p>
          <a:p>
            <a:pPr algn="ctr" defTabSz="685800"/>
            <a:r>
              <a:rPr lang="en-US" sz="2100" dirty="0">
                <a:solidFill>
                  <a:srgbClr val="000000"/>
                </a:solidFill>
                <a:latin typeface="Arial Black" panose="020B0A04020102020204" pitchFamily="34" charset="0"/>
                <a:cs typeface="Arial" panose="020B0604020202020204" pitchFamily="34" charset="0"/>
              </a:rPr>
              <a:t>Community Appearance had the Highest Importance</a:t>
            </a:r>
          </a:p>
        </p:txBody>
      </p:sp>
      <p:sp>
        <p:nvSpPr>
          <p:cNvPr id="6" name="Title 1">
            <a:extLst>
              <a:ext uri="{FF2B5EF4-FFF2-40B4-BE49-F238E27FC236}">
                <a16:creationId xmlns:a16="http://schemas.microsoft.com/office/drawing/2014/main" id="{AD685709-E6F2-493D-B81A-9C28D802897C}"/>
              </a:ext>
            </a:extLst>
          </p:cNvPr>
          <p:cNvSpPr txBox="1">
            <a:spLocks/>
          </p:cNvSpPr>
          <p:nvPr/>
        </p:nvSpPr>
        <p:spPr>
          <a:xfrm>
            <a:off x="157092" y="935165"/>
            <a:ext cx="7275626" cy="622942"/>
          </a:xfrm>
          <a:prstGeom prst="rect">
            <a:avLst/>
          </a:prstGeom>
        </p:spPr>
        <p:txBody>
          <a:bodyPr vert="horz" lIns="68580" tIns="34290" rIns="68580" bIns="34290" rtlCol="0" anchor="b">
            <a:noAutofit/>
          </a:bodyPr>
          <a:lstStyle>
            <a:lvl1pPr algn="l" defTabSz="457200" rtl="0" eaLnBrk="1" latinLnBrk="0" hangingPunct="1">
              <a:spcBef>
                <a:spcPct val="0"/>
              </a:spcBef>
              <a:buNone/>
              <a:defRPr sz="2000" b="1" kern="1200">
                <a:solidFill>
                  <a:schemeClr val="tx1"/>
                </a:solidFill>
                <a:latin typeface="Arial"/>
                <a:ea typeface="+mj-ea"/>
                <a:cs typeface="Arial"/>
              </a:defRPr>
            </a:lvl1pPr>
          </a:lstStyle>
          <a:p>
            <a:pPr defTabSz="342900">
              <a:defRPr/>
            </a:pPr>
            <a:r>
              <a:rPr lang="en-US" sz="1500" dirty="0">
                <a:solidFill>
                  <a:srgbClr val="333333"/>
                </a:solidFill>
              </a:rPr>
              <a:t>Q4: As an Ocean Pines property owner or resident, how important are each of the following to you? (1=Not Important at All; 5=Extremely Important)</a:t>
            </a:r>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BC81A892-765E-42CC-89C9-FDB5EDA20EF4}"/>
                  </a:ext>
                </a:extLst>
              </p14:cNvPr>
              <p14:cNvContentPartPr/>
              <p14:nvPr/>
            </p14:nvContentPartPr>
            <p14:xfrm>
              <a:off x="6701220" y="3143141"/>
              <a:ext cx="270" cy="270"/>
            </p14:xfrm>
          </p:contentPart>
        </mc:Choice>
        <mc:Fallback>
          <p:pic>
            <p:nvPicPr>
              <p:cNvPr id="8" name="Ink 7">
                <a:extLst>
                  <a:ext uri="{FF2B5EF4-FFF2-40B4-BE49-F238E27FC236}">
                    <a16:creationId xmlns:a16="http://schemas.microsoft.com/office/drawing/2014/main" id="{BC81A892-765E-42CC-89C9-FDB5EDA20EF4}"/>
                  </a:ext>
                </a:extLst>
              </p:cNvPr>
              <p:cNvPicPr/>
              <p:nvPr/>
            </p:nvPicPr>
            <p:blipFill>
              <a:blip r:embed="rId4"/>
              <a:stretch>
                <a:fillRect/>
              </a:stretch>
            </p:blipFill>
            <p:spPr>
              <a:xfrm>
                <a:off x="6694470" y="3136391"/>
                <a:ext cx="13500" cy="13500"/>
              </a:xfrm>
              <a:prstGeom prst="rect">
                <a:avLst/>
              </a:prstGeom>
            </p:spPr>
          </p:pic>
        </mc:Fallback>
      </mc:AlternateContent>
      <p:sp>
        <p:nvSpPr>
          <p:cNvPr id="27" name="Rectangle 26">
            <a:extLst>
              <a:ext uri="{FF2B5EF4-FFF2-40B4-BE49-F238E27FC236}">
                <a16:creationId xmlns:a16="http://schemas.microsoft.com/office/drawing/2014/main" id="{6FC49D60-59DA-45C2-AE82-E853B38A8876}"/>
              </a:ext>
            </a:extLst>
          </p:cNvPr>
          <p:cNvSpPr/>
          <p:nvPr/>
        </p:nvSpPr>
        <p:spPr>
          <a:xfrm>
            <a:off x="7372630" y="2841490"/>
            <a:ext cx="1097280" cy="1097280"/>
          </a:xfrm>
          <a:prstGeom prst="rect">
            <a:avLst/>
          </a:prstGeom>
          <a:solidFill>
            <a:srgbClr val="000000">
              <a:alpha val="5000"/>
            </a:srgbClr>
          </a:solidFill>
          <a:ln w="180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defTabSz="685800"/>
            <a:endParaRPr lang="en-US" sz="1350" dirty="0">
              <a:solidFill>
                <a:srgbClr val="000000"/>
              </a:solidFill>
              <a:latin typeface="Franklin Gothic Book" panose="020F0502020204030204"/>
            </a:endParaRPr>
          </a:p>
        </p:txBody>
      </p:sp>
      <mc:AlternateContent xmlns:mc="http://schemas.openxmlformats.org/markup-compatibility/2006">
        <mc:Choice xmlns:p14="http://schemas.microsoft.com/office/powerpoint/2010/main" Requires="p14">
          <p:contentPart p14:bwMode="auto" r:id="rId5">
            <p14:nvContentPartPr>
              <p14:cNvPr id="23" name="Ink 22">
                <a:extLst>
                  <a:ext uri="{FF2B5EF4-FFF2-40B4-BE49-F238E27FC236}">
                    <a16:creationId xmlns:a16="http://schemas.microsoft.com/office/drawing/2014/main" id="{AB94A7BC-4047-4EF0-9927-62BBA03A0022}"/>
                  </a:ext>
                </a:extLst>
              </p14:cNvPr>
              <p14:cNvContentPartPr/>
              <p14:nvPr/>
            </p14:nvContentPartPr>
            <p14:xfrm>
              <a:off x="-566100" y="1470491"/>
              <a:ext cx="270" cy="270"/>
            </p14:xfrm>
          </p:contentPart>
        </mc:Choice>
        <mc:Fallback>
          <p:pic>
            <p:nvPicPr>
              <p:cNvPr id="23" name="Ink 22">
                <a:extLst>
                  <a:ext uri="{FF2B5EF4-FFF2-40B4-BE49-F238E27FC236}">
                    <a16:creationId xmlns:a16="http://schemas.microsoft.com/office/drawing/2014/main" id="{AB94A7BC-4047-4EF0-9927-62BBA03A0022}"/>
                  </a:ext>
                </a:extLst>
              </p:cNvPr>
              <p:cNvPicPr/>
              <p:nvPr/>
            </p:nvPicPr>
            <p:blipFill>
              <a:blip r:embed="rId6"/>
              <a:stretch>
                <a:fillRect/>
              </a:stretch>
            </p:blipFill>
            <p:spPr>
              <a:xfrm>
                <a:off x="-579600" y="1456991"/>
                <a:ext cx="27000" cy="27000"/>
              </a:xfrm>
              <a:prstGeom prst="rect">
                <a:avLst/>
              </a:prstGeom>
            </p:spPr>
          </p:pic>
        </mc:Fallback>
      </mc:AlternateContent>
      <p:grpSp>
        <p:nvGrpSpPr>
          <p:cNvPr id="30" name="Group 29">
            <a:extLst>
              <a:ext uri="{FF2B5EF4-FFF2-40B4-BE49-F238E27FC236}">
                <a16:creationId xmlns:a16="http://schemas.microsoft.com/office/drawing/2014/main" id="{6C64E92C-2500-459D-81D5-45A23168446B}"/>
              </a:ext>
            </a:extLst>
          </p:cNvPr>
          <p:cNvGrpSpPr/>
          <p:nvPr/>
        </p:nvGrpSpPr>
        <p:grpSpPr>
          <a:xfrm>
            <a:off x="5317470" y="3058361"/>
            <a:ext cx="48330" cy="24570"/>
            <a:chOff x="7089960" y="2934815"/>
            <a:chExt cx="64440" cy="32760"/>
          </a:xfrm>
        </p:grpSpPr>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462FA94A-65E0-456B-A55A-8862DBE81E47}"/>
                    </a:ext>
                  </a:extLst>
                </p14:cNvPr>
                <p14:cNvContentPartPr/>
                <p14:nvPr/>
              </p14:nvContentPartPr>
              <p14:xfrm>
                <a:off x="7154040" y="2967215"/>
                <a:ext cx="360" cy="360"/>
              </p14:xfrm>
            </p:contentPart>
          </mc:Choice>
          <mc:Fallback xmlns="">
            <p:pic>
              <p:nvPicPr>
                <p:cNvPr id="10" name="Ink 9">
                  <a:extLst>
                    <a:ext uri="{FF2B5EF4-FFF2-40B4-BE49-F238E27FC236}">
                      <a16:creationId xmlns:a16="http://schemas.microsoft.com/office/drawing/2014/main" id="{462FA94A-65E0-456B-A55A-8862DBE81E47}"/>
                    </a:ext>
                  </a:extLst>
                </p:cNvPr>
                <p:cNvPicPr/>
                <p:nvPr/>
              </p:nvPicPr>
              <p:blipFill>
                <a:blip r:embed="rId8"/>
                <a:stretch>
                  <a:fillRect/>
                </a:stretch>
              </p:blipFill>
              <p:spPr>
                <a:xfrm>
                  <a:off x="7145400" y="29582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311A5558-E2C3-4F6E-A23B-241B43B57FA5}"/>
                    </a:ext>
                  </a:extLst>
                </p14:cNvPr>
                <p14:cNvContentPartPr/>
                <p14:nvPr/>
              </p14:nvContentPartPr>
              <p14:xfrm>
                <a:off x="7089960" y="2934815"/>
                <a:ext cx="360" cy="360"/>
              </p14:xfrm>
            </p:contentPart>
          </mc:Choice>
          <mc:Fallback xmlns="">
            <p:pic>
              <p:nvPicPr>
                <p:cNvPr id="11" name="Ink 10">
                  <a:extLst>
                    <a:ext uri="{FF2B5EF4-FFF2-40B4-BE49-F238E27FC236}">
                      <a16:creationId xmlns:a16="http://schemas.microsoft.com/office/drawing/2014/main" id="{311A5558-E2C3-4F6E-A23B-241B43B57FA5}"/>
                    </a:ext>
                  </a:extLst>
                </p:cNvPr>
                <p:cNvPicPr/>
                <p:nvPr/>
              </p:nvPicPr>
              <p:blipFill>
                <a:blip r:embed="rId8"/>
                <a:stretch>
                  <a:fillRect/>
                </a:stretch>
              </p:blipFill>
              <p:spPr>
                <a:xfrm>
                  <a:off x="7080960" y="29261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F7ECE24E-8184-4C65-AEEB-C5AC9CA2A1CC}"/>
                    </a:ext>
                  </a:extLst>
                </p14:cNvPr>
                <p14:cNvContentPartPr/>
                <p14:nvPr/>
              </p14:nvContentPartPr>
              <p14:xfrm>
                <a:off x="7089960" y="2934815"/>
                <a:ext cx="360" cy="360"/>
              </p14:xfrm>
            </p:contentPart>
          </mc:Choice>
          <mc:Fallback xmlns="">
            <p:pic>
              <p:nvPicPr>
                <p:cNvPr id="12" name="Ink 11">
                  <a:extLst>
                    <a:ext uri="{FF2B5EF4-FFF2-40B4-BE49-F238E27FC236}">
                      <a16:creationId xmlns:a16="http://schemas.microsoft.com/office/drawing/2014/main" id="{F7ECE24E-8184-4C65-AEEB-C5AC9CA2A1CC}"/>
                    </a:ext>
                  </a:extLst>
                </p:cNvPr>
                <p:cNvPicPr/>
                <p:nvPr/>
              </p:nvPicPr>
              <p:blipFill>
                <a:blip r:embed="rId8"/>
                <a:stretch>
                  <a:fillRect/>
                </a:stretch>
              </p:blipFill>
              <p:spPr>
                <a:xfrm>
                  <a:off x="7080960" y="29261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C06DDA5B-CD94-4A3B-BDA3-AD32A3A53AB6}"/>
                    </a:ext>
                  </a:extLst>
                </p14:cNvPr>
                <p14:cNvContentPartPr/>
                <p14:nvPr/>
              </p14:nvContentPartPr>
              <p14:xfrm>
                <a:off x="7089960" y="2934815"/>
                <a:ext cx="360" cy="360"/>
              </p14:xfrm>
            </p:contentPart>
          </mc:Choice>
          <mc:Fallback xmlns="">
            <p:pic>
              <p:nvPicPr>
                <p:cNvPr id="13" name="Ink 12">
                  <a:extLst>
                    <a:ext uri="{FF2B5EF4-FFF2-40B4-BE49-F238E27FC236}">
                      <a16:creationId xmlns:a16="http://schemas.microsoft.com/office/drawing/2014/main" id="{C06DDA5B-CD94-4A3B-BDA3-AD32A3A53AB6}"/>
                    </a:ext>
                  </a:extLst>
                </p:cNvPr>
                <p:cNvPicPr/>
                <p:nvPr/>
              </p:nvPicPr>
              <p:blipFill>
                <a:blip r:embed="rId8"/>
                <a:stretch>
                  <a:fillRect/>
                </a:stretch>
              </p:blipFill>
              <p:spPr>
                <a:xfrm>
                  <a:off x="7080960" y="2926175"/>
                  <a:ext cx="18000" cy="18000"/>
                </a:xfrm>
                <a:prstGeom prst="rect">
                  <a:avLst/>
                </a:prstGeom>
              </p:spPr>
            </p:pic>
          </mc:Fallback>
        </mc:AlternateContent>
      </p:grpSp>
      <p:sp>
        <p:nvSpPr>
          <p:cNvPr id="21" name="Conector recto 20">
            <a:extLst>
              <a:ext uri="{FF2B5EF4-FFF2-40B4-BE49-F238E27FC236}">
                <a16:creationId xmlns:a16="http://schemas.microsoft.com/office/drawing/2014/main" id="{C7E10599-4048-41FA-8822-9DA701FB815C}"/>
              </a:ext>
            </a:extLst>
          </p:cNvPr>
          <p:cNvSpPr/>
          <p:nvPr/>
        </p:nvSpPr>
        <p:spPr>
          <a:xfrm>
            <a:off x="6544800" y="3792420"/>
            <a:ext cx="0" cy="0"/>
          </a:xfrm>
          <a:prstGeom prst="line">
            <a:avLst/>
          </a:prstGeom>
          <a:solidFill>
            <a:srgbClr val="000000">
              <a:alpha val="5000"/>
            </a:srgbClr>
          </a:solidFill>
          <a:ln w="18000">
            <a:solidFill>
              <a:srgbClr val="0000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pPr defTabSz="685800"/>
            <a:endParaRPr lang="en-US" sz="1350" dirty="0">
              <a:solidFill>
                <a:srgbClr val="000000"/>
              </a:solidFill>
              <a:latin typeface="Franklin Gothic Book" panose="020F0502020204030204"/>
            </a:endParaRPr>
          </a:p>
        </p:txBody>
      </p:sp>
    </p:spTree>
    <p:extLst>
      <p:ext uri="{BB962C8B-B14F-4D97-AF65-F5344CB8AC3E}">
        <p14:creationId xmlns:p14="http://schemas.microsoft.com/office/powerpoint/2010/main" val="1981660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0993-CEE1-4595-8944-9109349C1860}"/>
              </a:ext>
            </a:extLst>
          </p:cNvPr>
          <p:cNvSpPr>
            <a:spLocks noGrp="1"/>
          </p:cNvSpPr>
          <p:nvPr>
            <p:ph type="title"/>
          </p:nvPr>
        </p:nvSpPr>
        <p:spPr>
          <a:xfrm>
            <a:off x="185670" y="558668"/>
            <a:ext cx="8611414" cy="1088068"/>
          </a:xfrm>
        </p:spPr>
        <p:txBody>
          <a:bodyPr>
            <a:normAutofit fontScale="90000"/>
          </a:bodyPr>
          <a:lstStyle/>
          <a:p>
            <a:r>
              <a:rPr lang="en-US" sz="2325" b="1" dirty="0">
                <a:latin typeface="Arial" panose="020B0604020202020204" pitchFamily="34" charset="0"/>
                <a:cs typeface="Arial" panose="020B0604020202020204" pitchFamily="34" charset="0"/>
              </a:rPr>
              <a:t>How is Ocean Pines Currently Meeting Expectations?</a:t>
            </a:r>
            <a:br>
              <a:rPr lang="en-US" dirty="0">
                <a:latin typeface="Arial" panose="020B0604020202020204" pitchFamily="34" charset="0"/>
                <a:cs typeface="Arial" panose="020B0604020202020204" pitchFamily="34" charset="0"/>
              </a:rPr>
            </a:br>
            <a:r>
              <a:rPr lang="en-US" sz="1650" b="1" dirty="0">
                <a:latin typeface="Arial" panose="020B0604020202020204" pitchFamily="34" charset="0"/>
                <a:cs typeface="Arial" panose="020B0604020202020204" pitchFamily="34" charset="0"/>
              </a:rPr>
              <a:t>Q5. As a property owner or resident, please rate how Ocean Pines is currently meeting your expectations with regard to the following? (1=Significantly Below Expectations; 5=Significantly Above Expectations)</a:t>
            </a:r>
          </a:p>
        </p:txBody>
      </p:sp>
      <p:sp>
        <p:nvSpPr>
          <p:cNvPr id="3" name="Content Placeholder 2">
            <a:extLst>
              <a:ext uri="{FF2B5EF4-FFF2-40B4-BE49-F238E27FC236}">
                <a16:creationId xmlns:a16="http://schemas.microsoft.com/office/drawing/2014/main" id="{518CD58E-2F8C-4AEF-9E55-ADB31E9E2D2F}"/>
              </a:ext>
            </a:extLst>
          </p:cNvPr>
          <p:cNvSpPr>
            <a:spLocks noGrp="1"/>
          </p:cNvSpPr>
          <p:nvPr>
            <p:ph idx="1"/>
          </p:nvPr>
        </p:nvSpPr>
        <p:spPr>
          <a:xfrm>
            <a:off x="229282" y="2438401"/>
            <a:ext cx="8245978" cy="3347397"/>
          </a:xfrm>
        </p:spPr>
        <p:txBody>
          <a:bodyPr>
            <a:normAutofit/>
          </a:bodyPr>
          <a:lstStyle/>
          <a:p>
            <a:pPr marL="150876" lvl="1" indent="0">
              <a:spcBef>
                <a:spcPts val="0"/>
              </a:spcBef>
              <a:spcAft>
                <a:spcPts val="0"/>
              </a:spcAft>
              <a:buNone/>
              <a:tabLst>
                <a:tab pos="342900" algn="l"/>
              </a:tabLst>
            </a:pPr>
            <a:br>
              <a:rPr lang="en-US" sz="1350" dirty="0">
                <a:latin typeface="Calibri" panose="020F0502020204030204" pitchFamily="34" charset="0"/>
                <a:ea typeface="Calibri" panose="020F0502020204030204" pitchFamily="34" charset="0"/>
                <a:cs typeface="Times New Roman" panose="02020603050405020304" pitchFamily="18" charset="0"/>
              </a:rPr>
            </a:br>
            <a:endParaRPr lang="en-US" sz="1350" dirty="0"/>
          </a:p>
        </p:txBody>
      </p:sp>
      <p:graphicFrame>
        <p:nvGraphicFramePr>
          <p:cNvPr id="4" name="Table 4">
            <a:extLst>
              <a:ext uri="{FF2B5EF4-FFF2-40B4-BE49-F238E27FC236}">
                <a16:creationId xmlns:a16="http://schemas.microsoft.com/office/drawing/2014/main" id="{A2BE5DAE-5D96-4E09-BB74-037C7BBF40F6}"/>
              </a:ext>
            </a:extLst>
          </p:cNvPr>
          <p:cNvGraphicFramePr>
            <a:graphicFrameLocks noGrp="1"/>
          </p:cNvGraphicFramePr>
          <p:nvPr>
            <p:extLst>
              <p:ext uri="{D42A27DB-BD31-4B8C-83A1-F6EECF244321}">
                <p14:modId xmlns:p14="http://schemas.microsoft.com/office/powerpoint/2010/main" val="2505033572"/>
              </p:ext>
            </p:extLst>
          </p:nvPr>
        </p:nvGraphicFramePr>
        <p:xfrm>
          <a:off x="99851" y="1968235"/>
          <a:ext cx="8944298" cy="3181068"/>
        </p:xfrm>
        <a:graphic>
          <a:graphicData uri="http://schemas.openxmlformats.org/drawingml/2006/table">
            <a:tbl>
              <a:tblPr firstRow="1" bandRow="1">
                <a:tableStyleId>{5C22544A-7EE6-4342-B048-85BDC9FD1C3A}</a:tableStyleId>
              </a:tblPr>
              <a:tblGrid>
                <a:gridCol w="1323037">
                  <a:extLst>
                    <a:ext uri="{9D8B030D-6E8A-4147-A177-3AD203B41FA5}">
                      <a16:colId xmlns:a16="http://schemas.microsoft.com/office/drawing/2014/main" val="2100641239"/>
                    </a:ext>
                  </a:extLst>
                </a:gridCol>
                <a:gridCol w="3025199">
                  <a:extLst>
                    <a:ext uri="{9D8B030D-6E8A-4147-A177-3AD203B41FA5}">
                      <a16:colId xmlns:a16="http://schemas.microsoft.com/office/drawing/2014/main" val="3964036983"/>
                    </a:ext>
                  </a:extLst>
                </a:gridCol>
                <a:gridCol w="1342265">
                  <a:extLst>
                    <a:ext uri="{9D8B030D-6E8A-4147-A177-3AD203B41FA5}">
                      <a16:colId xmlns:a16="http://schemas.microsoft.com/office/drawing/2014/main" val="3502342836"/>
                    </a:ext>
                  </a:extLst>
                </a:gridCol>
                <a:gridCol w="1515979">
                  <a:extLst>
                    <a:ext uri="{9D8B030D-6E8A-4147-A177-3AD203B41FA5}">
                      <a16:colId xmlns:a16="http://schemas.microsoft.com/office/drawing/2014/main" val="311537967"/>
                    </a:ext>
                  </a:extLst>
                </a:gridCol>
                <a:gridCol w="1737818">
                  <a:extLst>
                    <a:ext uri="{9D8B030D-6E8A-4147-A177-3AD203B41FA5}">
                      <a16:colId xmlns:a16="http://schemas.microsoft.com/office/drawing/2014/main" val="2841619686"/>
                    </a:ext>
                  </a:extLst>
                </a:gridCol>
              </a:tblGrid>
              <a:tr h="982980">
                <a:tc>
                  <a:txBody>
                    <a:bodyPr/>
                    <a:lstStyle/>
                    <a:p>
                      <a:pPr algn="ctr"/>
                      <a:r>
                        <a:rPr lang="en-US" sz="1500" dirty="0">
                          <a:latin typeface="Arial" panose="020B0604020202020204" pitchFamily="34" charset="0"/>
                          <a:cs typeface="Arial" panose="020B0604020202020204" pitchFamily="34" charset="0"/>
                        </a:rPr>
                        <a:t>Rank</a:t>
                      </a:r>
                    </a:p>
                    <a:p>
                      <a:pPr algn="ctr"/>
                      <a:r>
                        <a:rPr lang="en-US" sz="1500" dirty="0">
                          <a:latin typeface="Arial" panose="020B0604020202020204" pitchFamily="34" charset="0"/>
                          <a:cs typeface="Arial" panose="020B0604020202020204" pitchFamily="34" charset="0"/>
                        </a:rPr>
                        <a:t>(Importance)</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Attribute</a:t>
                      </a: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Importance</a:t>
                      </a:r>
                    </a:p>
                    <a:p>
                      <a:pPr algn="ctr"/>
                      <a:r>
                        <a:rPr lang="en-US" sz="1500" dirty="0">
                          <a:latin typeface="Arial" panose="020B0604020202020204" pitchFamily="34" charset="0"/>
                          <a:cs typeface="Arial" panose="020B0604020202020204" pitchFamily="34" charset="0"/>
                        </a:rPr>
                        <a:t>(Weighted Average)</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Satisfaction</a:t>
                      </a:r>
                    </a:p>
                    <a:p>
                      <a:pPr algn="ctr"/>
                      <a:r>
                        <a:rPr lang="en-US" sz="1500" b="1" dirty="0">
                          <a:latin typeface="Arial" panose="020B0604020202020204" pitchFamily="34" charset="0"/>
                          <a:cs typeface="Arial" panose="020B0604020202020204" pitchFamily="34" charset="0"/>
                        </a:rPr>
                        <a:t>Weighted Avg.</a:t>
                      </a: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 Slightly or  Significantly Above Expectation</a:t>
                      </a:r>
                    </a:p>
                  </a:txBody>
                  <a:tcPr marL="68580" marR="68580" marT="34290" marB="34290"/>
                </a:tc>
                <a:extLst>
                  <a:ext uri="{0D108BD9-81ED-4DB2-BD59-A6C34878D82A}">
                    <a16:rowId xmlns:a16="http://schemas.microsoft.com/office/drawing/2014/main" val="2344859517"/>
                  </a:ext>
                </a:extLst>
              </a:tr>
              <a:tr h="434340">
                <a:tc>
                  <a:txBody>
                    <a:bodyPr/>
                    <a:lstStyle/>
                    <a:p>
                      <a:pPr algn="ctr"/>
                      <a:r>
                        <a:rPr lang="en-US" sz="1800" b="0" dirty="0">
                          <a:latin typeface="Arial" panose="020B0604020202020204" pitchFamily="34" charset="0"/>
                          <a:cs typeface="Arial" panose="020B0604020202020204" pitchFamily="34" charset="0"/>
                        </a:rPr>
                        <a:t>#1</a:t>
                      </a:r>
                    </a:p>
                  </a:txBody>
                  <a:tcPr marL="68580" marR="68580" marT="34290" marB="34290"/>
                </a:tc>
                <a:tc>
                  <a:txBody>
                    <a:bodyPr/>
                    <a:lstStyle/>
                    <a:p>
                      <a:pPr algn="l"/>
                      <a:r>
                        <a:rPr lang="en-US" sz="1800" b="1" dirty="0">
                          <a:latin typeface="Arial" panose="020B0604020202020204" pitchFamily="34" charset="0"/>
                          <a:cs typeface="Arial" panose="020B0604020202020204" pitchFamily="34" charset="0"/>
                        </a:rPr>
                        <a:t>Safety</a:t>
                      </a:r>
                    </a:p>
                  </a:txBody>
                  <a:tcPr marL="68580" marR="68580" marT="34290" marB="34290"/>
                </a:tc>
                <a:tc>
                  <a:txBody>
                    <a:bodyPr/>
                    <a:lstStyle/>
                    <a:p>
                      <a:pPr algn="ctr"/>
                      <a:r>
                        <a:rPr lang="en-US" sz="1800" b="0" dirty="0">
                          <a:latin typeface="Arial" panose="020B0604020202020204" pitchFamily="34" charset="0"/>
                          <a:cs typeface="Arial" panose="020B0604020202020204" pitchFamily="34" charset="0"/>
                        </a:rPr>
                        <a:t>4.58</a:t>
                      </a:r>
                    </a:p>
                  </a:txBody>
                  <a:tcPr marL="68580" marR="68580" marT="34290" marB="34290"/>
                </a:tc>
                <a:tc>
                  <a:txBody>
                    <a:bodyPr/>
                    <a:lstStyle/>
                    <a:p>
                      <a:pPr algn="ctr"/>
                      <a:r>
                        <a:rPr lang="en-US" sz="2400" b="1" dirty="0">
                          <a:latin typeface="Arial" panose="020B0604020202020204" pitchFamily="34" charset="0"/>
                          <a:cs typeface="Arial" panose="020B0604020202020204" pitchFamily="34" charset="0"/>
                        </a:rPr>
                        <a:t>3.83</a:t>
                      </a:r>
                    </a:p>
                  </a:txBody>
                  <a:tcPr marL="68580" marR="68580" marT="34290" marB="34290"/>
                </a:tc>
                <a:tc>
                  <a:txBody>
                    <a:bodyPr/>
                    <a:lstStyle/>
                    <a:p>
                      <a:pPr algn="ctr"/>
                      <a:r>
                        <a:rPr lang="en-US" sz="2400" b="1" dirty="0">
                          <a:latin typeface="Arial" panose="020B0604020202020204" pitchFamily="34" charset="0"/>
                          <a:cs typeface="Arial" panose="020B0604020202020204" pitchFamily="34" charset="0"/>
                        </a:rPr>
                        <a:t>58.0</a:t>
                      </a:r>
                    </a:p>
                  </a:txBody>
                  <a:tcPr marL="68580" marR="68580" marT="34290" marB="34290"/>
                </a:tc>
                <a:extLst>
                  <a:ext uri="{0D108BD9-81ED-4DB2-BD59-A6C34878D82A}">
                    <a16:rowId xmlns:a16="http://schemas.microsoft.com/office/drawing/2014/main" val="2849829415"/>
                  </a:ext>
                </a:extLst>
              </a:tr>
              <a:tr h="382176">
                <a:tc>
                  <a:txBody>
                    <a:bodyPr/>
                    <a:lstStyle/>
                    <a:p>
                      <a:pPr algn="ctr"/>
                      <a:r>
                        <a:rPr lang="en-US" sz="1500" b="0" dirty="0">
                          <a:latin typeface="Arial" panose="020B0604020202020204" pitchFamily="34" charset="0"/>
                          <a:cs typeface="Arial" panose="020B0604020202020204" pitchFamily="34" charset="0"/>
                        </a:rPr>
                        <a:t>#2</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Maintenance of Infrastructure</a:t>
                      </a:r>
                    </a:p>
                  </a:txBody>
                  <a:tcPr marL="68580" marR="68580" marT="34290" marB="34290"/>
                </a:tc>
                <a:tc>
                  <a:txBody>
                    <a:bodyPr/>
                    <a:lstStyle/>
                    <a:p>
                      <a:pPr algn="ctr"/>
                      <a:r>
                        <a:rPr lang="en-US" sz="1500" b="0" dirty="0">
                          <a:latin typeface="Arial" panose="020B0604020202020204" pitchFamily="34" charset="0"/>
                          <a:cs typeface="Arial" panose="020B0604020202020204" pitchFamily="34" charset="0"/>
                        </a:rPr>
                        <a:t>4.49</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2.78</a:t>
                      </a: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23.6</a:t>
                      </a:r>
                    </a:p>
                  </a:txBody>
                  <a:tcPr marL="68580" marR="68580" marT="34290" marB="34290"/>
                </a:tc>
                <a:extLst>
                  <a:ext uri="{0D108BD9-81ED-4DB2-BD59-A6C34878D82A}">
                    <a16:rowId xmlns:a16="http://schemas.microsoft.com/office/drawing/2014/main" val="1437123860"/>
                  </a:ext>
                </a:extLst>
              </a:tr>
              <a:tr h="6172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dirty="0">
                          <a:latin typeface="Arial" panose="020B0604020202020204" pitchFamily="34" charset="0"/>
                          <a:cs typeface="Arial" panose="020B0604020202020204" pitchFamily="34" charset="0"/>
                        </a:rPr>
                        <a:t>#3</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Community Appearance/Aesthetics</a:t>
                      </a:r>
                    </a:p>
                  </a:txBody>
                  <a:tcPr marL="68580" marR="68580" marT="34290" marB="34290"/>
                </a:tc>
                <a:tc>
                  <a:txBody>
                    <a:bodyPr/>
                    <a:lstStyle/>
                    <a:p>
                      <a:pPr algn="ctr"/>
                      <a:r>
                        <a:rPr lang="en-US" sz="1500" b="0" dirty="0">
                          <a:latin typeface="Arial" panose="020B0604020202020204" pitchFamily="34" charset="0"/>
                          <a:cs typeface="Arial" panose="020B0604020202020204" pitchFamily="34" charset="0"/>
                        </a:rPr>
                        <a:t>4.32</a:t>
                      </a:r>
                    </a:p>
                  </a:txBody>
                  <a:tcPr marL="68580" marR="68580" marT="34290" marB="34290"/>
                </a:tc>
                <a:tc>
                  <a:txBody>
                    <a:bodyPr/>
                    <a:lstStyle/>
                    <a:p>
                      <a:pPr algn="ctr"/>
                      <a:r>
                        <a:rPr lang="en-US" sz="1500" b="0" dirty="0">
                          <a:latin typeface="Arial" panose="020B0604020202020204" pitchFamily="34" charset="0"/>
                          <a:cs typeface="Arial" panose="020B0604020202020204" pitchFamily="34" charset="0"/>
                        </a:rPr>
                        <a:t>3.16</a:t>
                      </a:r>
                    </a:p>
                  </a:txBody>
                  <a:tcPr marL="68580" marR="68580" marT="34290" marB="34290"/>
                </a:tc>
                <a:tc>
                  <a:txBody>
                    <a:bodyPr/>
                    <a:lstStyle/>
                    <a:p>
                      <a:pPr algn="ctr"/>
                      <a:r>
                        <a:rPr lang="en-US" sz="1500" b="0" dirty="0">
                          <a:latin typeface="Arial" panose="020B0604020202020204" pitchFamily="34" charset="0"/>
                          <a:cs typeface="Arial" panose="020B0604020202020204" pitchFamily="34" charset="0"/>
                        </a:rPr>
                        <a:t>35.5</a:t>
                      </a:r>
                    </a:p>
                  </a:txBody>
                  <a:tcPr marL="68580" marR="68580" marT="34290" marB="34290"/>
                </a:tc>
                <a:extLst>
                  <a:ext uri="{0D108BD9-81ED-4DB2-BD59-A6C34878D82A}">
                    <a16:rowId xmlns:a16="http://schemas.microsoft.com/office/drawing/2014/main" val="3595790698"/>
                  </a:ext>
                </a:extLst>
              </a:tr>
              <a:tr h="382176">
                <a:tc>
                  <a:txBody>
                    <a:bodyPr/>
                    <a:lstStyle/>
                    <a:p>
                      <a:pPr algn="ctr"/>
                      <a:r>
                        <a:rPr lang="en-US" sz="1500" b="0" dirty="0">
                          <a:latin typeface="Arial" panose="020B0604020202020204" pitchFamily="34" charset="0"/>
                          <a:cs typeface="Arial" panose="020B0604020202020204" pitchFamily="34" charset="0"/>
                        </a:rPr>
                        <a:t>#4</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Assessment Fee Value for the $</a:t>
                      </a: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4.18</a:t>
                      </a:r>
                    </a:p>
                  </a:txBody>
                  <a:tcPr marL="68580" marR="68580" marT="34290" marB="34290"/>
                </a:tc>
                <a:tc>
                  <a:txBody>
                    <a:bodyPr/>
                    <a:lstStyle/>
                    <a:p>
                      <a:pPr algn="ctr"/>
                      <a:r>
                        <a:rPr lang="en-US" sz="1500" b="0" dirty="0">
                          <a:latin typeface="Arial" panose="020B0604020202020204" pitchFamily="34" charset="0"/>
                          <a:cs typeface="Arial" panose="020B0604020202020204" pitchFamily="34" charset="0"/>
                        </a:rPr>
                        <a:t>2.95</a:t>
                      </a:r>
                    </a:p>
                  </a:txBody>
                  <a:tcPr marL="68580" marR="68580" marT="34290" marB="34290"/>
                </a:tc>
                <a:tc>
                  <a:txBody>
                    <a:bodyPr/>
                    <a:lstStyle/>
                    <a:p>
                      <a:pPr algn="ctr"/>
                      <a:r>
                        <a:rPr lang="en-US" sz="1500" b="0" dirty="0">
                          <a:latin typeface="Arial" panose="020B0604020202020204" pitchFamily="34" charset="0"/>
                          <a:cs typeface="Arial" panose="020B0604020202020204" pitchFamily="34" charset="0"/>
                        </a:rPr>
                        <a:t>24.7</a:t>
                      </a:r>
                    </a:p>
                  </a:txBody>
                  <a:tcPr marL="68580" marR="68580" marT="34290" marB="34290"/>
                </a:tc>
                <a:extLst>
                  <a:ext uri="{0D108BD9-81ED-4DB2-BD59-A6C34878D82A}">
                    <a16:rowId xmlns:a16="http://schemas.microsoft.com/office/drawing/2014/main" val="1733360917"/>
                  </a:ext>
                </a:extLst>
              </a:tr>
              <a:tr h="382176">
                <a:tc>
                  <a:txBody>
                    <a:bodyPr/>
                    <a:lstStyle/>
                    <a:p>
                      <a:pPr algn="ctr"/>
                      <a:r>
                        <a:rPr lang="en-US" sz="1500" b="0" dirty="0">
                          <a:latin typeface="Arial" panose="020B0604020202020204" pitchFamily="34" charset="0"/>
                          <a:cs typeface="Arial" panose="020B0604020202020204" pitchFamily="34" charset="0"/>
                        </a:rPr>
                        <a:t>#5</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Ocean Pines Customer Service</a:t>
                      </a: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4.13</a:t>
                      </a:r>
                    </a:p>
                  </a:txBody>
                  <a:tcPr marL="68580" marR="68580" marT="34290" marB="34290"/>
                </a:tc>
                <a:tc>
                  <a:txBody>
                    <a:bodyPr/>
                    <a:lstStyle/>
                    <a:p>
                      <a:pPr algn="ctr"/>
                      <a:r>
                        <a:rPr lang="en-US" sz="1500" b="0" dirty="0">
                          <a:latin typeface="Arial" panose="020B0604020202020204" pitchFamily="34" charset="0"/>
                          <a:cs typeface="Arial" panose="020B0604020202020204" pitchFamily="34" charset="0"/>
                        </a:rPr>
                        <a:t>3.15</a:t>
                      </a:r>
                    </a:p>
                  </a:txBody>
                  <a:tcPr marL="68580" marR="68580" marT="34290" marB="34290"/>
                </a:tc>
                <a:tc>
                  <a:txBody>
                    <a:bodyPr/>
                    <a:lstStyle/>
                    <a:p>
                      <a:pPr algn="ctr"/>
                      <a:r>
                        <a:rPr lang="en-US" sz="1500" b="0" dirty="0">
                          <a:latin typeface="Arial" panose="020B0604020202020204" pitchFamily="34" charset="0"/>
                          <a:cs typeface="Arial" panose="020B0604020202020204" pitchFamily="34" charset="0"/>
                        </a:rPr>
                        <a:t>34.0</a:t>
                      </a:r>
                    </a:p>
                  </a:txBody>
                  <a:tcPr marL="68580" marR="68580" marT="34290" marB="34290"/>
                </a:tc>
                <a:extLst>
                  <a:ext uri="{0D108BD9-81ED-4DB2-BD59-A6C34878D82A}">
                    <a16:rowId xmlns:a16="http://schemas.microsoft.com/office/drawing/2014/main" val="290508318"/>
                  </a:ext>
                </a:extLst>
              </a:tr>
            </a:tbl>
          </a:graphicData>
        </a:graphic>
      </p:graphicFrame>
      <p:sp>
        <p:nvSpPr>
          <p:cNvPr id="5" name="TextBox 4">
            <a:extLst>
              <a:ext uri="{FF2B5EF4-FFF2-40B4-BE49-F238E27FC236}">
                <a16:creationId xmlns:a16="http://schemas.microsoft.com/office/drawing/2014/main" id="{CC7144A9-8FF3-421B-A5E2-61CEDC65411D}"/>
              </a:ext>
            </a:extLst>
          </p:cNvPr>
          <p:cNvSpPr txBox="1"/>
          <p:nvPr/>
        </p:nvSpPr>
        <p:spPr>
          <a:xfrm>
            <a:off x="661641" y="5384439"/>
            <a:ext cx="7507569" cy="738664"/>
          </a:xfrm>
          <a:prstGeom prst="rect">
            <a:avLst/>
          </a:prstGeom>
          <a:noFill/>
        </p:spPr>
        <p:txBody>
          <a:bodyPr wrap="none" rtlCol="0">
            <a:spAutoFit/>
          </a:bodyPr>
          <a:lstStyle/>
          <a:p>
            <a:pPr algn="ctr" defTabSz="685800"/>
            <a:r>
              <a:rPr lang="en-US" sz="2100" dirty="0">
                <a:solidFill>
                  <a:srgbClr val="000000"/>
                </a:solidFill>
                <a:latin typeface="Arial Black" panose="020B0A04020102020204" pitchFamily="34" charset="0"/>
                <a:cs typeface="Arial" panose="020B0604020202020204" pitchFamily="34" charset="0"/>
              </a:rPr>
              <a:t>Safety was Rated as Slightly Above Expectations </a:t>
            </a:r>
          </a:p>
          <a:p>
            <a:pPr algn="ctr" defTabSz="685800"/>
            <a:r>
              <a:rPr lang="en-US" sz="2100" dirty="0">
                <a:solidFill>
                  <a:srgbClr val="000000"/>
                </a:solidFill>
                <a:latin typeface="Arial Black" panose="020B0A04020102020204" pitchFamily="34" charset="0"/>
                <a:cs typeface="Arial" panose="020B0604020202020204" pitchFamily="34" charset="0"/>
              </a:rPr>
              <a:t>All Other top 4 Areas are Meeting Expectations</a:t>
            </a:r>
          </a:p>
        </p:txBody>
      </p:sp>
      <p:sp>
        <p:nvSpPr>
          <p:cNvPr id="6" name="Title 1">
            <a:extLst>
              <a:ext uri="{FF2B5EF4-FFF2-40B4-BE49-F238E27FC236}">
                <a16:creationId xmlns:a16="http://schemas.microsoft.com/office/drawing/2014/main" id="{AD685709-E6F2-493D-B81A-9C28D802897C}"/>
              </a:ext>
            </a:extLst>
          </p:cNvPr>
          <p:cNvSpPr txBox="1">
            <a:spLocks/>
          </p:cNvSpPr>
          <p:nvPr/>
        </p:nvSpPr>
        <p:spPr>
          <a:xfrm>
            <a:off x="737406" y="1899705"/>
            <a:ext cx="6172200" cy="293454"/>
          </a:xfrm>
          <a:prstGeom prst="rect">
            <a:avLst/>
          </a:prstGeom>
        </p:spPr>
        <p:txBody>
          <a:bodyPr vert="horz" lIns="68580" tIns="34290" rIns="68580" bIns="34290" rtlCol="0" anchor="b">
            <a:noAutofit/>
          </a:bodyPr>
          <a:lstStyle>
            <a:lvl1pPr algn="l" defTabSz="457200" rtl="0" eaLnBrk="1" latinLnBrk="0" hangingPunct="1">
              <a:spcBef>
                <a:spcPct val="0"/>
              </a:spcBef>
              <a:buNone/>
              <a:defRPr sz="2000" b="1" kern="1200">
                <a:solidFill>
                  <a:schemeClr val="tx1"/>
                </a:solidFill>
                <a:latin typeface="Arial"/>
                <a:ea typeface="+mj-ea"/>
                <a:cs typeface="Arial"/>
              </a:defRPr>
            </a:lvl1pPr>
          </a:lstStyle>
          <a:p>
            <a:pPr defTabSz="342900">
              <a:defRPr/>
            </a:pPr>
            <a:endParaRPr lang="en-US" sz="1500" dirty="0">
              <a:solidFill>
                <a:srgbClr val="333333"/>
              </a:solidFill>
            </a:endParaRPr>
          </a:p>
        </p:txBody>
      </p:sp>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AA806578-9B14-4A01-97FE-01F276C30EA9}"/>
                  </a:ext>
                </a:extLst>
              </p14:cNvPr>
              <p14:cNvContentPartPr/>
              <p14:nvPr/>
            </p14:nvContentPartPr>
            <p14:xfrm>
              <a:off x="4451040" y="2660921"/>
              <a:ext cx="4417200" cy="711180"/>
            </p14:xfrm>
          </p:contentPart>
        </mc:Choice>
        <mc:Fallback>
          <p:pic>
            <p:nvPicPr>
              <p:cNvPr id="7" name="Ink 6">
                <a:extLst>
                  <a:ext uri="{FF2B5EF4-FFF2-40B4-BE49-F238E27FC236}">
                    <a16:creationId xmlns:a16="http://schemas.microsoft.com/office/drawing/2014/main" id="{AA806578-9B14-4A01-97FE-01F276C30EA9}"/>
                  </a:ext>
                </a:extLst>
              </p:cNvPr>
              <p:cNvPicPr/>
              <p:nvPr/>
            </p:nvPicPr>
            <p:blipFill>
              <a:blip r:embed="rId4"/>
              <a:stretch>
                <a:fillRect/>
              </a:stretch>
            </p:blipFill>
            <p:spPr>
              <a:xfrm>
                <a:off x="4433040" y="2642926"/>
                <a:ext cx="4452840" cy="746811"/>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7" name="Ink 16">
                <a:extLst>
                  <a:ext uri="{FF2B5EF4-FFF2-40B4-BE49-F238E27FC236}">
                    <a16:creationId xmlns:a16="http://schemas.microsoft.com/office/drawing/2014/main" id="{C69F6091-4DA0-41B7-8C48-D92C1EAE9DF9}"/>
                  </a:ext>
                </a:extLst>
              </p14:cNvPr>
              <p14:cNvContentPartPr/>
              <p14:nvPr/>
            </p14:nvContentPartPr>
            <p14:xfrm>
              <a:off x="6593102" y="2806181"/>
              <a:ext cx="270" cy="270"/>
            </p14:xfrm>
          </p:contentPart>
        </mc:Choice>
        <mc:Fallback>
          <p:pic>
            <p:nvPicPr>
              <p:cNvPr id="17" name="Ink 16">
                <a:extLst>
                  <a:ext uri="{FF2B5EF4-FFF2-40B4-BE49-F238E27FC236}">
                    <a16:creationId xmlns:a16="http://schemas.microsoft.com/office/drawing/2014/main" id="{C69F6091-4DA0-41B7-8C48-D92C1EAE9DF9}"/>
                  </a:ext>
                </a:extLst>
              </p:cNvPr>
              <p:cNvPicPr/>
              <p:nvPr/>
            </p:nvPicPr>
            <p:blipFill>
              <a:blip r:embed="rId6"/>
              <a:stretch>
                <a:fillRect/>
              </a:stretch>
            </p:blipFill>
            <p:spPr>
              <a:xfrm>
                <a:off x="6579602" y="2792681"/>
                <a:ext cx="27000" cy="27000"/>
              </a:xfrm>
              <a:prstGeom prst="rect">
                <a:avLst/>
              </a:prstGeom>
            </p:spPr>
          </p:pic>
        </mc:Fallback>
      </mc:AlternateContent>
      <p:grpSp>
        <p:nvGrpSpPr>
          <p:cNvPr id="24" name="Group 23">
            <a:extLst>
              <a:ext uri="{FF2B5EF4-FFF2-40B4-BE49-F238E27FC236}">
                <a16:creationId xmlns:a16="http://schemas.microsoft.com/office/drawing/2014/main" id="{5EABAC1F-73FE-433D-9EE8-CC6911A40D47}"/>
              </a:ext>
            </a:extLst>
          </p:cNvPr>
          <p:cNvGrpSpPr/>
          <p:nvPr/>
        </p:nvGrpSpPr>
        <p:grpSpPr>
          <a:xfrm>
            <a:off x="5955092" y="2854241"/>
            <a:ext cx="270" cy="270"/>
            <a:chOff x="7940122" y="2662655"/>
            <a:chExt cx="360" cy="360"/>
          </a:xfrm>
        </p:grpSpPr>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54A78D4E-3393-47DB-A800-E497878FEF49}"/>
                    </a:ext>
                  </a:extLst>
                </p14:cNvPr>
                <p14:cNvContentPartPr/>
                <p14:nvPr/>
              </p14:nvContentPartPr>
              <p14:xfrm>
                <a:off x="7940122" y="2662655"/>
                <a:ext cx="360" cy="360"/>
              </p14:xfrm>
            </p:contentPart>
          </mc:Choice>
          <mc:Fallback xmlns="">
            <p:pic>
              <p:nvPicPr>
                <p:cNvPr id="18" name="Ink 17">
                  <a:extLst>
                    <a:ext uri="{FF2B5EF4-FFF2-40B4-BE49-F238E27FC236}">
                      <a16:creationId xmlns:a16="http://schemas.microsoft.com/office/drawing/2014/main" id="{54A78D4E-3393-47DB-A800-E497878FEF49}"/>
                    </a:ext>
                  </a:extLst>
                </p:cNvPr>
                <p:cNvPicPr/>
                <p:nvPr/>
              </p:nvPicPr>
              <p:blipFill>
                <a:blip r:embed="rId18"/>
                <a:stretch>
                  <a:fillRect/>
                </a:stretch>
              </p:blipFill>
              <p:spPr>
                <a:xfrm>
                  <a:off x="7922482" y="26450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288C1946-FA1F-4AE6-BBB2-C5E0FA169A4D}"/>
                    </a:ext>
                  </a:extLst>
                </p14:cNvPr>
                <p14:cNvContentPartPr/>
                <p14:nvPr/>
              </p14:nvContentPartPr>
              <p14:xfrm>
                <a:off x="7940122" y="2662655"/>
                <a:ext cx="360" cy="360"/>
              </p14:xfrm>
            </p:contentPart>
          </mc:Choice>
          <mc:Fallback xmlns="">
            <p:pic>
              <p:nvPicPr>
                <p:cNvPr id="23" name="Ink 22">
                  <a:extLst>
                    <a:ext uri="{FF2B5EF4-FFF2-40B4-BE49-F238E27FC236}">
                      <a16:creationId xmlns:a16="http://schemas.microsoft.com/office/drawing/2014/main" id="{288C1946-FA1F-4AE6-BBB2-C5E0FA169A4D}"/>
                    </a:ext>
                  </a:extLst>
                </p:cNvPr>
                <p:cNvPicPr/>
                <p:nvPr/>
              </p:nvPicPr>
              <p:blipFill>
                <a:blip r:embed="rId18"/>
                <a:stretch>
                  <a:fillRect/>
                </a:stretch>
              </p:blipFill>
              <p:spPr>
                <a:xfrm>
                  <a:off x="7922482" y="2645015"/>
                  <a:ext cx="36000" cy="36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0">
            <p14:nvContentPartPr>
              <p14:cNvPr id="26" name="Ink 25">
                <a:extLst>
                  <a:ext uri="{FF2B5EF4-FFF2-40B4-BE49-F238E27FC236}">
                    <a16:creationId xmlns:a16="http://schemas.microsoft.com/office/drawing/2014/main" id="{A6F98496-E812-444D-A6F6-2D879C573AA0}"/>
                  </a:ext>
                </a:extLst>
              </p14:cNvPr>
              <p14:cNvContentPartPr/>
              <p14:nvPr/>
            </p14:nvContentPartPr>
            <p14:xfrm>
              <a:off x="6280442" y="2830211"/>
              <a:ext cx="270" cy="270"/>
            </p14:xfrm>
          </p:contentPart>
        </mc:Choice>
        <mc:Fallback>
          <p:pic>
            <p:nvPicPr>
              <p:cNvPr id="26" name="Ink 25">
                <a:extLst>
                  <a:ext uri="{FF2B5EF4-FFF2-40B4-BE49-F238E27FC236}">
                    <a16:creationId xmlns:a16="http://schemas.microsoft.com/office/drawing/2014/main" id="{A6F98496-E812-444D-A6F6-2D879C573AA0}"/>
                  </a:ext>
                </a:extLst>
              </p:cNvPr>
              <p:cNvPicPr/>
              <p:nvPr/>
            </p:nvPicPr>
            <p:blipFill>
              <a:blip r:embed="rId6"/>
              <a:stretch>
                <a:fillRect/>
              </a:stretch>
            </p:blipFill>
            <p:spPr>
              <a:xfrm>
                <a:off x="6266942" y="2816711"/>
                <a:ext cx="27000" cy="27000"/>
              </a:xfrm>
              <a:prstGeom prst="rect">
                <a:avLst/>
              </a:prstGeom>
            </p:spPr>
          </p:pic>
        </mc:Fallback>
      </mc:AlternateContent>
    </p:spTree>
    <p:extLst>
      <p:ext uri="{BB962C8B-B14F-4D97-AF65-F5344CB8AC3E}">
        <p14:creationId xmlns:p14="http://schemas.microsoft.com/office/powerpoint/2010/main" val="3222622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0993-CEE1-4595-8944-9109349C1860}"/>
              </a:ext>
            </a:extLst>
          </p:cNvPr>
          <p:cNvSpPr>
            <a:spLocks noGrp="1"/>
          </p:cNvSpPr>
          <p:nvPr>
            <p:ph type="title"/>
          </p:nvPr>
        </p:nvSpPr>
        <p:spPr>
          <a:xfrm>
            <a:off x="366035" y="740426"/>
            <a:ext cx="8000318" cy="1088068"/>
          </a:xfrm>
        </p:spPr>
        <p:txBody>
          <a:bodyPr>
            <a:normAutofit/>
          </a:bodyPr>
          <a:lstStyle/>
          <a:p>
            <a:r>
              <a:rPr lang="en-US" sz="2325" b="1" dirty="0">
                <a:latin typeface="Arial" panose="020B0604020202020204" pitchFamily="34" charset="0"/>
                <a:cs typeface="Arial" panose="020B0604020202020204" pitchFamily="34" charset="0"/>
              </a:rPr>
              <a:t>What is the gap between what is most important &amp; how Ocean Pines is currently meeting expectations?</a:t>
            </a:r>
            <a:br>
              <a:rPr lang="en-US"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18CD58E-2F8C-4AEF-9E55-ADB31E9E2D2F}"/>
              </a:ext>
            </a:extLst>
          </p:cNvPr>
          <p:cNvSpPr>
            <a:spLocks noGrp="1"/>
          </p:cNvSpPr>
          <p:nvPr>
            <p:ph idx="1"/>
          </p:nvPr>
        </p:nvSpPr>
        <p:spPr>
          <a:xfrm>
            <a:off x="229282" y="2438401"/>
            <a:ext cx="8245978" cy="3347397"/>
          </a:xfrm>
        </p:spPr>
        <p:txBody>
          <a:bodyPr>
            <a:normAutofit/>
          </a:bodyPr>
          <a:lstStyle/>
          <a:p>
            <a:pPr marL="150876" lvl="1" indent="0">
              <a:spcBef>
                <a:spcPts val="0"/>
              </a:spcBef>
              <a:spcAft>
                <a:spcPts val="0"/>
              </a:spcAft>
              <a:buNone/>
              <a:tabLst>
                <a:tab pos="342900" algn="l"/>
              </a:tabLst>
            </a:pPr>
            <a:br>
              <a:rPr lang="en-US" sz="1350" dirty="0">
                <a:latin typeface="Calibri" panose="020F0502020204030204" pitchFamily="34" charset="0"/>
                <a:ea typeface="Calibri" panose="020F0502020204030204" pitchFamily="34" charset="0"/>
                <a:cs typeface="Times New Roman" panose="02020603050405020304" pitchFamily="18" charset="0"/>
              </a:rPr>
            </a:br>
            <a:endParaRPr lang="en-US" sz="1350" dirty="0"/>
          </a:p>
        </p:txBody>
      </p:sp>
      <p:graphicFrame>
        <p:nvGraphicFramePr>
          <p:cNvPr id="4" name="Table 4">
            <a:extLst>
              <a:ext uri="{FF2B5EF4-FFF2-40B4-BE49-F238E27FC236}">
                <a16:creationId xmlns:a16="http://schemas.microsoft.com/office/drawing/2014/main" id="{A2BE5DAE-5D96-4E09-BB74-037C7BBF40F6}"/>
              </a:ext>
            </a:extLst>
          </p:cNvPr>
          <p:cNvGraphicFramePr>
            <a:graphicFrameLocks noGrp="1"/>
          </p:cNvGraphicFramePr>
          <p:nvPr/>
        </p:nvGraphicFramePr>
        <p:xfrm>
          <a:off x="193115" y="2005916"/>
          <a:ext cx="8318311" cy="3011076"/>
        </p:xfrm>
        <a:graphic>
          <a:graphicData uri="http://schemas.openxmlformats.org/drawingml/2006/table">
            <a:tbl>
              <a:tblPr firstRow="1" bandRow="1">
                <a:tableStyleId>{5C22544A-7EE6-4342-B048-85BDC9FD1C3A}</a:tableStyleId>
              </a:tblPr>
              <a:tblGrid>
                <a:gridCol w="1346927">
                  <a:extLst>
                    <a:ext uri="{9D8B030D-6E8A-4147-A177-3AD203B41FA5}">
                      <a16:colId xmlns:a16="http://schemas.microsoft.com/office/drawing/2014/main" val="2100641239"/>
                    </a:ext>
                  </a:extLst>
                </a:gridCol>
                <a:gridCol w="2781587">
                  <a:extLst>
                    <a:ext uri="{9D8B030D-6E8A-4147-A177-3AD203B41FA5}">
                      <a16:colId xmlns:a16="http://schemas.microsoft.com/office/drawing/2014/main" val="3964036983"/>
                    </a:ext>
                  </a:extLst>
                </a:gridCol>
                <a:gridCol w="1665515">
                  <a:extLst>
                    <a:ext uri="{9D8B030D-6E8A-4147-A177-3AD203B41FA5}">
                      <a16:colId xmlns:a16="http://schemas.microsoft.com/office/drawing/2014/main" val="3502342836"/>
                    </a:ext>
                  </a:extLst>
                </a:gridCol>
                <a:gridCol w="1508285">
                  <a:extLst>
                    <a:ext uri="{9D8B030D-6E8A-4147-A177-3AD203B41FA5}">
                      <a16:colId xmlns:a16="http://schemas.microsoft.com/office/drawing/2014/main" val="311537967"/>
                    </a:ext>
                  </a:extLst>
                </a:gridCol>
                <a:gridCol w="1015997">
                  <a:extLst>
                    <a:ext uri="{9D8B030D-6E8A-4147-A177-3AD203B41FA5}">
                      <a16:colId xmlns:a16="http://schemas.microsoft.com/office/drawing/2014/main" val="2841619686"/>
                    </a:ext>
                  </a:extLst>
                </a:gridCol>
              </a:tblGrid>
              <a:tr h="525780">
                <a:tc>
                  <a:txBody>
                    <a:bodyPr/>
                    <a:lstStyle/>
                    <a:p>
                      <a:pPr algn="ctr"/>
                      <a:r>
                        <a:rPr lang="en-US" sz="1500" dirty="0"/>
                        <a:t>Rank</a:t>
                      </a:r>
                    </a:p>
                    <a:p>
                      <a:pPr algn="ctr"/>
                      <a:r>
                        <a:rPr lang="en-US" sz="1500" dirty="0"/>
                        <a:t>(Importance)</a:t>
                      </a:r>
                    </a:p>
                  </a:txBody>
                  <a:tcPr marL="68580" marR="68580" marT="34290" marB="34290"/>
                </a:tc>
                <a:tc>
                  <a:txBody>
                    <a:bodyPr/>
                    <a:lstStyle/>
                    <a:p>
                      <a:pPr algn="ctr"/>
                      <a:endParaRPr lang="en-US" sz="1500" dirty="0"/>
                    </a:p>
                  </a:txBody>
                  <a:tcPr marL="68580" marR="68580" marT="34290" marB="34290"/>
                </a:tc>
                <a:tc>
                  <a:txBody>
                    <a:bodyPr/>
                    <a:lstStyle/>
                    <a:p>
                      <a:pPr algn="ctr"/>
                      <a:r>
                        <a:rPr lang="en-US" sz="1500" dirty="0"/>
                        <a:t>Importance</a:t>
                      </a:r>
                    </a:p>
                    <a:p>
                      <a:pPr algn="ctr"/>
                      <a:r>
                        <a:rPr lang="en-US" sz="1500" dirty="0"/>
                        <a:t>Weighted Average</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Satisfaction</a:t>
                      </a:r>
                    </a:p>
                    <a:p>
                      <a:pPr algn="ctr"/>
                      <a:r>
                        <a:rPr lang="en-US" sz="1500" b="1" dirty="0">
                          <a:latin typeface="Arial" panose="020B0604020202020204" pitchFamily="34" charset="0"/>
                          <a:cs typeface="Arial" panose="020B0604020202020204" pitchFamily="34" charset="0"/>
                        </a:rPr>
                        <a:t>Weighted Avg.</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Gap</a:t>
                      </a:r>
                    </a:p>
                  </a:txBody>
                  <a:tcPr marL="68580" marR="68580" marT="34290" marB="34290"/>
                </a:tc>
                <a:extLst>
                  <a:ext uri="{0D108BD9-81ED-4DB2-BD59-A6C34878D82A}">
                    <a16:rowId xmlns:a16="http://schemas.microsoft.com/office/drawing/2014/main" val="2344859517"/>
                  </a:ext>
                </a:extLst>
              </a:tr>
              <a:tr h="382176">
                <a:tc>
                  <a:txBody>
                    <a:bodyPr/>
                    <a:lstStyle/>
                    <a:p>
                      <a:pPr algn="ctr"/>
                      <a:r>
                        <a:rPr lang="en-US" sz="1500" dirty="0"/>
                        <a:t>#1</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Safety</a:t>
                      </a:r>
                    </a:p>
                  </a:txBody>
                  <a:tcPr marL="68580" marR="68580" marT="34290" marB="34290"/>
                </a:tc>
                <a:tc>
                  <a:txBody>
                    <a:bodyPr/>
                    <a:lstStyle/>
                    <a:p>
                      <a:pPr algn="ctr"/>
                      <a:r>
                        <a:rPr lang="en-US" sz="1500" dirty="0"/>
                        <a:t>4.58</a:t>
                      </a:r>
                    </a:p>
                  </a:txBody>
                  <a:tcPr marL="68580" marR="68580" marT="34290" marB="34290"/>
                </a:tc>
                <a:tc>
                  <a:txBody>
                    <a:bodyPr/>
                    <a:lstStyle/>
                    <a:p>
                      <a:pPr algn="ctr"/>
                      <a:r>
                        <a:rPr lang="en-US" sz="1500" b="0" dirty="0">
                          <a:latin typeface="Arial" panose="020B0604020202020204" pitchFamily="34" charset="0"/>
                          <a:cs typeface="Arial" panose="020B0604020202020204" pitchFamily="34" charset="0"/>
                        </a:rPr>
                        <a:t>3.83</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0.68</a:t>
                      </a:r>
                    </a:p>
                  </a:txBody>
                  <a:tcPr marL="68580" marR="68580" marT="34290" marB="34290"/>
                </a:tc>
                <a:extLst>
                  <a:ext uri="{0D108BD9-81ED-4DB2-BD59-A6C34878D82A}">
                    <a16:rowId xmlns:a16="http://schemas.microsoft.com/office/drawing/2014/main" val="2849829415"/>
                  </a:ext>
                </a:extLst>
              </a:tr>
              <a:tr h="525780">
                <a:tc>
                  <a:txBody>
                    <a:bodyPr/>
                    <a:lstStyle/>
                    <a:p>
                      <a:pPr algn="ctr"/>
                      <a:r>
                        <a:rPr lang="en-US" sz="1500" dirty="0"/>
                        <a:t>#2</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Maintenance of Infrastructure</a:t>
                      </a:r>
                    </a:p>
                  </a:txBody>
                  <a:tcPr marL="68580" marR="68580" marT="34290" marB="34290"/>
                </a:tc>
                <a:tc>
                  <a:txBody>
                    <a:bodyPr/>
                    <a:lstStyle/>
                    <a:p>
                      <a:pPr algn="ctr"/>
                      <a:r>
                        <a:rPr lang="en-US" sz="1500" dirty="0"/>
                        <a:t>4.49</a:t>
                      </a:r>
                    </a:p>
                  </a:txBody>
                  <a:tcPr marL="68580" marR="68580" marT="34290" marB="34290"/>
                </a:tc>
                <a:tc>
                  <a:txBody>
                    <a:bodyPr/>
                    <a:lstStyle/>
                    <a:p>
                      <a:pPr algn="ctr"/>
                      <a:r>
                        <a:rPr lang="en-US" sz="1500" b="0" dirty="0">
                          <a:latin typeface="Arial" panose="020B0604020202020204" pitchFamily="34" charset="0"/>
                          <a:cs typeface="Arial" panose="020B0604020202020204" pitchFamily="34" charset="0"/>
                        </a:rPr>
                        <a:t>2.78</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1.71</a:t>
                      </a:r>
                    </a:p>
                  </a:txBody>
                  <a:tcPr marL="68580" marR="68580" marT="34290" marB="34290"/>
                </a:tc>
                <a:extLst>
                  <a:ext uri="{0D108BD9-81ED-4DB2-BD59-A6C34878D82A}">
                    <a16:rowId xmlns:a16="http://schemas.microsoft.com/office/drawing/2014/main" val="1437123860"/>
                  </a:ext>
                </a:extLst>
              </a:tr>
              <a:tr h="5257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#3</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latin typeface="Arial" panose="020B0604020202020204" pitchFamily="34" charset="0"/>
                          <a:cs typeface="Arial" panose="020B0604020202020204" pitchFamily="34" charset="0"/>
                        </a:rPr>
                        <a:t>Community Appearance/Aesthetics</a:t>
                      </a:r>
                    </a:p>
                  </a:txBody>
                  <a:tcPr marL="68580" marR="68580" marT="34290" marB="34290"/>
                </a:tc>
                <a:tc>
                  <a:txBody>
                    <a:bodyPr/>
                    <a:lstStyle/>
                    <a:p>
                      <a:pPr algn="ctr"/>
                      <a:r>
                        <a:rPr lang="en-US" sz="1500" dirty="0"/>
                        <a:t>4.32</a:t>
                      </a:r>
                    </a:p>
                  </a:txBody>
                  <a:tcPr marL="68580" marR="68580" marT="34290" marB="34290"/>
                </a:tc>
                <a:tc>
                  <a:txBody>
                    <a:bodyPr/>
                    <a:lstStyle/>
                    <a:p>
                      <a:pPr algn="ctr"/>
                      <a:r>
                        <a:rPr lang="en-US" sz="1500" b="0" dirty="0">
                          <a:latin typeface="Arial" panose="020B0604020202020204" pitchFamily="34" charset="0"/>
                          <a:cs typeface="Arial" panose="020B0604020202020204" pitchFamily="34" charset="0"/>
                        </a:rPr>
                        <a:t>3.16</a:t>
                      </a:r>
                    </a:p>
                  </a:txBody>
                  <a:tcPr marL="68580" marR="68580" marT="34290" marB="34290"/>
                </a:tc>
                <a:tc>
                  <a:txBody>
                    <a:bodyPr/>
                    <a:lstStyle/>
                    <a:p>
                      <a:pPr algn="ctr"/>
                      <a:r>
                        <a:rPr lang="en-US" sz="1800" b="1" dirty="0">
                          <a:latin typeface="Arial" panose="020B0604020202020204" pitchFamily="34" charset="0"/>
                          <a:cs typeface="Arial" panose="020B0604020202020204" pitchFamily="34" charset="0"/>
                        </a:rPr>
                        <a:t>1.16</a:t>
                      </a:r>
                    </a:p>
                  </a:txBody>
                  <a:tcPr marL="68580" marR="68580" marT="34290" marB="34290"/>
                </a:tc>
                <a:extLst>
                  <a:ext uri="{0D108BD9-81ED-4DB2-BD59-A6C34878D82A}">
                    <a16:rowId xmlns:a16="http://schemas.microsoft.com/office/drawing/2014/main" val="3595790698"/>
                  </a:ext>
                </a:extLst>
              </a:tr>
              <a:tr h="525780">
                <a:tc>
                  <a:txBody>
                    <a:bodyPr/>
                    <a:lstStyle/>
                    <a:p>
                      <a:pPr algn="ctr"/>
                      <a:r>
                        <a:rPr lang="en-US" sz="1500" dirty="0"/>
                        <a:t>#4</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Assessment Fee Value for the $</a:t>
                      </a:r>
                    </a:p>
                  </a:txBody>
                  <a:tcPr marL="68580" marR="68580" marT="34290" marB="34290"/>
                </a:tc>
                <a:tc>
                  <a:txBody>
                    <a:bodyPr/>
                    <a:lstStyle/>
                    <a:p>
                      <a:pPr algn="ctr"/>
                      <a:r>
                        <a:rPr lang="en-US" sz="1500" dirty="0"/>
                        <a:t>4.18</a:t>
                      </a:r>
                    </a:p>
                  </a:txBody>
                  <a:tcPr marL="68580" marR="68580" marT="34290" marB="34290"/>
                </a:tc>
                <a:tc>
                  <a:txBody>
                    <a:bodyPr/>
                    <a:lstStyle/>
                    <a:p>
                      <a:pPr algn="ctr"/>
                      <a:r>
                        <a:rPr lang="en-US" sz="1500" b="0" dirty="0">
                          <a:latin typeface="Arial" panose="020B0604020202020204" pitchFamily="34" charset="0"/>
                          <a:cs typeface="Arial" panose="020B0604020202020204" pitchFamily="34" charset="0"/>
                        </a:rPr>
                        <a:t>2.95</a:t>
                      </a:r>
                    </a:p>
                  </a:txBody>
                  <a:tcPr marL="68580" marR="68580" marT="34290" marB="34290"/>
                </a:tc>
                <a:tc>
                  <a:txBody>
                    <a:bodyPr/>
                    <a:lstStyle/>
                    <a:p>
                      <a:pPr algn="ctr"/>
                      <a:r>
                        <a:rPr lang="en-US" sz="1800" b="1" dirty="0">
                          <a:latin typeface="Arial" panose="020B0604020202020204" pitchFamily="34" charset="0"/>
                          <a:cs typeface="Arial" panose="020B0604020202020204" pitchFamily="34" charset="0"/>
                        </a:rPr>
                        <a:t>1.23</a:t>
                      </a:r>
                    </a:p>
                  </a:txBody>
                  <a:tcPr marL="68580" marR="68580" marT="34290" marB="34290"/>
                </a:tc>
                <a:extLst>
                  <a:ext uri="{0D108BD9-81ED-4DB2-BD59-A6C34878D82A}">
                    <a16:rowId xmlns:a16="http://schemas.microsoft.com/office/drawing/2014/main" val="1733360917"/>
                  </a:ext>
                </a:extLst>
              </a:tr>
              <a:tr h="525780">
                <a:tc>
                  <a:txBody>
                    <a:bodyPr/>
                    <a:lstStyle/>
                    <a:p>
                      <a:pPr algn="ctr"/>
                      <a:r>
                        <a:rPr lang="en-US" sz="1500" dirty="0"/>
                        <a:t>#5</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Ocean Pines Overall</a:t>
                      </a:r>
                    </a:p>
                    <a:p>
                      <a:pPr algn="l"/>
                      <a:r>
                        <a:rPr lang="en-US" sz="1500" b="1" dirty="0">
                          <a:latin typeface="Arial" panose="020B0604020202020204" pitchFamily="34" charset="0"/>
                          <a:cs typeface="Arial" panose="020B0604020202020204" pitchFamily="34" charset="0"/>
                        </a:rPr>
                        <a:t>Customer Service</a:t>
                      </a:r>
                    </a:p>
                  </a:txBody>
                  <a:tcPr marL="68580" marR="68580" marT="34290" marB="34290"/>
                </a:tc>
                <a:tc>
                  <a:txBody>
                    <a:bodyPr/>
                    <a:lstStyle/>
                    <a:p>
                      <a:pPr algn="ctr"/>
                      <a:r>
                        <a:rPr lang="en-US" sz="1500" dirty="0"/>
                        <a:t>4.13</a:t>
                      </a:r>
                    </a:p>
                  </a:txBody>
                  <a:tcPr marL="68580" marR="68580" marT="34290" marB="34290"/>
                </a:tc>
                <a:tc>
                  <a:txBody>
                    <a:bodyPr/>
                    <a:lstStyle/>
                    <a:p>
                      <a:pPr algn="ctr"/>
                      <a:r>
                        <a:rPr lang="en-US" sz="1500" b="0" dirty="0">
                          <a:latin typeface="Arial" panose="020B0604020202020204" pitchFamily="34" charset="0"/>
                          <a:cs typeface="Arial" panose="020B0604020202020204" pitchFamily="34" charset="0"/>
                        </a:rPr>
                        <a:t>3.15</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0.98</a:t>
                      </a:r>
                    </a:p>
                  </a:txBody>
                  <a:tcPr marL="68580" marR="68580" marT="34290" marB="34290"/>
                </a:tc>
                <a:extLst>
                  <a:ext uri="{0D108BD9-81ED-4DB2-BD59-A6C34878D82A}">
                    <a16:rowId xmlns:a16="http://schemas.microsoft.com/office/drawing/2014/main" val="290508318"/>
                  </a:ext>
                </a:extLst>
              </a:tr>
            </a:tbl>
          </a:graphicData>
        </a:graphic>
      </p:graphicFrame>
      <p:sp>
        <p:nvSpPr>
          <p:cNvPr id="5" name="TextBox 4">
            <a:extLst>
              <a:ext uri="{FF2B5EF4-FFF2-40B4-BE49-F238E27FC236}">
                <a16:creationId xmlns:a16="http://schemas.microsoft.com/office/drawing/2014/main" id="{CC7144A9-8FF3-421B-A5E2-61CEDC65411D}"/>
              </a:ext>
            </a:extLst>
          </p:cNvPr>
          <p:cNvSpPr txBox="1"/>
          <p:nvPr/>
        </p:nvSpPr>
        <p:spPr>
          <a:xfrm>
            <a:off x="631911" y="5091686"/>
            <a:ext cx="7665689" cy="738664"/>
          </a:xfrm>
          <a:prstGeom prst="rect">
            <a:avLst/>
          </a:prstGeom>
          <a:noFill/>
        </p:spPr>
        <p:txBody>
          <a:bodyPr wrap="none" rtlCol="0">
            <a:spAutoFit/>
          </a:bodyPr>
          <a:lstStyle/>
          <a:p>
            <a:pPr algn="ctr" defTabSz="685800"/>
            <a:r>
              <a:rPr lang="en-US" sz="2100" dirty="0">
                <a:solidFill>
                  <a:srgbClr val="000000"/>
                </a:solidFill>
                <a:latin typeface="Arial Black" panose="020B0A04020102020204" pitchFamily="34" charset="0"/>
                <a:cs typeface="Arial" panose="020B0604020202020204" pitchFamily="34" charset="0"/>
              </a:rPr>
              <a:t>Largest Gap was in Maintenance of Infrastructure.</a:t>
            </a:r>
          </a:p>
          <a:p>
            <a:pPr algn="ctr" defTabSz="685800"/>
            <a:endParaRPr lang="en-US" sz="2100" dirty="0">
              <a:solidFill>
                <a:srgbClr val="000000"/>
              </a:solidFill>
              <a:latin typeface="Arial Black" panose="020B0A040201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AD685709-E6F2-493D-B81A-9C28D802897C}"/>
              </a:ext>
            </a:extLst>
          </p:cNvPr>
          <p:cNvSpPr txBox="1">
            <a:spLocks/>
          </p:cNvSpPr>
          <p:nvPr/>
        </p:nvSpPr>
        <p:spPr>
          <a:xfrm>
            <a:off x="737406" y="1899705"/>
            <a:ext cx="6172200" cy="293454"/>
          </a:xfrm>
          <a:prstGeom prst="rect">
            <a:avLst/>
          </a:prstGeom>
        </p:spPr>
        <p:txBody>
          <a:bodyPr vert="horz" lIns="68580" tIns="34290" rIns="68580" bIns="34290" rtlCol="0" anchor="b">
            <a:noAutofit/>
          </a:bodyPr>
          <a:lstStyle>
            <a:lvl1pPr algn="l" defTabSz="457200" rtl="0" eaLnBrk="1" latinLnBrk="0" hangingPunct="1">
              <a:spcBef>
                <a:spcPct val="0"/>
              </a:spcBef>
              <a:buNone/>
              <a:defRPr sz="2000" b="1" kern="1200">
                <a:solidFill>
                  <a:schemeClr val="tx1"/>
                </a:solidFill>
                <a:latin typeface="Arial"/>
                <a:ea typeface="+mj-ea"/>
                <a:cs typeface="Arial"/>
              </a:defRPr>
            </a:lvl1pPr>
          </a:lstStyle>
          <a:p>
            <a:pPr defTabSz="342900">
              <a:defRPr/>
            </a:pPr>
            <a:endParaRPr lang="en-US" sz="1500" dirty="0">
              <a:solidFill>
                <a:srgbClr val="333333"/>
              </a:solidFill>
            </a:endParaRPr>
          </a:p>
        </p:txBody>
      </p:sp>
      <p:sp>
        <p:nvSpPr>
          <p:cNvPr id="7" name="Arrow: Left 6">
            <a:extLst>
              <a:ext uri="{FF2B5EF4-FFF2-40B4-BE49-F238E27FC236}">
                <a16:creationId xmlns:a16="http://schemas.microsoft.com/office/drawing/2014/main" id="{D69DF919-250D-498E-B795-6B621F97C5E7}"/>
              </a:ext>
            </a:extLst>
          </p:cNvPr>
          <p:cNvSpPr/>
          <p:nvPr/>
        </p:nvSpPr>
        <p:spPr>
          <a:xfrm flipV="1">
            <a:off x="8339741" y="2875128"/>
            <a:ext cx="733806" cy="4214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0000"/>
              </a:solidFill>
              <a:latin typeface="Franklin Gothic Book" panose="020F0502020204030204"/>
            </a:endParaRPr>
          </a:p>
        </p:txBody>
      </p:sp>
      <p:sp>
        <p:nvSpPr>
          <p:cNvPr id="8" name="Arrow: Left 7">
            <a:extLst>
              <a:ext uri="{FF2B5EF4-FFF2-40B4-BE49-F238E27FC236}">
                <a16:creationId xmlns:a16="http://schemas.microsoft.com/office/drawing/2014/main" id="{05515DF5-5847-44A2-8D8F-C7FAFFD709CD}"/>
              </a:ext>
            </a:extLst>
          </p:cNvPr>
          <p:cNvSpPr/>
          <p:nvPr/>
        </p:nvSpPr>
        <p:spPr>
          <a:xfrm>
            <a:off x="8352430" y="4055342"/>
            <a:ext cx="680585" cy="2142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0000"/>
              </a:solidFill>
              <a:latin typeface="Franklin Gothic Book" panose="020F0502020204030204"/>
            </a:endParaRPr>
          </a:p>
        </p:txBody>
      </p:sp>
      <p:sp>
        <p:nvSpPr>
          <p:cNvPr id="9" name="Arrow: Left 8">
            <a:extLst>
              <a:ext uri="{FF2B5EF4-FFF2-40B4-BE49-F238E27FC236}">
                <a16:creationId xmlns:a16="http://schemas.microsoft.com/office/drawing/2014/main" id="{35D83E9A-2D3D-4A07-BBC2-F03CAF8DE708}"/>
              </a:ext>
            </a:extLst>
          </p:cNvPr>
          <p:cNvSpPr/>
          <p:nvPr/>
        </p:nvSpPr>
        <p:spPr>
          <a:xfrm>
            <a:off x="8366353" y="3482316"/>
            <a:ext cx="680585" cy="214288"/>
          </a:xfrm>
          <a:prstGeom prst="leftArrow">
            <a:avLst>
              <a:gd name="adj1" fmla="val 50000"/>
              <a:gd name="adj2" fmla="val 864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0000"/>
              </a:solidFill>
              <a:latin typeface="Franklin Gothic Book" panose="020F0502020204030204"/>
            </a:endParaRPr>
          </a:p>
        </p:txBody>
      </p:sp>
      <p:sp>
        <p:nvSpPr>
          <p:cNvPr id="22" name="Arrow: Left 21">
            <a:extLst>
              <a:ext uri="{FF2B5EF4-FFF2-40B4-BE49-F238E27FC236}">
                <a16:creationId xmlns:a16="http://schemas.microsoft.com/office/drawing/2014/main" id="{1D0E1C99-F827-4CBA-9C4E-40ED18FBE1F4}"/>
              </a:ext>
            </a:extLst>
          </p:cNvPr>
          <p:cNvSpPr/>
          <p:nvPr/>
        </p:nvSpPr>
        <p:spPr>
          <a:xfrm>
            <a:off x="8358752" y="4549357"/>
            <a:ext cx="674262" cy="2195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0000"/>
              </a:solidFill>
              <a:latin typeface="Franklin Gothic Book" panose="020F0502020204030204"/>
            </a:endParaRPr>
          </a:p>
        </p:txBody>
      </p:sp>
    </p:spTree>
    <p:extLst>
      <p:ext uri="{BB962C8B-B14F-4D97-AF65-F5344CB8AC3E}">
        <p14:creationId xmlns:p14="http://schemas.microsoft.com/office/powerpoint/2010/main" val="89723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0993-CEE1-4595-8944-9109349C1860}"/>
              </a:ext>
            </a:extLst>
          </p:cNvPr>
          <p:cNvSpPr>
            <a:spLocks noGrp="1"/>
          </p:cNvSpPr>
          <p:nvPr>
            <p:ph type="title"/>
          </p:nvPr>
        </p:nvSpPr>
        <p:spPr>
          <a:xfrm>
            <a:off x="229282" y="1072203"/>
            <a:ext cx="7543800" cy="1088068"/>
          </a:xfrm>
        </p:spPr>
        <p:txBody>
          <a:bodyPr/>
          <a:lstStyle/>
          <a:p>
            <a:r>
              <a:rPr lang="en-US" b="1" dirty="0">
                <a:latin typeface="Arial" panose="020B0604020202020204" pitchFamily="34" charset="0"/>
                <a:cs typeface="Arial" panose="020B0604020202020204" pitchFamily="34" charset="0"/>
              </a:rPr>
              <a:t>Core Values</a:t>
            </a:r>
          </a:p>
        </p:txBody>
      </p:sp>
      <p:sp>
        <p:nvSpPr>
          <p:cNvPr id="3" name="Content Placeholder 2">
            <a:extLst>
              <a:ext uri="{FF2B5EF4-FFF2-40B4-BE49-F238E27FC236}">
                <a16:creationId xmlns:a16="http://schemas.microsoft.com/office/drawing/2014/main" id="{518CD58E-2F8C-4AEF-9E55-ADB31E9E2D2F}"/>
              </a:ext>
            </a:extLst>
          </p:cNvPr>
          <p:cNvSpPr>
            <a:spLocks noGrp="1"/>
          </p:cNvSpPr>
          <p:nvPr>
            <p:ph idx="1"/>
          </p:nvPr>
        </p:nvSpPr>
        <p:spPr>
          <a:xfrm>
            <a:off x="229282" y="2438401"/>
            <a:ext cx="8245978" cy="3347397"/>
          </a:xfrm>
        </p:spPr>
        <p:txBody>
          <a:bodyPr>
            <a:normAutofit/>
          </a:bodyPr>
          <a:lstStyle/>
          <a:p>
            <a:pPr>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  </a:t>
            </a:r>
            <a:br>
              <a:rPr lang="en-US" sz="2100" dirty="0">
                <a:latin typeface="Arial" panose="020B0604020202020204" pitchFamily="34" charset="0"/>
                <a:ea typeface="Calibri" panose="020F0502020204030204" pitchFamily="34" charset="0"/>
                <a:cs typeface="Arial" panose="020B0604020202020204" pitchFamily="34" charset="0"/>
              </a:rPr>
            </a:br>
            <a:endParaRPr lang="en-US" sz="21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5BA03C-8CA7-42B2-B6AC-BB720989BA01}"/>
              </a:ext>
            </a:extLst>
          </p:cNvPr>
          <p:cNvSpPr txBox="1"/>
          <p:nvPr/>
        </p:nvSpPr>
        <p:spPr>
          <a:xfrm>
            <a:off x="1891944" y="2771128"/>
            <a:ext cx="5360122" cy="923330"/>
          </a:xfrm>
          <a:prstGeom prst="rect">
            <a:avLst/>
          </a:prstGeom>
          <a:noFill/>
        </p:spPr>
        <p:txBody>
          <a:bodyPr wrap="none" rtlCol="0">
            <a:spAutoFit/>
          </a:bodyPr>
          <a:lstStyle/>
          <a:p>
            <a:pPr algn="ctr" defTabSz="685800"/>
            <a:r>
              <a:rPr lang="en-US" sz="2700" dirty="0">
                <a:solidFill>
                  <a:srgbClr val="000000"/>
                </a:solidFill>
                <a:latin typeface="Arial Black" panose="020B0A04020102020204" pitchFamily="34" charset="0"/>
              </a:rPr>
              <a:t>All 4 Potential Core Values </a:t>
            </a:r>
          </a:p>
          <a:p>
            <a:pPr algn="ctr" defTabSz="685800"/>
            <a:r>
              <a:rPr lang="en-US" sz="2700" dirty="0">
                <a:solidFill>
                  <a:srgbClr val="000000"/>
                </a:solidFill>
                <a:latin typeface="Arial Black" panose="020B0A04020102020204" pitchFamily="34" charset="0"/>
              </a:rPr>
              <a:t>Were Rated Very Important</a:t>
            </a:r>
          </a:p>
        </p:txBody>
      </p:sp>
    </p:spTree>
    <p:extLst>
      <p:ext uri="{BB962C8B-B14F-4D97-AF65-F5344CB8AC3E}">
        <p14:creationId xmlns:p14="http://schemas.microsoft.com/office/powerpoint/2010/main" val="1101430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0993-CEE1-4595-8944-9109349C1860}"/>
              </a:ext>
            </a:extLst>
          </p:cNvPr>
          <p:cNvSpPr>
            <a:spLocks noGrp="1"/>
          </p:cNvSpPr>
          <p:nvPr>
            <p:ph type="title"/>
          </p:nvPr>
        </p:nvSpPr>
        <p:spPr>
          <a:xfrm>
            <a:off x="85979" y="424749"/>
            <a:ext cx="7737854" cy="647453"/>
          </a:xfrm>
        </p:spPr>
        <p:txBody>
          <a:bodyPr>
            <a:normAutofit fontScale="90000"/>
          </a:bodyPr>
          <a:lstStyle/>
          <a:p>
            <a:r>
              <a:rPr lang="en-US" sz="3300" b="1" dirty="0">
                <a:latin typeface="Arial" panose="020B0604020202020204" pitchFamily="34" charset="0"/>
                <a:cs typeface="Arial" panose="020B0604020202020204" pitchFamily="34" charset="0"/>
              </a:rPr>
              <a:t>Core Values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18CD58E-2F8C-4AEF-9E55-ADB31E9E2D2F}"/>
              </a:ext>
            </a:extLst>
          </p:cNvPr>
          <p:cNvSpPr>
            <a:spLocks noGrp="1"/>
          </p:cNvSpPr>
          <p:nvPr>
            <p:ph idx="1"/>
          </p:nvPr>
        </p:nvSpPr>
        <p:spPr>
          <a:xfrm>
            <a:off x="229282" y="2438401"/>
            <a:ext cx="8245978" cy="3347397"/>
          </a:xfrm>
        </p:spPr>
        <p:txBody>
          <a:bodyPr>
            <a:normAutofit/>
          </a:bodyPr>
          <a:lstStyle/>
          <a:p>
            <a:pPr marL="150876" lvl="1" indent="0">
              <a:spcBef>
                <a:spcPts val="0"/>
              </a:spcBef>
              <a:spcAft>
                <a:spcPts val="0"/>
              </a:spcAft>
              <a:buNone/>
              <a:tabLst>
                <a:tab pos="342900" algn="l"/>
              </a:tabLst>
            </a:pPr>
            <a:br>
              <a:rPr lang="en-US" sz="1350" dirty="0">
                <a:latin typeface="Calibri" panose="020F0502020204030204" pitchFamily="34" charset="0"/>
                <a:ea typeface="Calibri" panose="020F0502020204030204" pitchFamily="34" charset="0"/>
                <a:cs typeface="Times New Roman" panose="02020603050405020304" pitchFamily="18" charset="0"/>
              </a:rPr>
            </a:br>
            <a:endParaRPr lang="en-US" sz="1350" dirty="0"/>
          </a:p>
        </p:txBody>
      </p:sp>
      <p:graphicFrame>
        <p:nvGraphicFramePr>
          <p:cNvPr id="4" name="Table 4">
            <a:extLst>
              <a:ext uri="{FF2B5EF4-FFF2-40B4-BE49-F238E27FC236}">
                <a16:creationId xmlns:a16="http://schemas.microsoft.com/office/drawing/2014/main" id="{A2BE5DAE-5D96-4E09-BB74-037C7BBF40F6}"/>
              </a:ext>
            </a:extLst>
          </p:cNvPr>
          <p:cNvGraphicFramePr>
            <a:graphicFrameLocks noGrp="1"/>
          </p:cNvGraphicFramePr>
          <p:nvPr/>
        </p:nvGraphicFramePr>
        <p:xfrm>
          <a:off x="668092" y="2274523"/>
          <a:ext cx="7368353" cy="2334685"/>
        </p:xfrm>
        <a:graphic>
          <a:graphicData uri="http://schemas.openxmlformats.org/drawingml/2006/table">
            <a:tbl>
              <a:tblPr firstRow="1" bandRow="1">
                <a:tableStyleId>{5C22544A-7EE6-4342-B048-85BDC9FD1C3A}</a:tableStyleId>
              </a:tblPr>
              <a:tblGrid>
                <a:gridCol w="1555799">
                  <a:extLst>
                    <a:ext uri="{9D8B030D-6E8A-4147-A177-3AD203B41FA5}">
                      <a16:colId xmlns:a16="http://schemas.microsoft.com/office/drawing/2014/main" val="2100641239"/>
                    </a:ext>
                  </a:extLst>
                </a:gridCol>
                <a:gridCol w="2708822">
                  <a:extLst>
                    <a:ext uri="{9D8B030D-6E8A-4147-A177-3AD203B41FA5}">
                      <a16:colId xmlns:a16="http://schemas.microsoft.com/office/drawing/2014/main" val="3964036983"/>
                    </a:ext>
                  </a:extLst>
                </a:gridCol>
                <a:gridCol w="1551866">
                  <a:extLst>
                    <a:ext uri="{9D8B030D-6E8A-4147-A177-3AD203B41FA5}">
                      <a16:colId xmlns:a16="http://schemas.microsoft.com/office/drawing/2014/main" val="3502342836"/>
                    </a:ext>
                  </a:extLst>
                </a:gridCol>
                <a:gridCol w="1551866">
                  <a:extLst>
                    <a:ext uri="{9D8B030D-6E8A-4147-A177-3AD203B41FA5}">
                      <a16:colId xmlns:a16="http://schemas.microsoft.com/office/drawing/2014/main" val="1969200900"/>
                    </a:ext>
                  </a:extLst>
                </a:gridCol>
              </a:tblGrid>
              <a:tr h="754380">
                <a:tc>
                  <a:txBody>
                    <a:bodyPr/>
                    <a:lstStyle/>
                    <a:p>
                      <a:pPr algn="ctr"/>
                      <a:r>
                        <a:rPr lang="en-US" sz="1500" dirty="0">
                          <a:latin typeface="Arial" panose="020B0604020202020204" pitchFamily="34" charset="0"/>
                          <a:cs typeface="Arial" panose="020B0604020202020204" pitchFamily="34" charset="0"/>
                        </a:rPr>
                        <a:t>Rank</a:t>
                      </a: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Core Value</a:t>
                      </a: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Weighted Average</a:t>
                      </a: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 Very or Extremely Important</a:t>
                      </a:r>
                    </a:p>
                  </a:txBody>
                  <a:tcPr marL="68580" marR="68580" marT="34290" marB="34290"/>
                </a:tc>
                <a:extLst>
                  <a:ext uri="{0D108BD9-81ED-4DB2-BD59-A6C34878D82A}">
                    <a16:rowId xmlns:a16="http://schemas.microsoft.com/office/drawing/2014/main" val="2344859517"/>
                  </a:ext>
                </a:extLst>
              </a:tr>
              <a:tr h="388620">
                <a:tc>
                  <a:txBody>
                    <a:bodyPr/>
                    <a:lstStyle/>
                    <a:p>
                      <a:pPr algn="ctr"/>
                      <a:r>
                        <a:rPr lang="en-US" sz="2100" b="1" dirty="0">
                          <a:latin typeface="Arial" panose="020B0604020202020204" pitchFamily="34" charset="0"/>
                          <a:cs typeface="Arial" panose="020B0604020202020204" pitchFamily="34" charset="0"/>
                        </a:rPr>
                        <a:t>#1</a:t>
                      </a:r>
                    </a:p>
                  </a:txBody>
                  <a:tcPr marL="68580" marR="68580" marT="34290" marB="34290"/>
                </a:tc>
                <a:tc>
                  <a:txBody>
                    <a:bodyPr/>
                    <a:lstStyle/>
                    <a:p>
                      <a:pPr algn="l"/>
                      <a:r>
                        <a:rPr lang="en-US" sz="2100" b="1" dirty="0">
                          <a:latin typeface="Arial" panose="020B0604020202020204" pitchFamily="34" charset="0"/>
                          <a:cs typeface="Arial" panose="020B0604020202020204" pitchFamily="34" charset="0"/>
                        </a:rPr>
                        <a:t>Integrity</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4.48</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86.4</a:t>
                      </a:r>
                    </a:p>
                  </a:txBody>
                  <a:tcPr marL="68580" marR="68580" marT="34290" marB="34290"/>
                </a:tc>
                <a:extLst>
                  <a:ext uri="{0D108BD9-81ED-4DB2-BD59-A6C34878D82A}">
                    <a16:rowId xmlns:a16="http://schemas.microsoft.com/office/drawing/2014/main" val="2849829415"/>
                  </a:ext>
                </a:extLst>
              </a:tr>
              <a:tr h="388620">
                <a:tc>
                  <a:txBody>
                    <a:bodyPr/>
                    <a:lstStyle/>
                    <a:p>
                      <a:pPr algn="ctr"/>
                      <a:r>
                        <a:rPr lang="en-US" sz="2100" b="1" dirty="0">
                          <a:latin typeface="Arial" panose="020B0604020202020204" pitchFamily="34" charset="0"/>
                          <a:cs typeface="Arial" panose="020B0604020202020204" pitchFamily="34" charset="0"/>
                        </a:rPr>
                        <a:t>#2</a:t>
                      </a:r>
                    </a:p>
                  </a:txBody>
                  <a:tcPr marL="68580" marR="68580" marT="34290" marB="34290"/>
                </a:tc>
                <a:tc>
                  <a:txBody>
                    <a:bodyPr/>
                    <a:lstStyle/>
                    <a:p>
                      <a:pPr algn="l"/>
                      <a:r>
                        <a:rPr lang="en-US" sz="2100" b="1" dirty="0">
                          <a:latin typeface="Arial" panose="020B0604020202020204" pitchFamily="34" charset="0"/>
                          <a:cs typeface="Arial" panose="020B0604020202020204" pitchFamily="34" charset="0"/>
                        </a:rPr>
                        <a:t>Accountability</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4.34</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82.2</a:t>
                      </a:r>
                    </a:p>
                  </a:txBody>
                  <a:tcPr marL="68580" marR="68580" marT="34290" marB="34290"/>
                </a:tc>
                <a:extLst>
                  <a:ext uri="{0D108BD9-81ED-4DB2-BD59-A6C34878D82A}">
                    <a16:rowId xmlns:a16="http://schemas.microsoft.com/office/drawing/2014/main" val="1437123860"/>
                  </a:ext>
                </a:extLst>
              </a:tr>
              <a:tr h="4208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#3</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Collaboration</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4.14</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76.3</a:t>
                      </a:r>
                    </a:p>
                  </a:txBody>
                  <a:tcPr marL="68580" marR="68580" marT="34290" marB="34290"/>
                </a:tc>
                <a:extLst>
                  <a:ext uri="{0D108BD9-81ED-4DB2-BD59-A6C34878D82A}">
                    <a16:rowId xmlns:a16="http://schemas.microsoft.com/office/drawing/2014/main" val="3595790698"/>
                  </a:ext>
                </a:extLst>
              </a:tr>
              <a:tr h="382176">
                <a:tc>
                  <a:txBody>
                    <a:bodyPr/>
                    <a:lstStyle/>
                    <a:p>
                      <a:pPr algn="ctr"/>
                      <a:r>
                        <a:rPr lang="en-US" sz="1800" dirty="0">
                          <a:latin typeface="Arial" panose="020B0604020202020204" pitchFamily="34" charset="0"/>
                          <a:cs typeface="Arial" panose="020B0604020202020204" pitchFamily="34" charset="0"/>
                        </a:rPr>
                        <a:t>#4</a:t>
                      </a:r>
                    </a:p>
                  </a:txBody>
                  <a:tcPr marL="68580" marR="68580" marT="34290" marB="34290"/>
                </a:tc>
                <a:tc>
                  <a:txBody>
                    <a:bodyPr/>
                    <a:lstStyle/>
                    <a:p>
                      <a:pPr algn="l"/>
                      <a:r>
                        <a:rPr lang="en-US" sz="1800" dirty="0">
                          <a:latin typeface="Arial" panose="020B0604020202020204" pitchFamily="34" charset="0"/>
                          <a:cs typeface="Arial" panose="020B0604020202020204" pitchFamily="34" charset="0"/>
                        </a:rPr>
                        <a:t>Sustainability</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4.10</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74.0</a:t>
                      </a:r>
                    </a:p>
                  </a:txBody>
                  <a:tcPr marL="68580" marR="68580" marT="34290" marB="34290"/>
                </a:tc>
                <a:extLst>
                  <a:ext uri="{0D108BD9-81ED-4DB2-BD59-A6C34878D82A}">
                    <a16:rowId xmlns:a16="http://schemas.microsoft.com/office/drawing/2014/main" val="1733360917"/>
                  </a:ext>
                </a:extLst>
              </a:tr>
            </a:tbl>
          </a:graphicData>
        </a:graphic>
      </p:graphicFrame>
      <p:sp>
        <p:nvSpPr>
          <p:cNvPr id="5" name="TextBox 4">
            <a:extLst>
              <a:ext uri="{FF2B5EF4-FFF2-40B4-BE49-F238E27FC236}">
                <a16:creationId xmlns:a16="http://schemas.microsoft.com/office/drawing/2014/main" id="{CC7144A9-8FF3-421B-A5E2-61CEDC65411D}"/>
              </a:ext>
            </a:extLst>
          </p:cNvPr>
          <p:cNvSpPr txBox="1"/>
          <p:nvPr/>
        </p:nvSpPr>
        <p:spPr>
          <a:xfrm>
            <a:off x="425582" y="5047696"/>
            <a:ext cx="7853368" cy="1061829"/>
          </a:xfrm>
          <a:prstGeom prst="rect">
            <a:avLst/>
          </a:prstGeom>
          <a:noFill/>
        </p:spPr>
        <p:txBody>
          <a:bodyPr wrap="none" rtlCol="0">
            <a:spAutoFit/>
          </a:bodyPr>
          <a:lstStyle/>
          <a:p>
            <a:pPr algn="ctr" defTabSz="685800"/>
            <a:r>
              <a:rPr lang="en-US" sz="2100" dirty="0">
                <a:solidFill>
                  <a:srgbClr val="000000"/>
                </a:solidFill>
                <a:latin typeface="Arial Black" panose="020B0A04020102020204" pitchFamily="34" charset="0"/>
                <a:cs typeface="Arial" panose="020B0604020202020204" pitchFamily="34" charset="0"/>
              </a:rPr>
              <a:t>All 4 Core Values Had High importance </a:t>
            </a:r>
          </a:p>
          <a:p>
            <a:pPr algn="ctr" defTabSz="685800"/>
            <a:r>
              <a:rPr lang="en-US" sz="2100" dirty="0">
                <a:solidFill>
                  <a:srgbClr val="000000"/>
                </a:solidFill>
                <a:latin typeface="Arial Black" panose="020B0A04020102020204" pitchFamily="34" charset="0"/>
                <a:cs typeface="Arial" panose="020B0604020202020204" pitchFamily="34" charset="0"/>
              </a:rPr>
              <a:t>(some of the highest average scores in the survey);</a:t>
            </a:r>
          </a:p>
          <a:p>
            <a:pPr algn="ctr" defTabSz="685800"/>
            <a:r>
              <a:rPr lang="en-US" sz="2100" dirty="0">
                <a:solidFill>
                  <a:srgbClr val="000000"/>
                </a:solidFill>
                <a:latin typeface="Arial Black" panose="020B0A04020102020204" pitchFamily="34" charset="0"/>
                <a:cs typeface="Arial" panose="020B0604020202020204" pitchFamily="34" charset="0"/>
              </a:rPr>
              <a:t>Integrity and Accountability were Ranked #1 and #2</a:t>
            </a:r>
          </a:p>
        </p:txBody>
      </p:sp>
      <p:sp>
        <p:nvSpPr>
          <p:cNvPr id="6" name="Title 1">
            <a:extLst>
              <a:ext uri="{FF2B5EF4-FFF2-40B4-BE49-F238E27FC236}">
                <a16:creationId xmlns:a16="http://schemas.microsoft.com/office/drawing/2014/main" id="{AD685709-E6F2-493D-B81A-9C28D802897C}"/>
              </a:ext>
            </a:extLst>
          </p:cNvPr>
          <p:cNvSpPr txBox="1">
            <a:spLocks/>
          </p:cNvSpPr>
          <p:nvPr/>
        </p:nvSpPr>
        <p:spPr>
          <a:xfrm>
            <a:off x="85976" y="748475"/>
            <a:ext cx="8532581" cy="1087560"/>
          </a:xfrm>
          <a:prstGeom prst="rect">
            <a:avLst/>
          </a:prstGeom>
        </p:spPr>
        <p:txBody>
          <a:bodyPr vert="horz" lIns="68580" tIns="34290" rIns="68580" bIns="34290" rtlCol="0" anchor="b">
            <a:noAutofit/>
          </a:bodyPr>
          <a:lstStyle>
            <a:lvl1pPr algn="l" defTabSz="457200" rtl="0" eaLnBrk="1" latinLnBrk="0" hangingPunct="1">
              <a:spcBef>
                <a:spcPct val="0"/>
              </a:spcBef>
              <a:buNone/>
              <a:defRPr sz="2000" b="1" kern="1200">
                <a:solidFill>
                  <a:schemeClr val="tx1"/>
                </a:solidFill>
                <a:latin typeface="Arial"/>
                <a:ea typeface="+mj-ea"/>
                <a:cs typeface="Arial"/>
              </a:defRPr>
            </a:lvl1pPr>
          </a:lstStyle>
          <a:p>
            <a:pPr defTabSz="342900">
              <a:defRPr/>
            </a:pPr>
            <a:r>
              <a:rPr lang="en-US" sz="1500" dirty="0">
                <a:solidFill>
                  <a:srgbClr val="000000"/>
                </a:solidFill>
              </a:rPr>
              <a:t>Q.6 Ocean Pines is considering developing a set of core values that will serve as principles and help guide future communications, decision making and culture for the community. Please indicate which of the following core values are most important to you. (1=Not important at all; 5=Extremely Important)</a:t>
            </a:r>
            <a:endParaRPr lang="en-US" sz="1500" dirty="0">
              <a:solidFill>
                <a:srgbClr val="333333"/>
              </a:solidFill>
            </a:endParaRPr>
          </a:p>
        </p:txBody>
      </p:sp>
    </p:spTree>
    <p:extLst>
      <p:ext uri="{BB962C8B-B14F-4D97-AF65-F5344CB8AC3E}">
        <p14:creationId xmlns:p14="http://schemas.microsoft.com/office/powerpoint/2010/main" val="2244381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0993-CEE1-4595-8944-9109349C1860}"/>
              </a:ext>
            </a:extLst>
          </p:cNvPr>
          <p:cNvSpPr>
            <a:spLocks noGrp="1"/>
          </p:cNvSpPr>
          <p:nvPr>
            <p:ph type="title"/>
          </p:nvPr>
        </p:nvSpPr>
        <p:spPr>
          <a:xfrm>
            <a:off x="229282" y="361989"/>
            <a:ext cx="7543800" cy="1088068"/>
          </a:xfrm>
        </p:spPr>
        <p:txBody>
          <a:bodyPr/>
          <a:lstStyle/>
          <a:p>
            <a:r>
              <a:rPr lang="en-US" b="1" dirty="0">
                <a:latin typeface="Arial" panose="020B0604020202020204" pitchFamily="34" charset="0"/>
                <a:cs typeface="Arial" panose="020B0604020202020204" pitchFamily="34" charset="0"/>
              </a:rPr>
              <a:t>Survey Objectives</a:t>
            </a:r>
          </a:p>
        </p:txBody>
      </p:sp>
      <p:sp>
        <p:nvSpPr>
          <p:cNvPr id="3" name="Content Placeholder 2">
            <a:extLst>
              <a:ext uri="{FF2B5EF4-FFF2-40B4-BE49-F238E27FC236}">
                <a16:creationId xmlns:a16="http://schemas.microsoft.com/office/drawing/2014/main" id="{518CD58E-2F8C-4AEF-9E55-ADB31E9E2D2F}"/>
              </a:ext>
            </a:extLst>
          </p:cNvPr>
          <p:cNvSpPr>
            <a:spLocks noGrp="1"/>
          </p:cNvSpPr>
          <p:nvPr>
            <p:ph idx="1"/>
          </p:nvPr>
        </p:nvSpPr>
        <p:spPr>
          <a:xfrm>
            <a:off x="229282" y="2438401"/>
            <a:ext cx="8245978" cy="3347397"/>
          </a:xfrm>
        </p:spPr>
        <p:txBody>
          <a:bodyPr>
            <a:normAutofit/>
          </a:bodyPr>
          <a:lstStyle/>
          <a:p>
            <a:pPr marL="150876" lvl="1" indent="0">
              <a:spcBef>
                <a:spcPts val="0"/>
              </a:spcBef>
              <a:spcAft>
                <a:spcPts val="0"/>
              </a:spcAft>
              <a:buNone/>
              <a:tabLst>
                <a:tab pos="342900" algn="l"/>
              </a:tabLst>
            </a:pPr>
            <a:r>
              <a:rPr lang="en-US" sz="2100" dirty="0">
                <a:solidFill>
                  <a:srgbClr val="404040"/>
                </a:solidFill>
                <a:latin typeface="Arial" panose="020B0604020202020204" pitchFamily="34" charset="0"/>
                <a:ea typeface="Times New Roman" panose="02020603050405020304" pitchFamily="18" charset="0"/>
                <a:cs typeface="Arial" panose="020B0604020202020204" pitchFamily="34" charset="0"/>
              </a:rPr>
              <a:t>To obtain input and insights from OP Property Owners on the long-range plan for Ocean Pines</a:t>
            </a:r>
            <a:endParaRPr lang="en-US" sz="2100" dirty="0">
              <a:latin typeface="Arial" panose="020B0604020202020204" pitchFamily="34" charset="0"/>
              <a:ea typeface="Times New Roman" panose="02020603050405020304" pitchFamily="18" charset="0"/>
              <a:cs typeface="Arial" panose="020B0604020202020204" pitchFamily="34" charset="0"/>
            </a:endParaRPr>
          </a:p>
          <a:p>
            <a:pPr marL="557213" lvl="1" indent="-214313">
              <a:spcBef>
                <a:spcPts val="0"/>
              </a:spcBef>
              <a:spcAft>
                <a:spcPts val="0"/>
              </a:spcAft>
              <a:buFont typeface="+mj-lt"/>
              <a:buAutoNum type="alphaLcParenR"/>
              <a:tabLst>
                <a:tab pos="685800" algn="l"/>
              </a:tabLst>
            </a:pPr>
            <a:r>
              <a:rPr lang="en-US" sz="2100" dirty="0">
                <a:latin typeface="Arial" panose="020B0604020202020204" pitchFamily="34" charset="0"/>
                <a:ea typeface="Times New Roman" panose="02020603050405020304" pitchFamily="18" charset="0"/>
                <a:cs typeface="Arial" panose="020B0604020202020204" pitchFamily="34" charset="0"/>
              </a:rPr>
              <a:t> Overall satisfaction</a:t>
            </a:r>
          </a:p>
          <a:p>
            <a:pPr marL="557213" lvl="1" indent="-214313">
              <a:spcBef>
                <a:spcPts val="0"/>
              </a:spcBef>
              <a:spcAft>
                <a:spcPts val="0"/>
              </a:spcAft>
              <a:buFont typeface="+mj-lt"/>
              <a:buAutoNum type="alphaLcParenR"/>
              <a:tabLst>
                <a:tab pos="685800" algn="l"/>
              </a:tabLst>
            </a:pPr>
            <a:r>
              <a:rPr lang="en-US" sz="2100" dirty="0">
                <a:latin typeface="Arial" panose="020B0604020202020204" pitchFamily="34" charset="0"/>
                <a:ea typeface="Times New Roman" panose="02020603050405020304" pitchFamily="18" charset="0"/>
                <a:cs typeface="Arial" panose="020B0604020202020204" pitchFamily="34" charset="0"/>
              </a:rPr>
              <a:t> What is most important to OPA owners and how is OPA doing</a:t>
            </a:r>
          </a:p>
          <a:p>
            <a:pPr marL="557213" lvl="1" indent="-214313">
              <a:spcBef>
                <a:spcPts val="0"/>
              </a:spcBef>
              <a:spcAft>
                <a:spcPts val="0"/>
              </a:spcAft>
              <a:buFont typeface="+mj-lt"/>
              <a:buAutoNum type="alphaLcParenR"/>
              <a:tabLst>
                <a:tab pos="685800" algn="l"/>
              </a:tabLst>
            </a:pPr>
            <a:r>
              <a:rPr lang="en-US" sz="2100" dirty="0">
                <a:latin typeface="Arial" panose="020B0604020202020204" pitchFamily="34" charset="0"/>
                <a:ea typeface="Times New Roman" panose="02020603050405020304" pitchFamily="18" charset="0"/>
                <a:cs typeface="Arial" panose="020B0604020202020204" pitchFamily="34" charset="0"/>
              </a:rPr>
              <a:t> Importance of  core values</a:t>
            </a:r>
          </a:p>
          <a:p>
            <a:pPr marL="557213" lvl="1" indent="-214313">
              <a:spcBef>
                <a:spcPts val="0"/>
              </a:spcBef>
              <a:spcAft>
                <a:spcPts val="0"/>
              </a:spcAft>
              <a:buFont typeface="+mj-lt"/>
              <a:buAutoNum type="alphaLcParenR"/>
              <a:tabLst>
                <a:tab pos="685800" algn="l"/>
              </a:tabLst>
            </a:pPr>
            <a:r>
              <a:rPr lang="en-US" sz="2100" dirty="0">
                <a:latin typeface="Arial" panose="020B0604020202020204" pitchFamily="34" charset="0"/>
                <a:ea typeface="Times New Roman" panose="02020603050405020304" pitchFamily="18" charset="0"/>
                <a:cs typeface="Arial" panose="020B0604020202020204" pitchFamily="34" charset="0"/>
              </a:rPr>
              <a:t> </a:t>
            </a:r>
            <a:r>
              <a:rPr lang="en-US" sz="2700" b="1" dirty="0">
                <a:latin typeface="Arial" panose="020B0604020202020204" pitchFamily="34" charset="0"/>
                <a:ea typeface="Times New Roman" panose="02020603050405020304" pitchFamily="18" charset="0"/>
                <a:cs typeface="Arial" panose="020B0604020202020204" pitchFamily="34" charset="0"/>
              </a:rPr>
              <a:t>Feedback on key issues and opportunities</a:t>
            </a:r>
          </a:p>
          <a:p>
            <a:pPr marL="0" indent="0">
              <a:buNone/>
            </a:pPr>
            <a:r>
              <a:rPr lang="en-US" sz="2100" dirty="0">
                <a:latin typeface="Arial" panose="020B0604020202020204" pitchFamily="34" charset="0"/>
                <a:ea typeface="Calibri" panose="020F0502020204030204" pitchFamily="34" charset="0"/>
                <a:cs typeface="Arial" panose="020B0604020202020204" pitchFamily="34" charset="0"/>
              </a:rPr>
              <a:t> </a:t>
            </a:r>
            <a:br>
              <a:rPr lang="en-US" sz="2100" dirty="0">
                <a:latin typeface="Arial" panose="020B0604020202020204" pitchFamily="34" charset="0"/>
                <a:ea typeface="Calibri" panose="020F0502020204030204" pitchFamily="34" charset="0"/>
                <a:cs typeface="Arial" panose="020B0604020202020204" pitchFamily="34" charset="0"/>
              </a:rPr>
            </a:br>
            <a:endParaRPr lang="en-US"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229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2" name="Straight Connector 2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6" name="Rectangle 25">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30" name="Group 29">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253" y="644327"/>
            <a:ext cx="6974974" cy="4811366"/>
            <a:chOff x="7639235" y="600024"/>
            <a:chExt cx="3898557" cy="6878929"/>
          </a:xfrm>
        </p:grpSpPr>
        <p:sp>
          <p:nvSpPr>
            <p:cNvPr id="31" name="Rectangle 30">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12"/>
          <p:cNvSpPr>
            <a:spLocks noGrp="1"/>
          </p:cNvSpPr>
          <p:nvPr>
            <p:ph type="title"/>
          </p:nvPr>
        </p:nvSpPr>
        <p:spPr>
          <a:xfrm>
            <a:off x="1793556" y="1590734"/>
            <a:ext cx="5554405" cy="2520012"/>
          </a:xfrm>
          <a:solidFill>
            <a:schemeClr val="bg2"/>
          </a:solidFill>
        </p:spPr>
        <p:txBody>
          <a:bodyPr vert="horz" lIns="91440" tIns="45720" rIns="91440" bIns="0" rtlCol="0" anchor="ctr">
            <a:normAutofit/>
          </a:bodyPr>
          <a:lstStyle/>
          <a:p>
            <a:pPr algn="ctr" defTabSz="914400"/>
            <a:r>
              <a:rPr lang="en-US" sz="5200">
                <a:solidFill>
                  <a:schemeClr val="tx2"/>
                </a:solidFill>
              </a:rPr>
              <a:t>Approval of Agenda</a:t>
            </a:r>
          </a:p>
        </p:txBody>
      </p:sp>
      <p:cxnSp>
        <p:nvCxnSpPr>
          <p:cNvPr id="34" name="Straight Connector 33">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1416139"/>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36" name="Straight Connector 35">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4285341"/>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8" name="Picture 37">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47808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0993-CEE1-4595-8944-9109349C1860}"/>
              </a:ext>
            </a:extLst>
          </p:cNvPr>
          <p:cNvSpPr>
            <a:spLocks noGrp="1"/>
          </p:cNvSpPr>
          <p:nvPr>
            <p:ph type="title"/>
          </p:nvPr>
        </p:nvSpPr>
        <p:spPr>
          <a:xfrm>
            <a:off x="229280" y="304739"/>
            <a:ext cx="8771021" cy="1088068"/>
          </a:xfrm>
        </p:spPr>
        <p:txBody>
          <a:bodyPr>
            <a:normAutofit fontScale="90000"/>
          </a:bodyPr>
          <a:lstStyle/>
          <a:p>
            <a:r>
              <a:rPr lang="en-US" sz="3000" b="1" dirty="0">
                <a:latin typeface="Arial" panose="020B0604020202020204" pitchFamily="34" charset="0"/>
                <a:cs typeface="Arial" panose="020B0604020202020204" pitchFamily="34" charset="0"/>
              </a:rPr>
              <a:t>Top Issues/Challenges to Address</a:t>
            </a:r>
            <a:br>
              <a:rPr lang="en-US" sz="3000" b="1" dirty="0">
                <a:latin typeface="Arial" panose="020B0604020202020204" pitchFamily="34" charset="0"/>
                <a:cs typeface="Arial" panose="020B0604020202020204" pitchFamily="34" charset="0"/>
              </a:rPr>
            </a:br>
            <a:r>
              <a:rPr lang="en-US" sz="2025" b="1" dirty="0">
                <a:latin typeface="Arial" panose="020B0604020202020204" pitchFamily="34" charset="0"/>
                <a:cs typeface="Arial" panose="020B0604020202020204" pitchFamily="34" charset="0"/>
              </a:rPr>
              <a:t>Q7. Please rate how important the following Ocean Pines challenges/ opportunities are to you? (1=Not Important at All; 5= Extremely Important)</a:t>
            </a:r>
            <a:endParaRPr lang="en-US" sz="2025"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18CD58E-2F8C-4AEF-9E55-ADB31E9E2D2F}"/>
              </a:ext>
            </a:extLst>
          </p:cNvPr>
          <p:cNvSpPr>
            <a:spLocks noGrp="1"/>
          </p:cNvSpPr>
          <p:nvPr>
            <p:ph idx="1"/>
          </p:nvPr>
        </p:nvSpPr>
        <p:spPr>
          <a:xfrm>
            <a:off x="229282" y="2438401"/>
            <a:ext cx="8245978" cy="3347397"/>
          </a:xfrm>
        </p:spPr>
        <p:txBody>
          <a:bodyPr>
            <a:normAutofit/>
          </a:bodyPr>
          <a:lstStyle/>
          <a:p>
            <a:pPr marL="150876" lvl="1" indent="0">
              <a:spcBef>
                <a:spcPts val="0"/>
              </a:spcBef>
              <a:spcAft>
                <a:spcPts val="0"/>
              </a:spcAft>
              <a:buNone/>
              <a:tabLst>
                <a:tab pos="342900" algn="l"/>
              </a:tabLst>
            </a:pPr>
            <a:br>
              <a:rPr lang="en-US" sz="1350" dirty="0">
                <a:latin typeface="Calibri" panose="020F0502020204030204" pitchFamily="34" charset="0"/>
                <a:ea typeface="Calibri" panose="020F0502020204030204" pitchFamily="34" charset="0"/>
                <a:cs typeface="Times New Roman" panose="02020603050405020304" pitchFamily="18" charset="0"/>
              </a:rPr>
            </a:br>
            <a:endParaRPr lang="en-US" sz="1350" dirty="0"/>
          </a:p>
        </p:txBody>
      </p:sp>
      <p:graphicFrame>
        <p:nvGraphicFramePr>
          <p:cNvPr id="4" name="Table 4">
            <a:extLst>
              <a:ext uri="{FF2B5EF4-FFF2-40B4-BE49-F238E27FC236}">
                <a16:creationId xmlns:a16="http://schemas.microsoft.com/office/drawing/2014/main" id="{A2BE5DAE-5D96-4E09-BB74-037C7BBF40F6}"/>
              </a:ext>
            </a:extLst>
          </p:cNvPr>
          <p:cNvGraphicFramePr>
            <a:graphicFrameLocks noGrp="1"/>
          </p:cNvGraphicFramePr>
          <p:nvPr>
            <p:extLst>
              <p:ext uri="{D42A27DB-BD31-4B8C-83A1-F6EECF244321}">
                <p14:modId xmlns:p14="http://schemas.microsoft.com/office/powerpoint/2010/main" val="3720942947"/>
              </p:ext>
            </p:extLst>
          </p:nvPr>
        </p:nvGraphicFramePr>
        <p:xfrm>
          <a:off x="229280" y="1786113"/>
          <a:ext cx="8685440" cy="3474769"/>
        </p:xfrm>
        <a:graphic>
          <a:graphicData uri="http://schemas.openxmlformats.org/drawingml/2006/table">
            <a:tbl>
              <a:tblPr firstRow="1" bandRow="1">
                <a:tableStyleId>{5C22544A-7EE6-4342-B048-85BDC9FD1C3A}</a:tableStyleId>
              </a:tblPr>
              <a:tblGrid>
                <a:gridCol w="666902">
                  <a:extLst>
                    <a:ext uri="{9D8B030D-6E8A-4147-A177-3AD203B41FA5}">
                      <a16:colId xmlns:a16="http://schemas.microsoft.com/office/drawing/2014/main" val="2100641239"/>
                    </a:ext>
                  </a:extLst>
                </a:gridCol>
                <a:gridCol w="4692668">
                  <a:extLst>
                    <a:ext uri="{9D8B030D-6E8A-4147-A177-3AD203B41FA5}">
                      <a16:colId xmlns:a16="http://schemas.microsoft.com/office/drawing/2014/main" val="3964036983"/>
                    </a:ext>
                  </a:extLst>
                </a:gridCol>
                <a:gridCol w="1437593">
                  <a:extLst>
                    <a:ext uri="{9D8B030D-6E8A-4147-A177-3AD203B41FA5}">
                      <a16:colId xmlns:a16="http://schemas.microsoft.com/office/drawing/2014/main" val="3502342836"/>
                    </a:ext>
                  </a:extLst>
                </a:gridCol>
                <a:gridCol w="1888277">
                  <a:extLst>
                    <a:ext uri="{9D8B030D-6E8A-4147-A177-3AD203B41FA5}">
                      <a16:colId xmlns:a16="http://schemas.microsoft.com/office/drawing/2014/main" val="2714239416"/>
                    </a:ext>
                  </a:extLst>
                </a:gridCol>
              </a:tblGrid>
              <a:tr h="525780">
                <a:tc>
                  <a:txBody>
                    <a:bodyPr/>
                    <a:lstStyle/>
                    <a:p>
                      <a:pPr algn="ctr"/>
                      <a:r>
                        <a:rPr lang="en-US" sz="1500" dirty="0"/>
                        <a:t>Rank</a:t>
                      </a:r>
                    </a:p>
                  </a:txBody>
                  <a:tcPr marL="68580" marR="68580" marT="34290" marB="34290"/>
                </a:tc>
                <a:tc>
                  <a:txBody>
                    <a:bodyPr/>
                    <a:lstStyle/>
                    <a:p>
                      <a:pPr algn="ctr"/>
                      <a:r>
                        <a:rPr lang="en-US" sz="1500" dirty="0"/>
                        <a:t>Issue/Challenge</a:t>
                      </a:r>
                    </a:p>
                  </a:txBody>
                  <a:tcPr marL="68580" marR="68580" marT="34290" marB="34290"/>
                </a:tc>
                <a:tc>
                  <a:txBody>
                    <a:bodyPr/>
                    <a:lstStyle/>
                    <a:p>
                      <a:pPr algn="ctr"/>
                      <a:r>
                        <a:rPr lang="en-US" sz="1500" dirty="0"/>
                        <a:t>Weighted </a:t>
                      </a:r>
                    </a:p>
                    <a:p>
                      <a:pPr algn="ctr"/>
                      <a:r>
                        <a:rPr lang="en-US" sz="1500" dirty="0"/>
                        <a:t>Average</a:t>
                      </a:r>
                    </a:p>
                  </a:txBody>
                  <a:tcPr marL="68580" marR="68580" marT="34290" marB="34290"/>
                </a:tc>
                <a:tc>
                  <a:txBody>
                    <a:bodyPr/>
                    <a:lstStyle/>
                    <a:p>
                      <a:pPr algn="ctr"/>
                      <a:r>
                        <a:rPr lang="en-US" sz="1500" dirty="0"/>
                        <a:t>% Very Or Extremely Important</a:t>
                      </a:r>
                    </a:p>
                  </a:txBody>
                  <a:tcPr marL="68580" marR="68580" marT="34290" marB="34290"/>
                </a:tc>
                <a:extLst>
                  <a:ext uri="{0D108BD9-81ED-4DB2-BD59-A6C34878D82A}">
                    <a16:rowId xmlns:a16="http://schemas.microsoft.com/office/drawing/2014/main" val="2344859517"/>
                  </a:ext>
                </a:extLst>
              </a:tr>
              <a:tr h="382176">
                <a:tc>
                  <a:txBody>
                    <a:bodyPr/>
                    <a:lstStyle/>
                    <a:p>
                      <a:pPr algn="ctr"/>
                      <a:r>
                        <a:rPr lang="en-US" sz="1800" b="1" dirty="0">
                          <a:latin typeface="Arial" panose="020B0604020202020204" pitchFamily="34" charset="0"/>
                          <a:cs typeface="Arial" panose="020B0604020202020204" pitchFamily="34" charset="0"/>
                        </a:rPr>
                        <a:t>1</a:t>
                      </a:r>
                    </a:p>
                  </a:txBody>
                  <a:tcPr marL="68580" marR="68580" marT="34290" marB="34290"/>
                </a:tc>
                <a:tc>
                  <a:txBody>
                    <a:bodyPr/>
                    <a:lstStyle/>
                    <a:p>
                      <a:pPr algn="l"/>
                      <a:r>
                        <a:rPr lang="en-US" sz="1800" b="1" dirty="0">
                          <a:latin typeface="Arial" panose="020B0604020202020204" pitchFamily="34" charset="0"/>
                          <a:cs typeface="Arial" panose="020B0604020202020204" pitchFamily="34" charset="0"/>
                        </a:rPr>
                        <a:t>Transparency between OPA &amp; Members</a:t>
                      </a:r>
                    </a:p>
                  </a:txBody>
                  <a:tcPr marL="68580" marR="68580" marT="34290" marB="34290"/>
                </a:tc>
                <a:tc>
                  <a:txBody>
                    <a:bodyPr/>
                    <a:lstStyle/>
                    <a:p>
                      <a:pPr algn="ctr"/>
                      <a:r>
                        <a:rPr lang="en-US" sz="1800" b="1" dirty="0">
                          <a:latin typeface="Arial" panose="020B0604020202020204" pitchFamily="34" charset="0"/>
                          <a:cs typeface="Arial" panose="020B0604020202020204" pitchFamily="34" charset="0"/>
                        </a:rPr>
                        <a:t>4.43</a:t>
                      </a:r>
                    </a:p>
                  </a:txBody>
                  <a:tcPr marL="68580" marR="68580" marT="34290" marB="34290"/>
                </a:tc>
                <a:tc>
                  <a:txBody>
                    <a:bodyPr/>
                    <a:lstStyle/>
                    <a:p>
                      <a:pPr algn="ctr"/>
                      <a:r>
                        <a:rPr lang="en-US" sz="1800" b="1" dirty="0">
                          <a:latin typeface="Arial" panose="020B0604020202020204" pitchFamily="34" charset="0"/>
                          <a:cs typeface="Arial" panose="020B0604020202020204" pitchFamily="34" charset="0"/>
                        </a:rPr>
                        <a:t>86.7</a:t>
                      </a:r>
                    </a:p>
                  </a:txBody>
                  <a:tcPr marL="68580" marR="68580" marT="34290" marB="34290"/>
                </a:tc>
                <a:extLst>
                  <a:ext uri="{0D108BD9-81ED-4DB2-BD59-A6C34878D82A}">
                    <a16:rowId xmlns:a16="http://schemas.microsoft.com/office/drawing/2014/main" val="2849829415"/>
                  </a:ext>
                </a:extLst>
              </a:tr>
              <a:tr h="617220">
                <a:tc>
                  <a:txBody>
                    <a:bodyPr/>
                    <a:lstStyle/>
                    <a:p>
                      <a:pPr algn="ctr"/>
                      <a:r>
                        <a:rPr lang="en-US" sz="1800" b="1" dirty="0">
                          <a:latin typeface="Arial" panose="020B0604020202020204" pitchFamily="34" charset="0"/>
                          <a:cs typeface="Arial" panose="020B0604020202020204" pitchFamily="34" charset="0"/>
                        </a:rPr>
                        <a:t>2</a:t>
                      </a:r>
                    </a:p>
                  </a:txBody>
                  <a:tcPr marL="68580" marR="68580" marT="34290" marB="34290"/>
                </a:tc>
                <a:tc>
                  <a:txBody>
                    <a:bodyPr/>
                    <a:lstStyle/>
                    <a:p>
                      <a:pPr algn="l"/>
                      <a:r>
                        <a:rPr lang="en-US" sz="1800" b="1" dirty="0">
                          <a:latin typeface="Arial" panose="020B0604020202020204" pitchFamily="34" charset="0"/>
                          <a:cs typeface="Arial" panose="020B0604020202020204" pitchFamily="34" charset="0"/>
                        </a:rPr>
                        <a:t>Infrastructure Issues (e.g. drainage, roads, bh, etc.)</a:t>
                      </a:r>
                    </a:p>
                  </a:txBody>
                  <a:tcPr marL="68580" marR="68580" marT="34290" marB="34290"/>
                </a:tc>
                <a:tc>
                  <a:txBody>
                    <a:bodyPr/>
                    <a:lstStyle/>
                    <a:p>
                      <a:pPr algn="ctr"/>
                      <a:r>
                        <a:rPr lang="en-US" sz="1800" b="1" dirty="0">
                          <a:latin typeface="Arial" panose="020B0604020202020204" pitchFamily="34" charset="0"/>
                          <a:cs typeface="Arial" panose="020B0604020202020204" pitchFamily="34" charset="0"/>
                        </a:rPr>
                        <a:t>4.31</a:t>
                      </a:r>
                    </a:p>
                  </a:txBody>
                  <a:tcPr marL="68580" marR="68580" marT="34290" marB="34290"/>
                </a:tc>
                <a:tc>
                  <a:txBody>
                    <a:bodyPr/>
                    <a:lstStyle/>
                    <a:p>
                      <a:pPr algn="ctr"/>
                      <a:r>
                        <a:rPr lang="en-US" sz="1800" b="1" dirty="0">
                          <a:latin typeface="Arial" panose="020B0604020202020204" pitchFamily="34" charset="0"/>
                          <a:cs typeface="Arial" panose="020B0604020202020204" pitchFamily="34" charset="0"/>
                        </a:rPr>
                        <a:t>84.5</a:t>
                      </a:r>
                    </a:p>
                  </a:txBody>
                  <a:tcPr marL="68580" marR="68580" marT="34290" marB="34290"/>
                </a:tc>
                <a:extLst>
                  <a:ext uri="{0D108BD9-81ED-4DB2-BD59-A6C34878D82A}">
                    <a16:rowId xmlns:a16="http://schemas.microsoft.com/office/drawing/2014/main" val="1437123860"/>
                  </a:ext>
                </a:extLst>
              </a:tr>
              <a:tr h="4208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3</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BOD &amp; GM working collaboratively</a:t>
                      </a:r>
                    </a:p>
                  </a:txBody>
                  <a:tcPr marL="68580" marR="68580" marT="34290" marB="34290"/>
                </a:tc>
                <a:tc>
                  <a:txBody>
                    <a:bodyPr/>
                    <a:lstStyle/>
                    <a:p>
                      <a:pPr algn="ctr"/>
                      <a:r>
                        <a:rPr lang="en-US" sz="1800" b="1" dirty="0">
                          <a:latin typeface="Arial" panose="020B0604020202020204" pitchFamily="34" charset="0"/>
                          <a:cs typeface="Arial" panose="020B0604020202020204" pitchFamily="34" charset="0"/>
                        </a:rPr>
                        <a:t>4.24</a:t>
                      </a:r>
                    </a:p>
                  </a:txBody>
                  <a:tcPr marL="68580" marR="68580" marT="34290" marB="34290"/>
                </a:tc>
                <a:tc>
                  <a:txBody>
                    <a:bodyPr/>
                    <a:lstStyle/>
                    <a:p>
                      <a:pPr algn="ctr"/>
                      <a:r>
                        <a:rPr lang="en-US" sz="1800" b="1" dirty="0">
                          <a:latin typeface="Arial" panose="020B0604020202020204" pitchFamily="34" charset="0"/>
                          <a:cs typeface="Arial" panose="020B0604020202020204" pitchFamily="34" charset="0"/>
                        </a:rPr>
                        <a:t>80.0</a:t>
                      </a:r>
                    </a:p>
                  </a:txBody>
                  <a:tcPr marL="68580" marR="68580" marT="34290" marB="34290"/>
                </a:tc>
                <a:extLst>
                  <a:ext uri="{0D108BD9-81ED-4DB2-BD59-A6C34878D82A}">
                    <a16:rowId xmlns:a16="http://schemas.microsoft.com/office/drawing/2014/main" val="3595790698"/>
                  </a:ext>
                </a:extLst>
              </a:tr>
              <a:tr h="382176">
                <a:tc>
                  <a:txBody>
                    <a:bodyPr/>
                    <a:lstStyle/>
                    <a:p>
                      <a:pPr algn="ctr"/>
                      <a:r>
                        <a:rPr lang="en-US" sz="1500" b="1" dirty="0">
                          <a:latin typeface="Arial" panose="020B0604020202020204" pitchFamily="34" charset="0"/>
                          <a:cs typeface="Arial" panose="020B0604020202020204" pitchFamily="34" charset="0"/>
                        </a:rPr>
                        <a:t>4</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Responsiveness of OPA to my Requests</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4.13</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76.9</a:t>
                      </a:r>
                    </a:p>
                  </a:txBody>
                  <a:tcPr marL="68580" marR="68580" marT="34290" marB="34290"/>
                </a:tc>
                <a:extLst>
                  <a:ext uri="{0D108BD9-81ED-4DB2-BD59-A6C34878D82A}">
                    <a16:rowId xmlns:a16="http://schemas.microsoft.com/office/drawing/2014/main" val="1733360917"/>
                  </a:ext>
                </a:extLst>
              </a:tr>
              <a:tr h="382176">
                <a:tc>
                  <a:txBody>
                    <a:bodyPr/>
                    <a:lstStyle/>
                    <a:p>
                      <a:pPr algn="ctr"/>
                      <a:r>
                        <a:rPr lang="en-US" sz="1500" b="1" dirty="0">
                          <a:latin typeface="Arial" panose="020B0604020202020204" pitchFamily="34" charset="0"/>
                          <a:cs typeface="Arial" panose="020B0604020202020204" pitchFamily="34" charset="0"/>
                        </a:rPr>
                        <a:t>5</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Environmental &amp; Sustainability Efforts</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4.11</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76.0</a:t>
                      </a:r>
                    </a:p>
                  </a:txBody>
                  <a:tcPr marL="68580" marR="68580" marT="34290" marB="34290"/>
                </a:tc>
                <a:extLst>
                  <a:ext uri="{0D108BD9-81ED-4DB2-BD59-A6C34878D82A}">
                    <a16:rowId xmlns:a16="http://schemas.microsoft.com/office/drawing/2014/main" val="290508318"/>
                  </a:ext>
                </a:extLst>
              </a:tr>
              <a:tr h="382176">
                <a:tc>
                  <a:txBody>
                    <a:bodyPr/>
                    <a:lstStyle/>
                    <a:p>
                      <a:pPr algn="ctr"/>
                      <a:r>
                        <a:rPr lang="en-US" sz="1500" b="1" dirty="0">
                          <a:latin typeface="Arial" panose="020B0604020202020204" pitchFamily="34" charset="0"/>
                          <a:cs typeface="Arial" panose="020B0604020202020204" pitchFamily="34" charset="0"/>
                        </a:rPr>
                        <a:t>6</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Enforcement of Rules &amp; Regulations</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3.92</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66.6</a:t>
                      </a:r>
                    </a:p>
                  </a:txBody>
                  <a:tcPr marL="68580" marR="68580" marT="34290" marB="34290"/>
                </a:tc>
                <a:extLst>
                  <a:ext uri="{0D108BD9-81ED-4DB2-BD59-A6C34878D82A}">
                    <a16:rowId xmlns:a16="http://schemas.microsoft.com/office/drawing/2014/main" val="4188578918"/>
                  </a:ext>
                </a:extLst>
              </a:tr>
              <a:tr h="382176">
                <a:tc>
                  <a:txBody>
                    <a:bodyPr/>
                    <a:lstStyle/>
                    <a:p>
                      <a:pPr algn="ctr"/>
                      <a:r>
                        <a:rPr lang="en-US" sz="1500" b="1" dirty="0">
                          <a:latin typeface="Arial" panose="020B0604020202020204" pitchFamily="34" charset="0"/>
                          <a:cs typeface="Arial" panose="020B0604020202020204" pitchFamily="34" charset="0"/>
                        </a:rPr>
                        <a:t>7</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BOD Continuity &amp; Consistency</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3.84</a:t>
                      </a:r>
                    </a:p>
                  </a:txBody>
                  <a:tcPr marL="68580" marR="68580" marT="34290" marB="34290"/>
                </a:tc>
                <a:tc>
                  <a:txBody>
                    <a:bodyPr/>
                    <a:lstStyle/>
                    <a:p>
                      <a:pPr algn="ctr"/>
                      <a:r>
                        <a:rPr lang="en-US" sz="1800" b="1" dirty="0">
                          <a:latin typeface="Arial" panose="020B0604020202020204" pitchFamily="34" charset="0"/>
                          <a:cs typeface="Arial" panose="020B0604020202020204" pitchFamily="34" charset="0"/>
                        </a:rPr>
                        <a:t>80.0</a:t>
                      </a:r>
                    </a:p>
                  </a:txBody>
                  <a:tcPr marL="68580" marR="68580" marT="34290" marB="34290"/>
                </a:tc>
                <a:extLst>
                  <a:ext uri="{0D108BD9-81ED-4DB2-BD59-A6C34878D82A}">
                    <a16:rowId xmlns:a16="http://schemas.microsoft.com/office/drawing/2014/main" val="4229280450"/>
                  </a:ext>
                </a:extLst>
              </a:tr>
            </a:tbl>
          </a:graphicData>
        </a:graphic>
      </p:graphicFrame>
      <p:sp>
        <p:nvSpPr>
          <p:cNvPr id="6" name="Title 1">
            <a:extLst>
              <a:ext uri="{FF2B5EF4-FFF2-40B4-BE49-F238E27FC236}">
                <a16:creationId xmlns:a16="http://schemas.microsoft.com/office/drawing/2014/main" id="{AD685709-E6F2-493D-B81A-9C28D802897C}"/>
              </a:ext>
            </a:extLst>
          </p:cNvPr>
          <p:cNvSpPr txBox="1">
            <a:spLocks/>
          </p:cNvSpPr>
          <p:nvPr/>
        </p:nvSpPr>
        <p:spPr>
          <a:xfrm>
            <a:off x="-15194" y="1817077"/>
            <a:ext cx="6172200" cy="293454"/>
          </a:xfrm>
          <a:prstGeom prst="rect">
            <a:avLst/>
          </a:prstGeom>
        </p:spPr>
        <p:txBody>
          <a:bodyPr vert="horz" lIns="68580" tIns="34290" rIns="68580" bIns="34290" rtlCol="0" anchor="b">
            <a:noAutofit/>
          </a:bodyPr>
          <a:lstStyle>
            <a:lvl1pPr algn="l" defTabSz="457200" rtl="0" eaLnBrk="1" latinLnBrk="0" hangingPunct="1">
              <a:spcBef>
                <a:spcPct val="0"/>
              </a:spcBef>
              <a:buNone/>
              <a:defRPr sz="2000" b="1" kern="1200">
                <a:solidFill>
                  <a:schemeClr val="tx1"/>
                </a:solidFill>
                <a:latin typeface="Arial"/>
                <a:ea typeface="+mj-ea"/>
                <a:cs typeface="Arial"/>
              </a:defRPr>
            </a:lvl1pPr>
          </a:lstStyle>
          <a:p>
            <a:pPr defTabSz="342900">
              <a:defRPr/>
            </a:pPr>
            <a:endParaRPr lang="en-US" sz="1500" dirty="0">
              <a:solidFill>
                <a:srgbClr val="333333"/>
              </a:solidFill>
            </a:endParaRPr>
          </a:p>
        </p:txBody>
      </p:sp>
      <p:sp>
        <p:nvSpPr>
          <p:cNvPr id="8" name="TextBox 7">
            <a:extLst>
              <a:ext uri="{FF2B5EF4-FFF2-40B4-BE49-F238E27FC236}">
                <a16:creationId xmlns:a16="http://schemas.microsoft.com/office/drawing/2014/main" id="{1232B5C3-5B1A-4769-9ADE-2B80E9DC6D74}"/>
              </a:ext>
            </a:extLst>
          </p:cNvPr>
          <p:cNvSpPr txBox="1"/>
          <p:nvPr/>
        </p:nvSpPr>
        <p:spPr>
          <a:xfrm>
            <a:off x="109057" y="5640344"/>
            <a:ext cx="8486427" cy="415498"/>
          </a:xfrm>
          <a:prstGeom prst="rect">
            <a:avLst/>
          </a:prstGeom>
          <a:noFill/>
        </p:spPr>
        <p:txBody>
          <a:bodyPr wrap="none" rtlCol="0">
            <a:spAutoFit/>
          </a:bodyPr>
          <a:lstStyle/>
          <a:p>
            <a:pPr algn="ctr" defTabSz="685800"/>
            <a:r>
              <a:rPr lang="en-US" sz="2100" dirty="0">
                <a:solidFill>
                  <a:srgbClr val="000000"/>
                </a:solidFill>
                <a:latin typeface="Arial Black" panose="020B0A04020102020204" pitchFamily="34" charset="0"/>
                <a:cs typeface="Arial" panose="020B0604020202020204" pitchFamily="34" charset="0"/>
              </a:rPr>
              <a:t>Transparency, Infrastructure &amp; Collaboration were top 3</a:t>
            </a:r>
          </a:p>
        </p:txBody>
      </p:sp>
      <p:grpSp>
        <p:nvGrpSpPr>
          <p:cNvPr id="12" name="Group 11">
            <a:extLst>
              <a:ext uri="{FF2B5EF4-FFF2-40B4-BE49-F238E27FC236}">
                <a16:creationId xmlns:a16="http://schemas.microsoft.com/office/drawing/2014/main" id="{54A61954-BD0A-4CFC-BB1A-F1AD4B2866B1}"/>
              </a:ext>
            </a:extLst>
          </p:cNvPr>
          <p:cNvGrpSpPr/>
          <p:nvPr/>
        </p:nvGrpSpPr>
        <p:grpSpPr>
          <a:xfrm>
            <a:off x="2622600" y="2481035"/>
            <a:ext cx="270" cy="270"/>
            <a:chOff x="3496800" y="2165046"/>
            <a:chExt cx="360" cy="360"/>
          </a:xfrm>
        </p:grpSpPr>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7397FA3C-C756-4835-B7EF-A4A549CAE349}"/>
                    </a:ext>
                  </a:extLst>
                </p14:cNvPr>
                <p14:cNvContentPartPr/>
                <p14:nvPr/>
              </p14:nvContentPartPr>
              <p14:xfrm>
                <a:off x="3496800" y="2165046"/>
                <a:ext cx="360" cy="360"/>
              </p14:xfrm>
            </p:contentPart>
          </mc:Choice>
          <mc:Fallback xmlns="">
            <p:pic>
              <p:nvPicPr>
                <p:cNvPr id="10" name="Ink 9">
                  <a:extLst>
                    <a:ext uri="{FF2B5EF4-FFF2-40B4-BE49-F238E27FC236}">
                      <a16:creationId xmlns:a16="http://schemas.microsoft.com/office/drawing/2014/main" id="{7397FA3C-C756-4835-B7EF-A4A549CAE349}"/>
                    </a:ext>
                  </a:extLst>
                </p:cNvPr>
                <p:cNvPicPr/>
                <p:nvPr/>
              </p:nvPicPr>
              <p:blipFill>
                <a:blip r:embed="rId3"/>
                <a:stretch>
                  <a:fillRect/>
                </a:stretch>
              </p:blipFill>
              <p:spPr>
                <a:xfrm>
                  <a:off x="3479160" y="214704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5F2116EB-2E30-40D9-8838-EC535AAF1D48}"/>
                    </a:ext>
                  </a:extLst>
                </p14:cNvPr>
                <p14:cNvContentPartPr/>
                <p14:nvPr/>
              </p14:nvContentPartPr>
              <p14:xfrm>
                <a:off x="3496800" y="2165046"/>
                <a:ext cx="360" cy="360"/>
              </p14:xfrm>
            </p:contentPart>
          </mc:Choice>
          <mc:Fallback xmlns="">
            <p:pic>
              <p:nvPicPr>
                <p:cNvPr id="11" name="Ink 10">
                  <a:extLst>
                    <a:ext uri="{FF2B5EF4-FFF2-40B4-BE49-F238E27FC236}">
                      <a16:creationId xmlns:a16="http://schemas.microsoft.com/office/drawing/2014/main" id="{5F2116EB-2E30-40D9-8838-EC535AAF1D48}"/>
                    </a:ext>
                  </a:extLst>
                </p:cNvPr>
                <p:cNvPicPr/>
                <p:nvPr/>
              </p:nvPicPr>
              <p:blipFill>
                <a:blip r:embed="rId3"/>
                <a:stretch>
                  <a:fillRect/>
                </a:stretch>
              </p:blipFill>
              <p:spPr>
                <a:xfrm>
                  <a:off x="3479160" y="2147046"/>
                  <a:ext cx="36000" cy="36000"/>
                </a:xfrm>
                <a:prstGeom prst="rect">
                  <a:avLst/>
                </a:prstGeom>
              </p:spPr>
            </p:pic>
          </mc:Fallback>
        </mc:AlternateContent>
      </p:grpSp>
    </p:spTree>
    <p:extLst>
      <p:ext uri="{BB962C8B-B14F-4D97-AF65-F5344CB8AC3E}">
        <p14:creationId xmlns:p14="http://schemas.microsoft.com/office/powerpoint/2010/main" val="820120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E1669-58FB-4B30-9B03-3F13B1EBC7D5}"/>
              </a:ext>
            </a:extLst>
          </p:cNvPr>
          <p:cNvSpPr txBox="1">
            <a:spLocks/>
          </p:cNvSpPr>
          <p:nvPr/>
        </p:nvSpPr>
        <p:spPr>
          <a:xfrm>
            <a:off x="229280" y="489582"/>
            <a:ext cx="8914720" cy="1088068"/>
          </a:xfrm>
          <a:prstGeom prst="rect">
            <a:avLst/>
          </a:prstGeom>
        </p:spPr>
        <p:txBody>
          <a:bodyPr>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defTabSz="685800"/>
            <a:r>
              <a:rPr lang="en-US" sz="3000" b="1" spc="-38" dirty="0">
                <a:solidFill>
                  <a:srgbClr val="000000">
                    <a:lumMod val="75000"/>
                    <a:lumOff val="25000"/>
                  </a:srgbClr>
                </a:solidFill>
                <a:latin typeface="Arial" panose="020B0604020202020204" pitchFamily="34" charset="0"/>
                <a:cs typeface="Arial" panose="020B0604020202020204" pitchFamily="34" charset="0"/>
              </a:rPr>
              <a:t>Level of Agreement</a:t>
            </a:r>
            <a:br>
              <a:rPr lang="en-US" sz="3000" b="1" spc="-38" dirty="0">
                <a:solidFill>
                  <a:srgbClr val="000000">
                    <a:lumMod val="75000"/>
                    <a:lumOff val="25000"/>
                  </a:srgbClr>
                </a:solidFill>
                <a:latin typeface="Arial" panose="020B0604020202020204" pitchFamily="34" charset="0"/>
                <a:cs typeface="Arial" panose="020B0604020202020204" pitchFamily="34" charset="0"/>
              </a:rPr>
            </a:br>
            <a:r>
              <a:rPr lang="en-US" sz="1950" b="1" spc="-38" dirty="0">
                <a:solidFill>
                  <a:srgbClr val="000000">
                    <a:lumMod val="75000"/>
                    <a:lumOff val="25000"/>
                  </a:srgbClr>
                </a:solidFill>
                <a:latin typeface="Arial" panose="020B0604020202020204" pitchFamily="34" charset="0"/>
                <a:cs typeface="Arial" panose="020B0604020202020204" pitchFamily="34" charset="0"/>
              </a:rPr>
              <a:t>Q-8. Please rate your level of agreement with the following statements. </a:t>
            </a:r>
          </a:p>
          <a:p>
            <a:pPr defTabSz="685800"/>
            <a:r>
              <a:rPr lang="en-US" sz="1950" b="1" spc="-38" dirty="0">
                <a:solidFill>
                  <a:srgbClr val="000000">
                    <a:lumMod val="75000"/>
                    <a:lumOff val="25000"/>
                  </a:srgbClr>
                </a:solidFill>
                <a:latin typeface="Arial" panose="020B0604020202020204" pitchFamily="34" charset="0"/>
                <a:cs typeface="Arial" panose="020B0604020202020204" pitchFamily="34" charset="0"/>
              </a:rPr>
              <a:t>(1=Strongly Disagree; 5=Strongly Agree)</a:t>
            </a:r>
          </a:p>
        </p:txBody>
      </p:sp>
      <p:graphicFrame>
        <p:nvGraphicFramePr>
          <p:cNvPr id="3" name="Table 4">
            <a:extLst>
              <a:ext uri="{FF2B5EF4-FFF2-40B4-BE49-F238E27FC236}">
                <a16:creationId xmlns:a16="http://schemas.microsoft.com/office/drawing/2014/main" id="{6C2A7FE5-8C9F-4D59-818B-0156559F2733}"/>
              </a:ext>
            </a:extLst>
          </p:cNvPr>
          <p:cNvGraphicFramePr>
            <a:graphicFrameLocks noGrp="1"/>
          </p:cNvGraphicFramePr>
          <p:nvPr>
            <p:extLst>
              <p:ext uri="{D42A27DB-BD31-4B8C-83A1-F6EECF244321}">
                <p14:modId xmlns:p14="http://schemas.microsoft.com/office/powerpoint/2010/main" val="3644413265"/>
              </p:ext>
            </p:extLst>
          </p:nvPr>
        </p:nvGraphicFramePr>
        <p:xfrm>
          <a:off x="229282" y="1898067"/>
          <a:ext cx="8685437" cy="3200400"/>
        </p:xfrm>
        <a:graphic>
          <a:graphicData uri="http://schemas.openxmlformats.org/drawingml/2006/table">
            <a:tbl>
              <a:tblPr firstRow="1" bandRow="1">
                <a:tableStyleId>{5C22544A-7EE6-4342-B048-85BDC9FD1C3A}</a:tableStyleId>
              </a:tblPr>
              <a:tblGrid>
                <a:gridCol w="685119">
                  <a:extLst>
                    <a:ext uri="{9D8B030D-6E8A-4147-A177-3AD203B41FA5}">
                      <a16:colId xmlns:a16="http://schemas.microsoft.com/office/drawing/2014/main" val="2100641239"/>
                    </a:ext>
                  </a:extLst>
                </a:gridCol>
                <a:gridCol w="3873428">
                  <a:extLst>
                    <a:ext uri="{9D8B030D-6E8A-4147-A177-3AD203B41FA5}">
                      <a16:colId xmlns:a16="http://schemas.microsoft.com/office/drawing/2014/main" val="3964036983"/>
                    </a:ext>
                  </a:extLst>
                </a:gridCol>
                <a:gridCol w="1637035">
                  <a:extLst>
                    <a:ext uri="{9D8B030D-6E8A-4147-A177-3AD203B41FA5}">
                      <a16:colId xmlns:a16="http://schemas.microsoft.com/office/drawing/2014/main" val="3502342836"/>
                    </a:ext>
                  </a:extLst>
                </a:gridCol>
                <a:gridCol w="2489855">
                  <a:extLst>
                    <a:ext uri="{9D8B030D-6E8A-4147-A177-3AD203B41FA5}">
                      <a16:colId xmlns:a16="http://schemas.microsoft.com/office/drawing/2014/main" val="3626576853"/>
                    </a:ext>
                  </a:extLst>
                </a:gridCol>
              </a:tblGrid>
              <a:tr h="617220">
                <a:tc>
                  <a:txBody>
                    <a:bodyPr/>
                    <a:lstStyle/>
                    <a:p>
                      <a:pPr algn="ctr"/>
                      <a:r>
                        <a:rPr lang="en-US" sz="1800" dirty="0"/>
                        <a:t>Rank</a:t>
                      </a:r>
                    </a:p>
                  </a:txBody>
                  <a:tcPr marL="68580" marR="68580" marT="34290" marB="34290"/>
                </a:tc>
                <a:tc>
                  <a:txBody>
                    <a:bodyPr/>
                    <a:lstStyle/>
                    <a:p>
                      <a:pPr algn="ctr"/>
                      <a:r>
                        <a:rPr lang="en-US" sz="1800" dirty="0"/>
                        <a:t>Statement</a:t>
                      </a:r>
                    </a:p>
                  </a:txBody>
                  <a:tcPr marL="68580" marR="68580" marT="34290" marB="34290"/>
                </a:tc>
                <a:tc>
                  <a:txBody>
                    <a:bodyPr/>
                    <a:lstStyle/>
                    <a:p>
                      <a:pPr algn="ctr"/>
                      <a:r>
                        <a:rPr lang="en-US" sz="1800" dirty="0"/>
                        <a:t>Weighted Average</a:t>
                      </a:r>
                    </a:p>
                  </a:txBody>
                  <a:tcPr marL="68580" marR="68580" marT="34290" marB="34290"/>
                </a:tc>
                <a:tc>
                  <a:txBody>
                    <a:bodyPr/>
                    <a:lstStyle/>
                    <a:p>
                      <a:pPr algn="ctr"/>
                      <a:r>
                        <a:rPr lang="en-US" sz="1800" dirty="0"/>
                        <a:t>% Slightly or </a:t>
                      </a:r>
                    </a:p>
                    <a:p>
                      <a:pPr algn="ctr"/>
                      <a:r>
                        <a:rPr lang="en-US" sz="1800" dirty="0"/>
                        <a:t>Strongly Agree</a:t>
                      </a:r>
                    </a:p>
                  </a:txBody>
                  <a:tcPr marL="68580" marR="68580" marT="34290" marB="34290"/>
                </a:tc>
                <a:extLst>
                  <a:ext uri="{0D108BD9-81ED-4DB2-BD59-A6C34878D82A}">
                    <a16:rowId xmlns:a16="http://schemas.microsoft.com/office/drawing/2014/main" val="2344859517"/>
                  </a:ext>
                </a:extLst>
              </a:tr>
              <a:tr h="388620">
                <a:tc>
                  <a:txBody>
                    <a:bodyPr/>
                    <a:lstStyle/>
                    <a:p>
                      <a:pPr algn="ctr"/>
                      <a:r>
                        <a:rPr lang="en-US" sz="1800" b="1" dirty="0">
                          <a:latin typeface="Arial" panose="020B0604020202020204" pitchFamily="34" charset="0"/>
                          <a:cs typeface="Arial" panose="020B0604020202020204" pitchFamily="34" charset="0"/>
                        </a:rPr>
                        <a:t>1</a:t>
                      </a:r>
                    </a:p>
                  </a:txBody>
                  <a:tcPr marL="68580" marR="68580" marT="34290" marB="34290"/>
                </a:tc>
                <a:tc>
                  <a:txBody>
                    <a:bodyPr/>
                    <a:lstStyle/>
                    <a:p>
                      <a:pPr algn="l"/>
                      <a:r>
                        <a:rPr lang="en-US" sz="1800" b="1" dirty="0">
                          <a:latin typeface="Arial" panose="020B0604020202020204" pitchFamily="34" charset="0"/>
                          <a:cs typeface="Arial" panose="020B0604020202020204" pitchFamily="34" charset="0"/>
                        </a:rPr>
                        <a:t>Traffic on Route 589 is a  concern</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3.81</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62.5</a:t>
                      </a:r>
                    </a:p>
                  </a:txBody>
                  <a:tcPr marL="68580" marR="68580" marT="34290" marB="34290"/>
                </a:tc>
                <a:extLst>
                  <a:ext uri="{0D108BD9-81ED-4DB2-BD59-A6C34878D82A}">
                    <a16:rowId xmlns:a16="http://schemas.microsoft.com/office/drawing/2014/main" val="1437123860"/>
                  </a:ext>
                </a:extLst>
              </a:tr>
              <a:tr h="6172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2</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I support the use of  electronic voting for BOD &amp; Ref. </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3.75</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64.7</a:t>
                      </a:r>
                    </a:p>
                  </a:txBody>
                  <a:tcPr marL="68580" marR="68580" marT="34290" marB="34290"/>
                </a:tc>
                <a:extLst>
                  <a:ext uri="{0D108BD9-81ED-4DB2-BD59-A6C34878D82A}">
                    <a16:rowId xmlns:a16="http://schemas.microsoft.com/office/drawing/2014/main" val="3595790698"/>
                  </a:ext>
                </a:extLst>
              </a:tr>
              <a:tr h="525780">
                <a:tc>
                  <a:txBody>
                    <a:bodyPr/>
                    <a:lstStyle/>
                    <a:p>
                      <a:pPr algn="ctr"/>
                      <a:r>
                        <a:rPr lang="en-US" sz="1500" b="1" dirty="0">
                          <a:latin typeface="Arial" panose="020B0604020202020204" pitchFamily="34" charset="0"/>
                          <a:cs typeface="Arial" panose="020B0604020202020204" pitchFamily="34" charset="0"/>
                        </a:rPr>
                        <a:t>3</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The premium paid for non-resident use of amenities is too low</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3.69</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56.6</a:t>
                      </a:r>
                    </a:p>
                  </a:txBody>
                  <a:tcPr marL="68580" marR="68580" marT="34290" marB="34290"/>
                </a:tc>
                <a:extLst>
                  <a:ext uri="{0D108BD9-81ED-4DB2-BD59-A6C34878D82A}">
                    <a16:rowId xmlns:a16="http://schemas.microsoft.com/office/drawing/2014/main" val="1733360917"/>
                  </a:ext>
                </a:extLst>
              </a:tr>
              <a:tr h="525780">
                <a:tc>
                  <a:txBody>
                    <a:bodyPr/>
                    <a:lstStyle/>
                    <a:p>
                      <a:pPr algn="ctr"/>
                      <a:r>
                        <a:rPr lang="en-US" sz="1500" b="1" dirty="0">
                          <a:latin typeface="Arial" panose="020B0604020202020204" pitchFamily="34" charset="0"/>
                          <a:cs typeface="Arial" panose="020B0604020202020204" pitchFamily="34" charset="0"/>
                        </a:rPr>
                        <a:t>4</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OP should invest in improving current amenities</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3.62</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58.7</a:t>
                      </a:r>
                    </a:p>
                  </a:txBody>
                  <a:tcPr marL="68580" marR="68580" marT="34290" marB="34290"/>
                </a:tc>
                <a:extLst>
                  <a:ext uri="{0D108BD9-81ED-4DB2-BD59-A6C34878D82A}">
                    <a16:rowId xmlns:a16="http://schemas.microsoft.com/office/drawing/2014/main" val="290508318"/>
                  </a:ext>
                </a:extLst>
              </a:tr>
              <a:tr h="525780">
                <a:tc>
                  <a:txBody>
                    <a:bodyPr/>
                    <a:lstStyle/>
                    <a:p>
                      <a:pPr algn="ctr"/>
                      <a:r>
                        <a:rPr lang="en-US" sz="1500" b="1" dirty="0">
                          <a:latin typeface="Arial" panose="020B0604020202020204" pitchFamily="34" charset="0"/>
                          <a:cs typeface="Arial" panose="020B0604020202020204" pitchFamily="34" charset="0"/>
                        </a:rPr>
                        <a:t>5</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I would support an increased enforcement of covenants &amp; regulations</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3.60</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54.6</a:t>
                      </a:r>
                    </a:p>
                  </a:txBody>
                  <a:tcPr marL="68580" marR="68580" marT="34290" marB="34290"/>
                </a:tc>
                <a:extLst>
                  <a:ext uri="{0D108BD9-81ED-4DB2-BD59-A6C34878D82A}">
                    <a16:rowId xmlns:a16="http://schemas.microsoft.com/office/drawing/2014/main" val="4188578918"/>
                  </a:ext>
                </a:extLst>
              </a:tr>
            </a:tbl>
          </a:graphicData>
        </a:graphic>
      </p:graphicFrame>
      <p:sp>
        <p:nvSpPr>
          <p:cNvPr id="4" name="TextBox 3">
            <a:extLst>
              <a:ext uri="{FF2B5EF4-FFF2-40B4-BE49-F238E27FC236}">
                <a16:creationId xmlns:a16="http://schemas.microsoft.com/office/drawing/2014/main" id="{4345F976-C6A4-436D-8B5E-68165775AFD9}"/>
              </a:ext>
            </a:extLst>
          </p:cNvPr>
          <p:cNvSpPr txBox="1"/>
          <p:nvPr/>
        </p:nvSpPr>
        <p:spPr>
          <a:xfrm>
            <a:off x="348343" y="5739301"/>
            <a:ext cx="2801088" cy="300082"/>
          </a:xfrm>
          <a:prstGeom prst="rect">
            <a:avLst/>
          </a:prstGeom>
          <a:noFill/>
        </p:spPr>
        <p:txBody>
          <a:bodyPr wrap="none" rtlCol="0">
            <a:spAutoFit/>
          </a:bodyPr>
          <a:lstStyle/>
          <a:p>
            <a:pPr defTabSz="685800"/>
            <a:r>
              <a:rPr lang="en-US" sz="1350" dirty="0">
                <a:solidFill>
                  <a:srgbClr val="FFFFFF"/>
                </a:solidFill>
                <a:latin typeface="Franklin Gothic Book" panose="020F0502020204030204"/>
              </a:rPr>
              <a:t>* 3.0 = Neutral; 4.0 = Slightly Agree</a:t>
            </a:r>
          </a:p>
        </p:txBody>
      </p:sp>
      <p:sp>
        <p:nvSpPr>
          <p:cNvPr id="9" name="TextBox 8">
            <a:extLst>
              <a:ext uri="{FF2B5EF4-FFF2-40B4-BE49-F238E27FC236}">
                <a16:creationId xmlns:a16="http://schemas.microsoft.com/office/drawing/2014/main" id="{B54479EC-A7B9-410A-8670-BA424F690EB4}"/>
              </a:ext>
            </a:extLst>
          </p:cNvPr>
          <p:cNvSpPr txBox="1"/>
          <p:nvPr/>
        </p:nvSpPr>
        <p:spPr>
          <a:xfrm>
            <a:off x="491877" y="5393052"/>
            <a:ext cx="7948715" cy="646331"/>
          </a:xfrm>
          <a:prstGeom prst="rect">
            <a:avLst/>
          </a:prstGeom>
          <a:noFill/>
        </p:spPr>
        <p:txBody>
          <a:bodyPr wrap="none" rtlCol="0">
            <a:spAutoFit/>
          </a:bodyPr>
          <a:lstStyle/>
          <a:p>
            <a:pPr algn="ctr" defTabSz="685800"/>
            <a:r>
              <a:rPr lang="en-US" dirty="0">
                <a:solidFill>
                  <a:srgbClr val="000000"/>
                </a:solidFill>
                <a:latin typeface="Arial Black" panose="020B0A04020102020204" pitchFamily="34" charset="0"/>
              </a:rPr>
              <a:t>Owners Sightly Agree That Traffic on 589 is a Major Concern </a:t>
            </a:r>
          </a:p>
          <a:p>
            <a:pPr algn="ctr" defTabSz="685800"/>
            <a:r>
              <a:rPr lang="en-US" dirty="0">
                <a:solidFill>
                  <a:srgbClr val="000000"/>
                </a:solidFill>
                <a:latin typeface="Arial Black" panose="020B0A04020102020204" pitchFamily="34" charset="0"/>
              </a:rPr>
              <a:t>&amp; 64.7% Slightly or Strongly Support Electronic voting</a:t>
            </a:r>
          </a:p>
        </p:txBody>
      </p:sp>
    </p:spTree>
    <p:extLst>
      <p:ext uri="{BB962C8B-B14F-4D97-AF65-F5344CB8AC3E}">
        <p14:creationId xmlns:p14="http://schemas.microsoft.com/office/powerpoint/2010/main" val="3955581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18079-1011-4CF4-8E53-63F957670AF8}"/>
              </a:ext>
            </a:extLst>
          </p:cNvPr>
          <p:cNvSpPr txBox="1">
            <a:spLocks/>
          </p:cNvSpPr>
          <p:nvPr/>
        </p:nvSpPr>
        <p:spPr>
          <a:xfrm>
            <a:off x="168162" y="360100"/>
            <a:ext cx="7733451" cy="1088068"/>
          </a:xfrm>
          <a:prstGeom prst="rect">
            <a:avLst/>
          </a:prstGeom>
        </p:spPr>
        <p:txBody>
          <a:bodyPr>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defTabSz="685800"/>
            <a:r>
              <a:rPr lang="en-US" sz="3000" b="1" spc="-38" dirty="0">
                <a:solidFill>
                  <a:srgbClr val="000000">
                    <a:lumMod val="75000"/>
                    <a:lumOff val="25000"/>
                  </a:srgbClr>
                </a:solidFill>
                <a:latin typeface="Arial" panose="020B0604020202020204" pitchFamily="34" charset="0"/>
                <a:cs typeface="Arial" panose="020B0604020202020204" pitchFamily="34" charset="0"/>
              </a:rPr>
              <a:t>New or Improved Amenities and Services</a:t>
            </a:r>
            <a:br>
              <a:rPr lang="en-US" sz="3000" b="1" spc="-38" dirty="0">
                <a:solidFill>
                  <a:srgbClr val="000000">
                    <a:lumMod val="75000"/>
                    <a:lumOff val="25000"/>
                  </a:srgbClr>
                </a:solidFill>
                <a:latin typeface="Arial" panose="020B0604020202020204" pitchFamily="34" charset="0"/>
                <a:cs typeface="Arial" panose="020B0604020202020204" pitchFamily="34" charset="0"/>
              </a:rPr>
            </a:br>
            <a:r>
              <a:rPr lang="en-US" sz="1650" b="1" spc="-38" dirty="0">
                <a:solidFill>
                  <a:srgbClr val="000000">
                    <a:lumMod val="75000"/>
                    <a:lumOff val="25000"/>
                  </a:srgbClr>
                </a:solidFill>
                <a:latin typeface="Arial" panose="020B0604020202020204" pitchFamily="34" charset="0"/>
                <a:cs typeface="Arial" panose="020B0604020202020204" pitchFamily="34" charset="0"/>
              </a:rPr>
              <a:t>Q-10. Please rate your interest in the following possible new and/or improved amenities or services. (1=Not Interested at All; 5=Extremely Interested)</a:t>
            </a:r>
            <a:endParaRPr lang="en-US" sz="1650" spc="-38" dirty="0">
              <a:solidFill>
                <a:srgbClr val="000000">
                  <a:lumMod val="75000"/>
                  <a:lumOff val="25000"/>
                </a:srgb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1C6C884-525F-451F-802C-357A9E1816B2}"/>
              </a:ext>
            </a:extLst>
          </p:cNvPr>
          <p:cNvSpPr txBox="1"/>
          <p:nvPr/>
        </p:nvSpPr>
        <p:spPr>
          <a:xfrm>
            <a:off x="1150570" y="4383010"/>
            <a:ext cx="6720622" cy="1384995"/>
          </a:xfrm>
          <a:prstGeom prst="rect">
            <a:avLst/>
          </a:prstGeom>
          <a:noFill/>
        </p:spPr>
        <p:txBody>
          <a:bodyPr wrap="none" rtlCol="0">
            <a:spAutoFit/>
          </a:bodyPr>
          <a:lstStyle/>
          <a:p>
            <a:pPr algn="ctr" defTabSz="685800"/>
            <a:r>
              <a:rPr lang="en-US" sz="2100" dirty="0">
                <a:solidFill>
                  <a:srgbClr val="000000"/>
                </a:solidFill>
                <a:latin typeface="Arial Black" panose="020B0A04020102020204" pitchFamily="34" charset="0"/>
                <a:cs typeface="Arial" panose="020B0604020202020204" pitchFamily="34" charset="0"/>
              </a:rPr>
              <a:t>In General, Only Lukewarm Interest for any </a:t>
            </a:r>
          </a:p>
          <a:p>
            <a:pPr algn="ctr" defTabSz="685800"/>
            <a:r>
              <a:rPr lang="en-US" sz="2100" dirty="0">
                <a:solidFill>
                  <a:srgbClr val="000000"/>
                </a:solidFill>
                <a:latin typeface="Arial Black" panose="020B0A04020102020204" pitchFamily="34" charset="0"/>
                <a:cs typeface="Arial" panose="020B0604020202020204" pitchFamily="34" charset="0"/>
              </a:rPr>
              <a:t>New/Improved Amenities or Services.  </a:t>
            </a:r>
          </a:p>
          <a:p>
            <a:pPr algn="ctr" defTabSz="685800"/>
            <a:r>
              <a:rPr lang="en-US" sz="2100" dirty="0">
                <a:solidFill>
                  <a:srgbClr val="000000"/>
                </a:solidFill>
                <a:latin typeface="Arial Black" panose="020B0A04020102020204" pitchFamily="34" charset="0"/>
                <a:cs typeface="Arial" panose="020B0604020202020204" pitchFamily="34" charset="0"/>
              </a:rPr>
              <a:t>Top 3 Were Improved Walking &amp; Bike Paths, </a:t>
            </a:r>
          </a:p>
          <a:p>
            <a:pPr algn="ctr" defTabSz="685800"/>
            <a:r>
              <a:rPr lang="en-US" sz="2100" dirty="0">
                <a:solidFill>
                  <a:srgbClr val="000000"/>
                </a:solidFill>
                <a:latin typeface="Arial Black" panose="020B0A04020102020204" pitchFamily="34" charset="0"/>
                <a:cs typeface="Arial" panose="020B0604020202020204" pitchFamily="34" charset="0"/>
              </a:rPr>
              <a:t>Fitness Center and Improved Street Lighting</a:t>
            </a:r>
          </a:p>
        </p:txBody>
      </p:sp>
      <p:graphicFrame>
        <p:nvGraphicFramePr>
          <p:cNvPr id="4" name="Table 4">
            <a:extLst>
              <a:ext uri="{FF2B5EF4-FFF2-40B4-BE49-F238E27FC236}">
                <a16:creationId xmlns:a16="http://schemas.microsoft.com/office/drawing/2014/main" id="{F8D6901B-BBA6-49D6-9F2C-8A3130974205}"/>
              </a:ext>
            </a:extLst>
          </p:cNvPr>
          <p:cNvGraphicFramePr>
            <a:graphicFrameLocks noGrp="1"/>
          </p:cNvGraphicFramePr>
          <p:nvPr>
            <p:extLst>
              <p:ext uri="{D42A27DB-BD31-4B8C-83A1-F6EECF244321}">
                <p14:modId xmlns:p14="http://schemas.microsoft.com/office/powerpoint/2010/main" val="1719991533"/>
              </p:ext>
            </p:extLst>
          </p:nvPr>
        </p:nvGraphicFramePr>
        <p:xfrm>
          <a:off x="229281" y="1834338"/>
          <a:ext cx="8685438" cy="2488261"/>
        </p:xfrm>
        <a:graphic>
          <a:graphicData uri="http://schemas.openxmlformats.org/drawingml/2006/table">
            <a:tbl>
              <a:tblPr firstRow="1" bandRow="1">
                <a:tableStyleId>{5C22544A-7EE6-4342-B048-85BDC9FD1C3A}</a:tableStyleId>
              </a:tblPr>
              <a:tblGrid>
                <a:gridCol w="605832">
                  <a:extLst>
                    <a:ext uri="{9D8B030D-6E8A-4147-A177-3AD203B41FA5}">
                      <a16:colId xmlns:a16="http://schemas.microsoft.com/office/drawing/2014/main" val="2100641239"/>
                    </a:ext>
                  </a:extLst>
                </a:gridCol>
                <a:gridCol w="3870196">
                  <a:extLst>
                    <a:ext uri="{9D8B030D-6E8A-4147-A177-3AD203B41FA5}">
                      <a16:colId xmlns:a16="http://schemas.microsoft.com/office/drawing/2014/main" val="3964036983"/>
                    </a:ext>
                  </a:extLst>
                </a:gridCol>
                <a:gridCol w="1903409">
                  <a:extLst>
                    <a:ext uri="{9D8B030D-6E8A-4147-A177-3AD203B41FA5}">
                      <a16:colId xmlns:a16="http://schemas.microsoft.com/office/drawing/2014/main" val="3502342836"/>
                    </a:ext>
                  </a:extLst>
                </a:gridCol>
                <a:gridCol w="2306001">
                  <a:extLst>
                    <a:ext uri="{9D8B030D-6E8A-4147-A177-3AD203B41FA5}">
                      <a16:colId xmlns:a16="http://schemas.microsoft.com/office/drawing/2014/main" val="3253788706"/>
                    </a:ext>
                  </a:extLst>
                </a:gridCol>
              </a:tblGrid>
              <a:tr h="525780">
                <a:tc>
                  <a:txBody>
                    <a:bodyPr/>
                    <a:lstStyle/>
                    <a:p>
                      <a:pPr algn="ctr"/>
                      <a:r>
                        <a:rPr lang="en-US" sz="1500" dirty="0"/>
                        <a:t>Rank</a:t>
                      </a:r>
                    </a:p>
                  </a:txBody>
                  <a:tcPr marL="68580" marR="68580" marT="34290" marB="34290"/>
                </a:tc>
                <a:tc>
                  <a:txBody>
                    <a:bodyPr/>
                    <a:lstStyle/>
                    <a:p>
                      <a:pPr algn="ctr"/>
                      <a:r>
                        <a:rPr lang="en-US" sz="1500" dirty="0"/>
                        <a:t>New/Improved Amenity or Service</a:t>
                      </a:r>
                    </a:p>
                  </a:txBody>
                  <a:tcPr marL="68580" marR="68580" marT="34290" marB="34290"/>
                </a:tc>
                <a:tc>
                  <a:txBody>
                    <a:bodyPr/>
                    <a:lstStyle/>
                    <a:p>
                      <a:pPr algn="ctr"/>
                      <a:r>
                        <a:rPr lang="en-US" sz="1500" dirty="0"/>
                        <a:t>Weighted Average</a:t>
                      </a:r>
                    </a:p>
                  </a:txBody>
                  <a:tcPr marL="68580" marR="68580" marT="34290" marB="34290"/>
                </a:tc>
                <a:tc>
                  <a:txBody>
                    <a:bodyPr/>
                    <a:lstStyle/>
                    <a:p>
                      <a:pPr algn="ctr"/>
                      <a:r>
                        <a:rPr lang="en-US" sz="1500" dirty="0"/>
                        <a:t>% Very or Extremely Interested</a:t>
                      </a:r>
                    </a:p>
                  </a:txBody>
                  <a:tcPr marL="68580" marR="68580" marT="34290" marB="34290"/>
                </a:tc>
                <a:extLst>
                  <a:ext uri="{0D108BD9-81ED-4DB2-BD59-A6C34878D82A}">
                    <a16:rowId xmlns:a16="http://schemas.microsoft.com/office/drawing/2014/main" val="2344859517"/>
                  </a:ext>
                </a:extLst>
              </a:tr>
              <a:tr h="388620">
                <a:tc>
                  <a:txBody>
                    <a:bodyPr/>
                    <a:lstStyle/>
                    <a:p>
                      <a:pPr algn="ctr"/>
                      <a:r>
                        <a:rPr lang="en-US" sz="1800" b="1" dirty="0">
                          <a:latin typeface="Arial" panose="020B0604020202020204" pitchFamily="34" charset="0"/>
                          <a:cs typeface="Arial" panose="020B0604020202020204" pitchFamily="34" charset="0"/>
                        </a:rPr>
                        <a:t>1</a:t>
                      </a:r>
                    </a:p>
                  </a:txBody>
                  <a:tcPr marL="68580" marR="68580" marT="34290" marB="34290"/>
                </a:tc>
                <a:tc>
                  <a:txBody>
                    <a:bodyPr/>
                    <a:lstStyle/>
                    <a:p>
                      <a:pPr algn="l"/>
                      <a:r>
                        <a:rPr lang="en-US" sz="1800" b="1" dirty="0">
                          <a:latin typeface="Arial" panose="020B0604020202020204" pitchFamily="34" charset="0"/>
                          <a:cs typeface="Arial" panose="020B0604020202020204" pitchFamily="34" charset="0"/>
                        </a:rPr>
                        <a:t>Improved Walking and Bike Paths</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3.01</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36.2</a:t>
                      </a:r>
                    </a:p>
                  </a:txBody>
                  <a:tcPr marL="68580" marR="68580" marT="34290" marB="34290"/>
                </a:tc>
                <a:extLst>
                  <a:ext uri="{0D108BD9-81ED-4DB2-BD59-A6C34878D82A}">
                    <a16:rowId xmlns:a16="http://schemas.microsoft.com/office/drawing/2014/main" val="2849829415"/>
                  </a:ext>
                </a:extLst>
              </a:tr>
              <a:tr h="388620">
                <a:tc>
                  <a:txBody>
                    <a:bodyPr/>
                    <a:lstStyle/>
                    <a:p>
                      <a:pPr algn="ctr"/>
                      <a:r>
                        <a:rPr lang="en-US" sz="1800" b="1" dirty="0">
                          <a:latin typeface="Arial" panose="020B0604020202020204" pitchFamily="34" charset="0"/>
                          <a:cs typeface="Arial" panose="020B0604020202020204" pitchFamily="34" charset="0"/>
                        </a:rPr>
                        <a:t>2</a:t>
                      </a:r>
                    </a:p>
                  </a:txBody>
                  <a:tcPr marL="68580" marR="68580" marT="34290" marB="34290"/>
                </a:tc>
                <a:tc>
                  <a:txBody>
                    <a:bodyPr/>
                    <a:lstStyle/>
                    <a:p>
                      <a:pPr algn="l"/>
                      <a:r>
                        <a:rPr lang="en-US" sz="1800" b="1" dirty="0">
                          <a:latin typeface="Arial" panose="020B0604020202020204" pitchFamily="34" charset="0"/>
                          <a:cs typeface="Arial" panose="020B0604020202020204" pitchFamily="34" charset="0"/>
                        </a:rPr>
                        <a:t>Fitness Center</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2.99</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41.1</a:t>
                      </a:r>
                    </a:p>
                  </a:txBody>
                  <a:tcPr marL="68580" marR="68580" marT="34290" marB="34290"/>
                </a:tc>
                <a:extLst>
                  <a:ext uri="{0D108BD9-81ED-4DB2-BD59-A6C34878D82A}">
                    <a16:rowId xmlns:a16="http://schemas.microsoft.com/office/drawing/2014/main" val="1437123860"/>
                  </a:ext>
                </a:extLst>
              </a:tr>
              <a:tr h="4208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3</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Improved Street Lighting</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2.90</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38.6</a:t>
                      </a:r>
                    </a:p>
                  </a:txBody>
                  <a:tcPr marL="68580" marR="68580" marT="34290" marB="34290"/>
                </a:tc>
                <a:extLst>
                  <a:ext uri="{0D108BD9-81ED-4DB2-BD59-A6C34878D82A}">
                    <a16:rowId xmlns:a16="http://schemas.microsoft.com/office/drawing/2014/main" val="3595790698"/>
                  </a:ext>
                </a:extLst>
              </a:tr>
              <a:tr h="382176">
                <a:tc>
                  <a:txBody>
                    <a:bodyPr/>
                    <a:lstStyle/>
                    <a:p>
                      <a:pPr algn="ctr"/>
                      <a:r>
                        <a:rPr lang="en-US" sz="1500" b="1" dirty="0">
                          <a:latin typeface="Arial" panose="020B0604020202020204" pitchFamily="34" charset="0"/>
                          <a:cs typeface="Arial" panose="020B0604020202020204" pitchFamily="34" charset="0"/>
                        </a:rPr>
                        <a:t>4</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Updated Beach Club</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2.66</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29.5</a:t>
                      </a:r>
                    </a:p>
                  </a:txBody>
                  <a:tcPr marL="68580" marR="68580" marT="34290" marB="34290"/>
                </a:tc>
                <a:extLst>
                  <a:ext uri="{0D108BD9-81ED-4DB2-BD59-A6C34878D82A}">
                    <a16:rowId xmlns:a16="http://schemas.microsoft.com/office/drawing/2014/main" val="1733360917"/>
                  </a:ext>
                </a:extLst>
              </a:tr>
              <a:tr h="382176">
                <a:tc>
                  <a:txBody>
                    <a:bodyPr/>
                    <a:lstStyle/>
                    <a:p>
                      <a:pPr algn="ctr"/>
                      <a:r>
                        <a:rPr lang="en-US" sz="1500" b="1" dirty="0">
                          <a:latin typeface="Arial" panose="020B0604020202020204" pitchFamily="34" charset="0"/>
                          <a:cs typeface="Arial" panose="020B0604020202020204" pitchFamily="34" charset="0"/>
                        </a:rPr>
                        <a:t>5</a:t>
                      </a:r>
                    </a:p>
                  </a:txBody>
                  <a:tcPr marL="68580" marR="68580" marT="34290" marB="34290"/>
                </a:tc>
                <a:tc>
                  <a:txBody>
                    <a:bodyPr/>
                    <a:lstStyle/>
                    <a:p>
                      <a:pPr algn="l"/>
                      <a:r>
                        <a:rPr lang="en-US" sz="1500" b="1" dirty="0">
                          <a:latin typeface="Arial" panose="020B0604020202020204" pitchFamily="34" charset="0"/>
                          <a:cs typeface="Arial" panose="020B0604020202020204" pitchFamily="34" charset="0"/>
                        </a:rPr>
                        <a:t>Improved Disability Access to Amenities</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2.53</a:t>
                      </a:r>
                    </a:p>
                  </a:txBody>
                  <a:tcPr marL="68580" marR="68580" marT="34290" marB="34290"/>
                </a:tc>
                <a:tc>
                  <a:txBody>
                    <a:bodyPr/>
                    <a:lstStyle/>
                    <a:p>
                      <a:pPr algn="ctr"/>
                      <a:r>
                        <a:rPr lang="en-US" sz="1500" b="1" dirty="0">
                          <a:latin typeface="Arial" panose="020B0604020202020204" pitchFamily="34" charset="0"/>
                          <a:cs typeface="Arial" panose="020B0604020202020204" pitchFamily="34" charset="0"/>
                        </a:rPr>
                        <a:t>21.3</a:t>
                      </a:r>
                    </a:p>
                  </a:txBody>
                  <a:tcPr marL="68580" marR="68580" marT="34290" marB="34290"/>
                </a:tc>
                <a:extLst>
                  <a:ext uri="{0D108BD9-81ED-4DB2-BD59-A6C34878D82A}">
                    <a16:rowId xmlns:a16="http://schemas.microsoft.com/office/drawing/2014/main" val="290508318"/>
                  </a:ext>
                </a:extLst>
              </a:tr>
            </a:tbl>
          </a:graphicData>
        </a:graphic>
      </p:graphicFrame>
    </p:spTree>
    <p:extLst>
      <p:ext uri="{BB962C8B-B14F-4D97-AF65-F5344CB8AC3E}">
        <p14:creationId xmlns:p14="http://schemas.microsoft.com/office/powerpoint/2010/main" val="1657495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7663F6-2121-4356-A7B9-F6206D628098}"/>
              </a:ext>
            </a:extLst>
          </p:cNvPr>
          <p:cNvSpPr>
            <a:spLocks noGrp="1"/>
          </p:cNvSpPr>
          <p:nvPr>
            <p:ph idx="1"/>
          </p:nvPr>
        </p:nvSpPr>
        <p:spPr>
          <a:xfrm>
            <a:off x="510139" y="2330116"/>
            <a:ext cx="8309008" cy="3670634"/>
          </a:xfrm>
        </p:spPr>
        <p:txBody>
          <a:bodyPr>
            <a:normAutofit fontScale="92500" lnSpcReduction="20000"/>
          </a:bodyPr>
          <a:lstStyle/>
          <a:p>
            <a:pPr lvl="1">
              <a:spcBef>
                <a:spcPts val="0"/>
              </a:spcBef>
              <a:spcAft>
                <a:spcPts val="0"/>
              </a:spcAft>
              <a:buFont typeface="Arial" panose="020B0604020202020204" pitchFamily="34" charset="0"/>
              <a:buChar char="•"/>
              <a:tabLst>
                <a:tab pos="342900" algn="l"/>
              </a:tabLst>
            </a:pPr>
            <a:r>
              <a:rPr lang="en-US" sz="1950" dirty="0">
                <a:latin typeface="Arial" panose="020B0604020202020204" pitchFamily="34" charset="0"/>
                <a:ea typeface="Calibri" panose="020F0502020204030204" pitchFamily="34" charset="0"/>
                <a:cs typeface="Arial" panose="020B0604020202020204" pitchFamily="34" charset="0"/>
              </a:rPr>
              <a:t>In general, </a:t>
            </a:r>
            <a:r>
              <a:rPr lang="en-US" sz="1950" b="1" dirty="0">
                <a:latin typeface="Arial" panose="020B0604020202020204" pitchFamily="34" charset="0"/>
                <a:ea typeface="Calibri" panose="020F0502020204030204" pitchFamily="34" charset="0"/>
                <a:cs typeface="Arial" panose="020B0604020202020204" pitchFamily="34" charset="0"/>
              </a:rPr>
              <a:t>Ocean Pines Property Owners are very satisfied </a:t>
            </a:r>
            <a:r>
              <a:rPr lang="en-US" sz="1950" dirty="0">
                <a:latin typeface="Arial" panose="020B0604020202020204" pitchFamily="34" charset="0"/>
                <a:ea typeface="Calibri" panose="020F0502020204030204" pitchFamily="34" charset="0"/>
                <a:cs typeface="Arial" panose="020B0604020202020204" pitchFamily="34" charset="0"/>
              </a:rPr>
              <a:t>and would recommend Ocean Pines to others as a place to live</a:t>
            </a:r>
          </a:p>
          <a:p>
            <a:pPr lvl="1">
              <a:spcBef>
                <a:spcPts val="0"/>
              </a:spcBef>
              <a:spcAft>
                <a:spcPts val="0"/>
              </a:spcAft>
              <a:buFont typeface="Arial" panose="020B0604020202020204" pitchFamily="34" charset="0"/>
              <a:buChar char="•"/>
              <a:tabLst>
                <a:tab pos="342900" algn="l"/>
              </a:tabLst>
            </a:pPr>
            <a:r>
              <a:rPr lang="en-US" sz="1950" dirty="0">
                <a:latin typeface="Arial" panose="020B0604020202020204" pitchFamily="34" charset="0"/>
                <a:ea typeface="Calibri" panose="020F0502020204030204" pitchFamily="34" charset="0"/>
                <a:cs typeface="Arial" panose="020B0604020202020204" pitchFamily="34" charset="0"/>
              </a:rPr>
              <a:t>Safety, infrastructure &amp; community appearance are extremely important</a:t>
            </a:r>
          </a:p>
          <a:p>
            <a:pPr lvl="1">
              <a:spcBef>
                <a:spcPts val="0"/>
              </a:spcBef>
              <a:spcAft>
                <a:spcPts val="0"/>
              </a:spcAft>
              <a:buFont typeface="Arial" panose="020B0604020202020204" pitchFamily="34" charset="0"/>
              <a:buChar char="•"/>
              <a:tabLst>
                <a:tab pos="342900" algn="l"/>
              </a:tabLst>
            </a:pPr>
            <a:r>
              <a:rPr lang="en-US" sz="1950" dirty="0">
                <a:latin typeface="Arial" panose="020B0604020202020204" pitchFamily="34" charset="0"/>
                <a:ea typeface="Calibri" panose="020F0502020204030204" pitchFamily="34" charset="0"/>
                <a:cs typeface="Arial" panose="020B0604020202020204" pitchFamily="34" charset="0"/>
              </a:rPr>
              <a:t>Gaps </a:t>
            </a:r>
            <a:r>
              <a:rPr lang="en-US" sz="1950" b="1" dirty="0">
                <a:latin typeface="Arial" panose="020B0604020202020204" pitchFamily="34" charset="0"/>
                <a:ea typeface="Calibri" panose="020F0502020204030204" pitchFamily="34" charset="0"/>
                <a:cs typeface="Arial" panose="020B0604020202020204" pitchFamily="34" charset="0"/>
              </a:rPr>
              <a:t>(0pportunities to improve) exist particularly in Infrastructure but also a few other areas</a:t>
            </a:r>
          </a:p>
          <a:p>
            <a:pPr lvl="1">
              <a:spcBef>
                <a:spcPts val="0"/>
              </a:spcBef>
              <a:spcAft>
                <a:spcPts val="0"/>
              </a:spcAft>
              <a:buFont typeface="Arial" panose="020B0604020202020204" pitchFamily="34" charset="0"/>
              <a:buChar char="•"/>
              <a:tabLst>
                <a:tab pos="342900" algn="l"/>
              </a:tabLst>
            </a:pPr>
            <a:r>
              <a:rPr lang="en-US" sz="1950" b="1" dirty="0">
                <a:latin typeface="Arial" panose="020B0604020202020204" pitchFamily="34" charset="0"/>
                <a:ea typeface="Calibri" panose="020F0502020204030204" pitchFamily="34" charset="0"/>
                <a:cs typeface="Arial" panose="020B0604020202020204" pitchFamily="34" charset="0"/>
              </a:rPr>
              <a:t>Values </a:t>
            </a:r>
            <a:r>
              <a:rPr lang="en-US" sz="1950" dirty="0">
                <a:latin typeface="Arial" panose="020B0604020202020204" pitchFamily="34" charset="0"/>
                <a:ea typeface="Calibri" panose="020F0502020204030204" pitchFamily="34" charset="0"/>
                <a:cs typeface="Arial" panose="020B0604020202020204" pitchFamily="34" charset="0"/>
              </a:rPr>
              <a:t>of Accountability, Integrity, Collaboration and Sustainability were </a:t>
            </a:r>
            <a:r>
              <a:rPr lang="en-US" sz="1950" b="1" dirty="0">
                <a:latin typeface="Arial" panose="020B0604020202020204" pitchFamily="34" charset="0"/>
                <a:ea typeface="Calibri" panose="020F0502020204030204" pitchFamily="34" charset="0"/>
                <a:cs typeface="Arial" panose="020B0604020202020204" pitchFamily="34" charset="0"/>
              </a:rPr>
              <a:t>all very important</a:t>
            </a:r>
          </a:p>
          <a:p>
            <a:pPr lvl="1">
              <a:spcBef>
                <a:spcPts val="0"/>
              </a:spcBef>
              <a:spcAft>
                <a:spcPts val="0"/>
              </a:spcAft>
              <a:buFont typeface="Arial" panose="020B0604020202020204" pitchFamily="34" charset="0"/>
              <a:buChar char="•"/>
              <a:tabLst>
                <a:tab pos="342900" algn="l"/>
              </a:tabLst>
            </a:pPr>
            <a:r>
              <a:rPr lang="en-US" sz="1950" b="1" dirty="0">
                <a:latin typeface="Arial" panose="020B0604020202020204" pitchFamily="34" charset="0"/>
                <a:ea typeface="Calibri" panose="020F0502020204030204" pitchFamily="34" charset="0"/>
                <a:cs typeface="Arial" panose="020B0604020202020204" pitchFamily="34" charset="0"/>
              </a:rPr>
              <a:t>Transparency, Infrastructure and Collaboration were the top 3 issues </a:t>
            </a:r>
            <a:r>
              <a:rPr lang="en-US" sz="1950" dirty="0">
                <a:latin typeface="Arial" panose="020B0604020202020204" pitchFamily="34" charset="0"/>
                <a:ea typeface="Calibri" panose="020F0502020204030204" pitchFamily="34" charset="0"/>
                <a:cs typeface="Arial" panose="020B0604020202020204" pitchFamily="34" charset="0"/>
              </a:rPr>
              <a:t>to focus on </a:t>
            </a:r>
            <a:r>
              <a:rPr lang="en-US" sz="1950" b="1" dirty="0">
                <a:latin typeface="Arial" panose="020B0604020202020204" pitchFamily="34" charset="0"/>
                <a:ea typeface="Calibri" panose="020F0502020204030204" pitchFamily="34" charset="0"/>
                <a:cs typeface="Arial" panose="020B0604020202020204" pitchFamily="34" charset="0"/>
              </a:rPr>
              <a:t>improving</a:t>
            </a:r>
          </a:p>
          <a:p>
            <a:pPr lvl="1">
              <a:spcBef>
                <a:spcPts val="0"/>
              </a:spcBef>
              <a:spcAft>
                <a:spcPts val="0"/>
              </a:spcAft>
              <a:buFont typeface="Arial" panose="020B0604020202020204" pitchFamily="34" charset="0"/>
              <a:buChar char="•"/>
              <a:tabLst>
                <a:tab pos="342900" algn="l"/>
              </a:tabLst>
            </a:pPr>
            <a:r>
              <a:rPr lang="en-US" sz="1950" dirty="0">
                <a:latin typeface="Arial" panose="020B0604020202020204" pitchFamily="34" charset="0"/>
                <a:ea typeface="Calibri" panose="020F0502020204030204" pitchFamily="34" charset="0"/>
                <a:cs typeface="Arial" panose="020B0604020202020204" pitchFamily="34" charset="0"/>
              </a:rPr>
              <a:t>There was </a:t>
            </a:r>
            <a:r>
              <a:rPr lang="en-US" sz="1950" b="1" dirty="0">
                <a:latin typeface="Arial" panose="020B0604020202020204" pitchFamily="34" charset="0"/>
                <a:ea typeface="Calibri" panose="020F0502020204030204" pitchFamily="34" charset="0"/>
                <a:cs typeface="Arial" panose="020B0604020202020204" pitchFamily="34" charset="0"/>
              </a:rPr>
              <a:t>solid support  </a:t>
            </a:r>
            <a:r>
              <a:rPr lang="en-US" sz="1950" dirty="0">
                <a:latin typeface="Arial" panose="020B0604020202020204" pitchFamily="34" charset="0"/>
                <a:ea typeface="Calibri" panose="020F0502020204030204" pitchFamily="34" charset="0"/>
                <a:cs typeface="Arial" panose="020B0604020202020204" pitchFamily="34" charset="0"/>
              </a:rPr>
              <a:t>(65% positive</a:t>
            </a:r>
            <a:r>
              <a:rPr lang="en-US" sz="1950" b="1" dirty="0">
                <a:latin typeface="Arial" panose="020B0604020202020204" pitchFamily="34" charset="0"/>
                <a:ea typeface="Calibri" panose="020F0502020204030204" pitchFamily="34" charset="0"/>
                <a:cs typeface="Arial" panose="020B0604020202020204" pitchFamily="34" charset="0"/>
              </a:rPr>
              <a:t>) for electronic voting….but also some strong disagreement</a:t>
            </a:r>
          </a:p>
          <a:p>
            <a:pPr lvl="1">
              <a:spcBef>
                <a:spcPts val="0"/>
              </a:spcBef>
              <a:spcAft>
                <a:spcPts val="0"/>
              </a:spcAft>
              <a:buFont typeface="Arial" panose="020B0604020202020204" pitchFamily="34" charset="0"/>
              <a:buChar char="•"/>
              <a:tabLst>
                <a:tab pos="342900" algn="l"/>
              </a:tabLst>
            </a:pPr>
            <a:r>
              <a:rPr lang="en-US" sz="1950" dirty="0">
                <a:latin typeface="Arial" panose="020B0604020202020204" pitchFamily="34" charset="0"/>
                <a:ea typeface="Calibri" panose="020F0502020204030204" pitchFamily="34" charset="0"/>
                <a:cs typeface="Arial" panose="020B0604020202020204" pitchFamily="34" charset="0"/>
              </a:rPr>
              <a:t>Owners had a </a:t>
            </a:r>
            <a:r>
              <a:rPr lang="en-US" sz="1950" b="1" dirty="0">
                <a:latin typeface="Arial" panose="020B0604020202020204" pitchFamily="34" charset="0"/>
                <a:ea typeface="Calibri" panose="020F0502020204030204" pitchFamily="34" charset="0"/>
                <a:cs typeface="Arial" panose="020B0604020202020204" pitchFamily="34" charset="0"/>
              </a:rPr>
              <a:t>slight preference for improving current amenities </a:t>
            </a:r>
            <a:r>
              <a:rPr lang="en-US" sz="1950" dirty="0">
                <a:latin typeface="Arial" panose="020B0604020202020204" pitchFamily="34" charset="0"/>
                <a:ea typeface="Calibri" panose="020F0502020204030204" pitchFamily="34" charset="0"/>
                <a:cs typeface="Arial" panose="020B0604020202020204" pitchFamily="34" charset="0"/>
              </a:rPr>
              <a:t>vs. creating new amenities &amp; services</a:t>
            </a:r>
          </a:p>
          <a:p>
            <a:pPr lvl="1">
              <a:spcBef>
                <a:spcPts val="0"/>
              </a:spcBef>
              <a:spcAft>
                <a:spcPts val="0"/>
              </a:spcAft>
              <a:buFont typeface="Arial" panose="020B0604020202020204" pitchFamily="34" charset="0"/>
              <a:buChar char="•"/>
              <a:tabLst>
                <a:tab pos="342900" algn="l"/>
              </a:tabLst>
            </a:pPr>
            <a:r>
              <a:rPr lang="en-US" sz="1950" dirty="0">
                <a:latin typeface="Arial" panose="020B0604020202020204" pitchFamily="34" charset="0"/>
                <a:ea typeface="Calibri" panose="020F0502020204030204" pitchFamily="34" charset="0"/>
                <a:cs typeface="Arial" panose="020B0604020202020204" pitchFamily="34" charset="0"/>
              </a:rPr>
              <a:t>Owners, in general are </a:t>
            </a:r>
            <a:r>
              <a:rPr lang="en-US" sz="1950" b="1" dirty="0">
                <a:latin typeface="Arial" panose="020B0604020202020204" pitchFamily="34" charset="0"/>
                <a:ea typeface="Calibri" panose="020F0502020204030204" pitchFamily="34" charset="0"/>
                <a:cs typeface="Arial" panose="020B0604020202020204" pitchFamily="34" charset="0"/>
              </a:rPr>
              <a:t>against assessment fee increases, </a:t>
            </a:r>
            <a:r>
              <a:rPr lang="en-US" sz="1950" dirty="0">
                <a:latin typeface="Arial" panose="020B0604020202020204" pitchFamily="34" charset="0"/>
                <a:ea typeface="Calibri" panose="020F0502020204030204" pitchFamily="34" charset="0"/>
                <a:cs typeface="Arial" panose="020B0604020202020204" pitchFamily="34" charset="0"/>
              </a:rPr>
              <a:t>but feel </a:t>
            </a:r>
            <a:r>
              <a:rPr lang="en-US" sz="1950" b="1" dirty="0">
                <a:latin typeface="Arial" panose="020B0604020202020204" pitchFamily="34" charset="0"/>
                <a:ea typeface="Calibri" panose="020F0502020204030204" pitchFamily="34" charset="0"/>
                <a:cs typeface="Arial" panose="020B0604020202020204" pitchFamily="34" charset="0"/>
              </a:rPr>
              <a:t>fees for non-residents use of amenities is too low</a:t>
            </a:r>
          </a:p>
          <a:p>
            <a:pPr marL="150876" lvl="1" indent="0">
              <a:spcBef>
                <a:spcPts val="0"/>
              </a:spcBef>
              <a:spcAft>
                <a:spcPts val="0"/>
              </a:spcAft>
              <a:buNone/>
              <a:tabLst>
                <a:tab pos="342900" algn="l"/>
              </a:tabLst>
            </a:pPr>
            <a:r>
              <a:rPr lang="en-US" sz="1950" dirty="0">
                <a:latin typeface="Arial" panose="020B0604020202020204" pitchFamily="34" charset="0"/>
                <a:ea typeface="Calibri" panose="020F0502020204030204" pitchFamily="34" charset="0"/>
                <a:cs typeface="Arial" panose="020B0604020202020204" pitchFamily="34" charset="0"/>
              </a:rPr>
              <a:t>									</a:t>
            </a:r>
            <a:endParaRPr lang="en-US" sz="1950"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F1AA88FD-B626-456A-9DEA-0717B0F48BD0}"/>
              </a:ext>
            </a:extLst>
          </p:cNvPr>
          <p:cNvSpPr>
            <a:spLocks noGrp="1"/>
          </p:cNvSpPr>
          <p:nvPr>
            <p:ph type="title"/>
          </p:nvPr>
        </p:nvSpPr>
        <p:spPr>
          <a:xfrm>
            <a:off x="800100" y="442439"/>
            <a:ext cx="7543800" cy="1087040"/>
          </a:xfrm>
        </p:spPr>
        <p:txBody>
          <a:bodyPr>
            <a:normAutofit/>
          </a:bodyPr>
          <a:lstStyle/>
          <a:p>
            <a:r>
              <a:rPr lang="en-US" sz="2700" b="1" dirty="0">
                <a:latin typeface="Arial" panose="020B0604020202020204" pitchFamily="34" charset="0"/>
                <a:cs typeface="Arial" panose="020B0604020202020204" pitchFamily="34" charset="0"/>
              </a:rPr>
              <a:t>Preliminary Summary of Results</a:t>
            </a:r>
          </a:p>
        </p:txBody>
      </p:sp>
    </p:spTree>
    <p:extLst>
      <p:ext uri="{BB962C8B-B14F-4D97-AF65-F5344CB8AC3E}">
        <p14:creationId xmlns:p14="http://schemas.microsoft.com/office/powerpoint/2010/main" val="424559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0993-CEE1-4595-8944-9109349C1860}"/>
              </a:ext>
            </a:extLst>
          </p:cNvPr>
          <p:cNvSpPr>
            <a:spLocks noGrp="1"/>
          </p:cNvSpPr>
          <p:nvPr>
            <p:ph type="title"/>
          </p:nvPr>
        </p:nvSpPr>
        <p:spPr>
          <a:xfrm>
            <a:off x="181173" y="512828"/>
            <a:ext cx="8781653" cy="1088068"/>
          </a:xfrm>
        </p:spPr>
        <p:txBody>
          <a:bodyPr>
            <a:normAutofit/>
          </a:bodyPr>
          <a:lstStyle/>
          <a:p>
            <a:r>
              <a:rPr lang="en-US" sz="2700" b="1" dirty="0">
                <a:latin typeface="Arial" panose="020B0604020202020204" pitchFamily="34" charset="0"/>
                <a:cs typeface="Arial" panose="020B0604020202020204" pitchFamily="34" charset="0"/>
              </a:rPr>
              <a:t>Recommended Next Steps for Strategic Planning </a:t>
            </a:r>
            <a:br>
              <a:rPr lang="en-US" sz="2700" b="1" dirty="0">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Advisory Committee</a:t>
            </a:r>
          </a:p>
        </p:txBody>
      </p:sp>
      <p:sp>
        <p:nvSpPr>
          <p:cNvPr id="3" name="Content Placeholder 2">
            <a:extLst>
              <a:ext uri="{FF2B5EF4-FFF2-40B4-BE49-F238E27FC236}">
                <a16:creationId xmlns:a16="http://schemas.microsoft.com/office/drawing/2014/main" id="{518CD58E-2F8C-4AEF-9E55-ADB31E9E2D2F}"/>
              </a:ext>
            </a:extLst>
          </p:cNvPr>
          <p:cNvSpPr>
            <a:spLocks noGrp="1"/>
          </p:cNvSpPr>
          <p:nvPr>
            <p:ph idx="1"/>
          </p:nvPr>
        </p:nvSpPr>
        <p:spPr>
          <a:xfrm>
            <a:off x="267837" y="2287916"/>
            <a:ext cx="8245978" cy="3347397"/>
          </a:xfrm>
        </p:spPr>
        <p:txBody>
          <a:bodyPr>
            <a:normAutofit/>
          </a:bodyPr>
          <a:lstStyle/>
          <a:p>
            <a:pPr marL="150876" lvl="1" indent="0">
              <a:spcBef>
                <a:spcPts val="0"/>
              </a:spcBef>
              <a:spcAft>
                <a:spcPts val="0"/>
              </a:spcAft>
              <a:buNone/>
              <a:tabLst>
                <a:tab pos="342900" algn="l"/>
              </a:tabLst>
            </a:pPr>
            <a:r>
              <a:rPr lang="en-US" sz="1800" dirty="0">
                <a:latin typeface="Arial" panose="020B0604020202020204" pitchFamily="34" charset="0"/>
                <a:ea typeface="Calibri" panose="020F0502020204030204" pitchFamily="34" charset="0"/>
                <a:cs typeface="Arial" panose="020B0604020202020204" pitchFamily="34" charset="0"/>
              </a:rPr>
              <a:t>										</a:t>
            </a:r>
            <a:r>
              <a:rPr lang="en-US" sz="1800" b="1" dirty="0">
                <a:latin typeface="Arial" panose="020B0604020202020204" pitchFamily="34" charset="0"/>
                <a:ea typeface="Calibri" panose="020F0502020204030204" pitchFamily="34" charset="0"/>
                <a:cs typeface="Arial" panose="020B0604020202020204" pitchFamily="34" charset="0"/>
              </a:rPr>
              <a:t>   Timing</a:t>
            </a:r>
            <a:r>
              <a:rPr lang="en-US" sz="1800" dirty="0">
                <a:latin typeface="Arial" panose="020B0604020202020204" pitchFamily="34" charset="0"/>
                <a:ea typeface="Calibri" panose="020F0502020204030204" pitchFamily="34" charset="0"/>
                <a:cs typeface="Arial" panose="020B0604020202020204" pitchFamily="34" charset="0"/>
              </a:rPr>
              <a:t>									</a:t>
            </a:r>
          </a:p>
          <a:p>
            <a:pPr lvl="1">
              <a:spcBef>
                <a:spcPts val="0"/>
              </a:spcBef>
              <a:spcAft>
                <a:spcPts val="0"/>
              </a:spcAft>
              <a:buFont typeface="Arial" panose="020B0604020202020204" pitchFamily="34" charset="0"/>
              <a:buChar char="•"/>
              <a:tabLst>
                <a:tab pos="342900" algn="l"/>
              </a:tabLst>
            </a:pPr>
            <a:r>
              <a:rPr lang="en-US" sz="1800" dirty="0">
                <a:latin typeface="Arial" panose="020B0604020202020204" pitchFamily="34" charset="0"/>
                <a:ea typeface="Calibri" panose="020F0502020204030204" pitchFamily="34" charset="0"/>
                <a:cs typeface="Arial" panose="020B0604020202020204" pitchFamily="34" charset="0"/>
              </a:rPr>
              <a:t>Review summary results with BOD 				   Dec/2021</a:t>
            </a:r>
          </a:p>
          <a:p>
            <a:pPr lvl="1">
              <a:spcBef>
                <a:spcPts val="0"/>
              </a:spcBef>
              <a:spcAft>
                <a:spcPts val="0"/>
              </a:spcAft>
              <a:buFont typeface="Arial" panose="020B0604020202020204" pitchFamily="34" charset="0"/>
              <a:buChar char="•"/>
              <a:tabLst>
                <a:tab pos="342900" algn="l"/>
              </a:tabLst>
            </a:pPr>
            <a:r>
              <a:rPr lang="en-US" sz="1800" dirty="0">
                <a:latin typeface="Arial" panose="020B0604020202020204" pitchFamily="34" charset="0"/>
                <a:ea typeface="Calibri" panose="020F0502020204030204" pitchFamily="34" charset="0"/>
                <a:cs typeface="Arial" panose="020B0604020202020204" pitchFamily="34" charset="0"/>
              </a:rPr>
              <a:t>Share summary with Executive Council			   Dec/2021</a:t>
            </a:r>
          </a:p>
          <a:p>
            <a:pPr lvl="1">
              <a:spcBef>
                <a:spcPts val="0"/>
              </a:spcBef>
              <a:spcAft>
                <a:spcPts val="0"/>
              </a:spcAft>
              <a:buFont typeface="Arial" panose="020B0604020202020204" pitchFamily="34" charset="0"/>
              <a:buChar char="•"/>
              <a:tabLst>
                <a:tab pos="342900" algn="l"/>
              </a:tabLst>
            </a:pPr>
            <a:r>
              <a:rPr lang="en-US" sz="1800" b="1" dirty="0">
                <a:latin typeface="Arial" panose="020B0604020202020204" pitchFamily="34" charset="0"/>
                <a:ea typeface="Calibri" panose="020F0502020204030204" pitchFamily="34" charset="0"/>
                <a:cs typeface="Arial" panose="020B0604020202020204" pitchFamily="34" charset="0"/>
              </a:rPr>
              <a:t>Include summary results in next OP Newsletter</a:t>
            </a:r>
            <a:r>
              <a:rPr lang="en-US" sz="1800" dirty="0">
                <a:latin typeface="Arial" panose="020B0604020202020204" pitchFamily="34" charset="0"/>
                <a:ea typeface="Calibri" panose="020F0502020204030204" pitchFamily="34" charset="0"/>
                <a:cs typeface="Arial" panose="020B0604020202020204" pitchFamily="34" charset="0"/>
              </a:rPr>
              <a:t>		   </a:t>
            </a:r>
            <a:r>
              <a:rPr lang="en-US" sz="1800" b="1" dirty="0">
                <a:latin typeface="Arial" panose="020B0604020202020204" pitchFamily="34" charset="0"/>
                <a:ea typeface="Calibri" panose="020F0502020204030204" pitchFamily="34" charset="0"/>
                <a:cs typeface="Arial" panose="020B0604020202020204" pitchFamily="34" charset="0"/>
              </a:rPr>
              <a:t>Jan/2022</a:t>
            </a:r>
          </a:p>
          <a:p>
            <a:pPr lvl="1">
              <a:spcBef>
                <a:spcPts val="0"/>
              </a:spcBef>
              <a:spcAft>
                <a:spcPts val="0"/>
              </a:spcAft>
              <a:buFont typeface="Arial" panose="020B0604020202020204" pitchFamily="34" charset="0"/>
              <a:buChar char="•"/>
              <a:tabLst>
                <a:tab pos="342900" algn="l"/>
              </a:tabLst>
            </a:pPr>
            <a:r>
              <a:rPr lang="en-US" sz="1800" dirty="0">
                <a:latin typeface="Arial" panose="020B0604020202020204" pitchFamily="34" charset="0"/>
                <a:ea typeface="Calibri" panose="020F0502020204030204" pitchFamily="34" charset="0"/>
                <a:cs typeface="Arial" panose="020B0604020202020204" pitchFamily="34" charset="0"/>
              </a:rPr>
              <a:t>Break out survey data by full-time vs. part-time, etc.	   Jan/2022   </a:t>
            </a:r>
          </a:p>
          <a:p>
            <a:pPr lvl="1">
              <a:spcBef>
                <a:spcPts val="0"/>
              </a:spcBef>
              <a:spcAft>
                <a:spcPts val="0"/>
              </a:spcAft>
              <a:buFont typeface="Arial" panose="020B0604020202020204" pitchFamily="34" charset="0"/>
              <a:buChar char="•"/>
              <a:tabLst>
                <a:tab pos="342900" algn="l"/>
              </a:tabLst>
            </a:pPr>
            <a:r>
              <a:rPr lang="en-US" sz="1800" dirty="0">
                <a:latin typeface="Arial" panose="020B0604020202020204" pitchFamily="34" charset="0"/>
                <a:ea typeface="Calibri" panose="020F0502020204030204" pitchFamily="34" charset="0"/>
                <a:cs typeface="Arial" panose="020B0604020202020204" pitchFamily="34" charset="0"/>
              </a:rPr>
              <a:t>Continue to work on strategic plan recommendation	   Dec-Mar/2022</a:t>
            </a:r>
          </a:p>
          <a:p>
            <a:pPr lvl="1">
              <a:spcBef>
                <a:spcPts val="0"/>
              </a:spcBef>
              <a:spcAft>
                <a:spcPts val="0"/>
              </a:spcAft>
              <a:buFont typeface="Arial" panose="020B0604020202020204" pitchFamily="34" charset="0"/>
              <a:buChar char="•"/>
              <a:tabLst>
                <a:tab pos="342900" algn="l"/>
              </a:tabLst>
            </a:pPr>
            <a:r>
              <a:rPr lang="en-US" sz="1800" b="1" dirty="0">
                <a:latin typeface="Arial" panose="020B0604020202020204" pitchFamily="34" charset="0"/>
                <a:ea typeface="Calibri" panose="020F0502020204030204" pitchFamily="34" charset="0"/>
                <a:cs typeface="Arial" panose="020B0604020202020204" pitchFamily="34" charset="0"/>
              </a:rPr>
              <a:t>Recommend Virtual Townhall with Property Owners</a:t>
            </a:r>
            <a:r>
              <a:rPr lang="en-US" sz="1800" dirty="0">
                <a:latin typeface="Arial" panose="020B0604020202020204" pitchFamily="34" charset="0"/>
                <a:ea typeface="Calibri" panose="020F0502020204030204" pitchFamily="34" charset="0"/>
                <a:cs typeface="Arial" panose="020B0604020202020204" pitchFamily="34" charset="0"/>
              </a:rPr>
              <a:t>	   </a:t>
            </a:r>
            <a:r>
              <a:rPr lang="en-US" sz="1800" b="1" dirty="0">
                <a:latin typeface="Arial" panose="020B0604020202020204" pitchFamily="34" charset="0"/>
                <a:ea typeface="Calibri" panose="020F0502020204030204" pitchFamily="34" charset="0"/>
                <a:cs typeface="Arial" panose="020B0604020202020204" pitchFamily="34" charset="0"/>
              </a:rPr>
              <a:t>Feb/2022</a:t>
            </a:r>
          </a:p>
          <a:p>
            <a:pPr lvl="1">
              <a:spcBef>
                <a:spcPts val="0"/>
              </a:spcBef>
              <a:spcAft>
                <a:spcPts val="0"/>
              </a:spcAft>
              <a:buFont typeface="Arial" panose="020B0604020202020204" pitchFamily="34" charset="0"/>
              <a:buChar char="•"/>
              <a:tabLst>
                <a:tab pos="342900" algn="l"/>
              </a:tabLst>
            </a:pPr>
            <a:r>
              <a:rPr lang="en-US" sz="1800" b="1" dirty="0">
                <a:latin typeface="Arial" panose="020B0604020202020204" pitchFamily="34" charset="0"/>
                <a:ea typeface="Calibri" panose="020F0502020204030204" pitchFamily="34" charset="0"/>
                <a:cs typeface="Arial" panose="020B0604020202020204" pitchFamily="34" charset="0"/>
              </a:rPr>
              <a:t>Post Full Survey Results on OP Website			   Mar/2022</a:t>
            </a:r>
          </a:p>
          <a:p>
            <a:pPr lvl="1">
              <a:spcBef>
                <a:spcPts val="0"/>
              </a:spcBef>
              <a:spcAft>
                <a:spcPts val="0"/>
              </a:spcAft>
              <a:buFont typeface="Arial" panose="020B0604020202020204" pitchFamily="34" charset="0"/>
              <a:buChar char="•"/>
              <a:tabLst>
                <a:tab pos="342900" algn="l"/>
              </a:tabLst>
            </a:pPr>
            <a:r>
              <a:rPr lang="en-US" sz="1800" dirty="0">
                <a:latin typeface="Arial" panose="020B0604020202020204" pitchFamily="34" charset="0"/>
                <a:ea typeface="Calibri" panose="020F0502020204030204" pitchFamily="34" charset="0"/>
                <a:cs typeface="Arial" panose="020B0604020202020204" pitchFamily="34" charset="0"/>
              </a:rPr>
              <a:t>Complete Strategic Plan Recommendation			   June/2022</a:t>
            </a:r>
          </a:p>
          <a:p>
            <a:pPr lvl="1">
              <a:spcBef>
                <a:spcPts val="0"/>
              </a:spcBef>
              <a:spcAft>
                <a:spcPts val="0"/>
              </a:spcAft>
              <a:buFont typeface="Arial" panose="020B0604020202020204" pitchFamily="34" charset="0"/>
              <a:buChar char="•"/>
              <a:tabLst>
                <a:tab pos="342900" algn="l"/>
              </a:tabLst>
            </a:pPr>
            <a:r>
              <a:rPr lang="en-US" sz="1800" dirty="0">
                <a:latin typeface="Arial" panose="020B0604020202020204" pitchFamily="34" charset="0"/>
                <a:ea typeface="Calibri" panose="020F0502020204030204" pitchFamily="34" charset="0"/>
                <a:cs typeface="Arial" panose="020B0604020202020204" pitchFamily="34" charset="0"/>
              </a:rPr>
              <a:t>Present recommendation to BOD				   July/2022</a:t>
            </a:r>
            <a:endParaRPr lang="en-US" sz="1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EDA0243-FBB3-4B39-A002-2E074E0B60BF}"/>
              </a:ext>
            </a:extLst>
          </p:cNvPr>
          <p:cNvSpPr txBox="1"/>
          <p:nvPr/>
        </p:nvSpPr>
        <p:spPr>
          <a:xfrm>
            <a:off x="2761559" y="5597795"/>
            <a:ext cx="3384260" cy="415498"/>
          </a:xfrm>
          <a:prstGeom prst="rect">
            <a:avLst/>
          </a:prstGeom>
          <a:noFill/>
        </p:spPr>
        <p:txBody>
          <a:bodyPr wrap="none" rtlCol="0">
            <a:spAutoFit/>
          </a:bodyPr>
          <a:lstStyle/>
          <a:p>
            <a:pPr defTabSz="685800"/>
            <a:r>
              <a:rPr lang="en-US" sz="2100" b="1" dirty="0">
                <a:solidFill>
                  <a:srgbClr val="000000"/>
                </a:solidFill>
                <a:latin typeface="Arial" panose="020B0604020202020204" pitchFamily="34" charset="0"/>
                <a:cs typeface="Arial" panose="020B0604020202020204" pitchFamily="34" charset="0"/>
              </a:rPr>
              <a:t>All dates are target dates</a:t>
            </a:r>
          </a:p>
        </p:txBody>
      </p:sp>
      <p:sp>
        <p:nvSpPr>
          <p:cNvPr id="6" name="Arrow: Left 5">
            <a:extLst>
              <a:ext uri="{FF2B5EF4-FFF2-40B4-BE49-F238E27FC236}">
                <a16:creationId xmlns:a16="http://schemas.microsoft.com/office/drawing/2014/main" id="{B55EFFCF-CD84-4EB8-B67D-A7801F63CA78}"/>
              </a:ext>
            </a:extLst>
          </p:cNvPr>
          <p:cNvSpPr/>
          <p:nvPr/>
        </p:nvSpPr>
        <p:spPr>
          <a:xfrm>
            <a:off x="7780008" y="3622421"/>
            <a:ext cx="733806" cy="3634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Franklin Gothic Book" panose="020F0502020204030204"/>
            </a:endParaRPr>
          </a:p>
        </p:txBody>
      </p:sp>
    </p:spTree>
    <p:extLst>
      <p:ext uri="{BB962C8B-B14F-4D97-AF65-F5344CB8AC3E}">
        <p14:creationId xmlns:p14="http://schemas.microsoft.com/office/powerpoint/2010/main" val="15321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0993-CEE1-4595-8944-9109349C1860}"/>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Q&amp;A</a:t>
            </a:r>
          </a:p>
        </p:txBody>
      </p:sp>
      <p:sp>
        <p:nvSpPr>
          <p:cNvPr id="3" name="Content Placeholder 2">
            <a:extLst>
              <a:ext uri="{FF2B5EF4-FFF2-40B4-BE49-F238E27FC236}">
                <a16:creationId xmlns:a16="http://schemas.microsoft.com/office/drawing/2014/main" id="{518CD58E-2F8C-4AEF-9E55-ADB31E9E2D2F}"/>
              </a:ext>
            </a:extLst>
          </p:cNvPr>
          <p:cNvSpPr>
            <a:spLocks noGrp="1"/>
          </p:cNvSpPr>
          <p:nvPr>
            <p:ph idx="1"/>
          </p:nvPr>
        </p:nvSpPr>
        <p:spPr>
          <a:xfrm>
            <a:off x="229282" y="2438401"/>
            <a:ext cx="8245978" cy="3347397"/>
          </a:xfrm>
        </p:spPr>
        <p:txBody>
          <a:bodyPr>
            <a:normAutofit/>
          </a:bodyPr>
          <a:lstStyle/>
          <a:p>
            <a:pPr lvl="1">
              <a:spcBef>
                <a:spcPts val="0"/>
              </a:spcBef>
              <a:spcAft>
                <a:spcPts val="0"/>
              </a:spcAft>
              <a:buFont typeface="Arial" panose="020B0604020202020204" pitchFamily="34" charset="0"/>
              <a:buChar char="•"/>
              <a:tabLst>
                <a:tab pos="342900" algn="l"/>
              </a:tabLst>
            </a:pPr>
            <a:r>
              <a:rPr lang="en-US" sz="1800" dirty="0">
                <a:latin typeface="Arial" panose="020B0604020202020204" pitchFamily="34" charset="0"/>
                <a:ea typeface="Calibri" panose="020F0502020204030204" pitchFamily="34" charset="0"/>
                <a:cs typeface="Arial" panose="020B0604020202020204" pitchFamily="34" charset="0"/>
              </a:rPr>
              <a:t>Questions</a:t>
            </a:r>
          </a:p>
          <a:p>
            <a:pPr lvl="1">
              <a:spcBef>
                <a:spcPts val="0"/>
              </a:spcBef>
              <a:spcAft>
                <a:spcPts val="0"/>
              </a:spcAft>
              <a:buFont typeface="Arial" panose="020B0604020202020204" pitchFamily="34" charset="0"/>
              <a:buChar char="•"/>
              <a:tabLst>
                <a:tab pos="342900" algn="l"/>
              </a:tabLst>
            </a:pPr>
            <a:r>
              <a:rPr lang="en-US" sz="1800" dirty="0">
                <a:latin typeface="Arial" panose="020B0604020202020204" pitchFamily="34" charset="0"/>
                <a:ea typeface="Calibri" panose="020F0502020204030204" pitchFamily="34" charset="0"/>
                <a:cs typeface="Arial" panose="020B0604020202020204" pitchFamily="34" charset="0"/>
              </a:rPr>
              <a:t>Comments/Requests</a:t>
            </a:r>
          </a:p>
          <a:p>
            <a:pPr lvl="1">
              <a:spcBef>
                <a:spcPts val="0"/>
              </a:spcBef>
              <a:spcAft>
                <a:spcPts val="0"/>
              </a:spcAft>
              <a:buFont typeface="Arial" panose="020B0604020202020204" pitchFamily="34" charset="0"/>
              <a:buChar char="•"/>
              <a:tabLst>
                <a:tab pos="342900" algn="l"/>
              </a:tabLst>
            </a:pPr>
            <a:r>
              <a:rPr lang="en-US" sz="1800" dirty="0">
                <a:latin typeface="Arial" panose="020B0604020202020204" pitchFamily="34" charset="0"/>
                <a:ea typeface="Calibri" panose="020F0502020204030204" pitchFamily="34" charset="0"/>
                <a:cs typeface="Arial" panose="020B0604020202020204" pitchFamily="34" charset="0"/>
              </a:rPr>
              <a:t>Feedback</a:t>
            </a:r>
            <a:br>
              <a:rPr lang="en-US" sz="1350" dirty="0">
                <a:latin typeface="Calibri" panose="020F0502020204030204" pitchFamily="34" charset="0"/>
                <a:ea typeface="Calibri" panose="020F0502020204030204" pitchFamily="34" charset="0"/>
                <a:cs typeface="Times New Roman" panose="02020603050405020304" pitchFamily="18" charset="0"/>
              </a:rPr>
            </a:br>
            <a:endParaRPr lang="en-US" sz="1350" dirty="0"/>
          </a:p>
        </p:txBody>
      </p:sp>
    </p:spTree>
    <p:extLst>
      <p:ext uri="{BB962C8B-B14F-4D97-AF65-F5344CB8AC3E}">
        <p14:creationId xmlns:p14="http://schemas.microsoft.com/office/powerpoint/2010/main" val="1618807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568A233-FCDC-4968-878E-E5416572019A}"/>
              </a:ext>
            </a:extLst>
          </p:cNvPr>
          <p:cNvSpPr>
            <a:spLocks noGrp="1"/>
          </p:cNvSpPr>
          <p:nvPr>
            <p:ph type="subTitle" idx="1"/>
          </p:nvPr>
        </p:nvSpPr>
        <p:spPr/>
        <p:txBody>
          <a:bodyPr/>
          <a:lstStyle/>
          <a:p>
            <a:r>
              <a:rPr lang="en-US" dirty="0"/>
              <a:t>appendix</a:t>
            </a:r>
          </a:p>
        </p:txBody>
      </p:sp>
    </p:spTree>
    <p:extLst>
      <p:ext uri="{BB962C8B-B14F-4D97-AF65-F5344CB8AC3E}">
        <p14:creationId xmlns:p14="http://schemas.microsoft.com/office/powerpoint/2010/main" val="1943842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BB17-B07E-4A45-87A6-3547382F098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Previous Survey-Top Concerns</a:t>
            </a:r>
          </a:p>
        </p:txBody>
      </p:sp>
      <p:sp>
        <p:nvSpPr>
          <p:cNvPr id="3" name="Content Placeholder 2">
            <a:extLst>
              <a:ext uri="{FF2B5EF4-FFF2-40B4-BE49-F238E27FC236}">
                <a16:creationId xmlns:a16="http://schemas.microsoft.com/office/drawing/2014/main" id="{B5A4870F-AC49-4A7F-B216-C2A24F093990}"/>
              </a:ext>
            </a:extLst>
          </p:cNvPr>
          <p:cNvSpPr>
            <a:spLocks noGrp="1"/>
          </p:cNvSpPr>
          <p:nvPr>
            <p:ph idx="1"/>
          </p:nvPr>
        </p:nvSpPr>
        <p:spPr/>
        <p:txBody>
          <a:bodyPr/>
          <a:lstStyle/>
          <a:p>
            <a:pPr marL="257175" indent="-257175">
              <a:spcBef>
                <a:spcPts val="0"/>
              </a:spcBef>
              <a:spcAft>
                <a:spcPts val="0"/>
              </a:spcAft>
              <a:buFont typeface="Symbol" panose="05050102010706020507" pitchFamily="18" charset="2"/>
              <a:buChar char=""/>
            </a:pPr>
            <a:r>
              <a:rPr lang="en-US" sz="1800" dirty="0">
                <a:latin typeface="Arial" panose="020B0604020202020204" pitchFamily="34" charset="0"/>
                <a:ea typeface="Calibri" panose="020F0502020204030204" pitchFamily="34" charset="0"/>
                <a:cs typeface="Arial" panose="020B0604020202020204" pitchFamily="34" charset="0"/>
              </a:rPr>
              <a:t>Drainage</a:t>
            </a:r>
          </a:p>
          <a:p>
            <a:pPr marL="257175" indent="-257175">
              <a:spcBef>
                <a:spcPts val="0"/>
              </a:spcBef>
              <a:spcAft>
                <a:spcPts val="0"/>
              </a:spcAft>
              <a:buFont typeface="Symbol" panose="05050102010706020507" pitchFamily="18" charset="2"/>
              <a:buChar char=""/>
            </a:pPr>
            <a:r>
              <a:rPr lang="en-US" sz="1800" dirty="0">
                <a:latin typeface="Arial" panose="020B0604020202020204" pitchFamily="34" charset="0"/>
                <a:ea typeface="Calibri" panose="020F0502020204030204" pitchFamily="34" charset="0"/>
                <a:cs typeface="Arial" panose="020B0604020202020204" pitchFamily="34" charset="0"/>
              </a:rPr>
              <a:t>Board Conduct</a:t>
            </a:r>
          </a:p>
          <a:p>
            <a:pPr marL="257175" indent="-257175">
              <a:spcBef>
                <a:spcPts val="0"/>
              </a:spcBef>
              <a:spcAft>
                <a:spcPts val="0"/>
              </a:spcAft>
              <a:buFont typeface="Symbol" panose="05050102010706020507" pitchFamily="18" charset="2"/>
              <a:buChar char=""/>
            </a:pPr>
            <a:r>
              <a:rPr lang="en-US" sz="1800" dirty="0">
                <a:latin typeface="Arial" panose="020B0604020202020204" pitchFamily="34" charset="0"/>
                <a:ea typeface="Calibri" panose="020F0502020204030204" pitchFamily="34" charset="0"/>
                <a:cs typeface="Arial" panose="020B0604020202020204" pitchFamily="34" charset="0"/>
              </a:rPr>
              <a:t>Communication</a:t>
            </a:r>
          </a:p>
          <a:p>
            <a:pPr marL="257175" indent="-257175">
              <a:spcBef>
                <a:spcPts val="0"/>
              </a:spcBef>
              <a:spcAft>
                <a:spcPts val="0"/>
              </a:spcAft>
              <a:buFont typeface="Symbol" panose="05050102010706020507" pitchFamily="18" charset="2"/>
              <a:buChar char=""/>
            </a:pPr>
            <a:r>
              <a:rPr lang="en-US" sz="1800" dirty="0">
                <a:latin typeface="Arial" panose="020B0604020202020204" pitchFamily="34" charset="0"/>
                <a:ea typeface="Calibri" panose="020F0502020204030204" pitchFamily="34" charset="0"/>
                <a:cs typeface="Arial" panose="020B0604020202020204" pitchFamily="34" charset="0"/>
              </a:rPr>
              <a:t>Unkempt Properties and Guidelines for Rental Properties</a:t>
            </a:r>
          </a:p>
          <a:p>
            <a:pPr marL="257175" indent="-257175">
              <a:spcBef>
                <a:spcPts val="0"/>
              </a:spcBef>
              <a:spcAft>
                <a:spcPts val="0"/>
              </a:spcAft>
              <a:buFont typeface="Symbol" panose="05050102010706020507" pitchFamily="18" charset="2"/>
              <a:buChar char=""/>
            </a:pPr>
            <a:r>
              <a:rPr lang="en-US" sz="1800" dirty="0">
                <a:latin typeface="Arial" panose="020B0604020202020204" pitchFamily="34" charset="0"/>
                <a:ea typeface="Calibri" panose="020F0502020204030204" pitchFamily="34" charset="0"/>
                <a:cs typeface="Arial" panose="020B0604020202020204" pitchFamily="34" charset="0"/>
              </a:rPr>
              <a:t>Upkeep of OPA Facilities</a:t>
            </a:r>
          </a:p>
          <a:p>
            <a:pPr marL="257175" indent="-257175">
              <a:spcBef>
                <a:spcPts val="0"/>
              </a:spcBef>
              <a:spcAft>
                <a:spcPts val="0"/>
              </a:spcAft>
              <a:buFont typeface="Symbol" panose="05050102010706020507" pitchFamily="18" charset="2"/>
              <a:buChar char=""/>
            </a:pPr>
            <a:r>
              <a:rPr lang="en-US" sz="1800" dirty="0">
                <a:latin typeface="Arial" panose="020B0604020202020204" pitchFamily="34" charset="0"/>
                <a:ea typeface="Calibri" panose="020F0502020204030204" pitchFamily="34" charset="0"/>
                <a:cs typeface="Arial" panose="020B0604020202020204" pitchFamily="34" charset="0"/>
              </a:rPr>
              <a:t>Road Repair and Maintenance</a:t>
            </a:r>
          </a:p>
          <a:p>
            <a:pPr marL="257175" indent="-257175">
              <a:spcBef>
                <a:spcPts val="0"/>
              </a:spcBef>
              <a:spcAft>
                <a:spcPts val="0"/>
              </a:spcAft>
              <a:buFont typeface="Symbol" panose="05050102010706020507" pitchFamily="18" charset="2"/>
              <a:buChar char=""/>
            </a:pPr>
            <a:r>
              <a:rPr lang="en-US" sz="1800" dirty="0">
                <a:latin typeface="Arial" panose="020B0604020202020204" pitchFamily="34" charset="0"/>
                <a:ea typeface="Calibri" panose="020F0502020204030204" pitchFamily="34" charset="0"/>
                <a:cs typeface="Arial" panose="020B0604020202020204" pitchFamily="34" charset="0"/>
              </a:rPr>
              <a:t>Mediacom</a:t>
            </a:r>
          </a:p>
          <a:p>
            <a:endParaRPr lang="en-US" dirty="0"/>
          </a:p>
        </p:txBody>
      </p:sp>
    </p:spTree>
    <p:extLst>
      <p:ext uri="{BB962C8B-B14F-4D97-AF65-F5344CB8AC3E}">
        <p14:creationId xmlns:p14="http://schemas.microsoft.com/office/powerpoint/2010/main" val="3938257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05CFAD9-EABE-4F83-B098-604752164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C99610E4-6194-4817-B152-498995E771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1" name="Straight Connector 20">
            <a:extLst>
              <a:ext uri="{FF2B5EF4-FFF2-40B4-BE49-F238E27FC236}">
                <a16:creationId xmlns:a16="http://schemas.microsoft.com/office/drawing/2014/main" id="{D885E9F4-7DB6-4B77-B1FF-80BFCE8127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B639A2B-C30C-4F6F-B847-6960F3CF8A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5" name="Rectangle 24">
            <a:extLst>
              <a:ext uri="{FF2B5EF4-FFF2-40B4-BE49-F238E27FC236}">
                <a16:creationId xmlns:a16="http://schemas.microsoft.com/office/drawing/2014/main" id="{AD356384-AA06-485D-9636-EB17EFE5E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7" name="Rectangle 26">
            <a:extLst>
              <a:ext uri="{FF2B5EF4-FFF2-40B4-BE49-F238E27FC236}">
                <a16:creationId xmlns:a16="http://schemas.microsoft.com/office/drawing/2014/main" id="{24D11ECD-703D-41EC-8EF6-8AAD971B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Picture 3" descr="A couple of men standing next to a sign&#10;&#10;Description automatically generated with medium confidence">
            <a:extLst>
              <a:ext uri="{FF2B5EF4-FFF2-40B4-BE49-F238E27FC236}">
                <a16:creationId xmlns:a16="http://schemas.microsoft.com/office/drawing/2014/main" id="{1D0A1DD1-9E08-4EFB-B801-DB277C4DE2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3"/>
            <a:ext cx="4023359" cy="3017520"/>
          </a:xfrm>
          <a:prstGeom prst="rect">
            <a:avLst/>
          </a:prstGeom>
        </p:spPr>
      </p:pic>
      <p:pic>
        <p:nvPicPr>
          <p:cNvPr id="6" name="Picture 5">
            <a:extLst>
              <a:ext uri="{FF2B5EF4-FFF2-40B4-BE49-F238E27FC236}">
                <a16:creationId xmlns:a16="http://schemas.microsoft.com/office/drawing/2014/main" id="{89A8C28D-01FE-4E96-8ED8-2AEAD20BC7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367" r="29929" b="4161"/>
          <a:stretch/>
        </p:blipFill>
        <p:spPr>
          <a:xfrm>
            <a:off x="5157953" y="-12410"/>
            <a:ext cx="3985819" cy="3017520"/>
          </a:xfrm>
          <a:prstGeom prst="rect">
            <a:avLst/>
          </a:prstGeom>
        </p:spPr>
      </p:pic>
      <p:cxnSp>
        <p:nvCxnSpPr>
          <p:cNvPr id="29" name="Straight Connector 28">
            <a:extLst>
              <a:ext uri="{FF2B5EF4-FFF2-40B4-BE49-F238E27FC236}">
                <a16:creationId xmlns:a16="http://schemas.microsoft.com/office/drawing/2014/main" id="{CBDB9CC5-B3CE-47A0-9E65-9BA6DF87A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0720" y="3526496"/>
            <a:ext cx="213331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 name="Date Placeholder 4">
            <a:extLst>
              <a:ext uri="{FF2B5EF4-FFF2-40B4-BE49-F238E27FC236}">
                <a16:creationId xmlns:a16="http://schemas.microsoft.com/office/drawing/2014/main" id="{B85E5509-A628-4D67-BDEE-8007EBB3BAE3}"/>
              </a:ext>
            </a:extLst>
          </p:cNvPr>
          <p:cNvSpPr>
            <a:spLocks noGrp="1"/>
          </p:cNvSpPr>
          <p:nvPr>
            <p:ph type="dt" sz="half" idx="10"/>
          </p:nvPr>
        </p:nvSpPr>
        <p:spPr>
          <a:xfrm>
            <a:off x="8438887" y="5826271"/>
            <a:ext cx="705113" cy="309201"/>
          </a:xfrm>
        </p:spPr>
        <p:txBody>
          <a:bodyPr vert="horz" lIns="91440" tIns="45720" rIns="91440" bIns="45720" rtlCol="0" anchor="ctr">
            <a:normAutofit fontScale="92500"/>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B012693F-7E9C-473F-B9BE-A99371B937BA}"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l" defTabSz="457200" rtl="0" eaLnBrk="1" fontAlgn="auto" latinLnBrk="0" hangingPunct="1">
                <a:lnSpc>
                  <a:spcPct val="100000"/>
                </a:lnSpc>
                <a:spcBef>
                  <a:spcPts val="0"/>
                </a:spcBef>
                <a:spcAft>
                  <a:spcPts val="600"/>
                </a:spcAft>
                <a:buClrTx/>
                <a:buSzTx/>
                <a:buFontTx/>
                <a:buNone/>
                <a:tabLst/>
                <a:defRPr/>
              </a:pPr>
              <a:t>12/10/2021</a:t>
            </a:fld>
            <a:endPar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pic>
        <p:nvPicPr>
          <p:cNvPr id="31" name="Picture 30">
            <a:extLst>
              <a:ext uri="{FF2B5EF4-FFF2-40B4-BE49-F238E27FC236}">
                <a16:creationId xmlns:a16="http://schemas.microsoft.com/office/drawing/2014/main" id="{2B685894-6C5B-4457-AAAF-D072E1C13F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3" name="Straight Connector 32">
            <a:extLst>
              <a:ext uri="{FF2B5EF4-FFF2-40B4-BE49-F238E27FC236}">
                <a16:creationId xmlns:a16="http://schemas.microsoft.com/office/drawing/2014/main" id="{0E98CCF0-2A50-4A7C-8DB2-0A6D9B6DB8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8C22DE07-B2C6-4253-B21A-6CF66957EE54}"/>
              </a:ext>
            </a:extLst>
          </p:cNvPr>
          <p:cNvSpPr>
            <a:spLocks noGrp="1"/>
          </p:cNvSpPr>
          <p:nvPr>
            <p:ph type="title"/>
          </p:nvPr>
        </p:nvSpPr>
        <p:spPr>
          <a:xfrm>
            <a:off x="0" y="3084048"/>
            <a:ext cx="9144000" cy="483468"/>
          </a:xfrm>
          <a:solidFill>
            <a:srgbClr val="E4E1DE"/>
          </a:solidFill>
        </p:spPr>
        <p:txBody>
          <a:bodyPr vert="horz" lIns="91440" tIns="45720" rIns="91440" bIns="0" rtlCol="0" anchor="b">
            <a:normAutofit/>
          </a:bodyPr>
          <a:lstStyle/>
          <a:p>
            <a:pPr algn="ctr" defTabSz="914400"/>
            <a:r>
              <a:rPr lang="en-US" sz="2600" b="1" dirty="0">
                <a:solidFill>
                  <a:srgbClr val="0070C0"/>
                </a:solidFill>
              </a:rPr>
              <a:t>GM Leadership Report - John Viola</a:t>
            </a:r>
          </a:p>
        </p:txBody>
      </p:sp>
      <p:pic>
        <p:nvPicPr>
          <p:cNvPr id="3" name="Picture 2">
            <a:extLst>
              <a:ext uri="{FF2B5EF4-FFF2-40B4-BE49-F238E27FC236}">
                <a16:creationId xmlns:a16="http://schemas.microsoft.com/office/drawing/2014/main" id="{D2F4F18A-CD9A-4795-B325-2B275958C7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031" b="5874"/>
          <a:stretch/>
        </p:blipFill>
        <p:spPr>
          <a:xfrm>
            <a:off x="-228" y="3666009"/>
            <a:ext cx="4561513" cy="2743200"/>
          </a:xfrm>
          <a:prstGeom prst="rect">
            <a:avLst/>
          </a:prstGeom>
        </p:spPr>
      </p:pic>
      <p:pic>
        <p:nvPicPr>
          <p:cNvPr id="8" name="Picture 7">
            <a:extLst>
              <a:ext uri="{FF2B5EF4-FFF2-40B4-BE49-F238E27FC236}">
                <a16:creationId xmlns:a16="http://schemas.microsoft.com/office/drawing/2014/main" id="{03C573DB-2AE1-4066-BC73-7ADD3C929E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56" t="10645" r="8978" b="12871"/>
          <a:stretch/>
        </p:blipFill>
        <p:spPr>
          <a:xfrm>
            <a:off x="4582717" y="3677139"/>
            <a:ext cx="4571803" cy="2743200"/>
          </a:xfrm>
          <a:prstGeom prst="rect">
            <a:avLst/>
          </a:prstGeom>
        </p:spPr>
      </p:pic>
    </p:spTree>
    <p:extLst>
      <p:ext uri="{BB962C8B-B14F-4D97-AF65-F5344CB8AC3E}">
        <p14:creationId xmlns:p14="http://schemas.microsoft.com/office/powerpoint/2010/main" val="360627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C0174ADF-6996-4DE5-8987-A9A4959199C8}"/>
              </a:ext>
            </a:extLst>
          </p:cNvPr>
          <p:cNvGraphicFramePr/>
          <p:nvPr/>
        </p:nvGraphicFramePr>
        <p:xfrm>
          <a:off x="457200" y="285206"/>
          <a:ext cx="8229600" cy="5636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436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1143002" y="1999615"/>
            <a:ext cx="6858000" cy="2764028"/>
          </a:xfrm>
        </p:spPr>
        <p:txBody>
          <a:bodyPr vert="horz" lIns="91440" tIns="45720" rIns="91440" bIns="45720" rtlCol="0" anchor="ctr">
            <a:normAutofit fontScale="90000"/>
          </a:bodyPr>
          <a:lstStyle/>
          <a:p>
            <a:pPr algn="ctr" defTabSz="914400"/>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r>
              <a:rPr lang="en-US" sz="3600" b="1" kern="1200" dirty="0">
                <a:solidFill>
                  <a:schemeClr val="tx1"/>
                </a:solidFill>
                <a:latin typeface="+mj-lt"/>
                <a:ea typeface="+mj-ea"/>
                <a:cs typeface="+mj-cs"/>
              </a:rPr>
              <a:t>Approval of Minutes</a:t>
            </a:r>
            <a:br>
              <a:rPr lang="en-US" sz="2700" b="1" kern="1200" dirty="0">
                <a:solidFill>
                  <a:schemeClr val="tx1"/>
                </a:solidFill>
                <a:latin typeface="+mj-lt"/>
                <a:ea typeface="+mj-ea"/>
                <a:cs typeface="+mj-cs"/>
              </a:rPr>
            </a:br>
            <a:br>
              <a:rPr lang="en-US" sz="1600" kern="1200" dirty="0">
                <a:solidFill>
                  <a:schemeClr val="tx1"/>
                </a:solidFill>
                <a:effectLst/>
                <a:latin typeface="+mj-lt"/>
                <a:ea typeface="+mj-ea"/>
                <a:cs typeface="+mj-cs"/>
              </a:rPr>
            </a:br>
            <a:r>
              <a:rPr lang="en-US" sz="2700" kern="1200" dirty="0">
                <a:solidFill>
                  <a:schemeClr val="tx1"/>
                </a:solidFill>
                <a:effectLst/>
                <a:latin typeface="+mj-lt"/>
                <a:ea typeface="+mj-ea"/>
                <a:cs typeface="+mj-cs"/>
              </a:rPr>
              <a:t>October 11, 2021 – Closed Meeting</a:t>
            </a:r>
            <a:br>
              <a:rPr lang="en-US" sz="2700" kern="1200" dirty="0">
                <a:solidFill>
                  <a:schemeClr val="tx1"/>
                </a:solidFill>
                <a:effectLst/>
                <a:latin typeface="+mj-lt"/>
                <a:ea typeface="+mj-ea"/>
                <a:cs typeface="+mj-cs"/>
              </a:rPr>
            </a:br>
            <a:r>
              <a:rPr lang="en-US" sz="2700" kern="1200" dirty="0">
                <a:solidFill>
                  <a:schemeClr val="tx1"/>
                </a:solidFill>
                <a:effectLst/>
                <a:latin typeface="+mj-lt"/>
                <a:ea typeface="+mj-ea"/>
                <a:cs typeface="+mj-cs"/>
              </a:rPr>
              <a:t>November 20, 2021 – Regular Meeting</a:t>
            </a:r>
            <a:br>
              <a:rPr lang="en-US" sz="2700" kern="1200" dirty="0">
                <a:solidFill>
                  <a:schemeClr val="tx1"/>
                </a:solidFill>
                <a:effectLst/>
                <a:latin typeface="+mj-lt"/>
                <a:ea typeface="+mj-ea"/>
                <a:cs typeface="+mj-cs"/>
              </a:rPr>
            </a:br>
            <a:r>
              <a:rPr lang="en-US" sz="2700" kern="1200" dirty="0">
                <a:solidFill>
                  <a:schemeClr val="tx1"/>
                </a:solidFill>
                <a:effectLst/>
                <a:latin typeface="+mj-lt"/>
                <a:ea typeface="+mj-ea"/>
                <a:cs typeface="+mj-cs"/>
              </a:rPr>
              <a:t>November 20, 2021 – Closed Meeting</a:t>
            </a:r>
            <a:br>
              <a:rPr lang="en-US" sz="2700" kern="1200" dirty="0">
                <a:solidFill>
                  <a:schemeClr val="tx1"/>
                </a:solidFill>
                <a:effectLst/>
                <a:latin typeface="+mj-lt"/>
                <a:ea typeface="+mj-ea"/>
                <a:cs typeface="+mj-cs"/>
              </a:rPr>
            </a:br>
            <a:r>
              <a:rPr lang="en-US" sz="2700" kern="1200" dirty="0">
                <a:solidFill>
                  <a:schemeClr val="tx1"/>
                </a:solidFill>
                <a:effectLst/>
                <a:latin typeface="+mj-lt"/>
                <a:ea typeface="+mj-ea"/>
                <a:cs typeface="+mj-cs"/>
              </a:rPr>
              <a:t>December 3, 2021 – Special Meeting</a:t>
            </a:r>
            <a:br>
              <a:rPr lang="en-US" sz="2700" kern="1200" dirty="0">
                <a:solidFill>
                  <a:schemeClr val="tx1"/>
                </a:solidFill>
                <a:effectLst/>
                <a:latin typeface="+mj-lt"/>
                <a:ea typeface="+mj-ea"/>
                <a:cs typeface="+mj-cs"/>
              </a:rPr>
            </a:br>
            <a:br>
              <a:rPr lang="en-US" sz="2700" kern="1200" dirty="0">
                <a:solidFill>
                  <a:schemeClr val="tx1"/>
                </a:solidFill>
                <a:effectLst/>
                <a:latin typeface="+mj-lt"/>
                <a:ea typeface="+mj-ea"/>
                <a:cs typeface="+mj-cs"/>
              </a:rPr>
            </a:br>
            <a:br>
              <a:rPr lang="en-US" sz="1600" kern="1200" dirty="0">
                <a:solidFill>
                  <a:schemeClr val="tx1"/>
                </a:solidFill>
                <a:highlight>
                  <a:srgbClr val="FFFF00"/>
                </a:highlight>
                <a:latin typeface="+mj-lt"/>
                <a:ea typeface="+mj-ea"/>
                <a:cs typeface="+mj-cs"/>
              </a:rPr>
            </a:br>
            <a:br>
              <a:rPr lang="en-US" sz="1600" kern="1200" dirty="0">
                <a:solidFill>
                  <a:schemeClr val="tx1"/>
                </a:solidFill>
                <a:latin typeface="+mj-lt"/>
                <a:ea typeface="+mj-ea"/>
                <a:cs typeface="+mj-cs"/>
              </a:rPr>
            </a:br>
            <a:endParaRPr lang="en-US" sz="1600" kern="1200" dirty="0">
              <a:solidFill>
                <a:schemeClr val="tx1"/>
              </a:solidFill>
              <a:latin typeface="+mj-lt"/>
              <a:ea typeface="+mj-ea"/>
              <a:cs typeface="+mj-cs"/>
            </a:endParaRPr>
          </a:p>
        </p:txBody>
      </p:sp>
      <p:sp>
        <p:nvSpPr>
          <p:cNvPr id="5" name="TextBox 4">
            <a:extLst>
              <a:ext uri="{FF2B5EF4-FFF2-40B4-BE49-F238E27FC236}">
                <a16:creationId xmlns:a16="http://schemas.microsoft.com/office/drawing/2014/main" id="{2AB384D3-C4C7-4023-B47C-46794B6733B5}"/>
              </a:ext>
            </a:extLst>
          </p:cNvPr>
          <p:cNvSpPr txBox="1"/>
          <p:nvPr/>
        </p:nvSpPr>
        <p:spPr>
          <a:xfrm>
            <a:off x="8682446" y="74236"/>
            <a:ext cx="400594" cy="369332"/>
          </a:xfrm>
          <a:prstGeom prst="rect">
            <a:avLst/>
          </a:prstGeom>
          <a:noFill/>
        </p:spPr>
        <p:txBody>
          <a:bodyPr wrap="square" rtlCol="0">
            <a:spAutoFit/>
          </a:bodyPr>
          <a:lstStyle/>
          <a:p>
            <a:r>
              <a:rPr lang="en-US" dirty="0">
                <a:solidFill>
                  <a:srgbClr val="FF0000"/>
                </a:solidFill>
              </a:rPr>
              <a:t>N</a:t>
            </a:r>
          </a:p>
        </p:txBody>
      </p:sp>
    </p:spTree>
    <p:extLst>
      <p:ext uri="{BB962C8B-B14F-4D97-AF65-F5344CB8AC3E}">
        <p14:creationId xmlns:p14="http://schemas.microsoft.com/office/powerpoint/2010/main" val="2710307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EF0787B-3E20-4250-9582-DDCB19815A3B}"/>
              </a:ext>
            </a:extLst>
          </p:cNvPr>
          <p:cNvSpPr txBox="1"/>
          <p:nvPr/>
        </p:nvSpPr>
        <p:spPr>
          <a:xfrm>
            <a:off x="5007006" y="2317072"/>
            <a:ext cx="4026912" cy="2254928"/>
          </a:xfrm>
          <a:prstGeom prst="rect">
            <a:avLst/>
          </a:prstGeom>
          <a:solidFill>
            <a:srgbClr val="E4E1DE"/>
          </a:solidFill>
        </p:spPr>
        <p:txBody>
          <a:bodyPr vert="horz" lIns="91440" tIns="45720" rIns="91440" bIns="45720" rtlCol="0" anchor="ctr">
            <a:noAutofit/>
          </a:bodyPr>
          <a:lstStyle/>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Gill Sans MT" panose="020B0502020104020203"/>
                <a:ea typeface="+mn-ea"/>
                <a:cs typeface="+mn-cs"/>
              </a:rPr>
              <a:t>State permit received December 8, 2021.</a:t>
            </a: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Gill Sans MT" panose="020B0502020104020203"/>
                <a:ea typeface="+mn-ea"/>
                <a:cs typeface="+mn-cs"/>
              </a:rPr>
              <a:t>Bid package being sent out to 4 contractors.</a:t>
            </a: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black"/>
                </a:solidFill>
                <a:effectLst/>
                <a:uLnTx/>
                <a:uFillTx/>
                <a:latin typeface="Gill Sans MT" panose="020B0502020104020203"/>
                <a:ea typeface="+mn-ea"/>
                <a:cs typeface="+mn-cs"/>
              </a:rPr>
              <a:t>Estimated completion prior to Summer season.</a:t>
            </a:r>
          </a:p>
        </p:txBody>
      </p:sp>
      <p:pic>
        <p:nvPicPr>
          <p:cNvPr id="1026" name="Picture 2">
            <a:extLst>
              <a:ext uri="{FF2B5EF4-FFF2-40B4-BE49-F238E27FC236}">
                <a16:creationId xmlns:a16="http://schemas.microsoft.com/office/drawing/2014/main" id="{66E476EE-779F-48BB-B5C3-4A88F054A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00" y="1819220"/>
            <a:ext cx="4471109" cy="30901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E66D82A-26D8-456A-B296-FF0C80CFB7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7030" y="0"/>
            <a:ext cx="1729740" cy="1623060"/>
          </a:xfrm>
          <a:prstGeom prst="rect">
            <a:avLst/>
          </a:prstGeom>
          <a:noFill/>
          <a:ln>
            <a:noFill/>
          </a:ln>
        </p:spPr>
      </p:pic>
    </p:spTree>
    <p:extLst>
      <p:ext uri="{BB962C8B-B14F-4D97-AF65-F5344CB8AC3E}">
        <p14:creationId xmlns:p14="http://schemas.microsoft.com/office/powerpoint/2010/main" val="1488453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3DA8D3-97E9-493C-A90A-CBC00E6300BC}"/>
              </a:ext>
            </a:extLst>
          </p:cNvPr>
          <p:cNvSpPr txBox="1"/>
          <p:nvPr/>
        </p:nvSpPr>
        <p:spPr>
          <a:xfrm>
            <a:off x="228600" y="165467"/>
            <a:ext cx="8686800" cy="5261505"/>
          </a:xfrm>
          <a:prstGeom prst="rect">
            <a:avLst/>
          </a:prstGeom>
          <a:solidFill>
            <a:srgbClr val="E4E1D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Proposed FY 2022/2023 Budget Process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Received Guidance from B&amp;F</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Assigned a leader, met with all Department Heads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DMA Lite Study</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Reviewed with all Department Heads and received sign-off</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Agenda and dates prepared</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Binders to be sent to B&amp;F Committee and Board before Holidays</a:t>
            </a:r>
          </a:p>
        </p:txBody>
      </p:sp>
    </p:spTree>
    <p:extLst>
      <p:ext uri="{BB962C8B-B14F-4D97-AF65-F5344CB8AC3E}">
        <p14:creationId xmlns:p14="http://schemas.microsoft.com/office/powerpoint/2010/main" val="1122258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3DA8D3-97E9-493C-A90A-CBC00E6300BC}"/>
              </a:ext>
            </a:extLst>
          </p:cNvPr>
          <p:cNvSpPr txBox="1"/>
          <p:nvPr/>
        </p:nvSpPr>
        <p:spPr>
          <a:xfrm>
            <a:off x="228600" y="165467"/>
            <a:ext cx="8686800" cy="5861669"/>
          </a:xfrm>
          <a:prstGeom prst="rect">
            <a:avLst/>
          </a:prstGeom>
          <a:solidFill>
            <a:srgbClr val="E4E1D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Proposed FY 2022/2023 Budget Process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Headwinds</a:t>
            </a:r>
          </a:p>
          <a:p>
            <a:pPr marL="568325" marR="0" lvl="0" indent="-2222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Inflation</a:t>
            </a:r>
          </a:p>
          <a:p>
            <a:pPr marL="568325" marR="0" lvl="0" indent="-2222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Minimum Wage</a:t>
            </a:r>
          </a:p>
          <a:p>
            <a:pPr marL="568325" marR="0" lvl="0" indent="-2222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Mark to market</a:t>
            </a:r>
          </a:p>
          <a:p>
            <a:pPr marL="568325" marR="0" lvl="0" indent="-2222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Proposed legislation</a:t>
            </a:r>
          </a:p>
          <a:p>
            <a:pPr marL="568325" marR="0" lvl="0" indent="-2222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Insurance premiums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Tailwind </a:t>
            </a:r>
          </a:p>
          <a:p>
            <a:pPr marL="568325" marR="0" lvl="0" indent="-2222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Improved performance in amenities and departments</a:t>
            </a:r>
          </a:p>
          <a:p>
            <a:pPr marL="568325" marR="0" lvl="0" indent="-2222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Surplus</a:t>
            </a:r>
          </a:p>
        </p:txBody>
      </p:sp>
    </p:spTree>
    <p:extLst>
      <p:ext uri="{BB962C8B-B14F-4D97-AF65-F5344CB8AC3E}">
        <p14:creationId xmlns:p14="http://schemas.microsoft.com/office/powerpoint/2010/main" val="1824824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3DA8D3-97E9-493C-A90A-CBC00E6300BC}"/>
              </a:ext>
            </a:extLst>
          </p:cNvPr>
          <p:cNvSpPr txBox="1"/>
          <p:nvPr/>
        </p:nvSpPr>
        <p:spPr>
          <a:xfrm>
            <a:off x="228600" y="165467"/>
            <a:ext cx="8686800" cy="5616666"/>
          </a:xfrm>
          <a:prstGeom prst="rect">
            <a:avLst/>
          </a:prstGeom>
          <a:solidFill>
            <a:srgbClr val="E4E1D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Audio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Objective:</a:t>
            </a:r>
          </a:p>
          <a:p>
            <a:pPr marL="284163"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 install hybrid meeting functionality to the Assateague room or Clubhouse meeting room</a:t>
            </a:r>
          </a:p>
          <a:p>
            <a:pPr marL="284163" marR="0" lvl="0" indent="-284163"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Actions Taken:</a:t>
            </a:r>
          </a:p>
          <a:p>
            <a:pPr marL="284163"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Reached out to Mid-South Audio (preferred vendor) who already installed a successful hybrid meeting system in the Administration board room.</a:t>
            </a:r>
          </a:p>
          <a:p>
            <a:pPr marL="569913"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MSA will set up a custom table with built-in microphones, also install cameras and integrate existing audio system to work with Microsoft Teams</a:t>
            </a:r>
          </a:p>
          <a:p>
            <a:pPr marL="284163"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Estimated Cost:</a:t>
            </a:r>
          </a:p>
          <a:p>
            <a:pPr marL="284163"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Assateague Room - $15,000 plus projector/screen</a:t>
            </a:r>
          </a:p>
          <a:p>
            <a:pPr marL="284163"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Clubhouse Meeting Room - $15,000</a:t>
            </a:r>
          </a:p>
          <a:p>
            <a:pPr marL="284163"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Recommendation:</a:t>
            </a:r>
          </a:p>
          <a:p>
            <a:pPr marL="284163"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 move forward with MSA</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7655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3DA8D3-97E9-493C-A90A-CBC00E6300BC}"/>
              </a:ext>
            </a:extLst>
          </p:cNvPr>
          <p:cNvSpPr txBox="1"/>
          <p:nvPr/>
        </p:nvSpPr>
        <p:spPr>
          <a:xfrm>
            <a:off x="228600" y="165467"/>
            <a:ext cx="8686800" cy="5801332"/>
          </a:xfrm>
          <a:prstGeom prst="rect">
            <a:avLst/>
          </a:prstGeom>
          <a:solidFill>
            <a:srgbClr val="E4E1D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North Gate Bridge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Objective:</a:t>
            </a:r>
          </a:p>
          <a:p>
            <a:pPr marL="284163"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Decorate for holidays and power wash (12/9/21)</a:t>
            </a:r>
          </a:p>
          <a:p>
            <a:pPr marL="284163"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Prepare estimates and options for the guard shack:</a:t>
            </a:r>
          </a:p>
          <a:p>
            <a:pPr marL="284163"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Options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Estimate</a:t>
            </a:r>
          </a:p>
          <a:p>
            <a:pPr marL="569913"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Remove guard shack			$2,500</a:t>
            </a:r>
          </a:p>
          <a:p>
            <a:pPr marL="569913"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Repair and maintain			$2,500</a:t>
            </a:r>
          </a:p>
          <a:p>
            <a:pPr marL="569913"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Move to White Horse Park		$12,000</a:t>
            </a:r>
          </a:p>
          <a:p>
            <a:pPr marL="284163"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Recommendation:</a:t>
            </a:r>
          </a:p>
          <a:p>
            <a:pPr marL="284163"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Repair and maintain in current position</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484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F01C60C-5370-4857-B0F8-2D0AA5579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474808EA-25A8-46EF-8EB7-883460B07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81A4057B-1C75-4C9C-906A-0189E0B94574}"/>
              </a:ext>
            </a:extLst>
          </p:cNvPr>
          <p:cNvSpPr>
            <a:spLocks noGrp="1"/>
          </p:cNvSpPr>
          <p:nvPr>
            <p:ph type="ctrTitle"/>
          </p:nvPr>
        </p:nvSpPr>
        <p:spPr>
          <a:xfrm>
            <a:off x="5939953" y="-46899"/>
            <a:ext cx="2269919" cy="1868760"/>
          </a:xfrm>
        </p:spPr>
        <p:txBody>
          <a:bodyPr>
            <a:normAutofit/>
          </a:bodyPr>
          <a:lstStyle/>
          <a:p>
            <a:pPr algn="ctr"/>
            <a:r>
              <a:rPr lang="en-US" sz="2600" b="1" dirty="0"/>
              <a:t>North Gate Bridge</a:t>
            </a:r>
          </a:p>
        </p:txBody>
      </p:sp>
      <p:cxnSp>
        <p:nvCxnSpPr>
          <p:cNvPr id="16" name="Straight Connector 15">
            <a:extLst>
              <a:ext uri="{FF2B5EF4-FFF2-40B4-BE49-F238E27FC236}">
                <a16:creationId xmlns:a16="http://schemas.microsoft.com/office/drawing/2014/main" id="{411D3425-E0B5-4756-A973-1E160EBCCF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02290" y="3526496"/>
            <a:ext cx="226771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8" name="Picture 17">
            <a:extLst>
              <a:ext uri="{FF2B5EF4-FFF2-40B4-BE49-F238E27FC236}">
                <a16:creationId xmlns:a16="http://schemas.microsoft.com/office/drawing/2014/main" id="{7414B9DA-9D62-473B-88B9-9B43B9E03D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0" name="Straight Connector 19">
            <a:extLst>
              <a:ext uri="{FF2B5EF4-FFF2-40B4-BE49-F238E27FC236}">
                <a16:creationId xmlns:a16="http://schemas.microsoft.com/office/drawing/2014/main" id="{5D37A4E5-05B8-4EAF-8250-2CA7DB86C4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A998B4A-9E81-49E0-81B4-1F3FABB7E99D}"/>
              </a:ext>
            </a:extLst>
          </p:cNvPr>
          <p:cNvSpPr txBox="1"/>
          <p:nvPr/>
        </p:nvSpPr>
        <p:spPr>
          <a:xfrm>
            <a:off x="0" y="3547073"/>
            <a:ext cx="50097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Before</a:t>
            </a:r>
          </a:p>
        </p:txBody>
      </p:sp>
      <p:pic>
        <p:nvPicPr>
          <p:cNvPr id="6" name="Picture 5" descr="A picture containing tree, outdoor, sky&#10;&#10;Description automatically generated">
            <a:extLst>
              <a:ext uri="{FF2B5EF4-FFF2-40B4-BE49-F238E27FC236}">
                <a16:creationId xmlns:a16="http://schemas.microsoft.com/office/drawing/2014/main" id="{A62009E2-2927-4F59-B74F-F7B57CCBF4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680" y="2551447"/>
            <a:ext cx="4846320" cy="3230880"/>
          </a:xfrm>
          <a:prstGeom prst="rect">
            <a:avLst/>
          </a:prstGeom>
        </p:spPr>
      </p:pic>
      <p:pic>
        <p:nvPicPr>
          <p:cNvPr id="5" name="Picture 4">
            <a:extLst>
              <a:ext uri="{FF2B5EF4-FFF2-40B4-BE49-F238E27FC236}">
                <a16:creationId xmlns:a16="http://schemas.microsoft.com/office/drawing/2014/main" id="{1CEA0741-1C9D-4E94-BDDA-FB3E6D3743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40" t="5298" r="18652" b="14030"/>
          <a:stretch/>
        </p:blipFill>
        <p:spPr>
          <a:xfrm>
            <a:off x="-14820" y="-27152"/>
            <a:ext cx="5020874" cy="3566160"/>
          </a:xfrm>
          <a:prstGeom prst="rect">
            <a:avLst/>
          </a:prstGeom>
        </p:spPr>
      </p:pic>
      <p:sp>
        <p:nvSpPr>
          <p:cNvPr id="13" name="TextBox 12">
            <a:extLst>
              <a:ext uri="{FF2B5EF4-FFF2-40B4-BE49-F238E27FC236}">
                <a16:creationId xmlns:a16="http://schemas.microsoft.com/office/drawing/2014/main" id="{F7C11FDC-D23B-425D-8ADC-965906AC5479}"/>
              </a:ext>
            </a:extLst>
          </p:cNvPr>
          <p:cNvSpPr txBox="1"/>
          <p:nvPr/>
        </p:nvSpPr>
        <p:spPr>
          <a:xfrm>
            <a:off x="4297680" y="5757233"/>
            <a:ext cx="48463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After</a:t>
            </a:r>
          </a:p>
        </p:txBody>
      </p:sp>
    </p:spTree>
    <p:extLst>
      <p:ext uri="{BB962C8B-B14F-4D97-AF65-F5344CB8AC3E}">
        <p14:creationId xmlns:p14="http://schemas.microsoft.com/office/powerpoint/2010/main" val="875056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4057B-1C75-4C9C-906A-0189E0B94574}"/>
              </a:ext>
            </a:extLst>
          </p:cNvPr>
          <p:cNvSpPr>
            <a:spLocks noGrp="1"/>
          </p:cNvSpPr>
          <p:nvPr>
            <p:ph type="ctrTitle"/>
          </p:nvPr>
        </p:nvSpPr>
        <p:spPr>
          <a:xfrm>
            <a:off x="6706327" y="0"/>
            <a:ext cx="2269919" cy="1868760"/>
          </a:xfrm>
        </p:spPr>
        <p:txBody>
          <a:bodyPr>
            <a:normAutofit/>
          </a:bodyPr>
          <a:lstStyle/>
          <a:p>
            <a:r>
              <a:rPr lang="en-US" sz="2600" b="1" dirty="0"/>
              <a:t>North Gate Bridge</a:t>
            </a:r>
            <a:br>
              <a:rPr lang="en-US" sz="2600" b="1" dirty="0"/>
            </a:br>
            <a:r>
              <a:rPr lang="en-US" sz="2600" b="1" dirty="0"/>
              <a:t>Lighting</a:t>
            </a:r>
          </a:p>
        </p:txBody>
      </p:sp>
      <p:pic>
        <p:nvPicPr>
          <p:cNvPr id="5" name="Picture 4">
            <a:extLst>
              <a:ext uri="{FF2B5EF4-FFF2-40B4-BE49-F238E27FC236}">
                <a16:creationId xmlns:a16="http://schemas.microsoft.com/office/drawing/2014/main" id="{1CEA0741-1C9D-4E94-BDDA-FB3E6D3743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93" t="16387" r="1988" b="45892"/>
          <a:stretch/>
        </p:blipFill>
        <p:spPr>
          <a:xfrm>
            <a:off x="142796" y="159799"/>
            <a:ext cx="4589756" cy="2388093"/>
          </a:xfrm>
          <a:prstGeom prst="rect">
            <a:avLst/>
          </a:prstGeom>
        </p:spPr>
      </p:pic>
      <p:sp>
        <p:nvSpPr>
          <p:cNvPr id="3" name="TextBox 2">
            <a:extLst>
              <a:ext uri="{FF2B5EF4-FFF2-40B4-BE49-F238E27FC236}">
                <a16:creationId xmlns:a16="http://schemas.microsoft.com/office/drawing/2014/main" id="{5A998B4A-9E81-49E0-81B4-1F3FABB7E99D}"/>
              </a:ext>
            </a:extLst>
          </p:cNvPr>
          <p:cNvSpPr txBox="1"/>
          <p:nvPr/>
        </p:nvSpPr>
        <p:spPr>
          <a:xfrm>
            <a:off x="142796" y="2610036"/>
            <a:ext cx="45897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Suggested for the 4 corners of the bridge on poles</a:t>
            </a:r>
          </a:p>
        </p:txBody>
      </p:sp>
      <p:pic>
        <p:nvPicPr>
          <p:cNvPr id="6" name="Picture 5">
            <a:extLst>
              <a:ext uri="{FF2B5EF4-FFF2-40B4-BE49-F238E27FC236}">
                <a16:creationId xmlns:a16="http://schemas.microsoft.com/office/drawing/2014/main" id="{BA9B427B-D0D6-4603-97FF-DEBD422BC8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9" t="3235" r="3465" b="36119"/>
          <a:stretch/>
        </p:blipFill>
        <p:spPr>
          <a:xfrm>
            <a:off x="4873840" y="2061839"/>
            <a:ext cx="4270160" cy="3602116"/>
          </a:xfrm>
          <a:prstGeom prst="rect">
            <a:avLst/>
          </a:prstGeom>
        </p:spPr>
      </p:pic>
      <p:sp>
        <p:nvSpPr>
          <p:cNvPr id="8" name="TextBox 7">
            <a:extLst>
              <a:ext uri="{FF2B5EF4-FFF2-40B4-BE49-F238E27FC236}">
                <a16:creationId xmlns:a16="http://schemas.microsoft.com/office/drawing/2014/main" id="{698562A2-43C0-4A9B-AF5A-4F3C932A6D4F}"/>
              </a:ext>
            </a:extLst>
          </p:cNvPr>
          <p:cNvSpPr txBox="1"/>
          <p:nvPr/>
        </p:nvSpPr>
        <p:spPr>
          <a:xfrm>
            <a:off x="4873838" y="5708339"/>
            <a:ext cx="42701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Suggested for the wooden beams</a:t>
            </a:r>
          </a:p>
        </p:txBody>
      </p:sp>
    </p:spTree>
    <p:extLst>
      <p:ext uri="{BB962C8B-B14F-4D97-AF65-F5344CB8AC3E}">
        <p14:creationId xmlns:p14="http://schemas.microsoft.com/office/powerpoint/2010/main" val="1013716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F01C60C-5370-4857-B0F8-2D0AA5579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Rectangle 13">
            <a:extLst>
              <a:ext uri="{FF2B5EF4-FFF2-40B4-BE49-F238E27FC236}">
                <a16:creationId xmlns:a16="http://schemas.microsoft.com/office/drawing/2014/main" id="{474808EA-25A8-46EF-8EB7-883460B07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81A4057B-1C75-4C9C-906A-0189E0B94574}"/>
              </a:ext>
            </a:extLst>
          </p:cNvPr>
          <p:cNvSpPr>
            <a:spLocks noGrp="1"/>
          </p:cNvSpPr>
          <p:nvPr>
            <p:ph type="ctrTitle"/>
          </p:nvPr>
        </p:nvSpPr>
        <p:spPr>
          <a:xfrm>
            <a:off x="5882993" y="970263"/>
            <a:ext cx="2269919" cy="796052"/>
          </a:xfrm>
        </p:spPr>
        <p:txBody>
          <a:bodyPr>
            <a:normAutofit/>
          </a:bodyPr>
          <a:lstStyle/>
          <a:p>
            <a:pPr algn="ctr"/>
            <a:r>
              <a:rPr lang="en-US" sz="2600" b="1" dirty="0"/>
              <a:t>Teal Bay</a:t>
            </a:r>
            <a:br>
              <a:rPr lang="en-US" sz="2600" b="1" dirty="0"/>
            </a:br>
            <a:r>
              <a:rPr lang="en-US" sz="2600" b="1" dirty="0"/>
              <a:t>Sign</a:t>
            </a:r>
          </a:p>
        </p:txBody>
      </p:sp>
      <p:cxnSp>
        <p:nvCxnSpPr>
          <p:cNvPr id="16" name="Straight Connector 15">
            <a:extLst>
              <a:ext uri="{FF2B5EF4-FFF2-40B4-BE49-F238E27FC236}">
                <a16:creationId xmlns:a16="http://schemas.microsoft.com/office/drawing/2014/main" id="{411D3425-E0B5-4756-A973-1E160EBCCF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02290" y="3526496"/>
            <a:ext cx="226771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Picture 4">
            <a:extLst>
              <a:ext uri="{FF2B5EF4-FFF2-40B4-BE49-F238E27FC236}">
                <a16:creationId xmlns:a16="http://schemas.microsoft.com/office/drawing/2014/main" id="{1CEA0741-1C9D-4E94-BDDA-FB3E6D37433D}"/>
              </a:ext>
            </a:extLst>
          </p:cNvPr>
          <p:cNvPicPr>
            <a:picLocks noChangeAspect="1"/>
          </p:cNvPicPr>
          <p:nvPr/>
        </p:nvPicPr>
        <p:blipFill>
          <a:blip r:embed="rId2" cstate="print">
            <a:extLst>
              <a:ext uri="{28A0092B-C50C-407E-A947-70E740481C1C}">
                <a14:useLocalDpi xmlns:a14="http://schemas.microsoft.com/office/drawing/2010/main" val="0"/>
              </a:ext>
            </a:extLst>
          </a:blip>
          <a:srcRect l="3076" r="3076"/>
          <a:stretch/>
        </p:blipFill>
        <p:spPr>
          <a:xfrm>
            <a:off x="0" y="-11430"/>
            <a:ext cx="4892134" cy="3474720"/>
          </a:xfrm>
          <a:prstGeom prst="rect">
            <a:avLst/>
          </a:prstGeom>
        </p:spPr>
      </p:pic>
      <p:pic>
        <p:nvPicPr>
          <p:cNvPr id="18" name="Picture 17">
            <a:extLst>
              <a:ext uri="{FF2B5EF4-FFF2-40B4-BE49-F238E27FC236}">
                <a16:creationId xmlns:a16="http://schemas.microsoft.com/office/drawing/2014/main" id="{7414B9DA-9D62-473B-88B9-9B43B9E03D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0" name="Straight Connector 19">
            <a:extLst>
              <a:ext uri="{FF2B5EF4-FFF2-40B4-BE49-F238E27FC236}">
                <a16:creationId xmlns:a16="http://schemas.microsoft.com/office/drawing/2014/main" id="{5D37A4E5-05B8-4EAF-8250-2CA7DB86C4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A998B4A-9E81-49E0-81B4-1F3FABB7E99D}"/>
              </a:ext>
            </a:extLst>
          </p:cNvPr>
          <p:cNvSpPr txBox="1"/>
          <p:nvPr/>
        </p:nvSpPr>
        <p:spPr>
          <a:xfrm>
            <a:off x="0" y="3474720"/>
            <a:ext cx="48921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Before</a:t>
            </a:r>
          </a:p>
        </p:txBody>
      </p:sp>
      <p:pic>
        <p:nvPicPr>
          <p:cNvPr id="6" name="Picture 5" descr="A picture containing outdoor, building, ground, house&#10;&#10;Description automatically generated">
            <a:extLst>
              <a:ext uri="{FF2B5EF4-FFF2-40B4-BE49-F238E27FC236}">
                <a16:creationId xmlns:a16="http://schemas.microsoft.com/office/drawing/2014/main" id="{4116CF07-AD07-4DB4-8FFD-C36F768DB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6012" y="2495901"/>
            <a:ext cx="4937760" cy="3291840"/>
          </a:xfrm>
          <a:prstGeom prst="rect">
            <a:avLst/>
          </a:prstGeom>
        </p:spPr>
      </p:pic>
      <p:sp>
        <p:nvSpPr>
          <p:cNvPr id="13" name="TextBox 12">
            <a:extLst>
              <a:ext uri="{FF2B5EF4-FFF2-40B4-BE49-F238E27FC236}">
                <a16:creationId xmlns:a16="http://schemas.microsoft.com/office/drawing/2014/main" id="{16D7A6EA-73F6-4DD0-90EF-5AF74C04D61C}"/>
              </a:ext>
            </a:extLst>
          </p:cNvPr>
          <p:cNvSpPr txBox="1"/>
          <p:nvPr/>
        </p:nvSpPr>
        <p:spPr>
          <a:xfrm>
            <a:off x="4251866" y="5787741"/>
            <a:ext cx="48921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After</a:t>
            </a:r>
          </a:p>
        </p:txBody>
      </p:sp>
    </p:spTree>
    <p:extLst>
      <p:ext uri="{BB962C8B-B14F-4D97-AF65-F5344CB8AC3E}">
        <p14:creationId xmlns:p14="http://schemas.microsoft.com/office/powerpoint/2010/main" val="3246726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3DA8D3-97E9-493C-A90A-CBC00E6300BC}"/>
              </a:ext>
            </a:extLst>
          </p:cNvPr>
          <p:cNvSpPr txBox="1"/>
          <p:nvPr/>
        </p:nvSpPr>
        <p:spPr>
          <a:xfrm>
            <a:off x="228600" y="165467"/>
            <a:ext cx="8686800" cy="6401111"/>
          </a:xfrm>
          <a:prstGeom prst="rect">
            <a:avLst/>
          </a:prstGeom>
          <a:solidFill>
            <a:srgbClr val="E4E1DE"/>
          </a:solid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Bulkheads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Objective:</a:t>
            </a:r>
          </a:p>
          <a:p>
            <a:pPr marL="2841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 lock in contractor and price for FY 2022-2023 bulkhead replacement (same as last year) as designed by Vista Engineers</a:t>
            </a:r>
          </a:p>
          <a:p>
            <a:pPr marL="569913"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Price		$850,000</a:t>
            </a:r>
          </a:p>
          <a:p>
            <a:pPr marL="569913"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Deposit		$85,000</a:t>
            </a:r>
          </a:p>
          <a:p>
            <a:pPr marL="746125"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Pintail Drive North</a:t>
            </a:r>
          </a:p>
          <a:p>
            <a:pPr marL="746125"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Pintail Drive North</a:t>
            </a:r>
          </a:p>
          <a:p>
            <a:pPr marL="746125"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 Pintail Drive North</a:t>
            </a:r>
          </a:p>
          <a:p>
            <a:pPr marL="746125"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7 Pintail Drive North</a:t>
            </a:r>
          </a:p>
          <a:p>
            <a:pPr marL="746125"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9 Pintail Drive North</a:t>
            </a:r>
          </a:p>
          <a:p>
            <a:pPr marL="746125"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11 Pintail Drive North</a:t>
            </a:r>
          </a:p>
          <a:p>
            <a:pPr marL="746125"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13 Pintail Drive North</a:t>
            </a:r>
          </a:p>
          <a:p>
            <a:pPr marL="746125"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15 Pintail Drive North</a:t>
            </a:r>
          </a:p>
          <a:p>
            <a:pPr marL="746125"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17 Pintail Drive North</a:t>
            </a:r>
          </a:p>
          <a:p>
            <a:pPr marL="746125"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19 Pintail Drive North</a:t>
            </a:r>
          </a:p>
          <a:p>
            <a:pPr marL="746125"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Pintail Park</a:t>
            </a:r>
          </a:p>
          <a:p>
            <a:pPr marL="568325"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Total Sq. Ft. – 2,000</a:t>
            </a:r>
          </a:p>
          <a:p>
            <a:pPr marL="568325"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Total Cost (2,000 x $425) = $850,000</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5034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CD9B31-7E2E-4D51-9F42-D64182BF5524}"/>
              </a:ext>
            </a:extLst>
          </p:cNvPr>
          <p:cNvSpPr>
            <a:spLocks noGrp="1"/>
          </p:cNvSpPr>
          <p:nvPr>
            <p:ph type="title"/>
          </p:nvPr>
        </p:nvSpPr>
        <p:spPr>
          <a:xfrm>
            <a:off x="1086649" y="262"/>
            <a:ext cx="6966663" cy="853178"/>
          </a:xfrm>
          <a:blipFill>
            <a:blip r:embed="rId2"/>
            <a:tile tx="0" ty="0" sx="100000" sy="100000" flip="none" algn="tl"/>
          </a:blipFill>
          <a:effectLst>
            <a:softEdge rad="127000"/>
          </a:effectLst>
        </p:spPr>
        <p:txBody>
          <a:bodyPr vert="horz" lIns="91440" tIns="45720" rIns="91440" bIns="0" rtlCol="0" anchor="b">
            <a:normAutofit/>
          </a:bodyPr>
          <a:lstStyle/>
          <a:p>
            <a:pPr algn="ctr" defTabSz="914400">
              <a:lnSpc>
                <a:spcPct val="100000"/>
              </a:lnSpc>
            </a:pPr>
            <a:r>
              <a:rPr lang="en-US" sz="3800" b="1" dirty="0">
                <a:solidFill>
                  <a:schemeClr val="bg1"/>
                </a:solidFill>
              </a:rPr>
              <a:t>drainage Project</a:t>
            </a:r>
            <a:br>
              <a:rPr lang="en-US" sz="3800" b="1" dirty="0">
                <a:solidFill>
                  <a:schemeClr val="bg1"/>
                </a:solidFill>
              </a:rPr>
            </a:br>
            <a:r>
              <a:rPr lang="en-US" sz="900" b="1" dirty="0">
                <a:solidFill>
                  <a:schemeClr val="bg1"/>
                </a:solidFill>
              </a:rPr>
              <a:t>  </a:t>
            </a:r>
            <a:endParaRPr lang="en-US" sz="3800" b="1" dirty="0">
              <a:solidFill>
                <a:schemeClr val="bg1"/>
              </a:solidFill>
            </a:endParaRPr>
          </a:p>
        </p:txBody>
      </p:sp>
      <p:sp>
        <p:nvSpPr>
          <p:cNvPr id="9" name="TextBox 8">
            <a:extLst>
              <a:ext uri="{FF2B5EF4-FFF2-40B4-BE49-F238E27FC236}">
                <a16:creationId xmlns:a16="http://schemas.microsoft.com/office/drawing/2014/main" id="{7EF0787B-3E20-4250-9582-DDCB19815A3B}"/>
              </a:ext>
            </a:extLst>
          </p:cNvPr>
          <p:cNvSpPr txBox="1"/>
          <p:nvPr/>
        </p:nvSpPr>
        <p:spPr>
          <a:xfrm>
            <a:off x="203201" y="1158240"/>
            <a:ext cx="4551680" cy="4663440"/>
          </a:xfrm>
          <a:prstGeom prst="rect">
            <a:avLst/>
          </a:prstGeom>
          <a:solidFill>
            <a:srgbClr val="E4E1DE"/>
          </a:solidFill>
        </p:spPr>
        <p:txBody>
          <a:bodyPr vert="horz" lIns="91440" tIns="45720" rIns="91440" bIns="45720" rtlCol="0" anchor="ctr">
            <a:normAutofit fontScale="92500"/>
          </a:bodyPr>
          <a:lstStyle/>
          <a:p>
            <a:pPr marL="60325"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err="1">
                <a:ln>
                  <a:noFill/>
                </a:ln>
                <a:solidFill>
                  <a:prstClr val="black"/>
                </a:solidFill>
                <a:effectLst/>
                <a:uLnTx/>
                <a:uFillTx/>
                <a:latin typeface="Gill Sans MT" panose="020B0502020104020203"/>
                <a:ea typeface="+mn-ea"/>
                <a:cs typeface="+mn-cs"/>
              </a:rPr>
              <a:t>Beaconhill</a:t>
            </a:r>
            <a:r>
              <a:rPr kumimoji="0" lang="en-US" sz="1700" b="0" i="0" u="none" strike="noStrike" kern="1200" cap="none" spc="0" normalizeH="0" baseline="0" noProof="0" dirty="0">
                <a:ln>
                  <a:noFill/>
                </a:ln>
                <a:solidFill>
                  <a:prstClr val="black"/>
                </a:solidFill>
                <a:effectLst/>
                <a:uLnTx/>
                <a:uFillTx/>
                <a:latin typeface="Gill Sans MT" panose="020B0502020104020203"/>
                <a:ea typeface="+mn-ea"/>
                <a:cs typeface="+mn-cs"/>
              </a:rPr>
              <a:t>, Sandyhook and Pinehurst Crossings:</a:t>
            </a: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Gill Sans MT" panose="020B0502020104020203"/>
                <a:ea typeface="+mn-ea"/>
                <a:cs typeface="+mn-cs"/>
              </a:rPr>
              <a:t>HDPE pipes and concrete box culverts required to complete the culvert replacements under all 3 roads are being stored on site.</a:t>
            </a: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Gill Sans MT" panose="020B0502020104020203"/>
                <a:ea typeface="+mn-ea"/>
                <a:cs typeface="+mn-cs"/>
              </a:rPr>
              <a:t>OPA coordinated with Worcester County DPW to complete this phase of the project.</a:t>
            </a: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Gill Sans MT" panose="020B0502020104020203"/>
                <a:ea typeface="+mn-ea"/>
                <a:cs typeface="+mn-cs"/>
              </a:rPr>
              <a:t>Utility issues under the road caused a delay in placing the pipes.  Utility lines must be relocated for the pipes to be installed under the roads.</a:t>
            </a: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Gill Sans MT" panose="020B0502020104020203"/>
                <a:ea typeface="+mn-ea"/>
                <a:cs typeface="+mn-cs"/>
              </a:rPr>
              <a:t>Received quote from Worcester County DPW for $76,230 to have the utility work completed.</a:t>
            </a: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Gill Sans MT" panose="020B0502020104020203"/>
                <a:ea typeface="+mn-ea"/>
                <a:cs typeface="+mn-cs"/>
              </a:rPr>
              <a:t>Total for this portion of the project:  $297,000</a:t>
            </a:r>
          </a:p>
          <a:p>
            <a:pPr marL="803275"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Gill Sans MT" panose="020B0502020104020203"/>
                <a:ea typeface="+mn-ea"/>
                <a:cs typeface="+mn-cs"/>
              </a:rPr>
              <a:t>This includes the utility work, additional pipes, and </a:t>
            </a:r>
            <a:r>
              <a:rPr kumimoji="0" lang="en-US" sz="1700" b="0" i="0" u="none" strike="noStrike" kern="1200" cap="none" spc="0" normalizeH="0" baseline="0" noProof="0">
                <a:ln>
                  <a:noFill/>
                </a:ln>
                <a:solidFill>
                  <a:prstClr val="black"/>
                </a:solidFill>
                <a:effectLst/>
                <a:uLnTx/>
                <a:uFillTx/>
                <a:latin typeface="Gill Sans MT" panose="020B0502020104020203"/>
                <a:ea typeface="+mn-ea"/>
                <a:cs typeface="+mn-cs"/>
              </a:rPr>
              <a:t>the installation of the pipes.</a:t>
            </a:r>
            <a:endParaRPr kumimoji="0" lang="en-US" sz="17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Gill Sans MT" panose="020B0502020104020203"/>
                <a:ea typeface="+mn-ea"/>
                <a:cs typeface="+mn-cs"/>
              </a:rPr>
              <a:t>Material will arrive in about 3 months, with work being completed in early Spring.</a:t>
            </a:r>
          </a:p>
          <a:p>
            <a:pPr marL="60325"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6" name="Picture 5">
            <a:extLst>
              <a:ext uri="{FF2B5EF4-FFF2-40B4-BE49-F238E27FC236}">
                <a16:creationId xmlns:a16="http://schemas.microsoft.com/office/drawing/2014/main" id="{5CD5B735-29D8-4B33-A73D-8A82D44E3018}"/>
              </a:ext>
            </a:extLst>
          </p:cNvPr>
          <p:cNvPicPr>
            <a:picLocks noChangeAspect="1"/>
          </p:cNvPicPr>
          <p:nvPr/>
        </p:nvPicPr>
        <p:blipFill>
          <a:blip r:embed="rId3"/>
          <a:stretch>
            <a:fillRect/>
          </a:stretch>
        </p:blipFill>
        <p:spPr>
          <a:xfrm>
            <a:off x="4828218" y="1819526"/>
            <a:ext cx="4248935" cy="3179194"/>
          </a:xfrm>
          <a:prstGeom prst="rect">
            <a:avLst/>
          </a:prstGeom>
        </p:spPr>
      </p:pic>
    </p:spTree>
    <p:extLst>
      <p:ext uri="{BB962C8B-B14F-4D97-AF65-F5344CB8AC3E}">
        <p14:creationId xmlns:p14="http://schemas.microsoft.com/office/powerpoint/2010/main" val="2761829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8" name="Straight Connector 17">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2" name="Rectangle 21">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Title 2"/>
          <p:cNvSpPr>
            <a:spLocks noGrp="1"/>
          </p:cNvSpPr>
          <p:nvPr>
            <p:ph type="title"/>
          </p:nvPr>
        </p:nvSpPr>
        <p:spPr>
          <a:xfrm>
            <a:off x="4938900" y="967167"/>
            <a:ext cx="3113479" cy="2374516"/>
          </a:xfrm>
        </p:spPr>
        <p:txBody>
          <a:bodyPr vert="horz" lIns="91440" tIns="45720" rIns="91440" bIns="0" rtlCol="0" anchor="b">
            <a:normAutofit/>
          </a:bodyPr>
          <a:lstStyle/>
          <a:p>
            <a:pPr defTabSz="914400"/>
            <a:r>
              <a:rPr lang="en-US" sz="3300"/>
              <a:t>President’s Remarks</a:t>
            </a:r>
            <a:br>
              <a:rPr lang="en-US" sz="3300"/>
            </a:br>
            <a:br>
              <a:rPr lang="en-US" sz="3300"/>
            </a:br>
            <a:r>
              <a:rPr lang="en-US" sz="3300"/>
              <a:t>Larry Perrone</a:t>
            </a:r>
          </a:p>
        </p:txBody>
      </p:sp>
      <p:pic>
        <p:nvPicPr>
          <p:cNvPr id="9" name="Picture 8">
            <a:extLst>
              <a:ext uri="{FF2B5EF4-FFF2-40B4-BE49-F238E27FC236}">
                <a16:creationId xmlns:a16="http://schemas.microsoft.com/office/drawing/2014/main" id="{20CC12D0-C2A5-4479-BBF3-18DC9A00B359}"/>
              </a:ext>
            </a:extLst>
          </p:cNvPr>
          <p:cNvPicPr>
            <a:picLocks noChangeAspect="1"/>
          </p:cNvPicPr>
          <p:nvPr/>
        </p:nvPicPr>
        <p:blipFill rotWithShape="1">
          <a:blip r:embed="rId3">
            <a:extLst>
              <a:ext uri="{28A0092B-C50C-407E-A947-70E740481C1C}">
                <a14:useLocalDpi xmlns:a14="http://schemas.microsoft.com/office/drawing/2010/main" val="0"/>
              </a:ext>
            </a:extLst>
          </a:blip>
          <a:srcRect l="24939" r="408" b="4100"/>
          <a:stretch/>
        </p:blipFill>
        <p:spPr>
          <a:xfrm>
            <a:off x="893609" y="805583"/>
            <a:ext cx="3628155" cy="4660762"/>
          </a:xfrm>
          <a:prstGeom prst="rect">
            <a:avLst/>
          </a:prstGeom>
        </p:spPr>
      </p:pic>
      <p:cxnSp>
        <p:nvCxnSpPr>
          <p:cNvPr id="26" name="Straight Connector 25">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34735" y="3526496"/>
            <a:ext cx="3112448"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8" name="Picture 27">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0" name="Straight Connector 29">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67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a:xfrm>
            <a:off x="628650" y="128996"/>
            <a:ext cx="7886700" cy="550273"/>
          </a:xfrm>
        </p:spPr>
        <p:txBody>
          <a:bodyPr>
            <a:normAutofit fontScale="90000"/>
          </a:bodyPr>
          <a:lstStyle/>
          <a:p>
            <a:pPr algn="ctr"/>
            <a:r>
              <a:rPr lang="en-US" b="1" u="sng" dirty="0"/>
              <a:t>CPI Violation Dashboard</a:t>
            </a:r>
            <a:br>
              <a:rPr lang="en-US" b="1" u="sng" dirty="0"/>
            </a:br>
            <a:r>
              <a:rPr lang="en-US" b="1" u="sng" dirty="0"/>
              <a:t>NOVEMBER</a:t>
            </a:r>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nvGraphicFramePr>
        <p:xfrm>
          <a:off x="109536" y="2521994"/>
          <a:ext cx="8847908" cy="950980"/>
        </p:xfrm>
        <a:graphic>
          <a:graphicData uri="http://schemas.openxmlformats.org/drawingml/2006/table">
            <a:tbl>
              <a:tblPr firstRow="1" bandRow="1">
                <a:tableStyleId>{5C22544A-7EE6-4342-B048-85BDC9FD1C3A}</a:tableStyleId>
              </a:tblPr>
              <a:tblGrid>
                <a:gridCol w="2307832">
                  <a:extLst>
                    <a:ext uri="{9D8B030D-6E8A-4147-A177-3AD203B41FA5}">
                      <a16:colId xmlns:a16="http://schemas.microsoft.com/office/drawing/2014/main" val="497003325"/>
                    </a:ext>
                  </a:extLst>
                </a:gridCol>
                <a:gridCol w="2307832">
                  <a:extLst>
                    <a:ext uri="{9D8B030D-6E8A-4147-A177-3AD203B41FA5}">
                      <a16:colId xmlns:a16="http://schemas.microsoft.com/office/drawing/2014/main" val="1596258838"/>
                    </a:ext>
                  </a:extLst>
                </a:gridCol>
                <a:gridCol w="2479867">
                  <a:extLst>
                    <a:ext uri="{9D8B030D-6E8A-4147-A177-3AD203B41FA5}">
                      <a16:colId xmlns:a16="http://schemas.microsoft.com/office/drawing/2014/main" val="4124166728"/>
                    </a:ext>
                  </a:extLst>
                </a:gridCol>
                <a:gridCol w="1752377">
                  <a:extLst>
                    <a:ext uri="{9D8B030D-6E8A-4147-A177-3AD203B41FA5}">
                      <a16:colId xmlns:a16="http://schemas.microsoft.com/office/drawing/2014/main" val="2169824023"/>
                    </a:ext>
                  </a:extLst>
                </a:gridCol>
              </a:tblGrid>
              <a:tr h="342019">
                <a:tc>
                  <a:txBody>
                    <a:bodyPr/>
                    <a:lstStyle/>
                    <a:p>
                      <a:pPr algn="ctr"/>
                      <a:r>
                        <a:rPr lang="en-US" sz="1600" b="0" dirty="0">
                          <a:solidFill>
                            <a:schemeClr val="tx1"/>
                          </a:solidFill>
                          <a:effectLst/>
                          <a:latin typeface="+mj-lt"/>
                          <a:ea typeface="Times New Roman" panose="02020603050405020304" pitchFamily="18" charset="0"/>
                        </a:rPr>
                        <a:t>As of 10/31/21</a:t>
                      </a:r>
                      <a:endParaRPr lang="en-US" sz="1600" b="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600" b="0" dirty="0">
                          <a:solidFill>
                            <a:schemeClr val="tx1"/>
                          </a:solidFill>
                          <a:effectLst/>
                          <a:latin typeface="+mj-lt"/>
                          <a:ea typeface="Times New Roman" panose="02020603050405020304" pitchFamily="18" charset="0"/>
                        </a:rPr>
                        <a:t>New Violations</a:t>
                      </a:r>
                      <a:endParaRPr lang="en-US" sz="1600" b="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Closed Violations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As of 11/30/21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8E84"/>
                    </a:solidFill>
                  </a:tcPr>
                </a:tc>
                <a:extLst>
                  <a:ext uri="{0D108BD9-81ED-4DB2-BD59-A6C34878D82A}">
                    <a16:rowId xmlns:a16="http://schemas.microsoft.com/office/drawing/2014/main" val="2384583703"/>
                  </a:ext>
                </a:extLst>
              </a:tr>
              <a:tr h="608961">
                <a:tc>
                  <a:txBody>
                    <a:bodyPr/>
                    <a:lstStyle/>
                    <a:p>
                      <a:pPr algn="ctr"/>
                      <a:r>
                        <a:rPr lang="en-US" sz="1600" b="0" dirty="0">
                          <a:solidFill>
                            <a:schemeClr val="tx1"/>
                          </a:solidFill>
                          <a:latin typeface="+mj-lt"/>
                        </a:rPr>
                        <a:t>72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600" b="0" dirty="0">
                          <a:solidFill>
                            <a:schemeClr val="tx1"/>
                          </a:solidFill>
                          <a:latin typeface="+mj-lt"/>
                        </a:rPr>
                        <a:t>31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28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75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8E84"/>
                    </a:solidFill>
                  </a:tcPr>
                </a:tc>
                <a:extLst>
                  <a:ext uri="{0D108BD9-81ED-4DB2-BD59-A6C34878D82A}">
                    <a16:rowId xmlns:a16="http://schemas.microsoft.com/office/drawing/2014/main" val="3281243918"/>
                  </a:ext>
                </a:extLst>
              </a:tr>
            </a:tbl>
          </a:graphicData>
        </a:graphic>
      </p:graphicFrame>
      <p:graphicFrame>
        <p:nvGraphicFramePr>
          <p:cNvPr id="7" name="Table 6">
            <a:extLst>
              <a:ext uri="{FF2B5EF4-FFF2-40B4-BE49-F238E27FC236}">
                <a16:creationId xmlns:a16="http://schemas.microsoft.com/office/drawing/2014/main" id="{0E3754EE-6586-4285-A2A9-8AC53E80F57D}"/>
              </a:ext>
            </a:extLst>
          </p:cNvPr>
          <p:cNvGraphicFramePr>
            <a:graphicFrameLocks noGrp="1"/>
          </p:cNvGraphicFramePr>
          <p:nvPr/>
        </p:nvGraphicFramePr>
        <p:xfrm>
          <a:off x="122598" y="4184560"/>
          <a:ext cx="8847908" cy="950980"/>
        </p:xfrm>
        <a:graphic>
          <a:graphicData uri="http://schemas.openxmlformats.org/drawingml/2006/table">
            <a:tbl>
              <a:tblPr firstRow="1" bandRow="1">
                <a:tableStyleId>{5C22544A-7EE6-4342-B048-85BDC9FD1C3A}</a:tableStyleId>
              </a:tblPr>
              <a:tblGrid>
                <a:gridCol w="2307832">
                  <a:extLst>
                    <a:ext uri="{9D8B030D-6E8A-4147-A177-3AD203B41FA5}">
                      <a16:colId xmlns:a16="http://schemas.microsoft.com/office/drawing/2014/main" val="1297023615"/>
                    </a:ext>
                  </a:extLst>
                </a:gridCol>
                <a:gridCol w="2307832">
                  <a:extLst>
                    <a:ext uri="{9D8B030D-6E8A-4147-A177-3AD203B41FA5}">
                      <a16:colId xmlns:a16="http://schemas.microsoft.com/office/drawing/2014/main" val="2467889929"/>
                    </a:ext>
                  </a:extLst>
                </a:gridCol>
                <a:gridCol w="2479867">
                  <a:extLst>
                    <a:ext uri="{9D8B030D-6E8A-4147-A177-3AD203B41FA5}">
                      <a16:colId xmlns:a16="http://schemas.microsoft.com/office/drawing/2014/main" val="3024108081"/>
                    </a:ext>
                  </a:extLst>
                </a:gridCol>
                <a:gridCol w="1752377">
                  <a:extLst>
                    <a:ext uri="{9D8B030D-6E8A-4147-A177-3AD203B41FA5}">
                      <a16:colId xmlns:a16="http://schemas.microsoft.com/office/drawing/2014/main" val="2219323468"/>
                    </a:ext>
                  </a:extLst>
                </a:gridCol>
              </a:tblGrid>
              <a:tr h="342019">
                <a:tc>
                  <a:txBody>
                    <a:bodyPr/>
                    <a:lstStyle/>
                    <a:p>
                      <a:pPr algn="ctr"/>
                      <a:r>
                        <a:rPr lang="en-US" sz="1600" b="0" dirty="0">
                          <a:solidFill>
                            <a:schemeClr val="tx1"/>
                          </a:solidFill>
                          <a:effectLst/>
                          <a:latin typeface="+mj-lt"/>
                          <a:ea typeface="Times New Roman" panose="02020603050405020304" pitchFamily="18" charset="0"/>
                        </a:rPr>
                        <a:t>As of 10/31/21</a:t>
                      </a:r>
                      <a:endParaRPr lang="en-US" sz="1600" b="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600" b="0" dirty="0">
                          <a:solidFill>
                            <a:schemeClr val="tx1"/>
                          </a:solidFill>
                          <a:effectLst/>
                          <a:latin typeface="+mj-lt"/>
                          <a:ea typeface="Times New Roman" panose="02020603050405020304" pitchFamily="18" charset="0"/>
                        </a:rPr>
                        <a:t>New Violations to Legal</a:t>
                      </a:r>
                      <a:endParaRPr lang="en-US" sz="1600" b="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Closed Violations in Legal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As of 11/30/21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8E84"/>
                    </a:solidFill>
                  </a:tcPr>
                </a:tc>
                <a:extLst>
                  <a:ext uri="{0D108BD9-81ED-4DB2-BD59-A6C34878D82A}">
                    <a16:rowId xmlns:a16="http://schemas.microsoft.com/office/drawing/2014/main" val="4164457521"/>
                  </a:ext>
                </a:extLst>
              </a:tr>
              <a:tr h="608961">
                <a:tc>
                  <a:txBody>
                    <a:bodyPr/>
                    <a:lstStyle/>
                    <a:p>
                      <a:pPr algn="ctr"/>
                      <a:r>
                        <a:rPr lang="en-US" sz="1600" b="0" dirty="0">
                          <a:solidFill>
                            <a:schemeClr val="tx1"/>
                          </a:solidFill>
                          <a:latin typeface="+mj-lt"/>
                        </a:rPr>
                        <a:t>41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600" b="0" dirty="0">
                          <a:solidFill>
                            <a:schemeClr val="tx1"/>
                          </a:solidFill>
                          <a:latin typeface="+mj-lt"/>
                        </a:rPr>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43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8E84"/>
                    </a:solidFill>
                  </a:tcPr>
                </a:tc>
                <a:extLst>
                  <a:ext uri="{0D108BD9-81ED-4DB2-BD59-A6C34878D82A}">
                    <a16:rowId xmlns:a16="http://schemas.microsoft.com/office/drawing/2014/main" val="3987292436"/>
                  </a:ext>
                </a:extLst>
              </a:tr>
            </a:tbl>
          </a:graphicData>
        </a:graphic>
      </p:graphicFrame>
      <p:sp>
        <p:nvSpPr>
          <p:cNvPr id="8" name="TextBox 7">
            <a:extLst>
              <a:ext uri="{FF2B5EF4-FFF2-40B4-BE49-F238E27FC236}">
                <a16:creationId xmlns:a16="http://schemas.microsoft.com/office/drawing/2014/main" id="{36059364-C590-4F63-8537-4BEE9C5A6CAB}"/>
              </a:ext>
            </a:extLst>
          </p:cNvPr>
          <p:cNvSpPr txBox="1"/>
          <p:nvPr/>
        </p:nvSpPr>
        <p:spPr>
          <a:xfrm>
            <a:off x="87086" y="3753395"/>
            <a:ext cx="328313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Legal Cases</a:t>
            </a:r>
          </a:p>
        </p:txBody>
      </p:sp>
      <p:sp>
        <p:nvSpPr>
          <p:cNvPr id="10" name="TextBox 9">
            <a:extLst>
              <a:ext uri="{FF2B5EF4-FFF2-40B4-BE49-F238E27FC236}">
                <a16:creationId xmlns:a16="http://schemas.microsoft.com/office/drawing/2014/main" id="{5BAD86D9-C03E-4A30-A454-1333AEBA4A40}"/>
              </a:ext>
            </a:extLst>
          </p:cNvPr>
          <p:cNvSpPr txBox="1"/>
          <p:nvPr/>
        </p:nvSpPr>
        <p:spPr>
          <a:xfrm>
            <a:off x="87086" y="2119572"/>
            <a:ext cx="328313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Violations</a:t>
            </a:r>
          </a:p>
        </p:txBody>
      </p:sp>
    </p:spTree>
    <p:extLst>
      <p:ext uri="{BB962C8B-B14F-4D97-AF65-F5344CB8AC3E}">
        <p14:creationId xmlns:p14="http://schemas.microsoft.com/office/powerpoint/2010/main" val="1554711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4057B-1C75-4C9C-906A-0189E0B94574}"/>
              </a:ext>
            </a:extLst>
          </p:cNvPr>
          <p:cNvSpPr>
            <a:spLocks noGrp="1"/>
          </p:cNvSpPr>
          <p:nvPr>
            <p:ph type="ctrTitle"/>
          </p:nvPr>
        </p:nvSpPr>
        <p:spPr>
          <a:xfrm>
            <a:off x="562565" y="213064"/>
            <a:ext cx="8018871" cy="3130665"/>
          </a:xfrm>
        </p:spPr>
        <p:txBody>
          <a:bodyPr>
            <a:normAutofit/>
          </a:bodyPr>
          <a:lstStyle/>
          <a:p>
            <a:pPr algn="ctr"/>
            <a:r>
              <a:rPr lang="en-US" sz="4400" b="1" dirty="0"/>
              <a:t>Financials</a:t>
            </a:r>
            <a:br>
              <a:rPr lang="en-US" sz="2600" b="1" dirty="0"/>
            </a:br>
            <a:br>
              <a:rPr lang="en-US" sz="2600" b="1" dirty="0"/>
            </a:br>
            <a:br>
              <a:rPr lang="en-US" sz="2600" b="1" dirty="0"/>
            </a:br>
            <a:endParaRPr lang="en-US" sz="2600" b="1" dirty="0"/>
          </a:p>
        </p:txBody>
      </p:sp>
    </p:spTree>
    <p:extLst>
      <p:ext uri="{BB962C8B-B14F-4D97-AF65-F5344CB8AC3E}">
        <p14:creationId xmlns:p14="http://schemas.microsoft.com/office/powerpoint/2010/main" val="3316542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899" y="85060"/>
            <a:ext cx="7498080" cy="1031358"/>
          </a:xfrm>
        </p:spPr>
        <p:txBody>
          <a:bodyPr>
            <a:normAutofit fontScale="90000"/>
          </a:bodyPr>
          <a:lstStyle/>
          <a:p>
            <a:pPr algn="ctr"/>
            <a:r>
              <a:rPr lang="en-US" sz="3600" b="1" dirty="0">
                <a:latin typeface="Century Gothic" panose="020B0502020202020204" pitchFamily="34" charset="0"/>
              </a:rPr>
              <a:t>Financial Change</a:t>
            </a:r>
            <a:br>
              <a:rPr lang="en-US" sz="3600" b="1" dirty="0">
                <a:latin typeface="Century Gothic" panose="020B0502020202020204" pitchFamily="34" charset="0"/>
              </a:rPr>
            </a:br>
            <a:r>
              <a:rPr lang="en-US" sz="3600" b="1" dirty="0">
                <a:latin typeface="Century Gothic" panose="020B0502020202020204" pitchFamily="34" charset="0"/>
              </a:rPr>
              <a:t> month of October 2021</a:t>
            </a:r>
            <a:br>
              <a:rPr lang="en-US" sz="3600" dirty="0">
                <a:latin typeface="Franklin Gothic Medium" panose="020B0603020102020204" pitchFamily="34" charset="0"/>
              </a:rPr>
            </a:b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graphicFrame>
        <p:nvGraphicFramePr>
          <p:cNvPr id="4" name="Table 3">
            <a:extLst>
              <a:ext uri="{FF2B5EF4-FFF2-40B4-BE49-F238E27FC236}">
                <a16:creationId xmlns:a16="http://schemas.microsoft.com/office/drawing/2014/main" id="{9EA52B43-19FA-4221-AEE4-462E04F3AFA6}"/>
              </a:ext>
            </a:extLst>
          </p:cNvPr>
          <p:cNvGraphicFramePr>
            <a:graphicFrameLocks noGrp="1"/>
          </p:cNvGraphicFramePr>
          <p:nvPr/>
        </p:nvGraphicFramePr>
        <p:xfrm>
          <a:off x="274320" y="2047888"/>
          <a:ext cx="8595360" cy="3090167"/>
        </p:xfrm>
        <a:graphic>
          <a:graphicData uri="http://schemas.openxmlformats.org/drawingml/2006/table">
            <a:tbl>
              <a:tblPr>
                <a:tableStyleId>{5C22544A-7EE6-4342-B048-85BDC9FD1C3A}</a:tableStyleId>
              </a:tblPr>
              <a:tblGrid>
                <a:gridCol w="2628271">
                  <a:extLst>
                    <a:ext uri="{9D8B030D-6E8A-4147-A177-3AD203B41FA5}">
                      <a16:colId xmlns:a16="http://schemas.microsoft.com/office/drawing/2014/main" val="1529911752"/>
                    </a:ext>
                  </a:extLst>
                </a:gridCol>
                <a:gridCol w="1976011">
                  <a:extLst>
                    <a:ext uri="{9D8B030D-6E8A-4147-A177-3AD203B41FA5}">
                      <a16:colId xmlns:a16="http://schemas.microsoft.com/office/drawing/2014/main" val="1196787798"/>
                    </a:ext>
                  </a:extLst>
                </a:gridCol>
                <a:gridCol w="2054867">
                  <a:extLst>
                    <a:ext uri="{9D8B030D-6E8A-4147-A177-3AD203B41FA5}">
                      <a16:colId xmlns:a16="http://schemas.microsoft.com/office/drawing/2014/main" val="1193626519"/>
                    </a:ext>
                  </a:extLst>
                </a:gridCol>
                <a:gridCol w="1936211">
                  <a:extLst>
                    <a:ext uri="{9D8B030D-6E8A-4147-A177-3AD203B41FA5}">
                      <a16:colId xmlns:a16="http://schemas.microsoft.com/office/drawing/2014/main" val="3714425827"/>
                    </a:ext>
                  </a:extLst>
                </a:gridCol>
              </a:tblGrid>
              <a:tr h="363512">
                <a:tc gridSpan="4">
                  <a:txBody>
                    <a:bodyPr/>
                    <a:lstStyle/>
                    <a:p>
                      <a:pPr algn="ctr" fontAlgn="b"/>
                      <a:r>
                        <a:rPr lang="en-US" sz="1800" b="1" u="none" strike="noStrike" dirty="0">
                          <a:effectLst/>
                          <a:latin typeface="Century Gothic" panose="020B0502020202020204" pitchFamily="34" charset="0"/>
                        </a:rPr>
                        <a:t>October (In 000’s)</a:t>
                      </a:r>
                      <a:endParaRPr lang="en-US" sz="1800" b="1" i="0" u="none" strike="noStrike" dirty="0">
                        <a:solidFill>
                          <a:srgbClr val="000000"/>
                        </a:solidFill>
                        <a:effectLst/>
                        <a:latin typeface="Century Gothic" panose="020B0502020202020204" pitchFamily="34" charset="0"/>
                      </a:endParaRPr>
                    </a:p>
                  </a:txBody>
                  <a:tcPr marL="8663" marR="8663" marT="8663" marB="0" anchor="b">
                    <a:lnL w="12700" cmpd="sng">
                      <a:noFill/>
                    </a:lnL>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635703382"/>
                  </a:ext>
                </a:extLst>
              </a:tr>
              <a:tr h="454399">
                <a:tc>
                  <a:txBody>
                    <a:bodyPr/>
                    <a:lstStyle/>
                    <a:p>
                      <a:pPr algn="l" fontAlgn="b"/>
                      <a:endParaRPr lang="en-US" sz="14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rowSpan="3">
                  <a:txBody>
                    <a:bodyPr/>
                    <a:lstStyle/>
                    <a:p>
                      <a:pPr algn="ctr" fontAlgn="ctr"/>
                      <a:r>
                        <a:rPr lang="en-US" sz="1600" u="none" strike="noStrike" dirty="0">
                          <a:effectLst/>
                          <a:latin typeface="Century Gothic" panose="020B0502020202020204" pitchFamily="34" charset="0"/>
                        </a:rPr>
                        <a:t>Budget</a:t>
                      </a:r>
                      <a:endParaRPr lang="en-US" sz="1600" b="1"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3">
                  <a:txBody>
                    <a:bodyPr/>
                    <a:lstStyle/>
                    <a:p>
                      <a:pPr algn="ctr" fontAlgn="ctr"/>
                      <a:r>
                        <a:rPr lang="en-US" sz="1600" u="none" strike="noStrike" dirty="0">
                          <a:effectLst/>
                          <a:latin typeface="Century Gothic" panose="020B0502020202020204" pitchFamily="34" charset="0"/>
                        </a:rPr>
                        <a:t>Current Year</a:t>
                      </a:r>
                      <a:endParaRPr lang="en-US" sz="1600" b="1"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3">
                  <a:txBody>
                    <a:bodyPr/>
                    <a:lstStyle/>
                    <a:p>
                      <a:pPr algn="ctr" fontAlgn="ctr"/>
                      <a:r>
                        <a:rPr lang="en-US" sz="1600" u="none" strike="noStrike" dirty="0">
                          <a:effectLst/>
                          <a:latin typeface="Century Gothic" panose="020B0502020202020204" pitchFamily="34" charset="0"/>
                        </a:rPr>
                        <a:t>Favor/ (</a:t>
                      </a:r>
                      <a:r>
                        <a:rPr lang="en-US" sz="1600" u="none" strike="noStrike" dirty="0" err="1">
                          <a:effectLst/>
                          <a:latin typeface="Century Gothic" panose="020B0502020202020204" pitchFamily="34" charset="0"/>
                        </a:rPr>
                        <a:t>Unfavor</a:t>
                      </a:r>
                      <a:r>
                        <a:rPr lang="en-US" sz="1600" u="none" strike="noStrike" dirty="0">
                          <a:effectLst/>
                          <a:latin typeface="Century Gothic" panose="020B0502020202020204" pitchFamily="34" charset="0"/>
                        </a:rPr>
                        <a:t>) vs. Budget</a:t>
                      </a:r>
                      <a:endParaRPr lang="en-US" sz="1600" b="1"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1670456"/>
                  </a:ext>
                </a:extLst>
              </a:tr>
              <a:tr h="308259">
                <a:tc>
                  <a:txBody>
                    <a:bodyPr/>
                    <a:lstStyle/>
                    <a:p>
                      <a:pPr algn="l" fontAlgn="ctr"/>
                      <a:endParaRPr lang="en-US" sz="1400" b="0" i="0" u="none" strike="noStrike" dirty="0">
                        <a:solidFill>
                          <a:srgbClr val="000000"/>
                        </a:solidFill>
                        <a:effectLst/>
                        <a:latin typeface="Century Gothic" panose="020B0502020202020204" pitchFamily="34" charset="0"/>
                      </a:endParaRPr>
                    </a:p>
                  </a:txBody>
                  <a:tcPr marL="8663" marR="8663" marT="866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49768013"/>
                  </a:ext>
                </a:extLst>
              </a:tr>
              <a:tr h="318077">
                <a:tc>
                  <a:txBody>
                    <a:bodyPr/>
                    <a:lstStyle/>
                    <a:p>
                      <a:pPr algn="l" fontAlgn="ctr"/>
                      <a:endParaRPr lang="en-US" sz="1400" b="0" i="0" u="none" strike="noStrike" dirty="0">
                        <a:solidFill>
                          <a:srgbClr val="000000"/>
                        </a:solidFill>
                        <a:effectLst/>
                        <a:latin typeface="Century Gothic" panose="020B0502020202020204" pitchFamily="34" charset="0"/>
                      </a:endParaRPr>
                    </a:p>
                  </a:txBody>
                  <a:tcPr marL="8663" marR="8663" marT="866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24399997"/>
                  </a:ext>
                </a:extLst>
              </a:tr>
              <a:tr h="548640">
                <a:tc>
                  <a:txBody>
                    <a:bodyPr/>
                    <a:lstStyle/>
                    <a:p>
                      <a:pPr algn="l" fontAlgn="ctr"/>
                      <a:r>
                        <a:rPr lang="en-US" sz="1600" u="none" strike="noStrike" dirty="0">
                          <a:effectLst/>
                          <a:latin typeface="Century Gothic" panose="020B0502020202020204" pitchFamily="34" charset="0"/>
                        </a:rPr>
                        <a:t>Net Revenues</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b="0" i="0" u="none" strike="noStrike" dirty="0">
                          <a:solidFill>
                            <a:srgbClr val="000000"/>
                          </a:solidFill>
                          <a:effectLst/>
                          <a:latin typeface="Century Gothic" panose="020B0502020202020204" pitchFamily="34" charset="0"/>
                        </a:rPr>
                        <a:t>$436</a:t>
                      </a: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$585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$149</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73053170"/>
                  </a:ext>
                </a:extLst>
              </a:tr>
              <a:tr h="548640">
                <a:tc>
                  <a:txBody>
                    <a:bodyPr/>
                    <a:lstStyle/>
                    <a:p>
                      <a:pPr algn="l" fontAlgn="ctr"/>
                      <a:r>
                        <a:rPr lang="en-US" sz="1600" u="none" strike="noStrike" dirty="0">
                          <a:effectLst/>
                          <a:latin typeface="Century Gothic" panose="020B0502020202020204" pitchFamily="34" charset="0"/>
                        </a:rPr>
                        <a:t>Expenses + New Capital</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1,163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1,240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(77)</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81779007"/>
                  </a:ext>
                </a:extLst>
              </a:tr>
              <a:tr h="548640">
                <a:tc>
                  <a:txBody>
                    <a:bodyPr/>
                    <a:lstStyle/>
                    <a:p>
                      <a:pPr algn="l" fontAlgn="ctr"/>
                      <a:r>
                        <a:rPr lang="en-US" sz="1600" u="none" strike="noStrike" dirty="0">
                          <a:effectLst/>
                          <a:latin typeface="Century Gothic" panose="020B0502020202020204" pitchFamily="34" charset="0"/>
                        </a:rPr>
                        <a:t>Net Operating</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($727)</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($655)</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$72</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21347524"/>
                  </a:ext>
                </a:extLst>
              </a:tr>
            </a:tbl>
          </a:graphicData>
        </a:graphic>
      </p:graphicFrame>
      <p:cxnSp>
        <p:nvCxnSpPr>
          <p:cNvPr id="7" name="Straight Connector 6">
            <a:extLst>
              <a:ext uri="{FF2B5EF4-FFF2-40B4-BE49-F238E27FC236}">
                <a16:creationId xmlns:a16="http://schemas.microsoft.com/office/drawing/2014/main" id="{8ABD57F0-C576-4D33-9D5C-8AA05477F7A7}"/>
              </a:ext>
            </a:extLst>
          </p:cNvPr>
          <p:cNvCxnSpPr/>
          <p:nvPr/>
        </p:nvCxnSpPr>
        <p:spPr>
          <a:xfrm>
            <a:off x="3283128"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3FF8C9-394A-4DB1-B0B7-27187982C27B}"/>
              </a:ext>
            </a:extLst>
          </p:cNvPr>
          <p:cNvCxnSpPr/>
          <p:nvPr/>
        </p:nvCxnSpPr>
        <p:spPr>
          <a:xfrm>
            <a:off x="3283128"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6E8791C-6187-4DB4-AC51-A3441D2C644F}"/>
              </a:ext>
            </a:extLst>
          </p:cNvPr>
          <p:cNvCxnSpPr/>
          <p:nvPr/>
        </p:nvCxnSpPr>
        <p:spPr>
          <a:xfrm>
            <a:off x="5436728" y="5138661"/>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4BCDB8-FD88-44B1-926B-CAF5B511EF42}"/>
              </a:ext>
            </a:extLst>
          </p:cNvPr>
          <p:cNvCxnSpPr/>
          <p:nvPr/>
        </p:nvCxnSpPr>
        <p:spPr>
          <a:xfrm>
            <a:off x="5362300"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BE8885-3D74-48CC-831A-3D441959FAC2}"/>
              </a:ext>
            </a:extLst>
          </p:cNvPr>
          <p:cNvCxnSpPr/>
          <p:nvPr/>
        </p:nvCxnSpPr>
        <p:spPr>
          <a:xfrm>
            <a:off x="7293422"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3EE72A-EF33-4FB1-8F07-9D325E592EAB}"/>
              </a:ext>
            </a:extLst>
          </p:cNvPr>
          <p:cNvCxnSpPr/>
          <p:nvPr/>
        </p:nvCxnSpPr>
        <p:spPr>
          <a:xfrm>
            <a:off x="7293422" y="4585020"/>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6B24274F-AA0F-4BBB-92A4-687A16734C1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5ABF-3587-4B28-9997-5F6131C92484}"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12/10/2021</a:t>
            </a:fld>
            <a:endPar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1482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899" y="85060"/>
            <a:ext cx="7498080" cy="1031358"/>
          </a:xfrm>
        </p:spPr>
        <p:txBody>
          <a:bodyPr>
            <a:normAutofit fontScale="90000"/>
          </a:bodyPr>
          <a:lstStyle/>
          <a:p>
            <a:pPr algn="ctr"/>
            <a:r>
              <a:rPr lang="en-US" sz="3600" b="1" dirty="0">
                <a:latin typeface="Century Gothic" panose="020B0502020202020204" pitchFamily="34" charset="0"/>
              </a:rPr>
              <a:t>Financial Change</a:t>
            </a:r>
            <a:br>
              <a:rPr lang="en-US" sz="3600" b="1" dirty="0">
                <a:latin typeface="Century Gothic" panose="020B0502020202020204" pitchFamily="34" charset="0"/>
              </a:rPr>
            </a:br>
            <a:r>
              <a:rPr lang="en-US" sz="3600" b="1" dirty="0">
                <a:latin typeface="Century Gothic" panose="020B0502020202020204" pitchFamily="34" charset="0"/>
              </a:rPr>
              <a:t> YEAR-TO-DATE October 2021</a:t>
            </a:r>
            <a:br>
              <a:rPr lang="en-US" sz="3600" dirty="0">
                <a:latin typeface="Franklin Gothic Medium" panose="020B0603020102020204" pitchFamily="34" charset="0"/>
              </a:rPr>
            </a:b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graphicFrame>
        <p:nvGraphicFramePr>
          <p:cNvPr id="4" name="Table 3">
            <a:extLst>
              <a:ext uri="{FF2B5EF4-FFF2-40B4-BE49-F238E27FC236}">
                <a16:creationId xmlns:a16="http://schemas.microsoft.com/office/drawing/2014/main" id="{9EA52B43-19FA-4221-AEE4-462E04F3AFA6}"/>
              </a:ext>
            </a:extLst>
          </p:cNvPr>
          <p:cNvGraphicFramePr>
            <a:graphicFrameLocks noGrp="1"/>
          </p:cNvGraphicFramePr>
          <p:nvPr/>
        </p:nvGraphicFramePr>
        <p:xfrm>
          <a:off x="274320" y="2047888"/>
          <a:ext cx="8595360" cy="3090167"/>
        </p:xfrm>
        <a:graphic>
          <a:graphicData uri="http://schemas.openxmlformats.org/drawingml/2006/table">
            <a:tbl>
              <a:tblPr>
                <a:tableStyleId>{5C22544A-7EE6-4342-B048-85BDC9FD1C3A}</a:tableStyleId>
              </a:tblPr>
              <a:tblGrid>
                <a:gridCol w="2628271">
                  <a:extLst>
                    <a:ext uri="{9D8B030D-6E8A-4147-A177-3AD203B41FA5}">
                      <a16:colId xmlns:a16="http://schemas.microsoft.com/office/drawing/2014/main" val="1529911752"/>
                    </a:ext>
                  </a:extLst>
                </a:gridCol>
                <a:gridCol w="1976011">
                  <a:extLst>
                    <a:ext uri="{9D8B030D-6E8A-4147-A177-3AD203B41FA5}">
                      <a16:colId xmlns:a16="http://schemas.microsoft.com/office/drawing/2014/main" val="1196787798"/>
                    </a:ext>
                  </a:extLst>
                </a:gridCol>
                <a:gridCol w="2054867">
                  <a:extLst>
                    <a:ext uri="{9D8B030D-6E8A-4147-A177-3AD203B41FA5}">
                      <a16:colId xmlns:a16="http://schemas.microsoft.com/office/drawing/2014/main" val="1193626519"/>
                    </a:ext>
                  </a:extLst>
                </a:gridCol>
                <a:gridCol w="1936211">
                  <a:extLst>
                    <a:ext uri="{9D8B030D-6E8A-4147-A177-3AD203B41FA5}">
                      <a16:colId xmlns:a16="http://schemas.microsoft.com/office/drawing/2014/main" val="3714425827"/>
                    </a:ext>
                  </a:extLst>
                </a:gridCol>
              </a:tblGrid>
              <a:tr h="363512">
                <a:tc gridSpan="4">
                  <a:txBody>
                    <a:bodyPr/>
                    <a:lstStyle/>
                    <a:p>
                      <a:pPr algn="ctr" fontAlgn="b"/>
                      <a:r>
                        <a:rPr lang="en-US" sz="1800" b="1" u="none" strike="noStrike" dirty="0">
                          <a:effectLst/>
                          <a:latin typeface="Century Gothic" panose="020B0502020202020204" pitchFamily="34" charset="0"/>
                        </a:rPr>
                        <a:t>YTD October 2021 (In 000’s)</a:t>
                      </a:r>
                      <a:endParaRPr lang="en-US" sz="1800" b="1" i="0" u="none" strike="noStrike" dirty="0">
                        <a:solidFill>
                          <a:srgbClr val="000000"/>
                        </a:solidFill>
                        <a:effectLst/>
                        <a:latin typeface="Century Gothic" panose="020B0502020202020204" pitchFamily="34" charset="0"/>
                      </a:endParaRPr>
                    </a:p>
                  </a:txBody>
                  <a:tcPr marL="8663" marR="8663" marT="8663" marB="0" anchor="b">
                    <a:lnL w="12700" cmpd="sng">
                      <a:noFill/>
                    </a:lnL>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635703382"/>
                  </a:ext>
                </a:extLst>
              </a:tr>
              <a:tr h="454399">
                <a:tc>
                  <a:txBody>
                    <a:bodyPr/>
                    <a:lstStyle/>
                    <a:p>
                      <a:pPr algn="l" fontAlgn="b"/>
                      <a:endParaRPr lang="en-US" sz="14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rowSpan="3">
                  <a:txBody>
                    <a:bodyPr/>
                    <a:lstStyle/>
                    <a:p>
                      <a:pPr algn="ctr" fontAlgn="ctr"/>
                      <a:r>
                        <a:rPr lang="en-US" sz="1600" u="none" strike="noStrike" dirty="0">
                          <a:effectLst/>
                          <a:latin typeface="Century Gothic" panose="020B0502020202020204" pitchFamily="34" charset="0"/>
                        </a:rPr>
                        <a:t>Budget</a:t>
                      </a:r>
                      <a:endParaRPr lang="en-US" sz="1600" b="1"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3">
                  <a:txBody>
                    <a:bodyPr/>
                    <a:lstStyle/>
                    <a:p>
                      <a:pPr algn="ctr" fontAlgn="ctr"/>
                      <a:r>
                        <a:rPr lang="en-US" sz="1600" u="none" strike="noStrike" dirty="0">
                          <a:effectLst/>
                          <a:latin typeface="Century Gothic" panose="020B0502020202020204" pitchFamily="34" charset="0"/>
                        </a:rPr>
                        <a:t>Current Year</a:t>
                      </a:r>
                      <a:endParaRPr lang="en-US" sz="1600" b="1"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3">
                  <a:txBody>
                    <a:bodyPr/>
                    <a:lstStyle/>
                    <a:p>
                      <a:pPr algn="ctr" fontAlgn="ctr"/>
                      <a:r>
                        <a:rPr lang="en-US" sz="1600" u="none" strike="noStrike" dirty="0">
                          <a:effectLst/>
                          <a:latin typeface="Century Gothic" panose="020B0502020202020204" pitchFamily="34" charset="0"/>
                        </a:rPr>
                        <a:t>Favor/ (</a:t>
                      </a:r>
                      <a:r>
                        <a:rPr lang="en-US" sz="1600" u="none" strike="noStrike" dirty="0" err="1">
                          <a:effectLst/>
                          <a:latin typeface="Century Gothic" panose="020B0502020202020204" pitchFamily="34" charset="0"/>
                        </a:rPr>
                        <a:t>Unfavor</a:t>
                      </a:r>
                      <a:r>
                        <a:rPr lang="en-US" sz="1600" u="none" strike="noStrike" dirty="0">
                          <a:effectLst/>
                          <a:latin typeface="Century Gothic" panose="020B0502020202020204" pitchFamily="34" charset="0"/>
                        </a:rPr>
                        <a:t>) vs. Budget</a:t>
                      </a:r>
                      <a:endParaRPr lang="en-US" sz="1600" b="1"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1670456"/>
                  </a:ext>
                </a:extLst>
              </a:tr>
              <a:tr h="308259">
                <a:tc>
                  <a:txBody>
                    <a:bodyPr/>
                    <a:lstStyle/>
                    <a:p>
                      <a:pPr algn="l" fontAlgn="ctr"/>
                      <a:endParaRPr lang="en-US" sz="1400" b="0" i="0" u="none" strike="noStrike" dirty="0">
                        <a:solidFill>
                          <a:srgbClr val="000000"/>
                        </a:solidFill>
                        <a:effectLst/>
                        <a:latin typeface="Century Gothic" panose="020B0502020202020204" pitchFamily="34" charset="0"/>
                      </a:endParaRPr>
                    </a:p>
                  </a:txBody>
                  <a:tcPr marL="8663" marR="8663" marT="866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49768013"/>
                  </a:ext>
                </a:extLst>
              </a:tr>
              <a:tr h="318077">
                <a:tc>
                  <a:txBody>
                    <a:bodyPr/>
                    <a:lstStyle/>
                    <a:p>
                      <a:pPr algn="l" fontAlgn="ctr"/>
                      <a:endParaRPr lang="en-US" sz="1400" b="0" i="0" u="none" strike="noStrike" dirty="0">
                        <a:solidFill>
                          <a:srgbClr val="000000"/>
                        </a:solidFill>
                        <a:effectLst/>
                        <a:latin typeface="Century Gothic" panose="020B0502020202020204" pitchFamily="34" charset="0"/>
                      </a:endParaRPr>
                    </a:p>
                  </a:txBody>
                  <a:tcPr marL="8663" marR="8663" marT="866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24399997"/>
                  </a:ext>
                </a:extLst>
              </a:tr>
              <a:tr h="548640">
                <a:tc>
                  <a:txBody>
                    <a:bodyPr/>
                    <a:lstStyle/>
                    <a:p>
                      <a:pPr algn="l" fontAlgn="ctr"/>
                      <a:r>
                        <a:rPr lang="en-US" sz="1600" u="none" strike="noStrike" dirty="0">
                          <a:effectLst/>
                          <a:latin typeface="Century Gothic" panose="020B0502020202020204" pitchFamily="34" charset="0"/>
                        </a:rPr>
                        <a:t>Net Revenues</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$11,721</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$12,944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$1,223</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73053170"/>
                  </a:ext>
                </a:extLst>
              </a:tr>
              <a:tr h="548640">
                <a:tc>
                  <a:txBody>
                    <a:bodyPr/>
                    <a:lstStyle/>
                    <a:p>
                      <a:pPr algn="l" fontAlgn="ctr"/>
                      <a:r>
                        <a:rPr lang="en-US" sz="1600" u="none" strike="noStrike" dirty="0">
                          <a:effectLst/>
                          <a:latin typeface="Century Gothic" panose="020B0502020202020204" pitchFamily="34" charset="0"/>
                        </a:rPr>
                        <a:t>Expenses + New Capital</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7,365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7,215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150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81779007"/>
                  </a:ext>
                </a:extLst>
              </a:tr>
              <a:tr h="548640">
                <a:tc>
                  <a:txBody>
                    <a:bodyPr/>
                    <a:lstStyle/>
                    <a:p>
                      <a:pPr algn="l" fontAlgn="ctr"/>
                      <a:r>
                        <a:rPr lang="en-US" sz="1600" u="none" strike="noStrike">
                          <a:effectLst/>
                          <a:latin typeface="Century Gothic" panose="020B0502020202020204" pitchFamily="34" charset="0"/>
                        </a:rPr>
                        <a:t>Net Operating</a:t>
                      </a:r>
                      <a:endParaRPr lang="en-US" sz="1600" b="0" i="0" u="none" strike="noStrike">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$4,356</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$5,729</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$1,373</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21347524"/>
                  </a:ext>
                </a:extLst>
              </a:tr>
            </a:tbl>
          </a:graphicData>
        </a:graphic>
      </p:graphicFrame>
      <p:cxnSp>
        <p:nvCxnSpPr>
          <p:cNvPr id="7" name="Straight Connector 6">
            <a:extLst>
              <a:ext uri="{FF2B5EF4-FFF2-40B4-BE49-F238E27FC236}">
                <a16:creationId xmlns:a16="http://schemas.microsoft.com/office/drawing/2014/main" id="{8ABD57F0-C576-4D33-9D5C-8AA05477F7A7}"/>
              </a:ext>
            </a:extLst>
          </p:cNvPr>
          <p:cNvCxnSpPr/>
          <p:nvPr/>
        </p:nvCxnSpPr>
        <p:spPr>
          <a:xfrm>
            <a:off x="3283128"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3FF8C9-394A-4DB1-B0B7-27187982C27B}"/>
              </a:ext>
            </a:extLst>
          </p:cNvPr>
          <p:cNvCxnSpPr/>
          <p:nvPr/>
        </p:nvCxnSpPr>
        <p:spPr>
          <a:xfrm>
            <a:off x="3283125"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6E8791C-6187-4DB4-AC51-A3441D2C644F}"/>
              </a:ext>
            </a:extLst>
          </p:cNvPr>
          <p:cNvCxnSpPr/>
          <p:nvPr/>
        </p:nvCxnSpPr>
        <p:spPr>
          <a:xfrm>
            <a:off x="5436728" y="5138661"/>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4BCDB8-FD88-44B1-926B-CAF5B511EF42}"/>
              </a:ext>
            </a:extLst>
          </p:cNvPr>
          <p:cNvCxnSpPr/>
          <p:nvPr/>
        </p:nvCxnSpPr>
        <p:spPr>
          <a:xfrm>
            <a:off x="5362300"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BE8885-3D74-48CC-831A-3D441959FAC2}"/>
              </a:ext>
            </a:extLst>
          </p:cNvPr>
          <p:cNvCxnSpPr/>
          <p:nvPr/>
        </p:nvCxnSpPr>
        <p:spPr>
          <a:xfrm>
            <a:off x="7293422"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3EE72A-EF33-4FB1-8F07-9D325E592EAB}"/>
              </a:ext>
            </a:extLst>
          </p:cNvPr>
          <p:cNvCxnSpPr/>
          <p:nvPr/>
        </p:nvCxnSpPr>
        <p:spPr>
          <a:xfrm>
            <a:off x="7293422" y="4585020"/>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6B24274F-AA0F-4BBB-92A4-687A16734C1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45ABF-3587-4B28-9997-5F6131C92484}"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12/10/2021</a:t>
            </a:fld>
            <a:endPar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0431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121" y="60536"/>
            <a:ext cx="7498080" cy="1221568"/>
          </a:xfrm>
        </p:spPr>
        <p:txBody>
          <a:bodyPr>
            <a:normAutofit fontScale="90000"/>
          </a:bodyPr>
          <a:lstStyle/>
          <a:p>
            <a:pPr algn="ctr"/>
            <a:br>
              <a:rPr lang="en-US" sz="2800" b="1" dirty="0">
                <a:latin typeface="Century Gothic" panose="020B0502020202020204" pitchFamily="34" charset="0"/>
              </a:rPr>
            </a:br>
            <a:r>
              <a:rPr lang="en-US" sz="2800" b="1" dirty="0">
                <a:latin typeface="Century Gothic" panose="020B0502020202020204" pitchFamily="34" charset="0"/>
              </a:rPr>
              <a:t>Detail for the Month of October</a:t>
            </a:r>
            <a:br>
              <a:rPr lang="en-US" sz="2800" b="1" dirty="0">
                <a:latin typeface="Century Gothic" panose="020B0502020202020204" pitchFamily="34" charset="0"/>
              </a:rPr>
            </a:br>
            <a:r>
              <a:rPr lang="en-US" sz="2800" b="1" dirty="0">
                <a:latin typeface="Century Gothic" panose="020B0502020202020204" pitchFamily="34" charset="0"/>
              </a:rPr>
              <a:t>Favor/(Unfavorable) Vs. Budget (in 000’s)</a:t>
            </a: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sp>
        <p:nvSpPr>
          <p:cNvPr id="3" name="Date Placeholder 2">
            <a:extLst>
              <a:ext uri="{FF2B5EF4-FFF2-40B4-BE49-F238E27FC236}">
                <a16:creationId xmlns:a16="http://schemas.microsoft.com/office/drawing/2014/main" id="{EE7C7B10-4A81-4165-B169-00151ED862B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1AB91-4376-4A2F-90B9-785FF0C107E3}"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12/10/2021</a:t>
            </a:fld>
            <a:endPar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graphicFrame>
        <p:nvGraphicFramePr>
          <p:cNvPr id="5" name="Table 6">
            <a:extLst>
              <a:ext uri="{FF2B5EF4-FFF2-40B4-BE49-F238E27FC236}">
                <a16:creationId xmlns:a16="http://schemas.microsoft.com/office/drawing/2014/main" id="{51FE97F5-49DA-4AF4-ACAC-3E7281E896E2}"/>
              </a:ext>
            </a:extLst>
          </p:cNvPr>
          <p:cNvGraphicFramePr>
            <a:graphicFrameLocks noGrp="1"/>
          </p:cNvGraphicFramePr>
          <p:nvPr/>
        </p:nvGraphicFramePr>
        <p:xfrm>
          <a:off x="1119438" y="1474033"/>
          <a:ext cx="6905125" cy="3909933"/>
        </p:xfrm>
        <a:graphic>
          <a:graphicData uri="http://schemas.openxmlformats.org/drawingml/2006/table">
            <a:tbl>
              <a:tblPr firstRow="1" bandRow="1">
                <a:tableStyleId>{5C22544A-7EE6-4342-B048-85BDC9FD1C3A}</a:tableStyleId>
              </a:tblPr>
              <a:tblGrid>
                <a:gridCol w="4022053">
                  <a:extLst>
                    <a:ext uri="{9D8B030D-6E8A-4147-A177-3AD203B41FA5}">
                      <a16:colId xmlns:a16="http://schemas.microsoft.com/office/drawing/2014/main" val="2078890817"/>
                    </a:ext>
                  </a:extLst>
                </a:gridCol>
                <a:gridCol w="2883072">
                  <a:extLst>
                    <a:ext uri="{9D8B030D-6E8A-4147-A177-3AD203B41FA5}">
                      <a16:colId xmlns:a16="http://schemas.microsoft.com/office/drawing/2014/main" val="1772542581"/>
                    </a:ext>
                  </a:extLst>
                </a:gridCol>
              </a:tblGrid>
              <a:tr h="370840">
                <a:tc>
                  <a:txBody>
                    <a:bodyPr/>
                    <a:lstStyle/>
                    <a:p>
                      <a:pPr algn="ctr"/>
                      <a:r>
                        <a:rPr lang="en-US" dirty="0"/>
                        <a:t>Department/Amenity</a:t>
                      </a:r>
                    </a:p>
                  </a:txBody>
                  <a:tcPr/>
                </a:tc>
                <a:tc>
                  <a:txBody>
                    <a:bodyPr/>
                    <a:lstStyle/>
                    <a:p>
                      <a:pPr algn="ctr"/>
                      <a:r>
                        <a:rPr lang="en-US" dirty="0"/>
                        <a:t>Favorable/(Unfavorable)</a:t>
                      </a:r>
                    </a:p>
                  </a:txBody>
                  <a:tcPr/>
                </a:tc>
                <a:extLst>
                  <a:ext uri="{0D108BD9-81ED-4DB2-BD59-A6C34878D82A}">
                    <a16:rowId xmlns:a16="http://schemas.microsoft.com/office/drawing/2014/main" val="24987934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Public Works/General </a:t>
                      </a:r>
                      <a:r>
                        <a:rPr lang="en-US" sz="1600" dirty="0" err="1"/>
                        <a:t>Maint</a:t>
                      </a:r>
                      <a:r>
                        <a:rPr lang="en-US" sz="1600" dirty="0"/>
                        <a:t>/CPI</a:t>
                      </a:r>
                    </a:p>
                  </a:txBody>
                  <a:tcPr/>
                </a:tc>
                <a:tc>
                  <a:txBody>
                    <a:bodyPr/>
                    <a:lstStyle/>
                    <a:p>
                      <a:pPr algn="ctr"/>
                      <a:r>
                        <a:rPr lang="en-US" sz="1600" dirty="0"/>
                        <a:t>   52.5</a:t>
                      </a:r>
                    </a:p>
                  </a:txBody>
                  <a:tcPr/>
                </a:tc>
                <a:extLst>
                  <a:ext uri="{0D108BD9-81ED-4DB2-BD59-A6C34878D82A}">
                    <a16:rowId xmlns:a16="http://schemas.microsoft.com/office/drawing/2014/main" val="2175427186"/>
                  </a:ext>
                </a:extLst>
              </a:tr>
              <a:tr h="370840">
                <a:tc>
                  <a:txBody>
                    <a:bodyPr/>
                    <a:lstStyle/>
                    <a:p>
                      <a:r>
                        <a:rPr lang="en-US" sz="1600" dirty="0"/>
                        <a:t>General Admin</a:t>
                      </a:r>
                    </a:p>
                  </a:txBody>
                  <a:tcPr/>
                </a:tc>
                <a:tc>
                  <a:txBody>
                    <a:bodyPr/>
                    <a:lstStyle/>
                    <a:p>
                      <a:pPr algn="ctr"/>
                      <a:r>
                        <a:rPr lang="en-US" sz="1600" dirty="0"/>
                        <a:t>   39.1</a:t>
                      </a:r>
                    </a:p>
                  </a:txBody>
                  <a:tcPr/>
                </a:tc>
                <a:extLst>
                  <a:ext uri="{0D108BD9-81ED-4DB2-BD59-A6C34878D82A}">
                    <a16:rowId xmlns:a16="http://schemas.microsoft.com/office/drawing/2014/main" val="3290181904"/>
                  </a:ext>
                </a:extLst>
              </a:tr>
              <a:tr h="370840">
                <a:tc>
                  <a:txBody>
                    <a:bodyPr/>
                    <a:lstStyle/>
                    <a:p>
                      <a:r>
                        <a:rPr lang="en-US" sz="1600" dirty="0"/>
                        <a:t>Golf Ops + Maintenance</a:t>
                      </a:r>
                    </a:p>
                  </a:txBody>
                  <a:tcPr/>
                </a:tc>
                <a:tc>
                  <a:txBody>
                    <a:bodyPr/>
                    <a:lstStyle/>
                    <a:p>
                      <a:pPr algn="ctr"/>
                      <a:r>
                        <a:rPr lang="en-US" sz="1600" dirty="0"/>
                        <a:t>   27.5</a:t>
                      </a:r>
                    </a:p>
                  </a:txBody>
                  <a:tcPr/>
                </a:tc>
                <a:extLst>
                  <a:ext uri="{0D108BD9-81ED-4DB2-BD59-A6C34878D82A}">
                    <a16:rowId xmlns:a16="http://schemas.microsoft.com/office/drawing/2014/main" val="917740097"/>
                  </a:ext>
                </a:extLst>
              </a:tr>
              <a:tr h="370840">
                <a:tc>
                  <a:txBody>
                    <a:bodyPr/>
                    <a:lstStyle/>
                    <a:p>
                      <a:r>
                        <a:rPr lang="en-US" sz="1600" dirty="0"/>
                        <a:t>Finance</a:t>
                      </a:r>
                    </a:p>
                  </a:txBody>
                  <a:tcPr/>
                </a:tc>
                <a:tc>
                  <a:txBody>
                    <a:bodyPr/>
                    <a:lstStyle/>
                    <a:p>
                      <a:pPr algn="ctr"/>
                      <a:r>
                        <a:rPr lang="en-US" sz="1600" dirty="0"/>
                        <a:t>   15.5</a:t>
                      </a:r>
                    </a:p>
                  </a:txBody>
                  <a:tcPr/>
                </a:tc>
                <a:extLst>
                  <a:ext uri="{0D108BD9-81ED-4DB2-BD59-A6C34878D82A}">
                    <a16:rowId xmlns:a16="http://schemas.microsoft.com/office/drawing/2014/main" val="384467685"/>
                  </a:ext>
                </a:extLst>
              </a:tr>
              <a:tr h="370840">
                <a:tc>
                  <a:txBody>
                    <a:bodyPr/>
                    <a:lstStyle/>
                    <a:p>
                      <a:r>
                        <a:rPr lang="en-US" sz="1600" dirty="0"/>
                        <a:t>Police</a:t>
                      </a:r>
                    </a:p>
                  </a:txBody>
                  <a:tcPr/>
                </a:tc>
                <a:tc>
                  <a:txBody>
                    <a:bodyPr/>
                    <a:lstStyle/>
                    <a:p>
                      <a:pPr algn="ctr"/>
                      <a:r>
                        <a:rPr lang="en-US" sz="1600" dirty="0"/>
                        <a:t>   14.2</a:t>
                      </a:r>
                    </a:p>
                  </a:txBody>
                  <a:tcPr/>
                </a:tc>
                <a:extLst>
                  <a:ext uri="{0D108BD9-81ED-4DB2-BD59-A6C34878D82A}">
                    <a16:rowId xmlns:a16="http://schemas.microsoft.com/office/drawing/2014/main" val="3688128661"/>
                  </a:ext>
                </a:extLst>
              </a:tr>
              <a:tr h="370840">
                <a:tc>
                  <a:txBody>
                    <a:bodyPr/>
                    <a:lstStyle/>
                    <a:p>
                      <a:r>
                        <a:rPr lang="en-US" sz="1600" dirty="0"/>
                        <a:t>Beach Club</a:t>
                      </a:r>
                    </a:p>
                  </a:txBody>
                  <a:tcPr/>
                </a:tc>
                <a:tc>
                  <a:txBody>
                    <a:bodyPr/>
                    <a:lstStyle/>
                    <a:p>
                      <a:pPr algn="ctr"/>
                      <a:r>
                        <a:rPr lang="en-US" sz="1600" dirty="0"/>
                        <a:t>   (25.4)</a:t>
                      </a:r>
                    </a:p>
                  </a:txBody>
                  <a:tcPr/>
                </a:tc>
                <a:extLst>
                  <a:ext uri="{0D108BD9-81ED-4DB2-BD59-A6C34878D82A}">
                    <a16:rowId xmlns:a16="http://schemas.microsoft.com/office/drawing/2014/main" val="3942930707"/>
                  </a:ext>
                </a:extLst>
              </a:tr>
              <a:tr h="370840">
                <a:tc>
                  <a:txBody>
                    <a:bodyPr/>
                    <a:lstStyle/>
                    <a:p>
                      <a:r>
                        <a:rPr lang="en-US" sz="1600" dirty="0"/>
                        <a:t>Yacht Club</a:t>
                      </a:r>
                    </a:p>
                  </a:txBody>
                  <a:tcPr/>
                </a:tc>
                <a:tc>
                  <a:txBody>
                    <a:bodyPr/>
                    <a:lstStyle/>
                    <a:p>
                      <a:pPr algn="ctr"/>
                      <a:r>
                        <a:rPr lang="en-US" sz="1600" dirty="0"/>
                        <a:t>   (61.6)</a:t>
                      </a:r>
                    </a:p>
                  </a:txBody>
                  <a:tcPr/>
                </a:tc>
                <a:extLst>
                  <a:ext uri="{0D108BD9-81ED-4DB2-BD59-A6C34878D82A}">
                    <a16:rowId xmlns:a16="http://schemas.microsoft.com/office/drawing/2014/main" val="3128715666"/>
                  </a:ext>
                </a:extLst>
              </a:tr>
              <a:tr h="370840">
                <a:tc>
                  <a:txBody>
                    <a:bodyPr/>
                    <a:lstStyle/>
                    <a:p>
                      <a:r>
                        <a:rPr lang="en-US" sz="1600" dirty="0"/>
                        <a:t>Other Net (Racquet, Clubhouse Grille, Marketing, Recreation, GM, Beach Parking)</a:t>
                      </a:r>
                    </a:p>
                  </a:txBody>
                  <a:tcPr/>
                </a:tc>
                <a:tc>
                  <a:txBody>
                    <a:bodyPr/>
                    <a:lstStyle/>
                    <a:p>
                      <a:pPr algn="ctr"/>
                      <a:r>
                        <a:rPr lang="en-US" sz="1600" dirty="0"/>
                        <a:t>   </a:t>
                      </a:r>
                    </a:p>
                    <a:p>
                      <a:pPr algn="ctr"/>
                      <a:r>
                        <a:rPr lang="en-US" sz="1600" dirty="0"/>
                        <a:t>    10.1</a:t>
                      </a:r>
                    </a:p>
                  </a:txBody>
                  <a:tcPr/>
                </a:tc>
                <a:extLst>
                  <a:ext uri="{0D108BD9-81ED-4DB2-BD59-A6C34878D82A}">
                    <a16:rowId xmlns:a16="http://schemas.microsoft.com/office/drawing/2014/main" val="3908455180"/>
                  </a:ext>
                </a:extLst>
              </a:tr>
              <a:tr h="364093">
                <a:tc>
                  <a:txBody>
                    <a:bodyPr/>
                    <a:lstStyle/>
                    <a:p>
                      <a:r>
                        <a:rPr lang="en-US" sz="1600" dirty="0"/>
                        <a:t>               </a:t>
                      </a:r>
                      <a:r>
                        <a:rPr lang="en-US" sz="1600" b="1" dirty="0"/>
                        <a:t>TOTAL</a:t>
                      </a:r>
                    </a:p>
                  </a:txBody>
                  <a:tcPr/>
                </a:tc>
                <a:tc>
                  <a:txBody>
                    <a:bodyPr/>
                    <a:lstStyle/>
                    <a:p>
                      <a:pPr algn="ctr"/>
                      <a:r>
                        <a:rPr lang="en-US" sz="1600" b="1" dirty="0"/>
                        <a:t> $71.9</a:t>
                      </a:r>
                    </a:p>
                  </a:txBody>
                  <a:tcPr/>
                </a:tc>
                <a:extLst>
                  <a:ext uri="{0D108BD9-81ED-4DB2-BD59-A6C34878D82A}">
                    <a16:rowId xmlns:a16="http://schemas.microsoft.com/office/drawing/2014/main" val="1258657457"/>
                  </a:ext>
                </a:extLst>
              </a:tr>
            </a:tbl>
          </a:graphicData>
        </a:graphic>
      </p:graphicFrame>
      <p:cxnSp>
        <p:nvCxnSpPr>
          <p:cNvPr id="8" name="Straight Connector 7">
            <a:extLst>
              <a:ext uri="{FF2B5EF4-FFF2-40B4-BE49-F238E27FC236}">
                <a16:creationId xmlns:a16="http://schemas.microsoft.com/office/drawing/2014/main" id="{16A069AC-E94D-40E5-9EDF-5E65AB9AC418}"/>
              </a:ext>
            </a:extLst>
          </p:cNvPr>
          <p:cNvCxnSpPr>
            <a:cxnSpLocks/>
          </p:cNvCxnSpPr>
          <p:nvPr/>
        </p:nvCxnSpPr>
        <p:spPr>
          <a:xfrm>
            <a:off x="6023079" y="5383966"/>
            <a:ext cx="885066"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D39DB2-FD2B-4C24-97CD-5CB0EE8D8AB5}"/>
              </a:ext>
            </a:extLst>
          </p:cNvPr>
          <p:cNvCxnSpPr>
            <a:cxnSpLocks/>
          </p:cNvCxnSpPr>
          <p:nvPr/>
        </p:nvCxnSpPr>
        <p:spPr>
          <a:xfrm>
            <a:off x="6023079" y="5030149"/>
            <a:ext cx="885066"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31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121" y="60536"/>
            <a:ext cx="7498080" cy="1221568"/>
          </a:xfrm>
        </p:spPr>
        <p:txBody>
          <a:bodyPr>
            <a:normAutofit fontScale="90000"/>
          </a:bodyPr>
          <a:lstStyle/>
          <a:p>
            <a:pPr algn="ctr"/>
            <a:br>
              <a:rPr lang="en-US" sz="2800" b="1" dirty="0">
                <a:latin typeface="Century Gothic" panose="020B0502020202020204" pitchFamily="34" charset="0"/>
              </a:rPr>
            </a:br>
            <a:r>
              <a:rPr lang="en-US" sz="2800" b="1" dirty="0">
                <a:latin typeface="Century Gothic" panose="020B0502020202020204" pitchFamily="34" charset="0"/>
              </a:rPr>
              <a:t>Detail for year-to-date October</a:t>
            </a:r>
            <a:br>
              <a:rPr lang="en-US" sz="2800" b="1" dirty="0">
                <a:latin typeface="Century Gothic" panose="020B0502020202020204" pitchFamily="34" charset="0"/>
              </a:rPr>
            </a:br>
            <a:r>
              <a:rPr lang="en-US" sz="2800" b="1" dirty="0">
                <a:latin typeface="Century Gothic" panose="020B0502020202020204" pitchFamily="34" charset="0"/>
              </a:rPr>
              <a:t>Favor/(Unfavorable) Vs. Budget (in 000’s)</a:t>
            </a: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cxnSp>
        <p:nvCxnSpPr>
          <p:cNvPr id="13" name="Straight Connector 12">
            <a:extLst>
              <a:ext uri="{FF2B5EF4-FFF2-40B4-BE49-F238E27FC236}">
                <a16:creationId xmlns:a16="http://schemas.microsoft.com/office/drawing/2014/main" id="{DFBE8885-3D74-48CC-831A-3D441959FAC2}"/>
              </a:ext>
            </a:extLst>
          </p:cNvPr>
          <p:cNvCxnSpPr/>
          <p:nvPr/>
        </p:nvCxnSpPr>
        <p:spPr>
          <a:xfrm>
            <a:off x="6483719" y="4617264"/>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5EECFE4-987D-4DFB-A37C-8DE6FB98A576}"/>
              </a:ext>
            </a:extLst>
          </p:cNvPr>
          <p:cNvCxnSpPr/>
          <p:nvPr/>
        </p:nvCxnSpPr>
        <p:spPr>
          <a:xfrm>
            <a:off x="6489106" y="4258975"/>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EE7C7B10-4A81-4165-B169-00151ED862B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1AB91-4376-4A2F-90B9-785FF0C107E3}"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12/10/2021</a:t>
            </a:fld>
            <a:endPar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graphicFrame>
        <p:nvGraphicFramePr>
          <p:cNvPr id="5" name="Table 6">
            <a:extLst>
              <a:ext uri="{FF2B5EF4-FFF2-40B4-BE49-F238E27FC236}">
                <a16:creationId xmlns:a16="http://schemas.microsoft.com/office/drawing/2014/main" id="{51FE97F5-49DA-4AF4-ACAC-3E7281E896E2}"/>
              </a:ext>
            </a:extLst>
          </p:cNvPr>
          <p:cNvGraphicFramePr>
            <a:graphicFrameLocks noGrp="1"/>
          </p:cNvGraphicFramePr>
          <p:nvPr/>
        </p:nvGraphicFramePr>
        <p:xfrm>
          <a:off x="1449018" y="1143436"/>
          <a:ext cx="6770183" cy="5028628"/>
        </p:xfrm>
        <a:graphic>
          <a:graphicData uri="http://schemas.openxmlformats.org/drawingml/2006/table">
            <a:tbl>
              <a:tblPr firstRow="1" bandRow="1">
                <a:tableStyleId>{5C22544A-7EE6-4342-B048-85BDC9FD1C3A}</a:tableStyleId>
              </a:tblPr>
              <a:tblGrid>
                <a:gridCol w="3943453">
                  <a:extLst>
                    <a:ext uri="{9D8B030D-6E8A-4147-A177-3AD203B41FA5}">
                      <a16:colId xmlns:a16="http://schemas.microsoft.com/office/drawing/2014/main" val="2078890817"/>
                    </a:ext>
                  </a:extLst>
                </a:gridCol>
                <a:gridCol w="2826730">
                  <a:extLst>
                    <a:ext uri="{9D8B030D-6E8A-4147-A177-3AD203B41FA5}">
                      <a16:colId xmlns:a16="http://schemas.microsoft.com/office/drawing/2014/main" val="1772542581"/>
                    </a:ext>
                  </a:extLst>
                </a:gridCol>
              </a:tblGrid>
              <a:tr h="334708">
                <a:tc>
                  <a:txBody>
                    <a:bodyPr/>
                    <a:lstStyle/>
                    <a:p>
                      <a:pPr algn="ctr"/>
                      <a:r>
                        <a:rPr lang="en-US" dirty="0"/>
                        <a:t>Department/Amenity</a:t>
                      </a:r>
                    </a:p>
                  </a:txBody>
                  <a:tcPr/>
                </a:tc>
                <a:tc>
                  <a:txBody>
                    <a:bodyPr/>
                    <a:lstStyle/>
                    <a:p>
                      <a:pPr algn="ctr"/>
                      <a:r>
                        <a:rPr lang="en-US" dirty="0"/>
                        <a:t>Favorable/(Unfavorable)</a:t>
                      </a:r>
                    </a:p>
                  </a:txBody>
                  <a:tcPr/>
                </a:tc>
                <a:extLst>
                  <a:ext uri="{0D108BD9-81ED-4DB2-BD59-A6C34878D82A}">
                    <a16:rowId xmlns:a16="http://schemas.microsoft.com/office/drawing/2014/main" val="249879345"/>
                  </a:ext>
                </a:extLst>
              </a:tr>
              <a:tr h="3347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Golf Ops + Maintenance</a:t>
                      </a:r>
                    </a:p>
                  </a:txBody>
                  <a:tcPr/>
                </a:tc>
                <a:tc>
                  <a:txBody>
                    <a:bodyPr/>
                    <a:lstStyle/>
                    <a:p>
                      <a:pPr algn="ctr"/>
                      <a:r>
                        <a:rPr lang="en-US" sz="1600" dirty="0"/>
                        <a:t>$271.8</a:t>
                      </a:r>
                    </a:p>
                  </a:txBody>
                  <a:tcPr/>
                </a:tc>
                <a:extLst>
                  <a:ext uri="{0D108BD9-81ED-4DB2-BD59-A6C34878D82A}">
                    <a16:rowId xmlns:a16="http://schemas.microsoft.com/office/drawing/2014/main" val="1257752742"/>
                  </a:ext>
                </a:extLst>
              </a:tr>
              <a:tr h="3347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Public Works/General </a:t>
                      </a:r>
                      <a:r>
                        <a:rPr lang="en-US" sz="1600" dirty="0" err="1"/>
                        <a:t>Maint</a:t>
                      </a:r>
                      <a:r>
                        <a:rPr lang="en-US" sz="1600" dirty="0"/>
                        <a:t>/CPI</a:t>
                      </a:r>
                    </a:p>
                  </a:txBody>
                  <a:tcPr/>
                </a:tc>
                <a:tc>
                  <a:txBody>
                    <a:bodyPr/>
                    <a:lstStyle/>
                    <a:p>
                      <a:pPr algn="ctr"/>
                      <a:r>
                        <a:rPr lang="en-US" sz="1600" dirty="0"/>
                        <a:t>  266.8</a:t>
                      </a:r>
                    </a:p>
                  </a:txBody>
                  <a:tcPr/>
                </a:tc>
                <a:extLst>
                  <a:ext uri="{0D108BD9-81ED-4DB2-BD59-A6C34878D82A}">
                    <a16:rowId xmlns:a16="http://schemas.microsoft.com/office/drawing/2014/main" val="4289976670"/>
                  </a:ext>
                </a:extLst>
              </a:tr>
              <a:tr h="3347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Aquatics</a:t>
                      </a:r>
                    </a:p>
                  </a:txBody>
                  <a:tcPr/>
                </a:tc>
                <a:tc>
                  <a:txBody>
                    <a:bodyPr/>
                    <a:lstStyle/>
                    <a:p>
                      <a:pPr algn="ctr"/>
                      <a:r>
                        <a:rPr lang="en-US" sz="1600" dirty="0"/>
                        <a:t>  204.4</a:t>
                      </a:r>
                    </a:p>
                  </a:txBody>
                  <a:tcPr/>
                </a:tc>
                <a:extLst>
                  <a:ext uri="{0D108BD9-81ED-4DB2-BD59-A6C34878D82A}">
                    <a16:rowId xmlns:a16="http://schemas.microsoft.com/office/drawing/2014/main" val="1359133719"/>
                  </a:ext>
                </a:extLst>
              </a:tr>
              <a:tr h="334708">
                <a:tc>
                  <a:txBody>
                    <a:bodyPr/>
                    <a:lstStyle/>
                    <a:p>
                      <a:r>
                        <a:rPr lang="en-US" sz="1600" dirty="0"/>
                        <a:t>Yacht Club</a:t>
                      </a:r>
                    </a:p>
                  </a:txBody>
                  <a:tcPr/>
                </a:tc>
                <a:tc>
                  <a:txBody>
                    <a:bodyPr/>
                    <a:lstStyle/>
                    <a:p>
                      <a:pPr algn="ctr"/>
                      <a:r>
                        <a:rPr lang="en-US" sz="1600" dirty="0"/>
                        <a:t>  198.7</a:t>
                      </a:r>
                    </a:p>
                  </a:txBody>
                  <a:tcPr/>
                </a:tc>
                <a:extLst>
                  <a:ext uri="{0D108BD9-81ED-4DB2-BD59-A6C34878D82A}">
                    <a16:rowId xmlns:a16="http://schemas.microsoft.com/office/drawing/2014/main" val="2866297982"/>
                  </a:ext>
                </a:extLst>
              </a:tr>
              <a:tr h="3347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Admin, Finance, GM, PR/</a:t>
                      </a:r>
                      <a:r>
                        <a:rPr lang="en-US" sz="1600" dirty="0" err="1"/>
                        <a:t>Mktng</a:t>
                      </a:r>
                      <a:endParaRPr lang="en-US" sz="1600" dirty="0"/>
                    </a:p>
                  </a:txBody>
                  <a:tcPr/>
                </a:tc>
                <a:tc>
                  <a:txBody>
                    <a:bodyPr/>
                    <a:lstStyle/>
                    <a:p>
                      <a:pPr algn="ctr"/>
                      <a:r>
                        <a:rPr lang="en-US" sz="1600" dirty="0"/>
                        <a:t>  112.4</a:t>
                      </a:r>
                    </a:p>
                  </a:txBody>
                  <a:tcPr/>
                </a:tc>
                <a:extLst>
                  <a:ext uri="{0D108BD9-81ED-4DB2-BD59-A6C34878D82A}">
                    <a16:rowId xmlns:a16="http://schemas.microsoft.com/office/drawing/2014/main" val="455097257"/>
                  </a:ext>
                </a:extLst>
              </a:tr>
              <a:tr h="334708">
                <a:tc>
                  <a:txBody>
                    <a:bodyPr/>
                    <a:lstStyle/>
                    <a:p>
                      <a:r>
                        <a:rPr lang="en-US" sz="1600" dirty="0"/>
                        <a:t>Police</a:t>
                      </a:r>
                    </a:p>
                  </a:txBody>
                  <a:tcPr/>
                </a:tc>
                <a:tc>
                  <a:txBody>
                    <a:bodyPr/>
                    <a:lstStyle/>
                    <a:p>
                      <a:pPr algn="ctr"/>
                      <a:r>
                        <a:rPr lang="en-US" sz="1600" dirty="0"/>
                        <a:t>    91.9</a:t>
                      </a:r>
                    </a:p>
                  </a:txBody>
                  <a:tcPr/>
                </a:tc>
                <a:extLst>
                  <a:ext uri="{0D108BD9-81ED-4DB2-BD59-A6C34878D82A}">
                    <a16:rowId xmlns:a16="http://schemas.microsoft.com/office/drawing/2014/main" val="917740097"/>
                  </a:ext>
                </a:extLst>
              </a:tr>
              <a:tr h="334708">
                <a:tc>
                  <a:txBody>
                    <a:bodyPr/>
                    <a:lstStyle/>
                    <a:p>
                      <a:r>
                        <a:rPr lang="en-US" sz="1600" dirty="0"/>
                        <a:t>Beach Parking</a:t>
                      </a:r>
                    </a:p>
                  </a:txBody>
                  <a:tcPr/>
                </a:tc>
                <a:tc>
                  <a:txBody>
                    <a:bodyPr/>
                    <a:lstStyle/>
                    <a:p>
                      <a:pPr algn="ctr"/>
                      <a:r>
                        <a:rPr lang="en-US" sz="1600" dirty="0"/>
                        <a:t>    54.4</a:t>
                      </a:r>
                    </a:p>
                  </a:txBody>
                  <a:tcPr/>
                </a:tc>
                <a:extLst>
                  <a:ext uri="{0D108BD9-81ED-4DB2-BD59-A6C34878D82A}">
                    <a16:rowId xmlns:a16="http://schemas.microsoft.com/office/drawing/2014/main" val="2597518200"/>
                  </a:ext>
                </a:extLst>
              </a:tr>
              <a:tr h="334708">
                <a:tc>
                  <a:txBody>
                    <a:bodyPr/>
                    <a:lstStyle/>
                    <a:p>
                      <a:r>
                        <a:rPr lang="en-US" sz="1600" dirty="0"/>
                        <a:t>Clubhouse Grille</a:t>
                      </a:r>
                    </a:p>
                  </a:txBody>
                  <a:tcPr/>
                </a:tc>
                <a:tc>
                  <a:txBody>
                    <a:bodyPr/>
                    <a:lstStyle/>
                    <a:p>
                      <a:pPr algn="ctr"/>
                      <a:r>
                        <a:rPr lang="en-US" sz="1600" dirty="0"/>
                        <a:t>    45.5</a:t>
                      </a:r>
                    </a:p>
                  </a:txBody>
                  <a:tcPr/>
                </a:tc>
                <a:extLst>
                  <a:ext uri="{0D108BD9-81ED-4DB2-BD59-A6C34878D82A}">
                    <a16:rowId xmlns:a16="http://schemas.microsoft.com/office/drawing/2014/main" val="2241443736"/>
                  </a:ext>
                </a:extLst>
              </a:tr>
              <a:tr h="334708">
                <a:tc>
                  <a:txBody>
                    <a:bodyPr/>
                    <a:lstStyle/>
                    <a:p>
                      <a:r>
                        <a:rPr lang="en-US" sz="1600" dirty="0"/>
                        <a:t>Beach Club</a:t>
                      </a:r>
                    </a:p>
                  </a:txBody>
                  <a:tcPr/>
                </a:tc>
                <a:tc>
                  <a:txBody>
                    <a:bodyPr/>
                    <a:lstStyle/>
                    <a:p>
                      <a:pPr algn="ctr"/>
                      <a:r>
                        <a:rPr lang="en-US" sz="1600" dirty="0"/>
                        <a:t>    45.3</a:t>
                      </a:r>
                    </a:p>
                  </a:txBody>
                  <a:tcPr/>
                </a:tc>
                <a:extLst>
                  <a:ext uri="{0D108BD9-81ED-4DB2-BD59-A6C34878D82A}">
                    <a16:rowId xmlns:a16="http://schemas.microsoft.com/office/drawing/2014/main" val="3901383521"/>
                  </a:ext>
                </a:extLst>
              </a:tr>
              <a:tr h="334708">
                <a:tc>
                  <a:txBody>
                    <a:bodyPr/>
                    <a:lstStyle/>
                    <a:p>
                      <a:r>
                        <a:rPr lang="en-US" sz="1600" dirty="0"/>
                        <a:t>Marinas</a:t>
                      </a:r>
                    </a:p>
                  </a:txBody>
                  <a:tcPr/>
                </a:tc>
                <a:tc>
                  <a:txBody>
                    <a:bodyPr/>
                    <a:lstStyle/>
                    <a:p>
                      <a:pPr algn="ctr"/>
                      <a:r>
                        <a:rPr lang="en-US" sz="1600" dirty="0"/>
                        <a:t>    42.2</a:t>
                      </a:r>
                    </a:p>
                  </a:txBody>
                  <a:tcPr/>
                </a:tc>
                <a:extLst>
                  <a:ext uri="{0D108BD9-81ED-4DB2-BD59-A6C34878D82A}">
                    <a16:rowId xmlns:a16="http://schemas.microsoft.com/office/drawing/2014/main" val="1896002917"/>
                  </a:ext>
                </a:extLst>
              </a:tr>
              <a:tr h="334708">
                <a:tc>
                  <a:txBody>
                    <a:bodyPr/>
                    <a:lstStyle/>
                    <a:p>
                      <a:r>
                        <a:rPr lang="en-US" sz="1600" dirty="0"/>
                        <a:t>Racquet Sports</a:t>
                      </a:r>
                    </a:p>
                  </a:txBody>
                  <a:tcPr/>
                </a:tc>
                <a:tc>
                  <a:txBody>
                    <a:bodyPr/>
                    <a:lstStyle/>
                    <a:p>
                      <a:pPr algn="ctr"/>
                      <a:r>
                        <a:rPr lang="en-US" sz="1600" dirty="0"/>
                        <a:t>    34.7</a:t>
                      </a:r>
                    </a:p>
                  </a:txBody>
                  <a:tcPr/>
                </a:tc>
                <a:extLst>
                  <a:ext uri="{0D108BD9-81ED-4DB2-BD59-A6C34878D82A}">
                    <a16:rowId xmlns:a16="http://schemas.microsoft.com/office/drawing/2014/main" val="4113075928"/>
                  </a:ext>
                </a:extLst>
              </a:tr>
              <a:tr h="334708">
                <a:tc>
                  <a:txBody>
                    <a:bodyPr/>
                    <a:lstStyle/>
                    <a:p>
                      <a:r>
                        <a:rPr lang="en-US" sz="1600" dirty="0"/>
                        <a:t>Recreation &amp; Parks</a:t>
                      </a:r>
                    </a:p>
                  </a:txBody>
                  <a:tcPr/>
                </a:tc>
                <a:tc>
                  <a:txBody>
                    <a:bodyPr/>
                    <a:lstStyle/>
                    <a:p>
                      <a:pPr algn="ctr"/>
                      <a:r>
                        <a:rPr lang="en-US" sz="1600" dirty="0"/>
                        <a:t>    13.3</a:t>
                      </a:r>
                    </a:p>
                  </a:txBody>
                  <a:tcPr/>
                </a:tc>
                <a:extLst>
                  <a:ext uri="{0D108BD9-81ED-4DB2-BD59-A6C34878D82A}">
                    <a16:rowId xmlns:a16="http://schemas.microsoft.com/office/drawing/2014/main" val="739764955"/>
                  </a:ext>
                </a:extLst>
              </a:tr>
              <a:tr h="334708">
                <a:tc>
                  <a:txBody>
                    <a:bodyPr/>
                    <a:lstStyle/>
                    <a:p>
                      <a:r>
                        <a:rPr lang="en-US" sz="1600" dirty="0"/>
                        <a:t>New Capital</a:t>
                      </a:r>
                    </a:p>
                  </a:txBody>
                  <a:tcPr/>
                </a:tc>
                <a:tc>
                  <a:txBody>
                    <a:bodyPr/>
                    <a:lstStyle/>
                    <a:p>
                      <a:pPr algn="ctr"/>
                      <a:r>
                        <a:rPr lang="en-US" sz="1600" dirty="0"/>
                        <a:t>     (8.1)</a:t>
                      </a:r>
                    </a:p>
                  </a:txBody>
                  <a:tcPr/>
                </a:tc>
                <a:extLst>
                  <a:ext uri="{0D108BD9-81ED-4DB2-BD59-A6C34878D82A}">
                    <a16:rowId xmlns:a16="http://schemas.microsoft.com/office/drawing/2014/main" val="627574580"/>
                  </a:ext>
                </a:extLst>
              </a:tr>
              <a:tr h="334708">
                <a:tc>
                  <a:txBody>
                    <a:bodyPr/>
                    <a:lstStyle/>
                    <a:p>
                      <a:r>
                        <a:rPr lang="en-US" sz="1600" dirty="0"/>
                        <a:t>               </a:t>
                      </a:r>
                      <a:r>
                        <a:rPr lang="en-US" sz="1600" b="1" dirty="0"/>
                        <a:t>TOTAL</a:t>
                      </a:r>
                    </a:p>
                  </a:txBody>
                  <a:tcPr/>
                </a:tc>
                <a:tc>
                  <a:txBody>
                    <a:bodyPr/>
                    <a:lstStyle/>
                    <a:p>
                      <a:pPr algn="ctr"/>
                      <a:r>
                        <a:rPr lang="en-US" sz="1600" b="1" dirty="0"/>
                        <a:t>$1,373.3</a:t>
                      </a:r>
                    </a:p>
                  </a:txBody>
                  <a:tcPr/>
                </a:tc>
                <a:extLst>
                  <a:ext uri="{0D108BD9-81ED-4DB2-BD59-A6C34878D82A}">
                    <a16:rowId xmlns:a16="http://schemas.microsoft.com/office/drawing/2014/main" val="1258657457"/>
                  </a:ext>
                </a:extLst>
              </a:tr>
            </a:tbl>
          </a:graphicData>
        </a:graphic>
      </p:graphicFrame>
      <p:cxnSp>
        <p:nvCxnSpPr>
          <p:cNvPr id="8" name="Straight Connector 7">
            <a:extLst>
              <a:ext uri="{FF2B5EF4-FFF2-40B4-BE49-F238E27FC236}">
                <a16:creationId xmlns:a16="http://schemas.microsoft.com/office/drawing/2014/main" id="{16A069AC-E94D-40E5-9EDF-5E65AB9AC418}"/>
              </a:ext>
            </a:extLst>
          </p:cNvPr>
          <p:cNvCxnSpPr>
            <a:cxnSpLocks/>
          </p:cNvCxnSpPr>
          <p:nvPr/>
        </p:nvCxnSpPr>
        <p:spPr>
          <a:xfrm>
            <a:off x="6314578" y="6160919"/>
            <a:ext cx="966547"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D39DB2-FD2B-4C24-97CD-5CB0EE8D8AB5}"/>
              </a:ext>
            </a:extLst>
          </p:cNvPr>
          <p:cNvCxnSpPr>
            <a:cxnSpLocks/>
          </p:cNvCxnSpPr>
          <p:nvPr/>
        </p:nvCxnSpPr>
        <p:spPr>
          <a:xfrm>
            <a:off x="6314579" y="5833085"/>
            <a:ext cx="966547"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87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938900" y="2055741"/>
            <a:ext cx="3113479" cy="2374516"/>
          </a:xfrm>
        </p:spPr>
        <p:txBody>
          <a:bodyPr vert="horz" lIns="91440" tIns="45720" rIns="91440" bIns="0" rtlCol="0" anchor="b">
            <a:normAutofit/>
          </a:bodyPr>
          <a:lstStyle/>
          <a:p>
            <a:pPr defTabSz="914400"/>
            <a:r>
              <a:rPr lang="en-US" sz="3600" dirty="0"/>
              <a:t>Treasurer’s Report - </a:t>
            </a:r>
            <a:br>
              <a:rPr lang="en-US" sz="3600" dirty="0"/>
            </a:br>
            <a:r>
              <a:rPr lang="en-US" sz="3600" dirty="0"/>
              <a:t>Doug Parks</a:t>
            </a:r>
          </a:p>
        </p:txBody>
      </p:sp>
      <p:pic>
        <p:nvPicPr>
          <p:cNvPr id="4" name="Picture 3">
            <a:extLst>
              <a:ext uri="{FF2B5EF4-FFF2-40B4-BE49-F238E27FC236}">
                <a16:creationId xmlns:a16="http://schemas.microsoft.com/office/drawing/2014/main" id="{C3617803-0051-4A79-B7E2-BA5BD7564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521" y="1430056"/>
            <a:ext cx="3720332" cy="3411816"/>
          </a:xfrm>
          <a:prstGeom prst="rect">
            <a:avLst/>
          </a:prstGeom>
        </p:spPr>
      </p:pic>
      <p:sp>
        <p:nvSpPr>
          <p:cNvPr id="3" name="Date Placeholder 2">
            <a:extLst>
              <a:ext uri="{FF2B5EF4-FFF2-40B4-BE49-F238E27FC236}">
                <a16:creationId xmlns:a16="http://schemas.microsoft.com/office/drawing/2014/main" id="{4D83D569-70C2-4F2C-9C84-BA9AF41FCF2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CF47A9-070C-43D7-94EB-B1013A7718CF}"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12/10/2021</a:t>
            </a:fld>
            <a:endPar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7541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F842A-92F4-4637-B96B-ABE0E1852D76}"/>
              </a:ext>
            </a:extLst>
          </p:cNvPr>
          <p:cNvSpPr txBox="1"/>
          <p:nvPr/>
        </p:nvSpPr>
        <p:spPr>
          <a:xfrm>
            <a:off x="607500" y="447188"/>
            <a:ext cx="7928998" cy="97045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libri Light" panose="020F0302020204030204"/>
                <a:ea typeface="+mn-ea"/>
                <a:cs typeface="+mn-cs"/>
              </a:rPr>
              <a:t>Cash &amp; Short-Term Investments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500" b="1" i="0" u="sng" strike="noStrike" kern="1200" cap="none" spc="0" normalizeH="0" baseline="0" noProof="0" dirty="0">
                <a:ln>
                  <a:noFill/>
                </a:ln>
                <a:solidFill>
                  <a:prstClr val="black"/>
                </a:solidFill>
                <a:effectLst/>
                <a:uLnTx/>
                <a:uFillTx/>
                <a:latin typeface="Calibri Light" panose="020F0302020204030204"/>
                <a:ea typeface="+mn-ea"/>
                <a:cs typeface="+mn-cs"/>
              </a:rPr>
              <a:t>Activity for Month of October</a:t>
            </a:r>
            <a:endParaRPr kumimoji="0" lang="en-US" sz="2500" b="1" i="0" u="none" strike="noStrike" kern="1200" cap="none" spc="0" normalizeH="0" baseline="0" noProof="0" dirty="0">
              <a:ln>
                <a:noFill/>
              </a:ln>
              <a:solidFill>
                <a:srgbClr val="FEFEFE"/>
              </a:solidFill>
              <a:effectLst/>
              <a:uLnTx/>
              <a:uFillTx/>
              <a:latin typeface="Calibri Light" panose="020F0302020204030204"/>
              <a:ea typeface="+mn-ea"/>
              <a:cs typeface="+mn-cs"/>
            </a:endParaRPr>
          </a:p>
        </p:txBody>
      </p:sp>
      <p:sp>
        <p:nvSpPr>
          <p:cNvPr id="4" name="Content Placeholder 2"/>
          <p:cNvSpPr txBox="1">
            <a:spLocks/>
          </p:cNvSpPr>
          <p:nvPr/>
        </p:nvSpPr>
        <p:spPr>
          <a:xfrm>
            <a:off x="213440" y="1682205"/>
            <a:ext cx="4715611" cy="4297680"/>
          </a:xfrm>
          <a:prstGeom prst="rect">
            <a:avLst/>
          </a:prstGeom>
        </p:spPr>
        <p:txBody>
          <a:bodyPr vert="horz" lIns="91440" tIns="45720" rIns="91440" bIns="45720" rtlCol="0" anchor="ct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9250" marR="0" lvl="0" indent="-349250" algn="l" defTabSz="457200" rtl="0" eaLnBrk="1" fontAlgn="auto" latinLnBrk="0" hangingPunct="1">
              <a:lnSpc>
                <a:spcPct val="90000"/>
              </a:lnSpc>
              <a:spcBef>
                <a:spcPct val="20000"/>
              </a:spcBef>
              <a:spcAft>
                <a:spcPts val="600"/>
              </a:spcAft>
              <a:buClr>
                <a:srgbClr val="4472C4"/>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Overall Laddered Investment Rate of Return on CDAR’s for October Approx. 0.75%</a:t>
            </a:r>
          </a:p>
          <a:p>
            <a:pPr marL="349250" marR="0" lvl="0" indent="-349250" algn="l" defTabSz="457200" rtl="0" eaLnBrk="1" fontAlgn="auto" latinLnBrk="0" hangingPunct="1">
              <a:lnSpc>
                <a:spcPct val="90000"/>
              </a:lnSpc>
              <a:spcBef>
                <a:spcPct val="20000"/>
              </a:spcBef>
              <a:spcAft>
                <a:spcPts val="600"/>
              </a:spcAft>
              <a:buClr>
                <a:srgbClr val="4472C4"/>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 of October 31, 2021, the Association had approx. $15.8 million in cash</a:t>
            </a:r>
          </a:p>
          <a:p>
            <a:pPr marL="685800" marR="0" lvl="1" indent="-336550" algn="l" defTabSz="457200" rtl="0" eaLnBrk="1" fontAlgn="auto" latinLnBrk="0" hangingPunct="1">
              <a:lnSpc>
                <a:spcPct val="90000"/>
              </a:lnSpc>
              <a:spcBef>
                <a:spcPct val="20000"/>
              </a:spcBef>
              <a:spcAft>
                <a:spcPts val="600"/>
              </a:spcAft>
              <a:buClr>
                <a:srgbClr val="4472C4"/>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Approx. $7.1 million invested in CDAR’s, fully FDIC insured</a:t>
            </a:r>
          </a:p>
          <a:p>
            <a:pPr marL="685800" marR="0" lvl="1" indent="-336550" algn="l" defTabSz="457200" rtl="0" eaLnBrk="1" fontAlgn="auto" latinLnBrk="0" hangingPunct="1">
              <a:lnSpc>
                <a:spcPct val="90000"/>
              </a:lnSpc>
              <a:spcBef>
                <a:spcPct val="20000"/>
              </a:spcBef>
              <a:spcAft>
                <a:spcPts val="600"/>
              </a:spcAft>
              <a:buClr>
                <a:srgbClr val="4472C4"/>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Approx. $8.7 million in Money Market, and other operating accounts, fully insured</a:t>
            </a:r>
          </a:p>
        </p:txBody>
      </p:sp>
      <p:pic>
        <p:nvPicPr>
          <p:cNvPr id="8" name="Graphic 7" descr="Dollar">
            <a:extLst>
              <a:ext uri="{FF2B5EF4-FFF2-40B4-BE49-F238E27FC236}">
                <a16:creationId xmlns:a16="http://schemas.microsoft.com/office/drawing/2014/main" id="{4FEA77A1-BF0C-4E09-BE54-FF8A202F69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14222" y="2126340"/>
            <a:ext cx="3716338" cy="3716338"/>
          </a:xfrm>
          <a:prstGeom prst="roundRect">
            <a:avLst>
              <a:gd name="adj" fmla="val 3876"/>
            </a:avLst>
          </a:prstGeom>
          <a:ln>
            <a:solidFill>
              <a:schemeClr val="accent1"/>
            </a:solidFill>
          </a:ln>
          <a:effectLst/>
        </p:spPr>
      </p:pic>
      <p:sp>
        <p:nvSpPr>
          <p:cNvPr id="3" name="Date Placeholder 2">
            <a:extLst>
              <a:ext uri="{FF2B5EF4-FFF2-40B4-BE49-F238E27FC236}">
                <a16:creationId xmlns:a16="http://schemas.microsoft.com/office/drawing/2014/main" id="{B6395683-DA9F-4337-973D-F703422604E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71C72-7C53-41CB-9B6F-47F39C7C8336}"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12/10/2021</a:t>
            </a:fld>
            <a:endParaRPr kumimoji="0" lang="en-US"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9194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4C8E-759C-4538-9575-26595E557F40}"/>
              </a:ext>
            </a:extLst>
          </p:cNvPr>
          <p:cNvSpPr>
            <a:spLocks noGrp="1"/>
          </p:cNvSpPr>
          <p:nvPr>
            <p:ph type="title"/>
          </p:nvPr>
        </p:nvSpPr>
        <p:spPr>
          <a:xfrm>
            <a:off x="1193320" y="327570"/>
            <a:ext cx="7019502" cy="589220"/>
          </a:xfrm>
        </p:spPr>
        <p:txBody>
          <a:bodyPr>
            <a:noAutofit/>
          </a:bodyPr>
          <a:lstStyle/>
          <a:p>
            <a:pPr algn="ctr"/>
            <a:r>
              <a:rPr lang="en-US" sz="3600" dirty="0">
                <a:latin typeface="Franklin Gothic Medium" panose="020B0603020102020204" pitchFamily="34" charset="0"/>
              </a:rPr>
              <a:t>Unaudited Reserves </a:t>
            </a:r>
            <a:r>
              <a:rPr lang="en-US" sz="3600" dirty="0" err="1">
                <a:latin typeface="Franklin Gothic Medium" panose="020B0603020102020204" pitchFamily="34" charset="0"/>
              </a:rPr>
              <a:t>october</a:t>
            </a:r>
            <a:r>
              <a:rPr lang="en-US" sz="3600" dirty="0">
                <a:latin typeface="Franklin Gothic Medium" panose="020B0603020102020204" pitchFamily="34" charset="0"/>
              </a:rPr>
              <a:t> 2021 ($Millions)</a:t>
            </a:r>
          </a:p>
        </p:txBody>
      </p:sp>
      <p:graphicFrame>
        <p:nvGraphicFramePr>
          <p:cNvPr id="4" name="Table 3">
            <a:extLst>
              <a:ext uri="{FF2B5EF4-FFF2-40B4-BE49-F238E27FC236}">
                <a16:creationId xmlns:a16="http://schemas.microsoft.com/office/drawing/2014/main" id="{56339740-C4C2-4E66-9638-BF57A372FE54}"/>
              </a:ext>
            </a:extLst>
          </p:cNvPr>
          <p:cNvGraphicFramePr>
            <a:graphicFrameLocks noGrp="1"/>
          </p:cNvGraphicFramePr>
          <p:nvPr/>
        </p:nvGraphicFramePr>
        <p:xfrm>
          <a:off x="95795" y="2059198"/>
          <a:ext cx="8987246" cy="4043508"/>
        </p:xfrm>
        <a:graphic>
          <a:graphicData uri="http://schemas.openxmlformats.org/drawingml/2006/table">
            <a:tbl>
              <a:tblPr firstRow="1" bandRow="1">
                <a:tableStyleId>{5C22544A-7EE6-4342-B048-85BDC9FD1C3A}</a:tableStyleId>
              </a:tblPr>
              <a:tblGrid>
                <a:gridCol w="2199577">
                  <a:extLst>
                    <a:ext uri="{9D8B030D-6E8A-4147-A177-3AD203B41FA5}">
                      <a16:colId xmlns:a16="http://schemas.microsoft.com/office/drawing/2014/main" val="1394482498"/>
                    </a:ext>
                  </a:extLst>
                </a:gridCol>
                <a:gridCol w="1194448">
                  <a:extLst>
                    <a:ext uri="{9D8B030D-6E8A-4147-A177-3AD203B41FA5}">
                      <a16:colId xmlns:a16="http://schemas.microsoft.com/office/drawing/2014/main" val="3016120161"/>
                    </a:ext>
                  </a:extLst>
                </a:gridCol>
                <a:gridCol w="1384184">
                  <a:extLst>
                    <a:ext uri="{9D8B030D-6E8A-4147-A177-3AD203B41FA5}">
                      <a16:colId xmlns:a16="http://schemas.microsoft.com/office/drawing/2014/main" val="3864248913"/>
                    </a:ext>
                  </a:extLst>
                </a:gridCol>
                <a:gridCol w="1237796">
                  <a:extLst>
                    <a:ext uri="{9D8B030D-6E8A-4147-A177-3AD203B41FA5}">
                      <a16:colId xmlns:a16="http://schemas.microsoft.com/office/drawing/2014/main" val="963910479"/>
                    </a:ext>
                  </a:extLst>
                </a:gridCol>
                <a:gridCol w="1186622">
                  <a:extLst>
                    <a:ext uri="{9D8B030D-6E8A-4147-A177-3AD203B41FA5}">
                      <a16:colId xmlns:a16="http://schemas.microsoft.com/office/drawing/2014/main" val="2806363114"/>
                    </a:ext>
                  </a:extLst>
                </a:gridCol>
                <a:gridCol w="1006679">
                  <a:extLst>
                    <a:ext uri="{9D8B030D-6E8A-4147-A177-3AD203B41FA5}">
                      <a16:colId xmlns:a16="http://schemas.microsoft.com/office/drawing/2014/main" val="2625739660"/>
                    </a:ext>
                  </a:extLst>
                </a:gridCol>
                <a:gridCol w="777940">
                  <a:extLst>
                    <a:ext uri="{9D8B030D-6E8A-4147-A177-3AD203B41FA5}">
                      <a16:colId xmlns:a16="http://schemas.microsoft.com/office/drawing/2014/main" val="2085935011"/>
                    </a:ext>
                  </a:extLst>
                </a:gridCol>
              </a:tblGrid>
              <a:tr h="543990">
                <a:tc>
                  <a:txBody>
                    <a:bodyPr/>
                    <a:lstStyle/>
                    <a:p>
                      <a:endParaRPr lang="en-US" dirty="0">
                        <a:latin typeface="Franklin Gothic Medium" panose="020B0603020102020204" pitchFamily="34" charset="0"/>
                      </a:endParaRPr>
                    </a:p>
                  </a:txBody>
                  <a:tcPr marL="68580" marR="68580"/>
                </a:tc>
                <a:tc>
                  <a:txBody>
                    <a:bodyPr/>
                    <a:lstStyle/>
                    <a:p>
                      <a:pPr algn="ctr"/>
                      <a:r>
                        <a:rPr lang="en-US" sz="2100" dirty="0" err="1">
                          <a:latin typeface="Franklin Gothic Medium" panose="020B0603020102020204" pitchFamily="34" charset="0"/>
                        </a:rPr>
                        <a:t>GeneralReplace</a:t>
                      </a:r>
                      <a:endParaRPr lang="en-US" sz="2100" dirty="0">
                        <a:latin typeface="Franklin Gothic Medium" panose="020B0603020102020204" pitchFamily="34" charset="0"/>
                      </a:endParaRPr>
                    </a:p>
                  </a:txBody>
                  <a:tcPr marL="68580" marR="68580" anchor="ctr"/>
                </a:tc>
                <a:tc>
                  <a:txBody>
                    <a:bodyPr/>
                    <a:lstStyle/>
                    <a:p>
                      <a:pPr algn="ctr"/>
                      <a:r>
                        <a:rPr lang="en-US" sz="2100" dirty="0">
                          <a:latin typeface="Franklin Gothic Medium" panose="020B0603020102020204" pitchFamily="34" charset="0"/>
                        </a:rPr>
                        <a:t>Bulkheads</a:t>
                      </a:r>
                    </a:p>
                  </a:txBody>
                  <a:tcPr marL="68580" marR="68580" anchor="ctr"/>
                </a:tc>
                <a:tc>
                  <a:txBody>
                    <a:bodyPr/>
                    <a:lstStyle/>
                    <a:p>
                      <a:pPr algn="ctr"/>
                      <a:r>
                        <a:rPr lang="en-US" sz="2100" dirty="0">
                          <a:latin typeface="Franklin Gothic Medium" panose="020B0603020102020204" pitchFamily="34" charset="0"/>
                        </a:rPr>
                        <a:t>Roads</a:t>
                      </a:r>
                    </a:p>
                  </a:txBody>
                  <a:tcPr marL="68580" marR="68580" anchor="ctr"/>
                </a:tc>
                <a:tc>
                  <a:txBody>
                    <a:bodyPr/>
                    <a:lstStyle/>
                    <a:p>
                      <a:pPr algn="ctr"/>
                      <a:r>
                        <a:rPr lang="en-US" sz="2100" dirty="0">
                          <a:latin typeface="Franklin Gothic Medium" panose="020B0603020102020204" pitchFamily="34" charset="0"/>
                        </a:rPr>
                        <a:t>Drainage</a:t>
                      </a:r>
                    </a:p>
                  </a:txBody>
                  <a:tcPr marL="68580" marR="68580" anchor="ctr"/>
                </a:tc>
                <a:tc>
                  <a:txBody>
                    <a:bodyPr/>
                    <a:lstStyle/>
                    <a:p>
                      <a:pPr algn="ctr"/>
                      <a:r>
                        <a:rPr lang="en-US" sz="2100" dirty="0">
                          <a:latin typeface="Franklin Gothic Medium" panose="020B0603020102020204" pitchFamily="34" charset="0"/>
                        </a:rPr>
                        <a:t>New Capital</a:t>
                      </a:r>
                    </a:p>
                  </a:txBody>
                  <a:tcPr marL="68580" marR="68580" anchor="ctr"/>
                </a:tc>
                <a:tc>
                  <a:txBody>
                    <a:bodyPr/>
                    <a:lstStyle/>
                    <a:p>
                      <a:pPr algn="ctr"/>
                      <a:r>
                        <a:rPr lang="en-US" sz="2100" dirty="0">
                          <a:latin typeface="Franklin Gothic Medium" panose="020B0603020102020204" pitchFamily="34" charset="0"/>
                        </a:rPr>
                        <a:t>Total</a:t>
                      </a:r>
                    </a:p>
                  </a:txBody>
                  <a:tcPr marL="68580" marR="68580" anchor="ctr"/>
                </a:tc>
                <a:extLst>
                  <a:ext uri="{0D108BD9-81ED-4DB2-BD59-A6C34878D82A}">
                    <a16:rowId xmlns:a16="http://schemas.microsoft.com/office/drawing/2014/main" val="3190847527"/>
                  </a:ext>
                </a:extLst>
              </a:tr>
              <a:tr h="604434">
                <a:tc>
                  <a:txBody>
                    <a:bodyPr/>
                    <a:lstStyle/>
                    <a:p>
                      <a:r>
                        <a:rPr lang="en-US" sz="2000" b="1" dirty="0">
                          <a:latin typeface="Franklin Gothic Medium" panose="020B0603020102020204" pitchFamily="34" charset="0"/>
                        </a:rPr>
                        <a:t>4/30/21 Balance</a:t>
                      </a:r>
                    </a:p>
                  </a:txBody>
                  <a:tcPr marL="68580" marR="68580" anchor="ctr"/>
                </a:tc>
                <a:tc>
                  <a:txBody>
                    <a:bodyPr/>
                    <a:lstStyle/>
                    <a:p>
                      <a:pPr algn="ctr"/>
                      <a:r>
                        <a:rPr lang="en-US" sz="2000" b="1" dirty="0">
                          <a:latin typeface="Franklin Gothic Medium" panose="020B0603020102020204" pitchFamily="34" charset="0"/>
                        </a:rPr>
                        <a:t>$3.9</a:t>
                      </a:r>
                    </a:p>
                  </a:txBody>
                  <a:tcPr marL="68580" marR="68580" anchor="ctr"/>
                </a:tc>
                <a:tc>
                  <a:txBody>
                    <a:bodyPr/>
                    <a:lstStyle/>
                    <a:p>
                      <a:pPr algn="ctr"/>
                      <a:r>
                        <a:rPr lang="en-US" sz="2000" b="1" dirty="0">
                          <a:latin typeface="Franklin Gothic Medium" panose="020B0603020102020204" pitchFamily="34" charset="0"/>
                        </a:rPr>
                        <a:t>$1.0</a:t>
                      </a:r>
                    </a:p>
                  </a:txBody>
                  <a:tcPr marL="68580" marR="68580" anchor="ctr"/>
                </a:tc>
                <a:tc>
                  <a:txBody>
                    <a:bodyPr/>
                    <a:lstStyle/>
                    <a:p>
                      <a:pPr algn="ctr"/>
                      <a:r>
                        <a:rPr lang="en-US" sz="2000" b="1" dirty="0">
                          <a:latin typeface="Franklin Gothic Medium" panose="020B0603020102020204" pitchFamily="34" charset="0"/>
                        </a:rPr>
                        <a:t>$0.2</a:t>
                      </a:r>
                    </a:p>
                  </a:txBody>
                  <a:tcPr marL="68580" marR="68580" anchor="ctr"/>
                </a:tc>
                <a:tc>
                  <a:txBody>
                    <a:bodyPr/>
                    <a:lstStyle/>
                    <a:p>
                      <a:pPr algn="ctr"/>
                      <a:r>
                        <a:rPr lang="en-US" sz="2000" b="1" dirty="0">
                          <a:latin typeface="Franklin Gothic Medium" panose="020B0603020102020204" pitchFamily="34" charset="0"/>
                        </a:rPr>
                        <a:t>$0.5</a:t>
                      </a:r>
                    </a:p>
                  </a:txBody>
                  <a:tcPr marL="68580" marR="68580" anchor="ctr"/>
                </a:tc>
                <a:tc>
                  <a:txBody>
                    <a:bodyPr/>
                    <a:lstStyle/>
                    <a:p>
                      <a:pPr algn="ctr"/>
                      <a:r>
                        <a:rPr lang="en-US" sz="2000" b="1" dirty="0">
                          <a:latin typeface="Franklin Gothic Medium" panose="020B0603020102020204" pitchFamily="34" charset="0"/>
                        </a:rPr>
                        <a:t>$0.1</a:t>
                      </a:r>
                    </a:p>
                  </a:txBody>
                  <a:tcPr marL="68580" marR="68580" anchor="ctr"/>
                </a:tc>
                <a:tc>
                  <a:txBody>
                    <a:bodyPr/>
                    <a:lstStyle/>
                    <a:p>
                      <a:pPr algn="ctr"/>
                      <a:r>
                        <a:rPr lang="en-US" sz="2000" b="1" dirty="0">
                          <a:latin typeface="Franklin Gothic Medium" panose="020B0603020102020204" pitchFamily="34" charset="0"/>
                        </a:rPr>
                        <a:t>$5.7</a:t>
                      </a:r>
                    </a:p>
                  </a:txBody>
                  <a:tcPr marL="68580" marR="68580" anchor="ctr"/>
                </a:tc>
                <a:extLst>
                  <a:ext uri="{0D108BD9-81ED-4DB2-BD59-A6C34878D82A}">
                    <a16:rowId xmlns:a16="http://schemas.microsoft.com/office/drawing/2014/main" val="2939790926"/>
                  </a:ext>
                </a:extLst>
              </a:tr>
              <a:tr h="604434">
                <a:tc>
                  <a:txBody>
                    <a:bodyPr/>
                    <a:lstStyle/>
                    <a:p>
                      <a:r>
                        <a:rPr lang="en-US" sz="2000" dirty="0">
                          <a:latin typeface="Franklin Gothic Medium" panose="020B0603020102020204" pitchFamily="34" charset="0"/>
                        </a:rPr>
                        <a:t>Contributions/</a:t>
                      </a:r>
                    </a:p>
                    <a:p>
                      <a:r>
                        <a:rPr lang="en-US" sz="2000" dirty="0">
                          <a:latin typeface="Franklin Gothic Medium" panose="020B0603020102020204" pitchFamily="34" charset="0"/>
                        </a:rPr>
                        <a:t>Interest</a:t>
                      </a:r>
                    </a:p>
                  </a:txBody>
                  <a:tcPr marL="68580" marR="68580" anchor="ctr"/>
                </a:tc>
                <a:tc>
                  <a:txBody>
                    <a:bodyPr/>
                    <a:lstStyle/>
                    <a:p>
                      <a:pPr algn="ctr"/>
                      <a:r>
                        <a:rPr lang="en-US" sz="2000" dirty="0">
                          <a:latin typeface="Franklin Gothic Medium" panose="020B0603020102020204" pitchFamily="34" charset="0"/>
                        </a:rPr>
                        <a:t>  1.6</a:t>
                      </a:r>
                    </a:p>
                  </a:txBody>
                  <a:tcPr marL="68580" marR="68580" anchor="ctr"/>
                </a:tc>
                <a:tc>
                  <a:txBody>
                    <a:bodyPr/>
                    <a:lstStyle/>
                    <a:p>
                      <a:pPr algn="ctr"/>
                      <a:r>
                        <a:rPr lang="en-US" sz="2000" dirty="0">
                          <a:latin typeface="Franklin Gothic Medium" panose="020B0603020102020204" pitchFamily="34" charset="0"/>
                        </a:rPr>
                        <a:t>  1.1</a:t>
                      </a:r>
                    </a:p>
                  </a:txBody>
                  <a:tcPr marL="68580" marR="68580" anchor="ctr"/>
                </a:tc>
                <a:tc>
                  <a:txBody>
                    <a:bodyPr/>
                    <a:lstStyle/>
                    <a:p>
                      <a:pPr algn="ctr"/>
                      <a:r>
                        <a:rPr lang="en-US" sz="2000" dirty="0">
                          <a:latin typeface="Franklin Gothic Medium" panose="020B0603020102020204" pitchFamily="34" charset="0"/>
                        </a:rPr>
                        <a:t>-</a:t>
                      </a:r>
                    </a:p>
                  </a:txBody>
                  <a:tcPr marL="68580" marR="68580" anchor="ctr"/>
                </a:tc>
                <a:tc>
                  <a:txBody>
                    <a:bodyPr/>
                    <a:lstStyle/>
                    <a:p>
                      <a:pPr algn="ctr"/>
                      <a:r>
                        <a:rPr lang="en-US" sz="2000" dirty="0">
                          <a:latin typeface="Franklin Gothic Medium" panose="020B0603020102020204" pitchFamily="34" charset="0"/>
                        </a:rPr>
                        <a:t>-</a:t>
                      </a:r>
                    </a:p>
                  </a:txBody>
                  <a:tcPr marL="68580" marR="68580" anchor="ctr"/>
                </a:tc>
                <a:tc>
                  <a:txBody>
                    <a:bodyPr/>
                    <a:lstStyle/>
                    <a:p>
                      <a:pPr algn="ctr"/>
                      <a:r>
                        <a:rPr lang="en-US" sz="2000" dirty="0">
                          <a:latin typeface="Franklin Gothic Medium" panose="020B0603020102020204" pitchFamily="34" charset="0"/>
                        </a:rPr>
                        <a:t>  0.2</a:t>
                      </a:r>
                    </a:p>
                  </a:txBody>
                  <a:tcPr marL="68580" marR="68580" anchor="ctr"/>
                </a:tc>
                <a:tc>
                  <a:txBody>
                    <a:bodyPr/>
                    <a:lstStyle/>
                    <a:p>
                      <a:pPr algn="ctr"/>
                      <a:r>
                        <a:rPr lang="en-US" sz="2000" dirty="0">
                          <a:latin typeface="Franklin Gothic Medium" panose="020B0603020102020204" pitchFamily="34" charset="0"/>
                        </a:rPr>
                        <a:t> 2.9</a:t>
                      </a:r>
                    </a:p>
                  </a:txBody>
                  <a:tcPr marL="68580" marR="68580" anchor="ctr"/>
                </a:tc>
                <a:extLst>
                  <a:ext uri="{0D108BD9-81ED-4DB2-BD59-A6C34878D82A}">
                    <a16:rowId xmlns:a16="http://schemas.microsoft.com/office/drawing/2014/main" val="823467776"/>
                  </a:ext>
                </a:extLst>
              </a:tr>
              <a:tr h="604434">
                <a:tc>
                  <a:txBody>
                    <a:bodyPr/>
                    <a:lstStyle/>
                    <a:p>
                      <a:r>
                        <a:rPr lang="en-US" sz="2000" dirty="0">
                          <a:latin typeface="Franklin Gothic Medium" panose="020B0603020102020204" pitchFamily="34" charset="0"/>
                        </a:rPr>
                        <a:t>Casino Funds + Grant Income</a:t>
                      </a:r>
                    </a:p>
                  </a:txBody>
                  <a:tcPr marL="68580" marR="68580" anchor="ctr"/>
                </a:tc>
                <a:tc>
                  <a:txBody>
                    <a:bodyPr/>
                    <a:lstStyle/>
                    <a:p>
                      <a:pPr algn="ctr"/>
                      <a:r>
                        <a:rPr lang="en-US" sz="2000" dirty="0">
                          <a:latin typeface="Franklin Gothic Medium" panose="020B0603020102020204" pitchFamily="34" charset="0"/>
                        </a:rPr>
                        <a:t>  -</a:t>
                      </a:r>
                    </a:p>
                  </a:txBody>
                  <a:tcPr marL="68580" marR="68580" anchor="ctr"/>
                </a:tc>
                <a:tc>
                  <a:txBody>
                    <a:bodyPr/>
                    <a:lstStyle/>
                    <a:p>
                      <a:pPr algn="ctr"/>
                      <a:r>
                        <a:rPr lang="en-US" sz="2000" dirty="0">
                          <a:latin typeface="Franklin Gothic Medium" panose="020B0603020102020204" pitchFamily="34" charset="0"/>
                        </a:rPr>
                        <a:t> -</a:t>
                      </a:r>
                    </a:p>
                  </a:txBody>
                  <a:tcPr marL="68580" marR="68580" anchor="ctr"/>
                </a:tc>
                <a:tc>
                  <a:txBody>
                    <a:bodyPr/>
                    <a:lstStyle/>
                    <a:p>
                      <a:pPr algn="ctr"/>
                      <a:r>
                        <a:rPr lang="en-US" sz="2000" dirty="0">
                          <a:latin typeface="Franklin Gothic Medium" panose="020B0603020102020204" pitchFamily="34" charset="0"/>
                        </a:rPr>
                        <a:t>-</a:t>
                      </a:r>
                    </a:p>
                  </a:txBody>
                  <a:tcPr marL="68580" marR="68580" anchor="ctr"/>
                </a:tc>
                <a:tc>
                  <a:txBody>
                    <a:bodyPr/>
                    <a:lstStyle/>
                    <a:p>
                      <a:pPr algn="ctr"/>
                      <a:r>
                        <a:rPr lang="en-US" sz="2000" dirty="0">
                          <a:latin typeface="Franklin Gothic Medium" panose="020B0603020102020204" pitchFamily="34" charset="0"/>
                        </a:rPr>
                        <a:t> 0.7</a:t>
                      </a:r>
                    </a:p>
                  </a:txBody>
                  <a:tcPr marL="68580" marR="68580" anchor="ctr"/>
                </a:tc>
                <a:tc>
                  <a:txBody>
                    <a:bodyPr/>
                    <a:lstStyle/>
                    <a:p>
                      <a:pPr algn="ctr"/>
                      <a:r>
                        <a:rPr lang="en-US" sz="2000" dirty="0">
                          <a:latin typeface="Franklin Gothic Medium" panose="020B0603020102020204" pitchFamily="34" charset="0"/>
                        </a:rPr>
                        <a:t>-</a:t>
                      </a:r>
                    </a:p>
                  </a:txBody>
                  <a:tcPr marL="68580" marR="68580" anchor="ctr"/>
                </a:tc>
                <a:tc>
                  <a:txBody>
                    <a:bodyPr/>
                    <a:lstStyle/>
                    <a:p>
                      <a:pPr algn="ctr"/>
                      <a:r>
                        <a:rPr lang="en-US" sz="2000" dirty="0">
                          <a:latin typeface="Franklin Gothic Medium" panose="020B0603020102020204" pitchFamily="34" charset="0"/>
                        </a:rPr>
                        <a:t> 0.7</a:t>
                      </a:r>
                    </a:p>
                  </a:txBody>
                  <a:tcPr marL="68580" marR="68580" anchor="ctr"/>
                </a:tc>
                <a:extLst>
                  <a:ext uri="{0D108BD9-81ED-4DB2-BD59-A6C34878D82A}">
                    <a16:rowId xmlns:a16="http://schemas.microsoft.com/office/drawing/2014/main" val="3199560772"/>
                  </a:ext>
                </a:extLst>
              </a:tr>
              <a:tr h="604434">
                <a:tc>
                  <a:txBody>
                    <a:bodyPr/>
                    <a:lstStyle/>
                    <a:p>
                      <a:r>
                        <a:rPr lang="en-US" sz="2000" dirty="0">
                          <a:latin typeface="Franklin Gothic Medium" panose="020B0603020102020204" pitchFamily="34" charset="0"/>
                        </a:rPr>
                        <a:t>Transfer (Spend)</a:t>
                      </a:r>
                    </a:p>
                  </a:txBody>
                  <a:tcPr marL="68580" marR="68580" anchor="ctr"/>
                </a:tc>
                <a:tc>
                  <a:txBody>
                    <a:bodyPr/>
                    <a:lstStyle/>
                    <a:p>
                      <a:pPr algn="ctr"/>
                      <a:r>
                        <a:rPr lang="en-US" sz="2000" dirty="0">
                          <a:latin typeface="Franklin Gothic Medium" panose="020B0603020102020204" pitchFamily="34" charset="0"/>
                        </a:rPr>
                        <a:t>  (0.5)</a:t>
                      </a:r>
                    </a:p>
                  </a:txBody>
                  <a:tcPr marL="68580" marR="68580" anchor="ctr"/>
                </a:tc>
                <a:tc>
                  <a:txBody>
                    <a:bodyPr/>
                    <a:lstStyle/>
                    <a:p>
                      <a:pPr algn="ctr"/>
                      <a:r>
                        <a:rPr lang="en-US" sz="2000" dirty="0">
                          <a:latin typeface="Franklin Gothic Medium" panose="020B0603020102020204" pitchFamily="34" charset="0"/>
                        </a:rPr>
                        <a:t> (0.7)</a:t>
                      </a:r>
                    </a:p>
                  </a:txBody>
                  <a:tcPr marL="68580" marR="68580" anchor="ctr"/>
                </a:tc>
                <a:tc>
                  <a:txBody>
                    <a:bodyPr/>
                    <a:lstStyle/>
                    <a:p>
                      <a:pPr algn="ctr"/>
                      <a:r>
                        <a:rPr lang="en-US" sz="2000" dirty="0">
                          <a:latin typeface="Franklin Gothic Medium" panose="020B0603020102020204" pitchFamily="34" charset="0"/>
                        </a:rPr>
                        <a:t> (0.2)</a:t>
                      </a:r>
                    </a:p>
                  </a:txBody>
                  <a:tcPr marL="68580" marR="68580" anchor="ctr"/>
                </a:tc>
                <a:tc>
                  <a:txBody>
                    <a:bodyPr/>
                    <a:lstStyle/>
                    <a:p>
                      <a:pPr algn="ctr"/>
                      <a:r>
                        <a:rPr lang="en-US" sz="2000" dirty="0">
                          <a:latin typeface="Franklin Gothic Medium" panose="020B0603020102020204" pitchFamily="34" charset="0"/>
                        </a:rPr>
                        <a:t> (0.4)</a:t>
                      </a:r>
                    </a:p>
                  </a:txBody>
                  <a:tcPr marL="68580" marR="68580" anchor="ctr"/>
                </a:tc>
                <a:tc>
                  <a:txBody>
                    <a:bodyPr/>
                    <a:lstStyle/>
                    <a:p>
                      <a:pPr algn="ctr"/>
                      <a:r>
                        <a:rPr lang="en-US" sz="2000" dirty="0">
                          <a:latin typeface="Franklin Gothic Medium" panose="020B0603020102020204" pitchFamily="34" charset="0"/>
                        </a:rPr>
                        <a:t>-</a:t>
                      </a:r>
                    </a:p>
                  </a:txBody>
                  <a:tcPr marL="68580" marR="68580" anchor="ctr"/>
                </a:tc>
                <a:tc>
                  <a:txBody>
                    <a:bodyPr/>
                    <a:lstStyle/>
                    <a:p>
                      <a:pPr algn="ctr"/>
                      <a:r>
                        <a:rPr lang="en-US" sz="2000" dirty="0">
                          <a:latin typeface="Franklin Gothic Medium" panose="020B0603020102020204" pitchFamily="34" charset="0"/>
                        </a:rPr>
                        <a:t>(1.8)</a:t>
                      </a:r>
                    </a:p>
                  </a:txBody>
                  <a:tcPr marL="68580" marR="68580" anchor="ctr"/>
                </a:tc>
                <a:extLst>
                  <a:ext uri="{0D108BD9-81ED-4DB2-BD59-A6C34878D82A}">
                    <a16:rowId xmlns:a16="http://schemas.microsoft.com/office/drawing/2014/main" val="2918661611"/>
                  </a:ext>
                </a:extLst>
              </a:tr>
              <a:tr h="604434">
                <a:tc>
                  <a:txBody>
                    <a:bodyPr/>
                    <a:lstStyle/>
                    <a:p>
                      <a:r>
                        <a:rPr lang="en-US" sz="2000" b="1" dirty="0">
                          <a:latin typeface="Franklin Gothic Medium" panose="020B0603020102020204" pitchFamily="34" charset="0"/>
                        </a:rPr>
                        <a:t>10/31/21 Balance</a:t>
                      </a:r>
                    </a:p>
                  </a:txBody>
                  <a:tcPr marL="68580" marR="68580" anchor="ctr"/>
                </a:tc>
                <a:tc>
                  <a:txBody>
                    <a:bodyPr/>
                    <a:lstStyle/>
                    <a:p>
                      <a:pPr algn="ctr"/>
                      <a:r>
                        <a:rPr lang="en-US" sz="2000" b="1" dirty="0">
                          <a:latin typeface="Franklin Gothic Medium" panose="020B0603020102020204" pitchFamily="34" charset="0"/>
                        </a:rPr>
                        <a:t>$5.0</a:t>
                      </a:r>
                    </a:p>
                  </a:txBody>
                  <a:tcPr marL="68580" marR="68580" anchor="ctr"/>
                </a:tc>
                <a:tc>
                  <a:txBody>
                    <a:bodyPr/>
                    <a:lstStyle/>
                    <a:p>
                      <a:pPr algn="ctr"/>
                      <a:r>
                        <a:rPr lang="en-US" sz="2000" b="1" dirty="0">
                          <a:latin typeface="Franklin Gothic Medium" panose="020B0603020102020204" pitchFamily="34" charset="0"/>
                        </a:rPr>
                        <a:t>$1.4</a:t>
                      </a:r>
                    </a:p>
                  </a:txBody>
                  <a:tcPr marL="68580" marR="68580" anchor="ctr"/>
                </a:tc>
                <a:tc>
                  <a:txBody>
                    <a:bodyPr/>
                    <a:lstStyle/>
                    <a:p>
                      <a:pPr algn="ctr"/>
                      <a:r>
                        <a:rPr lang="en-US" sz="2000" b="1" dirty="0">
                          <a:latin typeface="Franklin Gothic Medium" panose="020B0603020102020204" pitchFamily="34" charset="0"/>
                        </a:rPr>
                        <a:t>$-</a:t>
                      </a:r>
                    </a:p>
                  </a:txBody>
                  <a:tcPr marL="68580" marR="68580" anchor="ctr"/>
                </a:tc>
                <a:tc>
                  <a:txBody>
                    <a:bodyPr/>
                    <a:lstStyle/>
                    <a:p>
                      <a:pPr algn="ctr"/>
                      <a:r>
                        <a:rPr lang="en-US" sz="2000" b="1" dirty="0">
                          <a:latin typeface="Franklin Gothic Medium" panose="020B0603020102020204" pitchFamily="34" charset="0"/>
                        </a:rPr>
                        <a:t>$0.8</a:t>
                      </a:r>
                    </a:p>
                  </a:txBody>
                  <a:tcPr marL="68580" marR="68580" anchor="ctr"/>
                </a:tc>
                <a:tc>
                  <a:txBody>
                    <a:bodyPr/>
                    <a:lstStyle/>
                    <a:p>
                      <a:pPr algn="ctr"/>
                      <a:r>
                        <a:rPr lang="en-US" sz="2000" b="1" dirty="0">
                          <a:latin typeface="Franklin Gothic Medium" panose="020B0603020102020204" pitchFamily="34" charset="0"/>
                        </a:rPr>
                        <a:t>$0.3</a:t>
                      </a:r>
                    </a:p>
                  </a:txBody>
                  <a:tcPr marL="68580" marR="68580" anchor="ctr"/>
                </a:tc>
                <a:tc>
                  <a:txBody>
                    <a:bodyPr/>
                    <a:lstStyle/>
                    <a:p>
                      <a:pPr algn="ctr"/>
                      <a:r>
                        <a:rPr lang="en-US" sz="2000" b="1" dirty="0">
                          <a:latin typeface="Franklin Gothic Medium" panose="020B0603020102020204" pitchFamily="34" charset="0"/>
                        </a:rPr>
                        <a:t>$7.5</a:t>
                      </a:r>
                    </a:p>
                  </a:txBody>
                  <a:tcPr marL="68580" marR="68580" anchor="ctr"/>
                </a:tc>
                <a:extLst>
                  <a:ext uri="{0D108BD9-81ED-4DB2-BD59-A6C34878D82A}">
                    <a16:rowId xmlns:a16="http://schemas.microsoft.com/office/drawing/2014/main" val="1901422235"/>
                  </a:ext>
                </a:extLst>
              </a:tr>
            </a:tbl>
          </a:graphicData>
        </a:graphic>
      </p:graphicFrame>
      <p:sp>
        <p:nvSpPr>
          <p:cNvPr id="3" name="Date Placeholder 2">
            <a:extLst>
              <a:ext uri="{FF2B5EF4-FFF2-40B4-BE49-F238E27FC236}">
                <a16:creationId xmlns:a16="http://schemas.microsoft.com/office/drawing/2014/main" id="{9E5A1E26-C700-45E5-99B6-2161FE22CC88}"/>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ED8BB-151F-4B2D-AA85-43F62EA6E6FE}"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12/10/2021</a:t>
            </a:fld>
            <a:endPar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64644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4C8E-759C-4538-9575-26595E557F40}"/>
              </a:ext>
            </a:extLst>
          </p:cNvPr>
          <p:cNvSpPr>
            <a:spLocks noGrp="1"/>
          </p:cNvSpPr>
          <p:nvPr>
            <p:ph type="title"/>
          </p:nvPr>
        </p:nvSpPr>
        <p:spPr>
          <a:xfrm>
            <a:off x="367903" y="226422"/>
            <a:ext cx="8408193" cy="584865"/>
          </a:xfrm>
        </p:spPr>
        <p:txBody>
          <a:bodyPr vert="horz" lIns="91440" tIns="45720" rIns="91440" bIns="45720" rtlCol="0" anchor="ctr">
            <a:normAutofit fontScale="90000"/>
          </a:bodyPr>
          <a:lstStyle/>
          <a:p>
            <a:pPr algn="ctr" defTabSz="914400"/>
            <a:r>
              <a:rPr lang="en-US" sz="2800" kern="1200" dirty="0">
                <a:latin typeface="+mj-lt"/>
                <a:ea typeface="+mj-ea"/>
                <a:cs typeface="+mj-cs"/>
              </a:rPr>
              <a:t>Reserves </a:t>
            </a:r>
            <a:r>
              <a:rPr lang="en-US" sz="2800" dirty="0"/>
              <a:t>year-end </a:t>
            </a:r>
            <a:r>
              <a:rPr lang="en-US" sz="2800" kern="1200" dirty="0">
                <a:latin typeface="+mj-lt"/>
                <a:ea typeface="+mj-ea"/>
                <a:cs typeface="+mj-cs"/>
              </a:rPr>
              <a:t>unaudited estimate</a:t>
            </a:r>
            <a:br>
              <a:rPr lang="en-US" sz="2800" kern="1200" dirty="0">
                <a:latin typeface="+mj-lt"/>
                <a:ea typeface="+mj-ea"/>
                <a:cs typeface="+mj-cs"/>
              </a:rPr>
            </a:br>
            <a:r>
              <a:rPr lang="en-US" sz="2000" b="1" dirty="0">
                <a:solidFill>
                  <a:srgbClr val="000000"/>
                </a:solidFill>
                <a:latin typeface="Franklin Gothic Medium" panose="020B0603020102020204" pitchFamily="34" charset="0"/>
              </a:rPr>
              <a:t>(in </a:t>
            </a:r>
            <a:r>
              <a:rPr lang="en-US" sz="2000" b="1" dirty="0" err="1">
                <a:solidFill>
                  <a:srgbClr val="000000"/>
                </a:solidFill>
                <a:latin typeface="Franklin Gothic Medium" panose="020B0603020102020204" pitchFamily="34" charset="0"/>
              </a:rPr>
              <a:t>ooo’s</a:t>
            </a:r>
            <a:r>
              <a:rPr lang="en-US" sz="2000" b="1" dirty="0">
                <a:solidFill>
                  <a:srgbClr val="000000"/>
                </a:solidFill>
                <a:latin typeface="Franklin Gothic Medium" panose="020B0603020102020204" pitchFamily="34" charset="0"/>
              </a:rPr>
              <a:t>)</a:t>
            </a:r>
            <a:endParaRPr lang="en-US" sz="2800" kern="1200" dirty="0">
              <a:latin typeface="+mj-lt"/>
              <a:ea typeface="+mj-ea"/>
              <a:cs typeface="+mj-cs"/>
            </a:endParaRPr>
          </a:p>
        </p:txBody>
      </p:sp>
      <p:graphicFrame>
        <p:nvGraphicFramePr>
          <p:cNvPr id="4" name="Table 3">
            <a:extLst>
              <a:ext uri="{FF2B5EF4-FFF2-40B4-BE49-F238E27FC236}">
                <a16:creationId xmlns:a16="http://schemas.microsoft.com/office/drawing/2014/main" id="{56339740-C4C2-4E66-9638-BF57A372FE54}"/>
              </a:ext>
            </a:extLst>
          </p:cNvPr>
          <p:cNvGraphicFramePr>
            <a:graphicFrameLocks noGrp="1"/>
          </p:cNvGraphicFramePr>
          <p:nvPr/>
        </p:nvGraphicFramePr>
        <p:xfrm>
          <a:off x="109057" y="821775"/>
          <a:ext cx="8939149" cy="5853740"/>
        </p:xfrm>
        <a:graphic>
          <a:graphicData uri="http://schemas.openxmlformats.org/drawingml/2006/table">
            <a:tbl>
              <a:tblPr firstRow="1" bandRow="1">
                <a:tableStyleId>{5C22544A-7EE6-4342-B048-85BDC9FD1C3A}</a:tableStyleId>
              </a:tblPr>
              <a:tblGrid>
                <a:gridCol w="3733738">
                  <a:extLst>
                    <a:ext uri="{9D8B030D-6E8A-4147-A177-3AD203B41FA5}">
                      <a16:colId xmlns:a16="http://schemas.microsoft.com/office/drawing/2014/main" val="1394482498"/>
                    </a:ext>
                  </a:extLst>
                </a:gridCol>
                <a:gridCol w="1005652">
                  <a:extLst>
                    <a:ext uri="{9D8B030D-6E8A-4147-A177-3AD203B41FA5}">
                      <a16:colId xmlns:a16="http://schemas.microsoft.com/office/drawing/2014/main" val="3016120161"/>
                    </a:ext>
                  </a:extLst>
                </a:gridCol>
                <a:gridCol w="1277099">
                  <a:extLst>
                    <a:ext uri="{9D8B030D-6E8A-4147-A177-3AD203B41FA5}">
                      <a16:colId xmlns:a16="http://schemas.microsoft.com/office/drawing/2014/main" val="3864248913"/>
                    </a:ext>
                  </a:extLst>
                </a:gridCol>
                <a:gridCol w="1319051">
                  <a:extLst>
                    <a:ext uri="{9D8B030D-6E8A-4147-A177-3AD203B41FA5}">
                      <a16:colId xmlns:a16="http://schemas.microsoft.com/office/drawing/2014/main" val="963910479"/>
                    </a:ext>
                  </a:extLst>
                </a:gridCol>
                <a:gridCol w="1603609">
                  <a:extLst>
                    <a:ext uri="{9D8B030D-6E8A-4147-A177-3AD203B41FA5}">
                      <a16:colId xmlns:a16="http://schemas.microsoft.com/office/drawing/2014/main" val="2085935011"/>
                    </a:ext>
                  </a:extLst>
                </a:gridCol>
              </a:tblGrid>
              <a:tr h="418515">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Beginning Balance</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Unaudited EST Balance</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823467776"/>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4/30/21</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Additions</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Expenditures</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4/30/2022</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99560772"/>
                  </a:ext>
                </a:extLst>
              </a:tr>
              <a:tr h="275344">
                <a:tc>
                  <a:txBody>
                    <a:bodyPr/>
                    <a:lstStyle/>
                    <a:p>
                      <a:pPr algn="l" fontAlgn="b"/>
                      <a:r>
                        <a:rPr lang="en-US" sz="1800" b="0" i="0" u="none" strike="noStrike" dirty="0">
                          <a:solidFill>
                            <a:srgbClr val="000000"/>
                          </a:solidFill>
                          <a:effectLst/>
                          <a:latin typeface="Franklin Gothic Medium" panose="020B0603020102020204" pitchFamily="34" charset="0"/>
                        </a:rPr>
                        <a:t>Major Maintenance &amp; Replacement:</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18661611"/>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Public Works – Fleet Vehicles</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(302)</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01422235"/>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Public Works Tractor in 21 Budget</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(146)</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4958791"/>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Police Vehicles (x 3)</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(133)</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81607299"/>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Aquatics (Furniture, Roof, Equip)</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(75)</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93735571"/>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Golf Maintenance Tri-plex Mower</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(49)</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58501643"/>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Public Works Boom Mower</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(36)</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86657525"/>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Yacht Club Kitchen Equipment</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(20)</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53164021"/>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Golf Ops (Ball Dispenser/Washer)</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(14)</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25787923"/>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Racquet (</a:t>
                      </a:r>
                      <a:r>
                        <a:rPr lang="en-US" sz="1800" b="0" i="0" u="none" strike="noStrike" dirty="0" err="1">
                          <a:solidFill>
                            <a:srgbClr val="000000"/>
                          </a:solidFill>
                          <a:effectLst/>
                          <a:latin typeface="Franklin Gothic Medium" panose="020B0603020102020204" pitchFamily="34" charset="0"/>
                        </a:rPr>
                        <a:t>Lighting,Fountains</a:t>
                      </a:r>
                      <a:r>
                        <a:rPr lang="en-US" sz="1800" b="0" i="0" u="none" strike="noStrike" dirty="0">
                          <a:solidFill>
                            <a:srgbClr val="000000"/>
                          </a:solidFill>
                          <a:effectLst/>
                          <a:latin typeface="Franklin Gothic Medium" panose="020B0603020102020204" pitchFamily="34" charset="0"/>
                        </a:rPr>
                        <a:t>)</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(10)</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8870181"/>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Other</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(50)</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92904026"/>
                  </a:ext>
                </a:extLst>
              </a:tr>
              <a:tr h="240183">
                <a:tc>
                  <a:txBody>
                    <a:bodyPr/>
                    <a:lstStyle/>
                    <a:p>
                      <a:pPr algn="l" fontAlgn="b"/>
                      <a:r>
                        <a:rPr lang="en-US" sz="1800" b="1" i="0" u="none" strike="noStrike" dirty="0">
                          <a:solidFill>
                            <a:srgbClr val="000000"/>
                          </a:solidFill>
                          <a:effectLst/>
                          <a:latin typeface="Franklin Gothic Medium" panose="020B0603020102020204" pitchFamily="34" charset="0"/>
                        </a:rPr>
                        <a:t>                   Total</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3,853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1,685</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  (835)</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4,703</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37541083"/>
                  </a:ext>
                </a:extLst>
              </a:tr>
              <a:tr h="240183">
                <a:tc>
                  <a:txBody>
                    <a:bodyPr/>
                    <a:lstStyle/>
                    <a:p>
                      <a:pPr algn="l" fontAlgn="b"/>
                      <a:r>
                        <a:rPr lang="en-US" sz="1800" b="0" i="0" u="none" strike="noStrike">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53002767"/>
                  </a:ext>
                </a:extLst>
              </a:tr>
              <a:tr h="240183">
                <a:tc>
                  <a:txBody>
                    <a:bodyPr/>
                    <a:lstStyle/>
                    <a:p>
                      <a:pPr algn="l" fontAlgn="b"/>
                      <a:r>
                        <a:rPr lang="en-US" sz="1800" b="0" i="0" u="none" strike="noStrike">
                          <a:solidFill>
                            <a:srgbClr val="000000"/>
                          </a:solidFill>
                          <a:effectLst/>
                          <a:latin typeface="Franklin Gothic Medium" panose="020B0603020102020204" pitchFamily="34" charset="0"/>
                        </a:rPr>
                        <a:t>Bulkheads &amp; Waterways</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1,010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1,070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(1,908)</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172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16989499"/>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Roads</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216</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3</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(209)</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10</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34877057"/>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Drainage</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469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835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(800)</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504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534395"/>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New Capital</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102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183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(190)</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95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0010029"/>
                  </a:ext>
                </a:extLst>
              </a:tr>
              <a:tr h="148398">
                <a:tc>
                  <a:txBody>
                    <a:bodyPr/>
                    <a:lstStyle/>
                    <a:p>
                      <a:pPr algn="l" fontAlgn="b"/>
                      <a:r>
                        <a:rPr lang="en-US" sz="1800" b="1" i="0" u="none" strike="noStrike" dirty="0">
                          <a:solidFill>
                            <a:srgbClr val="000000"/>
                          </a:solidFill>
                          <a:effectLst/>
                          <a:latin typeface="Franklin Gothic Medium" panose="020B0603020102020204" pitchFamily="34" charset="0"/>
                        </a:rPr>
                        <a:t>TOTAL 4/30/22 ESTIMATE</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5,650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  3,776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 (3,942)</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5,484</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53093010"/>
                  </a:ext>
                </a:extLst>
              </a:tr>
            </a:tbl>
          </a:graphicData>
        </a:graphic>
      </p:graphicFrame>
      <p:sp>
        <p:nvSpPr>
          <p:cNvPr id="3" name="Date Placeholder 2">
            <a:extLst>
              <a:ext uri="{FF2B5EF4-FFF2-40B4-BE49-F238E27FC236}">
                <a16:creationId xmlns:a16="http://schemas.microsoft.com/office/drawing/2014/main" id="{A2952F29-9580-42AE-8BAB-922B74C42E8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75B50-A9EF-4063-B5AB-3D108AE591DE}" type="datetime1">
              <a:rPr kumimoji="0" lang="en-US"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12/10/2021</a:t>
            </a:fld>
            <a:endPar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8448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3967316" y="1336573"/>
            <a:ext cx="5261925" cy="2764511"/>
          </a:xfrm>
        </p:spPr>
        <p:txBody>
          <a:bodyPr>
            <a:normAutofit fontScale="90000"/>
          </a:bodyPr>
          <a:lstStyle/>
          <a:p>
            <a:pPr algn="ctr"/>
            <a:br>
              <a:rPr lang="en-US" sz="2400" dirty="0"/>
            </a:br>
            <a:r>
              <a:rPr lang="en-US" sz="2400" dirty="0">
                <a:latin typeface="Arial" panose="020B0604020202020204" pitchFamily="34" charset="0"/>
                <a:cs typeface="Arial" panose="020B0604020202020204" pitchFamily="34" charset="0"/>
              </a:rPr>
              <a:t>Ocean Pines Strategic Planning Advisory Committee</a:t>
            </a:r>
            <a:br>
              <a:rPr lang="en-US" sz="2400" dirty="0">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Property Owner Survey</a:t>
            </a:r>
            <a:br>
              <a:rPr lang="en-US" sz="2700" b="1" dirty="0">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Preliminary Results Summary</a:t>
            </a:r>
            <a:br>
              <a:rPr lang="en-US" sz="2700" b="1" dirty="0">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BOD Update</a:t>
            </a:r>
            <a:br>
              <a:rPr lang="en-US" sz="2700" b="1" dirty="0">
                <a:latin typeface="Arial" panose="020B0604020202020204" pitchFamily="34" charset="0"/>
                <a:cs typeface="Arial" panose="020B0604020202020204" pitchFamily="34" charset="0"/>
              </a:rPr>
            </a:br>
            <a:br>
              <a:rPr lang="en-US" sz="2700" b="1" dirty="0">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3977345" y="4755303"/>
            <a:ext cx="4702010" cy="766124"/>
          </a:xfrm>
        </p:spPr>
        <p:txBody>
          <a:bodyPr>
            <a:normAutofit/>
          </a:bodyPr>
          <a:lstStyle/>
          <a:p>
            <a:pPr algn="ctr"/>
            <a:r>
              <a:rPr lang="en-US" dirty="0">
                <a:solidFill>
                  <a:schemeClr val="tx1">
                    <a:lumMod val="85000"/>
                    <a:lumOff val="15000"/>
                  </a:schemeClr>
                </a:solidFill>
                <a:latin typeface="Arial" panose="020B0604020202020204" pitchFamily="34" charset="0"/>
                <a:cs typeface="Arial" panose="020B0604020202020204" pitchFamily="34" charset="0"/>
              </a:rPr>
              <a:t>12/11/21</a:t>
            </a:r>
          </a:p>
          <a:p>
            <a:endParaRPr lang="en-US" dirty="0">
              <a:solidFill>
                <a:schemeClr val="tx1">
                  <a:lumMod val="85000"/>
                  <a:lumOff val="15000"/>
                </a:schemeClr>
              </a:solidFill>
            </a:endParaRPr>
          </a:p>
        </p:txBody>
      </p:sp>
      <p:pic>
        <p:nvPicPr>
          <p:cNvPr id="5" name="Picture 4" descr="A picture containing building, sitting, bench, side&#10;&#10;Description automatically generated">
            <a:extLst>
              <a:ext uri="{FF2B5EF4-FFF2-40B4-BE49-F238E27FC236}">
                <a16:creationId xmlns:a16="http://schemas.microsoft.com/office/drawing/2014/main" id="{282CF6DD-7FE8-4063-9551-1B7BBCE92A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857251"/>
            <a:ext cx="3476486" cy="5143499"/>
          </a:xfrm>
          <a:prstGeom prst="rect">
            <a:avLst/>
          </a:prstGeom>
        </p:spPr>
      </p:pic>
      <p:grpSp>
        <p:nvGrpSpPr>
          <p:cNvPr id="7" name="Group 6">
            <a:extLst>
              <a:ext uri="{FF2B5EF4-FFF2-40B4-BE49-F238E27FC236}">
                <a16:creationId xmlns:a16="http://schemas.microsoft.com/office/drawing/2014/main" id="{880ADF3A-E0DB-4191-ADFF-D782687E4C53}"/>
              </a:ext>
            </a:extLst>
          </p:cNvPr>
          <p:cNvGrpSpPr/>
          <p:nvPr/>
        </p:nvGrpSpPr>
        <p:grpSpPr>
          <a:xfrm>
            <a:off x="6328350" y="2793761"/>
            <a:ext cx="270" cy="270"/>
            <a:chOff x="8437800" y="2582015"/>
            <a:chExt cx="360" cy="360"/>
          </a:xfrm>
        </p:grpSpPr>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F31AFF8B-1FFA-4243-AE26-3B7DAEFFEE22}"/>
                    </a:ext>
                  </a:extLst>
                </p14:cNvPr>
                <p14:cNvContentPartPr/>
                <p14:nvPr/>
              </p14:nvContentPartPr>
              <p14:xfrm>
                <a:off x="8437800" y="2582015"/>
                <a:ext cx="360" cy="360"/>
              </p14:xfrm>
            </p:contentPart>
          </mc:Choice>
          <mc:Fallback xmlns="">
            <p:pic>
              <p:nvPicPr>
                <p:cNvPr id="4" name="Ink 3">
                  <a:extLst>
                    <a:ext uri="{FF2B5EF4-FFF2-40B4-BE49-F238E27FC236}">
                      <a16:creationId xmlns:a16="http://schemas.microsoft.com/office/drawing/2014/main" id="{F31AFF8B-1FFA-4243-AE26-3B7DAEFFEE22}"/>
                    </a:ext>
                  </a:extLst>
                </p:cNvPr>
                <p:cNvPicPr/>
                <p:nvPr/>
              </p:nvPicPr>
              <p:blipFill>
                <a:blip r:embed="rId5"/>
                <a:stretch>
                  <a:fillRect/>
                </a:stretch>
              </p:blipFill>
              <p:spPr>
                <a:xfrm>
                  <a:off x="8419800" y="25643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B00C514-7829-4E37-BAB5-2DF18D32316D}"/>
                    </a:ext>
                  </a:extLst>
                </p14:cNvPr>
                <p14:cNvContentPartPr/>
                <p14:nvPr/>
              </p14:nvContentPartPr>
              <p14:xfrm>
                <a:off x="8437800" y="2582015"/>
                <a:ext cx="360" cy="360"/>
              </p14:xfrm>
            </p:contentPart>
          </mc:Choice>
          <mc:Fallback xmlns="">
            <p:pic>
              <p:nvPicPr>
                <p:cNvPr id="6" name="Ink 5">
                  <a:extLst>
                    <a:ext uri="{FF2B5EF4-FFF2-40B4-BE49-F238E27FC236}">
                      <a16:creationId xmlns:a16="http://schemas.microsoft.com/office/drawing/2014/main" id="{BB00C514-7829-4E37-BAB5-2DF18D32316D}"/>
                    </a:ext>
                  </a:extLst>
                </p:cNvPr>
                <p:cNvPicPr/>
                <p:nvPr/>
              </p:nvPicPr>
              <p:blipFill>
                <a:blip r:embed="rId5"/>
                <a:stretch>
                  <a:fillRect/>
                </a:stretch>
              </p:blipFill>
              <p:spPr>
                <a:xfrm>
                  <a:off x="8419800" y="2564375"/>
                  <a:ext cx="36000" cy="36000"/>
                </a:xfrm>
                <a:prstGeom prst="rect">
                  <a:avLst/>
                </a:prstGeom>
              </p:spPr>
            </p:pic>
          </mc:Fallback>
        </mc:AlternateContent>
      </p:grpSp>
      <p:grpSp>
        <p:nvGrpSpPr>
          <p:cNvPr id="10" name="Group 9">
            <a:extLst>
              <a:ext uri="{FF2B5EF4-FFF2-40B4-BE49-F238E27FC236}">
                <a16:creationId xmlns:a16="http://schemas.microsoft.com/office/drawing/2014/main" id="{DCE1F116-5B8F-4342-9232-D2D8B79DC643}"/>
              </a:ext>
            </a:extLst>
          </p:cNvPr>
          <p:cNvGrpSpPr/>
          <p:nvPr/>
        </p:nvGrpSpPr>
        <p:grpSpPr>
          <a:xfrm>
            <a:off x="6412320" y="2962511"/>
            <a:ext cx="270" cy="270"/>
            <a:chOff x="8549760" y="2807015"/>
            <a:chExt cx="360" cy="360"/>
          </a:xfrm>
        </p:grpSpPr>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6C211566-792E-4B39-81AC-657556B920BC}"/>
                    </a:ext>
                  </a:extLst>
                </p14:cNvPr>
                <p14:cNvContentPartPr/>
                <p14:nvPr/>
              </p14:nvContentPartPr>
              <p14:xfrm>
                <a:off x="8549760" y="2807015"/>
                <a:ext cx="360" cy="360"/>
              </p14:xfrm>
            </p:contentPart>
          </mc:Choice>
          <mc:Fallback xmlns="">
            <p:pic>
              <p:nvPicPr>
                <p:cNvPr id="8" name="Ink 7">
                  <a:extLst>
                    <a:ext uri="{FF2B5EF4-FFF2-40B4-BE49-F238E27FC236}">
                      <a16:creationId xmlns:a16="http://schemas.microsoft.com/office/drawing/2014/main" id="{6C211566-792E-4B39-81AC-657556B920BC}"/>
                    </a:ext>
                  </a:extLst>
                </p:cNvPr>
                <p:cNvPicPr/>
                <p:nvPr/>
              </p:nvPicPr>
              <p:blipFill>
                <a:blip r:embed="rId5"/>
                <a:stretch>
                  <a:fillRect/>
                </a:stretch>
              </p:blipFill>
              <p:spPr>
                <a:xfrm>
                  <a:off x="8532120" y="27890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9EF93BF6-3C5A-4CC9-8E45-A61994F4E844}"/>
                    </a:ext>
                  </a:extLst>
                </p14:cNvPr>
                <p14:cNvContentPartPr/>
                <p14:nvPr/>
              </p14:nvContentPartPr>
              <p14:xfrm>
                <a:off x="8549760" y="2807015"/>
                <a:ext cx="360" cy="360"/>
              </p14:xfrm>
            </p:contentPart>
          </mc:Choice>
          <mc:Fallback xmlns="">
            <p:pic>
              <p:nvPicPr>
                <p:cNvPr id="9" name="Ink 8">
                  <a:extLst>
                    <a:ext uri="{FF2B5EF4-FFF2-40B4-BE49-F238E27FC236}">
                      <a16:creationId xmlns:a16="http://schemas.microsoft.com/office/drawing/2014/main" id="{9EF93BF6-3C5A-4CC9-8E45-A61994F4E844}"/>
                    </a:ext>
                  </a:extLst>
                </p:cNvPr>
                <p:cNvPicPr/>
                <p:nvPr/>
              </p:nvPicPr>
              <p:blipFill>
                <a:blip r:embed="rId5"/>
                <a:stretch>
                  <a:fillRect/>
                </a:stretch>
              </p:blipFill>
              <p:spPr>
                <a:xfrm>
                  <a:off x="8532120" y="2789015"/>
                  <a:ext cx="36000" cy="36000"/>
                </a:xfrm>
                <a:prstGeom prst="rect">
                  <a:avLst/>
                </a:prstGeom>
              </p:spPr>
            </p:pic>
          </mc:Fallback>
        </mc:AlternateContent>
      </p:grpSp>
    </p:spTree>
    <p:extLst>
      <p:ext uri="{BB962C8B-B14F-4D97-AF65-F5344CB8AC3E}">
        <p14:creationId xmlns:p14="http://schemas.microsoft.com/office/powerpoint/2010/main" val="29550232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2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4" name="Straight Connector 2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8" name="Rectangle 27">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Title 12"/>
          <p:cNvSpPr>
            <a:spLocks noGrp="1"/>
          </p:cNvSpPr>
          <p:nvPr>
            <p:ph type="title"/>
          </p:nvPr>
        </p:nvSpPr>
        <p:spPr>
          <a:xfrm>
            <a:off x="4938900" y="967167"/>
            <a:ext cx="3113479" cy="2374516"/>
          </a:xfrm>
        </p:spPr>
        <p:txBody>
          <a:bodyPr vert="horz" lIns="91440" tIns="45720" rIns="91440" bIns="0" rtlCol="0" anchor="b">
            <a:normAutofit/>
          </a:bodyPr>
          <a:lstStyle/>
          <a:p>
            <a:pPr defTabSz="914400"/>
            <a:r>
              <a:rPr lang="en-US" sz="4200"/>
              <a:t>Public Comments</a:t>
            </a:r>
          </a:p>
        </p:txBody>
      </p:sp>
      <p:pic>
        <p:nvPicPr>
          <p:cNvPr id="17" name="Graphic 16" descr="Chat">
            <a:extLst>
              <a:ext uri="{FF2B5EF4-FFF2-40B4-BE49-F238E27FC236}">
                <a16:creationId xmlns:a16="http://schemas.microsoft.com/office/drawing/2014/main" id="{C6628076-1485-4C57-AED5-A7C36F4A39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7521" y="1275798"/>
            <a:ext cx="3720332" cy="3720332"/>
          </a:xfrm>
          <a:prstGeom prst="rect">
            <a:avLst/>
          </a:prstGeom>
        </p:spPr>
      </p:pic>
      <p:cxnSp>
        <p:nvCxnSpPr>
          <p:cNvPr id="32" name="Straight Connector 31">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34735" y="3526496"/>
            <a:ext cx="3112448"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4" name="Picture 33">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6" name="Straight Connector 35">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3166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1" name="Straight Connector 10">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5" name="Rectangle 14">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9" name="Group 18">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253" y="644327"/>
            <a:ext cx="6974974" cy="4811366"/>
            <a:chOff x="7639235" y="600024"/>
            <a:chExt cx="3898557" cy="6878929"/>
          </a:xfrm>
        </p:grpSpPr>
        <p:sp>
          <p:nvSpPr>
            <p:cNvPr id="20" name="Rectangle 19">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6AB154C4-90CB-4EA4-BA6D-89E08A091DC7}"/>
              </a:ext>
            </a:extLst>
          </p:cNvPr>
          <p:cNvSpPr txBox="1"/>
          <p:nvPr/>
        </p:nvSpPr>
        <p:spPr>
          <a:xfrm>
            <a:off x="1793556" y="1590734"/>
            <a:ext cx="5554405" cy="2520012"/>
          </a:xfrm>
          <a:prstGeom prst="rect">
            <a:avLst/>
          </a:prstGeom>
          <a:solidFill>
            <a:schemeClr val="bg2"/>
          </a:solidFill>
        </p:spPr>
        <p:txBody>
          <a:bodyPr vert="horz" lIns="91440" tIns="45720" rIns="91440" bIns="0" rtlCol="0" anchor="ctr">
            <a:normAutofit fontScale="55000" lnSpcReduction="20000"/>
          </a:bodyPr>
          <a:lstStyle/>
          <a:p>
            <a:pPr algn="ctr">
              <a:lnSpc>
                <a:spcPct val="90000"/>
              </a:lnSpc>
              <a:spcBef>
                <a:spcPct val="0"/>
              </a:spcBef>
              <a:spcAft>
                <a:spcPts val="600"/>
              </a:spcAft>
            </a:pPr>
            <a:r>
              <a:rPr lang="en-US" sz="5800" cap="all" dirty="0">
                <a:latin typeface="+mj-lt"/>
                <a:ea typeface="+mj-ea"/>
                <a:cs typeface="+mj-cs"/>
              </a:rPr>
              <a:t>PURCHASE REQUESTS-</a:t>
            </a:r>
          </a:p>
          <a:p>
            <a:pPr algn="ctr">
              <a:lnSpc>
                <a:spcPct val="90000"/>
              </a:lnSpc>
              <a:spcBef>
                <a:spcPct val="0"/>
              </a:spcBef>
              <a:spcAft>
                <a:spcPts val="600"/>
              </a:spcAft>
            </a:pPr>
            <a:r>
              <a:rPr lang="en-US" sz="4200" cap="all" dirty="0">
                <a:latin typeface="+mj-lt"/>
                <a:ea typeface="+mj-ea"/>
                <a:cs typeface="+mj-cs"/>
              </a:rPr>
              <a:t>2022/23 Bulkhead replacement</a:t>
            </a:r>
          </a:p>
          <a:p>
            <a:pPr>
              <a:lnSpc>
                <a:spcPct val="90000"/>
              </a:lnSpc>
              <a:spcBef>
                <a:spcPct val="0"/>
              </a:spcBef>
              <a:spcAft>
                <a:spcPts val="600"/>
              </a:spcAft>
            </a:pPr>
            <a:endParaRPr kumimoji="0" lang="en-US" sz="4400" b="0" i="0" u="none" strike="noStrike" kern="1200" cap="none" spc="0" normalizeH="0" baseline="0" noProof="0" dirty="0">
              <a:ln>
                <a:noFill/>
              </a:ln>
              <a:effectLst/>
              <a:uLnTx/>
              <a:uFillTx/>
              <a:latin typeface="Calibri" panose="020F0502020204030204"/>
              <a:ea typeface="+mn-ea"/>
              <a:cs typeface="+mn-cs"/>
            </a:endParaRPr>
          </a:p>
          <a:p>
            <a:pPr>
              <a:lnSpc>
                <a:spcPct val="90000"/>
              </a:lnSpc>
              <a:spcBef>
                <a:spcPct val="0"/>
              </a:spcBef>
              <a:spcAft>
                <a:spcPts val="600"/>
              </a:spcAft>
            </a:pPr>
            <a:r>
              <a:rPr kumimoji="0" lang="en-US" sz="4400" b="0" i="0" u="none" strike="noStrike" kern="1200" cap="none" spc="0" normalizeH="0" baseline="0" noProof="0" dirty="0">
                <a:ln>
                  <a:noFill/>
                </a:ln>
                <a:effectLst/>
                <a:uLnTx/>
                <a:uFillTx/>
                <a:latin typeface="Calibri" panose="020F0502020204030204"/>
                <a:ea typeface="+mn-ea"/>
                <a:cs typeface="+mn-cs"/>
              </a:rPr>
              <a:t>Requesting Authorization to go forward with Staff Recommendation of $850,000 for Fisher Marine Services</a:t>
            </a:r>
          </a:p>
          <a:p>
            <a:pPr algn="ctr">
              <a:lnSpc>
                <a:spcPct val="90000"/>
              </a:lnSpc>
              <a:spcBef>
                <a:spcPct val="0"/>
              </a:spcBef>
              <a:spcAft>
                <a:spcPts val="600"/>
              </a:spcAft>
            </a:pPr>
            <a:r>
              <a:rPr lang="en-US" sz="5200" cap="all" dirty="0">
                <a:solidFill>
                  <a:schemeClr val="tx2"/>
                </a:solidFill>
                <a:latin typeface="+mj-lt"/>
                <a:ea typeface="+mj-ea"/>
                <a:cs typeface="+mj-cs"/>
              </a:rPr>
              <a:t> </a:t>
            </a:r>
          </a:p>
        </p:txBody>
      </p:sp>
      <p:cxnSp>
        <p:nvCxnSpPr>
          <p:cNvPr id="23" name="Straight Connector 22">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1416139"/>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4285341"/>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7" name="Picture 26">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31097395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1" name="Picture 2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3" name="Straight Connector 2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5" name="Picture 14" descr="Front steps and columns of a majestic city building">
            <a:extLst>
              <a:ext uri="{FF2B5EF4-FFF2-40B4-BE49-F238E27FC236}">
                <a16:creationId xmlns:a16="http://schemas.microsoft.com/office/drawing/2014/main" id="{81362F37-1C78-4FF7-B655-F21DA87200D6}"/>
              </a:ext>
            </a:extLst>
          </p:cNvPr>
          <p:cNvPicPr>
            <a:picLocks noChangeAspect="1"/>
          </p:cNvPicPr>
          <p:nvPr/>
        </p:nvPicPr>
        <p:blipFill rotWithShape="1">
          <a:blip r:embed="rId3"/>
          <a:srcRect l="11002" r="-1" b="-1"/>
          <a:stretch/>
        </p:blipFill>
        <p:spPr>
          <a:xfrm>
            <a:off x="1" y="10"/>
            <a:ext cx="9143771" cy="6857990"/>
          </a:xfrm>
          <a:prstGeom prst="rect">
            <a:avLst/>
          </a:prstGeom>
        </p:spPr>
      </p:pic>
      <p:sp>
        <p:nvSpPr>
          <p:cNvPr id="27" name="Rectangle 26">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2589" y="3064931"/>
            <a:ext cx="6221411"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3049133" y="3236470"/>
            <a:ext cx="5859736" cy="1252601"/>
          </a:xfrm>
        </p:spPr>
        <p:txBody>
          <a:bodyPr vert="horz" lIns="91440" tIns="45720" rIns="91440" bIns="0" rtlCol="0" anchor="b">
            <a:normAutofit fontScale="90000"/>
          </a:bodyPr>
          <a:lstStyle/>
          <a:p>
            <a:pPr marL="0" marR="0" defTabSz="914400">
              <a:spcAft>
                <a:spcPts val="0"/>
              </a:spcAft>
            </a:pPr>
            <a:r>
              <a:rPr lang="en-US" sz="2800" dirty="0">
                <a:solidFill>
                  <a:srgbClr val="FFFFFE"/>
                </a:solidFill>
              </a:rPr>
              <a:t>CPI Violations-</a:t>
            </a:r>
            <a:br>
              <a:rPr lang="en-US" sz="1500" dirty="0">
                <a:solidFill>
                  <a:srgbClr val="FFFFFE"/>
                </a:solidFill>
              </a:rPr>
            </a:br>
            <a:br>
              <a:rPr lang="en-US" sz="1500" dirty="0">
                <a:solidFill>
                  <a:srgbClr val="FFFFFE"/>
                </a:solidFill>
              </a:rPr>
            </a:br>
            <a:r>
              <a:rPr lang="en-US" sz="2200" dirty="0">
                <a:solidFill>
                  <a:srgbClr val="FFFFFE"/>
                </a:solidFill>
              </a:rPr>
              <a:t>None</a:t>
            </a:r>
            <a:br>
              <a:rPr lang="en-US" sz="1500" dirty="0">
                <a:solidFill>
                  <a:srgbClr val="FFFFFE"/>
                </a:solidFill>
              </a:rPr>
            </a:br>
            <a:br>
              <a:rPr lang="en-US" sz="1500" dirty="0">
                <a:solidFill>
                  <a:srgbClr val="FFFFFE"/>
                </a:solidFill>
              </a:rPr>
            </a:br>
            <a:endParaRPr lang="en-US" sz="1500" dirty="0">
              <a:solidFill>
                <a:srgbClr val="FFFFFE"/>
              </a:solidFill>
              <a:highlight>
                <a:srgbClr val="FFFF00"/>
              </a:highlight>
            </a:endParaRPr>
          </a:p>
        </p:txBody>
      </p:sp>
      <p:cxnSp>
        <p:nvCxnSpPr>
          <p:cNvPr id="29" name="Straight Connector 28">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131" y="4666480"/>
            <a:ext cx="512437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818960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4" name="Picture 53">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56" name="Straight Connector 55">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0" name="Rectangle 59">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64" name="Straight Connector 63">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32546" y="4735528"/>
            <a:ext cx="648225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66" name="Picture 65">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
        <p:nvSpPr>
          <p:cNvPr id="22" name="Title 12">
            <a:extLst>
              <a:ext uri="{FF2B5EF4-FFF2-40B4-BE49-F238E27FC236}">
                <a16:creationId xmlns:a16="http://schemas.microsoft.com/office/drawing/2014/main" id="{75BE681B-1F17-4D99-BDF1-2748AEA0E4A9}"/>
              </a:ext>
            </a:extLst>
          </p:cNvPr>
          <p:cNvSpPr txBox="1">
            <a:spLocks/>
          </p:cNvSpPr>
          <p:nvPr/>
        </p:nvSpPr>
        <p:spPr>
          <a:xfrm>
            <a:off x="776097" y="69663"/>
            <a:ext cx="7591806" cy="5799909"/>
          </a:xfrm>
          <a:prstGeom prst="rect">
            <a:avLst/>
          </a:prstGeom>
        </p:spPr>
        <p:txBody>
          <a:bodyPr vert="horz" lIns="91440" tIns="45720" rIns="91440" bIns="0" rtlCol="0" anchor="ctr">
            <a:normAutofit fontScale="97500"/>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112713" defTabSz="914400"/>
            <a:r>
              <a:rPr lang="en-US" sz="3700" dirty="0">
                <a:solidFill>
                  <a:srgbClr val="454545"/>
                </a:solidFill>
              </a:rPr>
              <a:t>Unfinished Business</a:t>
            </a:r>
            <a:br>
              <a:rPr lang="en-US" sz="4900" dirty="0">
                <a:solidFill>
                  <a:srgbClr val="454545"/>
                </a:solidFill>
              </a:rPr>
            </a:br>
            <a:br>
              <a:rPr lang="en-US" sz="1600" dirty="0">
                <a:solidFill>
                  <a:srgbClr val="454545"/>
                </a:solidFill>
              </a:rPr>
            </a:br>
            <a:r>
              <a:rPr lang="en-US" sz="2700" cap="none" dirty="0">
                <a:solidFill>
                  <a:srgbClr val="454545"/>
                </a:solidFill>
                <a:latin typeface="+mn-lt"/>
              </a:rPr>
              <a:t>None	</a:t>
            </a:r>
          </a:p>
          <a:p>
            <a:pPr marL="112713" defTabSz="914400"/>
            <a:endParaRPr lang="en-US" sz="4900" dirty="0">
              <a:solidFill>
                <a:srgbClr val="454545"/>
              </a:solidFill>
              <a:highlight>
                <a:srgbClr val="FFFF00"/>
              </a:highlight>
              <a:latin typeface="+mn-lt"/>
            </a:endParaRPr>
          </a:p>
        </p:txBody>
      </p:sp>
    </p:spTree>
    <p:extLst>
      <p:ext uri="{BB962C8B-B14F-4D97-AF65-F5344CB8AC3E}">
        <p14:creationId xmlns:p14="http://schemas.microsoft.com/office/powerpoint/2010/main" val="2992627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2" name="Straight Connector 2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6" name="Rectangle 25">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Rectangle 29">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98" y="638508"/>
            <a:ext cx="8179004"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53" y="865667"/>
            <a:ext cx="7838694"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097" y="1030259"/>
            <a:ext cx="7591806"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idx="4294967295"/>
          </p:nvPr>
        </p:nvSpPr>
        <p:spPr>
          <a:xfrm>
            <a:off x="822960" y="1584552"/>
            <a:ext cx="7498080" cy="3670235"/>
          </a:xfrm>
        </p:spPr>
        <p:txBody>
          <a:bodyPr vert="horz" lIns="91440" tIns="45720" rIns="91440" bIns="0" rtlCol="0" anchor="ctr">
            <a:normAutofit fontScale="90000"/>
          </a:bodyPr>
          <a:lstStyle/>
          <a:p>
            <a:pPr marL="227013" marR="0" defTabSz="914400">
              <a:spcAft>
                <a:spcPts val="0"/>
              </a:spcAft>
            </a:pPr>
            <a:r>
              <a:rPr lang="en-US" sz="4800" dirty="0">
                <a:solidFill>
                  <a:srgbClr val="454545"/>
                </a:solidFill>
              </a:rPr>
              <a:t>New Business</a:t>
            </a:r>
            <a:br>
              <a:rPr lang="en-US" sz="5800" dirty="0">
                <a:solidFill>
                  <a:srgbClr val="454545"/>
                </a:solidFill>
              </a:rPr>
            </a:br>
            <a:br>
              <a:rPr lang="en-US" sz="2700" dirty="0">
                <a:solidFill>
                  <a:srgbClr val="454545"/>
                </a:solidFill>
              </a:rPr>
            </a:br>
            <a:r>
              <a:rPr lang="en-US" sz="2700" cap="none" dirty="0">
                <a:solidFill>
                  <a:srgbClr val="454545"/>
                </a:solidFill>
                <a:latin typeface="+mn-lt"/>
              </a:rPr>
              <a:t>Discussion – Live video for Board meetings/Town Halls – Amy Peck</a:t>
            </a:r>
            <a:br>
              <a:rPr lang="en-US" sz="2700" cap="none" dirty="0">
                <a:solidFill>
                  <a:srgbClr val="454545"/>
                </a:solidFill>
                <a:latin typeface="+mn-lt"/>
              </a:rPr>
            </a:br>
            <a:r>
              <a:rPr lang="en-US" sz="2700" cap="none" dirty="0">
                <a:solidFill>
                  <a:srgbClr val="454545"/>
                </a:solidFill>
                <a:latin typeface="+mn-lt"/>
              </a:rPr>
              <a:t>Discussion – By-Laws &amp; Resolutions Committee - Search Committee Recommendations – Colette Horn</a:t>
            </a:r>
            <a:br>
              <a:rPr lang="en-US" sz="2700" cap="none" dirty="0">
                <a:solidFill>
                  <a:srgbClr val="454545"/>
                </a:solidFill>
                <a:latin typeface="+mn-lt"/>
              </a:rPr>
            </a:br>
            <a:endParaRPr lang="en-US" sz="5800" dirty="0">
              <a:solidFill>
                <a:srgbClr val="454545"/>
              </a:solidFill>
              <a:latin typeface="+mn-lt"/>
            </a:endParaRPr>
          </a:p>
        </p:txBody>
      </p:sp>
      <p:pic>
        <p:nvPicPr>
          <p:cNvPr id="36" name="Picture 35">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8" name="Straight Connector 37">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2983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2" name="Straight Connector 2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6" name="Rectangle 25">
            <a:extLst>
              <a:ext uri="{FF2B5EF4-FFF2-40B4-BE49-F238E27FC236}">
                <a16:creationId xmlns:a16="http://schemas.microsoft.com/office/drawing/2014/main" id="{2FDF9410-E530-4E71-A2C0-4C24B4896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53268B1E-8861-4702-9529-5A8FB23A61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14724" y="1094758"/>
            <a:ext cx="651510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0" name="Rectangle 29">
            <a:extLst>
              <a:ext uri="{FF2B5EF4-FFF2-40B4-BE49-F238E27FC236}">
                <a16:creationId xmlns:a16="http://schemas.microsoft.com/office/drawing/2014/main" id="{82F2350F-B1BB-4308-A267-CFFA3576E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Title 12"/>
          <p:cNvSpPr>
            <a:spLocks noGrp="1"/>
          </p:cNvSpPr>
          <p:nvPr>
            <p:ph type="title" idx="4294967295"/>
          </p:nvPr>
        </p:nvSpPr>
        <p:spPr>
          <a:xfrm>
            <a:off x="-228" y="1169665"/>
            <a:ext cx="9143771" cy="3889140"/>
          </a:xfrm>
        </p:spPr>
        <p:txBody>
          <a:bodyPr vert="horz" lIns="91440" tIns="45720" rIns="91440" bIns="0" rtlCol="0" anchor="ctr">
            <a:normAutofit fontScale="90000"/>
          </a:bodyPr>
          <a:lstStyle/>
          <a:p>
            <a:pPr algn="ctr" defTabSz="914400">
              <a:spcBef>
                <a:spcPts val="1200"/>
              </a:spcBef>
            </a:pPr>
            <a:br>
              <a:rPr lang="en-US" sz="3600" dirty="0"/>
            </a:br>
            <a:br>
              <a:rPr lang="en-US" sz="3600" dirty="0"/>
            </a:br>
            <a:r>
              <a:rPr lang="en-US" sz="4000" dirty="0"/>
              <a:t>Appointments</a:t>
            </a:r>
            <a:r>
              <a:rPr lang="en-US" sz="3300" dirty="0"/>
              <a:t> </a:t>
            </a:r>
            <a:br>
              <a:rPr lang="en-US" sz="3300" dirty="0"/>
            </a:br>
            <a:br>
              <a:rPr lang="en-US" sz="2000" dirty="0"/>
            </a:br>
            <a:br>
              <a:rPr lang="en-US" sz="2000"/>
            </a:br>
            <a:br>
              <a:rPr lang="en-US" sz="2800" cap="none" dirty="0">
                <a:latin typeface="+mn-lt"/>
              </a:rPr>
            </a:br>
            <a:r>
              <a:rPr lang="en-US" sz="2800" cap="none" dirty="0">
                <a:latin typeface="+mn-lt"/>
              </a:rPr>
              <a:t>William Barnard – 1st Term – Recreation &amp; Parks</a:t>
            </a:r>
            <a:br>
              <a:rPr lang="en-US" sz="2800" cap="none" dirty="0">
                <a:latin typeface="+mn-lt"/>
              </a:rPr>
            </a:br>
            <a:br>
              <a:rPr lang="en-US" sz="2800" cap="none" dirty="0">
                <a:latin typeface="+mn-lt"/>
              </a:rPr>
            </a:br>
            <a:br>
              <a:rPr lang="en-US" sz="2800" cap="none" dirty="0">
                <a:latin typeface="+mn-lt"/>
              </a:rPr>
            </a:br>
            <a:br>
              <a:rPr lang="en-US" sz="3300" dirty="0"/>
            </a:br>
            <a:br>
              <a:rPr lang="en-US" sz="3300" dirty="0"/>
            </a:br>
            <a:endParaRPr lang="en-US" sz="3300" dirty="0"/>
          </a:p>
        </p:txBody>
      </p:sp>
      <p:cxnSp>
        <p:nvCxnSpPr>
          <p:cNvPr id="32" name="Straight Connector 31">
            <a:extLst>
              <a:ext uri="{FF2B5EF4-FFF2-40B4-BE49-F238E27FC236}">
                <a16:creationId xmlns:a16="http://schemas.microsoft.com/office/drawing/2014/main" id="{BC6646AE-8FD6-411E-8640-6CCB250D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14724" y="4536431"/>
            <a:ext cx="651510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4" name="Picture 33">
            <a:extLst>
              <a:ext uri="{FF2B5EF4-FFF2-40B4-BE49-F238E27FC236}">
                <a16:creationId xmlns:a16="http://schemas.microsoft.com/office/drawing/2014/main" id="{413B0556-E869-4B1C-A499-EB13D96B90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2696420653"/>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2" name="Straight Connector 21">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6" name="Rectangle 25">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Title 12"/>
          <p:cNvSpPr>
            <a:spLocks noGrp="1"/>
          </p:cNvSpPr>
          <p:nvPr>
            <p:ph type="title"/>
          </p:nvPr>
        </p:nvSpPr>
        <p:spPr>
          <a:xfrm>
            <a:off x="1089462" y="962902"/>
            <a:ext cx="3132288" cy="2380828"/>
          </a:xfrm>
        </p:spPr>
        <p:txBody>
          <a:bodyPr vert="horz" lIns="91440" tIns="45720" rIns="91440" bIns="0" rtlCol="0" anchor="b">
            <a:normAutofit/>
          </a:bodyPr>
          <a:lstStyle/>
          <a:p>
            <a:pPr defTabSz="914400"/>
            <a:r>
              <a:rPr lang="en-US" sz="2900"/>
              <a:t>Adjournment</a:t>
            </a:r>
          </a:p>
        </p:txBody>
      </p:sp>
      <p:cxnSp>
        <p:nvCxnSpPr>
          <p:cNvPr id="30" name="Straight Connector 29">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462" y="3528543"/>
            <a:ext cx="31286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 name="Picture 2" descr="A close up of a sign&#10;&#10;Description automatically generated">
            <a:extLst>
              <a:ext uri="{FF2B5EF4-FFF2-40B4-BE49-F238E27FC236}">
                <a16:creationId xmlns:a16="http://schemas.microsoft.com/office/drawing/2014/main" id="{13A16943-8C20-4DBE-8AF1-CE4F9AD67DA0}"/>
              </a:ext>
            </a:extLst>
          </p:cNvPr>
          <p:cNvPicPr>
            <a:picLocks noChangeAspect="1"/>
          </p:cNvPicPr>
          <p:nvPr/>
        </p:nvPicPr>
        <p:blipFill rotWithShape="1">
          <a:blip r:embed="rId3">
            <a:extLst>
              <a:ext uri="{28A0092B-C50C-407E-A947-70E740481C1C}">
                <a14:useLocalDpi xmlns:a14="http://schemas.microsoft.com/office/drawing/2010/main" val="0"/>
              </a:ext>
            </a:extLst>
          </a:blip>
          <a:srcRect l="16488" r="16494" b="3"/>
          <a:stretch/>
        </p:blipFill>
        <p:spPr>
          <a:xfrm>
            <a:off x="4869153" y="805583"/>
            <a:ext cx="3123641" cy="4660762"/>
          </a:xfrm>
          <a:prstGeom prst="rect">
            <a:avLst/>
          </a:prstGeom>
        </p:spPr>
      </p:pic>
      <p:pic>
        <p:nvPicPr>
          <p:cNvPr id="32" name="Picture 31">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4" name="Straight Connector 33">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972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0993-CEE1-4595-8944-9109349C186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Agenda</a:t>
            </a:r>
          </a:p>
        </p:txBody>
      </p:sp>
      <p:sp>
        <p:nvSpPr>
          <p:cNvPr id="3" name="Content Placeholder 2">
            <a:extLst>
              <a:ext uri="{FF2B5EF4-FFF2-40B4-BE49-F238E27FC236}">
                <a16:creationId xmlns:a16="http://schemas.microsoft.com/office/drawing/2014/main" id="{518CD58E-2F8C-4AEF-9E55-ADB31E9E2D2F}"/>
              </a:ext>
            </a:extLst>
          </p:cNvPr>
          <p:cNvSpPr>
            <a:spLocks noGrp="1"/>
          </p:cNvSpPr>
          <p:nvPr>
            <p:ph idx="1"/>
          </p:nvPr>
        </p:nvSpPr>
        <p:spPr>
          <a:xfrm>
            <a:off x="822960" y="2438401"/>
            <a:ext cx="7824083" cy="3239327"/>
          </a:xfrm>
        </p:spPr>
        <p:txBody>
          <a:bodyPr>
            <a:normAutofit/>
          </a:bodyPr>
          <a:lstStyle/>
          <a:p>
            <a:pPr>
              <a:buFont typeface="Arial" panose="020B0604020202020204" pitchFamily="34" charset="0"/>
              <a:buChar char="•"/>
            </a:pPr>
            <a:r>
              <a:rPr lang="en-US" sz="1500"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Arial" panose="020B0604020202020204" pitchFamily="34" charset="0"/>
                <a:ea typeface="Calibri" panose="020F0502020204030204" pitchFamily="34" charset="0"/>
                <a:cs typeface="Arial" panose="020B0604020202020204" pitchFamily="34" charset="0"/>
              </a:rPr>
              <a:t>Purpose &amp; Objectives of the Survey</a:t>
            </a:r>
          </a:p>
          <a:p>
            <a:pPr>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 Survey Stats</a:t>
            </a:r>
          </a:p>
          <a:p>
            <a:pPr>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 Survey Summary Results</a:t>
            </a:r>
          </a:p>
          <a:p>
            <a:pPr>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 Next Steps/Timing</a:t>
            </a:r>
          </a:p>
          <a:p>
            <a:pPr>
              <a:buFont typeface="Arial" panose="020B0604020202020204" pitchFamily="34" charset="0"/>
              <a:buChar char="•"/>
            </a:pPr>
            <a:r>
              <a:rPr lang="en-US" sz="1800" dirty="0">
                <a:latin typeface="Arial" panose="020B0604020202020204" pitchFamily="34" charset="0"/>
                <a:ea typeface="Calibri" panose="020F0502020204030204" pitchFamily="34" charset="0"/>
                <a:cs typeface="Arial" panose="020B0604020202020204" pitchFamily="34" charset="0"/>
              </a:rPr>
              <a:t> Q&amp;A</a:t>
            </a:r>
            <a:br>
              <a:rPr lang="en-US" sz="1800" dirty="0">
                <a:latin typeface="Arial" panose="020B0604020202020204" pitchFamily="34" charset="0"/>
                <a:ea typeface="Calibri" panose="020F050202020403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1689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10993-CEE1-4595-8944-9109349C1860}"/>
              </a:ext>
            </a:extLst>
          </p:cNvPr>
          <p:cNvSpPr>
            <a:spLocks noGrp="1"/>
          </p:cNvSpPr>
          <p:nvPr>
            <p:ph type="title"/>
          </p:nvPr>
        </p:nvSpPr>
        <p:spPr>
          <a:xfrm>
            <a:off x="229282" y="406378"/>
            <a:ext cx="7543800" cy="1088068"/>
          </a:xfrm>
        </p:spPr>
        <p:txBody>
          <a:bodyPr/>
          <a:lstStyle/>
          <a:p>
            <a:r>
              <a:rPr lang="en-US" b="1" dirty="0">
                <a:latin typeface="Arial" panose="020B0604020202020204" pitchFamily="34" charset="0"/>
                <a:cs typeface="Arial" panose="020B0604020202020204" pitchFamily="34" charset="0"/>
              </a:rPr>
              <a:t>Survey Objectives</a:t>
            </a:r>
          </a:p>
        </p:txBody>
      </p:sp>
      <p:sp>
        <p:nvSpPr>
          <p:cNvPr id="3" name="Content Placeholder 2">
            <a:extLst>
              <a:ext uri="{FF2B5EF4-FFF2-40B4-BE49-F238E27FC236}">
                <a16:creationId xmlns:a16="http://schemas.microsoft.com/office/drawing/2014/main" id="{518CD58E-2F8C-4AEF-9E55-ADB31E9E2D2F}"/>
              </a:ext>
            </a:extLst>
          </p:cNvPr>
          <p:cNvSpPr>
            <a:spLocks noGrp="1"/>
          </p:cNvSpPr>
          <p:nvPr>
            <p:ph idx="1"/>
          </p:nvPr>
        </p:nvSpPr>
        <p:spPr>
          <a:xfrm>
            <a:off x="229282" y="2438401"/>
            <a:ext cx="8245978" cy="3347397"/>
          </a:xfrm>
        </p:spPr>
        <p:txBody>
          <a:bodyPr>
            <a:normAutofit/>
          </a:bodyPr>
          <a:lstStyle/>
          <a:p>
            <a:pPr marL="150876" lvl="1" indent="0">
              <a:spcBef>
                <a:spcPts val="0"/>
              </a:spcBef>
              <a:spcAft>
                <a:spcPts val="0"/>
              </a:spcAft>
              <a:buNone/>
              <a:tabLst>
                <a:tab pos="342900" algn="l"/>
              </a:tabLst>
            </a:pPr>
            <a:r>
              <a:rPr lang="en-US" sz="2100" dirty="0">
                <a:solidFill>
                  <a:srgbClr val="404040"/>
                </a:solidFill>
                <a:latin typeface="Arial" panose="020B0604020202020204" pitchFamily="34" charset="0"/>
                <a:ea typeface="Times New Roman" panose="02020603050405020304" pitchFamily="18" charset="0"/>
                <a:cs typeface="Arial" panose="020B0604020202020204" pitchFamily="34" charset="0"/>
              </a:rPr>
              <a:t>To obtain input and insights from OP Property Owners on the long-range plan for Ocean Pines</a:t>
            </a:r>
            <a:endParaRPr lang="en-US" sz="2100" dirty="0">
              <a:latin typeface="Arial" panose="020B0604020202020204" pitchFamily="34" charset="0"/>
              <a:ea typeface="Times New Roman" panose="02020603050405020304" pitchFamily="18" charset="0"/>
              <a:cs typeface="Arial" panose="020B0604020202020204" pitchFamily="34" charset="0"/>
            </a:endParaRPr>
          </a:p>
          <a:p>
            <a:pPr marL="557213" lvl="1" indent="-214313">
              <a:spcBef>
                <a:spcPts val="0"/>
              </a:spcBef>
              <a:spcAft>
                <a:spcPts val="0"/>
              </a:spcAft>
              <a:buFont typeface="+mj-lt"/>
              <a:buAutoNum type="alphaLcParenR"/>
              <a:tabLst>
                <a:tab pos="685800" algn="l"/>
              </a:tabLst>
            </a:pPr>
            <a:r>
              <a:rPr lang="en-US" sz="2100" dirty="0">
                <a:latin typeface="Arial" panose="020B0604020202020204" pitchFamily="34" charset="0"/>
                <a:ea typeface="Times New Roman" panose="02020603050405020304" pitchFamily="18" charset="0"/>
                <a:cs typeface="Arial" panose="020B0604020202020204" pitchFamily="34" charset="0"/>
              </a:rPr>
              <a:t> Overall satisfaction</a:t>
            </a:r>
          </a:p>
          <a:p>
            <a:pPr marL="557213" lvl="1" indent="-214313">
              <a:spcBef>
                <a:spcPts val="0"/>
              </a:spcBef>
              <a:spcAft>
                <a:spcPts val="0"/>
              </a:spcAft>
              <a:buFont typeface="+mj-lt"/>
              <a:buAutoNum type="alphaLcParenR"/>
              <a:tabLst>
                <a:tab pos="685800" algn="l"/>
              </a:tabLst>
            </a:pPr>
            <a:r>
              <a:rPr lang="en-US" sz="2100" dirty="0">
                <a:latin typeface="Arial" panose="020B0604020202020204" pitchFamily="34" charset="0"/>
                <a:ea typeface="Times New Roman" panose="02020603050405020304" pitchFamily="18" charset="0"/>
                <a:cs typeface="Arial" panose="020B0604020202020204" pitchFamily="34" charset="0"/>
              </a:rPr>
              <a:t> What is most important to OPA owners and how is OPA doing</a:t>
            </a:r>
          </a:p>
          <a:p>
            <a:pPr marL="557213" lvl="1" indent="-214313">
              <a:spcBef>
                <a:spcPts val="0"/>
              </a:spcBef>
              <a:spcAft>
                <a:spcPts val="0"/>
              </a:spcAft>
              <a:buFont typeface="+mj-lt"/>
              <a:buAutoNum type="alphaLcParenR"/>
              <a:tabLst>
                <a:tab pos="685800" algn="l"/>
              </a:tabLst>
            </a:pPr>
            <a:r>
              <a:rPr lang="en-US" sz="2100" dirty="0">
                <a:latin typeface="Arial" panose="020B0604020202020204" pitchFamily="34" charset="0"/>
                <a:ea typeface="Times New Roman" panose="02020603050405020304" pitchFamily="18" charset="0"/>
                <a:cs typeface="Arial" panose="020B0604020202020204" pitchFamily="34" charset="0"/>
              </a:rPr>
              <a:t> Importance of  core values</a:t>
            </a:r>
          </a:p>
          <a:p>
            <a:pPr marL="557213" lvl="1" indent="-214313">
              <a:spcBef>
                <a:spcPts val="0"/>
              </a:spcBef>
              <a:spcAft>
                <a:spcPts val="0"/>
              </a:spcAft>
              <a:buFont typeface="+mj-lt"/>
              <a:buAutoNum type="alphaLcParenR"/>
              <a:tabLst>
                <a:tab pos="685800" algn="l"/>
              </a:tabLst>
            </a:pPr>
            <a:r>
              <a:rPr lang="en-US" sz="2100" dirty="0">
                <a:latin typeface="Arial" panose="020B0604020202020204" pitchFamily="34" charset="0"/>
                <a:ea typeface="Times New Roman" panose="02020603050405020304" pitchFamily="18" charset="0"/>
                <a:cs typeface="Arial" panose="020B0604020202020204" pitchFamily="34" charset="0"/>
              </a:rPr>
              <a:t> Feedback on key issues and opportunities</a:t>
            </a:r>
          </a:p>
          <a:p>
            <a:pPr>
              <a:buFont typeface="Arial" panose="020B0604020202020204" pitchFamily="34" charset="0"/>
              <a:buChar char="•"/>
            </a:pPr>
            <a:r>
              <a:rPr lang="en-US" sz="2100" dirty="0">
                <a:latin typeface="Arial" panose="020B0604020202020204" pitchFamily="34" charset="0"/>
                <a:ea typeface="Calibri" panose="020F0502020204030204" pitchFamily="34" charset="0"/>
                <a:cs typeface="Arial" panose="020B0604020202020204" pitchFamily="34" charset="0"/>
              </a:rPr>
              <a:t>  </a:t>
            </a:r>
            <a:br>
              <a:rPr lang="en-US" sz="2100" dirty="0">
                <a:latin typeface="Arial" panose="020B0604020202020204" pitchFamily="34" charset="0"/>
                <a:ea typeface="Calibri" panose="020F0502020204030204" pitchFamily="34" charset="0"/>
                <a:cs typeface="Arial" panose="020B0604020202020204" pitchFamily="34" charset="0"/>
              </a:rPr>
            </a:br>
            <a:endParaRPr lang="en-US"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665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D26BC-A182-49E6-80B3-E7535F858C29}"/>
              </a:ext>
            </a:extLst>
          </p:cNvPr>
          <p:cNvSpPr txBox="1">
            <a:spLocks/>
          </p:cNvSpPr>
          <p:nvPr/>
        </p:nvSpPr>
        <p:spPr>
          <a:xfrm>
            <a:off x="278674" y="941574"/>
            <a:ext cx="7543800" cy="1088068"/>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defTabSz="685800"/>
            <a:r>
              <a:rPr lang="en-US" sz="3525" b="1" spc="-38" dirty="0">
                <a:solidFill>
                  <a:srgbClr val="000000">
                    <a:lumMod val="75000"/>
                    <a:lumOff val="25000"/>
                  </a:srgbClr>
                </a:solidFill>
                <a:latin typeface="Arial" panose="020B0604020202020204" pitchFamily="34" charset="0"/>
                <a:cs typeface="Arial" panose="020B0604020202020204" pitchFamily="34" charset="0"/>
              </a:rPr>
              <a:t>Survey Stats</a:t>
            </a:r>
          </a:p>
        </p:txBody>
      </p:sp>
      <p:graphicFrame>
        <p:nvGraphicFramePr>
          <p:cNvPr id="3" name="Table 4">
            <a:extLst>
              <a:ext uri="{FF2B5EF4-FFF2-40B4-BE49-F238E27FC236}">
                <a16:creationId xmlns:a16="http://schemas.microsoft.com/office/drawing/2014/main" id="{8AA102BF-7356-4BAF-822E-CF21C022BFD6}"/>
              </a:ext>
            </a:extLst>
          </p:cNvPr>
          <p:cNvGraphicFramePr>
            <a:graphicFrameLocks/>
          </p:cNvGraphicFramePr>
          <p:nvPr/>
        </p:nvGraphicFramePr>
        <p:xfrm>
          <a:off x="278674" y="1597480"/>
          <a:ext cx="8739980" cy="2918687"/>
        </p:xfrm>
        <a:graphic>
          <a:graphicData uri="http://schemas.openxmlformats.org/drawingml/2006/table">
            <a:tbl>
              <a:tblPr firstRow="1" bandRow="1">
                <a:tableStyleId>{5C22544A-7EE6-4342-B048-85BDC9FD1C3A}</a:tableStyleId>
              </a:tblPr>
              <a:tblGrid>
                <a:gridCol w="2807426">
                  <a:extLst>
                    <a:ext uri="{9D8B030D-6E8A-4147-A177-3AD203B41FA5}">
                      <a16:colId xmlns:a16="http://schemas.microsoft.com/office/drawing/2014/main" val="255437448"/>
                    </a:ext>
                  </a:extLst>
                </a:gridCol>
                <a:gridCol w="1517080">
                  <a:extLst>
                    <a:ext uri="{9D8B030D-6E8A-4147-A177-3AD203B41FA5}">
                      <a16:colId xmlns:a16="http://schemas.microsoft.com/office/drawing/2014/main" val="1896317204"/>
                    </a:ext>
                  </a:extLst>
                </a:gridCol>
                <a:gridCol w="2207737">
                  <a:extLst>
                    <a:ext uri="{9D8B030D-6E8A-4147-A177-3AD203B41FA5}">
                      <a16:colId xmlns:a16="http://schemas.microsoft.com/office/drawing/2014/main" val="3879494840"/>
                    </a:ext>
                  </a:extLst>
                </a:gridCol>
                <a:gridCol w="2207737">
                  <a:extLst>
                    <a:ext uri="{9D8B030D-6E8A-4147-A177-3AD203B41FA5}">
                      <a16:colId xmlns:a16="http://schemas.microsoft.com/office/drawing/2014/main" val="3886789708"/>
                    </a:ext>
                  </a:extLst>
                </a:gridCol>
              </a:tblGrid>
              <a:tr h="494069">
                <a:tc>
                  <a:txBody>
                    <a:bodyPr/>
                    <a:lstStyle/>
                    <a:p>
                      <a:pPr algn="ctr"/>
                      <a:endParaRPr lang="en-US" sz="1000" dirty="0"/>
                    </a:p>
                  </a:txBody>
                  <a:tcPr marL="68580" marR="68580" marT="34290" marB="34290"/>
                </a:tc>
                <a:tc>
                  <a:txBody>
                    <a:bodyPr/>
                    <a:lstStyle/>
                    <a:p>
                      <a:pPr algn="ctr"/>
                      <a:r>
                        <a:rPr lang="en-US" sz="2100" dirty="0">
                          <a:latin typeface="Arial" panose="020B0604020202020204" pitchFamily="34" charset="0"/>
                          <a:cs typeface="Arial" panose="020B0604020202020204" pitchFamily="34" charset="0"/>
                        </a:rPr>
                        <a:t>Objective</a:t>
                      </a:r>
                    </a:p>
                  </a:txBody>
                  <a:tcPr marL="68580" marR="68580" marT="34290" marB="34290"/>
                </a:tc>
                <a:tc>
                  <a:txBody>
                    <a:bodyPr/>
                    <a:lstStyle/>
                    <a:p>
                      <a:pPr algn="ctr"/>
                      <a:r>
                        <a:rPr lang="en-US" sz="2100" dirty="0">
                          <a:latin typeface="Arial" panose="020B0604020202020204" pitchFamily="34" charset="0"/>
                          <a:cs typeface="Arial" panose="020B0604020202020204" pitchFamily="34" charset="0"/>
                        </a:rPr>
                        <a:t>Results</a:t>
                      </a:r>
                    </a:p>
                  </a:txBody>
                  <a:tcPr marL="68580" marR="68580" marT="34290" marB="34290"/>
                </a:tc>
                <a:tc>
                  <a:txBody>
                    <a:bodyPr/>
                    <a:lstStyle/>
                    <a:p>
                      <a:pPr algn="ctr"/>
                      <a:r>
                        <a:rPr lang="en-US" sz="2100" dirty="0">
                          <a:latin typeface="Arial" panose="020B0604020202020204" pitchFamily="34" charset="0"/>
                          <a:cs typeface="Arial" panose="020B0604020202020204" pitchFamily="34" charset="0"/>
                        </a:rPr>
                        <a:t>+/(-) Objective</a:t>
                      </a:r>
                    </a:p>
                  </a:txBody>
                  <a:tcPr marL="68580" marR="68580" marT="34290" marB="34290"/>
                </a:tc>
                <a:extLst>
                  <a:ext uri="{0D108BD9-81ED-4DB2-BD59-A6C34878D82A}">
                    <a16:rowId xmlns:a16="http://schemas.microsoft.com/office/drawing/2014/main" val="1554835956"/>
                  </a:ext>
                </a:extLst>
              </a:tr>
              <a:tr h="339333">
                <a:tc>
                  <a:txBody>
                    <a:bodyPr/>
                    <a:lstStyle/>
                    <a:p>
                      <a:r>
                        <a:rPr lang="en-US" sz="1500" dirty="0">
                          <a:latin typeface="Arial" panose="020B0604020202020204" pitchFamily="34" charset="0"/>
                          <a:cs typeface="Arial" panose="020B0604020202020204" pitchFamily="34" charset="0"/>
                        </a:rPr>
                        <a:t>Full Time Residents</a:t>
                      </a: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500</a:t>
                      </a: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1,127</a:t>
                      </a: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627</a:t>
                      </a:r>
                    </a:p>
                  </a:txBody>
                  <a:tcPr marL="68580" marR="68580" marT="34290" marB="34290"/>
                </a:tc>
                <a:extLst>
                  <a:ext uri="{0D108BD9-81ED-4DB2-BD59-A6C34878D82A}">
                    <a16:rowId xmlns:a16="http://schemas.microsoft.com/office/drawing/2014/main" val="1625652491"/>
                  </a:ext>
                </a:extLst>
              </a:tr>
              <a:tr h="339333">
                <a:tc>
                  <a:txBody>
                    <a:bodyPr/>
                    <a:lstStyle/>
                    <a:p>
                      <a:r>
                        <a:rPr lang="en-US" sz="1500" dirty="0">
                          <a:latin typeface="Arial" panose="020B0604020202020204" pitchFamily="34" charset="0"/>
                          <a:cs typeface="Arial" panose="020B0604020202020204" pitchFamily="34" charset="0"/>
                        </a:rPr>
                        <a:t>Part Time Residents</a:t>
                      </a: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500</a:t>
                      </a: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   684</a:t>
                      </a: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184</a:t>
                      </a:r>
                    </a:p>
                  </a:txBody>
                  <a:tcPr marL="68580" marR="68580" marT="34290" marB="34290"/>
                </a:tc>
                <a:extLst>
                  <a:ext uri="{0D108BD9-81ED-4DB2-BD59-A6C34878D82A}">
                    <a16:rowId xmlns:a16="http://schemas.microsoft.com/office/drawing/2014/main" val="2444722107"/>
                  </a:ext>
                </a:extLst>
              </a:tr>
              <a:tr h="339333">
                <a:tc>
                  <a:txBody>
                    <a:bodyPr/>
                    <a:lstStyle/>
                    <a:p>
                      <a:r>
                        <a:rPr lang="en-US" sz="1500" dirty="0">
                          <a:latin typeface="Arial" panose="020B0604020202020204" pitchFamily="34" charset="0"/>
                          <a:cs typeface="Arial" panose="020B0604020202020204" pitchFamily="34" charset="0"/>
                        </a:rPr>
                        <a:t>Rent Their Property Full Time</a:t>
                      </a:r>
                    </a:p>
                  </a:txBody>
                  <a:tcPr marL="68580" marR="68580" marT="34290" marB="34290"/>
                </a:tc>
                <a:tc>
                  <a:txBody>
                    <a:bodyPr/>
                    <a:lstStyle/>
                    <a:p>
                      <a:pPr algn="ctr"/>
                      <a:endParaRPr lang="en-US" sz="15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24</a:t>
                      </a:r>
                    </a:p>
                  </a:txBody>
                  <a:tcPr marL="68580" marR="68580" marT="34290" marB="34290"/>
                </a:tc>
                <a:tc>
                  <a:txBody>
                    <a:bodyPr/>
                    <a:lstStyle/>
                    <a:p>
                      <a:pPr algn="ctr"/>
                      <a:endParaRPr lang="en-US" sz="15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498770205"/>
                  </a:ext>
                </a:extLst>
              </a:tr>
              <a:tr h="339333">
                <a:tc>
                  <a:txBody>
                    <a:bodyPr/>
                    <a:lstStyle/>
                    <a:p>
                      <a:r>
                        <a:rPr lang="en-US" sz="1500" dirty="0">
                          <a:latin typeface="Arial" panose="020B0604020202020204" pitchFamily="34" charset="0"/>
                          <a:cs typeface="Arial" panose="020B0604020202020204" pitchFamily="34" charset="0"/>
                        </a:rPr>
                        <a:t>Own Property with No Home</a:t>
                      </a:r>
                    </a:p>
                  </a:txBody>
                  <a:tcPr marL="68580" marR="68580" marT="34290" marB="34290"/>
                </a:tc>
                <a:tc>
                  <a:txBody>
                    <a:bodyPr/>
                    <a:lstStyle/>
                    <a:p>
                      <a:pPr algn="ctr"/>
                      <a:endParaRPr lang="en-US" sz="15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3</a:t>
                      </a:r>
                    </a:p>
                  </a:txBody>
                  <a:tcPr marL="68580" marR="68580" marT="34290" marB="34290"/>
                </a:tc>
                <a:tc>
                  <a:txBody>
                    <a:bodyPr/>
                    <a:lstStyle/>
                    <a:p>
                      <a:pPr algn="ctr"/>
                      <a:endParaRPr lang="en-US" sz="15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589224456"/>
                  </a:ext>
                </a:extLst>
              </a:tr>
              <a:tr h="388620">
                <a:tc>
                  <a:txBody>
                    <a:bodyPr/>
                    <a:lstStyle/>
                    <a:p>
                      <a:r>
                        <a:rPr lang="en-US" sz="2100" dirty="0">
                          <a:latin typeface="Arial" panose="020B0604020202020204" pitchFamily="34" charset="0"/>
                          <a:cs typeface="Arial" panose="020B0604020202020204" pitchFamily="34" charset="0"/>
                        </a:rPr>
                        <a:t>                       Total</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1,000</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1838</a:t>
                      </a:r>
                    </a:p>
                  </a:txBody>
                  <a:tcPr marL="68580" marR="68580" marT="34290" marB="34290"/>
                </a:tc>
                <a:tc>
                  <a:txBody>
                    <a:bodyPr/>
                    <a:lstStyle/>
                    <a:p>
                      <a:pPr algn="ctr"/>
                      <a:r>
                        <a:rPr lang="en-US" sz="2100" b="1" dirty="0">
                          <a:latin typeface="Arial" panose="020B0604020202020204" pitchFamily="34" charset="0"/>
                          <a:cs typeface="Arial" panose="020B0604020202020204" pitchFamily="34" charset="0"/>
                        </a:rPr>
                        <a:t>838</a:t>
                      </a:r>
                    </a:p>
                  </a:txBody>
                  <a:tcPr marL="68580" marR="68580" marT="34290" marB="34290"/>
                </a:tc>
                <a:extLst>
                  <a:ext uri="{0D108BD9-81ED-4DB2-BD59-A6C34878D82A}">
                    <a16:rowId xmlns:a16="http://schemas.microsoft.com/office/drawing/2014/main" val="3340128609"/>
                  </a:ext>
                </a:extLst>
              </a:tr>
              <a:tr h="339333">
                <a:tc>
                  <a:txBody>
                    <a:bodyPr/>
                    <a:lstStyle/>
                    <a:p>
                      <a:r>
                        <a:rPr lang="en-US" sz="1500" dirty="0">
                          <a:latin typeface="Arial" panose="020B0604020202020204" pitchFamily="34" charset="0"/>
                          <a:cs typeface="Arial" panose="020B0604020202020204" pitchFamily="34" charset="0"/>
                        </a:rPr>
                        <a:t>Male/Female</a:t>
                      </a:r>
                    </a:p>
                  </a:txBody>
                  <a:tcPr marL="68580" marR="68580" marT="34290" marB="34290"/>
                </a:tc>
                <a:tc>
                  <a:txBody>
                    <a:bodyPr/>
                    <a:lstStyle/>
                    <a:p>
                      <a:r>
                        <a:rPr lang="en-US" sz="1500" dirty="0">
                          <a:latin typeface="Arial" panose="020B0604020202020204" pitchFamily="34" charset="0"/>
                          <a:cs typeface="Arial" panose="020B0604020202020204" pitchFamily="34" charset="0"/>
                        </a:rPr>
                        <a:t>-</a:t>
                      </a: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42.5/51.9%</a:t>
                      </a:r>
                    </a:p>
                  </a:txBody>
                  <a:tcPr marL="68580" marR="68580" marT="34290" marB="34290"/>
                </a:tc>
                <a:tc>
                  <a:txBody>
                    <a:bodyPr/>
                    <a:lstStyle/>
                    <a:p>
                      <a:endParaRPr lang="en-US" sz="15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693673267"/>
                  </a:ext>
                </a:extLst>
              </a:tr>
              <a:tr h="339333">
                <a:tc>
                  <a:txBody>
                    <a:bodyPr/>
                    <a:lstStyle/>
                    <a:p>
                      <a:r>
                        <a:rPr lang="en-US" sz="1500" dirty="0">
                          <a:latin typeface="Arial" panose="020B0604020202020204" pitchFamily="34" charset="0"/>
                          <a:cs typeface="Arial" panose="020B0604020202020204" pitchFamily="34" charset="0"/>
                        </a:rPr>
                        <a:t>Online/Hard Copy</a:t>
                      </a:r>
                    </a:p>
                  </a:txBody>
                  <a:tcPr marL="68580" marR="68580" marT="34290" marB="34290"/>
                </a:tc>
                <a:tc>
                  <a:txBody>
                    <a:bodyPr/>
                    <a:lstStyle/>
                    <a:p>
                      <a:endParaRPr lang="en-US" sz="15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500" dirty="0">
                          <a:latin typeface="Arial" panose="020B0604020202020204" pitchFamily="34" charset="0"/>
                          <a:cs typeface="Arial" panose="020B0604020202020204" pitchFamily="34" charset="0"/>
                        </a:rPr>
                        <a:t>1,773/65</a:t>
                      </a:r>
                    </a:p>
                  </a:txBody>
                  <a:tcPr marL="68580" marR="68580" marT="34290" marB="34290"/>
                </a:tc>
                <a:tc>
                  <a:txBody>
                    <a:bodyPr/>
                    <a:lstStyle/>
                    <a:p>
                      <a:endParaRPr lang="en-US" sz="15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079105147"/>
                  </a:ext>
                </a:extLst>
              </a:tr>
            </a:tbl>
          </a:graphicData>
        </a:graphic>
      </p:graphicFrame>
      <p:sp>
        <p:nvSpPr>
          <p:cNvPr id="5" name="TextBox 4">
            <a:extLst>
              <a:ext uri="{FF2B5EF4-FFF2-40B4-BE49-F238E27FC236}">
                <a16:creationId xmlns:a16="http://schemas.microsoft.com/office/drawing/2014/main" id="{1341C450-7EE7-4254-A338-2582055D37F4}"/>
              </a:ext>
            </a:extLst>
          </p:cNvPr>
          <p:cNvSpPr txBox="1"/>
          <p:nvPr/>
        </p:nvSpPr>
        <p:spPr>
          <a:xfrm>
            <a:off x="977971" y="4716340"/>
            <a:ext cx="7188058" cy="738664"/>
          </a:xfrm>
          <a:prstGeom prst="rect">
            <a:avLst/>
          </a:prstGeom>
          <a:noFill/>
        </p:spPr>
        <p:txBody>
          <a:bodyPr wrap="none" rtlCol="0">
            <a:spAutoFit/>
          </a:bodyPr>
          <a:lstStyle/>
          <a:p>
            <a:pPr algn="ctr" defTabSz="685800"/>
            <a:r>
              <a:rPr lang="en-US" sz="2100" dirty="0">
                <a:solidFill>
                  <a:srgbClr val="000000"/>
                </a:solidFill>
                <a:latin typeface="Arial Black" panose="020B0A04020102020204" pitchFamily="34" charset="0"/>
                <a:cs typeface="Arial" panose="020B0604020202020204" pitchFamily="34" charset="0"/>
              </a:rPr>
              <a:t>Thank you to All Ocean Pines Property Owners </a:t>
            </a:r>
          </a:p>
          <a:p>
            <a:pPr algn="ctr" defTabSz="685800"/>
            <a:r>
              <a:rPr lang="en-US" sz="2100" dirty="0">
                <a:solidFill>
                  <a:srgbClr val="000000"/>
                </a:solidFill>
                <a:latin typeface="Arial Black" panose="020B0A04020102020204" pitchFamily="34" charset="0"/>
                <a:cs typeface="Arial" panose="020B0604020202020204" pitchFamily="34" charset="0"/>
              </a:rPr>
              <a:t>for the Tremendous Engagement!</a:t>
            </a:r>
          </a:p>
        </p:txBody>
      </p:sp>
    </p:spTree>
    <p:extLst>
      <p:ext uri="{BB962C8B-B14F-4D97-AF65-F5344CB8AC3E}">
        <p14:creationId xmlns:p14="http://schemas.microsoft.com/office/powerpoint/2010/main" val="1125993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7CEAC-4DEB-4035-BA9A-785DEE5FCB56}"/>
              </a:ext>
            </a:extLst>
          </p:cNvPr>
          <p:cNvSpPr txBox="1">
            <a:spLocks/>
          </p:cNvSpPr>
          <p:nvPr/>
        </p:nvSpPr>
        <p:spPr>
          <a:xfrm>
            <a:off x="115389" y="419513"/>
            <a:ext cx="7543800" cy="108806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defTabSz="685800">
              <a:spcAft>
                <a:spcPts val="450"/>
              </a:spcAft>
            </a:pPr>
            <a:r>
              <a:rPr lang="en-US" sz="3525" b="1" spc="-38" dirty="0">
                <a:solidFill>
                  <a:srgbClr val="000000">
                    <a:lumMod val="75000"/>
                    <a:lumOff val="25000"/>
                  </a:srgbClr>
                </a:solidFill>
                <a:latin typeface="Arial" panose="020B0604020202020204" pitchFamily="34" charset="0"/>
                <a:cs typeface="Arial" panose="020B0604020202020204" pitchFamily="34" charset="0"/>
              </a:rPr>
              <a:t>Survey Stats-Age</a:t>
            </a:r>
          </a:p>
        </p:txBody>
      </p:sp>
      <p:pic>
        <p:nvPicPr>
          <p:cNvPr id="4" name="Picture 3" descr="chart6935604120.png">
            <a:extLst>
              <a:ext uri="{FF2B5EF4-FFF2-40B4-BE49-F238E27FC236}">
                <a16:creationId xmlns:a16="http://schemas.microsoft.com/office/drawing/2014/main" id="{5A00972C-8B2E-48B0-9CB1-FE581989E566}"/>
              </a:ext>
            </a:extLst>
          </p:cNvPr>
          <p:cNvPicPr>
            <a:picLocks noChangeAspect="1"/>
          </p:cNvPicPr>
          <p:nvPr/>
        </p:nvPicPr>
        <p:blipFill>
          <a:blip r:embed="rId2"/>
          <a:stretch>
            <a:fillRect/>
          </a:stretch>
        </p:blipFill>
        <p:spPr>
          <a:xfrm>
            <a:off x="272143" y="1431380"/>
            <a:ext cx="4876800" cy="4267200"/>
          </a:xfrm>
          <a:prstGeom prst="rect">
            <a:avLst/>
          </a:prstGeom>
          <a:noFill/>
        </p:spPr>
      </p:pic>
      <p:sp>
        <p:nvSpPr>
          <p:cNvPr id="6" name="TextBox 5">
            <a:extLst>
              <a:ext uri="{FF2B5EF4-FFF2-40B4-BE49-F238E27FC236}">
                <a16:creationId xmlns:a16="http://schemas.microsoft.com/office/drawing/2014/main" id="{5402BC54-A8F8-4867-92D5-12709AB95428}"/>
              </a:ext>
            </a:extLst>
          </p:cNvPr>
          <p:cNvSpPr txBox="1"/>
          <p:nvPr/>
        </p:nvSpPr>
        <p:spPr>
          <a:xfrm>
            <a:off x="4368167" y="2241168"/>
            <a:ext cx="4426596" cy="1708160"/>
          </a:xfrm>
          <a:prstGeom prst="rect">
            <a:avLst/>
          </a:prstGeom>
          <a:noFill/>
        </p:spPr>
        <p:txBody>
          <a:bodyPr wrap="none" rtlCol="0">
            <a:spAutoFit/>
          </a:bodyPr>
          <a:lstStyle/>
          <a:p>
            <a:pPr algn="ctr" defTabSz="685800"/>
            <a:r>
              <a:rPr lang="en-US" sz="2100" dirty="0">
                <a:solidFill>
                  <a:srgbClr val="000000"/>
                </a:solidFill>
                <a:latin typeface="Arial Black" panose="020B0A04020102020204" pitchFamily="34" charset="0"/>
                <a:cs typeface="Arial" panose="020B0604020202020204" pitchFamily="34" charset="0"/>
              </a:rPr>
              <a:t>Survey Participants Skewed </a:t>
            </a:r>
          </a:p>
          <a:p>
            <a:pPr algn="ctr" defTabSz="685800"/>
            <a:r>
              <a:rPr lang="en-US" sz="2100" dirty="0">
                <a:solidFill>
                  <a:srgbClr val="000000"/>
                </a:solidFill>
                <a:latin typeface="Arial Black" panose="020B0A04020102020204" pitchFamily="34" charset="0"/>
                <a:cs typeface="Arial" panose="020B0604020202020204" pitchFamily="34" charset="0"/>
              </a:rPr>
              <a:t>Older, but Likely </a:t>
            </a:r>
          </a:p>
          <a:p>
            <a:pPr algn="ctr" defTabSz="685800"/>
            <a:r>
              <a:rPr lang="en-US" sz="2100" dirty="0">
                <a:solidFill>
                  <a:srgbClr val="000000"/>
                </a:solidFill>
                <a:latin typeface="Arial Black" panose="020B0A04020102020204" pitchFamily="34" charset="0"/>
                <a:cs typeface="Arial" panose="020B0604020202020204" pitchFamily="34" charset="0"/>
              </a:rPr>
              <a:t>Similar to </a:t>
            </a:r>
          </a:p>
          <a:p>
            <a:pPr algn="ctr" defTabSz="685800"/>
            <a:r>
              <a:rPr lang="en-US" sz="2100" dirty="0">
                <a:solidFill>
                  <a:srgbClr val="000000"/>
                </a:solidFill>
                <a:latin typeface="Arial Black" panose="020B0A04020102020204" pitchFamily="34" charset="0"/>
                <a:cs typeface="Arial" panose="020B0604020202020204" pitchFamily="34" charset="0"/>
              </a:rPr>
              <a:t>OP Property Owner </a:t>
            </a:r>
          </a:p>
          <a:p>
            <a:pPr algn="ctr" defTabSz="685800"/>
            <a:r>
              <a:rPr lang="en-US" sz="2100" dirty="0">
                <a:solidFill>
                  <a:srgbClr val="000000"/>
                </a:solidFill>
                <a:latin typeface="Arial Black" panose="020B0A04020102020204" pitchFamily="34" charset="0"/>
                <a:cs typeface="Arial" panose="020B0604020202020204" pitchFamily="34" charset="0"/>
              </a:rPr>
              <a:t>Demographics* </a:t>
            </a:r>
          </a:p>
        </p:txBody>
      </p:sp>
      <p:sp>
        <p:nvSpPr>
          <p:cNvPr id="7" name="TextBox 6">
            <a:extLst>
              <a:ext uri="{FF2B5EF4-FFF2-40B4-BE49-F238E27FC236}">
                <a16:creationId xmlns:a16="http://schemas.microsoft.com/office/drawing/2014/main" id="{3046E28F-77AE-4F1F-A48C-B1D30DECB614}"/>
              </a:ext>
            </a:extLst>
          </p:cNvPr>
          <p:cNvSpPr txBox="1"/>
          <p:nvPr/>
        </p:nvSpPr>
        <p:spPr>
          <a:xfrm>
            <a:off x="5148943" y="5108726"/>
            <a:ext cx="4070198" cy="507831"/>
          </a:xfrm>
          <a:prstGeom prst="rect">
            <a:avLst/>
          </a:prstGeom>
          <a:noFill/>
        </p:spPr>
        <p:txBody>
          <a:bodyPr wrap="square" rtlCol="0">
            <a:spAutoFit/>
          </a:bodyPr>
          <a:lstStyle/>
          <a:p>
            <a:pPr defTabSz="685800"/>
            <a:r>
              <a:rPr lang="en-US" sz="1350" dirty="0">
                <a:solidFill>
                  <a:srgbClr val="000000"/>
                </a:solidFill>
                <a:latin typeface="Franklin Gothic Book" panose="020F0502020204030204"/>
              </a:rPr>
              <a:t>    *  Committee is attempting to confirm with </a:t>
            </a:r>
          </a:p>
          <a:p>
            <a:pPr defTabSz="685800"/>
            <a:r>
              <a:rPr lang="en-US" sz="1350" dirty="0">
                <a:solidFill>
                  <a:srgbClr val="000000"/>
                </a:solidFill>
                <a:latin typeface="Franklin Gothic Book" panose="020F0502020204030204"/>
              </a:rPr>
              <a:t>        census data</a:t>
            </a:r>
          </a:p>
        </p:txBody>
      </p:sp>
    </p:spTree>
    <p:extLst>
      <p:ext uri="{BB962C8B-B14F-4D97-AF65-F5344CB8AC3E}">
        <p14:creationId xmlns:p14="http://schemas.microsoft.com/office/powerpoint/2010/main" val="4286107305"/>
      </p:ext>
    </p:extLst>
  </p:cSld>
  <p:clrMapOvr>
    <a:masterClrMapping/>
  </p:clrMapOvr>
</p:sld>
</file>

<file path=ppt/theme/theme1.xml><?xml version="1.0" encoding="utf-8"?>
<a:theme xmlns:a="http://schemas.openxmlformats.org/drawingml/2006/main" name="SIBSON CONSULTING Document">
  <a:themeElements>
    <a:clrScheme name="Sibson">
      <a:dk1>
        <a:sysClr val="windowText" lastClr="000000"/>
      </a:dk1>
      <a:lt1>
        <a:sysClr val="window" lastClr="FFFFFF"/>
      </a:lt1>
      <a:dk2>
        <a:srgbClr val="000000"/>
      </a:dk2>
      <a:lt2>
        <a:srgbClr val="B2B4B3"/>
      </a:lt2>
      <a:accent1>
        <a:srgbClr val="A0CFEB"/>
      </a:accent1>
      <a:accent2>
        <a:srgbClr val="0065BD"/>
      </a:accent2>
      <a:accent3>
        <a:srgbClr val="429C35"/>
      </a:accent3>
      <a:accent4>
        <a:srgbClr val="616365"/>
      </a:accent4>
      <a:accent5>
        <a:srgbClr val="C4262E"/>
      </a:accent5>
      <a:accent6>
        <a:srgbClr val="EEAF30"/>
      </a:accent6>
      <a:hlink>
        <a:srgbClr val="0065BD"/>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Segal Report 1">
        <a:dk1>
          <a:srgbClr val="000000"/>
        </a:dk1>
        <a:lt1>
          <a:srgbClr val="FFFFFF"/>
        </a:lt1>
        <a:dk2>
          <a:srgbClr val="000000"/>
        </a:dk2>
        <a:lt2>
          <a:srgbClr val="B2B4B3"/>
        </a:lt2>
        <a:accent1>
          <a:srgbClr val="A0CFEB"/>
        </a:accent1>
        <a:accent2>
          <a:srgbClr val="C4262E"/>
        </a:accent2>
        <a:accent3>
          <a:srgbClr val="FFFFFF"/>
        </a:accent3>
        <a:accent4>
          <a:srgbClr val="000000"/>
        </a:accent4>
        <a:accent5>
          <a:srgbClr val="CDE4F3"/>
        </a:accent5>
        <a:accent6>
          <a:srgbClr val="B12129"/>
        </a:accent6>
        <a:hlink>
          <a:srgbClr val="3F9C35"/>
        </a:hlink>
        <a:folHlink>
          <a:srgbClr val="0098D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IBSON CONSULTING Document" id="{8B48DD64-9FB5-4282-8588-7B21241C64BB}" vid="{85534FED-CE0B-46C2-A386-62A7B1E79165}"/>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5.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6.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19439</TotalTime>
  <Words>2941</Words>
  <Application>Microsoft Office PowerPoint</Application>
  <PresentationFormat>On-screen Show (4:3)</PresentationFormat>
  <Paragraphs>710</Paragraphs>
  <Slides>56</Slides>
  <Notes>5</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56</vt:i4>
      </vt:variant>
    </vt:vector>
  </HeadingPairs>
  <TitlesOfParts>
    <vt:vector size="75" baseType="lpstr">
      <vt:lpstr>Arial</vt:lpstr>
      <vt:lpstr>Arial Black</vt:lpstr>
      <vt:lpstr>Arial Narrow</vt:lpstr>
      <vt:lpstr>Bookman Old Style</vt:lpstr>
      <vt:lpstr>Calibri</vt:lpstr>
      <vt:lpstr>Calibri Light</vt:lpstr>
      <vt:lpstr>Century Gothic</vt:lpstr>
      <vt:lpstr>Corbel</vt:lpstr>
      <vt:lpstr>Franklin Gothic Book</vt:lpstr>
      <vt:lpstr>Franklin Gothic Medium</vt:lpstr>
      <vt:lpstr>Gill Sans MT</vt:lpstr>
      <vt:lpstr>Symbol</vt:lpstr>
      <vt:lpstr>Wingdings</vt:lpstr>
      <vt:lpstr>Wingdings 2</vt:lpstr>
      <vt:lpstr>SIBSON CONSULTING Document</vt:lpstr>
      <vt:lpstr>Gallery</vt:lpstr>
      <vt:lpstr>Data slides</vt:lpstr>
      <vt:lpstr>1_RetrospectVTI</vt:lpstr>
      <vt:lpstr>1_Gallery</vt:lpstr>
      <vt:lpstr>Board of Directors Meeting</vt:lpstr>
      <vt:lpstr>Approval of Agenda</vt:lpstr>
      <vt:lpstr>   Approval of Minutes  October 11, 2021 – Closed Meeting November 20, 2021 – Regular Meeting November 20, 2021 – Closed Meeting December 3, 2021 – Special Meeting    </vt:lpstr>
      <vt:lpstr>President’s Remarks  Larry Perrone</vt:lpstr>
      <vt:lpstr> Ocean Pines Strategic Planning Advisory Committee Property Owner Survey Preliminary Results Summary BOD Update   </vt:lpstr>
      <vt:lpstr>Agenda</vt:lpstr>
      <vt:lpstr>Survey Objectives</vt:lpstr>
      <vt:lpstr>PowerPoint Presentation</vt:lpstr>
      <vt:lpstr>PowerPoint Presentation</vt:lpstr>
      <vt:lpstr>Overall Satisfaction</vt:lpstr>
      <vt:lpstr>Q3: Overall, how satisfied are you being an Ocean Pines property owner or resident?(1 = Not Satisfied at All; 5 = Extremely Satisfied)</vt:lpstr>
      <vt:lpstr>PowerPoint Presentation</vt:lpstr>
      <vt:lpstr>What is Most Important &amp; How is Ocean Pines Doing?</vt:lpstr>
      <vt:lpstr>What is most important? </vt:lpstr>
      <vt:lpstr>How is Ocean Pines Currently Meeting Expectations? Q5. As a property owner or resident, please rate how Ocean Pines is currently meeting your expectations with regard to the following? (1=Significantly Below Expectations; 5=Significantly Above Expectations)</vt:lpstr>
      <vt:lpstr>What is the gap between what is most important &amp; how Ocean Pines is currently meeting expectations? </vt:lpstr>
      <vt:lpstr>Core Values</vt:lpstr>
      <vt:lpstr>Core Values </vt:lpstr>
      <vt:lpstr>Survey Objectives</vt:lpstr>
      <vt:lpstr>Top Issues/Challenges to Address Q7. Please rate how important the following Ocean Pines challenges/ opportunities are to you? (1=Not Important at All; 5= Extremely Important)</vt:lpstr>
      <vt:lpstr>PowerPoint Presentation</vt:lpstr>
      <vt:lpstr>PowerPoint Presentation</vt:lpstr>
      <vt:lpstr>Preliminary Summary of Results</vt:lpstr>
      <vt:lpstr>Recommended Next Steps for Strategic Planning  Advisory Committee</vt:lpstr>
      <vt:lpstr>Q&amp;A</vt:lpstr>
      <vt:lpstr>PowerPoint Presentation</vt:lpstr>
      <vt:lpstr>Previous Survey-Top Concerns</vt:lpstr>
      <vt:lpstr>GM Leadership Report - John Viola</vt:lpstr>
      <vt:lpstr>PowerPoint Presentation</vt:lpstr>
      <vt:lpstr>PowerPoint Presentation</vt:lpstr>
      <vt:lpstr>PowerPoint Presentation</vt:lpstr>
      <vt:lpstr>PowerPoint Presentation</vt:lpstr>
      <vt:lpstr>PowerPoint Presentation</vt:lpstr>
      <vt:lpstr>PowerPoint Presentation</vt:lpstr>
      <vt:lpstr>North Gate Bridge</vt:lpstr>
      <vt:lpstr>North Gate Bridge Lighting</vt:lpstr>
      <vt:lpstr>Teal Bay Sign</vt:lpstr>
      <vt:lpstr>PowerPoint Presentation</vt:lpstr>
      <vt:lpstr>drainage Project   </vt:lpstr>
      <vt:lpstr>CPI Violation Dashboard NOVEMBER</vt:lpstr>
      <vt:lpstr>Financials   </vt:lpstr>
      <vt:lpstr>Financial Change  month of October 2021  </vt:lpstr>
      <vt:lpstr>Financial Change  YEAR-TO-DATE October 2021  </vt:lpstr>
      <vt:lpstr> Detail for the Month of October Favor/(Unfavorable) Vs. Budget (in 000’s) </vt:lpstr>
      <vt:lpstr> Detail for year-to-date October Favor/(Unfavorable) Vs. Budget (in 000’s) </vt:lpstr>
      <vt:lpstr>Treasurer’s Report -  Doug Parks</vt:lpstr>
      <vt:lpstr>PowerPoint Presentation</vt:lpstr>
      <vt:lpstr>Unaudited Reserves october 2021 ($Millions)</vt:lpstr>
      <vt:lpstr>Reserves year-end unaudited estimate (in ooo’s)</vt:lpstr>
      <vt:lpstr>Public Comments</vt:lpstr>
      <vt:lpstr>PowerPoint Presentation</vt:lpstr>
      <vt:lpstr>CPI Violations-  None  </vt:lpstr>
      <vt:lpstr>PowerPoint Presentation</vt:lpstr>
      <vt:lpstr>New Business  Discussion – Live video for Board meetings/Town Halls – Amy Peck Discussion – By-Laws &amp; Resolutions Committee - Search Committee Recommendations – Colette Horn </vt:lpstr>
      <vt:lpstr>  Appointments     William Barnard – 1st Term – Recreation &amp; Parks     </vt:lpstr>
      <vt:lpstr>Adjournment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Meeting</dc:title>
  <dc:creator>Michelle Bennett</dc:creator>
  <cp:lastModifiedBy>Michelle Bennett</cp:lastModifiedBy>
  <cp:revision>323</cp:revision>
  <cp:lastPrinted>2021-12-10T19:35:17Z</cp:lastPrinted>
  <dcterms:created xsi:type="dcterms:W3CDTF">2021-01-13T14:26:54Z</dcterms:created>
  <dcterms:modified xsi:type="dcterms:W3CDTF">2021-12-10T19:37:31Z</dcterms:modified>
</cp:coreProperties>
</file>