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4"/>
    <p:sldMasterId id="2147484422" r:id="rId5"/>
    <p:sldMasterId id="2147484503" r:id="rId6"/>
  </p:sldMasterIdLst>
  <p:notesMasterIdLst>
    <p:notesMasterId r:id="rId42"/>
  </p:notesMasterIdLst>
  <p:handoutMasterIdLst>
    <p:handoutMasterId r:id="rId43"/>
  </p:handoutMasterIdLst>
  <p:sldIdLst>
    <p:sldId id="267" r:id="rId7"/>
    <p:sldId id="274" r:id="rId8"/>
    <p:sldId id="281" r:id="rId9"/>
    <p:sldId id="280" r:id="rId10"/>
    <p:sldId id="1397" r:id="rId11"/>
    <p:sldId id="1644" r:id="rId12"/>
    <p:sldId id="1480" r:id="rId13"/>
    <p:sldId id="1648" r:id="rId14"/>
    <p:sldId id="1667" r:id="rId15"/>
    <p:sldId id="1663" r:id="rId16"/>
    <p:sldId id="1664" r:id="rId17"/>
    <p:sldId id="1665" r:id="rId18"/>
    <p:sldId id="1662" r:id="rId19"/>
    <p:sldId id="1659" r:id="rId20"/>
    <p:sldId id="1668" r:id="rId21"/>
    <p:sldId id="1666" r:id="rId22"/>
    <p:sldId id="1649" r:id="rId23"/>
    <p:sldId id="654" r:id="rId24"/>
    <p:sldId id="1418" r:id="rId25"/>
    <p:sldId id="652" r:id="rId26"/>
    <p:sldId id="1441" r:id="rId27"/>
    <p:sldId id="668" r:id="rId28"/>
    <p:sldId id="669" r:id="rId29"/>
    <p:sldId id="582" r:id="rId30"/>
    <p:sldId id="623" r:id="rId31"/>
    <p:sldId id="1443" r:id="rId32"/>
    <p:sldId id="1640" r:id="rId33"/>
    <p:sldId id="1552" r:id="rId34"/>
    <p:sldId id="1672" r:id="rId35"/>
    <p:sldId id="1671" r:id="rId36"/>
    <p:sldId id="1670" r:id="rId37"/>
    <p:sldId id="1669" r:id="rId38"/>
    <p:sldId id="1657" r:id="rId39"/>
    <p:sldId id="1658" r:id="rId40"/>
    <p:sldId id="291" r:id="rId41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D2B0"/>
    <a:srgbClr val="FF0000"/>
    <a:srgbClr val="F5EADF"/>
    <a:srgbClr val="D4D1CC"/>
    <a:srgbClr val="5F5ACC"/>
    <a:srgbClr val="D65C00"/>
    <a:srgbClr val="E4E1DE"/>
    <a:srgbClr val="BCE1EC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B327BE-A8B2-447B-8643-E9F3368CE449}" v="404" vWet="408" dt="2023-09-29T18:15:53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 autoAdjust="0"/>
    <p:restoredTop sz="94706" autoAdjust="0"/>
  </p:normalViewPr>
  <p:slideViewPr>
    <p:cSldViewPr snapToGrid="0">
      <p:cViewPr varScale="1">
        <p:scale>
          <a:sx n="108" d="100"/>
          <a:sy n="108" d="100"/>
        </p:scale>
        <p:origin x="2004" y="10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12/14/2023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12/14/2023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901"/>
            <a:ext cx="550545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1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0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3022696"/>
              </p:ext>
            </p:extLst>
          </p:nvPr>
        </p:nvGraphicFramePr>
        <p:xfrm>
          <a:off x="204788" y="1403202"/>
          <a:ext cx="5953649" cy="3870960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9" y="965201"/>
            <a:ext cx="447833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7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5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31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42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16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7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49939ED1-20B6-486E-AD1A-0AF57D3268A8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946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31233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42176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5801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5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1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444508"/>
            <a:ext cx="82296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982199"/>
            <a:ext cx="5332506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6420103"/>
            <a:ext cx="6260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9" y="972237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</p:sldLayoutIdLst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https://files.constantcontact.com/4fdfceab001/4cd6bb01-03f4-42e5-8212-a383c9bfe9d8.png?rdr=true" TargetMode="Externa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0" y="639097"/>
            <a:ext cx="4834654" cy="3781101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Board of Directors Meeting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7500" y="5280847"/>
            <a:ext cx="4834654" cy="78565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Franklin Gothic Medium"/>
              </a:rPr>
              <a:t>December 16,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3971C-807F-47EA-A77D-96DA0A524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6006" y="0"/>
            <a:ext cx="348799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4B07F1E-24B3-440B-8F89-104CA22D8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604" y="958640"/>
            <a:ext cx="2522798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Meeting">
            <a:extLst>
              <a:ext uri="{FF2B5EF4-FFF2-40B4-BE49-F238E27FC236}">
                <a16:creationId xmlns:a16="http://schemas.microsoft.com/office/drawing/2014/main" id="{80607E5A-D77F-43FC-8C0E-97F0202CB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6554" y="2376463"/>
            <a:ext cx="2075365" cy="20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Racquet Sports Building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DCC1CAF7-CA5E-0720-7146-5472B8C06A4B}"/>
              </a:ext>
            </a:extLst>
          </p:cNvPr>
          <p:cNvSpPr txBox="1">
            <a:spLocks/>
          </p:cNvSpPr>
          <p:nvPr/>
        </p:nvSpPr>
        <p:spPr>
          <a:xfrm>
            <a:off x="252548" y="2255526"/>
            <a:ext cx="8638903" cy="236086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732B7-3ED5-48A3-F419-1EB03143E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25639" y="1919535"/>
            <a:ext cx="4932058" cy="4944872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CAA18C3D-6575-367F-A910-186C1F4916DE}"/>
              </a:ext>
            </a:extLst>
          </p:cNvPr>
          <p:cNvSpPr txBox="1">
            <a:spLocks/>
          </p:cNvSpPr>
          <p:nvPr/>
        </p:nvSpPr>
        <p:spPr>
          <a:xfrm>
            <a:off x="252548" y="2405846"/>
            <a:ext cx="3694030" cy="3915055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Focus on pro shop and restrooms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Received feedback from Racquet Sports community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Frank Brown prepared sketches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Restrooms and pro shop improvements at top of the list (agreed to by Director of Racquet Sports)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Working with outside contractors who have been utilized in past along with Public Works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Timeframe:  January – May 2024</a:t>
            </a:r>
          </a:p>
        </p:txBody>
      </p:sp>
    </p:spTree>
    <p:extLst>
      <p:ext uri="{BB962C8B-B14F-4D97-AF65-F5344CB8AC3E}">
        <p14:creationId xmlns:p14="http://schemas.microsoft.com/office/powerpoint/2010/main" val="74238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Tiki Bar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DCC1CAF7-CA5E-0720-7146-5472B8C06A4B}"/>
              </a:ext>
            </a:extLst>
          </p:cNvPr>
          <p:cNvSpPr txBox="1">
            <a:spLocks/>
          </p:cNvSpPr>
          <p:nvPr/>
        </p:nvSpPr>
        <p:spPr>
          <a:xfrm>
            <a:off x="252548" y="2255526"/>
            <a:ext cx="8638903" cy="236086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147A-2602-EC3D-3B29-B50402CDF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258" y="1980318"/>
            <a:ext cx="6622742" cy="4602474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710E5612-743B-393C-564D-E0D72154D0CD}"/>
              </a:ext>
            </a:extLst>
          </p:cNvPr>
          <p:cNvSpPr txBox="1">
            <a:spLocks/>
          </p:cNvSpPr>
          <p:nvPr/>
        </p:nvSpPr>
        <p:spPr>
          <a:xfrm>
            <a:off x="-1" y="2255526"/>
            <a:ext cx="2589784" cy="3878944"/>
          </a:xfrm>
          <a:prstGeom prst="rect">
            <a:avLst/>
          </a:prstGeom>
        </p:spPr>
        <p:txBody>
          <a:bodyPr vert="horz" lIns="91440" tIns="45720" rIns="91440" bIns="0" rtlCol="0" anchor="b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Objective to enhance customer service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Work to be performed by Public Works and contracted vendor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Plan to be completed by Memorial Day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Will request during the Capital Request segment of today’s meeting</a:t>
            </a:r>
          </a:p>
        </p:txBody>
      </p:sp>
    </p:spTree>
    <p:extLst>
      <p:ext uri="{BB962C8B-B14F-4D97-AF65-F5344CB8AC3E}">
        <p14:creationId xmlns:p14="http://schemas.microsoft.com/office/powerpoint/2010/main" val="329705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Pavilion – Veterans Memorial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DCC1CAF7-CA5E-0720-7146-5472B8C06A4B}"/>
              </a:ext>
            </a:extLst>
          </p:cNvPr>
          <p:cNvSpPr txBox="1">
            <a:spLocks/>
          </p:cNvSpPr>
          <p:nvPr/>
        </p:nvSpPr>
        <p:spPr>
          <a:xfrm>
            <a:off x="252548" y="2255526"/>
            <a:ext cx="8638903" cy="236086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EE919-C2A0-8E2E-0155-4FDCFB67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6971"/>
            <a:ext cx="5939161" cy="4225771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594F992E-201A-724E-6B56-7F0509F04260}"/>
              </a:ext>
            </a:extLst>
          </p:cNvPr>
          <p:cNvSpPr txBox="1">
            <a:spLocks/>
          </p:cNvSpPr>
          <p:nvPr/>
        </p:nvSpPr>
        <p:spPr>
          <a:xfrm>
            <a:off x="5939161" y="2396971"/>
            <a:ext cx="3071674" cy="299177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Shade structure to replace existing gazebo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Work to be performed with contracted service partner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Veterans Memorial Foundation to provide $50,000 and OPA proposed $50,000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BC071E8-4E11-6343-DC72-5CE5C2C58727}"/>
              </a:ext>
            </a:extLst>
          </p:cNvPr>
          <p:cNvSpPr/>
          <p:nvPr/>
        </p:nvSpPr>
        <p:spPr>
          <a:xfrm rot="17248271">
            <a:off x="3267590" y="1337072"/>
            <a:ext cx="2069859" cy="3086970"/>
          </a:xfrm>
          <a:prstGeom prst="triangle">
            <a:avLst>
              <a:gd name="adj" fmla="val 416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28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091045" y="1893700"/>
            <a:ext cx="3726444" cy="49642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Evaluated Robin Hood bike/walking trail with Patti Stevens, Chair, Worcester County Bike and Pedestrian Coalition, on November 30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Walking trails currently being worked on:</a:t>
            </a:r>
          </a:p>
          <a:p>
            <a:pPr marL="742950" lvl="1" indent="-285750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Roots being removed, trails being mulched, and stone dust added to road edges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signs ordered to be placed on walking paths that cross over streets notifying motorists of hikers or bikers crossing the roadways (signs recommended by MD State law)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Roads will also be striped similar to golf cart crossings:</a:t>
            </a:r>
          </a:p>
          <a:p>
            <a:pPr marL="742950" lvl="1" indent="-285750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Richard, Castle, Camelot (2 locations) and Robin Hood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971550" y="447503"/>
            <a:ext cx="71818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Walking Trails</a:t>
            </a:r>
          </a:p>
        </p:txBody>
      </p:sp>
      <p:pic>
        <p:nvPicPr>
          <p:cNvPr id="12" name="Content Placeholder 8" descr="A yellow road sign with a bicycle and a person walking&#10;&#10;Description automatically generated">
            <a:extLst>
              <a:ext uri="{FF2B5EF4-FFF2-40B4-BE49-F238E27FC236}">
                <a16:creationId xmlns:a16="http://schemas.microsoft.com/office/drawing/2014/main" id="{38E51DD3-E01A-38CB-7EAF-D676E2325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1" b="90685" l="2373" r="95336">
                        <a14:foregroundMark x1="7774" y1="50616" x2="7774" y2="50616"/>
                        <a14:foregroundMark x1="3928" y1="49658" x2="3928" y2="49658"/>
                        <a14:foregroundMark x1="95336" y1="49658" x2="95336" y2="49658"/>
                        <a14:foregroundMark x1="49427" y1="90753" x2="49427" y2="90753"/>
                        <a14:foregroundMark x1="49836" y1="9589" x2="49836" y2="9589"/>
                        <a14:foregroundMark x1="49836" y1="9589" x2="49836" y2="9589"/>
                        <a14:foregroundMark x1="45172" y1="12808" x2="45172" y2="12808"/>
                        <a14:foregroundMark x1="42062" y1="15411" x2="42062" y2="15411"/>
                        <a14:foregroundMark x1="34206" y1="20685" x2="34206" y2="20685"/>
                        <a14:foregroundMark x1="24550" y1="28151" x2="24550" y2="28151"/>
                        <a14:foregroundMark x1="10475" y1="34658" x2="10475" y2="34658"/>
                        <a14:foregroundMark x1="9738" y1="42466" x2="9738" y2="42466"/>
                        <a14:foregroundMark x1="12848" y1="37260" x2="13993" y2="37945"/>
                        <a14:foregroundMark x1="15548" y1="38288" x2="15548" y2="38288"/>
                        <a14:foregroundMark x1="22177" y1="34658" x2="22177" y2="34658"/>
                        <a14:foregroundMark x1="14403" y1="39247" x2="14403" y2="39247"/>
                        <a14:foregroundMark x1="10475" y1="41849" x2="10475" y2="41849"/>
                        <a14:foregroundMark x1="18249" y1="36644" x2="18249" y2="36644"/>
                        <a14:foregroundMark x1="22995" y1="33014" x2="22995" y2="33014"/>
                        <a14:foregroundMark x1="28805" y1="26849" x2="28805" y2="26849"/>
                        <a14:foregroundMark x1="31915" y1="21644" x2="31915" y2="21644"/>
                        <a14:foregroundMark x1="38134" y1="18082" x2="38134" y2="18082"/>
                        <a14:foregroundMark x1="43617" y1="10548" x2="43617" y2="10548"/>
                        <a14:foregroundMark x1="42062" y1="14452" x2="42062" y2="14452"/>
                        <a14:foregroundMark x1="39689" y1="16096" x2="39689" y2="16096"/>
                        <a14:foregroundMark x1="37316" y1="19041" x2="37316" y2="19041"/>
                        <a14:foregroundMark x1="36170" y1="20000" x2="35025" y2="20959"/>
                        <a14:foregroundMark x1="31506" y1="23562" x2="30769" y2="24589"/>
                        <a14:foregroundMark x1="29214" y1="26164" x2="26841" y2="28493"/>
                        <a14:foregroundMark x1="26105" y1="28493" x2="23732" y2="29795"/>
                        <a14:foregroundMark x1="23732" y1="30137" x2="23732" y2="30137"/>
                        <a14:foregroundMark x1="22177" y1="31096" x2="19804" y2="33014"/>
                        <a14:foregroundMark x1="17512" y1="34041" x2="15548" y2="35959"/>
                        <a14:foregroundMark x1="14812" y1="36301" x2="13584" y2="37260"/>
                        <a14:foregroundMark x1="12848" y1="38288" x2="12029" y2="39247"/>
                        <a14:foregroundMark x1="12029" y1="39247" x2="10475" y2="40890"/>
                        <a14:foregroundMark x1="9738" y1="41164" x2="8592" y2="41849"/>
                        <a14:foregroundMark x1="7038" y1="42466" x2="5483" y2="44795"/>
                        <a14:foregroundMark x1="5074" y1="44795" x2="3110" y2="46096"/>
                        <a14:foregroundMark x1="3110" y1="46096" x2="3110" y2="46096"/>
                        <a14:foregroundMark x1="2373" y1="47055" x2="3110" y2="48014"/>
                        <a14:foregroundMark x1="15139" y1="37260" x2="15139" y2="37260"/>
                        <a14:foregroundMark x1="16694" y1="35959" x2="18249" y2="35959"/>
                        <a14:foregroundMark x1="18249" y1="35616" x2="18249" y2="35616"/>
                        <a14:foregroundMark x1="18658" y1="35000" x2="18658" y2="35000"/>
                        <a14:foregroundMark x1="19067" y1="34315" x2="19067" y2="34315"/>
                        <a14:foregroundMark x1="19067" y1="34315" x2="19067" y2="34315"/>
                        <a14:foregroundMark x1="19067" y1="34041" x2="20622" y2="33356"/>
                        <a14:foregroundMark x1="20622" y1="33356" x2="20622" y2="33356"/>
                        <a14:foregroundMark x1="22995" y1="31712" x2="22995" y2="31712"/>
                        <a14:foregroundMark x1="24141" y1="31096" x2="24141" y2="31096"/>
                        <a14:foregroundMark x1="24141" y1="29110" x2="24141" y2="29110"/>
                        <a14:foregroundMark x1="24550" y1="27534" x2="24550" y2="27534"/>
                        <a14:foregroundMark x1="24877" y1="26849" x2="26105" y2="26849"/>
                        <a14:foregroundMark x1="28805" y1="25205" x2="31097" y2="23562"/>
                        <a14:foregroundMark x1="32651" y1="22260" x2="32651" y2="22260"/>
                        <a14:foregroundMark x1="34615" y1="21301" x2="34615" y2="21301"/>
                        <a14:foregroundMark x1="37725" y1="18699" x2="40098" y2="16781"/>
                        <a14:foregroundMark x1="40507" y1="16096" x2="40507" y2="16096"/>
                        <a14:foregroundMark x1="41653" y1="14110" x2="41653" y2="14110"/>
                        <a14:foregroundMark x1="45908" y1="11507" x2="45908" y2="11507"/>
                        <a14:foregroundMark x1="46318" y1="11507" x2="46318" y2="11507"/>
                        <a14:foregroundMark x1="47054" y1="10548" x2="47054" y2="10548"/>
                        <a14:foregroundMark x1="66121" y1="20685" x2="66121" y2="20685"/>
                        <a14:foregroundMark x1="61457" y1="16438" x2="61457" y2="16438"/>
                        <a14:foregroundMark x1="65385" y1="19658" x2="65385" y2="19658"/>
                        <a14:foregroundMark x1="68494" y1="22260" x2="69640" y2="22945"/>
                        <a14:foregroundMark x1="70049" y1="23288" x2="70049" y2="23288"/>
                        <a14:foregroundMark x1="65794" y1="19384" x2="65794" y2="19384"/>
                        <a14:foregroundMark x1="59493" y1="15137" x2="60311" y2="16096"/>
                        <a14:foregroundMark x1="60720" y1="16096" x2="62275" y2="17397"/>
                        <a14:foregroundMark x1="62275" y1="17397" x2="62275" y2="17397"/>
                        <a14:foregroundMark x1="62684" y1="17740" x2="62684" y2="17740"/>
                        <a14:foregroundMark x1="63011" y1="17740" x2="64239" y2="18356"/>
                        <a14:foregroundMark x1="64566" y1="18699" x2="64566" y2="18699"/>
                        <a14:foregroundMark x1="65385" y1="19658" x2="67349" y2="21301"/>
                        <a14:foregroundMark x1="67676" y1="21644" x2="67676" y2="21644"/>
                        <a14:foregroundMark x1="68085" y1="21986" x2="68085" y2="21986"/>
                        <a14:foregroundMark x1="68494" y1="22260" x2="68494" y2="22260"/>
                        <a14:foregroundMark x1="70458" y1="25548" x2="71604" y2="27808"/>
                        <a14:foregroundMark x1="72013" y1="28493" x2="72013" y2="28493"/>
                        <a14:foregroundMark x1="70458" y1="22260" x2="70458" y2="22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48" y="2689934"/>
            <a:ext cx="2503352" cy="2989077"/>
          </a:xfrm>
          <a:prstGeom prst="rect">
            <a:avLst/>
          </a:prstGeom>
        </p:spPr>
      </p:pic>
      <p:pic>
        <p:nvPicPr>
          <p:cNvPr id="13" name="Content Placeholder 4" descr="A person and person working in a forest&#10;&#10;Description automatically generated">
            <a:extLst>
              <a:ext uri="{FF2B5EF4-FFF2-40B4-BE49-F238E27FC236}">
                <a16:creationId xmlns:a16="http://schemas.microsoft.com/office/drawing/2014/main" id="{D1B401F7-AC72-F3C3-D8E6-D54B3EE35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-87" b="3"/>
          <a:stretch/>
        </p:blipFill>
        <p:spPr>
          <a:xfrm>
            <a:off x="1" y="2266971"/>
            <a:ext cx="3091044" cy="412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33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Budget 2024/2025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2774175A-3BD3-8599-99FE-357AB4EF1797}"/>
              </a:ext>
            </a:extLst>
          </p:cNvPr>
          <p:cNvSpPr txBox="1">
            <a:spLocks/>
          </p:cNvSpPr>
          <p:nvPr/>
        </p:nvSpPr>
        <p:spPr>
          <a:xfrm>
            <a:off x="252546" y="2206484"/>
            <a:ext cx="8638903" cy="458049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</a:rPr>
              <a:t>Dates for review: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+mj-ea"/>
                <a:cs typeface="+mj-cs"/>
              </a:rPr>
              <a:t>B &amp; F Review – January 3-4, 2024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+mj-ea"/>
                <a:cs typeface="+mj-cs"/>
              </a:rPr>
              <a:t>Board Review – January 11-12, 2024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+mj-ea"/>
                <a:cs typeface="+mj-cs"/>
              </a:rPr>
              <a:t>Town Hall – February 7, 2024 (tentatively)</a:t>
            </a:r>
            <a:endParaRPr lang="en-US" sz="2000" dirty="0">
              <a:solidFill>
                <a:prstClr val="black"/>
              </a:solidFill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Continue robust bulkhead, drainage, and road programs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Address infrastructure well overdue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Irrigation system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Statutory wage increases, 401K Police enhanced program, medical costs, and liability insurance increases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Budget binders to be available to B &amp; F and Board December 22, 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684213" lvl="1" indent="-22701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967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1977818" y="472918"/>
            <a:ext cx="49271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Beach Club</a:t>
            </a:r>
          </a:p>
        </p:txBody>
      </p:sp>
      <p:sp>
        <p:nvSpPr>
          <p:cNvPr id="2" name="Title 12">
            <a:extLst>
              <a:ext uri="{FF2B5EF4-FFF2-40B4-BE49-F238E27FC236}">
                <a16:creationId xmlns:a16="http://schemas.microsoft.com/office/drawing/2014/main" id="{0DA5FFC7-FE22-8CF9-3D4F-3C99EBA6FAA6}"/>
              </a:ext>
            </a:extLst>
          </p:cNvPr>
          <p:cNvSpPr txBox="1">
            <a:spLocks/>
          </p:cNvSpPr>
          <p:nvPr/>
        </p:nvSpPr>
        <p:spPr>
          <a:xfrm>
            <a:off x="323184" y="2179283"/>
            <a:ext cx="8638903" cy="310293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cap="none" dirty="0">
                <a:solidFill>
                  <a:prstClr val="black"/>
                </a:solidFill>
              </a:rPr>
              <a:t>After discussion with Board President, researched ideas for entrance to Beach Club bathrooms for members only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cap="none" dirty="0">
                <a:solidFill>
                  <a:prstClr val="black"/>
                </a:solidFill>
              </a:rPr>
              <a:t>IT received bids for door controls, card readers (scanner), intercom, and cameras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cap="none" dirty="0">
                <a:solidFill>
                  <a:prstClr val="black"/>
                </a:solidFill>
              </a:rPr>
              <a:t>Recommendation to use </a:t>
            </a:r>
            <a:r>
              <a:rPr lang="en-US" sz="2100" cap="none" dirty="0" err="1">
                <a:solidFill>
                  <a:prstClr val="black"/>
                </a:solidFill>
              </a:rPr>
              <a:t>Verkada</a:t>
            </a:r>
            <a:r>
              <a:rPr lang="en-US" sz="2100" cap="none" dirty="0">
                <a:solidFill>
                  <a:prstClr val="black"/>
                </a:solidFill>
              </a:rPr>
              <a:t> product – Blue Cap IT to install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cap="none" dirty="0">
                <a:solidFill>
                  <a:prstClr val="black"/>
                </a:solidFill>
              </a:rPr>
              <a:t>Total cost</a:t>
            </a:r>
            <a:r>
              <a:rPr lang="en-US" sz="2100" cap="none">
                <a:solidFill>
                  <a:prstClr val="black"/>
                </a:solidFill>
              </a:rPr>
              <a:t>:  $5,430.82</a:t>
            </a:r>
            <a:endParaRPr lang="en-US" sz="2100" cap="none" dirty="0">
              <a:solidFill>
                <a:prstClr val="black"/>
              </a:solidFill>
            </a:endParaRPr>
          </a:p>
          <a:p>
            <a:pPr marL="684213" lvl="1" indent="-22701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7F453-B6D3-ECA7-20AD-22DE84278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49" y="5098160"/>
            <a:ext cx="1732068" cy="1570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8A38A-AD90-570D-48B0-EE1F62A31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912" y="5098160"/>
            <a:ext cx="783495" cy="157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B77C2-FBA1-4E7A-8970-F1A42F443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635" y="5011606"/>
            <a:ext cx="888373" cy="16571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F53E3-30BC-41FD-A41B-391DD641D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146" y="5380892"/>
            <a:ext cx="2861938" cy="128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71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Trash RFP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DCC1CAF7-CA5E-0720-7146-5472B8C06A4B}"/>
              </a:ext>
            </a:extLst>
          </p:cNvPr>
          <p:cNvSpPr txBox="1">
            <a:spLocks/>
          </p:cNvSpPr>
          <p:nvPr/>
        </p:nvSpPr>
        <p:spPr>
          <a:xfrm>
            <a:off x="4367813" y="3164888"/>
            <a:ext cx="4474346" cy="259228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Going forward today </a:t>
            </a: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requesting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approval for trash/recycling contract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Three bids received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All three bids include options for yearly and seasonal pick ups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Inclusive contract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E92CB-60B9-40B5-6E76-427ECD7FE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" t="6357" r="2102" b="2857"/>
          <a:stretch/>
        </p:blipFill>
        <p:spPr>
          <a:xfrm>
            <a:off x="648071" y="2787587"/>
            <a:ext cx="3080551" cy="31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6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2631617" y="447503"/>
            <a:ext cx="38807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Holiday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5C6BC-5FE5-D240-0F53-F80BF3FA1772}"/>
              </a:ext>
            </a:extLst>
          </p:cNvPr>
          <p:cNvSpPr txBox="1"/>
          <p:nvPr/>
        </p:nvSpPr>
        <p:spPr>
          <a:xfrm>
            <a:off x="264759" y="2210168"/>
            <a:ext cx="73684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Additional holiday decorations:</a:t>
            </a:r>
          </a:p>
          <a:p>
            <a:pPr marL="631825" lvl="1" indent="-1746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F0302020204030204"/>
              </a:rPr>
              <a:t>7 trees total (5 artificial; 2 live)</a:t>
            </a:r>
          </a:p>
          <a:p>
            <a:pPr marL="631825" lvl="1" indent="-1746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F0302020204030204"/>
              </a:rPr>
              <a:t>Additional lighting added to north gate bridge</a:t>
            </a:r>
          </a:p>
          <a:p>
            <a:pPr marL="631825" lvl="1" indent="-1746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F0302020204030204"/>
              </a:rPr>
              <a:t>Wreaths and flags put on street light poles</a:t>
            </a:r>
          </a:p>
          <a:p>
            <a:pPr marL="631825" lvl="1" indent="-174625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F0302020204030204"/>
              </a:rPr>
              <a:t>Approximately 25,000 lights throughout the community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9497FD-FCCA-4914-D517-11AE5388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5500"/>
            <a:ext cx="4518750" cy="301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w of banners on a pole&#10;&#10;Description automatically generated">
            <a:extLst>
              <a:ext uri="{FF2B5EF4-FFF2-40B4-BE49-F238E27FC236}">
                <a16:creationId xmlns:a16="http://schemas.microsoft.com/office/drawing/2014/main" id="{7F2CA0A0-E783-649B-8551-2F3C2806C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44" y="3845500"/>
            <a:ext cx="4519879" cy="30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5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CPI Violation Dashboard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November</a:t>
            </a:r>
            <a:endParaRPr lang="en-US" b="1" u="sng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239769"/>
              </p:ext>
            </p:extLst>
          </p:nvPr>
        </p:nvGraphicFramePr>
        <p:xfrm>
          <a:off x="109536" y="3091340"/>
          <a:ext cx="8847908" cy="95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83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307832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479867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752377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10/31/23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Violations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Violations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11/30/23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200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41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138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AD86D9-C03E-4A30-A454-1333AEBA4A40}"/>
              </a:ext>
            </a:extLst>
          </p:cNvPr>
          <p:cNvSpPr txBox="1"/>
          <p:nvPr/>
        </p:nvSpPr>
        <p:spPr>
          <a:xfrm>
            <a:off x="122598" y="2723080"/>
            <a:ext cx="32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Violations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45EED-5BDB-2387-3FB6-2B720D18D314}"/>
              </a:ext>
            </a:extLst>
          </p:cNvPr>
          <p:cNvSpPr txBox="1"/>
          <p:nvPr/>
        </p:nvSpPr>
        <p:spPr>
          <a:xfrm>
            <a:off x="122598" y="450984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41 violations initiated in November:  3 maintenance/trash/debris; 14 no permit; 24 miscellaneous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Miscellaneous violations includes signs, stop work orders, trailers, unregistered/junk vehicles, and vehicle parking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103 violations complied out; 138 remain open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39 maintenance/trash/debris; 40 no permit; 59 miscellaneous</a:t>
            </a:r>
          </a:p>
        </p:txBody>
      </p:sp>
    </p:spTree>
    <p:extLst>
      <p:ext uri="{BB962C8B-B14F-4D97-AF65-F5344CB8AC3E}">
        <p14:creationId xmlns:p14="http://schemas.microsoft.com/office/powerpoint/2010/main" val="1554711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Work Orders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November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860755"/>
              </p:ext>
            </p:extLst>
          </p:nvPr>
        </p:nvGraphicFramePr>
        <p:xfrm>
          <a:off x="571175" y="2521994"/>
          <a:ext cx="8046719" cy="1409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72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164411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204843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879743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10/31/23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Work Orders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Work Orders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11/30/23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59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77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96AD777-9903-050C-60B7-A95C92E997D2}"/>
              </a:ext>
            </a:extLst>
          </p:cNvPr>
          <p:cNvSpPr txBox="1"/>
          <p:nvPr/>
        </p:nvSpPr>
        <p:spPr>
          <a:xfrm>
            <a:off x="1358434" y="4738046"/>
            <a:ext cx="6975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59 work orders initiated in November:  3 bulkhead;  9 drainage;                                       3 grounds/landscaping; 11 roads; 6 signs; 27 general maintenance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Majority still open in drainage (55):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black"/>
                </a:solidFill>
                <a:latin typeface="Gill Sans MT" panose="020B0502020104020203"/>
              </a:rPr>
              <a:t>8 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– over 30 days</a:t>
            </a:r>
            <a:r>
              <a:rPr lang="en-US" sz="1600">
                <a:solidFill>
                  <a:prstClr val="black"/>
                </a:solidFill>
                <a:latin typeface="Gill Sans MT" panose="020B0502020104020203"/>
              </a:rPr>
              <a:t>; 41 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– over 60 days</a:t>
            </a:r>
          </a:p>
          <a:p>
            <a:pPr marL="1200150" lvl="2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ill Sans MT" panose="020B0502020104020203"/>
              </a:rPr>
              <a:t>Average 1-4 work orders a day to complete depending upon severity</a:t>
            </a:r>
            <a:endParaRPr lang="en-US" dirty="0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70828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Approval of Agenda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88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139332"/>
            <a:ext cx="7524003" cy="1663343"/>
          </a:xfrm>
        </p:spPr>
        <p:txBody>
          <a:bodyPr>
            <a:no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Customer Service Dashboard</a:t>
            </a:r>
            <a:br>
              <a:rPr lang="en-US" b="0" u="sng" dirty="0">
                <a:solidFill>
                  <a:schemeClr val="tx1"/>
                </a:solidFill>
              </a:rPr>
            </a:br>
            <a:r>
              <a:rPr lang="en-US" sz="3200" b="0" u="sng" dirty="0">
                <a:solidFill>
                  <a:schemeClr val="tx1"/>
                </a:solidFill>
              </a:rPr>
              <a:t>(from info@oceanpines.org)</a:t>
            </a:r>
            <a:br>
              <a:rPr lang="en-US" sz="3200" b="0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November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701982"/>
              </p:ext>
            </p:extLst>
          </p:nvPr>
        </p:nvGraphicFramePr>
        <p:xfrm>
          <a:off x="2159726" y="2125434"/>
          <a:ext cx="4977921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06">
                  <a:extLst>
                    <a:ext uri="{9D8B030D-6E8A-4147-A177-3AD203B41FA5}">
                      <a16:colId xmlns:a16="http://schemas.microsoft.com/office/drawing/2014/main" val="160533530"/>
                    </a:ext>
                  </a:extLst>
                </a:gridCol>
                <a:gridCol w="2520015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22765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# Received – Nov.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Amenities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900878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CPI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847516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Drainage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4032667"/>
                  </a:ext>
                </a:extLst>
              </a:tr>
              <a:tr h="31758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General 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9019372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Public Works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2857128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244831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97C8FB9E-F9E1-9DA5-4E9C-7C66AD0CD3AF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02772"/>
            <a:ext cx="3708179" cy="1957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2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Financials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6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230819"/>
            <a:ext cx="5623560" cy="1482571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UNAUDITED FINANCIAL CHANGE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Century Gothic" panose="020B0502020202020204" pitchFamily="34" charset="0"/>
              </a:rPr>
              <a:t>PRELIMINARY FLASH - MONTH OF NOVEMBER 2023</a:t>
            </a: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/>
        </p:nvGraphicFramePr>
        <p:xfrm>
          <a:off x="1348740" y="2600335"/>
          <a:ext cx="6446519" cy="2293480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1971203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482008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1541150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452158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27263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November (In 000’s)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3407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Current 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Favor/ (</a:t>
                      </a:r>
                      <a:r>
                        <a:rPr lang="en-US" sz="1200" u="none" strike="noStrike" dirty="0" err="1">
                          <a:effectLst/>
                        </a:rPr>
                        <a:t>Unfavor</a:t>
                      </a:r>
                      <a:r>
                        <a:rPr lang="en-US" sz="1200" u="none" strike="noStrike" dirty="0">
                          <a:effectLst/>
                        </a:rPr>
                        <a:t>) vs. 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23119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238558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3873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Revenues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$290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$358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$68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Expenses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1,117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1,073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Operating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($588)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($495)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$93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893815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893815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613067" y="48825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249" y="328474"/>
            <a:ext cx="5707559" cy="1464815"/>
          </a:xfrm>
        </p:spPr>
        <p:txBody>
          <a:bodyPr>
            <a:normAutofit/>
          </a:bodyPr>
          <a:lstStyle/>
          <a:p>
            <a:pPr algn="ctr"/>
            <a:r>
              <a:rPr lang="en-US" sz="2100" dirty="0">
                <a:latin typeface="Century Gothic" panose="020B0502020202020204" pitchFamily="34" charset="0"/>
              </a:rPr>
              <a:t>UNAUDITED PRELIMINARY FLASH MONTH OF NOVEMBER FAVOR/(UNFAVORABLE) VS. BUDGET (IN 000’s)</a:t>
            </a:r>
            <a:br>
              <a:rPr lang="en-US" sz="2025" dirty="0">
                <a:latin typeface="Franklin Gothic Medium" panose="020B06030201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758582"/>
              </p:ext>
            </p:extLst>
          </p:nvPr>
        </p:nvGraphicFramePr>
        <p:xfrm>
          <a:off x="1879409" y="2094499"/>
          <a:ext cx="5329237" cy="3559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267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242970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28781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Department/Amenity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Favorable/(Unfavorable)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Police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7950552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400" dirty="0"/>
                        <a:t>Public Works/Gen </a:t>
                      </a:r>
                      <a:r>
                        <a:rPr lang="en-US" sz="1400" dirty="0" err="1"/>
                        <a:t>Maint</a:t>
                      </a:r>
                      <a:r>
                        <a:rPr lang="en-US" sz="1400" dirty="0"/>
                        <a:t>/CPI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01404863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400" dirty="0"/>
                        <a:t>Golf Ops + Maintenance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5141597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400" dirty="0"/>
                        <a:t>Aquatics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6172223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400" dirty="0"/>
                        <a:t>Clubhouse Grille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6363171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400" dirty="0"/>
                        <a:t>Yacht Club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2710775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Other Net (Admin, GM Office, Finance, Public Relations, Racquet Sports, Beach Club, Beach Parking, Recreation, Marinas)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dirty="0"/>
                        <a:t> (1)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0162042"/>
                  </a:ext>
                </a:extLst>
              </a:tr>
              <a:tr h="409143">
                <a:tc>
                  <a:txBody>
                    <a:bodyPr/>
                    <a:lstStyle/>
                    <a:p>
                      <a:r>
                        <a:rPr lang="en-US" sz="1400" dirty="0"/>
                        <a:t>               </a:t>
                      </a:r>
                      <a:r>
                        <a:rPr lang="en-US" sz="1400" b="1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$137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5728681" y="6961373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BB0CDF-5ABB-387D-8A08-0F31CC442672}"/>
              </a:ext>
            </a:extLst>
          </p:cNvPr>
          <p:cNvCxnSpPr>
            <a:cxnSpLocks/>
          </p:cNvCxnSpPr>
          <p:nvPr/>
        </p:nvCxnSpPr>
        <p:spPr>
          <a:xfrm>
            <a:off x="5728681" y="5806701"/>
            <a:ext cx="66380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4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54767" y="3162471"/>
            <a:ext cx="2335109" cy="1780887"/>
          </a:xfrm>
        </p:spPr>
        <p:txBody>
          <a:bodyPr vert="horz" lIns="68580" tIns="34290" rIns="68580" bIns="0" rtlCol="0" anchor="b">
            <a:noAutofit/>
          </a:bodyPr>
          <a:lstStyle/>
          <a:p>
            <a:pPr defTabSz="685800"/>
            <a:r>
              <a:rPr lang="en-US" sz="3200" dirty="0">
                <a:solidFill>
                  <a:schemeClr val="bg1"/>
                </a:solidFill>
              </a:rPr>
              <a:t>Treasurer’s Report -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Monica Rakowski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" y="2334827"/>
            <a:ext cx="3653817" cy="33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598625" y="890903"/>
            <a:ext cx="5946749" cy="72783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</a:rPr>
              <a:t>Preliminary Cash &amp; Short-Term Investments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2000" b="1" u="sng" dirty="0">
                <a:solidFill>
                  <a:prstClr val="black"/>
                </a:solidFill>
                <a:latin typeface="Calibri Light" panose="020F0302020204030204"/>
              </a:rPr>
              <a:t>Month of November</a:t>
            </a:r>
            <a:endParaRPr lang="en-US" sz="2000" b="1" dirty="0">
              <a:solidFill>
                <a:srgbClr val="FEFEFE"/>
              </a:solidFill>
              <a:latin typeface="Calibri Light" panose="020F030202020403020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3278" y="2118903"/>
            <a:ext cx="3916511" cy="3598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As of November 30, 2023, the Association had Approximately (~) $16.8M in Cash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Cash Increased ~ $0.8M from the Same Time Period Last Year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Cash Decreased ~ ($600)K from October 2023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$11.3M Invested in CDAR’s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$50K in Interest Income Recognized for the Month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Remaining $5.5M in Insured Cash Sweep, Treasury Bills, Money Market and Other Operating Accounts (Diversified Between 2 Local Banks)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5406" y="2524433"/>
            <a:ext cx="2787254" cy="278725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91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9D93730-8C7D-423D-9137-597B5FA6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D45553-91A4-480A-9577-0E0FC0D91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" y="0"/>
            <a:ext cx="91405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D240F8A8-FEA1-42C2-B259-27A935127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77753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3A5A1C8-00CF-701D-EA7D-3359A7572C35}"/>
              </a:ext>
            </a:extLst>
          </p:cNvPr>
          <p:cNvSpPr txBox="1">
            <a:spLocks/>
          </p:cNvSpPr>
          <p:nvPr/>
        </p:nvSpPr>
        <p:spPr>
          <a:xfrm>
            <a:off x="123092" y="1741714"/>
            <a:ext cx="3165231" cy="41177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cs typeface="+mj-cs"/>
              </a:rPr>
              <a:t>Public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B8950-8F74-239B-41CF-6FD1FC123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892" y="1977277"/>
            <a:ext cx="4534154" cy="3077726"/>
          </a:xfrm>
        </p:spPr>
        <p:txBody>
          <a:bodyPr>
            <a:normAutofit/>
          </a:bodyPr>
          <a:lstStyle/>
          <a:p>
            <a:pPr marL="0" indent="0" algn="ctr" defTabSz="237744">
              <a:spcAft>
                <a:spcPts val="312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wishing to make comments must state their name and address</a:t>
            </a:r>
            <a:endParaRPr lang="en-US" sz="6000" dirty="0"/>
          </a:p>
        </p:txBody>
      </p:sp>
      <p:pic>
        <p:nvPicPr>
          <p:cNvPr id="2" name="Graphic 1" descr="Chat">
            <a:extLst>
              <a:ext uri="{FF2B5EF4-FFF2-40B4-BE49-F238E27FC236}">
                <a16:creationId xmlns:a16="http://schemas.microsoft.com/office/drawing/2014/main" id="{23C1B981-CA93-F970-C55C-554773AA2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609" y="4123900"/>
            <a:ext cx="1489888" cy="14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35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646C3D-5D2C-0DAE-4ADD-07C07B47D8C0}"/>
              </a:ext>
            </a:extLst>
          </p:cNvPr>
          <p:cNvSpPr txBox="1"/>
          <p:nvPr/>
        </p:nvSpPr>
        <p:spPr>
          <a:xfrm>
            <a:off x="687977" y="2412808"/>
            <a:ext cx="7768045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Golf Maintenance – Irrigation System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Public Relations – Electronic Sign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Yacht Club – Tike Bar Expansion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Racquet Sports – Pro Shop Renovations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Veterans Memorial - Gazebo</a:t>
            </a: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41CFE-21D1-4609-50C1-0B60290285BF}"/>
              </a:ext>
            </a:extLst>
          </p:cNvPr>
          <p:cNvSpPr txBox="1"/>
          <p:nvPr/>
        </p:nvSpPr>
        <p:spPr>
          <a:xfrm>
            <a:off x="687977" y="558854"/>
            <a:ext cx="776804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69107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345293" y="1345293"/>
            <a:ext cx="6858000" cy="4167414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148D-50BA-423D-A4EA-780B041B5946}"/>
              </a:ext>
            </a:extLst>
          </p:cNvPr>
          <p:cNvSpPr txBox="1"/>
          <p:nvPr/>
        </p:nvSpPr>
        <p:spPr>
          <a:xfrm>
            <a:off x="4167415" y="978993"/>
            <a:ext cx="4799032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Irrigation System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Requesting authorization to go forward with staff recommendation of $934,000 for Irrigation Services Inc.</a:t>
            </a:r>
          </a:p>
        </p:txBody>
      </p:sp>
    </p:spTree>
    <p:extLst>
      <p:ext uri="{BB962C8B-B14F-4D97-AF65-F5344CB8AC3E}">
        <p14:creationId xmlns:p14="http://schemas.microsoft.com/office/powerpoint/2010/main" val="1191941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345293" y="1345293"/>
            <a:ext cx="6858000" cy="4167414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148D-50BA-423D-A4EA-780B041B5946}"/>
              </a:ext>
            </a:extLst>
          </p:cNvPr>
          <p:cNvSpPr txBox="1"/>
          <p:nvPr/>
        </p:nvSpPr>
        <p:spPr>
          <a:xfrm>
            <a:off x="4167415" y="978993"/>
            <a:ext cx="4799032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Electronic Sign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Requesting authorization to go forward with staff recommendation of $22,118.06  for Phillips Signs</a:t>
            </a:r>
          </a:p>
        </p:txBody>
      </p:sp>
    </p:spTree>
    <p:extLst>
      <p:ext uri="{BB962C8B-B14F-4D97-AF65-F5344CB8AC3E}">
        <p14:creationId xmlns:p14="http://schemas.microsoft.com/office/powerpoint/2010/main" val="3688454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3177" y="825623"/>
            <a:ext cx="8377646" cy="4461357"/>
          </a:xfrm>
          <a:effectLst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5300" dirty="0">
                <a:solidFill>
                  <a:schemeClr val="bg1"/>
                </a:solidFill>
                <a:cs typeface="+mj-cs"/>
              </a:rPr>
              <a:t>Approval of Minutes</a:t>
            </a: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360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r>
              <a:rPr lang="en-US" sz="3200" b="0" dirty="0">
                <a:solidFill>
                  <a:schemeClr val="tx1"/>
                </a:solidFill>
                <a:cs typeface="+mj-cs"/>
              </a:rPr>
              <a:t>November 18, 2023 – Regular Meeting</a:t>
            </a: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cs typeface="+mj-cs"/>
              </a:rPr>
            </a:br>
            <a:br>
              <a:rPr lang="en-US" sz="2000" b="0" dirty="0">
                <a:cs typeface="+mj-cs"/>
              </a:rPr>
            </a:b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2000" dirty="0">
                <a:highlight>
                  <a:srgbClr val="FFFF00"/>
                </a:highlight>
                <a:cs typeface="+mj-cs"/>
              </a:rPr>
            </a:br>
            <a:br>
              <a:rPr lang="en-US" sz="2000" dirty="0">
                <a:cs typeface="+mj-cs"/>
              </a:rPr>
            </a:br>
            <a:endParaRPr lang="en-US" sz="2000" dirty="0">
              <a:solidFill>
                <a:schemeClr val="tx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030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345293" y="1345293"/>
            <a:ext cx="6858000" cy="4167414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148D-50BA-423D-A4EA-780B041B5946}"/>
              </a:ext>
            </a:extLst>
          </p:cNvPr>
          <p:cNvSpPr txBox="1"/>
          <p:nvPr/>
        </p:nvSpPr>
        <p:spPr>
          <a:xfrm>
            <a:off x="4167415" y="978993"/>
            <a:ext cx="4799032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Tiki Bar Expansion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Requesting authorization to go forward with staff recommendation of $197,500  for Whayland Company</a:t>
            </a:r>
          </a:p>
        </p:txBody>
      </p:sp>
    </p:spTree>
    <p:extLst>
      <p:ext uri="{BB962C8B-B14F-4D97-AF65-F5344CB8AC3E}">
        <p14:creationId xmlns:p14="http://schemas.microsoft.com/office/powerpoint/2010/main" val="3261974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345293" y="1345293"/>
            <a:ext cx="6858000" cy="4167414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148D-50BA-423D-A4EA-780B041B5946}"/>
              </a:ext>
            </a:extLst>
          </p:cNvPr>
          <p:cNvSpPr txBox="1"/>
          <p:nvPr/>
        </p:nvSpPr>
        <p:spPr>
          <a:xfrm>
            <a:off x="4167415" y="978993"/>
            <a:ext cx="4799032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Racquet Center Renovations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Requesting authorization to go forward with staff recommendation of $140,000  for Whayland Company</a:t>
            </a:r>
          </a:p>
        </p:txBody>
      </p:sp>
    </p:spTree>
    <p:extLst>
      <p:ext uri="{BB962C8B-B14F-4D97-AF65-F5344CB8AC3E}">
        <p14:creationId xmlns:p14="http://schemas.microsoft.com/office/powerpoint/2010/main" val="3854839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345293" y="1345293"/>
            <a:ext cx="6858000" cy="4167414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148D-50BA-423D-A4EA-780B041B5946}"/>
              </a:ext>
            </a:extLst>
          </p:cNvPr>
          <p:cNvSpPr txBox="1"/>
          <p:nvPr/>
        </p:nvSpPr>
        <p:spPr>
          <a:xfrm>
            <a:off x="4167415" y="978993"/>
            <a:ext cx="4799032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Veterans Memorial Gazebo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Requesting authorization to go forward with staff recommendation of $50,000 for Whayland Company</a:t>
            </a:r>
          </a:p>
        </p:txBody>
      </p:sp>
    </p:spTree>
    <p:extLst>
      <p:ext uri="{BB962C8B-B14F-4D97-AF65-F5344CB8AC3E}">
        <p14:creationId xmlns:p14="http://schemas.microsoft.com/office/powerpoint/2010/main" val="1245343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646C3D-5D2C-0DAE-4ADD-07C07B47D8C0}"/>
              </a:ext>
            </a:extLst>
          </p:cNvPr>
          <p:cNvSpPr txBox="1"/>
          <p:nvPr/>
        </p:nvSpPr>
        <p:spPr>
          <a:xfrm>
            <a:off x="687977" y="2412808"/>
            <a:ext cx="7768045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Second reading of revisions to </a:t>
            </a: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Resolution M-04 (Maintenance of Lots) – Elaine Brady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Motion to approve trash removal contract – John Viola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Discussion on easements – Elaine Brady</a:t>
            </a: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41CFE-21D1-4609-50C1-0B60290285BF}"/>
              </a:ext>
            </a:extLst>
          </p:cNvPr>
          <p:cNvSpPr txBox="1"/>
          <p:nvPr/>
        </p:nvSpPr>
        <p:spPr>
          <a:xfrm>
            <a:off x="687977" y="558854"/>
            <a:ext cx="776804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New Business</a:t>
            </a:r>
          </a:p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65187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94FE-CB9A-F120-62B3-100D26F9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Appointments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3A790-0CFC-161B-E7A8-D7E514D2D869}"/>
              </a:ext>
            </a:extLst>
          </p:cNvPr>
          <p:cNvSpPr txBox="1"/>
          <p:nvPr/>
        </p:nvSpPr>
        <p:spPr>
          <a:xfrm>
            <a:off x="809998" y="2626436"/>
            <a:ext cx="752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Robert Keesling – Chair – Strategic Planning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Linda Yurche – Chair –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955463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8830" y="4991339"/>
            <a:ext cx="7526337" cy="13118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Adjournment</a:t>
            </a:r>
          </a:p>
        </p:txBody>
      </p:sp>
      <p:pic>
        <p:nvPicPr>
          <p:cNvPr id="2" name="Picture 1" descr="NEWOceanPinesAssociation_Circle_logo small">
            <a:extLst>
              <a:ext uri="{FF2B5EF4-FFF2-40B4-BE49-F238E27FC236}">
                <a16:creationId xmlns:a16="http://schemas.microsoft.com/office/drawing/2014/main" id="{F18ADABF-7432-4728-6D3B-76390DF618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17074" y="397861"/>
            <a:ext cx="3709851" cy="3649937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9197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08831" y="2112885"/>
            <a:ext cx="3843068" cy="24671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>
                <a:cs typeface="+mj-cs"/>
              </a:rPr>
              <a:t>President’s Remarks</a:t>
            </a:r>
            <a:br>
              <a:rPr lang="en-US" sz="5000">
                <a:cs typeface="+mj-cs"/>
              </a:rPr>
            </a:br>
            <a:br>
              <a:rPr lang="en-US" sz="5000">
                <a:cs typeface="+mj-cs"/>
              </a:rPr>
            </a:br>
            <a:endParaRPr lang="en-US" sz="5000" dirty="0">
              <a:cs typeface="+mj-c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34520E3-4860-6C7B-CEA5-8FDAF7454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831" y="5408854"/>
            <a:ext cx="7526338" cy="596170"/>
          </a:xfrm>
        </p:spPr>
        <p:txBody>
          <a:bodyPr>
            <a:normAutofit lnSpcReduction="10000"/>
          </a:bodyPr>
          <a:lstStyle/>
          <a:p>
            <a:r>
              <a:rPr lang="en-US" sz="3600" b="1">
                <a:cs typeface="+mj-cs"/>
              </a:rPr>
              <a:t>Rick Farr</a:t>
            </a:r>
            <a:endParaRPr lang="en-US" sz="3600" b="1" dirty="0"/>
          </a:p>
        </p:txBody>
      </p:sp>
      <p:pic>
        <p:nvPicPr>
          <p:cNvPr id="13" name="Picture 12" descr="NEWOceanPinesAssociation_Circle_logo small">
            <a:extLst>
              <a:ext uri="{FF2B5EF4-FFF2-40B4-BE49-F238E27FC236}">
                <a16:creationId xmlns:a16="http://schemas.microsoft.com/office/drawing/2014/main" id="{4E5AF3F7-C08F-4FE3-A93B-8F4462A82E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04419" y="852976"/>
            <a:ext cx="3371942" cy="3371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6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Freeform 6">
            <a:extLst>
              <a:ext uri="{FF2B5EF4-FFF2-40B4-BE49-F238E27FC236}">
                <a16:creationId xmlns:a16="http://schemas.microsoft.com/office/drawing/2014/main" id="{70FFA424-278D-4545-90BA-07151469E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3" y="639097"/>
            <a:ext cx="4071200" cy="34289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cs typeface="+mj-cs"/>
              </a:rPr>
              <a:t>GM Leadership Report – 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John Viola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FE6DE1-6250-A66D-1A2D-8A40E5AA7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4" b="2"/>
          <a:stretch/>
        </p:blipFill>
        <p:spPr bwMode="auto">
          <a:xfrm>
            <a:off x="4575687" y="3429000"/>
            <a:ext cx="4568313" cy="342899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3B0A693-28A2-D2AF-DC8A-E964E850E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r="13605"/>
          <a:stretch/>
        </p:blipFill>
        <p:spPr bwMode="auto">
          <a:xfrm>
            <a:off x="4575687" y="10"/>
            <a:ext cx="4568313" cy="342898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3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19" y="643467"/>
            <a:ext cx="8188361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06C59-3F02-F27D-BA1E-8E9684FDB7F5}"/>
              </a:ext>
            </a:extLst>
          </p:cNvPr>
          <p:cNvSpPr txBox="1"/>
          <p:nvPr/>
        </p:nvSpPr>
        <p:spPr>
          <a:xfrm>
            <a:off x="853883" y="714491"/>
            <a:ext cx="7228615" cy="538446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lvl="0" defTabSz="457200">
              <a:lnSpc>
                <a:spcPct val="120000"/>
              </a:lnSpc>
              <a:spcBef>
                <a:spcPct val="0"/>
              </a:spcBef>
            </a:pPr>
            <a:r>
              <a:rPr lang="en-US" sz="3200" b="1" u="sng" dirty="0">
                <a:latin typeface="+mj-lt"/>
                <a:ea typeface="+mj-ea"/>
                <a:cs typeface="+mj-cs"/>
              </a:rPr>
              <a:t>Initiatives</a:t>
            </a:r>
          </a:p>
          <a:p>
            <a:pPr marL="0" lvl="0" defTabSz="457200">
              <a:lnSpc>
                <a:spcPct val="120000"/>
              </a:lnSpc>
              <a:spcBef>
                <a:spcPct val="0"/>
              </a:spcBef>
            </a:pPr>
            <a:endParaRPr lang="en-US" sz="1400" b="1" u="sng" dirty="0">
              <a:latin typeface="+mj-lt"/>
              <a:ea typeface="+mj-ea"/>
              <a:cs typeface="+mj-cs"/>
            </a:endParaRP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0" baseline="0" dirty="0">
                <a:latin typeface="+mj-lt"/>
                <a:ea typeface="+mj-ea"/>
                <a:cs typeface="+mj-cs"/>
              </a:rPr>
              <a:t>Irrigation System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Electronic Sign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Banners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Renovations: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Racquet Sports Building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Tiki Bar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Pavilion – Veterans Memorial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Walking Trails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Budget 2024/2025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Beach Club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Trash RFP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Holiday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M</a:t>
            </a:r>
            <a:r>
              <a:rPr lang="en-US" sz="2400" spc="0" baseline="0" dirty="0">
                <a:latin typeface="+mj-lt"/>
                <a:ea typeface="+mj-ea"/>
                <a:cs typeface="+mj-cs"/>
              </a:rPr>
              <a:t>etrics</a:t>
            </a:r>
          </a:p>
        </p:txBody>
      </p:sp>
    </p:spTree>
    <p:extLst>
      <p:ext uri="{BB962C8B-B14F-4D97-AF65-F5344CB8AC3E}">
        <p14:creationId xmlns:p14="http://schemas.microsoft.com/office/powerpoint/2010/main" val="429328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Irrigation System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DCC1CAF7-CA5E-0720-7146-5472B8C06A4B}"/>
              </a:ext>
            </a:extLst>
          </p:cNvPr>
          <p:cNvSpPr txBox="1">
            <a:spLocks/>
          </p:cNvSpPr>
          <p:nvPr/>
        </p:nvSpPr>
        <p:spPr>
          <a:xfrm>
            <a:off x="252548" y="2255526"/>
            <a:ext cx="8638903" cy="262719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Going forward today in Capital Requests with recommendation for irrigation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Phase I of project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Pump station fairways 1 and 9 plus range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Prepare and sign contract over next several months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Start work around November 2024 (majority of work from November 2024 – March 2025)</a:t>
            </a:r>
          </a:p>
        </p:txBody>
      </p:sp>
    </p:spTree>
    <p:extLst>
      <p:ext uri="{BB962C8B-B14F-4D97-AF65-F5344CB8AC3E}">
        <p14:creationId xmlns:p14="http://schemas.microsoft.com/office/powerpoint/2010/main" val="375370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1977818" y="472918"/>
            <a:ext cx="49271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Electronic Signs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0B7A3C35-4767-2C72-DA65-BA630928B6C5}"/>
              </a:ext>
            </a:extLst>
          </p:cNvPr>
          <p:cNvSpPr txBox="1">
            <a:spLocks/>
          </p:cNvSpPr>
          <p:nvPr/>
        </p:nvSpPr>
        <p:spPr>
          <a:xfrm>
            <a:off x="4206203" y="2025570"/>
            <a:ext cx="4573904" cy="415945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Per Board instructions, General Manager to move forward for pricing for electronic signage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A work group formed including GM, Josh Davis, Eddie Wells, Keith Calabrese, and Linda Martin met to discuss staff next steps for electronic signs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RFP went out to contractors on November 22</a:t>
            </a:r>
            <a:r>
              <a:rPr lang="en-US" sz="1800" cap="none" baseline="30000" dirty="0">
                <a:solidFill>
                  <a:prstClr val="black"/>
                </a:solidFill>
              </a:rPr>
              <a:t>nd</a:t>
            </a:r>
            <a:r>
              <a:rPr lang="en-US" sz="1800" cap="none" dirty="0">
                <a:solidFill>
                  <a:prstClr val="black"/>
                </a:solidFill>
              </a:rPr>
              <a:t> for an electronic sign and bids at north gate – 3 bids received back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We will present team recommendation in New Business today</a:t>
            </a:r>
          </a:p>
        </p:txBody>
      </p:sp>
      <p:pic>
        <p:nvPicPr>
          <p:cNvPr id="9" name="Picture 8" descr="A large screen with lights&#10;&#10;Description automatically generated with medium confidence">
            <a:extLst>
              <a:ext uri="{FF2B5EF4-FFF2-40B4-BE49-F238E27FC236}">
                <a16:creationId xmlns:a16="http://schemas.microsoft.com/office/drawing/2014/main" id="{8936307A-31FE-05BD-C879-71904D346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7" t="17283" r="19384" b="28368"/>
          <a:stretch/>
        </p:blipFill>
        <p:spPr>
          <a:xfrm>
            <a:off x="0" y="2902239"/>
            <a:ext cx="4206203" cy="20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1977818" y="472918"/>
            <a:ext cx="49271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Banners</a:t>
            </a:r>
          </a:p>
        </p:txBody>
      </p:sp>
      <p:sp>
        <p:nvSpPr>
          <p:cNvPr id="16" name="Title 12">
            <a:extLst>
              <a:ext uri="{FF2B5EF4-FFF2-40B4-BE49-F238E27FC236}">
                <a16:creationId xmlns:a16="http://schemas.microsoft.com/office/drawing/2014/main" id="{A11A2EBF-CE3B-F81B-67D8-59A9B16495EE}"/>
              </a:ext>
            </a:extLst>
          </p:cNvPr>
          <p:cNvSpPr txBox="1">
            <a:spLocks/>
          </p:cNvSpPr>
          <p:nvPr/>
        </p:nvSpPr>
        <p:spPr>
          <a:xfrm>
            <a:off x="3399687" y="2354532"/>
            <a:ext cx="2358782" cy="3913105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The banners the GM instructed Public Works to install on the light posts for the holiday have received positive feedback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GM instructed Public Relations/ Marketing to work on seasonal banners and amenity banners to be displayed year-round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E1EB3E-9EE8-131C-5DA5-5EADDACE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1467"/>
            <a:ext cx="1625723" cy="32514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61F30C-C633-18BD-7A1D-4F2ED32AB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3" y="2861467"/>
            <a:ext cx="1625724" cy="32514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73C151-68B0-0489-8EA8-72D41D24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06" y="2861467"/>
            <a:ext cx="1625723" cy="32514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C3D46A-A1F4-6F8F-8210-2A8DE863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66" y="2861467"/>
            <a:ext cx="1625723" cy="32514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091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8D88600E1A94FA3EA08FFB8100B44" ma:contentTypeVersion="12" ma:contentTypeDescription="Create a new document." ma:contentTypeScope="" ma:versionID="07e4ddd58a83c4db61c786069a0f1040">
  <xsd:schema xmlns:xsd="http://www.w3.org/2001/XMLSchema" xmlns:xs="http://www.w3.org/2001/XMLSchema" xmlns:p="http://schemas.microsoft.com/office/2006/metadata/properties" xmlns:ns3="005420c5-ce29-4fd8-9b0b-06107616db10" xmlns:ns4="2410f877-682a-4a84-b4b9-52eb2a99858c" targetNamespace="http://schemas.microsoft.com/office/2006/metadata/properties" ma:root="true" ma:fieldsID="1f8d1c40977bbf3988b8287b743bd47e" ns3:_="" ns4:_="">
    <xsd:import namespace="005420c5-ce29-4fd8-9b0b-06107616db10"/>
    <xsd:import namespace="2410f877-682a-4a84-b4b9-52eb2a9985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420c5-ce29-4fd8-9b0b-06107616d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0f877-682a-4a84-b4b9-52eb2a9985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5420c5-ce29-4fd8-9b0b-06107616db10" xsi:nil="true"/>
  </documentManagement>
</p:properties>
</file>

<file path=customXml/itemProps1.xml><?xml version="1.0" encoding="utf-8"?>
<ds:datastoreItem xmlns:ds="http://schemas.openxmlformats.org/officeDocument/2006/customXml" ds:itemID="{3B739C01-A55D-4154-8A5A-0B12F33738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A0E10A-4563-40F3-ADDD-5B4D89EAB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5420c5-ce29-4fd8-9b0b-06107616db10"/>
    <ds:schemaRef ds:uri="2410f877-682a-4a84-b4b9-52eb2a998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C4FE95-5FDD-4F38-A968-D37070C529A2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2410f877-682a-4a84-b4b9-52eb2a99858c"/>
    <ds:schemaRef ds:uri="005420c5-ce29-4fd8-9b0b-06107616db1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158246</TotalTime>
  <Words>1312</Words>
  <Application>Microsoft Office PowerPoint</Application>
  <PresentationFormat>On-screen Show (4:3)</PresentationFormat>
  <Paragraphs>226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Gill Sans MT</vt:lpstr>
      <vt:lpstr>Symbol</vt:lpstr>
      <vt:lpstr>Times New Roman</vt:lpstr>
      <vt:lpstr>Wingdings</vt:lpstr>
      <vt:lpstr>Wingdings 2</vt:lpstr>
      <vt:lpstr>SIBSON CONSULTING Document</vt:lpstr>
      <vt:lpstr>Data slides</vt:lpstr>
      <vt:lpstr>Quotable</vt:lpstr>
      <vt:lpstr>Board of Directors Meeting</vt:lpstr>
      <vt:lpstr>Approval of Agenda</vt:lpstr>
      <vt:lpstr>Approval of Minutes      November 18, 2023 – Regular Meeting      </vt:lpstr>
      <vt:lpstr>President’s Remarks  </vt:lpstr>
      <vt:lpstr>GM Leadership Report –  John Viola</vt:lpstr>
      <vt:lpstr>PowerPoint Presentation</vt:lpstr>
      <vt:lpstr>Irrigation System</vt:lpstr>
      <vt:lpstr>          </vt:lpstr>
      <vt:lpstr>          </vt:lpstr>
      <vt:lpstr>Racquet Sports Building</vt:lpstr>
      <vt:lpstr>Tiki Bar</vt:lpstr>
      <vt:lpstr>Pavilion – Veterans Memorial</vt:lpstr>
      <vt:lpstr>          </vt:lpstr>
      <vt:lpstr>Budget 2024/2025</vt:lpstr>
      <vt:lpstr>          </vt:lpstr>
      <vt:lpstr>Trash RFP</vt:lpstr>
      <vt:lpstr>          </vt:lpstr>
      <vt:lpstr>CPI Violation Dashboard November</vt:lpstr>
      <vt:lpstr>Work Orders November</vt:lpstr>
      <vt:lpstr>Customer Service Dashboard (from info@oceanpines.org) November</vt:lpstr>
      <vt:lpstr>Financials</vt:lpstr>
      <vt:lpstr>UNAUDITED FINANCIAL CHANGE PRELIMINARY FLASH - MONTH OF NOVEMBER 2023</vt:lpstr>
      <vt:lpstr>UNAUDITED PRELIMINARY FLASH MONTH OF NOVEMBER FAVOR/(UNFAVORABLE) VS. BUDGET (IN 000’s) </vt:lpstr>
      <vt:lpstr>Treasurer’s Report -  Monica Rakowski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Appointments</vt:lpstr>
      <vt:lpstr>Adjournment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Linda Martin</cp:lastModifiedBy>
  <cp:revision>1193</cp:revision>
  <cp:lastPrinted>2023-12-15T20:28:35Z</cp:lastPrinted>
  <dcterms:created xsi:type="dcterms:W3CDTF">2021-01-13T14:26:54Z</dcterms:created>
  <dcterms:modified xsi:type="dcterms:W3CDTF">2023-12-15T20:42:24Z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0x010100DF58D88600E1A94FA3EA08FFB8100B44</vt:lpwstr>
  </property>
</Properties>
</file>