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343" r:id="rId4"/>
    <p:sldMasterId id="2147484422" r:id="rId5"/>
    <p:sldMasterId id="2147484426" r:id="rId6"/>
    <p:sldMasterId id="2147484443" r:id="rId7"/>
  </p:sldMasterIdLst>
  <p:notesMasterIdLst>
    <p:notesMasterId r:id="rId67"/>
  </p:notesMasterIdLst>
  <p:handoutMasterIdLst>
    <p:handoutMasterId r:id="rId68"/>
  </p:handoutMasterIdLst>
  <p:sldIdLst>
    <p:sldId id="267" r:id="rId8"/>
    <p:sldId id="274" r:id="rId9"/>
    <p:sldId id="281" r:id="rId10"/>
    <p:sldId id="280" r:id="rId11"/>
    <p:sldId id="1516" r:id="rId12"/>
    <p:sldId id="1525" r:id="rId13"/>
    <p:sldId id="1512" r:id="rId14"/>
    <p:sldId id="256" r:id="rId15"/>
    <p:sldId id="258" r:id="rId16"/>
    <p:sldId id="260" r:id="rId17"/>
    <p:sldId id="261" r:id="rId18"/>
    <p:sldId id="262" r:id="rId19"/>
    <p:sldId id="268" r:id="rId20"/>
    <p:sldId id="269" r:id="rId21"/>
    <p:sldId id="270" r:id="rId22"/>
    <p:sldId id="272" r:id="rId23"/>
    <p:sldId id="273" r:id="rId24"/>
    <p:sldId id="277" r:id="rId25"/>
    <p:sldId id="1526" r:id="rId26"/>
    <p:sldId id="279" r:id="rId27"/>
    <p:sldId id="1397" r:id="rId28"/>
    <p:sldId id="733" r:id="rId29"/>
    <p:sldId id="1480" r:id="rId30"/>
    <p:sldId id="1509" r:id="rId31"/>
    <p:sldId id="1450" r:id="rId32"/>
    <p:sldId id="1519" r:id="rId33"/>
    <p:sldId id="1510" r:id="rId34"/>
    <p:sldId id="1528" r:id="rId35"/>
    <p:sldId id="1511" r:id="rId36"/>
    <p:sldId id="1514" r:id="rId37"/>
    <p:sldId id="1515" r:id="rId38"/>
    <p:sldId id="1521" r:id="rId39"/>
    <p:sldId id="1522" r:id="rId40"/>
    <p:sldId id="1455" r:id="rId41"/>
    <p:sldId id="1524" r:id="rId42"/>
    <p:sldId id="1527" r:id="rId43"/>
    <p:sldId id="1453" r:id="rId44"/>
    <p:sldId id="654" r:id="rId45"/>
    <p:sldId id="1418" r:id="rId46"/>
    <p:sldId id="652" r:id="rId47"/>
    <p:sldId id="1529" r:id="rId48"/>
    <p:sldId id="1498" r:id="rId49"/>
    <p:sldId id="653" r:id="rId50"/>
    <p:sldId id="662" r:id="rId51"/>
    <p:sldId id="663" r:id="rId52"/>
    <p:sldId id="664" r:id="rId53"/>
    <p:sldId id="624" r:id="rId54"/>
    <p:sldId id="625" r:id="rId55"/>
    <p:sldId id="1505" r:id="rId56"/>
    <p:sldId id="623" r:id="rId57"/>
    <p:sldId id="1443" r:id="rId58"/>
    <p:sldId id="1517" r:id="rId59"/>
    <p:sldId id="1520" r:id="rId60"/>
    <p:sldId id="1440" r:id="rId61"/>
    <p:sldId id="1518" r:id="rId62"/>
    <p:sldId id="1446" r:id="rId63"/>
    <p:sldId id="1447" r:id="rId64"/>
    <p:sldId id="1448" r:id="rId65"/>
    <p:sldId id="291" r:id="rId66"/>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D2B0"/>
    <a:srgbClr val="F5EADF"/>
    <a:srgbClr val="D4D1CC"/>
    <a:srgbClr val="5F5ACC"/>
    <a:srgbClr val="D65C00"/>
    <a:srgbClr val="E4E1DE"/>
    <a:srgbClr val="FF0000"/>
    <a:srgbClr val="BCE1EC"/>
    <a:srgbClr val="FFFF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BC8688-D1D5-4FD6-BC6B-948D07CF3A9C}" v="517" dt="2022-12-08T16:44:28.7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08" autoAdjust="0"/>
    <p:restoredTop sz="94706" autoAdjust="0"/>
  </p:normalViewPr>
  <p:slideViewPr>
    <p:cSldViewPr snapToGrid="0">
      <p:cViewPr varScale="1">
        <p:scale>
          <a:sx n="110" d="100"/>
          <a:sy n="110" d="100"/>
        </p:scale>
        <p:origin x="852" y="78"/>
      </p:cViewPr>
      <p:guideLst>
        <p:guide pos="2880"/>
        <p:guide orient="horz" pos="216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4.xml"/><Relationship Id="rId7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2F5009-0BF7-4DC7-8761-648C3A31CE0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3B849B3-EE92-4F22-8F7E-142A51942BD8}">
      <dgm:prSet custT="1"/>
      <dgm:spPr>
        <a:noFill/>
        <a:ln>
          <a:noFill/>
        </a:ln>
      </dgm:spPr>
      <dgm:t>
        <a:bodyPr/>
        <a:lstStyle/>
        <a:p>
          <a:pPr marL="0" lvl="0" algn="l" defTabSz="1244600">
            <a:lnSpc>
              <a:spcPct val="100000"/>
            </a:lnSpc>
            <a:spcBef>
              <a:spcPct val="0"/>
            </a:spcBef>
            <a:spcAft>
              <a:spcPts val="600"/>
            </a:spcAft>
            <a:buNone/>
          </a:pPr>
          <a:endParaRPr lang="en-US" sz="2800" b="1" u="sng" kern="1200" dirty="0">
            <a:solidFill>
              <a:schemeClr val="bg1"/>
            </a:solidFill>
            <a:latin typeface="Calibri" panose="020F0502020204030204" pitchFamily="34" charset="0"/>
            <a:cs typeface="Calibri" panose="020F0502020204030204" pitchFamily="34" charset="0"/>
          </a:endParaRPr>
        </a:p>
        <a:p>
          <a:pPr marL="0" lvl="0" algn="l" defTabSz="1244600">
            <a:lnSpc>
              <a:spcPct val="100000"/>
            </a:lnSpc>
            <a:spcBef>
              <a:spcPct val="0"/>
            </a:spcBef>
            <a:spcAft>
              <a:spcPts val="600"/>
            </a:spcAft>
            <a:buNone/>
          </a:pPr>
          <a:r>
            <a:rPr lang="en-US" sz="2800" b="1" u="sng" kern="1200" dirty="0">
              <a:solidFill>
                <a:schemeClr val="bg1"/>
              </a:solidFill>
              <a:latin typeface="+mj-lt"/>
              <a:cs typeface="Calibri" panose="020F0502020204030204" pitchFamily="34" charset="0"/>
            </a:rPr>
            <a:t>Initiatives</a:t>
          </a:r>
        </a:p>
        <a:p>
          <a:pPr marL="0" lvl="0" algn="l" defTabSz="1244600">
            <a:lnSpc>
              <a:spcPct val="100000"/>
            </a:lnSpc>
            <a:spcBef>
              <a:spcPct val="0"/>
            </a:spcBef>
            <a:spcAft>
              <a:spcPts val="600"/>
            </a:spcAft>
            <a:buNone/>
          </a:pPr>
          <a:endParaRPr lang="en-US" sz="1000" b="1" u="sng" kern="1200" dirty="0">
            <a:solidFill>
              <a:schemeClr val="bg1"/>
            </a:solidFill>
            <a:latin typeface="Century Gothic" panose="020B0502020202020204" pitchFamily="34" charset="0"/>
            <a:cs typeface="Calibri" panose="020F0502020204030204" pitchFamily="34" charset="0"/>
          </a:endParaRPr>
        </a:p>
      </dgm:t>
    </dgm:pt>
    <dgm:pt modelId="{6BFC6230-1E06-4372-97E4-3FE1629361ED}" type="sibTrans" cxnId="{2431257B-6215-409A-A5EA-776FCF225ED4}">
      <dgm:prSet/>
      <dgm:spPr/>
      <dgm:t>
        <a:bodyPr/>
        <a:lstStyle/>
        <a:p>
          <a:endParaRPr lang="en-US" sz="1600"/>
        </a:p>
      </dgm:t>
    </dgm:pt>
    <dgm:pt modelId="{A403FB1D-0A94-496E-995F-4AAC8EFE8D61}" type="parTrans" cxnId="{2431257B-6215-409A-A5EA-776FCF225ED4}">
      <dgm:prSet/>
      <dgm:spPr/>
      <dgm:t>
        <a:bodyPr/>
        <a:lstStyle/>
        <a:p>
          <a:endParaRPr lang="en-US" sz="1600"/>
        </a:p>
      </dgm:t>
    </dgm:pt>
    <dgm:pt modelId="{C8330427-0822-4E52-B101-8F71B7704093}">
      <dgm:prSet custT="1"/>
      <dgm:spPr>
        <a:noFill/>
        <a:ln>
          <a:noFill/>
        </a:ln>
      </dgm:spPr>
      <dgm:t>
        <a:bodyPr/>
        <a:lstStyle/>
        <a:p>
          <a:pPr marL="400050" marR="0" lvl="0" indent="-231775" algn="l" defTabSz="977900" eaLnBrk="1" fontAlgn="auto" latinLnBrk="0" hangingPunct="1">
            <a:lnSpc>
              <a:spcPct val="90000"/>
            </a:lnSpc>
            <a:spcBef>
              <a:spcPts val="0"/>
            </a:spcBef>
            <a:spcAft>
              <a:spcPts val="1800"/>
            </a:spcAft>
            <a:buClrTx/>
            <a:buSzTx/>
            <a:buFont typeface="Arial" panose="020B0604020202020204" pitchFamily="34" charset="0"/>
            <a:buNone/>
            <a:tabLst/>
            <a:defRPr/>
          </a:pPr>
          <a:endParaRPr lang="en-US" sz="1800" kern="1200" dirty="0">
            <a:solidFill>
              <a:schemeClr val="bg1"/>
            </a:solidFill>
            <a:latin typeface="Calibri" panose="020F0502020204030204" pitchFamily="34" charset="0"/>
            <a:cs typeface="Calibri" panose="020F0502020204030204" pitchFamily="34" charset="0"/>
          </a:endParaRPr>
        </a:p>
        <a:p>
          <a:pPr marL="400050" lvl="1" indent="-231775" algn="l" defTabSz="977900">
            <a:lnSpc>
              <a:spcPct val="90000"/>
            </a:lnSpc>
            <a:spcBef>
              <a:spcPct val="0"/>
            </a:spcBef>
            <a:spcAft>
              <a:spcPts val="1800"/>
            </a:spcAft>
            <a:buFont typeface="Arial" panose="020B0604020202020204" pitchFamily="34" charset="0"/>
            <a:buChar char="•"/>
          </a:pPr>
          <a:endParaRPr lang="en-US" sz="2000" kern="1200" dirty="0">
            <a:solidFill>
              <a:schemeClr val="tx1"/>
            </a:solidFill>
            <a:latin typeface="Calibri" panose="020F0502020204030204" pitchFamily="34" charset="0"/>
            <a:cs typeface="Calibri" panose="020F0502020204030204" pitchFamily="34" charset="0"/>
          </a:endParaRPr>
        </a:p>
      </dgm:t>
    </dgm:pt>
    <dgm:pt modelId="{3C3F3C89-C0AA-4665-A4CF-A6FE61D29742}" type="sibTrans" cxnId="{386085F2-9FBD-4522-949E-142CE8E8A297}">
      <dgm:prSet/>
      <dgm:spPr/>
      <dgm:t>
        <a:bodyPr/>
        <a:lstStyle/>
        <a:p>
          <a:endParaRPr lang="en-US" sz="1600"/>
        </a:p>
      </dgm:t>
    </dgm:pt>
    <dgm:pt modelId="{50838DAC-9624-48C2-A863-AB02E02EDFB2}" type="parTrans" cxnId="{386085F2-9FBD-4522-949E-142CE8E8A297}">
      <dgm:prSet/>
      <dgm:spPr/>
      <dgm:t>
        <a:bodyPr/>
        <a:lstStyle/>
        <a:p>
          <a:endParaRPr lang="en-US" sz="1600"/>
        </a:p>
      </dgm:t>
    </dgm:pt>
    <dgm:pt modelId="{B7ECCC2C-FD1A-4EF1-941D-4CB9AA1DDCE2}">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kern="1200" spc="0" baseline="0" dirty="0">
              <a:solidFill>
                <a:schemeClr val="bg1"/>
              </a:solidFill>
              <a:latin typeface="Century Gothic" panose="020B0502020202020204" pitchFamily="34" charset="0"/>
              <a:cs typeface="Calibri" panose="020F0502020204030204" pitchFamily="34" charset="0"/>
            </a:rPr>
            <a:t>Drainage</a:t>
          </a:r>
        </a:p>
      </dgm:t>
    </dgm:pt>
    <dgm:pt modelId="{635401E7-D247-44AD-A510-133480B8A55C}" type="parTrans" cxnId="{BF5230CA-BE45-495C-8D8B-449B155B3662}">
      <dgm:prSet/>
      <dgm:spPr/>
      <dgm:t>
        <a:bodyPr/>
        <a:lstStyle/>
        <a:p>
          <a:endParaRPr lang="en-US"/>
        </a:p>
      </dgm:t>
    </dgm:pt>
    <dgm:pt modelId="{D2669CC0-3CE3-45DD-8986-FAB9ED9D47CB}" type="sibTrans" cxnId="{BF5230CA-BE45-495C-8D8B-449B155B3662}">
      <dgm:prSet/>
      <dgm:spPr/>
      <dgm:t>
        <a:bodyPr/>
        <a:lstStyle/>
        <a:p>
          <a:endParaRPr lang="en-US"/>
        </a:p>
      </dgm:t>
    </dgm:pt>
    <dgm:pt modelId="{ED0F3360-6F9A-4237-9A75-25AD4E2314FC}">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kern="1200" spc="0" baseline="0" dirty="0">
              <a:solidFill>
                <a:schemeClr val="bg1"/>
              </a:solidFill>
              <a:latin typeface="Century Gothic" panose="020B0502020202020204" pitchFamily="34" charset="0"/>
              <a:cs typeface="Calibri" panose="020F0502020204030204" pitchFamily="34" charset="0"/>
            </a:rPr>
            <a:t>Budget</a:t>
          </a:r>
        </a:p>
      </dgm:t>
    </dgm:pt>
    <dgm:pt modelId="{04C239D9-C65B-4EFF-90DD-4F9B4FA3AE83}" type="parTrans" cxnId="{238F281D-5775-489F-905E-79A697E0B5ED}">
      <dgm:prSet/>
      <dgm:spPr/>
      <dgm:t>
        <a:bodyPr/>
        <a:lstStyle/>
        <a:p>
          <a:endParaRPr lang="en-US"/>
        </a:p>
      </dgm:t>
    </dgm:pt>
    <dgm:pt modelId="{7F1E6B0B-261D-4476-9A0E-FDC0E6B0DD01}" type="sibTrans" cxnId="{238F281D-5775-489F-905E-79A697E0B5ED}">
      <dgm:prSet/>
      <dgm:spPr/>
      <dgm:t>
        <a:bodyPr/>
        <a:lstStyle/>
        <a:p>
          <a:endParaRPr lang="en-US"/>
        </a:p>
      </dgm:t>
    </dgm:pt>
    <dgm:pt modelId="{69857900-C87F-4C8D-8E82-4F17F960B647}">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kern="1200" spc="0" baseline="0" dirty="0">
              <a:solidFill>
                <a:schemeClr val="bg1"/>
              </a:solidFill>
              <a:latin typeface="Century Gothic" panose="020B0502020202020204" pitchFamily="34" charset="0"/>
              <a:cs typeface="Calibri" panose="020F0502020204030204" pitchFamily="34" charset="0"/>
            </a:rPr>
            <a:t>Kayak/Recreation Pier</a:t>
          </a:r>
        </a:p>
      </dgm:t>
    </dgm:pt>
    <dgm:pt modelId="{55306175-5FE8-4A7F-B3D1-9DE9BD9117ED}" type="parTrans" cxnId="{97FAEFEB-37BA-493B-B92E-A26C4395760C}">
      <dgm:prSet/>
      <dgm:spPr/>
      <dgm:t>
        <a:bodyPr/>
        <a:lstStyle/>
        <a:p>
          <a:endParaRPr lang="en-US"/>
        </a:p>
      </dgm:t>
    </dgm:pt>
    <dgm:pt modelId="{1DCD2437-6B09-4E7E-8B82-B4896F37CE3A}" type="sibTrans" cxnId="{97FAEFEB-37BA-493B-B92E-A26C4395760C}">
      <dgm:prSet/>
      <dgm:spPr/>
      <dgm:t>
        <a:bodyPr/>
        <a:lstStyle/>
        <a:p>
          <a:endParaRPr lang="en-US"/>
        </a:p>
      </dgm:t>
    </dgm:pt>
    <dgm:pt modelId="{20A9AE25-4C6A-48A3-9AD0-22EB84E0C63A}">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kern="1200" spc="0" baseline="0" dirty="0">
              <a:solidFill>
                <a:schemeClr val="bg1"/>
              </a:solidFill>
              <a:latin typeface="Century Gothic" panose="020B0502020202020204" pitchFamily="34" charset="0"/>
              <a:cs typeface="Calibri" panose="020F0502020204030204" pitchFamily="34" charset="0"/>
            </a:rPr>
            <a:t>Acoustic Panels</a:t>
          </a:r>
        </a:p>
      </dgm:t>
    </dgm:pt>
    <dgm:pt modelId="{DE59A34F-2428-47CB-A336-C893F4454DEE}" type="parTrans" cxnId="{61D020A4-9A1D-4BA8-87FB-15449A35E5DE}">
      <dgm:prSet/>
      <dgm:spPr/>
      <dgm:t>
        <a:bodyPr/>
        <a:lstStyle/>
        <a:p>
          <a:endParaRPr lang="en-US"/>
        </a:p>
      </dgm:t>
    </dgm:pt>
    <dgm:pt modelId="{46E0543B-70FA-4008-A3DF-F2D46E55B420}" type="sibTrans" cxnId="{61D020A4-9A1D-4BA8-87FB-15449A35E5DE}">
      <dgm:prSet/>
      <dgm:spPr/>
      <dgm:t>
        <a:bodyPr/>
        <a:lstStyle/>
        <a:p>
          <a:endParaRPr lang="en-US"/>
        </a:p>
      </dgm:t>
    </dgm:pt>
    <dgm:pt modelId="{4EDE3E98-33D1-4646-BA7A-49989A3201C3}">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200" kern="1200" spc="0" baseline="0" dirty="0">
            <a:solidFill>
              <a:schemeClr val="bg1"/>
            </a:solidFill>
            <a:latin typeface="Century Gothic" panose="020B0502020202020204" pitchFamily="34" charset="0"/>
            <a:cs typeface="Calibri" panose="020F0502020204030204" pitchFamily="34" charset="0"/>
          </a:endParaRPr>
        </a:p>
      </dgm:t>
    </dgm:pt>
    <dgm:pt modelId="{B908138A-A7B0-4C06-A152-2EDF2EAC38AD}" type="parTrans" cxnId="{090D9939-88D7-481E-9135-C7EAC3B4955A}">
      <dgm:prSet/>
      <dgm:spPr/>
      <dgm:t>
        <a:bodyPr/>
        <a:lstStyle/>
        <a:p>
          <a:endParaRPr lang="en-US"/>
        </a:p>
      </dgm:t>
    </dgm:pt>
    <dgm:pt modelId="{E71DA5A7-6F42-4880-A6C2-5F1105F28E83}" type="sibTrans" cxnId="{090D9939-88D7-481E-9135-C7EAC3B4955A}">
      <dgm:prSet/>
      <dgm:spPr/>
      <dgm:t>
        <a:bodyPr/>
        <a:lstStyle/>
        <a:p>
          <a:endParaRPr lang="en-US"/>
        </a:p>
      </dgm:t>
    </dgm:pt>
    <dgm:pt modelId="{F98F8AE7-B7F8-42D5-B8EE-D29E82319555}">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kern="1200" spc="0" baseline="0" dirty="0">
              <a:solidFill>
                <a:schemeClr val="bg1"/>
              </a:solidFill>
              <a:latin typeface="Century Gothic" panose="020B0502020202020204" pitchFamily="34" charset="0"/>
              <a:cs typeface="Calibri" panose="020F0502020204030204" pitchFamily="34" charset="0"/>
            </a:rPr>
            <a:t>Metrics</a:t>
          </a:r>
        </a:p>
      </dgm:t>
    </dgm:pt>
    <dgm:pt modelId="{E24F3890-E751-4503-A52F-B8F5E7136F9A}" type="parTrans" cxnId="{0799F19E-AF00-4E62-9556-DA5DAFB65BAA}">
      <dgm:prSet/>
      <dgm:spPr/>
      <dgm:t>
        <a:bodyPr/>
        <a:lstStyle/>
        <a:p>
          <a:endParaRPr lang="en-US"/>
        </a:p>
      </dgm:t>
    </dgm:pt>
    <dgm:pt modelId="{4682BA56-85B5-4B5E-AF34-856D3924AD3D}" type="sibTrans" cxnId="{0799F19E-AF00-4E62-9556-DA5DAFB65BAA}">
      <dgm:prSet/>
      <dgm:spPr/>
      <dgm:t>
        <a:bodyPr/>
        <a:lstStyle/>
        <a:p>
          <a:endParaRPr lang="en-US"/>
        </a:p>
      </dgm:t>
    </dgm:pt>
    <dgm:pt modelId="{8EDC66D8-C774-4ABC-A158-F05A2B222741}">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200" kern="1200" spc="0" baseline="0" dirty="0">
            <a:solidFill>
              <a:schemeClr val="bg1"/>
            </a:solidFill>
            <a:latin typeface="Century Gothic" panose="020B0502020202020204" pitchFamily="34" charset="0"/>
            <a:cs typeface="Calibri" panose="020F0502020204030204" pitchFamily="34" charset="0"/>
          </a:endParaRPr>
        </a:p>
      </dgm:t>
    </dgm:pt>
    <dgm:pt modelId="{775288A5-6798-42DE-8392-5AAF7EDF00E2}" type="parTrans" cxnId="{626F8997-276C-4C01-A9BA-5E6DAEBC5B7D}">
      <dgm:prSet/>
      <dgm:spPr/>
      <dgm:t>
        <a:bodyPr/>
        <a:lstStyle/>
        <a:p>
          <a:endParaRPr lang="en-US"/>
        </a:p>
      </dgm:t>
    </dgm:pt>
    <dgm:pt modelId="{1BCF7CFF-22DF-4F40-8E10-74DE8883B15E}" type="sibTrans" cxnId="{626F8997-276C-4C01-A9BA-5E6DAEBC5B7D}">
      <dgm:prSet/>
      <dgm:spPr/>
      <dgm:t>
        <a:bodyPr/>
        <a:lstStyle/>
        <a:p>
          <a:endParaRPr lang="en-US"/>
        </a:p>
      </dgm:t>
    </dgm:pt>
    <dgm:pt modelId="{EB9AB3A5-AB93-45F1-9528-D5225F5D5E7E}">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kern="1200" spc="0" baseline="0" dirty="0">
              <a:solidFill>
                <a:schemeClr val="bg1"/>
              </a:solidFill>
              <a:latin typeface="Century Gothic" panose="020B0502020202020204" pitchFamily="34" charset="0"/>
              <a:cs typeface="Calibri" panose="020F0502020204030204" pitchFamily="34" charset="0"/>
            </a:rPr>
            <a:t>Mailboxes</a:t>
          </a:r>
        </a:p>
      </dgm:t>
    </dgm:pt>
    <dgm:pt modelId="{09E77BB5-C081-44D7-B5B6-96F02839FBCB}" type="parTrans" cxnId="{D5677661-3539-43AD-AA57-CC6EDB8BD472}">
      <dgm:prSet/>
      <dgm:spPr/>
      <dgm:t>
        <a:bodyPr/>
        <a:lstStyle/>
        <a:p>
          <a:endParaRPr lang="en-US"/>
        </a:p>
      </dgm:t>
    </dgm:pt>
    <dgm:pt modelId="{AFE499FD-1DE4-4FF5-A38E-FC4143385D65}" type="sibTrans" cxnId="{D5677661-3539-43AD-AA57-CC6EDB8BD472}">
      <dgm:prSet/>
      <dgm:spPr/>
      <dgm:t>
        <a:bodyPr/>
        <a:lstStyle/>
        <a:p>
          <a:endParaRPr lang="en-US"/>
        </a:p>
      </dgm:t>
    </dgm:pt>
    <dgm:pt modelId="{D1E00F2E-01C4-4743-A4C9-1C60D35FD0E8}">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kern="1200" spc="0" baseline="0" dirty="0">
              <a:solidFill>
                <a:schemeClr val="bg1"/>
              </a:solidFill>
              <a:latin typeface="Century Gothic" panose="020B0502020202020204" pitchFamily="34" charset="0"/>
              <a:cs typeface="Calibri" panose="020F0502020204030204" pitchFamily="34" charset="0"/>
            </a:rPr>
            <a:t>Bulkheads</a:t>
          </a:r>
        </a:p>
      </dgm:t>
    </dgm:pt>
    <dgm:pt modelId="{FBAC2B44-B8E3-4891-8DB7-5B32E2453FF7}" type="parTrans" cxnId="{7B1ADBE1-96EE-41A4-9C91-55FAB7531C61}">
      <dgm:prSet/>
      <dgm:spPr/>
      <dgm:t>
        <a:bodyPr/>
        <a:lstStyle/>
        <a:p>
          <a:endParaRPr lang="en-US"/>
        </a:p>
      </dgm:t>
    </dgm:pt>
    <dgm:pt modelId="{EFA8B52F-ABFB-4563-9A22-E73C65667F97}" type="sibTrans" cxnId="{7B1ADBE1-96EE-41A4-9C91-55FAB7531C61}">
      <dgm:prSet/>
      <dgm:spPr/>
      <dgm:t>
        <a:bodyPr/>
        <a:lstStyle/>
        <a:p>
          <a:endParaRPr lang="en-US"/>
        </a:p>
      </dgm:t>
    </dgm:pt>
    <dgm:pt modelId="{9E0CB95C-4497-4F51-854B-D9A50EA26DD6}">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kern="1200" spc="0" baseline="0" dirty="0">
              <a:solidFill>
                <a:schemeClr val="bg1"/>
              </a:solidFill>
              <a:latin typeface="Century Gothic" panose="020B0502020202020204" pitchFamily="34" charset="0"/>
              <a:cs typeface="Calibri" panose="020F0502020204030204" pitchFamily="34" charset="0"/>
            </a:rPr>
            <a:t>Aquatics</a:t>
          </a:r>
        </a:p>
      </dgm:t>
    </dgm:pt>
    <dgm:pt modelId="{E2A9381A-A125-4E47-8588-0BE769153568}" type="parTrans" cxnId="{9546F950-E24E-4799-8E9D-069AE00B4674}">
      <dgm:prSet/>
      <dgm:spPr/>
      <dgm:t>
        <a:bodyPr/>
        <a:lstStyle/>
        <a:p>
          <a:endParaRPr lang="en-US"/>
        </a:p>
      </dgm:t>
    </dgm:pt>
    <dgm:pt modelId="{8F0F2817-96FB-4340-9F48-49DA13092A9D}" type="sibTrans" cxnId="{9546F950-E24E-4799-8E9D-069AE00B4674}">
      <dgm:prSet/>
      <dgm:spPr/>
      <dgm:t>
        <a:bodyPr/>
        <a:lstStyle/>
        <a:p>
          <a:endParaRPr lang="en-US"/>
        </a:p>
      </dgm:t>
    </dgm:pt>
    <dgm:pt modelId="{10A221C8-F4E8-41C0-9883-EAE78B3EAECB}">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kern="1200" spc="0" baseline="0" dirty="0">
              <a:solidFill>
                <a:schemeClr val="bg1"/>
              </a:solidFill>
              <a:latin typeface="Century Gothic" panose="020B0502020202020204" pitchFamily="34" charset="0"/>
              <a:cs typeface="Calibri" panose="020F0502020204030204" pitchFamily="34" charset="0"/>
            </a:rPr>
            <a:t>Golf</a:t>
          </a:r>
        </a:p>
      </dgm:t>
    </dgm:pt>
    <dgm:pt modelId="{7B631538-8D4D-430C-A262-FEBCFA2DE8DB}" type="parTrans" cxnId="{3D2C16C4-CE28-4691-8D36-3B1921A160A5}">
      <dgm:prSet/>
      <dgm:spPr/>
      <dgm:t>
        <a:bodyPr/>
        <a:lstStyle/>
        <a:p>
          <a:endParaRPr lang="en-US"/>
        </a:p>
      </dgm:t>
    </dgm:pt>
    <dgm:pt modelId="{CAEAB78D-DCA3-4BB1-AAEB-DB44A460EA8F}" type="sibTrans" cxnId="{3D2C16C4-CE28-4691-8D36-3B1921A160A5}">
      <dgm:prSet/>
      <dgm:spPr/>
      <dgm:t>
        <a:bodyPr/>
        <a:lstStyle/>
        <a:p>
          <a:endParaRPr lang="en-US"/>
        </a:p>
      </dgm:t>
    </dgm:pt>
    <dgm:pt modelId="{3E288540-B50B-4A46-AFAB-C81C79072BB8}">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kern="1200" spc="0" baseline="0" dirty="0">
              <a:solidFill>
                <a:schemeClr val="bg1"/>
              </a:solidFill>
              <a:latin typeface="Century Gothic" panose="020B0502020202020204" pitchFamily="34" charset="0"/>
              <a:cs typeface="Calibri" panose="020F0502020204030204" pitchFamily="34" charset="0"/>
            </a:rPr>
            <a:t>Ocean Pines Association Paperless Project</a:t>
          </a:r>
        </a:p>
      </dgm:t>
    </dgm:pt>
    <dgm:pt modelId="{2B1BC5AA-C973-4BE9-8090-3E8597F1F42C}" type="parTrans" cxnId="{C18284A3-8D34-4C8B-B364-D28DE2E4EB44}">
      <dgm:prSet/>
      <dgm:spPr/>
      <dgm:t>
        <a:bodyPr/>
        <a:lstStyle/>
        <a:p>
          <a:endParaRPr lang="en-US"/>
        </a:p>
      </dgm:t>
    </dgm:pt>
    <dgm:pt modelId="{608FF37C-C042-451F-9FF1-6AE7322FABCF}" type="sibTrans" cxnId="{C18284A3-8D34-4C8B-B364-D28DE2E4EB44}">
      <dgm:prSet/>
      <dgm:spPr/>
      <dgm:t>
        <a:bodyPr/>
        <a:lstStyle/>
        <a:p>
          <a:endParaRPr lang="en-US"/>
        </a:p>
      </dgm:t>
    </dgm:pt>
    <dgm:pt modelId="{D69DD97A-5408-4853-8082-C2112A9A1847}">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kern="1200" spc="0" baseline="0" dirty="0">
              <a:solidFill>
                <a:schemeClr val="bg1"/>
              </a:solidFill>
              <a:latin typeface="Century Gothic" panose="020B0502020202020204" pitchFamily="34" charset="0"/>
              <a:cs typeface="Calibri" panose="020F0502020204030204" pitchFamily="34" charset="0"/>
            </a:rPr>
            <a:t>Roads</a:t>
          </a:r>
        </a:p>
      </dgm:t>
    </dgm:pt>
    <dgm:pt modelId="{5A37839B-6B10-461F-8C76-95EE0F372D52}" type="parTrans" cxnId="{DC23A547-04D6-44FB-B3BF-E42EBB982B3C}">
      <dgm:prSet/>
      <dgm:spPr/>
      <dgm:t>
        <a:bodyPr/>
        <a:lstStyle/>
        <a:p>
          <a:endParaRPr lang="en-US"/>
        </a:p>
      </dgm:t>
    </dgm:pt>
    <dgm:pt modelId="{D68A0ED8-A849-4862-97A1-DBF577D0E36B}" type="sibTrans" cxnId="{DC23A547-04D6-44FB-B3BF-E42EBB982B3C}">
      <dgm:prSet/>
      <dgm:spPr/>
      <dgm:t>
        <a:bodyPr/>
        <a:lstStyle/>
        <a:p>
          <a:endParaRPr lang="en-US"/>
        </a:p>
      </dgm:t>
    </dgm:pt>
    <dgm:pt modelId="{E4352ACE-5898-4E51-B924-0D5FB57E3492}">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kern="1200" spc="0" baseline="0" dirty="0">
              <a:solidFill>
                <a:schemeClr val="bg1"/>
              </a:solidFill>
              <a:latin typeface="Century Gothic" panose="020B0502020202020204" pitchFamily="34" charset="0"/>
              <a:cs typeface="Calibri" panose="020F0502020204030204" pitchFamily="34" charset="0"/>
            </a:rPr>
            <a:t>DMA Reserves</a:t>
          </a:r>
        </a:p>
      </dgm:t>
    </dgm:pt>
    <dgm:pt modelId="{B7544D1D-A5F3-454A-BE6C-408C62379975}" type="parTrans" cxnId="{BC35D9AB-0F72-48DF-B19B-722F360AC778}">
      <dgm:prSet/>
      <dgm:spPr/>
    </dgm:pt>
    <dgm:pt modelId="{466BA9A6-B5DD-423E-B5E0-A826AE9ECF13}" type="sibTrans" cxnId="{BC35D9AB-0F72-48DF-B19B-722F360AC778}">
      <dgm:prSet/>
      <dgm:spPr/>
    </dgm:pt>
    <dgm:pt modelId="{902C6299-41E7-4F68-8EF9-7060DBCA68E5}">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kern="1200" spc="0" baseline="0" dirty="0">
              <a:solidFill>
                <a:schemeClr val="bg1"/>
              </a:solidFill>
              <a:latin typeface="Century Gothic" panose="020B0502020202020204" pitchFamily="34" charset="0"/>
              <a:cs typeface="Calibri" panose="020F0502020204030204" pitchFamily="34" charset="0"/>
            </a:rPr>
            <a:t>Yacht Club</a:t>
          </a:r>
        </a:p>
      </dgm:t>
    </dgm:pt>
    <dgm:pt modelId="{E6F5B751-76CB-40BF-9743-33557C443D94}" type="parTrans" cxnId="{EF122CFC-9D5F-4D07-A9BE-9E50DB41D936}">
      <dgm:prSet/>
      <dgm:spPr/>
    </dgm:pt>
    <dgm:pt modelId="{5C7CBFC2-BBCC-4139-8AA9-9B4A9BBCAF28}" type="sibTrans" cxnId="{EF122CFC-9D5F-4D07-A9BE-9E50DB41D936}">
      <dgm:prSet/>
      <dgm:spPr/>
    </dgm:pt>
    <dgm:pt modelId="{341FFF4B-AFD9-4B69-9A5C-89DD38ED72EA}" type="pres">
      <dgm:prSet presAssocID="{462F5009-0BF7-4DC7-8761-648C3A31CE0C}" presName="diagram" presStyleCnt="0">
        <dgm:presLayoutVars>
          <dgm:dir/>
          <dgm:resizeHandles val="exact"/>
        </dgm:presLayoutVars>
      </dgm:prSet>
      <dgm:spPr/>
    </dgm:pt>
    <dgm:pt modelId="{17F224EC-808A-4A8F-B7DC-2E5B9557C321}" type="pres">
      <dgm:prSet presAssocID="{13B849B3-EE92-4F22-8F7E-142A51942BD8}" presName="node" presStyleLbl="node1" presStyleIdx="0" presStyleCnt="1" custScaleY="130515" custLinFactNeighborX="10" custLinFactNeighborY="3862">
        <dgm:presLayoutVars>
          <dgm:bulletEnabled val="1"/>
        </dgm:presLayoutVars>
      </dgm:prSet>
      <dgm:spPr/>
    </dgm:pt>
  </dgm:ptLst>
  <dgm:cxnLst>
    <dgm:cxn modelId="{D7C3390C-4F9B-42BD-8845-B921C68FE308}" type="presOf" srcId="{D1E00F2E-01C4-4743-A4C9-1C60D35FD0E8}" destId="{17F224EC-808A-4A8F-B7DC-2E5B9557C321}" srcOrd="0" destOrd="3" presId="urn:microsoft.com/office/officeart/2005/8/layout/default"/>
    <dgm:cxn modelId="{6C6CC20F-B28E-4E07-BB03-D6E4E95589DB}" type="presOf" srcId="{13B849B3-EE92-4F22-8F7E-142A51942BD8}" destId="{17F224EC-808A-4A8F-B7DC-2E5B9557C321}" srcOrd="0" destOrd="0" presId="urn:microsoft.com/office/officeart/2005/8/layout/default"/>
    <dgm:cxn modelId="{B0AC5A1A-6C59-4B55-8CE1-5F34AB5EE3E1}" type="presOf" srcId="{20A9AE25-4C6A-48A3-9AD0-22EB84E0C63A}" destId="{17F224EC-808A-4A8F-B7DC-2E5B9557C321}" srcOrd="0" destOrd="4" presId="urn:microsoft.com/office/officeart/2005/8/layout/default"/>
    <dgm:cxn modelId="{7A72E31C-5809-4471-83B6-766CF2011858}" type="presOf" srcId="{ED0F3360-6F9A-4237-9A75-25AD4E2314FC}" destId="{17F224EC-808A-4A8F-B7DC-2E5B9557C321}" srcOrd="0" destOrd="1" presId="urn:microsoft.com/office/officeart/2005/8/layout/default"/>
    <dgm:cxn modelId="{238F281D-5775-489F-905E-79A697E0B5ED}" srcId="{13B849B3-EE92-4F22-8F7E-142A51942BD8}" destId="{ED0F3360-6F9A-4237-9A75-25AD4E2314FC}" srcOrd="0" destOrd="0" parTransId="{04C239D9-C65B-4EFF-90DD-4F9B4FA3AE83}" sibTransId="{7F1E6B0B-261D-4476-9A0E-FDC0E6B0DD01}"/>
    <dgm:cxn modelId="{30858E22-01A6-4D47-AF3A-EADBECE37DCB}" type="presOf" srcId="{10A221C8-F4E8-41C0-9883-EAE78B3EAECB}" destId="{17F224EC-808A-4A8F-B7DC-2E5B9557C321}" srcOrd="0" destOrd="8" presId="urn:microsoft.com/office/officeart/2005/8/layout/default"/>
    <dgm:cxn modelId="{090D9939-88D7-481E-9135-C7EAC3B4955A}" srcId="{13B849B3-EE92-4F22-8F7E-142A51942BD8}" destId="{4EDE3E98-33D1-4646-BA7A-49989A3201C3}" srcOrd="14" destOrd="0" parTransId="{B908138A-A7B0-4C06-A152-2EDF2EAC38AD}" sibTransId="{E71DA5A7-6F42-4880-A6C2-5F1105F28E83}"/>
    <dgm:cxn modelId="{BF75CB39-0359-467D-9698-D6A48C51B8F9}" type="presOf" srcId="{B7ECCC2C-FD1A-4EF1-941D-4CB9AA1DDCE2}" destId="{17F224EC-808A-4A8F-B7DC-2E5B9557C321}" srcOrd="0" destOrd="2" presId="urn:microsoft.com/office/officeart/2005/8/layout/default"/>
    <dgm:cxn modelId="{D5677661-3539-43AD-AA57-CC6EDB8BD472}" srcId="{13B849B3-EE92-4F22-8F7E-142A51942BD8}" destId="{EB9AB3A5-AB93-45F1-9528-D5225F5D5E7E}" srcOrd="11" destOrd="0" parTransId="{09E77BB5-C081-44D7-B5B6-96F02839FBCB}" sibTransId="{AFE499FD-1DE4-4FF5-A38E-FC4143385D65}"/>
    <dgm:cxn modelId="{DC23A547-04D6-44FB-B3BF-E42EBB982B3C}" srcId="{13B849B3-EE92-4F22-8F7E-142A51942BD8}" destId="{D69DD97A-5408-4853-8082-C2112A9A1847}" srcOrd="8" destOrd="0" parTransId="{5A37839B-6B10-461F-8C76-95EE0F372D52}" sibTransId="{D68A0ED8-A849-4862-97A1-DBF577D0E36B}"/>
    <dgm:cxn modelId="{8B490D70-F827-4AC6-8B9D-5270767D4AD2}" type="presOf" srcId="{F98F8AE7-B7F8-42D5-B8EE-D29E82319555}" destId="{17F224EC-808A-4A8F-B7DC-2E5B9557C321}" srcOrd="0" destOrd="13" presId="urn:microsoft.com/office/officeart/2005/8/layout/default"/>
    <dgm:cxn modelId="{9546F950-E24E-4799-8E9D-069AE00B4674}" srcId="{13B849B3-EE92-4F22-8F7E-142A51942BD8}" destId="{9E0CB95C-4497-4F51-854B-D9A50EA26DD6}" srcOrd="6" destOrd="0" parTransId="{E2A9381A-A125-4E47-8588-0BE769153568}" sibTransId="{8F0F2817-96FB-4340-9F48-49DA13092A9D}"/>
    <dgm:cxn modelId="{C5F2F574-591B-440B-BC87-DD998A8A5A86}" type="presOf" srcId="{E4352ACE-5898-4E51-B924-0D5FB57E3492}" destId="{17F224EC-808A-4A8F-B7DC-2E5B9557C321}" srcOrd="0" destOrd="11" presId="urn:microsoft.com/office/officeart/2005/8/layout/default"/>
    <dgm:cxn modelId="{F1149256-4846-48E4-9448-7313A86590DD}" type="presOf" srcId="{C8330427-0822-4E52-B101-8F71B7704093}" destId="{17F224EC-808A-4A8F-B7DC-2E5B9557C321}" srcOrd="0" destOrd="16" presId="urn:microsoft.com/office/officeart/2005/8/layout/default"/>
    <dgm:cxn modelId="{2431257B-6215-409A-A5EA-776FCF225ED4}" srcId="{462F5009-0BF7-4DC7-8761-648C3A31CE0C}" destId="{13B849B3-EE92-4F22-8F7E-142A51942BD8}" srcOrd="0" destOrd="0" parTransId="{A403FB1D-0A94-496E-995F-4AAC8EFE8D61}" sibTransId="{6BFC6230-1E06-4372-97E4-3FE1629361ED}"/>
    <dgm:cxn modelId="{398C728C-8EF8-4279-AC07-7A8FD00EC897}" type="presOf" srcId="{EB9AB3A5-AB93-45F1-9528-D5225F5D5E7E}" destId="{17F224EC-808A-4A8F-B7DC-2E5B9557C321}" srcOrd="0" destOrd="12" presId="urn:microsoft.com/office/officeart/2005/8/layout/default"/>
    <dgm:cxn modelId="{1DF33892-C4B5-4975-8BA8-FF4607140433}" type="presOf" srcId="{3E288540-B50B-4A46-AFAB-C81C79072BB8}" destId="{17F224EC-808A-4A8F-B7DC-2E5B9557C321}" srcOrd="0" destOrd="10" presId="urn:microsoft.com/office/officeart/2005/8/layout/default"/>
    <dgm:cxn modelId="{626F8997-276C-4C01-A9BA-5E6DAEBC5B7D}" srcId="{13B849B3-EE92-4F22-8F7E-142A51942BD8}" destId="{8EDC66D8-C774-4ABC-A158-F05A2B222741}" srcOrd="13" destOrd="0" parTransId="{775288A5-6798-42DE-8392-5AAF7EDF00E2}" sibTransId="{1BCF7CFF-22DF-4F40-8E10-74DE8883B15E}"/>
    <dgm:cxn modelId="{0799F19E-AF00-4E62-9556-DA5DAFB65BAA}" srcId="{13B849B3-EE92-4F22-8F7E-142A51942BD8}" destId="{F98F8AE7-B7F8-42D5-B8EE-D29E82319555}" srcOrd="12" destOrd="0" parTransId="{E24F3890-E751-4503-A52F-B8F5E7136F9A}" sibTransId="{4682BA56-85B5-4B5E-AF34-856D3924AD3D}"/>
    <dgm:cxn modelId="{C18284A3-8D34-4C8B-B364-D28DE2E4EB44}" srcId="{13B849B3-EE92-4F22-8F7E-142A51942BD8}" destId="{3E288540-B50B-4A46-AFAB-C81C79072BB8}" srcOrd="9" destOrd="0" parTransId="{2B1BC5AA-C973-4BE9-8090-3E8597F1F42C}" sibTransId="{608FF37C-C042-451F-9FF1-6AE7322FABCF}"/>
    <dgm:cxn modelId="{00F7BEA3-4F89-4822-A344-92ADB136639A}" type="presOf" srcId="{69857900-C87F-4C8D-8E82-4F17F960B647}" destId="{17F224EC-808A-4A8F-B7DC-2E5B9557C321}" srcOrd="0" destOrd="6" presId="urn:microsoft.com/office/officeart/2005/8/layout/default"/>
    <dgm:cxn modelId="{1ED4CAA3-F884-4126-B8C6-33E2111B6190}" type="presOf" srcId="{8EDC66D8-C774-4ABC-A158-F05A2B222741}" destId="{17F224EC-808A-4A8F-B7DC-2E5B9557C321}" srcOrd="0" destOrd="14" presId="urn:microsoft.com/office/officeart/2005/8/layout/default"/>
    <dgm:cxn modelId="{61D020A4-9A1D-4BA8-87FB-15449A35E5DE}" srcId="{13B849B3-EE92-4F22-8F7E-142A51942BD8}" destId="{20A9AE25-4C6A-48A3-9AD0-22EB84E0C63A}" srcOrd="3" destOrd="0" parTransId="{DE59A34F-2428-47CB-A336-C893F4454DEE}" sibTransId="{46E0543B-70FA-4008-A3DF-F2D46E55B420}"/>
    <dgm:cxn modelId="{18A997A4-13E6-4C52-9706-D7F21C718580}" type="presOf" srcId="{4EDE3E98-33D1-4646-BA7A-49989A3201C3}" destId="{17F224EC-808A-4A8F-B7DC-2E5B9557C321}" srcOrd="0" destOrd="15" presId="urn:microsoft.com/office/officeart/2005/8/layout/default"/>
    <dgm:cxn modelId="{BC35D9AB-0F72-48DF-B19B-722F360AC778}" srcId="{13B849B3-EE92-4F22-8F7E-142A51942BD8}" destId="{E4352ACE-5898-4E51-B924-0D5FB57E3492}" srcOrd="10" destOrd="0" parTransId="{B7544D1D-A5F3-454A-BE6C-408C62379975}" sibTransId="{466BA9A6-B5DD-423E-B5E0-A826AE9ECF13}"/>
    <dgm:cxn modelId="{C6A483B8-C8A1-4F81-B127-BCA5EFA8B70B}" type="presOf" srcId="{462F5009-0BF7-4DC7-8761-648C3A31CE0C}" destId="{341FFF4B-AFD9-4B69-9A5C-89DD38ED72EA}" srcOrd="0" destOrd="0" presId="urn:microsoft.com/office/officeart/2005/8/layout/default"/>
    <dgm:cxn modelId="{3D2C16C4-CE28-4691-8D36-3B1921A160A5}" srcId="{13B849B3-EE92-4F22-8F7E-142A51942BD8}" destId="{10A221C8-F4E8-41C0-9883-EAE78B3EAECB}" srcOrd="7" destOrd="0" parTransId="{7B631538-8D4D-430C-A262-FEBCFA2DE8DB}" sibTransId="{CAEAB78D-DCA3-4BB1-AAEB-DB44A460EA8F}"/>
    <dgm:cxn modelId="{CFC0BFC7-F4D5-4A92-8275-3E39146063B2}" type="presOf" srcId="{D69DD97A-5408-4853-8082-C2112A9A1847}" destId="{17F224EC-808A-4A8F-B7DC-2E5B9557C321}" srcOrd="0" destOrd="9" presId="urn:microsoft.com/office/officeart/2005/8/layout/default"/>
    <dgm:cxn modelId="{BF5230CA-BE45-495C-8D8B-449B155B3662}" srcId="{13B849B3-EE92-4F22-8F7E-142A51942BD8}" destId="{B7ECCC2C-FD1A-4EF1-941D-4CB9AA1DDCE2}" srcOrd="1" destOrd="0" parTransId="{635401E7-D247-44AD-A510-133480B8A55C}" sibTransId="{D2669CC0-3CE3-45DD-8986-FAB9ED9D47CB}"/>
    <dgm:cxn modelId="{7B1ADBE1-96EE-41A4-9C91-55FAB7531C61}" srcId="{13B849B3-EE92-4F22-8F7E-142A51942BD8}" destId="{D1E00F2E-01C4-4743-A4C9-1C60D35FD0E8}" srcOrd="2" destOrd="0" parTransId="{FBAC2B44-B8E3-4891-8DB7-5B32E2453FF7}" sibTransId="{EFA8B52F-ABFB-4563-9A22-E73C65667F97}"/>
    <dgm:cxn modelId="{B10B6DE5-3DDD-4B07-97BC-CD94098B5D51}" type="presOf" srcId="{9E0CB95C-4497-4F51-854B-D9A50EA26DD6}" destId="{17F224EC-808A-4A8F-B7DC-2E5B9557C321}" srcOrd="0" destOrd="7" presId="urn:microsoft.com/office/officeart/2005/8/layout/default"/>
    <dgm:cxn modelId="{97FAEFEB-37BA-493B-B92E-A26C4395760C}" srcId="{13B849B3-EE92-4F22-8F7E-142A51942BD8}" destId="{69857900-C87F-4C8D-8E82-4F17F960B647}" srcOrd="5" destOrd="0" parTransId="{55306175-5FE8-4A7F-B3D1-9DE9BD9117ED}" sibTransId="{1DCD2437-6B09-4E7E-8B82-B4896F37CE3A}"/>
    <dgm:cxn modelId="{386085F2-9FBD-4522-949E-142CE8E8A297}" srcId="{13B849B3-EE92-4F22-8F7E-142A51942BD8}" destId="{C8330427-0822-4E52-B101-8F71B7704093}" srcOrd="15" destOrd="0" parTransId="{50838DAC-9624-48C2-A863-AB02E02EDFB2}" sibTransId="{3C3F3C89-C0AA-4665-A4CF-A6FE61D29742}"/>
    <dgm:cxn modelId="{EF122CFC-9D5F-4D07-A9BE-9E50DB41D936}" srcId="{13B849B3-EE92-4F22-8F7E-142A51942BD8}" destId="{902C6299-41E7-4F68-8EF9-7060DBCA68E5}" srcOrd="4" destOrd="0" parTransId="{E6F5B751-76CB-40BF-9743-33557C443D94}" sibTransId="{5C7CBFC2-BBCC-4139-8AA9-9B4A9BBCAF28}"/>
    <dgm:cxn modelId="{C5EFF8FD-8E1A-41AC-9137-413DACCAE121}" type="presOf" srcId="{902C6299-41E7-4F68-8EF9-7060DBCA68E5}" destId="{17F224EC-808A-4A8F-B7DC-2E5B9557C321}" srcOrd="0" destOrd="5" presId="urn:microsoft.com/office/officeart/2005/8/layout/default"/>
    <dgm:cxn modelId="{14DFBC19-D3A1-4154-B6C1-2C201F856D38}" type="presParOf" srcId="{341FFF4B-AFD9-4B69-9A5C-89DD38ED72EA}" destId="{17F224EC-808A-4A8F-B7DC-2E5B9557C321}" srcOrd="0" destOrd="0" presId="urn:microsoft.com/office/officeart/2005/8/layout/defaul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224EC-808A-4A8F-B7DC-2E5B9557C321}">
      <dsp:nvSpPr>
        <dsp:cNvPr id="0" name=""/>
        <dsp:cNvSpPr/>
      </dsp:nvSpPr>
      <dsp:spPr>
        <a:xfrm>
          <a:off x="4948" y="80763"/>
          <a:ext cx="8404264" cy="6581295"/>
        </a:xfrm>
        <a:prstGeom prst="rect">
          <a:avLst/>
        </a:prstGeom>
        <a:no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100000"/>
            </a:lnSpc>
            <a:spcBef>
              <a:spcPct val="0"/>
            </a:spcBef>
            <a:spcAft>
              <a:spcPts val="600"/>
            </a:spcAft>
            <a:buNone/>
          </a:pPr>
          <a:endParaRPr lang="en-US" sz="2800" b="1" u="sng" kern="1200" dirty="0">
            <a:solidFill>
              <a:schemeClr val="bg1"/>
            </a:solidFill>
            <a:latin typeface="Calibri" panose="020F0502020204030204" pitchFamily="34" charset="0"/>
            <a:cs typeface="Calibri" panose="020F0502020204030204" pitchFamily="34" charset="0"/>
          </a:endParaRPr>
        </a:p>
        <a:p>
          <a:pPr marL="0" lvl="0" indent="0" algn="l" defTabSz="1244600">
            <a:lnSpc>
              <a:spcPct val="100000"/>
            </a:lnSpc>
            <a:spcBef>
              <a:spcPct val="0"/>
            </a:spcBef>
            <a:spcAft>
              <a:spcPts val="600"/>
            </a:spcAft>
            <a:buNone/>
          </a:pPr>
          <a:r>
            <a:rPr lang="en-US" sz="2800" b="1" u="sng" kern="1200" dirty="0">
              <a:solidFill>
                <a:schemeClr val="bg1"/>
              </a:solidFill>
              <a:latin typeface="+mj-lt"/>
              <a:cs typeface="Calibri" panose="020F0502020204030204" pitchFamily="34" charset="0"/>
            </a:rPr>
            <a:t>Initiatives</a:t>
          </a:r>
        </a:p>
        <a:p>
          <a:pPr marL="0" lvl="0" indent="0" algn="l" defTabSz="1244600">
            <a:lnSpc>
              <a:spcPct val="100000"/>
            </a:lnSpc>
            <a:spcBef>
              <a:spcPct val="0"/>
            </a:spcBef>
            <a:spcAft>
              <a:spcPts val="600"/>
            </a:spcAft>
            <a:buNone/>
          </a:pPr>
          <a:endParaRPr lang="en-US" sz="1000" b="1" u="sng" kern="1200" dirty="0">
            <a:solidFill>
              <a:schemeClr val="bg1"/>
            </a:solidFill>
            <a:latin typeface="Century Gothic" panose="020B0502020202020204" pitchFamily="34" charset="0"/>
            <a:cs typeface="Calibri" panose="020F0502020204030204" pitchFamily="34" charset="0"/>
          </a:endParaRP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200" kern="1200" spc="0" baseline="0" dirty="0">
              <a:solidFill>
                <a:schemeClr val="bg1"/>
              </a:solidFill>
              <a:latin typeface="Century Gothic" panose="020B0502020202020204" pitchFamily="34" charset="0"/>
              <a:cs typeface="Calibri" panose="020F0502020204030204" pitchFamily="34" charset="0"/>
            </a:rPr>
            <a:t>Budget</a:t>
          </a: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200" kern="1200" spc="0" baseline="0" dirty="0">
              <a:solidFill>
                <a:schemeClr val="bg1"/>
              </a:solidFill>
              <a:latin typeface="Century Gothic" panose="020B0502020202020204" pitchFamily="34" charset="0"/>
              <a:cs typeface="Calibri" panose="020F0502020204030204" pitchFamily="34" charset="0"/>
            </a:rPr>
            <a:t>Drainage</a:t>
          </a: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200" kern="1200" spc="0" baseline="0" dirty="0">
              <a:solidFill>
                <a:schemeClr val="bg1"/>
              </a:solidFill>
              <a:latin typeface="Century Gothic" panose="020B0502020202020204" pitchFamily="34" charset="0"/>
              <a:cs typeface="Calibri" panose="020F0502020204030204" pitchFamily="34" charset="0"/>
            </a:rPr>
            <a:t>Bulkheads</a:t>
          </a: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200" kern="1200" spc="0" baseline="0" dirty="0">
              <a:solidFill>
                <a:schemeClr val="bg1"/>
              </a:solidFill>
              <a:latin typeface="Century Gothic" panose="020B0502020202020204" pitchFamily="34" charset="0"/>
              <a:cs typeface="Calibri" panose="020F0502020204030204" pitchFamily="34" charset="0"/>
            </a:rPr>
            <a:t>Acoustic Panels</a:t>
          </a: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200" kern="1200" spc="0" baseline="0" dirty="0">
              <a:solidFill>
                <a:schemeClr val="bg1"/>
              </a:solidFill>
              <a:latin typeface="Century Gothic" panose="020B0502020202020204" pitchFamily="34" charset="0"/>
              <a:cs typeface="Calibri" panose="020F0502020204030204" pitchFamily="34" charset="0"/>
            </a:rPr>
            <a:t>Yacht Club</a:t>
          </a: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200" kern="1200" spc="0" baseline="0" dirty="0">
              <a:solidFill>
                <a:schemeClr val="bg1"/>
              </a:solidFill>
              <a:latin typeface="Century Gothic" panose="020B0502020202020204" pitchFamily="34" charset="0"/>
              <a:cs typeface="Calibri" panose="020F0502020204030204" pitchFamily="34" charset="0"/>
            </a:rPr>
            <a:t>Kayak/Recreation Pier</a:t>
          </a: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200" kern="1200" spc="0" baseline="0" dirty="0">
              <a:solidFill>
                <a:schemeClr val="bg1"/>
              </a:solidFill>
              <a:latin typeface="Century Gothic" panose="020B0502020202020204" pitchFamily="34" charset="0"/>
              <a:cs typeface="Calibri" panose="020F0502020204030204" pitchFamily="34" charset="0"/>
            </a:rPr>
            <a:t>Aquatics</a:t>
          </a: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200" kern="1200" spc="0" baseline="0" dirty="0">
              <a:solidFill>
                <a:schemeClr val="bg1"/>
              </a:solidFill>
              <a:latin typeface="Century Gothic" panose="020B0502020202020204" pitchFamily="34" charset="0"/>
              <a:cs typeface="Calibri" panose="020F0502020204030204" pitchFamily="34" charset="0"/>
            </a:rPr>
            <a:t>Golf</a:t>
          </a: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200" kern="1200" spc="0" baseline="0" dirty="0">
              <a:solidFill>
                <a:schemeClr val="bg1"/>
              </a:solidFill>
              <a:latin typeface="Century Gothic" panose="020B0502020202020204" pitchFamily="34" charset="0"/>
              <a:cs typeface="Calibri" panose="020F0502020204030204" pitchFamily="34" charset="0"/>
            </a:rPr>
            <a:t>Roads</a:t>
          </a: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200" kern="1200" spc="0" baseline="0" dirty="0">
              <a:solidFill>
                <a:schemeClr val="bg1"/>
              </a:solidFill>
              <a:latin typeface="Century Gothic" panose="020B0502020202020204" pitchFamily="34" charset="0"/>
              <a:cs typeface="Calibri" panose="020F0502020204030204" pitchFamily="34" charset="0"/>
            </a:rPr>
            <a:t>Ocean Pines Association Paperless Project</a:t>
          </a: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200" kern="1200" spc="0" baseline="0" dirty="0">
              <a:solidFill>
                <a:schemeClr val="bg1"/>
              </a:solidFill>
              <a:latin typeface="Century Gothic" panose="020B0502020202020204" pitchFamily="34" charset="0"/>
              <a:cs typeface="Calibri" panose="020F0502020204030204" pitchFamily="34" charset="0"/>
            </a:rPr>
            <a:t>DMA Reserves</a:t>
          </a: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200" kern="1200" spc="0" baseline="0" dirty="0">
              <a:solidFill>
                <a:schemeClr val="bg1"/>
              </a:solidFill>
              <a:latin typeface="Century Gothic" panose="020B0502020202020204" pitchFamily="34" charset="0"/>
              <a:cs typeface="Calibri" panose="020F0502020204030204" pitchFamily="34" charset="0"/>
            </a:rPr>
            <a:t>Mailboxes</a:t>
          </a: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200" kern="1200" spc="0" baseline="0" dirty="0">
              <a:solidFill>
                <a:schemeClr val="bg1"/>
              </a:solidFill>
              <a:latin typeface="Century Gothic" panose="020B0502020202020204" pitchFamily="34" charset="0"/>
              <a:cs typeface="Calibri" panose="020F0502020204030204" pitchFamily="34" charset="0"/>
            </a:rPr>
            <a:t>Metrics</a:t>
          </a: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None/>
            <a:tabLst/>
            <a:defRPr/>
          </a:pPr>
          <a:endParaRPr lang="en-US" sz="2200" kern="1200" spc="0" baseline="0" dirty="0">
            <a:solidFill>
              <a:schemeClr val="bg1"/>
            </a:solidFill>
            <a:latin typeface="Century Gothic" panose="020B0502020202020204" pitchFamily="34" charset="0"/>
            <a:cs typeface="Calibri" panose="020F0502020204030204" pitchFamily="34" charset="0"/>
          </a:endParaRP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endParaRPr lang="en-US" sz="2200" kern="1200" spc="0" baseline="0" dirty="0">
            <a:solidFill>
              <a:schemeClr val="bg1"/>
            </a:solidFill>
            <a:latin typeface="Century Gothic" panose="020B0502020202020204" pitchFamily="34" charset="0"/>
            <a:cs typeface="Calibri" panose="020F0502020204030204" pitchFamily="34" charset="0"/>
          </a:endParaRPr>
        </a:p>
        <a:p>
          <a:pPr marL="400050" marR="0" lvl="0" indent="-231775" algn="l" defTabSz="977900" eaLnBrk="1" fontAlgn="auto" latinLnBrk="0" hangingPunct="1">
            <a:lnSpc>
              <a:spcPct val="90000"/>
            </a:lnSpc>
            <a:spcBef>
              <a:spcPct val="0"/>
            </a:spcBef>
            <a:spcAft>
              <a:spcPts val="1800"/>
            </a:spcAft>
            <a:buClrTx/>
            <a:buSzTx/>
            <a:buFont typeface="Arial" panose="020B0604020202020204" pitchFamily="34" charset="0"/>
            <a:buNone/>
            <a:tabLst/>
            <a:defRPr/>
          </a:pPr>
          <a:endParaRPr lang="en-US" sz="1800" kern="1200" dirty="0">
            <a:solidFill>
              <a:schemeClr val="bg1"/>
            </a:solidFill>
            <a:latin typeface="Calibri" panose="020F0502020204030204" pitchFamily="34" charset="0"/>
            <a:cs typeface="Calibri" panose="020F0502020204030204" pitchFamily="34" charset="0"/>
          </a:endParaRPr>
        </a:p>
        <a:p>
          <a:pPr marL="400050" lvl="1" indent="-231775" algn="l" defTabSz="977900">
            <a:lnSpc>
              <a:spcPct val="90000"/>
            </a:lnSpc>
            <a:spcBef>
              <a:spcPct val="0"/>
            </a:spcBef>
            <a:spcAft>
              <a:spcPts val="1800"/>
            </a:spcAft>
            <a:buFont typeface="Arial" panose="020B0604020202020204" pitchFamily="34" charset="0"/>
            <a:buChar char="•"/>
          </a:pPr>
          <a:endParaRPr lang="en-US" sz="2000" kern="1200" dirty="0">
            <a:solidFill>
              <a:schemeClr val="tx1"/>
            </a:solidFill>
            <a:latin typeface="Calibri" panose="020F0502020204030204" pitchFamily="34" charset="0"/>
            <a:cs typeface="Calibri" panose="020F0502020204030204" pitchFamily="34" charset="0"/>
          </a:endParaRPr>
        </a:p>
      </dsp:txBody>
      <dsp:txXfrm>
        <a:off x="4948" y="80763"/>
        <a:ext cx="8404264" cy="658129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82119" cy="466434"/>
          </a:xfrm>
          <a:prstGeom prst="rect">
            <a:avLst/>
          </a:prstGeom>
        </p:spPr>
        <p:txBody>
          <a:bodyPr vert="horz" lIns="93117" tIns="46559" rIns="93117" bIns="46559" rtlCol="0"/>
          <a:lstStyle>
            <a:lvl1pPr algn="l">
              <a:defRPr sz="1200"/>
            </a:lvl1pPr>
          </a:lstStyle>
          <a:p>
            <a:endParaRPr dirty="0"/>
          </a:p>
        </p:txBody>
      </p:sp>
      <p:sp>
        <p:nvSpPr>
          <p:cNvPr id="3" name="Date Placeholder 2"/>
          <p:cNvSpPr>
            <a:spLocks noGrp="1"/>
          </p:cNvSpPr>
          <p:nvPr>
            <p:ph type="dt" sz="quarter" idx="1"/>
          </p:nvPr>
        </p:nvSpPr>
        <p:spPr>
          <a:xfrm>
            <a:off x="3898104" y="0"/>
            <a:ext cx="2982119" cy="466434"/>
          </a:xfrm>
          <a:prstGeom prst="rect">
            <a:avLst/>
          </a:prstGeom>
        </p:spPr>
        <p:txBody>
          <a:bodyPr vert="horz" lIns="93117" tIns="46559" rIns="93117" bIns="46559" rtlCol="0"/>
          <a:lstStyle>
            <a:lvl1pPr algn="r">
              <a:defRPr sz="1200"/>
            </a:lvl1pPr>
          </a:lstStyle>
          <a:p>
            <a:fld id="{20EA5F0D-C1DC-412F-A146-DDB3A74B588F}" type="datetimeFigureOut">
              <a:rPr lang="en-US"/>
              <a:t>12/16/2022</a:t>
            </a:fld>
            <a:endParaRPr dirty="0"/>
          </a:p>
        </p:txBody>
      </p:sp>
      <p:sp>
        <p:nvSpPr>
          <p:cNvPr id="4" name="Footer Placeholder 3"/>
          <p:cNvSpPr>
            <a:spLocks noGrp="1"/>
          </p:cNvSpPr>
          <p:nvPr>
            <p:ph type="ftr" sz="quarter" idx="2"/>
          </p:nvPr>
        </p:nvSpPr>
        <p:spPr>
          <a:xfrm>
            <a:off x="2" y="8829978"/>
            <a:ext cx="2982119" cy="466433"/>
          </a:xfrm>
          <a:prstGeom prst="rect">
            <a:avLst/>
          </a:prstGeom>
        </p:spPr>
        <p:txBody>
          <a:bodyPr vert="horz" lIns="93117" tIns="46559" rIns="93117" bIns="46559" rtlCol="0" anchor="b"/>
          <a:lstStyle>
            <a:lvl1pPr algn="l">
              <a:defRPr sz="1200"/>
            </a:lvl1pPr>
          </a:lstStyle>
          <a:p>
            <a:endParaRPr dirty="0"/>
          </a:p>
        </p:txBody>
      </p:sp>
      <p:sp>
        <p:nvSpPr>
          <p:cNvPr id="5" name="Slide Number Placeholder 4"/>
          <p:cNvSpPr>
            <a:spLocks noGrp="1"/>
          </p:cNvSpPr>
          <p:nvPr>
            <p:ph type="sldNum" sz="quarter" idx="3"/>
          </p:nvPr>
        </p:nvSpPr>
        <p:spPr>
          <a:xfrm>
            <a:off x="3898104" y="8829978"/>
            <a:ext cx="2982119" cy="466433"/>
          </a:xfrm>
          <a:prstGeom prst="rect">
            <a:avLst/>
          </a:prstGeom>
        </p:spPr>
        <p:txBody>
          <a:bodyPr vert="horz" lIns="93117" tIns="46559" rIns="93117" bIns="46559" rtlCol="0" anchor="b"/>
          <a:lstStyle>
            <a:lvl1pPr algn="r">
              <a:defRPr sz="1200"/>
            </a:lvl1pPr>
          </a:lstStyle>
          <a:p>
            <a:fld id="{7BAE14B8-3CC9-472D-9BC5-A84D80684DE2}" type="slidenum">
              <a:rPr/>
              <a:t>‹#›</a:t>
            </a:fld>
            <a:endParaRPr dirty="0"/>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82119" cy="466434"/>
          </a:xfrm>
          <a:prstGeom prst="rect">
            <a:avLst/>
          </a:prstGeom>
        </p:spPr>
        <p:txBody>
          <a:bodyPr vert="horz" lIns="93117" tIns="46559" rIns="93117" bIns="46559" rtlCol="0"/>
          <a:lstStyle>
            <a:lvl1pPr algn="l">
              <a:defRPr sz="1200"/>
            </a:lvl1pPr>
          </a:lstStyle>
          <a:p>
            <a:endParaRPr dirty="0"/>
          </a:p>
        </p:txBody>
      </p:sp>
      <p:sp>
        <p:nvSpPr>
          <p:cNvPr id="3" name="Date Placeholder 2"/>
          <p:cNvSpPr>
            <a:spLocks noGrp="1"/>
          </p:cNvSpPr>
          <p:nvPr>
            <p:ph type="dt" idx="1"/>
          </p:nvPr>
        </p:nvSpPr>
        <p:spPr>
          <a:xfrm>
            <a:off x="3898104" y="0"/>
            <a:ext cx="2982119" cy="466434"/>
          </a:xfrm>
          <a:prstGeom prst="rect">
            <a:avLst/>
          </a:prstGeom>
        </p:spPr>
        <p:txBody>
          <a:bodyPr vert="horz" lIns="93117" tIns="46559" rIns="93117" bIns="46559" rtlCol="0"/>
          <a:lstStyle>
            <a:lvl1pPr algn="r">
              <a:defRPr sz="1200"/>
            </a:lvl1pPr>
          </a:lstStyle>
          <a:p>
            <a:fld id="{A8CDE508-72C8-4AB5-AA9C-1584D31690E0}" type="datetimeFigureOut">
              <a:rPr lang="en-US"/>
              <a:t>12/16/2022</a:t>
            </a:fld>
            <a:endParaRPr dirty="0"/>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3117" tIns="46559" rIns="93117" bIns="46559" rtlCol="0" anchor="ctr"/>
          <a:lstStyle/>
          <a:p>
            <a:endParaRPr dirty="0"/>
          </a:p>
        </p:txBody>
      </p:sp>
      <p:sp>
        <p:nvSpPr>
          <p:cNvPr id="5" name="Notes Placeholder 4"/>
          <p:cNvSpPr>
            <a:spLocks noGrp="1"/>
          </p:cNvSpPr>
          <p:nvPr>
            <p:ph type="body" sz="quarter" idx="3"/>
          </p:nvPr>
        </p:nvSpPr>
        <p:spPr>
          <a:xfrm>
            <a:off x="688182" y="4473898"/>
            <a:ext cx="5505450" cy="3137535"/>
          </a:xfrm>
          <a:prstGeom prst="rect">
            <a:avLst/>
          </a:prstGeom>
        </p:spPr>
        <p:txBody>
          <a:bodyPr vert="horz" lIns="93117" tIns="46559" rIns="93117" bIns="4655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2" y="8829978"/>
            <a:ext cx="2982119" cy="466433"/>
          </a:xfrm>
          <a:prstGeom prst="rect">
            <a:avLst/>
          </a:prstGeom>
        </p:spPr>
        <p:txBody>
          <a:bodyPr vert="horz" lIns="93117" tIns="46559" rIns="93117" bIns="46559" rtlCol="0" anchor="b"/>
          <a:lstStyle>
            <a:lvl1pPr algn="l">
              <a:defRPr sz="1200"/>
            </a:lvl1pPr>
          </a:lstStyle>
          <a:p>
            <a:endParaRPr dirty="0"/>
          </a:p>
        </p:txBody>
      </p:sp>
      <p:sp>
        <p:nvSpPr>
          <p:cNvPr id="7" name="Slide Number Placeholder 6"/>
          <p:cNvSpPr>
            <a:spLocks noGrp="1"/>
          </p:cNvSpPr>
          <p:nvPr>
            <p:ph type="sldNum" sz="quarter" idx="5"/>
          </p:nvPr>
        </p:nvSpPr>
        <p:spPr>
          <a:xfrm>
            <a:off x="3898104" y="8829978"/>
            <a:ext cx="2982119" cy="466433"/>
          </a:xfrm>
          <a:prstGeom prst="rect">
            <a:avLst/>
          </a:prstGeom>
        </p:spPr>
        <p:txBody>
          <a:bodyPr vert="horz" lIns="93117" tIns="46559" rIns="93117" bIns="46559" rtlCol="0" anchor="b"/>
          <a:lstStyle>
            <a:lvl1pPr algn="r">
              <a:defRPr sz="1200"/>
            </a:lvl1pPr>
          </a:lstStyle>
          <a:p>
            <a:fld id="{7FB667E1-E601-4AAF-B95C-B25720D70A60}" type="slidenum">
              <a:rPr/>
              <a:t>‹#›</a:t>
            </a:fld>
            <a:endParaRPr dirty="0"/>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9" name="Text Box 47"/>
          <p:cNvSpPr txBox="1">
            <a:spLocks noChangeArrowheads="1"/>
          </p:cNvSpPr>
          <p:nvPr/>
        </p:nvSpPr>
        <p:spPr bwMode="gray">
          <a:xfrm>
            <a:off x="133048" y="6578667"/>
            <a:ext cx="30780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solidFill>
                  <a:srgbClr val="616365"/>
                </a:solidFill>
              </a:rPr>
              <a:t>Copyright © 2018 by The Segal Group, Inc. All rights reserved. </a:t>
            </a:r>
          </a:p>
        </p:txBody>
      </p:sp>
      <p:pic>
        <p:nvPicPr>
          <p:cNvPr id="11" name="Picture 10"/>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t="23903"/>
          <a:stretch/>
        </p:blipFill>
        <p:spPr bwMode="gray">
          <a:xfrm>
            <a:off x="4568646" y="3429000"/>
            <a:ext cx="4575354" cy="342900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6104626" y="5989837"/>
            <a:ext cx="2676912" cy="368363"/>
          </a:xfrm>
          <a:prstGeom prst="rect">
            <a:avLst/>
          </a:prstGeom>
        </p:spPr>
      </p:pic>
      <p:sp>
        <p:nvSpPr>
          <p:cNvPr id="15" name="Picture Placeholder 2"/>
          <p:cNvSpPr>
            <a:spLocks noGrp="1"/>
          </p:cNvSpPr>
          <p:nvPr>
            <p:ph type="pic" sz="quarter" idx="10"/>
          </p:nvPr>
        </p:nvSpPr>
        <p:spPr bwMode="gray">
          <a:xfrm>
            <a:off x="0" y="0"/>
            <a:ext cx="9144000" cy="3429000"/>
          </a:xfrm>
          <a:noFill/>
          <a:ln>
            <a:noFill/>
          </a:ln>
        </p:spPr>
        <p:txBody>
          <a:bodyPr/>
          <a:lstStyle>
            <a:lvl1pPr marL="0" indent="0">
              <a:buFontTx/>
              <a:buNone/>
              <a:defRPr/>
            </a:lvl1pPr>
          </a:lstStyle>
          <a:p>
            <a:r>
              <a:rPr lang="en-US" dirty="0"/>
              <a:t>Click icon to add picture</a:t>
            </a:r>
          </a:p>
        </p:txBody>
      </p:sp>
      <p:sp>
        <p:nvSpPr>
          <p:cNvPr id="16" name="Title 6"/>
          <p:cNvSpPr>
            <a:spLocks noGrp="1"/>
          </p:cNvSpPr>
          <p:nvPr>
            <p:ph type="title"/>
          </p:nvPr>
        </p:nvSpPr>
        <p:spPr bwMode="gray">
          <a:xfrm>
            <a:off x="0" y="3429000"/>
            <a:ext cx="9144000" cy="1066800"/>
          </a:xfrm>
          <a:solidFill>
            <a:schemeClr val="accent5">
              <a:lumMod val="75000"/>
              <a:alpha val="64706"/>
            </a:schemeClr>
          </a:solidFill>
          <a:ln>
            <a:noFill/>
          </a:ln>
          <a:effectLst/>
        </p:spPr>
        <p:txBody>
          <a:bodyPr vert="horz" wrap="square" lIns="228600" tIns="137160" rIns="228600" bIns="91440" numCol="1" rtlCol="0" anchor="ctr" anchorCtr="0" compatLnSpc="1">
            <a:prstTxWarp prst="textNoShape">
              <a:avLst/>
            </a:prstTxWarp>
            <a:noAutofit/>
          </a:bodyPr>
          <a:lstStyle>
            <a:lvl1pPr>
              <a:defRPr lang="en-US" sz="2800" kern="1200" dirty="0">
                <a:solidFill>
                  <a:schemeClr val="bg1"/>
                </a:solidFill>
                <a:latin typeface="Arial" charset="0"/>
                <a:ea typeface="+mn-ea"/>
                <a:cs typeface="+mn-cs"/>
              </a:defRPr>
            </a:lvl1pPr>
          </a:lstStyle>
          <a:p>
            <a:pPr marL="0" lvl="0" indent="0">
              <a:spcBef>
                <a:spcPct val="65000"/>
              </a:spcBef>
              <a:buClr>
                <a:schemeClr val="accent5"/>
              </a:buClr>
              <a:buFont typeface="Wingdings" pitchFamily="34" charset="2"/>
              <a:buNone/>
            </a:pPr>
            <a:r>
              <a:rPr lang="en-US"/>
              <a:t>Click to edit Master title style</a:t>
            </a:r>
            <a:endParaRPr lang="en-US" dirty="0"/>
          </a:p>
        </p:txBody>
      </p:sp>
      <p:sp>
        <p:nvSpPr>
          <p:cNvPr id="17" name="Rectangle 3"/>
          <p:cNvSpPr>
            <a:spLocks noGrp="1" noChangeArrowheads="1"/>
          </p:cNvSpPr>
          <p:nvPr>
            <p:ph type="subTitle" idx="1"/>
          </p:nvPr>
        </p:nvSpPr>
        <p:spPr bwMode="gray">
          <a:xfrm>
            <a:off x="139938" y="4495800"/>
            <a:ext cx="7429500" cy="9144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spcBef>
                <a:spcPts val="1200"/>
              </a:spcBef>
              <a:buNone/>
              <a:defRPr lang="en-US" sz="2200" b="1" kern="0" noProof="0" smtClean="0">
                <a:solidFill>
                  <a:schemeClr val="accent4"/>
                </a:solidFill>
              </a:defRPr>
            </a:lvl1pPr>
          </a:lstStyle>
          <a:p>
            <a:pPr lvl="0"/>
            <a:r>
              <a:rPr lang="en-US" noProof="0"/>
              <a:t>Click to edit Master subtitle style</a:t>
            </a:r>
            <a:endParaRPr lang="en-US" noProof="0" dirty="0"/>
          </a:p>
        </p:txBody>
      </p:sp>
      <p:sp>
        <p:nvSpPr>
          <p:cNvPr id="10" name="Text Placeholder 3"/>
          <p:cNvSpPr>
            <a:spLocks noGrp="1"/>
          </p:cNvSpPr>
          <p:nvPr>
            <p:ph type="body" sz="quarter" idx="11" hasCustomPrompt="1"/>
          </p:nvPr>
        </p:nvSpPr>
        <p:spPr>
          <a:xfrm>
            <a:off x="0" y="5620334"/>
            <a:ext cx="4253472" cy="378565"/>
          </a:xfrm>
          <a:solidFill>
            <a:schemeClr val="accent4"/>
          </a:solidFill>
        </p:spPr>
        <p:txBody>
          <a:bodyPr wrap="none" lIns="201168" tIns="64008" rIns="201168" bIns="64008" anchor="ctr" anchorCtr="0">
            <a:spAutoFit/>
          </a:bodyPr>
          <a:lstStyle>
            <a:lvl1pPr marL="0" indent="0">
              <a:buFontTx/>
              <a:buNone/>
              <a:defRPr sz="1800" b="1">
                <a:solidFill>
                  <a:schemeClr val="bg1"/>
                </a:solidFill>
              </a:defRPr>
            </a:lvl1pPr>
            <a:lvl2pPr marL="211138" indent="0">
              <a:buFontTx/>
              <a:buNone/>
              <a:defRPr/>
            </a:lvl2pPr>
            <a:lvl3pPr marL="396875" indent="0">
              <a:buFontTx/>
              <a:buNone/>
              <a:defRPr/>
            </a:lvl3pPr>
            <a:lvl4pPr marL="595313" indent="0">
              <a:buFontTx/>
              <a:buNone/>
              <a:defRPr/>
            </a:lvl4pPr>
            <a:lvl5pPr marL="793750" indent="0">
              <a:buFontTx/>
              <a:buNone/>
              <a:defRPr/>
            </a:lvl5pPr>
          </a:lstStyle>
          <a:p>
            <a:pPr lvl="0"/>
            <a:r>
              <a:rPr lang="en-US" dirty="0"/>
              <a:t>Click to edit DRAFT or Client Name</a:t>
            </a:r>
          </a:p>
        </p:txBody>
      </p:sp>
    </p:spTree>
    <p:extLst>
      <p:ext uri="{BB962C8B-B14F-4D97-AF65-F5344CB8AC3E}">
        <p14:creationId xmlns:p14="http://schemas.microsoft.com/office/powerpoint/2010/main" val="2557601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4" name="Straight Connector 3"/>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380094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Slide Number Placeholder 7"/>
          <p:cNvSpPr txBox="1">
            <a:spLocks/>
          </p:cNvSpPr>
          <p:nvPr/>
        </p:nvSpPr>
        <p:spPr>
          <a:xfrm>
            <a:off x="8578971" y="6616757"/>
            <a:ext cx="547777" cy="225484"/>
          </a:xfrm>
          <a:prstGeom prst="rect">
            <a:avLst/>
          </a:prstGeom>
          <a:ln>
            <a:noFill/>
          </a:ln>
        </p:spPr>
        <p:txBody>
          <a:bodyPr vert="horz" lIns="91440" tIns="45720" rIns="91440" bIns="45720" rtlCol="0" anchor="ctr"/>
          <a:lstStyle>
            <a:defPPr>
              <a:defRPr lang="en-US"/>
            </a:defPPr>
            <a:lvl1pPr algn="r" rtl="0" fontAlgn="base">
              <a:lnSpc>
                <a:spcPct val="90000"/>
              </a:lnSpc>
              <a:spcBef>
                <a:spcPct val="50000"/>
              </a:spcBef>
              <a:spcAft>
                <a:spcPct val="0"/>
              </a:spcAft>
              <a:defRPr sz="1000" kern="1200">
                <a:solidFill>
                  <a:schemeClr val="tx1"/>
                </a:solidFill>
                <a:latin typeface="Arial" charset="0"/>
                <a:ea typeface="+mn-ea"/>
                <a:cs typeface="+mn-cs"/>
              </a:defRPr>
            </a:lvl1pPr>
            <a:lvl2pPr marL="457200" algn="l" rtl="0" fontAlgn="base">
              <a:lnSpc>
                <a:spcPct val="90000"/>
              </a:lnSpc>
              <a:spcBef>
                <a:spcPct val="50000"/>
              </a:spcBef>
              <a:spcAft>
                <a:spcPct val="0"/>
              </a:spcAft>
              <a:defRPr sz="1600" kern="1200">
                <a:solidFill>
                  <a:schemeClr val="tx1"/>
                </a:solidFill>
                <a:latin typeface="Arial" charset="0"/>
                <a:ea typeface="+mn-ea"/>
                <a:cs typeface="+mn-cs"/>
              </a:defRPr>
            </a:lvl2pPr>
            <a:lvl3pPr marL="914400" algn="l" rtl="0" fontAlgn="base">
              <a:lnSpc>
                <a:spcPct val="90000"/>
              </a:lnSpc>
              <a:spcBef>
                <a:spcPct val="50000"/>
              </a:spcBef>
              <a:spcAft>
                <a:spcPct val="0"/>
              </a:spcAft>
              <a:defRPr sz="1600" kern="1200">
                <a:solidFill>
                  <a:schemeClr val="tx1"/>
                </a:solidFill>
                <a:latin typeface="Arial" charset="0"/>
                <a:ea typeface="+mn-ea"/>
                <a:cs typeface="+mn-cs"/>
              </a:defRPr>
            </a:lvl3pPr>
            <a:lvl4pPr marL="1371600" algn="l" rtl="0" fontAlgn="base">
              <a:lnSpc>
                <a:spcPct val="90000"/>
              </a:lnSpc>
              <a:spcBef>
                <a:spcPct val="50000"/>
              </a:spcBef>
              <a:spcAft>
                <a:spcPct val="0"/>
              </a:spcAft>
              <a:defRPr sz="1600" kern="1200">
                <a:solidFill>
                  <a:schemeClr val="tx1"/>
                </a:solidFill>
                <a:latin typeface="Arial" charset="0"/>
                <a:ea typeface="+mn-ea"/>
                <a:cs typeface="+mn-cs"/>
              </a:defRPr>
            </a:lvl4pPr>
            <a:lvl5pPr marL="1828800" algn="l" rtl="0" fontAlgn="base">
              <a:lnSpc>
                <a:spcPct val="90000"/>
              </a:lnSpc>
              <a:spcBef>
                <a:spcPct val="5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296C8835-0D17-40BE-AF3A-B681D566BC72}" type="slidenum">
              <a:rPr lang="en-US" smtClean="0">
                <a:solidFill>
                  <a:prstClr val="black"/>
                </a:solidFill>
              </a:rPr>
              <a:pPr/>
              <a:t>‹#›</a:t>
            </a:fld>
            <a:endParaRPr lang="en-US" dirty="0">
              <a:solidFill>
                <a:prstClr val="black"/>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4692" y="6597294"/>
            <a:ext cx="1591056" cy="219012"/>
          </a:xfrm>
          <a:prstGeom prst="rect">
            <a:avLst/>
          </a:prstGeom>
        </p:spPr>
      </p:pic>
    </p:spTree>
    <p:extLst>
      <p:ext uri="{BB962C8B-B14F-4D97-AF65-F5344CB8AC3E}">
        <p14:creationId xmlns:p14="http://schemas.microsoft.com/office/powerpoint/2010/main" val="3979342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Title and Content">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3" name="Content Placeholder 2"/>
          <p:cNvSpPr>
            <a:spLocks noGrp="1"/>
          </p:cNvSpPr>
          <p:nvPr>
            <p:ph idx="1"/>
          </p:nvPr>
        </p:nvSpPr>
        <p:spPr>
          <a:xfrm>
            <a:off x="67654" y="990600"/>
            <a:ext cx="8915400" cy="5257800"/>
          </a:xfrm>
          <a:prstGeom prst="rect">
            <a:avLst/>
          </a:prstGeom>
        </p:spPr>
        <p:txBody>
          <a:bodyPr/>
          <a:lstStyle>
            <a:lvl1pPr>
              <a:buClr>
                <a:schemeClr val="accent5"/>
              </a:buCl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8" name="Straight Connector 7"/>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083570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Two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3" name="Content Placeholder 2"/>
          <p:cNvSpPr>
            <a:spLocks noGrp="1"/>
          </p:cNvSpPr>
          <p:nvPr>
            <p:ph sz="half" idx="1"/>
          </p:nvPr>
        </p:nvSpPr>
        <p:spPr>
          <a:xfrm>
            <a:off x="67654" y="990600"/>
            <a:ext cx="4381500" cy="5334000"/>
          </a:xfr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01554" y="990600"/>
            <a:ext cx="4381500" cy="5334000"/>
          </a:xfr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11" name="Straight Connector 10"/>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49033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ustom Comparison">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12"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 name="Text Placeholder 2"/>
          <p:cNvSpPr>
            <a:spLocks noGrp="1"/>
          </p:cNvSpPr>
          <p:nvPr>
            <p:ph type="body" idx="1"/>
          </p:nvPr>
        </p:nvSpPr>
        <p:spPr>
          <a:xfrm>
            <a:off x="76200" y="990600"/>
            <a:ext cx="4361471" cy="639762"/>
          </a:xfrm>
          <a:prstGeom prst="rect">
            <a:avLst/>
          </a:prstGeom>
        </p:spPr>
        <p:txBody>
          <a:bodyPr anchor="b"/>
          <a:lstStyle>
            <a:lvl1pPr marL="214313" indent="-214313">
              <a:buFont typeface="Arial" pitchFamily="34" charset="0"/>
              <a:buChar char=" "/>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Content Placeholder 3"/>
          <p:cNvSpPr>
            <a:spLocks noGrp="1"/>
          </p:cNvSpPr>
          <p:nvPr>
            <p:ph sz="half" idx="2"/>
          </p:nvPr>
        </p:nvSpPr>
        <p:spPr>
          <a:xfrm>
            <a:off x="67654" y="1676400"/>
            <a:ext cx="4343400" cy="4800600"/>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3"/>
          </p:nvPr>
        </p:nvSpPr>
        <p:spPr>
          <a:xfrm>
            <a:off x="4648200" y="990600"/>
            <a:ext cx="4370996" cy="639762"/>
          </a:xfrm>
          <a:prstGeom prst="rect">
            <a:avLst/>
          </a:prstGeom>
        </p:spPr>
        <p:txBody>
          <a:bodyPr anchor="b"/>
          <a:lstStyle>
            <a:lvl1pPr marL="204788" indent="-204788">
              <a:buFont typeface="Arial" pitchFamily="34" charset="0"/>
              <a:buChar char=" "/>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5"/>
          <p:cNvSpPr>
            <a:spLocks noGrp="1"/>
          </p:cNvSpPr>
          <p:nvPr>
            <p:ph sz="quarter" idx="4"/>
          </p:nvPr>
        </p:nvSpPr>
        <p:spPr>
          <a:xfrm>
            <a:off x="4645025" y="1676400"/>
            <a:ext cx="4346575" cy="4800600"/>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7" name="Straight Connector 16"/>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89802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  Four Content">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3" name="Content Placeholder 2"/>
          <p:cNvSpPr>
            <a:spLocks noGrp="1"/>
          </p:cNvSpPr>
          <p:nvPr>
            <p:ph sz="half" idx="1"/>
          </p:nvPr>
        </p:nvSpPr>
        <p:spPr>
          <a:xfrm>
            <a:off x="67654" y="990600"/>
            <a:ext cx="4343400" cy="2600865"/>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5854" y="990600"/>
            <a:ext cx="4267200" cy="2590800"/>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0"/>
          </p:nvPr>
        </p:nvSpPr>
        <p:spPr>
          <a:xfrm>
            <a:off x="67654" y="3733800"/>
            <a:ext cx="4343400" cy="2743200"/>
          </a:xfrm>
        </p:spPr>
        <p:txBody>
          <a:bodyPr/>
          <a:lstStyle>
            <a:lvl1pPr>
              <a:defRPr sz="1400"/>
            </a:lvl1pPr>
            <a:lvl2pPr>
              <a:buClr>
                <a:schemeClr val="accent5"/>
              </a:buCl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1"/>
          </p:nvPr>
        </p:nvSpPr>
        <p:spPr>
          <a:xfrm>
            <a:off x="4715854" y="3733800"/>
            <a:ext cx="4267200" cy="2743200"/>
          </a:xfrm>
        </p:spPr>
        <p:txBody>
          <a:bodyPr/>
          <a:lstStyle>
            <a:lvl1pPr>
              <a:buClr>
                <a:schemeClr val="accent5"/>
              </a:buCl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sp>
        <p:nvSpPr>
          <p:cNvPr id="13"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14" name="Straight Connector 13"/>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58416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ustom Title Only">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8"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9" name="Straight Connector 8"/>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75102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Custom Blank">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7" name="Slide Number Placeholder 7"/>
          <p:cNvSpPr txBox="1">
            <a:spLocks/>
          </p:cNvSpPr>
          <p:nvPr/>
        </p:nvSpPr>
        <p:spPr>
          <a:xfrm>
            <a:off x="8578971" y="6616757"/>
            <a:ext cx="547777" cy="225484"/>
          </a:xfrm>
          <a:prstGeom prst="rect">
            <a:avLst/>
          </a:prstGeom>
          <a:ln>
            <a:noFill/>
          </a:ln>
        </p:spPr>
        <p:txBody>
          <a:bodyPr vert="horz" lIns="91440" tIns="45720" rIns="91440" bIns="45720" rtlCol="0" anchor="ctr"/>
          <a:lstStyle>
            <a:defPPr>
              <a:defRPr lang="en-US"/>
            </a:defPPr>
            <a:lvl1pPr algn="r" rtl="0" fontAlgn="base">
              <a:lnSpc>
                <a:spcPct val="90000"/>
              </a:lnSpc>
              <a:spcBef>
                <a:spcPct val="50000"/>
              </a:spcBef>
              <a:spcAft>
                <a:spcPct val="0"/>
              </a:spcAft>
              <a:defRPr sz="1000" kern="1200">
                <a:solidFill>
                  <a:schemeClr val="tx1"/>
                </a:solidFill>
                <a:latin typeface="Arial" charset="0"/>
                <a:ea typeface="+mn-ea"/>
                <a:cs typeface="+mn-cs"/>
              </a:defRPr>
            </a:lvl1pPr>
            <a:lvl2pPr marL="457200" algn="l" rtl="0" fontAlgn="base">
              <a:lnSpc>
                <a:spcPct val="90000"/>
              </a:lnSpc>
              <a:spcBef>
                <a:spcPct val="50000"/>
              </a:spcBef>
              <a:spcAft>
                <a:spcPct val="0"/>
              </a:spcAft>
              <a:defRPr sz="1600" kern="1200">
                <a:solidFill>
                  <a:schemeClr val="tx1"/>
                </a:solidFill>
                <a:latin typeface="Arial" charset="0"/>
                <a:ea typeface="+mn-ea"/>
                <a:cs typeface="+mn-cs"/>
              </a:defRPr>
            </a:lvl2pPr>
            <a:lvl3pPr marL="914400" algn="l" rtl="0" fontAlgn="base">
              <a:lnSpc>
                <a:spcPct val="90000"/>
              </a:lnSpc>
              <a:spcBef>
                <a:spcPct val="50000"/>
              </a:spcBef>
              <a:spcAft>
                <a:spcPct val="0"/>
              </a:spcAft>
              <a:defRPr sz="1600" kern="1200">
                <a:solidFill>
                  <a:schemeClr val="tx1"/>
                </a:solidFill>
                <a:latin typeface="Arial" charset="0"/>
                <a:ea typeface="+mn-ea"/>
                <a:cs typeface="+mn-cs"/>
              </a:defRPr>
            </a:lvl3pPr>
            <a:lvl4pPr marL="1371600" algn="l" rtl="0" fontAlgn="base">
              <a:lnSpc>
                <a:spcPct val="90000"/>
              </a:lnSpc>
              <a:spcBef>
                <a:spcPct val="50000"/>
              </a:spcBef>
              <a:spcAft>
                <a:spcPct val="0"/>
              </a:spcAft>
              <a:defRPr sz="1600" kern="1200">
                <a:solidFill>
                  <a:schemeClr val="tx1"/>
                </a:solidFill>
                <a:latin typeface="Arial" charset="0"/>
                <a:ea typeface="+mn-ea"/>
                <a:cs typeface="+mn-cs"/>
              </a:defRPr>
            </a:lvl4pPr>
            <a:lvl5pPr marL="1828800" algn="l" rtl="0" fontAlgn="base">
              <a:lnSpc>
                <a:spcPct val="90000"/>
              </a:lnSpc>
              <a:spcBef>
                <a:spcPct val="5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296C8835-0D17-40BE-AF3A-B681D566BC72}" type="slidenum">
              <a:rPr lang="en-US" smtClean="0">
                <a:solidFill>
                  <a:prstClr val="black"/>
                </a:solidFill>
              </a:rPr>
              <a:pPr/>
              <a:t>‹#›</a:t>
            </a:fld>
            <a:endParaRPr lang="en-US" dirty="0">
              <a:solidFill>
                <a:prstClr val="black"/>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4692" y="6597294"/>
            <a:ext cx="1591056" cy="219012"/>
          </a:xfrm>
          <a:prstGeom prst="rect">
            <a:avLst/>
          </a:prstGeom>
        </p:spPr>
      </p:pic>
    </p:spTree>
    <p:extLst>
      <p:ext uri="{BB962C8B-B14F-4D97-AF65-F5344CB8AC3E}">
        <p14:creationId xmlns:p14="http://schemas.microsoft.com/office/powerpoint/2010/main" val="1410354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IO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304800" y="990600"/>
            <a:ext cx="4114800" cy="5486400"/>
          </a:xfrm>
        </p:spPr>
        <p:txBody>
          <a:bodyPr/>
          <a:lstStyle>
            <a:lvl1pPr marL="0" indent="0">
              <a:buNone/>
              <a:defRPr sz="1200">
                <a:latin typeface="Arial Narrow" panose="020B0606020202030204" pitchFamily="34" charset="0"/>
              </a:defRPr>
            </a:lvl1pPr>
            <a:lvl2pPr marL="153988" indent="-153988">
              <a:defRPr sz="1200">
                <a:latin typeface="Arial Narrow" panose="020B0606020202030204" pitchFamily="34" charset="0"/>
              </a:defRPr>
            </a:lvl2pPr>
            <a:lvl3pPr marL="325438" indent="-171450">
              <a:defRPr sz="1200">
                <a:latin typeface="Arial Narrow" panose="020B0606020202030204" pitchFamily="34" charset="0"/>
              </a:defRPr>
            </a:lvl3pPr>
            <a:lvl4pPr marL="461963" indent="-153988">
              <a:defRPr sz="1200">
                <a:latin typeface="Arial Narrow" panose="020B0606020202030204" pitchFamily="34" charset="0"/>
              </a:defRPr>
            </a:lvl4pPr>
            <a:lvl5pPr marL="581025" indent="-119063">
              <a:defRPr sz="1200">
                <a:latin typeface="Arial Narrow" panose="020B0606020202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1"/>
          </p:nvPr>
        </p:nvSpPr>
        <p:spPr>
          <a:xfrm>
            <a:off x="4724400" y="990600"/>
            <a:ext cx="4114800" cy="4495800"/>
          </a:xfrm>
        </p:spPr>
        <p:txBody>
          <a:bodyPr/>
          <a:lstStyle>
            <a:lvl1pPr marL="0" indent="0">
              <a:buNone/>
              <a:defRPr sz="1200">
                <a:latin typeface="Arial Narrow" panose="020B0606020202030204" pitchFamily="34" charset="0"/>
              </a:defRPr>
            </a:lvl1pPr>
            <a:lvl2pPr marL="161925" indent="-161925">
              <a:defRPr sz="1200">
                <a:latin typeface="Arial Narrow" panose="020B0606020202030204" pitchFamily="34" charset="0"/>
              </a:defRPr>
            </a:lvl2pPr>
            <a:lvl3pPr marL="307975" indent="-146050">
              <a:defRPr sz="1200">
                <a:latin typeface="Arial Narrow" panose="020B0606020202030204" pitchFamily="34" charset="0"/>
              </a:defRPr>
            </a:lvl3pPr>
            <a:lvl4pPr marL="427038" indent="-136525">
              <a:defRPr sz="1200">
                <a:latin typeface="Arial Narrow" panose="020B0606020202030204" pitchFamily="34" charset="0"/>
              </a:defRPr>
            </a:lvl4pPr>
            <a:lvl5pPr marL="530225" indent="-103188">
              <a:defRPr sz="1200">
                <a:latin typeface="Arial Narrow" panose="020B0606020202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2"/>
          </p:nvPr>
        </p:nvSpPr>
        <p:spPr>
          <a:xfrm>
            <a:off x="4724400" y="5562600"/>
            <a:ext cx="4114800" cy="914400"/>
          </a:xfrm>
        </p:spPr>
        <p:txBody>
          <a:bodyPr/>
          <a:lstStyle>
            <a:lvl1pPr marL="0" indent="0">
              <a:buNone/>
              <a:defRPr sz="1000">
                <a:solidFill>
                  <a:schemeClr val="accent4"/>
                </a:solidFill>
                <a:latin typeface="Arial Narrow" panose="020B0606020202030204" pitchFamily="34" charset="0"/>
              </a:defRPr>
            </a:lvl1pPr>
            <a:lvl2pPr marL="211138" indent="0">
              <a:buNone/>
              <a:defRPr sz="1000">
                <a:solidFill>
                  <a:schemeClr val="accent4"/>
                </a:solidFill>
                <a:latin typeface="Arial Narrow" panose="020B0606020202030204" pitchFamily="34" charset="0"/>
              </a:defRPr>
            </a:lvl2pPr>
            <a:lvl3pPr marL="396875" indent="0">
              <a:buNone/>
              <a:defRPr sz="1000">
                <a:solidFill>
                  <a:schemeClr val="accent4"/>
                </a:solidFill>
                <a:latin typeface="Arial Narrow" panose="020B0606020202030204" pitchFamily="34" charset="0"/>
              </a:defRPr>
            </a:lvl3pPr>
            <a:lvl4pPr marL="595313" indent="0">
              <a:buNone/>
              <a:defRPr sz="1000">
                <a:solidFill>
                  <a:schemeClr val="accent4"/>
                </a:solidFill>
                <a:latin typeface="Arial Narrow" panose="020B0606020202030204" pitchFamily="34" charset="0"/>
              </a:defRPr>
            </a:lvl4pPr>
            <a:lvl5pPr marL="793750" indent="0">
              <a:buNone/>
              <a:defRPr sz="1000">
                <a:solidFill>
                  <a:schemeClr val="accent4"/>
                </a:solidFill>
                <a:latin typeface="Arial Narrow" panose="020B0606020202030204" pitchFamily="34" charset="0"/>
              </a:defRPr>
            </a:lvl5pPr>
          </a:lstStyle>
          <a:p>
            <a:pPr lvl="0"/>
            <a:r>
              <a:rPr lang="en-US"/>
              <a:t>Edit Master text styles</a:t>
            </a:r>
          </a:p>
        </p:txBody>
      </p:sp>
      <p:cxnSp>
        <p:nvCxnSpPr>
          <p:cNvPr id="7" name="Straight Connector 6"/>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522461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dirty="0"/>
          </a:p>
        </p:txBody>
      </p:sp>
    </p:spTree>
    <p:extLst>
      <p:ext uri="{BB962C8B-B14F-4D97-AF65-F5344CB8AC3E}">
        <p14:creationId xmlns:p14="http://schemas.microsoft.com/office/powerpoint/2010/main" val="1516827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2_Title Slide">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22752"/>
          <a:stretch/>
        </p:blipFill>
        <p:spPr bwMode="gray">
          <a:xfrm>
            <a:off x="4629551" y="3443954"/>
            <a:ext cx="4484537" cy="3414045"/>
          </a:xfrm>
          <a:prstGeom prst="rect">
            <a:avLst/>
          </a:prstGeom>
        </p:spPr>
      </p:pic>
      <p:sp>
        <p:nvSpPr>
          <p:cNvPr id="3" name="Picture Placeholder 2"/>
          <p:cNvSpPr>
            <a:spLocks noGrp="1"/>
          </p:cNvSpPr>
          <p:nvPr>
            <p:ph type="pic" sz="quarter" idx="10"/>
          </p:nvPr>
        </p:nvSpPr>
        <p:spPr bwMode="gray">
          <a:xfrm>
            <a:off x="0" y="0"/>
            <a:ext cx="9144000" cy="3429000"/>
          </a:xfrm>
          <a:noFill/>
          <a:ln>
            <a:noFill/>
          </a:ln>
        </p:spPr>
        <p:txBody>
          <a:bodyPr/>
          <a:lstStyle>
            <a:lvl1pPr marL="0" indent="0">
              <a:buFontTx/>
              <a:buNone/>
              <a:defRPr/>
            </a:lvl1pPr>
          </a:lstStyle>
          <a:p>
            <a:r>
              <a:rPr lang="en-US" dirty="0"/>
              <a:t>Click icon to add picture</a:t>
            </a:r>
          </a:p>
        </p:txBody>
      </p:sp>
      <p:sp>
        <p:nvSpPr>
          <p:cNvPr id="15" name="Title 6"/>
          <p:cNvSpPr>
            <a:spLocks noGrp="1"/>
          </p:cNvSpPr>
          <p:nvPr>
            <p:ph type="title"/>
          </p:nvPr>
        </p:nvSpPr>
        <p:spPr bwMode="gray">
          <a:xfrm>
            <a:off x="0" y="3429000"/>
            <a:ext cx="9144000" cy="1066800"/>
          </a:xfrm>
          <a:solidFill>
            <a:schemeClr val="accent5">
              <a:lumMod val="75000"/>
              <a:alpha val="64706"/>
            </a:schemeClr>
          </a:solidFill>
          <a:ln>
            <a:noFill/>
          </a:ln>
          <a:effectLst/>
        </p:spPr>
        <p:txBody>
          <a:bodyPr vert="horz" wrap="square" lIns="228600" tIns="137160" rIns="228600" bIns="91440" numCol="1" rtlCol="0" anchor="ctr" anchorCtr="0" compatLnSpc="1">
            <a:prstTxWarp prst="textNoShape">
              <a:avLst/>
            </a:prstTxWarp>
            <a:noAutofit/>
          </a:bodyPr>
          <a:lstStyle>
            <a:lvl1pPr>
              <a:defRPr lang="en-US" sz="2800" kern="1200" dirty="0">
                <a:solidFill>
                  <a:schemeClr val="bg1"/>
                </a:solidFill>
                <a:latin typeface="Arial" charset="0"/>
                <a:ea typeface="+mn-ea"/>
                <a:cs typeface="+mn-cs"/>
              </a:defRPr>
            </a:lvl1pPr>
          </a:lstStyle>
          <a:p>
            <a:pPr marL="0" lvl="0" indent="0">
              <a:spcBef>
                <a:spcPct val="65000"/>
              </a:spcBef>
              <a:buClr>
                <a:schemeClr val="accent5"/>
              </a:buClr>
              <a:buFont typeface="Wingdings" pitchFamily="34" charset="2"/>
              <a:buNone/>
            </a:pPr>
            <a:r>
              <a:rPr lang="en-US"/>
              <a:t>Click to edit Master title style</a:t>
            </a:r>
            <a:endParaRPr lang="en-US" dirty="0"/>
          </a:p>
        </p:txBody>
      </p:sp>
      <p:sp>
        <p:nvSpPr>
          <p:cNvPr id="16" name="Rectangle 3"/>
          <p:cNvSpPr>
            <a:spLocks noGrp="1" noChangeArrowheads="1"/>
          </p:cNvSpPr>
          <p:nvPr>
            <p:ph type="subTitle" idx="1"/>
          </p:nvPr>
        </p:nvSpPr>
        <p:spPr bwMode="gray">
          <a:xfrm>
            <a:off x="139938" y="4495800"/>
            <a:ext cx="7429500" cy="9144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spcBef>
                <a:spcPts val="1200"/>
              </a:spcBef>
              <a:buNone/>
              <a:defRPr lang="en-US" sz="2200" b="1" kern="0" noProof="0" smtClean="0">
                <a:solidFill>
                  <a:schemeClr val="accent4"/>
                </a:solidFill>
              </a:defRPr>
            </a:lvl1pPr>
          </a:lstStyle>
          <a:p>
            <a:pPr lvl="0"/>
            <a:r>
              <a:rPr lang="en-US" noProof="0"/>
              <a:t>Click to edit Master subtitle style</a:t>
            </a:r>
            <a:endParaRPr lang="en-US" noProof="0" dirty="0"/>
          </a:p>
        </p:txBody>
      </p:sp>
      <p:sp>
        <p:nvSpPr>
          <p:cNvPr id="4" name="Text Placeholder 3"/>
          <p:cNvSpPr>
            <a:spLocks noGrp="1"/>
          </p:cNvSpPr>
          <p:nvPr>
            <p:ph type="body" sz="quarter" idx="11" hasCustomPrompt="1"/>
          </p:nvPr>
        </p:nvSpPr>
        <p:spPr>
          <a:xfrm>
            <a:off x="0" y="5620334"/>
            <a:ext cx="4253472" cy="378565"/>
          </a:xfrm>
          <a:solidFill>
            <a:schemeClr val="accent4"/>
          </a:solidFill>
        </p:spPr>
        <p:txBody>
          <a:bodyPr wrap="none" lIns="201168" tIns="64008" rIns="201168" bIns="64008" anchor="ctr" anchorCtr="0">
            <a:spAutoFit/>
          </a:bodyPr>
          <a:lstStyle>
            <a:lvl1pPr marL="0" marR="0" indent="0" algn="l" defTabSz="914400" rtl="0" eaLnBrk="1" fontAlgn="base" latinLnBrk="0" hangingPunct="1">
              <a:lnSpc>
                <a:spcPct val="90000"/>
              </a:lnSpc>
              <a:spcBef>
                <a:spcPct val="65000"/>
              </a:spcBef>
              <a:spcAft>
                <a:spcPct val="0"/>
              </a:spcAft>
              <a:buClr>
                <a:schemeClr val="accent5"/>
              </a:buClr>
              <a:buSzTx/>
              <a:buFontTx/>
              <a:buNone/>
              <a:tabLst/>
              <a:defRPr sz="1800" b="1">
                <a:solidFill>
                  <a:schemeClr val="bg1"/>
                </a:solidFill>
              </a:defRPr>
            </a:lvl1pPr>
            <a:lvl2pPr marL="211138" indent="0">
              <a:buFontTx/>
              <a:buNone/>
              <a:defRPr/>
            </a:lvl2pPr>
            <a:lvl3pPr marL="396875" indent="0">
              <a:buFontTx/>
              <a:buNone/>
              <a:defRPr/>
            </a:lvl3pPr>
            <a:lvl4pPr marL="595313" indent="0">
              <a:buFontTx/>
              <a:buNone/>
              <a:defRPr/>
            </a:lvl4pPr>
            <a:lvl5pPr marL="793750" indent="0">
              <a:buFontTx/>
              <a:buNone/>
              <a:defRPr/>
            </a:lvl5pPr>
          </a:lstStyle>
          <a:p>
            <a:pPr lvl="0"/>
            <a:r>
              <a:rPr lang="en-US" dirty="0"/>
              <a:t>Click to edit DRAFT or Client Name</a:t>
            </a:r>
          </a:p>
        </p:txBody>
      </p:sp>
      <p:sp>
        <p:nvSpPr>
          <p:cNvPr id="9" name="Text Box 47"/>
          <p:cNvSpPr txBox="1">
            <a:spLocks noChangeArrowheads="1"/>
          </p:cNvSpPr>
          <p:nvPr/>
        </p:nvSpPr>
        <p:spPr bwMode="gray">
          <a:xfrm>
            <a:off x="133048" y="6578667"/>
            <a:ext cx="30780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solidFill>
                  <a:srgbClr val="616365"/>
                </a:solidFill>
              </a:rPr>
              <a:t>Copyright © 2018 by The Segal Group, Inc. All rights reserved.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6107204" y="5993827"/>
            <a:ext cx="2674334" cy="368127"/>
          </a:xfrm>
          <a:prstGeom prst="rect">
            <a:avLst/>
          </a:prstGeom>
        </p:spPr>
      </p:pic>
    </p:spTree>
    <p:extLst>
      <p:ext uri="{BB962C8B-B14F-4D97-AF65-F5344CB8AC3E}">
        <p14:creationId xmlns:p14="http://schemas.microsoft.com/office/powerpoint/2010/main" val="26052680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pPr/>
              <a:t>‹#›</a:t>
            </a:fld>
            <a:endParaRPr lang="en-US" dirty="0"/>
          </a:p>
        </p:txBody>
      </p:sp>
      <p:sp>
        <p:nvSpPr>
          <p:cNvPr id="7" name="Text Placeholder 6"/>
          <p:cNvSpPr>
            <a:spLocks noGrp="1"/>
          </p:cNvSpPr>
          <p:nvPr>
            <p:ph type="body" sz="quarter" idx="13"/>
          </p:nvPr>
        </p:nvSpPr>
        <p:spPr>
          <a:xfrm>
            <a:off x="115889" y="965201"/>
            <a:ext cx="3887787" cy="349251"/>
          </a:xfrm>
        </p:spPr>
        <p:txBody>
          <a:bodyPr/>
          <a:lstStyle/>
          <a:p>
            <a:pPr lvl="0"/>
            <a:r>
              <a:rPr lang="en-US" dirty="0"/>
              <a:t>Click to edit Master text styles</a:t>
            </a:r>
          </a:p>
        </p:txBody>
      </p:sp>
    </p:spTree>
    <p:extLst>
      <p:ext uri="{BB962C8B-B14F-4D97-AF65-F5344CB8AC3E}">
        <p14:creationId xmlns:p14="http://schemas.microsoft.com/office/powerpoint/2010/main" val="4098006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sty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pPr/>
              <a:t>‹#›</a:t>
            </a:fld>
            <a:endParaRPr lang="en-US" dirty="0"/>
          </a:p>
        </p:txBody>
      </p:sp>
      <p:graphicFrame>
        <p:nvGraphicFramePr>
          <p:cNvPr id="5" name="Table 4"/>
          <p:cNvGraphicFramePr>
            <a:graphicFrameLocks noGrp="1"/>
          </p:cNvGraphicFramePr>
          <p:nvPr userDrawn="1">
            <p:extLst>
              <p:ext uri="{D42A27DB-BD31-4B8C-83A1-F6EECF244321}">
                <p14:modId xmlns:p14="http://schemas.microsoft.com/office/powerpoint/2010/main" val="1413022696"/>
              </p:ext>
            </p:extLst>
          </p:nvPr>
        </p:nvGraphicFramePr>
        <p:xfrm>
          <a:off x="204788" y="1403202"/>
          <a:ext cx="5953649" cy="3870960"/>
        </p:xfrm>
        <a:graphic>
          <a:graphicData uri="http://schemas.openxmlformats.org/drawingml/2006/table">
            <a:tbl>
              <a:tblPr firstRow="1" lastRow="1" bandRow="1">
                <a:tableStyleId>{1FECB4D8-DB02-4DC6-A0A2-4F2EBAE1DC90}</a:tableStyleId>
              </a:tblPr>
              <a:tblGrid>
                <a:gridCol w="4802370">
                  <a:extLst>
                    <a:ext uri="{9D8B030D-6E8A-4147-A177-3AD203B41FA5}">
                      <a16:colId xmlns:a16="http://schemas.microsoft.com/office/drawing/2014/main" val="20000"/>
                    </a:ext>
                  </a:extLst>
                </a:gridCol>
                <a:gridCol w="716414">
                  <a:extLst>
                    <a:ext uri="{9D8B030D-6E8A-4147-A177-3AD203B41FA5}">
                      <a16:colId xmlns:a16="http://schemas.microsoft.com/office/drawing/2014/main" val="20001"/>
                    </a:ext>
                  </a:extLst>
                </a:gridCol>
                <a:gridCol w="434865">
                  <a:extLst>
                    <a:ext uri="{9D8B030D-6E8A-4147-A177-3AD203B41FA5}">
                      <a16:colId xmlns:a16="http://schemas.microsoft.com/office/drawing/2014/main" val="20002"/>
                    </a:ext>
                  </a:extLst>
                </a:gridCol>
              </a:tblGrid>
              <a:tr h="416167">
                <a:tc>
                  <a:txBody>
                    <a:bodyPr/>
                    <a:lstStyle/>
                    <a:p>
                      <a:r>
                        <a:rPr lang="en-US" sz="1500" dirty="0">
                          <a:solidFill>
                            <a:schemeClr val="bg1"/>
                          </a:solidFill>
                          <a:latin typeface="Arial"/>
                          <a:cs typeface="Arial"/>
                        </a:rPr>
                        <a:t>Answer Choices</a:t>
                      </a: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r>
                        <a:rPr lang="en-US" sz="1500" dirty="0">
                          <a:solidFill>
                            <a:schemeClr val="bg1"/>
                          </a:solidFill>
                          <a:latin typeface="Arial"/>
                          <a:cs typeface="Arial"/>
                        </a:rPr>
                        <a:t>Responses</a:t>
                      </a:r>
                    </a:p>
                  </a:txBody>
                  <a:tcPr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sz="1200" dirty="0">
                        <a:solidFill>
                          <a:schemeClr val="bg1"/>
                        </a:solidFill>
                        <a:latin typeface="Arial"/>
                        <a:cs typeface="Aria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16167">
                <a:tc>
                  <a:txBody>
                    <a:bodyPr/>
                    <a:lstStyle/>
                    <a:p>
                      <a:r>
                        <a:rPr lang="en-US" sz="1400" dirty="0">
                          <a:solidFill>
                            <a:schemeClr val="tx1"/>
                          </a:solidFill>
                          <a:latin typeface="Arial"/>
                          <a:cs typeface="Arial"/>
                        </a:rPr>
                        <a:t>Less than one year</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16167">
                <a:tc>
                  <a:txBody>
                    <a:bodyPr/>
                    <a:lstStyle/>
                    <a:p>
                      <a:r>
                        <a:rPr lang="en-US" sz="1400" dirty="0">
                          <a:solidFill>
                            <a:schemeClr val="tx1"/>
                          </a:solidFill>
                          <a:latin typeface="Arial"/>
                          <a:cs typeface="Arial"/>
                        </a:rPr>
                        <a:t>1 to 3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16167">
                <a:tc>
                  <a:txBody>
                    <a:bodyPr/>
                    <a:lstStyle/>
                    <a:p>
                      <a:r>
                        <a:rPr lang="en-US" sz="1400" dirty="0">
                          <a:solidFill>
                            <a:schemeClr val="tx1"/>
                          </a:solidFill>
                          <a:latin typeface="Arial"/>
                          <a:cs typeface="Arial"/>
                        </a:rPr>
                        <a:t>3 to 5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25.00%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25</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16167">
                <a:tc>
                  <a:txBody>
                    <a:bodyPr/>
                    <a:lstStyle/>
                    <a:p>
                      <a:r>
                        <a:rPr lang="en-US" sz="1400" dirty="0">
                          <a:solidFill>
                            <a:schemeClr val="tx1"/>
                          </a:solidFill>
                          <a:latin typeface="Arial"/>
                          <a:cs typeface="Arial"/>
                        </a:rPr>
                        <a:t>5 to 7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15.00%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15</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16167">
                <a:tc>
                  <a:txBody>
                    <a:bodyPr/>
                    <a:lstStyle/>
                    <a:p>
                      <a:r>
                        <a:rPr lang="en-US" sz="1400" dirty="0">
                          <a:solidFill>
                            <a:schemeClr val="tx1"/>
                          </a:solidFill>
                          <a:latin typeface="Arial"/>
                          <a:cs typeface="Arial"/>
                        </a:rPr>
                        <a:t>More than seven</a:t>
                      </a:r>
                      <a:r>
                        <a:rPr lang="en-US" sz="1400" baseline="0" dirty="0">
                          <a:solidFill>
                            <a:schemeClr val="tx1"/>
                          </a:solidFill>
                          <a:latin typeface="Arial"/>
                          <a:cs typeface="Arial"/>
                        </a:rPr>
                        <a:t> years</a:t>
                      </a:r>
                      <a:endParaRPr lang="en-US" sz="14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40.00%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40</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416167">
                <a:tc>
                  <a:txBody>
                    <a:bodyPr/>
                    <a:lstStyle/>
                    <a:p>
                      <a:r>
                        <a:rPr lang="en-US" sz="1400" dirty="0">
                          <a:solidFill>
                            <a:srgbClr val="FFFFFF"/>
                          </a:solidFill>
                          <a:latin typeface="Arial"/>
                          <a:cs typeface="Arial"/>
                        </a:rPr>
                        <a:t>Total</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endParaRPr lang="en-US" sz="1400" dirty="0">
                        <a:solidFill>
                          <a:srgbClr val="FFFFFF"/>
                        </a:solidFill>
                        <a:latin typeface="Arial"/>
                        <a:cs typeface="Arial"/>
                      </a:endParaRP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pPr algn="r"/>
                      <a:r>
                        <a:rPr lang="en-US" sz="1400" dirty="0">
                          <a:solidFill>
                            <a:srgbClr val="FFFFFF"/>
                          </a:solidFill>
                          <a:latin typeface="Arial"/>
                          <a:cs typeface="Arial"/>
                        </a:rPr>
                        <a:t>100</a:t>
                      </a: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extLst>
                  <a:ext uri="{0D108BD9-81ED-4DB2-BD59-A6C34878D82A}">
                    <a16:rowId xmlns:a16="http://schemas.microsoft.com/office/drawing/2014/main" val="10006"/>
                  </a:ext>
                </a:extLst>
              </a:tr>
            </a:tbl>
          </a:graphicData>
        </a:graphic>
      </p:graphicFrame>
      <p:sp>
        <p:nvSpPr>
          <p:cNvPr id="7" name="Text Placeholder 6"/>
          <p:cNvSpPr>
            <a:spLocks noGrp="1"/>
          </p:cNvSpPr>
          <p:nvPr>
            <p:ph type="body" sz="quarter" idx="11"/>
          </p:nvPr>
        </p:nvSpPr>
        <p:spPr>
          <a:xfrm>
            <a:off x="115889" y="965201"/>
            <a:ext cx="4478337" cy="349251"/>
          </a:xfrm>
        </p:spPr>
        <p:txBody>
          <a:bodyPr/>
          <a:lstStyle/>
          <a:p>
            <a:pPr lvl="0"/>
            <a:r>
              <a:rPr lang="en-US" dirty="0"/>
              <a:t>Click to edit Master text styles</a:t>
            </a:r>
          </a:p>
        </p:txBody>
      </p:sp>
    </p:spTree>
    <p:extLst>
      <p:ext uri="{BB962C8B-B14F-4D97-AF65-F5344CB8AC3E}">
        <p14:creationId xmlns:p14="http://schemas.microsoft.com/office/powerpoint/2010/main" val="97397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04C30-85AE-4A92-984D-60C6A1DBFA42}" type="datetime1">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496490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08831" y="1449146"/>
            <a:ext cx="7526338"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08831" y="5280847"/>
            <a:ext cx="7526338"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272BD6-CB13-404C-BBAB-5920B3CC15CD}" type="datetime1">
              <a:rPr lang="en-US" smtClean="0"/>
              <a:t>12/16/2022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344139843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09997" y="2222287"/>
            <a:ext cx="7524003" cy="3636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04C30-85AE-4A92-984D-60C6A1DBFA42}" type="datetime1">
              <a:rPr lang="en-US" smtClean="0"/>
              <a:t>12/16/2022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14178910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0"/>
            <a:ext cx="9144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2951396"/>
            <a:ext cx="7526337"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04863" y="5281200"/>
            <a:ext cx="7526337"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2D159-92A4-4119-87A8-8289266E0BBE}" type="datetime1">
              <a:rPr lang="en-US" smtClean="0"/>
              <a:t>12/16/2022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3310176769"/>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9996" y="2222287"/>
            <a:ext cx="367072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0" y="2222287"/>
            <a:ext cx="3670720"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F74D32-E27B-4CF1-9451-12DE577B47D6}" type="datetime1">
              <a:rPr lang="en-US" smtClean="0"/>
              <a:t>12/16/2022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12042888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09996" y="2174875"/>
            <a:ext cx="367072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09996" y="2751137"/>
            <a:ext cx="3687391"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280" y="2174875"/>
            <a:ext cx="3670720"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0" y="2751137"/>
            <a:ext cx="3670720"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E8A779-EBE4-4697-A0A3-DA9E551BDAFC}" type="datetime1">
              <a:rPr lang="en-US" smtClean="0"/>
              <a:t>12/16/2022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26522496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A666EE-F406-4A69-AC6B-1272CEEE21CC}" type="datetime1">
              <a:rPr lang="en-US" smtClean="0"/>
              <a:t>12/16/2022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25079117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BEFEFA-CBB5-452B-A6E0-F41E3EEAFFAB}" type="datetime1">
              <a:rPr lang="en-US" smtClean="0"/>
              <a:t>12/16/2022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209894241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_Alt_Title Slide">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t="-829"/>
          <a:stretch/>
        </p:blipFill>
        <p:spPr bwMode="gray">
          <a:xfrm flipV="1">
            <a:off x="4539274" y="0"/>
            <a:ext cx="4604726" cy="4572592"/>
          </a:xfrm>
          <a:prstGeom prst="rect">
            <a:avLst/>
          </a:prstGeom>
        </p:spPr>
      </p:pic>
      <p:sp>
        <p:nvSpPr>
          <p:cNvPr id="15" name="Text Box 47"/>
          <p:cNvSpPr txBox="1">
            <a:spLocks noChangeArrowheads="1"/>
          </p:cNvSpPr>
          <p:nvPr/>
        </p:nvSpPr>
        <p:spPr bwMode="gray">
          <a:xfrm>
            <a:off x="133048" y="6578667"/>
            <a:ext cx="30780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solidFill>
                  <a:srgbClr val="616365"/>
                </a:solidFill>
              </a:rPr>
              <a:t>Copyright © 2019 by The Segal Group, Inc. All rights reserved. </a:t>
            </a:r>
          </a:p>
        </p:txBody>
      </p:sp>
      <p:sp>
        <p:nvSpPr>
          <p:cNvPr id="7" name="Title 6"/>
          <p:cNvSpPr>
            <a:spLocks noGrp="1"/>
          </p:cNvSpPr>
          <p:nvPr>
            <p:ph type="title"/>
          </p:nvPr>
        </p:nvSpPr>
        <p:spPr bwMode="gray">
          <a:xfrm>
            <a:off x="0" y="1752600"/>
            <a:ext cx="9144000" cy="1066800"/>
          </a:xfrm>
          <a:solidFill>
            <a:schemeClr val="accent5">
              <a:lumMod val="75000"/>
              <a:alpha val="64706"/>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8600" tIns="137160" rIns="228600" bIns="91440" numCol="1" rtlCol="0" anchor="ctr" anchorCtr="0" compatLnSpc="1">
            <a:prstTxWarp prst="textNoShape">
              <a:avLst/>
            </a:prstTxWarp>
            <a:noAutofit/>
          </a:bodyPr>
          <a:lstStyle>
            <a:lvl1pPr>
              <a:defRPr lang="en-US" sz="2800" kern="1200" dirty="0">
                <a:solidFill>
                  <a:schemeClr val="bg1"/>
                </a:solidFill>
                <a:latin typeface="Arial" charset="0"/>
                <a:ea typeface="+mn-ea"/>
                <a:cs typeface="+mn-cs"/>
              </a:defRPr>
            </a:lvl1pPr>
          </a:lstStyle>
          <a:p>
            <a:pPr marL="0" lvl="0" indent="0">
              <a:spcBef>
                <a:spcPct val="65000"/>
              </a:spcBef>
              <a:buClr>
                <a:schemeClr val="accent5"/>
              </a:buClr>
              <a:buFont typeface="Wingdings" pitchFamily="34" charset="2"/>
              <a:buNone/>
            </a:pPr>
            <a:r>
              <a:rPr lang="en-US"/>
              <a:t>Click to edit Master title style</a:t>
            </a:r>
            <a:endParaRPr lang="en-US" dirty="0"/>
          </a:p>
        </p:txBody>
      </p:sp>
      <p:sp>
        <p:nvSpPr>
          <p:cNvPr id="10" name="Rectangle 3"/>
          <p:cNvSpPr>
            <a:spLocks noGrp="1" noChangeArrowheads="1"/>
          </p:cNvSpPr>
          <p:nvPr>
            <p:ph type="subTitle" idx="1"/>
          </p:nvPr>
        </p:nvSpPr>
        <p:spPr bwMode="gray">
          <a:xfrm>
            <a:off x="120098" y="2819400"/>
            <a:ext cx="7429500" cy="9144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spcBef>
                <a:spcPts val="1200"/>
              </a:spcBef>
              <a:buNone/>
              <a:defRPr lang="en-US" sz="2200" b="1" kern="0" noProof="0" smtClean="0">
                <a:solidFill>
                  <a:schemeClr val="accent4"/>
                </a:solidFill>
              </a:defRPr>
            </a:lvl1pPr>
          </a:lstStyle>
          <a:p>
            <a:pPr lvl="0"/>
            <a:r>
              <a:rPr lang="en-US" noProof="0"/>
              <a:t>Click to edit Master subtitle style</a:t>
            </a:r>
            <a:endParaRPr lang="en-US" noProof="0" dirty="0"/>
          </a:p>
        </p:txBody>
      </p:sp>
      <p:sp>
        <p:nvSpPr>
          <p:cNvPr id="4" name="Text Placeholder 3"/>
          <p:cNvSpPr>
            <a:spLocks noGrp="1"/>
          </p:cNvSpPr>
          <p:nvPr>
            <p:ph type="body" sz="quarter" idx="12" hasCustomPrompt="1"/>
          </p:nvPr>
        </p:nvSpPr>
        <p:spPr>
          <a:xfrm>
            <a:off x="120098" y="1050768"/>
            <a:ext cx="6065354" cy="701832"/>
          </a:xfrm>
          <a:noFill/>
        </p:spPr>
        <p:txBody>
          <a:bodyPr wrap="square" rtlCol="0" anchor="b" anchorCtr="0">
            <a:noAutofit/>
          </a:bodyPr>
          <a:lstStyle>
            <a:lvl1pPr marL="0" indent="0">
              <a:buNone/>
              <a:defRPr lang="en-US" sz="2200" b="1" kern="0" dirty="0">
                <a:solidFill>
                  <a:schemeClr val="accent4"/>
                </a:solidFill>
              </a:defRPr>
            </a:lvl1pPr>
          </a:lstStyle>
          <a:p>
            <a:pPr marL="0" lvl="0" defTabSz="914400" latinLnBrk="0"/>
            <a:r>
              <a:rPr lang="en-US" dirty="0"/>
              <a:t>Client or Plan Name</a:t>
            </a:r>
          </a:p>
        </p:txBody>
      </p:sp>
      <p:sp>
        <p:nvSpPr>
          <p:cNvPr id="12" name="Text Placeholder 3"/>
          <p:cNvSpPr>
            <a:spLocks noGrp="1"/>
          </p:cNvSpPr>
          <p:nvPr>
            <p:ph type="body" sz="quarter" idx="13" hasCustomPrompt="1"/>
          </p:nvPr>
        </p:nvSpPr>
        <p:spPr>
          <a:xfrm>
            <a:off x="120098" y="4191000"/>
            <a:ext cx="6065354" cy="1371600"/>
          </a:xfrm>
          <a:noFill/>
        </p:spPr>
        <p:txBody>
          <a:bodyPr wrap="square" rtlCol="0" anchor="t" anchorCtr="0">
            <a:noAutofit/>
          </a:bodyPr>
          <a:lstStyle>
            <a:lvl1pPr marL="0" indent="0">
              <a:buNone/>
              <a:defRPr lang="en-US" sz="1800" b="0" i="1" kern="0" dirty="0">
                <a:solidFill>
                  <a:schemeClr val="accent4"/>
                </a:solidFill>
              </a:defRPr>
            </a:lvl1pPr>
          </a:lstStyle>
          <a:p>
            <a:pPr marL="0" lvl="0" defTabSz="914400" latinLnBrk="0"/>
            <a:r>
              <a:rPr lang="en-US" dirty="0"/>
              <a:t>Presented by:</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6104626" y="622237"/>
            <a:ext cx="2676912" cy="368363"/>
          </a:xfrm>
          <a:prstGeom prst="rect">
            <a:avLst/>
          </a:prstGeom>
        </p:spPr>
      </p:pic>
      <p:sp>
        <p:nvSpPr>
          <p:cNvPr id="16" name="Text Placeholder 3"/>
          <p:cNvSpPr>
            <a:spLocks noGrp="1"/>
          </p:cNvSpPr>
          <p:nvPr>
            <p:ph type="body" sz="quarter" idx="11" hasCustomPrompt="1"/>
          </p:nvPr>
        </p:nvSpPr>
        <p:spPr>
          <a:xfrm>
            <a:off x="0" y="3733800"/>
            <a:ext cx="4253472" cy="378565"/>
          </a:xfrm>
          <a:solidFill>
            <a:schemeClr val="accent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01168" tIns="64008" rIns="201168" bIns="64008" numCol="1" anchor="ctr" anchorCtr="0" compatLnSpc="1">
            <a:prstTxWarp prst="textNoShape">
              <a:avLst/>
            </a:prstTxWarp>
            <a:spAutoFit/>
          </a:bodyPr>
          <a:lstStyle>
            <a:lvl1pPr marL="0" indent="0">
              <a:buNone/>
              <a:defRPr lang="en-US" sz="1800" b="1" dirty="0">
                <a:solidFill>
                  <a:schemeClr val="bg1"/>
                </a:solidFill>
              </a:defRPr>
            </a:lvl1pPr>
          </a:lstStyle>
          <a:p>
            <a:pPr lvl="0"/>
            <a:r>
              <a:rPr lang="en-US" dirty="0"/>
              <a:t>Click to edit DRAFT or Client Name</a:t>
            </a:r>
          </a:p>
        </p:txBody>
      </p:sp>
    </p:spTree>
    <p:extLst>
      <p:ext uri="{BB962C8B-B14F-4D97-AF65-F5344CB8AC3E}">
        <p14:creationId xmlns:p14="http://schemas.microsoft.com/office/powerpoint/2010/main" val="705254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804863" y="446086"/>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446088"/>
            <a:ext cx="2660650"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641724" y="446087"/>
            <a:ext cx="4689475"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4863" y="2260737"/>
            <a:ext cx="2660650"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12693F-7E9C-473F-B9BE-A99371B937BA}" type="datetime1">
              <a:rPr lang="en-US" smtClean="0"/>
              <a:t>12/16/2022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41746694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9996" y="727521"/>
            <a:ext cx="350154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4573588" y="0"/>
            <a:ext cx="4570412"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09996" y="2344684"/>
            <a:ext cx="350154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2914357" y="6041361"/>
            <a:ext cx="732659" cy="365125"/>
          </a:xfrm>
        </p:spPr>
        <p:txBody>
          <a:bodyPr/>
          <a:lstStyle/>
          <a:p>
            <a:fld id="{49939ED1-20B6-486E-AD1A-0AF57D3268A8}" type="datetime1">
              <a:rPr lang="en-US" smtClean="0"/>
              <a:t>12/16/2022</a:t>
            </a:fld>
            <a:endParaRPr lang="en-US" dirty="0"/>
          </a:p>
        </p:txBody>
      </p:sp>
      <p:sp>
        <p:nvSpPr>
          <p:cNvPr id="6" name="Footer Placeholder 5"/>
          <p:cNvSpPr>
            <a:spLocks noGrp="1"/>
          </p:cNvSpPr>
          <p:nvPr>
            <p:ph type="ftr" sz="quarter" idx="11"/>
          </p:nvPr>
        </p:nvSpPr>
        <p:spPr>
          <a:xfrm>
            <a:off x="442797" y="6041361"/>
            <a:ext cx="2471560" cy="365125"/>
          </a:xfrm>
        </p:spPr>
        <p:txBody>
          <a:bodyPr/>
          <a:lstStyle/>
          <a:p>
            <a:endParaRPr lang="en-US" dirty="0"/>
          </a:p>
        </p:txBody>
      </p:sp>
      <p:sp>
        <p:nvSpPr>
          <p:cNvPr id="7" name="Slide Number Placeholder 6"/>
          <p:cNvSpPr>
            <a:spLocks noGrp="1"/>
          </p:cNvSpPr>
          <p:nvPr>
            <p:ph type="sldNum" sz="quarter" idx="12"/>
          </p:nvPr>
        </p:nvSpPr>
        <p:spPr>
          <a:xfrm>
            <a:off x="3647017" y="5915887"/>
            <a:ext cx="796616" cy="490599"/>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12683886"/>
      </p:ext>
    </p:extLst>
  </p:cSld>
  <p:clrMapOvr>
    <a:masterClrMapping/>
  </p:clrMapOvr>
  <p:hf sldNum="0" hdr="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4863" y="4800600"/>
            <a:ext cx="7526337"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9144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04863" y="5367338"/>
            <a:ext cx="7526337"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939ED1-20B6-486E-AD1A-0AF57D3268A8}" type="datetime1">
              <a:rPr lang="en-US" smtClean="0"/>
              <a:t>12/16/2022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9574709"/>
      </p:ext>
    </p:extLst>
  </p:cSld>
  <p:clrMapOvr>
    <a:masterClrMapping/>
  </p:clrMapOvr>
  <p:hf sldNum="0" hd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485107" y="1338479"/>
            <a:ext cx="4749312"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49573" y="1495525"/>
            <a:ext cx="442038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651226" y="4700702"/>
            <a:ext cx="4418727"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5398884" y="1338479"/>
            <a:ext cx="3302316" cy="4075464"/>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49939ED1-20B6-486E-AD1A-0AF57D3268A8}" type="datetime1">
              <a:rPr lang="en-US" smtClean="0"/>
              <a:t>12/16/2022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52015357"/>
      </p:ext>
    </p:extLst>
  </p:cSld>
  <p:clrMapOvr>
    <a:masterClrMapping/>
  </p:clrMapOvr>
  <p:hf sldNum="0" hdr="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855663" y="2286585"/>
            <a:ext cx="3671336"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6" y="2435956"/>
            <a:ext cx="328689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4616450" y="2286000"/>
            <a:ext cx="3671888" cy="2300288"/>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49939ED1-20B6-486E-AD1A-0AF57D3268A8}" type="datetime1">
              <a:rPr lang="en-US" smtClean="0"/>
              <a:t>12/16/2022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90457975"/>
      </p:ext>
    </p:extLst>
  </p:cSld>
  <p:clrMapOvr>
    <a:masterClrMapping/>
  </p:clrMapOvr>
  <p:hf sldNum="0" hdr="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C606F1-6C94-4B42-9107-EF88F69A149F}" type="datetime1">
              <a:rPr lang="en-US" smtClean="0"/>
              <a:t>12/16/2022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19093481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5752238" y="446089"/>
            <a:ext cx="3391762"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 name="AutoShape 4"/>
          <p:cNvSpPr>
            <a:spLocks noChangeAspect="1" noChangeArrowheads="1" noTextEdit="1"/>
          </p:cNvSpPr>
          <p:nvPr/>
        </p:nvSpPr>
        <p:spPr bwMode="auto">
          <a:xfrm>
            <a:off x="5233988" y="0"/>
            <a:ext cx="391001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Vertical Title 1"/>
          <p:cNvSpPr>
            <a:spLocks noGrp="1"/>
          </p:cNvSpPr>
          <p:nvPr>
            <p:ph type="title" orient="vert"/>
          </p:nvPr>
        </p:nvSpPr>
        <p:spPr>
          <a:xfrm>
            <a:off x="6137655" y="586171"/>
            <a:ext cx="1701800"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4862" y="446089"/>
            <a:ext cx="4947376"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7D18A4-7AB3-4151-BAC9-99ED2866EE8D}" type="datetime1">
              <a:rPr lang="en-US" smtClean="0"/>
              <a:t>12/16/2022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13572606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4CE95A8D-EBA0-4BF6-AE99-54C9718622BD}" type="datetime1">
              <a:rPr lang="en-US" smtClean="0"/>
              <a:t>12/16/2022</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sp>
        <p:nvSpPr>
          <p:cNvPr id="7" name="Slide Number Placeholder 6"/>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23508831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96452" y="1122363"/>
            <a:ext cx="6751097" cy="2387600"/>
          </a:xfrm>
        </p:spPr>
        <p:txBody>
          <a:bodyPr anchor="b">
            <a:normAutofit/>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1196452" y="3602038"/>
            <a:ext cx="6751097"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9444CB-A8C8-4FE3-9523-5A24ED93A7EE}"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A4EDA2-88BD-4575-85CF-317E151894BE}" type="slidenum">
              <a:rPr lang="en-US" smtClean="0"/>
              <a:t>‹#›</a:t>
            </a:fld>
            <a:endParaRPr lang="en-US"/>
          </a:p>
        </p:txBody>
      </p:sp>
    </p:spTree>
    <p:extLst>
      <p:ext uri="{BB962C8B-B14F-4D97-AF65-F5344CB8AC3E}">
        <p14:creationId xmlns:p14="http://schemas.microsoft.com/office/powerpoint/2010/main" val="40672440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9444CB-A8C8-4FE3-9523-5A24ED93A7EE}"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A4EDA2-88BD-4575-85CF-317E151894BE}" type="slidenum">
              <a:rPr lang="en-US" smtClean="0"/>
              <a:t>‹#›</a:t>
            </a:fld>
            <a:endParaRPr lang="en-US"/>
          </a:p>
        </p:txBody>
      </p:sp>
    </p:spTree>
    <p:extLst>
      <p:ext uri="{BB962C8B-B14F-4D97-AF65-F5344CB8AC3E}">
        <p14:creationId xmlns:p14="http://schemas.microsoft.com/office/powerpoint/2010/main" val="4167578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4_Alt_Title Slide">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gray">
          <a:xfrm rot="16454853">
            <a:off x="4470200" y="-124166"/>
            <a:ext cx="4544556" cy="4478750"/>
          </a:xfrm>
          <a:prstGeom prst="rect">
            <a:avLst/>
          </a:prstGeom>
        </p:spPr>
      </p:pic>
      <p:sp>
        <p:nvSpPr>
          <p:cNvPr id="7" name="Title 6"/>
          <p:cNvSpPr>
            <a:spLocks noGrp="1"/>
          </p:cNvSpPr>
          <p:nvPr>
            <p:ph type="title"/>
          </p:nvPr>
        </p:nvSpPr>
        <p:spPr bwMode="gray">
          <a:xfrm>
            <a:off x="0" y="1752600"/>
            <a:ext cx="9144000" cy="1066800"/>
          </a:xfrm>
          <a:solidFill>
            <a:schemeClr val="accent5">
              <a:lumMod val="75000"/>
              <a:alpha val="64706"/>
            </a:schemeClr>
          </a:solidFill>
          <a:ln>
            <a:noFill/>
          </a:ln>
          <a:effectLst/>
        </p:spPr>
        <p:txBody>
          <a:bodyPr vert="horz" wrap="square" lIns="228600" tIns="137160" rIns="228600" bIns="91440" numCol="1" rtlCol="0" anchor="ctr" anchorCtr="0" compatLnSpc="1">
            <a:prstTxWarp prst="textNoShape">
              <a:avLst/>
            </a:prstTxWarp>
            <a:noAutofit/>
          </a:bodyPr>
          <a:lstStyle>
            <a:lvl1pPr>
              <a:defRPr lang="en-US" sz="2800" kern="1200" dirty="0">
                <a:solidFill>
                  <a:schemeClr val="bg1"/>
                </a:solidFill>
                <a:latin typeface="Arial" charset="0"/>
                <a:ea typeface="+mn-ea"/>
                <a:cs typeface="+mn-cs"/>
              </a:defRPr>
            </a:lvl1pPr>
          </a:lstStyle>
          <a:p>
            <a:pPr marL="0" lvl="0" indent="0">
              <a:spcBef>
                <a:spcPct val="65000"/>
              </a:spcBef>
              <a:buClr>
                <a:schemeClr val="accent5"/>
              </a:buClr>
              <a:buFont typeface="Wingdings" pitchFamily="34" charset="2"/>
              <a:buNone/>
            </a:pPr>
            <a:r>
              <a:rPr lang="en-US"/>
              <a:t>Click to edit Master title style</a:t>
            </a:r>
            <a:endParaRPr lang="en-US" dirty="0"/>
          </a:p>
        </p:txBody>
      </p:sp>
      <p:sp>
        <p:nvSpPr>
          <p:cNvPr id="10" name="Rectangle 3"/>
          <p:cNvSpPr>
            <a:spLocks noGrp="1" noChangeArrowheads="1"/>
          </p:cNvSpPr>
          <p:nvPr>
            <p:ph type="subTitle" idx="1"/>
          </p:nvPr>
        </p:nvSpPr>
        <p:spPr bwMode="gray">
          <a:xfrm>
            <a:off x="120098" y="2819400"/>
            <a:ext cx="7429500" cy="9144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spcBef>
                <a:spcPts val="1200"/>
              </a:spcBef>
              <a:buNone/>
              <a:defRPr lang="en-US" sz="2200" b="1" kern="0" noProof="0" smtClean="0">
                <a:solidFill>
                  <a:schemeClr val="accent4"/>
                </a:solidFill>
              </a:defRPr>
            </a:lvl1pPr>
          </a:lstStyle>
          <a:p>
            <a:pPr lvl="0"/>
            <a:r>
              <a:rPr lang="en-US" noProof="0"/>
              <a:t>Click to edit Master subtitle style</a:t>
            </a:r>
            <a:endParaRPr lang="en-US" noProof="0" dirty="0"/>
          </a:p>
        </p:txBody>
      </p:sp>
      <p:sp>
        <p:nvSpPr>
          <p:cNvPr id="4" name="Text Placeholder 3"/>
          <p:cNvSpPr>
            <a:spLocks noGrp="1"/>
          </p:cNvSpPr>
          <p:nvPr>
            <p:ph type="body" sz="quarter" idx="12" hasCustomPrompt="1"/>
          </p:nvPr>
        </p:nvSpPr>
        <p:spPr>
          <a:xfrm>
            <a:off x="120098" y="1050768"/>
            <a:ext cx="6065354" cy="701832"/>
          </a:xfrm>
          <a:noFill/>
        </p:spPr>
        <p:txBody>
          <a:bodyPr wrap="square" rtlCol="0" anchor="b" anchorCtr="0">
            <a:noAutofit/>
          </a:bodyPr>
          <a:lstStyle>
            <a:lvl1pPr marL="0" indent="0">
              <a:buNone/>
              <a:defRPr lang="en-US" sz="2200" b="1" kern="0" dirty="0">
                <a:solidFill>
                  <a:schemeClr val="accent4"/>
                </a:solidFill>
              </a:defRPr>
            </a:lvl1pPr>
          </a:lstStyle>
          <a:p>
            <a:pPr marL="0" lvl="0" defTabSz="914400" latinLnBrk="0"/>
            <a:r>
              <a:rPr lang="en-US" dirty="0"/>
              <a:t>Client or Plan Name</a:t>
            </a:r>
          </a:p>
        </p:txBody>
      </p:sp>
      <p:sp>
        <p:nvSpPr>
          <p:cNvPr id="12" name="Text Placeholder 3"/>
          <p:cNvSpPr>
            <a:spLocks noGrp="1"/>
          </p:cNvSpPr>
          <p:nvPr>
            <p:ph type="body" sz="quarter" idx="13" hasCustomPrompt="1"/>
          </p:nvPr>
        </p:nvSpPr>
        <p:spPr>
          <a:xfrm>
            <a:off x="120098" y="4191000"/>
            <a:ext cx="6065354" cy="1371600"/>
          </a:xfrm>
          <a:noFill/>
        </p:spPr>
        <p:txBody>
          <a:bodyPr wrap="square" rtlCol="0" anchor="t" anchorCtr="0">
            <a:noAutofit/>
          </a:bodyPr>
          <a:lstStyle>
            <a:lvl1pPr marL="0" indent="0">
              <a:buNone/>
              <a:defRPr lang="en-US" sz="1800" b="0" i="1" kern="0" dirty="0">
                <a:solidFill>
                  <a:schemeClr val="accent4"/>
                </a:solidFill>
              </a:defRPr>
            </a:lvl1pPr>
          </a:lstStyle>
          <a:p>
            <a:pPr marL="0" lvl="0" defTabSz="914400" latinLnBrk="0"/>
            <a:r>
              <a:rPr lang="en-US" dirty="0"/>
              <a:t>Presented by:</a:t>
            </a:r>
          </a:p>
        </p:txBody>
      </p:sp>
      <p:sp>
        <p:nvSpPr>
          <p:cNvPr id="11" name="Text Placeholder 3"/>
          <p:cNvSpPr>
            <a:spLocks noGrp="1"/>
          </p:cNvSpPr>
          <p:nvPr>
            <p:ph type="body" sz="quarter" idx="11" hasCustomPrompt="1"/>
          </p:nvPr>
        </p:nvSpPr>
        <p:spPr>
          <a:xfrm>
            <a:off x="0" y="3733800"/>
            <a:ext cx="4253472" cy="378565"/>
          </a:xfrm>
          <a:solidFill>
            <a:schemeClr val="accent4"/>
          </a:solidFill>
        </p:spPr>
        <p:txBody>
          <a:bodyPr wrap="none" lIns="201168" tIns="64008" rIns="201168" bIns="64008" anchor="ctr" anchorCtr="0">
            <a:spAutoFit/>
          </a:bodyPr>
          <a:lstStyle>
            <a:lvl1pPr marL="0" indent="0">
              <a:buFontTx/>
              <a:buNone/>
              <a:defRPr sz="1800" b="1">
                <a:solidFill>
                  <a:schemeClr val="bg1"/>
                </a:solidFill>
              </a:defRPr>
            </a:lvl1pPr>
            <a:lvl2pPr marL="211138" indent="0">
              <a:buFontTx/>
              <a:buNone/>
              <a:defRPr/>
            </a:lvl2pPr>
            <a:lvl3pPr marL="396875" indent="0">
              <a:buFontTx/>
              <a:buNone/>
              <a:defRPr/>
            </a:lvl3pPr>
            <a:lvl4pPr marL="595313" indent="0">
              <a:buFontTx/>
              <a:buNone/>
              <a:defRPr/>
            </a:lvl4pPr>
            <a:lvl5pPr marL="793750" indent="0">
              <a:buFontTx/>
              <a:buNone/>
              <a:defRPr/>
            </a:lvl5pPr>
          </a:lstStyle>
          <a:p>
            <a:pPr lvl="0"/>
            <a:r>
              <a:rPr lang="en-US" dirty="0"/>
              <a:t>Click to edit DRAFT or Client Name</a:t>
            </a:r>
          </a:p>
        </p:txBody>
      </p:sp>
      <p:sp>
        <p:nvSpPr>
          <p:cNvPr id="14" name="Text Box 47"/>
          <p:cNvSpPr txBox="1">
            <a:spLocks noChangeArrowheads="1"/>
          </p:cNvSpPr>
          <p:nvPr/>
        </p:nvSpPr>
        <p:spPr bwMode="gray">
          <a:xfrm>
            <a:off x="133048" y="6578667"/>
            <a:ext cx="30780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solidFill>
                  <a:srgbClr val="616365"/>
                </a:solidFill>
              </a:rPr>
              <a:t>Copyright © 2018 by The Segal Group, Inc. All rights reserved. </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6107204" y="615352"/>
            <a:ext cx="2674334" cy="368127"/>
          </a:xfrm>
          <a:prstGeom prst="rect">
            <a:avLst/>
          </a:prstGeom>
        </p:spPr>
      </p:pic>
    </p:spTree>
    <p:extLst>
      <p:ext uri="{BB962C8B-B14F-4D97-AF65-F5344CB8AC3E}">
        <p14:creationId xmlns:p14="http://schemas.microsoft.com/office/powerpoint/2010/main" val="10324570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21933" y="657227"/>
            <a:ext cx="7300134" cy="2852737"/>
          </a:xfrm>
        </p:spPr>
        <p:txBody>
          <a:bodyPr anchor="b">
            <a:normAutofit/>
          </a:bodyPr>
          <a:lstStyle>
            <a:lvl1pPr>
              <a:defRPr sz="2550"/>
            </a:lvl1pPr>
          </a:lstStyle>
          <a:p>
            <a:r>
              <a:rPr lang="en-US"/>
              <a:t>Click to edit Master title style</a:t>
            </a:r>
            <a:endParaRPr lang="en-US" dirty="0"/>
          </a:p>
        </p:txBody>
      </p:sp>
      <p:sp>
        <p:nvSpPr>
          <p:cNvPr id="3" name="Text Placeholder 2"/>
          <p:cNvSpPr>
            <a:spLocks noGrp="1"/>
          </p:cNvSpPr>
          <p:nvPr>
            <p:ph type="body" idx="1"/>
          </p:nvPr>
        </p:nvSpPr>
        <p:spPr>
          <a:xfrm>
            <a:off x="921933" y="3602039"/>
            <a:ext cx="7300134" cy="1500187"/>
          </a:xfrm>
        </p:spPr>
        <p:txBody>
          <a:bodyPr/>
          <a:lstStyle>
            <a:lvl1pPr marL="0" indent="0" algn="ctr">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9444CB-A8C8-4FE3-9523-5A24ED93A7EE}"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A4EDA2-88BD-4575-85CF-317E151894BE}" type="slidenum">
              <a:rPr lang="en-US" smtClean="0"/>
              <a:t>‹#›</a:t>
            </a:fld>
            <a:endParaRPr lang="en-US"/>
          </a:p>
        </p:txBody>
      </p:sp>
    </p:spTree>
    <p:extLst>
      <p:ext uri="{BB962C8B-B14F-4D97-AF65-F5344CB8AC3E}">
        <p14:creationId xmlns:p14="http://schemas.microsoft.com/office/powerpoint/2010/main" val="42616452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85346" y="2088320"/>
            <a:ext cx="3829503"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0052" y="2088320"/>
            <a:ext cx="3820616"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9444CB-A8C8-4FE3-9523-5A24ED93A7EE}" type="datetimeFigureOut">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A4EDA2-88BD-4575-85CF-317E151894BE}" type="slidenum">
              <a:rPr lang="en-US" smtClean="0"/>
              <a:t>‹#›</a:t>
            </a:fld>
            <a:endParaRPr lang="en-US"/>
          </a:p>
        </p:txBody>
      </p:sp>
    </p:spTree>
    <p:extLst>
      <p:ext uri="{BB962C8B-B14F-4D97-AF65-F5344CB8AC3E}">
        <p14:creationId xmlns:p14="http://schemas.microsoft.com/office/powerpoint/2010/main" val="4886346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6354" y="2088320"/>
            <a:ext cx="3659399" cy="823912"/>
          </a:xfrm>
        </p:spPr>
        <p:txBody>
          <a:bodyPr anchor="b"/>
          <a:lstStyle>
            <a:lvl1pPr marL="0" indent="0">
              <a:lnSpc>
                <a:spcPct val="100000"/>
              </a:lnSpc>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85346" y="2912232"/>
            <a:ext cx="3830406"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1502" y="2088320"/>
            <a:ext cx="3649166" cy="823912"/>
          </a:xfrm>
        </p:spPr>
        <p:txBody>
          <a:bodyPr anchor="b"/>
          <a:lstStyle>
            <a:lvl1pPr marL="0" indent="0">
              <a:lnSpc>
                <a:spcPct val="100000"/>
              </a:lnSpc>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912232"/>
            <a:ext cx="382151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9444CB-A8C8-4FE3-9523-5A24ED93A7EE}" type="datetimeFigureOut">
              <a:rPr lang="en-US" smtClean="0"/>
              <a:t>12/16/2022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A4EDA2-88BD-4575-85CF-317E151894BE}" type="slidenum">
              <a:rPr lang="en-US" smtClean="0"/>
              <a:t>‹#›</a:t>
            </a:fld>
            <a:endParaRPr lang="en-US"/>
          </a:p>
        </p:txBody>
      </p:sp>
    </p:spTree>
    <p:extLst>
      <p:ext uri="{BB962C8B-B14F-4D97-AF65-F5344CB8AC3E}">
        <p14:creationId xmlns:p14="http://schemas.microsoft.com/office/powerpoint/2010/main" val="22933231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89444CB-A8C8-4FE3-9523-5A24ED93A7EE}" type="datetimeFigureOut">
              <a:rPr lang="en-US" smtClean="0"/>
              <a:t>12/16/2022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A4EDA2-88BD-4575-85CF-317E151894BE}" type="slidenum">
              <a:rPr lang="en-US" smtClean="0"/>
              <a:t>‹#›</a:t>
            </a:fld>
            <a:endParaRPr lang="en-US"/>
          </a:p>
        </p:txBody>
      </p:sp>
    </p:spTree>
    <p:extLst>
      <p:ext uri="{BB962C8B-B14F-4D97-AF65-F5344CB8AC3E}">
        <p14:creationId xmlns:p14="http://schemas.microsoft.com/office/powerpoint/2010/main" val="25122280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9444CB-A8C8-4FE3-9523-5A24ED93A7EE}" type="datetimeFigureOut">
              <a:rPr lang="en-US" smtClean="0"/>
              <a:t>12/16/2022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A4EDA2-88BD-4575-85CF-317E151894BE}" type="slidenum">
              <a:rPr lang="en-US" smtClean="0"/>
              <a:t>‹#›</a:t>
            </a:fld>
            <a:endParaRPr lang="en-US"/>
          </a:p>
        </p:txBody>
      </p:sp>
    </p:spTree>
    <p:extLst>
      <p:ext uri="{BB962C8B-B14F-4D97-AF65-F5344CB8AC3E}">
        <p14:creationId xmlns:p14="http://schemas.microsoft.com/office/powerpoint/2010/main" val="28306557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2949178" cy="2362200"/>
          </a:xfrm>
        </p:spPr>
        <p:txBody>
          <a:bodyPr anchor="b">
            <a:normAutofit/>
          </a:bodyPr>
          <a:lstStyle>
            <a:lvl1pPr>
              <a:defRPr sz="2100"/>
            </a:lvl1pPr>
          </a:lstStyle>
          <a:p>
            <a:r>
              <a:rPr lang="en-US"/>
              <a:t>Click to edit Master title style</a:t>
            </a:r>
            <a:endParaRPr lang="en-US" dirty="0"/>
          </a:p>
        </p:txBody>
      </p:sp>
      <p:sp>
        <p:nvSpPr>
          <p:cNvPr id="3" name="Content Placeholder 2"/>
          <p:cNvSpPr>
            <a:spLocks noGrp="1"/>
          </p:cNvSpPr>
          <p:nvPr>
            <p:ph idx="1"/>
          </p:nvPr>
        </p:nvSpPr>
        <p:spPr>
          <a:xfrm>
            <a:off x="3808548" y="609600"/>
            <a:ext cx="4642119"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7921" y="2971801"/>
            <a:ext cx="2949178" cy="2819399"/>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89444CB-A8C8-4FE3-9523-5A24ED93A7EE}" type="datetimeFigureOut">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A4EDA2-88BD-4575-85CF-317E151894BE}" type="slidenum">
              <a:rPr lang="en-US" smtClean="0"/>
              <a:t>‹#›</a:t>
            </a:fld>
            <a:endParaRPr lang="en-US"/>
          </a:p>
        </p:txBody>
      </p:sp>
    </p:spTree>
    <p:extLst>
      <p:ext uri="{BB962C8B-B14F-4D97-AF65-F5344CB8AC3E}">
        <p14:creationId xmlns:p14="http://schemas.microsoft.com/office/powerpoint/2010/main" val="27412557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4447330" cy="2362200"/>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68603" y="758881"/>
            <a:ext cx="2441517"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45" y="2971800"/>
            <a:ext cx="4451213" cy="2819400"/>
          </a:xfrm>
        </p:spPr>
        <p:txBody>
          <a:bodyPr>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89444CB-A8C8-4FE3-9523-5A24ED93A7EE}" type="datetimeFigureOut">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A4EDA2-88BD-4575-85CF-317E151894BE}" type="slidenum">
              <a:rPr lang="en-US" smtClean="0"/>
              <a:t>‹#›</a:t>
            </a:fld>
            <a:endParaRPr lang="en-US"/>
          </a:p>
        </p:txBody>
      </p:sp>
    </p:spTree>
    <p:extLst>
      <p:ext uri="{BB962C8B-B14F-4D97-AF65-F5344CB8AC3E}">
        <p14:creationId xmlns:p14="http://schemas.microsoft.com/office/powerpoint/2010/main" val="7335086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55" y="4289373"/>
            <a:ext cx="7775673" cy="819355"/>
          </a:xfrm>
        </p:spPr>
        <p:txBody>
          <a:bodyPr anchor="b">
            <a:normAutofit/>
          </a:bodyPr>
          <a:lstStyle>
            <a:lvl1pPr>
              <a:defRPr sz="21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355" y="621322"/>
            <a:ext cx="7775673"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74499" cy="682472"/>
          </a:xfrm>
        </p:spPr>
        <p:txBody>
          <a:bodyPr>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89444CB-A8C8-4FE3-9523-5A24ED93A7EE}" type="datetimeFigureOut">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A4EDA2-88BD-4575-85CF-317E151894BE}" type="slidenum">
              <a:rPr lang="en-US" smtClean="0"/>
              <a:t>‹#›</a:t>
            </a:fld>
            <a:endParaRPr lang="en-US"/>
          </a:p>
        </p:txBody>
      </p:sp>
    </p:spTree>
    <p:extLst>
      <p:ext uri="{BB962C8B-B14F-4D97-AF65-F5344CB8AC3E}">
        <p14:creationId xmlns:p14="http://schemas.microsoft.com/office/powerpoint/2010/main" val="3141744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9601"/>
            <a:ext cx="7765322" cy="3424859"/>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47" y="4204820"/>
            <a:ext cx="7765321" cy="1592186"/>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89444CB-A8C8-4FE3-9523-5A24ED93A7EE}" type="datetimeFigureOut">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A4EDA2-88BD-4575-85CF-317E151894BE}" type="slidenum">
              <a:rPr lang="en-US" smtClean="0"/>
              <a:t>‹#›</a:t>
            </a:fld>
            <a:endParaRPr lang="en-US"/>
          </a:p>
        </p:txBody>
      </p:sp>
    </p:spTree>
    <p:extLst>
      <p:ext uri="{BB962C8B-B14F-4D97-AF65-F5344CB8AC3E}">
        <p14:creationId xmlns:p14="http://schemas.microsoft.com/office/powerpoint/2010/main" val="2578555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426812"/>
          </a:xfrm>
        </p:spPr>
        <p:txBody>
          <a:bodyPr anchor="t">
            <a:normAutofit/>
          </a:bodyPr>
          <a:lstStyle>
            <a:lvl1pPr marL="0" indent="0" algn="r">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85345" y="4204821"/>
            <a:ext cx="7765322" cy="1586380"/>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89444CB-A8C8-4FE3-9523-5A24ED93A7EE}" type="datetimeFigureOut">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A4EDA2-88BD-4575-85CF-317E151894BE}" type="slidenum">
              <a:rPr lang="en-US" smtClean="0"/>
              <a:t>‹#›</a:t>
            </a:fld>
            <a:endParaRPr lang="en-US"/>
          </a:p>
        </p:txBody>
      </p:sp>
      <p:sp>
        <p:nvSpPr>
          <p:cNvPr id="11" name="TextBox 10"/>
          <p:cNvSpPr txBox="1"/>
          <p:nvPr/>
        </p:nvSpPr>
        <p:spPr>
          <a:xfrm>
            <a:off x="627459" y="735241"/>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3" name="TextBox 12"/>
          <p:cNvSpPr txBox="1"/>
          <p:nvPr/>
        </p:nvSpPr>
        <p:spPr>
          <a:xfrm>
            <a:off x="7993467" y="2972093"/>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4189080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Section_Page">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sp>
        <p:nvSpPr>
          <p:cNvPr id="3" name="Text Placeholder 2"/>
          <p:cNvSpPr>
            <a:spLocks noGrp="1"/>
          </p:cNvSpPr>
          <p:nvPr>
            <p:ph type="body" sz="quarter" idx="10" hasCustomPrompt="1"/>
          </p:nvPr>
        </p:nvSpPr>
        <p:spPr>
          <a:xfrm>
            <a:off x="152399" y="1295400"/>
            <a:ext cx="8229601" cy="5078104"/>
          </a:xfrm>
        </p:spPr>
        <p:txBody>
          <a:bodyPr/>
          <a:lstStyle>
            <a:lvl1pPr marL="342900" indent="-342900">
              <a:buFont typeface="+mj-lt"/>
              <a:buNone/>
              <a:defRPr sz="2000" b="0">
                <a:latin typeface="Arial Black" pitchFamily="34" charset="0"/>
              </a:defRPr>
            </a:lvl1pPr>
            <a:lvl2pPr marL="569913" indent="-212725">
              <a:buClr>
                <a:schemeClr val="accent5"/>
              </a:buClr>
              <a:defRPr sz="2000" b="1"/>
            </a:lvl2pPr>
            <a:lvl3pPr marL="914400" indent="-223838">
              <a:buClr>
                <a:schemeClr val="accent5"/>
              </a:buClr>
              <a:defRPr sz="2000" b="1"/>
            </a:lvl3pPr>
            <a:lvl4pPr marL="1258888" indent="-231775">
              <a:buClr>
                <a:schemeClr val="accent5"/>
              </a:buClr>
              <a:defRPr sz="2000" b="1"/>
            </a:lvl4pPr>
            <a:lvl5pPr marL="1484313" indent="-225425">
              <a:buClr>
                <a:schemeClr val="accent5"/>
              </a:buClr>
              <a:defRPr sz="2000" b="1"/>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Slide Number Placeholder 7"/>
          <p:cNvSpPr txBox="1">
            <a:spLocks/>
          </p:cNvSpPr>
          <p:nvPr/>
        </p:nvSpPr>
        <p:spPr>
          <a:xfrm>
            <a:off x="8578971" y="6616757"/>
            <a:ext cx="547777" cy="225484"/>
          </a:xfrm>
          <a:prstGeom prst="rect">
            <a:avLst/>
          </a:prstGeom>
          <a:ln>
            <a:noFill/>
          </a:ln>
        </p:spPr>
        <p:txBody>
          <a:bodyPr vert="horz" lIns="91440" tIns="45720" rIns="91440" bIns="45720" rtlCol="0" anchor="ctr"/>
          <a:lstStyle>
            <a:defPPr>
              <a:defRPr lang="en-US"/>
            </a:defPPr>
            <a:lvl1pPr algn="r" rtl="0" fontAlgn="base">
              <a:lnSpc>
                <a:spcPct val="90000"/>
              </a:lnSpc>
              <a:spcBef>
                <a:spcPct val="50000"/>
              </a:spcBef>
              <a:spcAft>
                <a:spcPct val="0"/>
              </a:spcAft>
              <a:defRPr sz="1000" kern="1200">
                <a:solidFill>
                  <a:schemeClr val="tx1"/>
                </a:solidFill>
                <a:latin typeface="Arial" charset="0"/>
                <a:ea typeface="+mn-ea"/>
                <a:cs typeface="+mn-cs"/>
              </a:defRPr>
            </a:lvl1pPr>
            <a:lvl2pPr marL="457200" algn="l" rtl="0" fontAlgn="base">
              <a:lnSpc>
                <a:spcPct val="90000"/>
              </a:lnSpc>
              <a:spcBef>
                <a:spcPct val="50000"/>
              </a:spcBef>
              <a:spcAft>
                <a:spcPct val="0"/>
              </a:spcAft>
              <a:defRPr sz="1600" kern="1200">
                <a:solidFill>
                  <a:schemeClr val="tx1"/>
                </a:solidFill>
                <a:latin typeface="Arial" charset="0"/>
                <a:ea typeface="+mn-ea"/>
                <a:cs typeface="+mn-cs"/>
              </a:defRPr>
            </a:lvl2pPr>
            <a:lvl3pPr marL="914400" algn="l" rtl="0" fontAlgn="base">
              <a:lnSpc>
                <a:spcPct val="90000"/>
              </a:lnSpc>
              <a:spcBef>
                <a:spcPct val="50000"/>
              </a:spcBef>
              <a:spcAft>
                <a:spcPct val="0"/>
              </a:spcAft>
              <a:defRPr sz="1600" kern="1200">
                <a:solidFill>
                  <a:schemeClr val="tx1"/>
                </a:solidFill>
                <a:latin typeface="Arial" charset="0"/>
                <a:ea typeface="+mn-ea"/>
                <a:cs typeface="+mn-cs"/>
              </a:defRPr>
            </a:lvl3pPr>
            <a:lvl4pPr marL="1371600" algn="l" rtl="0" fontAlgn="base">
              <a:lnSpc>
                <a:spcPct val="90000"/>
              </a:lnSpc>
              <a:spcBef>
                <a:spcPct val="50000"/>
              </a:spcBef>
              <a:spcAft>
                <a:spcPct val="0"/>
              </a:spcAft>
              <a:defRPr sz="1600" kern="1200">
                <a:solidFill>
                  <a:schemeClr val="tx1"/>
                </a:solidFill>
                <a:latin typeface="Arial" charset="0"/>
                <a:ea typeface="+mn-ea"/>
                <a:cs typeface="+mn-cs"/>
              </a:defRPr>
            </a:lvl4pPr>
            <a:lvl5pPr marL="1828800" algn="l" rtl="0" fontAlgn="base">
              <a:lnSpc>
                <a:spcPct val="90000"/>
              </a:lnSpc>
              <a:spcBef>
                <a:spcPct val="5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296C8835-0D17-40BE-AF3A-B681D566BC72}" type="slidenum">
              <a:rPr lang="en-US" smtClean="0">
                <a:solidFill>
                  <a:prstClr val="black"/>
                </a:solidFill>
              </a:rPr>
              <a:pPr/>
              <a:t>‹#›</a:t>
            </a:fld>
            <a:endParaRPr lang="en-US" dirty="0">
              <a:solidFill>
                <a:prstClr val="black"/>
              </a:solidFill>
            </a:endParaRPr>
          </a:p>
        </p:txBody>
      </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4692" y="6597294"/>
            <a:ext cx="1591056" cy="219012"/>
          </a:xfrm>
          <a:prstGeom prst="rect">
            <a:avLst/>
          </a:prstGeom>
        </p:spPr>
      </p:pic>
    </p:spTree>
    <p:extLst>
      <p:ext uri="{BB962C8B-B14F-4D97-AF65-F5344CB8AC3E}">
        <p14:creationId xmlns:p14="http://schemas.microsoft.com/office/powerpoint/2010/main" val="8322211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55" y="2126943"/>
            <a:ext cx="7766495" cy="2511835"/>
          </a:xfrm>
        </p:spPr>
        <p:txBody>
          <a:bodyPr anchor="b"/>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46" y="4650556"/>
            <a:ext cx="7765322" cy="1140644"/>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89444CB-A8C8-4FE3-9523-5A24ED93A7EE}" type="datetimeFigureOut">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A4EDA2-88BD-4575-85CF-317E151894BE}" type="slidenum">
              <a:rPr lang="en-US" smtClean="0"/>
              <a:t>‹#›</a:t>
            </a:fld>
            <a:endParaRPr lang="en-US"/>
          </a:p>
        </p:txBody>
      </p:sp>
    </p:spTree>
    <p:extLst>
      <p:ext uri="{BB962C8B-B14F-4D97-AF65-F5344CB8AC3E}">
        <p14:creationId xmlns:p14="http://schemas.microsoft.com/office/powerpoint/2010/main" val="23264280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5" y="609601"/>
            <a:ext cx="776532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2088320"/>
            <a:ext cx="2474217" cy="823305"/>
          </a:xfrm>
        </p:spPr>
        <p:txBody>
          <a:bodyPr anchor="b">
            <a:noAutofit/>
          </a:bodyPr>
          <a:lstStyle>
            <a:lvl1pPr marL="0" indent="0" algn="ctr">
              <a:lnSpc>
                <a:spcPct val="100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685346" y="2911624"/>
            <a:ext cx="2474217" cy="287957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333658" y="2088320"/>
            <a:ext cx="2473919" cy="823304"/>
          </a:xfrm>
        </p:spPr>
        <p:txBody>
          <a:bodyPr anchor="b">
            <a:noAutofit/>
          </a:bodyPr>
          <a:lstStyle>
            <a:lvl1pPr marL="0" indent="0" algn="ctr">
              <a:lnSpc>
                <a:spcPct val="100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3333659" y="2911624"/>
            <a:ext cx="2474866" cy="287957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979974" y="2088320"/>
            <a:ext cx="2468408" cy="823304"/>
          </a:xfrm>
        </p:spPr>
        <p:txBody>
          <a:bodyPr anchor="b">
            <a:noAutofit/>
          </a:bodyPr>
          <a:lstStyle>
            <a:lvl1pPr marL="0" indent="0" algn="ctr">
              <a:lnSpc>
                <a:spcPct val="100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5982260" y="2911624"/>
            <a:ext cx="2468408" cy="287957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789444CB-A8C8-4FE3-9523-5A24ED93A7EE}" type="datetimeFigureOut">
              <a:rPr lang="en-US" smtClean="0"/>
              <a:t>12/16/2022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A4EDA2-88BD-4575-85CF-317E151894BE}" type="slidenum">
              <a:rPr lang="en-US" smtClean="0"/>
              <a:t>‹#›</a:t>
            </a:fld>
            <a:endParaRPr lang="en-US"/>
          </a:p>
        </p:txBody>
      </p:sp>
    </p:spTree>
    <p:extLst>
      <p:ext uri="{BB962C8B-B14F-4D97-AF65-F5344CB8AC3E}">
        <p14:creationId xmlns:p14="http://schemas.microsoft.com/office/powerpoint/2010/main" val="25721547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346" y="609601"/>
            <a:ext cx="776532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7" y="4195899"/>
            <a:ext cx="2474216" cy="576262"/>
          </a:xfrm>
        </p:spPr>
        <p:txBody>
          <a:bodyPr anchor="b">
            <a:noAutofit/>
          </a:bodyPr>
          <a:lstStyle>
            <a:lvl1pPr marL="0" indent="0" algn="ctr">
              <a:lnSpc>
                <a:spcPct val="100000"/>
              </a:lnSpc>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819015" y="2298987"/>
            <a:ext cx="2205038"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685347" y="4772161"/>
            <a:ext cx="2474216" cy="101903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332026" y="4195899"/>
            <a:ext cx="2474237" cy="576262"/>
          </a:xfrm>
        </p:spPr>
        <p:txBody>
          <a:bodyPr anchor="b">
            <a:noAutofit/>
          </a:bodyPr>
          <a:lstStyle>
            <a:lvl1pPr marL="0" indent="0" algn="ctr">
              <a:lnSpc>
                <a:spcPct val="100000"/>
              </a:lnSpc>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26747" y="2298987"/>
            <a:ext cx="2197894"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331011" y="4772160"/>
            <a:ext cx="2475252" cy="101903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980067" y="4195899"/>
            <a:ext cx="2467425" cy="576262"/>
          </a:xfrm>
        </p:spPr>
        <p:txBody>
          <a:bodyPr anchor="b">
            <a:noAutofit/>
          </a:bodyPr>
          <a:lstStyle>
            <a:lvl1pPr marL="0" indent="0" algn="ctr">
              <a:lnSpc>
                <a:spcPct val="100000"/>
              </a:lnSpc>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6114603" y="2298987"/>
            <a:ext cx="219908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979973" y="4772162"/>
            <a:ext cx="2470694" cy="1019037"/>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789444CB-A8C8-4FE3-9523-5A24ED93A7EE}" type="datetimeFigureOut">
              <a:rPr lang="en-US" smtClean="0"/>
              <a:t>12/16/2022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A4EDA2-88BD-4575-85CF-317E151894BE}" type="slidenum">
              <a:rPr lang="en-US" smtClean="0"/>
              <a:t>‹#›</a:t>
            </a:fld>
            <a:endParaRPr lang="en-US"/>
          </a:p>
        </p:txBody>
      </p:sp>
    </p:spTree>
    <p:extLst>
      <p:ext uri="{BB962C8B-B14F-4D97-AF65-F5344CB8AC3E}">
        <p14:creationId xmlns:p14="http://schemas.microsoft.com/office/powerpoint/2010/main" val="24764340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9444CB-A8C8-4FE3-9523-5A24ED93A7EE}"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A4EDA2-88BD-4575-85CF-317E151894BE}" type="slidenum">
              <a:rPr lang="en-US" smtClean="0"/>
              <a:t>‹#›</a:t>
            </a:fld>
            <a:endParaRPr lang="en-US"/>
          </a:p>
        </p:txBody>
      </p:sp>
    </p:spTree>
    <p:extLst>
      <p:ext uri="{BB962C8B-B14F-4D97-AF65-F5344CB8AC3E}">
        <p14:creationId xmlns:p14="http://schemas.microsoft.com/office/powerpoint/2010/main" val="19698937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609600"/>
            <a:ext cx="1906993"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6" y="609600"/>
            <a:ext cx="5744029"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9444CB-A8C8-4FE3-9523-5A24ED93A7EE}"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A4EDA2-88BD-4575-85CF-317E151894BE}" type="slidenum">
              <a:rPr lang="en-US" smtClean="0"/>
              <a:t>‹#›</a:t>
            </a:fld>
            <a:endParaRPr lang="en-US"/>
          </a:p>
        </p:txBody>
      </p:sp>
    </p:spTree>
    <p:extLst>
      <p:ext uri="{BB962C8B-B14F-4D97-AF65-F5344CB8AC3E}">
        <p14:creationId xmlns:p14="http://schemas.microsoft.com/office/powerpoint/2010/main" val="2033704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7654" y="990600"/>
            <a:ext cx="8915400" cy="5257800"/>
          </a:xfrm>
          <a:prstGeom prst="rect">
            <a:avLst/>
          </a:prstGeom>
        </p:spPr>
        <p:txBody>
          <a:bodyPr/>
          <a:lstStyle>
            <a:lvl1pPr>
              <a:buClr>
                <a:schemeClr val="accent5"/>
              </a:buCl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684379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7654" y="990600"/>
            <a:ext cx="4343400" cy="5211763"/>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5854" y="990600"/>
            <a:ext cx="4267200" cy="5211763"/>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6" name="Straight Connector 5"/>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727666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7654" y="990600"/>
            <a:ext cx="4343400" cy="2468563"/>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5854" y="990600"/>
            <a:ext cx="4267200" cy="2459010"/>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0"/>
          </p:nvPr>
        </p:nvSpPr>
        <p:spPr>
          <a:xfrm>
            <a:off x="67654" y="3581400"/>
            <a:ext cx="4343400" cy="2667000"/>
          </a:xfrm>
        </p:spPr>
        <p:txBody>
          <a:bodyPr/>
          <a:lstStyle>
            <a:lvl1pPr>
              <a:buClr>
                <a:schemeClr val="accent5"/>
              </a:buCl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1"/>
          </p:nvPr>
        </p:nvSpPr>
        <p:spPr>
          <a:xfrm>
            <a:off x="4715854" y="3581400"/>
            <a:ext cx="4267200" cy="2667000"/>
          </a:xfrm>
        </p:spPr>
        <p:txBody>
          <a:bodyPr/>
          <a:lstStyle>
            <a:lvl1pPr>
              <a:buClr>
                <a:schemeClr val="accent5"/>
              </a:buCl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8" name="Straight Connector 7"/>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377667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 name="Text Placeholder 2"/>
          <p:cNvSpPr>
            <a:spLocks noGrp="1"/>
          </p:cNvSpPr>
          <p:nvPr>
            <p:ph type="body" idx="1"/>
          </p:nvPr>
        </p:nvSpPr>
        <p:spPr>
          <a:xfrm>
            <a:off x="76200" y="990600"/>
            <a:ext cx="4361471" cy="639762"/>
          </a:xfrm>
          <a:prstGeom prst="rect">
            <a:avLst/>
          </a:prstGeom>
        </p:spPr>
        <p:txBody>
          <a:bodyPr anchor="b"/>
          <a:lstStyle>
            <a:lvl1pPr marL="214313" indent="-214313">
              <a:buFont typeface="Arial" pitchFamily="34" charset="0"/>
              <a:buChar char=" "/>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3"/>
          <p:cNvSpPr>
            <a:spLocks noGrp="1"/>
          </p:cNvSpPr>
          <p:nvPr>
            <p:ph sz="half" idx="2"/>
          </p:nvPr>
        </p:nvSpPr>
        <p:spPr>
          <a:xfrm>
            <a:off x="67654" y="1676400"/>
            <a:ext cx="4343400" cy="4800600"/>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3"/>
          </p:nvPr>
        </p:nvSpPr>
        <p:spPr>
          <a:xfrm>
            <a:off x="4648200" y="990600"/>
            <a:ext cx="4370996" cy="639762"/>
          </a:xfrm>
          <a:prstGeom prst="rect">
            <a:avLst/>
          </a:prstGeom>
        </p:spPr>
        <p:txBody>
          <a:bodyPr anchor="b"/>
          <a:lstStyle>
            <a:lvl1pPr marL="204788" indent="-204788">
              <a:buFont typeface="Arial" pitchFamily="34" charset="0"/>
              <a:buChar char=" "/>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4"/>
          </p:nvPr>
        </p:nvSpPr>
        <p:spPr>
          <a:xfrm>
            <a:off x="4645025" y="1676400"/>
            <a:ext cx="4346575" cy="4800600"/>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976963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theme" Target="../theme/theme2.xml"/><Relationship Id="rId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Rectangle 3"/>
          <p:cNvSpPr>
            <a:spLocks noGrp="1" noChangeArrowheads="1"/>
          </p:cNvSpPr>
          <p:nvPr>
            <p:ph type="body" idx="1"/>
          </p:nvPr>
        </p:nvSpPr>
        <p:spPr bwMode="auto">
          <a:xfrm>
            <a:off x="67654" y="990600"/>
            <a:ext cx="89154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 name="Slide Number Placeholder 7"/>
          <p:cNvSpPr txBox="1">
            <a:spLocks/>
          </p:cNvSpPr>
          <p:nvPr/>
        </p:nvSpPr>
        <p:spPr>
          <a:xfrm>
            <a:off x="8578971" y="6616757"/>
            <a:ext cx="547777" cy="225484"/>
          </a:xfrm>
          <a:prstGeom prst="rect">
            <a:avLst/>
          </a:prstGeom>
          <a:ln>
            <a:noFill/>
          </a:ln>
        </p:spPr>
        <p:txBody>
          <a:bodyPr vert="horz" lIns="91440" tIns="45720" rIns="91440" bIns="45720" rtlCol="0" anchor="ctr"/>
          <a:lstStyle>
            <a:defPPr>
              <a:defRPr lang="en-US"/>
            </a:defPPr>
            <a:lvl1pPr algn="r" rtl="0" fontAlgn="base">
              <a:lnSpc>
                <a:spcPct val="90000"/>
              </a:lnSpc>
              <a:spcBef>
                <a:spcPct val="50000"/>
              </a:spcBef>
              <a:spcAft>
                <a:spcPct val="0"/>
              </a:spcAft>
              <a:defRPr sz="1000" kern="1200">
                <a:solidFill>
                  <a:schemeClr val="tx1"/>
                </a:solidFill>
                <a:latin typeface="Arial" charset="0"/>
                <a:ea typeface="+mn-ea"/>
                <a:cs typeface="+mn-cs"/>
              </a:defRPr>
            </a:lvl1pPr>
            <a:lvl2pPr marL="457200" algn="l" rtl="0" fontAlgn="base">
              <a:lnSpc>
                <a:spcPct val="90000"/>
              </a:lnSpc>
              <a:spcBef>
                <a:spcPct val="50000"/>
              </a:spcBef>
              <a:spcAft>
                <a:spcPct val="0"/>
              </a:spcAft>
              <a:defRPr sz="1600" kern="1200">
                <a:solidFill>
                  <a:schemeClr val="tx1"/>
                </a:solidFill>
                <a:latin typeface="Arial" charset="0"/>
                <a:ea typeface="+mn-ea"/>
                <a:cs typeface="+mn-cs"/>
              </a:defRPr>
            </a:lvl2pPr>
            <a:lvl3pPr marL="914400" algn="l" rtl="0" fontAlgn="base">
              <a:lnSpc>
                <a:spcPct val="90000"/>
              </a:lnSpc>
              <a:spcBef>
                <a:spcPct val="50000"/>
              </a:spcBef>
              <a:spcAft>
                <a:spcPct val="0"/>
              </a:spcAft>
              <a:defRPr sz="1600" kern="1200">
                <a:solidFill>
                  <a:schemeClr val="tx1"/>
                </a:solidFill>
                <a:latin typeface="Arial" charset="0"/>
                <a:ea typeface="+mn-ea"/>
                <a:cs typeface="+mn-cs"/>
              </a:defRPr>
            </a:lvl3pPr>
            <a:lvl4pPr marL="1371600" algn="l" rtl="0" fontAlgn="base">
              <a:lnSpc>
                <a:spcPct val="90000"/>
              </a:lnSpc>
              <a:spcBef>
                <a:spcPct val="50000"/>
              </a:spcBef>
              <a:spcAft>
                <a:spcPct val="0"/>
              </a:spcAft>
              <a:defRPr sz="1600" kern="1200">
                <a:solidFill>
                  <a:schemeClr val="tx1"/>
                </a:solidFill>
                <a:latin typeface="Arial" charset="0"/>
                <a:ea typeface="+mn-ea"/>
                <a:cs typeface="+mn-cs"/>
              </a:defRPr>
            </a:lvl4pPr>
            <a:lvl5pPr marL="1828800" algn="l" rtl="0" fontAlgn="base">
              <a:lnSpc>
                <a:spcPct val="90000"/>
              </a:lnSpc>
              <a:spcBef>
                <a:spcPct val="5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296C8835-0D17-40BE-AF3A-B681D566BC72}" type="slidenum">
              <a:rPr lang="en-US" smtClean="0">
                <a:solidFill>
                  <a:prstClr val="black"/>
                </a:solidFill>
              </a:rPr>
              <a:pPr/>
              <a:t>‹#›</a:t>
            </a:fld>
            <a:endParaRPr lang="en-US" dirty="0">
              <a:solidFill>
                <a:prstClr val="black"/>
              </a:solidFill>
            </a:endParaRPr>
          </a:p>
        </p:txBody>
      </p:sp>
      <p:pic>
        <p:nvPicPr>
          <p:cNvPr id="8" name="Picture 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154692" y="6597294"/>
            <a:ext cx="1591056" cy="219012"/>
          </a:xfrm>
          <a:prstGeom prst="rect">
            <a:avLst/>
          </a:prstGeom>
        </p:spPr>
      </p:pic>
    </p:spTree>
    <p:extLst>
      <p:ext uri="{BB962C8B-B14F-4D97-AF65-F5344CB8AC3E}">
        <p14:creationId xmlns:p14="http://schemas.microsoft.com/office/powerpoint/2010/main" val="390357866"/>
      </p:ext>
    </p:extLst>
  </p:cSld>
  <p:clrMap bg1="lt1" tx1="dk1" bg2="lt2" tx2="dk2" accent1="accent1" accent2="accent2" accent3="accent3" accent4="accent4" accent5="accent5" accent6="accent6" hlink="hlink" folHlink="folHlink"/>
  <p:sldLayoutIdLst>
    <p:sldLayoutId id="2147484344" r:id="rId1"/>
    <p:sldLayoutId id="2147484345" r:id="rId2"/>
    <p:sldLayoutId id="2147484346" r:id="rId3"/>
    <p:sldLayoutId id="2147484347" r:id="rId4"/>
    <p:sldLayoutId id="2147484348" r:id="rId5"/>
    <p:sldLayoutId id="2147484349" r:id="rId6"/>
    <p:sldLayoutId id="2147484350" r:id="rId7"/>
    <p:sldLayoutId id="2147484351" r:id="rId8"/>
    <p:sldLayoutId id="2147484352" r:id="rId9"/>
    <p:sldLayoutId id="2147484353" r:id="rId10"/>
    <p:sldLayoutId id="2147484354" r:id="rId11"/>
    <p:sldLayoutId id="2147484355" r:id="rId12"/>
    <p:sldLayoutId id="2147484356" r:id="rId13"/>
    <p:sldLayoutId id="2147484357" r:id="rId14"/>
    <p:sldLayoutId id="2147484358" r:id="rId15"/>
    <p:sldLayoutId id="2147484359" r:id="rId16"/>
    <p:sldLayoutId id="2147484360" r:id="rId17"/>
    <p:sldLayoutId id="2147484361" r:id="rId18"/>
  </p:sldLayoutIdLst>
  <p:hf sldNum="0" hdr="0" ftr="0" dt="0"/>
  <p:txStyles>
    <p:titleStyle>
      <a:lvl1pPr algn="l" rtl="0" eaLnBrk="1" fontAlgn="base" hangingPunct="1">
        <a:lnSpc>
          <a:spcPct val="90000"/>
        </a:lnSpc>
        <a:spcBef>
          <a:spcPct val="0"/>
        </a:spcBef>
        <a:spcAft>
          <a:spcPct val="0"/>
        </a:spcAft>
        <a:defRPr sz="2200" b="1">
          <a:solidFill>
            <a:schemeClr val="tx2"/>
          </a:solidFill>
          <a:latin typeface="+mj-lt"/>
          <a:ea typeface="+mj-ea"/>
          <a:cs typeface="+mj-cs"/>
        </a:defRPr>
      </a:lvl1pPr>
      <a:lvl2pPr algn="l" rtl="0" eaLnBrk="1" fontAlgn="base" hangingPunct="1">
        <a:lnSpc>
          <a:spcPct val="90000"/>
        </a:lnSpc>
        <a:spcBef>
          <a:spcPct val="0"/>
        </a:spcBef>
        <a:spcAft>
          <a:spcPct val="0"/>
        </a:spcAft>
        <a:defRPr sz="2200" b="1">
          <a:solidFill>
            <a:schemeClr val="tx2"/>
          </a:solidFill>
          <a:latin typeface="Arial" charset="0"/>
        </a:defRPr>
      </a:lvl2pPr>
      <a:lvl3pPr algn="l" rtl="0" eaLnBrk="1" fontAlgn="base" hangingPunct="1">
        <a:lnSpc>
          <a:spcPct val="90000"/>
        </a:lnSpc>
        <a:spcBef>
          <a:spcPct val="0"/>
        </a:spcBef>
        <a:spcAft>
          <a:spcPct val="0"/>
        </a:spcAft>
        <a:defRPr sz="2200" b="1">
          <a:solidFill>
            <a:schemeClr val="tx2"/>
          </a:solidFill>
          <a:latin typeface="Arial" charset="0"/>
        </a:defRPr>
      </a:lvl3pPr>
      <a:lvl4pPr algn="l" rtl="0" eaLnBrk="1" fontAlgn="base" hangingPunct="1">
        <a:lnSpc>
          <a:spcPct val="90000"/>
        </a:lnSpc>
        <a:spcBef>
          <a:spcPct val="0"/>
        </a:spcBef>
        <a:spcAft>
          <a:spcPct val="0"/>
        </a:spcAft>
        <a:defRPr sz="2200" b="1">
          <a:solidFill>
            <a:schemeClr val="tx2"/>
          </a:solidFill>
          <a:latin typeface="Arial" charset="0"/>
        </a:defRPr>
      </a:lvl4pPr>
      <a:lvl5pPr algn="l" rtl="0" eaLnBrk="1" fontAlgn="base" hangingPunct="1">
        <a:lnSpc>
          <a:spcPct val="90000"/>
        </a:lnSpc>
        <a:spcBef>
          <a:spcPct val="0"/>
        </a:spcBef>
        <a:spcAft>
          <a:spcPct val="0"/>
        </a:spcAft>
        <a:defRPr sz="2200" b="1">
          <a:solidFill>
            <a:schemeClr val="tx2"/>
          </a:solidFill>
          <a:latin typeface="Arial" charset="0"/>
        </a:defRPr>
      </a:lvl5pPr>
      <a:lvl6pPr marL="457200" algn="l" rtl="0" eaLnBrk="1" fontAlgn="base" hangingPunct="1">
        <a:lnSpc>
          <a:spcPct val="90000"/>
        </a:lnSpc>
        <a:spcBef>
          <a:spcPct val="0"/>
        </a:spcBef>
        <a:spcAft>
          <a:spcPct val="0"/>
        </a:spcAft>
        <a:defRPr sz="2200" b="1">
          <a:solidFill>
            <a:schemeClr val="tx2"/>
          </a:solidFill>
          <a:latin typeface="Arial" charset="0"/>
        </a:defRPr>
      </a:lvl6pPr>
      <a:lvl7pPr marL="914400" algn="l" rtl="0" eaLnBrk="1" fontAlgn="base" hangingPunct="1">
        <a:lnSpc>
          <a:spcPct val="90000"/>
        </a:lnSpc>
        <a:spcBef>
          <a:spcPct val="0"/>
        </a:spcBef>
        <a:spcAft>
          <a:spcPct val="0"/>
        </a:spcAft>
        <a:defRPr sz="2200" b="1">
          <a:solidFill>
            <a:schemeClr val="tx2"/>
          </a:solidFill>
          <a:latin typeface="Arial" charset="0"/>
        </a:defRPr>
      </a:lvl7pPr>
      <a:lvl8pPr marL="1371600" algn="l" rtl="0" eaLnBrk="1" fontAlgn="base" hangingPunct="1">
        <a:lnSpc>
          <a:spcPct val="90000"/>
        </a:lnSpc>
        <a:spcBef>
          <a:spcPct val="0"/>
        </a:spcBef>
        <a:spcAft>
          <a:spcPct val="0"/>
        </a:spcAft>
        <a:defRPr sz="2200" b="1">
          <a:solidFill>
            <a:schemeClr val="tx2"/>
          </a:solidFill>
          <a:latin typeface="Arial" charset="0"/>
        </a:defRPr>
      </a:lvl8pPr>
      <a:lvl9pPr marL="1828800" algn="l" rtl="0" eaLnBrk="1" fontAlgn="base" hangingPunct="1">
        <a:lnSpc>
          <a:spcPct val="90000"/>
        </a:lnSpc>
        <a:spcBef>
          <a:spcPct val="0"/>
        </a:spcBef>
        <a:spcAft>
          <a:spcPct val="0"/>
        </a:spcAft>
        <a:defRPr sz="2200" b="1">
          <a:solidFill>
            <a:schemeClr val="tx2"/>
          </a:solidFill>
          <a:latin typeface="Arial" charset="0"/>
        </a:defRPr>
      </a:lvl9pPr>
    </p:titleStyle>
    <p:bodyStyle>
      <a:lvl1pPr marL="209550" indent="-209550" algn="l" rtl="0" eaLnBrk="1" fontAlgn="base" hangingPunct="1">
        <a:lnSpc>
          <a:spcPct val="90000"/>
        </a:lnSpc>
        <a:spcBef>
          <a:spcPct val="65000"/>
        </a:spcBef>
        <a:spcAft>
          <a:spcPct val="0"/>
        </a:spcAft>
        <a:buClr>
          <a:schemeClr val="accent5"/>
        </a:buClr>
        <a:buFont typeface="Wingdings" pitchFamily="34" charset="2"/>
        <a:buChar char="Ø"/>
        <a:defRPr sz="1600">
          <a:solidFill>
            <a:schemeClr val="tx1"/>
          </a:solidFill>
          <a:latin typeface="+mn-lt"/>
          <a:ea typeface="+mn-ea"/>
          <a:cs typeface="+mn-cs"/>
        </a:defRPr>
      </a:lvl1pPr>
      <a:lvl2pPr marL="395288" indent="-184150" algn="l" rtl="0" eaLnBrk="1" fontAlgn="base" hangingPunct="1">
        <a:lnSpc>
          <a:spcPct val="90000"/>
        </a:lnSpc>
        <a:spcBef>
          <a:spcPct val="30000"/>
        </a:spcBef>
        <a:spcAft>
          <a:spcPct val="0"/>
        </a:spcAft>
        <a:buClr>
          <a:schemeClr val="accent5"/>
        </a:buClr>
        <a:buFont typeface="Symbol" pitchFamily="82" charset="2"/>
        <a:buChar char="·"/>
        <a:defRPr sz="1600">
          <a:solidFill>
            <a:schemeClr val="tx1"/>
          </a:solidFill>
          <a:latin typeface="+mn-lt"/>
        </a:defRPr>
      </a:lvl2pPr>
      <a:lvl3pPr marL="593725" indent="-196850" algn="l" rtl="0" eaLnBrk="1" fontAlgn="base" hangingPunct="1">
        <a:lnSpc>
          <a:spcPct val="90000"/>
        </a:lnSpc>
        <a:spcBef>
          <a:spcPct val="15000"/>
        </a:spcBef>
        <a:spcAft>
          <a:spcPct val="0"/>
        </a:spcAft>
        <a:buClr>
          <a:schemeClr val="accent5"/>
        </a:buClr>
        <a:buChar char="–"/>
        <a:defRPr sz="1600">
          <a:solidFill>
            <a:schemeClr val="tx1"/>
          </a:solidFill>
          <a:latin typeface="+mn-lt"/>
        </a:defRPr>
      </a:lvl3pPr>
      <a:lvl4pPr marL="792163" indent="-196850" algn="l" rtl="0" eaLnBrk="1" fontAlgn="base" hangingPunct="1">
        <a:lnSpc>
          <a:spcPct val="90000"/>
        </a:lnSpc>
        <a:spcBef>
          <a:spcPct val="15000"/>
        </a:spcBef>
        <a:spcAft>
          <a:spcPct val="0"/>
        </a:spcAft>
        <a:buClr>
          <a:schemeClr val="accent5"/>
        </a:buClr>
        <a:buChar char="»"/>
        <a:defRPr sz="1600">
          <a:solidFill>
            <a:schemeClr val="tx1"/>
          </a:solidFill>
          <a:latin typeface="+mn-lt"/>
        </a:defRPr>
      </a:lvl4pPr>
      <a:lvl5pPr marL="977900" indent="-184150" algn="l" rtl="0" eaLnBrk="1" fontAlgn="base" hangingPunct="1">
        <a:lnSpc>
          <a:spcPct val="90000"/>
        </a:lnSpc>
        <a:spcBef>
          <a:spcPct val="15000"/>
        </a:spcBef>
        <a:spcAft>
          <a:spcPct val="0"/>
        </a:spcAft>
        <a:buClr>
          <a:schemeClr val="accent5"/>
        </a:buClr>
        <a:buChar char="›"/>
        <a:defRPr sz="1600">
          <a:solidFill>
            <a:schemeClr val="tx1"/>
          </a:solidFill>
          <a:latin typeface="+mn-lt"/>
        </a:defRPr>
      </a:lvl5pPr>
      <a:lvl6pPr marL="1435100" indent="-184150" algn="l" rtl="0" eaLnBrk="1" fontAlgn="base" hangingPunct="1">
        <a:lnSpc>
          <a:spcPct val="90000"/>
        </a:lnSpc>
        <a:spcBef>
          <a:spcPct val="15000"/>
        </a:spcBef>
        <a:spcAft>
          <a:spcPct val="0"/>
        </a:spcAft>
        <a:buClr>
          <a:schemeClr val="folHlink"/>
        </a:buClr>
        <a:buChar char="›"/>
        <a:defRPr sz="1600">
          <a:solidFill>
            <a:schemeClr val="tx1"/>
          </a:solidFill>
          <a:latin typeface="+mn-lt"/>
        </a:defRPr>
      </a:lvl6pPr>
      <a:lvl7pPr marL="1892300" indent="-184150" algn="l" rtl="0" eaLnBrk="1" fontAlgn="base" hangingPunct="1">
        <a:lnSpc>
          <a:spcPct val="90000"/>
        </a:lnSpc>
        <a:spcBef>
          <a:spcPct val="15000"/>
        </a:spcBef>
        <a:spcAft>
          <a:spcPct val="0"/>
        </a:spcAft>
        <a:buClr>
          <a:schemeClr val="folHlink"/>
        </a:buClr>
        <a:buChar char="›"/>
        <a:defRPr sz="1600">
          <a:solidFill>
            <a:schemeClr val="tx1"/>
          </a:solidFill>
          <a:latin typeface="+mn-lt"/>
        </a:defRPr>
      </a:lvl7pPr>
      <a:lvl8pPr marL="2349500" indent="-184150" algn="l" rtl="0" eaLnBrk="1" fontAlgn="base" hangingPunct="1">
        <a:lnSpc>
          <a:spcPct val="90000"/>
        </a:lnSpc>
        <a:spcBef>
          <a:spcPct val="15000"/>
        </a:spcBef>
        <a:spcAft>
          <a:spcPct val="0"/>
        </a:spcAft>
        <a:buClr>
          <a:schemeClr val="folHlink"/>
        </a:buClr>
        <a:buChar char="›"/>
        <a:defRPr sz="1600">
          <a:solidFill>
            <a:schemeClr val="tx1"/>
          </a:solidFill>
          <a:latin typeface="+mn-lt"/>
        </a:defRPr>
      </a:lvl8pPr>
      <a:lvl9pPr marL="2806700" indent="-184150" algn="l" rtl="0" eaLnBrk="1" fontAlgn="base" hangingPunct="1">
        <a:lnSpc>
          <a:spcPct val="90000"/>
        </a:lnSpc>
        <a:spcBef>
          <a:spcPct val="15000"/>
        </a:spcBef>
        <a:spcAft>
          <a:spcPct val="0"/>
        </a:spcAft>
        <a:buClr>
          <a:schemeClr val="folHlink"/>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136" y="444508"/>
            <a:ext cx="8229600" cy="52169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15136" y="982199"/>
            <a:ext cx="5332506" cy="332192"/>
          </a:xfrm>
          <a:prstGeom prst="rect">
            <a:avLst/>
          </a:prstGeom>
        </p:spPr>
        <p:txBody>
          <a:bodyPr vert="horz" lIns="91440" tIns="45720" rIns="91440" bIns="4572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8367077" y="6420103"/>
            <a:ext cx="626035" cy="366183"/>
          </a:xfrm>
          <a:prstGeom prst="rect">
            <a:avLst/>
          </a:prstGeom>
        </p:spPr>
        <p:txBody>
          <a:bodyPr vert="horz" lIns="91440" tIns="45720" rIns="91440" bIns="45720" rtlCol="0" anchor="ctr"/>
          <a:lstStyle>
            <a:lvl1pPr algn="r">
              <a:defRPr sz="1000">
                <a:solidFill>
                  <a:schemeClr val="accent2"/>
                </a:solidFill>
                <a:latin typeface="Arial"/>
                <a:cs typeface="Arial"/>
              </a:defRPr>
            </a:lvl1pPr>
          </a:lstStyle>
          <a:p>
            <a:fld id="{A88B48FB-E956-2048-9E74-C69E7CAA26CC}" type="slidenum">
              <a:rPr lang="en-US" smtClean="0"/>
              <a:pPr/>
              <a:t>‹#›</a:t>
            </a:fld>
            <a:endParaRPr lang="en-US" dirty="0"/>
          </a:p>
        </p:txBody>
      </p:sp>
      <p:cxnSp>
        <p:nvCxnSpPr>
          <p:cNvPr id="7" name="Straight Connector 6"/>
          <p:cNvCxnSpPr/>
          <p:nvPr/>
        </p:nvCxnSpPr>
        <p:spPr>
          <a:xfrm>
            <a:off x="0" y="6420101"/>
            <a:ext cx="9144000" cy="0"/>
          </a:xfrm>
          <a:prstGeom prst="line">
            <a:avLst/>
          </a:prstGeom>
          <a:ln w="12700" cmpd="sng">
            <a:solidFill>
              <a:srgbClr val="CCCCCC"/>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04789" y="972237"/>
            <a:ext cx="8780462" cy="0"/>
          </a:xfrm>
          <a:prstGeom prst="line">
            <a:avLst/>
          </a:prstGeom>
          <a:ln w="6350" cmpd="sng">
            <a:solidFill>
              <a:srgbClr val="CCCCC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1260871"/>
      </p:ext>
    </p:extLst>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 id="2147484442" r:id="rId4"/>
  </p:sldLayoutIdLst>
  <p:txStyles>
    <p:titleStyle>
      <a:lvl1pPr algn="l" defTabSz="457189" rtl="0" eaLnBrk="1" latinLnBrk="0" hangingPunct="1">
        <a:spcBef>
          <a:spcPct val="0"/>
        </a:spcBef>
        <a:buNone/>
        <a:defRPr sz="2000" b="1" kern="1200">
          <a:solidFill>
            <a:schemeClr val="tx1"/>
          </a:solidFill>
          <a:latin typeface="Arial"/>
          <a:ea typeface="+mj-ea"/>
          <a:cs typeface="Arial"/>
        </a:defRPr>
      </a:lvl1pPr>
    </p:titleStyle>
    <p:bodyStyle>
      <a:lvl1pPr marL="0" indent="0" algn="l" defTabSz="457189" rtl="0" eaLnBrk="1" latinLnBrk="0" hangingPunct="1">
        <a:spcBef>
          <a:spcPct val="20000"/>
        </a:spcBef>
        <a:buFont typeface="Arial"/>
        <a:buNone/>
        <a:defRPr sz="1000" kern="1200">
          <a:solidFill>
            <a:schemeClr val="tx1"/>
          </a:solidFill>
          <a:latin typeface="Arial"/>
          <a:ea typeface="+mn-ea"/>
          <a:cs typeface="Arial"/>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9997" y="447188"/>
            <a:ext cx="7524003"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09997" y="2184400"/>
            <a:ext cx="7524003"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42797" y="6041361"/>
            <a:ext cx="6289532"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6911422" y="6041361"/>
            <a:ext cx="993161"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12/16/2022</a:t>
            </a:fld>
            <a:endParaRPr lang="en-US" dirty="0"/>
          </a:p>
        </p:txBody>
      </p:sp>
      <p:sp>
        <p:nvSpPr>
          <p:cNvPr id="6" name="Slide Number Placeholder 5"/>
          <p:cNvSpPr>
            <a:spLocks noGrp="1"/>
          </p:cNvSpPr>
          <p:nvPr>
            <p:ph type="sldNum" sz="quarter" idx="4"/>
          </p:nvPr>
        </p:nvSpPr>
        <p:spPr>
          <a:xfrm>
            <a:off x="7904584" y="5915887"/>
            <a:ext cx="796616"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02384892"/>
      </p:ext>
    </p:extLst>
  </p:cSld>
  <p:clrMap bg1="dk1" tx1="lt1" bg2="dk2" tx2="lt2" accent1="accent1" accent2="accent2" accent3="accent3" accent4="accent4" accent5="accent5" accent6="accent6" hlink="hlink" folHlink="folHlink"/>
  <p:sldLayoutIdLst>
    <p:sldLayoutId id="2147484427" r:id="rId1"/>
    <p:sldLayoutId id="2147484428" r:id="rId2"/>
    <p:sldLayoutId id="2147484429" r:id="rId3"/>
    <p:sldLayoutId id="2147484430" r:id="rId4"/>
    <p:sldLayoutId id="2147484431" r:id="rId5"/>
    <p:sldLayoutId id="2147484432" r:id="rId6"/>
    <p:sldLayoutId id="2147484433" r:id="rId7"/>
    <p:sldLayoutId id="2147484434" r:id="rId8"/>
    <p:sldLayoutId id="2147484435" r:id="rId9"/>
    <p:sldLayoutId id="2147484436" r:id="rId10"/>
    <p:sldLayoutId id="2147484437" r:id="rId11"/>
    <p:sldLayoutId id="2147484438" r:id="rId12"/>
    <p:sldLayoutId id="2147484439" r:id="rId13"/>
    <p:sldLayoutId id="2147484440" r:id="rId14"/>
    <p:sldLayoutId id="2147484441" r:id="rId15"/>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7" y="609601"/>
            <a:ext cx="776532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2096064"/>
            <a:ext cx="776532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750">
                <a:solidFill>
                  <a:schemeClr val="tx1">
                    <a:tint val="75000"/>
                  </a:schemeClr>
                </a:solidFill>
              </a:defRPr>
            </a:lvl1pPr>
          </a:lstStyle>
          <a:p>
            <a:fld id="{789444CB-A8C8-4FE3-9523-5A24ED93A7EE}" type="datetimeFigureOut">
              <a:rPr lang="en-US" smtClean="0"/>
              <a:t>12/16/2022</a:t>
            </a:fld>
            <a:endParaRPr lang="en-US"/>
          </a:p>
        </p:txBody>
      </p:sp>
      <p:sp>
        <p:nvSpPr>
          <p:cNvPr id="5" name="Footer Placeholder 4"/>
          <p:cNvSpPr>
            <a:spLocks noGrp="1"/>
          </p:cNvSpPr>
          <p:nvPr>
            <p:ph type="ftr" sz="quarter" idx="3"/>
          </p:nvPr>
        </p:nvSpPr>
        <p:spPr>
          <a:xfrm>
            <a:off x="685346" y="5883276"/>
            <a:ext cx="5004649" cy="365125"/>
          </a:xfrm>
          <a:prstGeom prst="rect">
            <a:avLst/>
          </a:prstGeom>
        </p:spPr>
        <p:txBody>
          <a:bodyPr vert="horz" lIns="91440" tIns="45720" rIns="91440" bIns="45720" rtlCol="0" anchor="ctr"/>
          <a:lstStyle>
            <a:lvl1pPr algn="l">
              <a:defRPr sz="7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750">
                <a:solidFill>
                  <a:schemeClr val="tx1">
                    <a:tint val="75000"/>
                  </a:schemeClr>
                </a:solidFill>
              </a:defRPr>
            </a:lvl1pPr>
          </a:lstStyle>
          <a:p>
            <a:fld id="{25A4EDA2-88BD-4575-85CF-317E151894BE}" type="slidenum">
              <a:rPr lang="en-US" smtClean="0"/>
              <a:t>‹#›</a:t>
            </a:fld>
            <a:endParaRPr lang="en-US"/>
          </a:p>
        </p:txBody>
      </p:sp>
    </p:spTree>
    <p:extLst>
      <p:ext uri="{BB962C8B-B14F-4D97-AF65-F5344CB8AC3E}">
        <p14:creationId xmlns:p14="http://schemas.microsoft.com/office/powerpoint/2010/main" val="1103015243"/>
      </p:ext>
    </p:extLst>
  </p:cSld>
  <p:clrMap bg1="dk1" tx1="lt1" bg2="dk2" tx2="lt2" accent1="accent1" accent2="accent2" accent3="accent3" accent4="accent4" accent5="accent5" accent6="accent6" hlink="hlink" folHlink="folHlink"/>
  <p:sldLayoutIdLst>
    <p:sldLayoutId id="2147484444" r:id="rId1"/>
    <p:sldLayoutId id="2147484445" r:id="rId2"/>
    <p:sldLayoutId id="2147484446" r:id="rId3"/>
    <p:sldLayoutId id="2147484447" r:id="rId4"/>
    <p:sldLayoutId id="2147484448" r:id="rId5"/>
    <p:sldLayoutId id="2147484449" r:id="rId6"/>
    <p:sldLayoutId id="2147484450" r:id="rId7"/>
    <p:sldLayoutId id="2147484451" r:id="rId8"/>
    <p:sldLayoutId id="2147484452" r:id="rId9"/>
    <p:sldLayoutId id="2147484453" r:id="rId10"/>
    <p:sldLayoutId id="2147484454" r:id="rId11"/>
    <p:sldLayoutId id="2147484455" r:id="rId12"/>
    <p:sldLayoutId id="2147484456" r:id="rId13"/>
    <p:sldLayoutId id="2147484457" r:id="rId14"/>
    <p:sldLayoutId id="2147484458" r:id="rId15"/>
    <p:sldLayoutId id="2147484459" r:id="rId16"/>
    <p:sldLayoutId id="2147484460" r:id="rId17"/>
  </p:sldLayoutIdLst>
  <p:txStyles>
    <p:titleStyle>
      <a:lvl1pPr algn="ctr" defTabSz="685800" rtl="0" eaLnBrk="1" latinLnBrk="0" hangingPunct="1">
        <a:lnSpc>
          <a:spcPct val="90000"/>
        </a:lnSpc>
        <a:spcBef>
          <a:spcPct val="0"/>
        </a:spcBef>
        <a:buNone/>
        <a:defRPr sz="255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6.xml"/><Relationship Id="rId5" Type="http://schemas.openxmlformats.org/officeDocument/2006/relationships/image" Target="../media/image18.jpe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8.xm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8.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jpeg"/><Relationship Id="rId1" Type="http://schemas.openxmlformats.org/officeDocument/2006/relationships/slideLayout" Target="../slideLayouts/slideLayout26.xml"/><Relationship Id="rId4" Type="http://schemas.openxmlformats.org/officeDocument/2006/relationships/image" Target="../media/image39.sv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8.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7500" y="639097"/>
            <a:ext cx="4834654" cy="3781101"/>
          </a:xfrm>
        </p:spPr>
        <p:txBody>
          <a:bodyPr>
            <a:normAutofit/>
          </a:bodyPr>
          <a:lstStyle/>
          <a:p>
            <a:r>
              <a:rPr lang="en-US" dirty="0">
                <a:latin typeface="Franklin Gothic Medium" panose="020B0603020102020204" pitchFamily="34" charset="0"/>
              </a:rPr>
              <a:t>Board of Directors Meeting</a:t>
            </a:r>
          </a:p>
        </p:txBody>
      </p:sp>
      <p:sp>
        <p:nvSpPr>
          <p:cNvPr id="19" name="Freeform: Shape 12">
            <a:extLst>
              <a:ext uri="{FF2B5EF4-FFF2-40B4-BE49-F238E27FC236}">
                <a16:creationId xmlns:a16="http://schemas.microsoft.com/office/drawing/2014/main" id="{B95EB505-AE12-4878-88D1-3A93384E04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896681"/>
            <a:ext cx="9141714" cy="1961319"/>
          </a:xfrm>
          <a:custGeom>
            <a:avLst/>
            <a:gdLst>
              <a:gd name="connsiteX0" fmla="*/ 0 w 12188952"/>
              <a:gd name="connsiteY0" fmla="*/ 0 h 1961319"/>
              <a:gd name="connsiteX1" fmla="*/ 1996017 w 12188952"/>
              <a:gd name="connsiteY1" fmla="*/ 0 h 1961319"/>
              <a:gd name="connsiteX2" fmla="*/ 2377017 w 12188952"/>
              <a:gd name="connsiteY2" fmla="*/ 263783 h 1961319"/>
              <a:gd name="connsiteX3" fmla="*/ 2385484 w 12188952"/>
              <a:gd name="connsiteY3" fmla="*/ 266713 h 1961319"/>
              <a:gd name="connsiteX4" fmla="*/ 2398184 w 12188952"/>
              <a:gd name="connsiteY4" fmla="*/ 271110 h 1961319"/>
              <a:gd name="connsiteX5" fmla="*/ 2410883 w 12188952"/>
              <a:gd name="connsiteY5" fmla="*/ 275506 h 1961319"/>
              <a:gd name="connsiteX6" fmla="*/ 2421467 w 12188952"/>
              <a:gd name="connsiteY6" fmla="*/ 275506 h 1961319"/>
              <a:gd name="connsiteX7" fmla="*/ 2434167 w 12188952"/>
              <a:gd name="connsiteY7" fmla="*/ 275506 h 1961319"/>
              <a:gd name="connsiteX8" fmla="*/ 2444750 w 12188952"/>
              <a:gd name="connsiteY8" fmla="*/ 271110 h 1961319"/>
              <a:gd name="connsiteX9" fmla="*/ 2457450 w 12188952"/>
              <a:gd name="connsiteY9" fmla="*/ 266713 h 1961319"/>
              <a:gd name="connsiteX10" fmla="*/ 2465917 w 12188952"/>
              <a:gd name="connsiteY10" fmla="*/ 263783 h 1961319"/>
              <a:gd name="connsiteX11" fmla="*/ 2846917 w 12188952"/>
              <a:gd name="connsiteY11" fmla="*/ 0 h 1961319"/>
              <a:gd name="connsiteX12" fmla="*/ 12188952 w 12188952"/>
              <a:gd name="connsiteY12" fmla="*/ 0 h 1961319"/>
              <a:gd name="connsiteX13" fmla="*/ 12188952 w 12188952"/>
              <a:gd name="connsiteY13" fmla="*/ 1264506 h 1961319"/>
              <a:gd name="connsiteX14" fmla="*/ 12188952 w 12188952"/>
              <a:gd name="connsiteY14" fmla="*/ 1917775 h 1961319"/>
              <a:gd name="connsiteX15" fmla="*/ 12188952 w 12188952"/>
              <a:gd name="connsiteY15" fmla="*/ 1961319 h 1961319"/>
              <a:gd name="connsiteX16" fmla="*/ 0 w 12188952"/>
              <a:gd name="connsiteY16" fmla="*/ 1961319 h 1961319"/>
              <a:gd name="connsiteX17" fmla="*/ 0 w 12188952"/>
              <a:gd name="connsiteY17" fmla="*/ 1917775 h 1961319"/>
              <a:gd name="connsiteX18" fmla="*/ 0 w 12188952"/>
              <a:gd name="connsiteY18" fmla="*/ 1264506 h 196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88952" h="1961319">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88952" y="0"/>
                </a:lnTo>
                <a:lnTo>
                  <a:pt x="12188952" y="1264506"/>
                </a:lnTo>
                <a:lnTo>
                  <a:pt x="12188952" y="1917775"/>
                </a:lnTo>
                <a:lnTo>
                  <a:pt x="12188952" y="1961319"/>
                </a:lnTo>
                <a:lnTo>
                  <a:pt x="0" y="1961319"/>
                </a:lnTo>
                <a:lnTo>
                  <a:pt x="0" y="1917775"/>
                </a:lnTo>
                <a:lnTo>
                  <a:pt x="0" y="1264506"/>
                </a:lnTo>
                <a:close/>
              </a:path>
            </a:pathLst>
          </a:cu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ubtitle 3"/>
          <p:cNvSpPr>
            <a:spLocks noGrp="1"/>
          </p:cNvSpPr>
          <p:nvPr>
            <p:ph type="subTitle" idx="1"/>
          </p:nvPr>
        </p:nvSpPr>
        <p:spPr>
          <a:xfrm>
            <a:off x="607500" y="5280847"/>
            <a:ext cx="4834654" cy="785656"/>
          </a:xfrm>
        </p:spPr>
        <p:txBody>
          <a:bodyPr>
            <a:normAutofit/>
          </a:bodyPr>
          <a:lstStyle/>
          <a:p>
            <a:r>
              <a:rPr lang="en-US" sz="2400" dirty="0">
                <a:solidFill>
                  <a:srgbClr val="FFFFFF"/>
                </a:solidFill>
                <a:latin typeface="Franklin Gothic Medium"/>
              </a:rPr>
              <a:t>December 17, 2022</a:t>
            </a:r>
          </a:p>
        </p:txBody>
      </p:sp>
      <p:sp>
        <p:nvSpPr>
          <p:cNvPr id="22" name="Rectangle 14">
            <a:extLst>
              <a:ext uri="{FF2B5EF4-FFF2-40B4-BE49-F238E27FC236}">
                <a16:creationId xmlns:a16="http://schemas.microsoft.com/office/drawing/2014/main" id="{A12BC7B8-5515-40FA-A38E-1054E2061B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6006" y="0"/>
            <a:ext cx="348799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4">
            <a:extLst>
              <a:ext uri="{FF2B5EF4-FFF2-40B4-BE49-F238E27FC236}">
                <a16:creationId xmlns:a16="http://schemas.microsoft.com/office/drawing/2014/main" id="{DD55F7DD-ACF1-44A0-B9B5-FC5A87544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8604" y="958640"/>
            <a:ext cx="2522798" cy="4945244"/>
          </a:xfrm>
          <a:prstGeom prst="roundRect">
            <a:avLst>
              <a:gd name="adj" fmla="val 3513"/>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Meeting">
            <a:extLst>
              <a:ext uri="{FF2B5EF4-FFF2-40B4-BE49-F238E27FC236}">
                <a16:creationId xmlns:a16="http://schemas.microsoft.com/office/drawing/2014/main" id="{80607E5A-D77F-43FC-8C0E-97F0202CBC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56554" y="2376463"/>
            <a:ext cx="2075365" cy="2075365"/>
          </a:xfrm>
          <a:prstGeom prst="rect">
            <a:avLst/>
          </a:prstGeom>
        </p:spPr>
      </p:pic>
    </p:spTree>
    <p:extLst>
      <p:ext uri="{BB962C8B-B14F-4D97-AF65-F5344CB8AC3E}">
        <p14:creationId xmlns:p14="http://schemas.microsoft.com/office/powerpoint/2010/main" val="547177192"/>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F46384-CB0B-2448-6D87-A6976F934CEA}"/>
              </a:ext>
            </a:extLst>
          </p:cNvPr>
          <p:cNvSpPr>
            <a:spLocks noGrp="1"/>
          </p:cNvSpPr>
          <p:nvPr>
            <p:ph idx="1"/>
          </p:nvPr>
        </p:nvSpPr>
        <p:spPr>
          <a:xfrm>
            <a:off x="235158" y="1068478"/>
            <a:ext cx="8691485" cy="4780496"/>
          </a:xfrm>
        </p:spPr>
        <p:txBody>
          <a:bodyPr>
            <a:noAutofit/>
          </a:bodyPr>
          <a:lstStyle/>
          <a:p>
            <a:pPr marL="0" indent="0">
              <a:buNone/>
            </a:pPr>
            <a:r>
              <a:rPr lang="en-US" sz="2400" b="1" u="sng" dirty="0">
                <a:latin typeface="Times New Roman" panose="02020603050405020304" pitchFamily="18" charset="0"/>
                <a:cs typeface="Times New Roman" panose="02020603050405020304" pitchFamily="18" charset="0"/>
              </a:rPr>
              <a:t>Task One</a:t>
            </a:r>
            <a:r>
              <a:rPr lang="en-US" sz="2400" b="1" dirty="0">
                <a:latin typeface="Times New Roman" panose="02020603050405020304" pitchFamily="18" charset="0"/>
                <a:cs typeface="Times New Roman" panose="02020603050405020304" pitchFamily="18" charset="0"/>
              </a:rPr>
              <a:t> - </a:t>
            </a:r>
            <a:r>
              <a:rPr lang="en-US" sz="2400" b="1" u="sng" dirty="0">
                <a:latin typeface="Times New Roman" panose="02020603050405020304" pitchFamily="18" charset="0"/>
                <a:cs typeface="Times New Roman" panose="02020603050405020304" pitchFamily="18" charset="0"/>
              </a:rPr>
              <a:t>Develop and execute a plan to meet OPA Board direction to assist OPVFD with fundraising in accordance with the current MOU</a:t>
            </a:r>
          </a:p>
          <a:p>
            <a:pPr lvl="1"/>
            <a:endParaRPr lang="en-US" sz="600" dirty="0">
              <a:latin typeface="Times New Roman" panose="02020603050405020304" pitchFamily="18" charset="0"/>
              <a:cs typeface="Times New Roman" panose="02020603050405020304" pitchFamily="18" charset="0"/>
            </a:endParaRPr>
          </a:p>
          <a:p>
            <a:pPr lvl="1"/>
            <a:r>
              <a:rPr lang="en-US" sz="1950" dirty="0">
                <a:latin typeface="Times New Roman" panose="02020603050405020304" pitchFamily="18" charset="0"/>
                <a:cs typeface="Times New Roman" panose="02020603050405020304" pitchFamily="18" charset="0"/>
              </a:rPr>
              <a:t>OPVFD has no real capital fund-raising experience or depth of knowledge.</a:t>
            </a:r>
          </a:p>
          <a:p>
            <a:pPr lvl="1"/>
            <a:endParaRPr lang="en-US" sz="900" dirty="0">
              <a:latin typeface="Times New Roman" panose="02020603050405020304" pitchFamily="18" charset="0"/>
              <a:cs typeface="Times New Roman" panose="02020603050405020304" pitchFamily="18" charset="0"/>
            </a:endParaRPr>
          </a:p>
          <a:p>
            <a:pPr lvl="1"/>
            <a:r>
              <a:rPr lang="en-US" sz="1950" dirty="0">
                <a:latin typeface="Times New Roman" panose="02020603050405020304" pitchFamily="18" charset="0"/>
                <a:cs typeface="Times New Roman" panose="02020603050405020304" pitchFamily="18" charset="0"/>
              </a:rPr>
              <a:t>OPVFD recent efforts are basically selling raffle tickets netting about $40,000 to $70,000 to support apparatus replacement. </a:t>
            </a:r>
          </a:p>
          <a:p>
            <a:pPr lvl="1"/>
            <a:endParaRPr lang="en-US" sz="900" dirty="0">
              <a:latin typeface="Times New Roman" panose="02020603050405020304" pitchFamily="18" charset="0"/>
              <a:cs typeface="Times New Roman" panose="02020603050405020304" pitchFamily="18" charset="0"/>
            </a:endParaRPr>
          </a:p>
          <a:p>
            <a:pPr lvl="1"/>
            <a:r>
              <a:rPr lang="en-US" sz="1950" dirty="0">
                <a:latin typeface="Times New Roman" panose="02020603050405020304" pitchFamily="18" charset="0"/>
                <a:cs typeface="Times New Roman" panose="02020603050405020304" pitchFamily="18" charset="0"/>
              </a:rPr>
              <a:t>OPA has no in-house expertise in fundraising, however, we have a community of highly dedicated volunteers to tap into, some of whom might have that expertise, or at the very least, we can count on to maximize effort from our volunteers to execute our program going forward.</a:t>
            </a:r>
          </a:p>
        </p:txBody>
      </p:sp>
    </p:spTree>
    <p:extLst>
      <p:ext uri="{BB962C8B-B14F-4D97-AF65-F5344CB8AC3E}">
        <p14:creationId xmlns:p14="http://schemas.microsoft.com/office/powerpoint/2010/main" val="97465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F46384-CB0B-2448-6D87-A6976F934CEA}"/>
              </a:ext>
            </a:extLst>
          </p:cNvPr>
          <p:cNvSpPr>
            <a:spLocks noGrp="1"/>
          </p:cNvSpPr>
          <p:nvPr>
            <p:ph idx="1"/>
          </p:nvPr>
        </p:nvSpPr>
        <p:spPr>
          <a:xfrm>
            <a:off x="235158" y="1068478"/>
            <a:ext cx="8691485" cy="4780496"/>
          </a:xfrm>
        </p:spPr>
        <p:txBody>
          <a:bodyPr>
            <a:noAutofit/>
          </a:bodyPr>
          <a:lstStyle/>
          <a:p>
            <a:pPr lvl="1"/>
            <a:endParaRPr lang="en-US" sz="1950" dirty="0">
              <a:latin typeface="Times New Roman" panose="02020603050405020304" pitchFamily="18" charset="0"/>
              <a:cs typeface="Times New Roman" panose="02020603050405020304" pitchFamily="18" charset="0"/>
            </a:endParaRPr>
          </a:p>
          <a:p>
            <a:pPr lvl="1"/>
            <a:r>
              <a:rPr lang="en-US" sz="1950" dirty="0">
                <a:latin typeface="Times New Roman" panose="02020603050405020304" pitchFamily="18" charset="0"/>
                <a:cs typeface="Times New Roman" panose="02020603050405020304" pitchFamily="18" charset="0"/>
              </a:rPr>
              <a:t>We intended to issue an RFP to find a capital campaign consultant/contractor.</a:t>
            </a:r>
          </a:p>
          <a:p>
            <a:pPr lvl="1"/>
            <a:endParaRPr lang="en-US" sz="900" dirty="0">
              <a:latin typeface="Times New Roman" panose="02020603050405020304" pitchFamily="18" charset="0"/>
              <a:cs typeface="Times New Roman" panose="02020603050405020304" pitchFamily="18" charset="0"/>
            </a:endParaRPr>
          </a:p>
          <a:p>
            <a:pPr lvl="1"/>
            <a:r>
              <a:rPr lang="en-US" sz="1950" dirty="0">
                <a:latin typeface="Times New Roman" panose="02020603050405020304" pitchFamily="18" charset="0"/>
                <a:cs typeface="Times New Roman" panose="02020603050405020304" pitchFamily="18" charset="0"/>
              </a:rPr>
              <a:t>Based on the points made previously related to experience and expertise, Team Members questioned our readiness to conduct such a campaign and suggested a Feasibility study as a pre-requisite. After discussion, we all agreed.</a:t>
            </a:r>
          </a:p>
          <a:p>
            <a:pPr lvl="1"/>
            <a:endParaRPr lang="en-US" sz="900" dirty="0">
              <a:latin typeface="Times New Roman" panose="02020603050405020304" pitchFamily="18" charset="0"/>
              <a:cs typeface="Times New Roman" panose="02020603050405020304" pitchFamily="18" charset="0"/>
            </a:endParaRPr>
          </a:p>
          <a:p>
            <a:pPr lvl="1"/>
            <a:r>
              <a:rPr lang="en-US" sz="1950" dirty="0">
                <a:latin typeface="Times New Roman" panose="02020603050405020304" pitchFamily="18" charset="0"/>
                <a:cs typeface="Times New Roman" panose="02020603050405020304" pitchFamily="18" charset="0"/>
              </a:rPr>
              <a:t>We developed a Feasibility study RFP and solicited additional expertise to review, provide input and validate our RFP.</a:t>
            </a:r>
          </a:p>
          <a:p>
            <a:pPr lvl="1"/>
            <a:endParaRPr lang="en-US" sz="900" dirty="0">
              <a:latin typeface="Times New Roman" panose="02020603050405020304" pitchFamily="18" charset="0"/>
              <a:cs typeface="Times New Roman" panose="02020603050405020304" pitchFamily="18" charset="0"/>
            </a:endParaRPr>
          </a:p>
          <a:p>
            <a:pPr marL="685800" lvl="2" indent="0">
              <a:buNone/>
            </a:pPr>
            <a:r>
              <a:rPr lang="en-US" sz="1950" dirty="0">
                <a:latin typeface="Times New Roman" panose="02020603050405020304" pitchFamily="18" charset="0"/>
                <a:cs typeface="Times New Roman" panose="02020603050405020304" pitchFamily="18" charset="0"/>
              </a:rPr>
              <a:t>1. We reached out to several fundraising experts and met with the head of fundraising for the Wilmington diocese of the Catholic Church.  She provided high-level advice as to structure, and opportunities while validating our RFP.</a:t>
            </a:r>
          </a:p>
        </p:txBody>
      </p:sp>
    </p:spTree>
    <p:extLst>
      <p:ext uri="{BB962C8B-B14F-4D97-AF65-F5344CB8AC3E}">
        <p14:creationId xmlns:p14="http://schemas.microsoft.com/office/powerpoint/2010/main" val="69620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F46384-CB0B-2448-6D87-A6976F934CEA}"/>
              </a:ext>
            </a:extLst>
          </p:cNvPr>
          <p:cNvSpPr>
            <a:spLocks noGrp="1"/>
          </p:cNvSpPr>
          <p:nvPr>
            <p:ph idx="1"/>
          </p:nvPr>
        </p:nvSpPr>
        <p:spPr>
          <a:xfrm>
            <a:off x="226258" y="1038752"/>
            <a:ext cx="8691485" cy="4780496"/>
          </a:xfrm>
        </p:spPr>
        <p:txBody>
          <a:bodyPr>
            <a:noAutofit/>
          </a:bodyPr>
          <a:lstStyle/>
          <a:p>
            <a:pPr marL="1028700" lvl="2" indent="-342900">
              <a:buAutoNum type="arabicPeriod" startAt="2"/>
            </a:pPr>
            <a:r>
              <a:rPr lang="en-US" sz="1950" dirty="0">
                <a:latin typeface="Times New Roman" panose="02020603050405020304" pitchFamily="18" charset="0"/>
                <a:cs typeface="Times New Roman" panose="02020603050405020304" pitchFamily="18" charset="0"/>
              </a:rPr>
              <a:t>Through a lot of work and being tuned into many Eastern Shore contacts, a Team Member was able to arrange a meeting between our team and several experienced fundraising individuals. Through those meetings these individuals were able to:</a:t>
            </a:r>
          </a:p>
          <a:p>
            <a:pPr marL="1714500" lvl="4" indent="-342900">
              <a:buFont typeface="+mj-lt"/>
              <a:buAutoNum type="alphaLcParenR"/>
            </a:pPr>
            <a:r>
              <a:rPr lang="en-US" sz="1950" dirty="0">
                <a:latin typeface="Times New Roman" panose="02020603050405020304" pitchFamily="18" charset="0"/>
                <a:cs typeface="Times New Roman" panose="02020603050405020304" pitchFamily="18" charset="0"/>
              </a:rPr>
              <a:t>validate our approach and RFP.</a:t>
            </a:r>
          </a:p>
          <a:p>
            <a:pPr marL="1714500" lvl="4" indent="-342900">
              <a:buFont typeface="+mj-lt"/>
              <a:buAutoNum type="alphaLcParenR"/>
            </a:pPr>
            <a:r>
              <a:rPr lang="en-US" sz="1950" dirty="0">
                <a:latin typeface="Times New Roman" panose="02020603050405020304" pitchFamily="18" charset="0"/>
                <a:cs typeface="Times New Roman" panose="02020603050405020304" pitchFamily="18" charset="0"/>
              </a:rPr>
              <a:t>encourage our continued path to obtain additional grants. </a:t>
            </a:r>
          </a:p>
          <a:p>
            <a:pPr marL="1714500" lvl="4" indent="-342900">
              <a:buFont typeface="+mj-lt"/>
              <a:buAutoNum type="alphaLcParenR"/>
            </a:pPr>
            <a:r>
              <a:rPr lang="en-US" sz="1950" dirty="0">
                <a:latin typeface="Times New Roman" panose="02020603050405020304" pitchFamily="18" charset="0"/>
                <a:cs typeface="Times New Roman" panose="02020603050405020304" pitchFamily="18" charset="0"/>
              </a:rPr>
              <a:t>provide us with the names of many key stakeholders within and around Ocean Pines.</a:t>
            </a:r>
          </a:p>
          <a:p>
            <a:pPr marL="1714500" lvl="4" indent="-342900">
              <a:buFont typeface="+mj-lt"/>
              <a:buAutoNum type="alphaLcParenR"/>
            </a:pPr>
            <a:r>
              <a:rPr lang="en-US" sz="1950" dirty="0">
                <a:latin typeface="Times New Roman" panose="02020603050405020304" pitchFamily="18" charset="0"/>
                <a:cs typeface="Times New Roman" panose="02020603050405020304" pitchFamily="18" charset="0"/>
              </a:rPr>
              <a:t>expressed a willingness to assist us in the review and interviews with RFP respondents.</a:t>
            </a:r>
          </a:p>
          <a:p>
            <a:pPr marL="1714500" lvl="4" indent="-342900">
              <a:buFont typeface="+mj-lt"/>
              <a:buAutoNum type="alphaLcParenR"/>
            </a:pPr>
            <a:r>
              <a:rPr lang="en-US" sz="1950" dirty="0">
                <a:latin typeface="Times New Roman" panose="02020603050405020304" pitchFamily="18" charset="0"/>
                <a:cs typeface="Times New Roman" panose="02020603050405020304" pitchFamily="18" charset="0"/>
              </a:rPr>
              <a:t>potentially could supply ongoing assistance depending on the feasibility results.</a:t>
            </a:r>
          </a:p>
          <a:p>
            <a:pPr marL="685800" lvl="2" indent="0">
              <a:buNone/>
            </a:pPr>
            <a:endParaRPr lang="en-US" sz="10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5783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6122CD-BD39-D9A7-F63D-934CDE1EDF2A}"/>
              </a:ext>
            </a:extLst>
          </p:cNvPr>
          <p:cNvSpPr>
            <a:spLocks noGrp="1"/>
          </p:cNvSpPr>
          <p:nvPr>
            <p:ph idx="1"/>
          </p:nvPr>
        </p:nvSpPr>
        <p:spPr>
          <a:xfrm>
            <a:off x="452552" y="1170949"/>
            <a:ext cx="7896591" cy="4606444"/>
          </a:xfrm>
        </p:spPr>
        <p:txBody>
          <a:bodyPr>
            <a:normAutofit fontScale="25000" lnSpcReduction="20000"/>
          </a:bodyPr>
          <a:lstStyle/>
          <a:p>
            <a:pPr lvl="1"/>
            <a:r>
              <a:rPr lang="en-US" sz="7800" dirty="0">
                <a:latin typeface="Times New Roman" panose="02020603050405020304" pitchFamily="18" charset="0"/>
                <a:cs typeface="Times New Roman" panose="02020603050405020304" pitchFamily="18" charset="0"/>
              </a:rPr>
              <a:t>We sent nine RFPs out and met with nearly all the potential bidders prior to accepting proposals.</a:t>
            </a:r>
          </a:p>
          <a:p>
            <a:pPr lvl="1"/>
            <a:endParaRPr lang="en-US" sz="2400" dirty="0">
              <a:latin typeface="Times New Roman" panose="02020603050405020304" pitchFamily="18" charset="0"/>
              <a:cs typeface="Times New Roman" panose="02020603050405020304" pitchFamily="18" charset="0"/>
            </a:endParaRPr>
          </a:p>
          <a:p>
            <a:pPr lvl="1"/>
            <a:r>
              <a:rPr lang="en-US" sz="7800" dirty="0">
                <a:latin typeface="Times New Roman" panose="02020603050405020304" pitchFamily="18" charset="0"/>
                <a:cs typeface="Times New Roman" panose="02020603050405020304" pitchFamily="18" charset="0"/>
              </a:rPr>
              <a:t>We received a total of six proposals that varied greatly in scope and price and in some cases were simply sales pitches for future or other services.</a:t>
            </a:r>
          </a:p>
          <a:p>
            <a:pPr lvl="1"/>
            <a:endParaRPr lang="en-US" sz="2400" dirty="0">
              <a:latin typeface="Times New Roman" panose="02020603050405020304" pitchFamily="18" charset="0"/>
              <a:cs typeface="Times New Roman" panose="02020603050405020304" pitchFamily="18" charset="0"/>
            </a:endParaRPr>
          </a:p>
          <a:p>
            <a:pPr lvl="1"/>
            <a:r>
              <a:rPr lang="en-US" sz="7800" dirty="0">
                <a:latin typeface="Times New Roman" panose="02020603050405020304" pitchFamily="18" charset="0"/>
                <a:cs typeface="Times New Roman" panose="02020603050405020304" pitchFamily="18" charset="0"/>
              </a:rPr>
              <a:t>Pricing varied from $28,000 to $60,000 plus out-of-pocket expenses.</a:t>
            </a:r>
          </a:p>
          <a:p>
            <a:pPr lvl="1"/>
            <a:endParaRPr lang="en-US" sz="2400" dirty="0">
              <a:latin typeface="Times New Roman" panose="02020603050405020304" pitchFamily="18" charset="0"/>
              <a:cs typeface="Times New Roman" panose="02020603050405020304" pitchFamily="18" charset="0"/>
            </a:endParaRPr>
          </a:p>
          <a:p>
            <a:pPr lvl="1"/>
            <a:r>
              <a:rPr lang="en-US" sz="7800" dirty="0">
                <a:latin typeface="Times New Roman" panose="02020603050405020304" pitchFamily="18" charset="0"/>
                <a:cs typeface="Times New Roman" panose="02020603050405020304" pitchFamily="18" charset="0"/>
              </a:rPr>
              <a:t>Based on research we had anticipated this to be closer to $20,000 plus out-of-pocket expenses. </a:t>
            </a:r>
          </a:p>
          <a:p>
            <a:pPr lvl="1"/>
            <a:endParaRPr lang="en-US" sz="2400" dirty="0">
              <a:latin typeface="Times New Roman" panose="02020603050405020304" pitchFamily="18" charset="0"/>
              <a:cs typeface="Times New Roman" panose="02020603050405020304" pitchFamily="18" charset="0"/>
            </a:endParaRPr>
          </a:p>
          <a:p>
            <a:pPr lvl="1"/>
            <a:r>
              <a:rPr lang="en-US" sz="7800" dirty="0">
                <a:latin typeface="Times New Roman" panose="02020603050405020304" pitchFamily="18" charset="0"/>
                <a:cs typeface="Times New Roman" panose="02020603050405020304" pitchFamily="18" charset="0"/>
              </a:rPr>
              <a:t>Our in-depth review indicated an alternate path to success, and we requested a formal proposal from a respected fundraiser who has raised millions of dollars for the Salisbury Zoo and the Delmarva Discovery Museum.</a:t>
            </a:r>
            <a:endParaRPr lang="en-US" dirty="0"/>
          </a:p>
        </p:txBody>
      </p:sp>
    </p:spTree>
    <p:extLst>
      <p:ext uri="{BB962C8B-B14F-4D97-AF65-F5344CB8AC3E}">
        <p14:creationId xmlns:p14="http://schemas.microsoft.com/office/powerpoint/2010/main" val="3191274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6122CD-BD39-D9A7-F63D-934CDE1EDF2A}"/>
              </a:ext>
            </a:extLst>
          </p:cNvPr>
          <p:cNvSpPr>
            <a:spLocks noGrp="1"/>
          </p:cNvSpPr>
          <p:nvPr>
            <p:ph idx="1"/>
          </p:nvPr>
        </p:nvSpPr>
        <p:spPr>
          <a:xfrm>
            <a:off x="207628" y="1170949"/>
            <a:ext cx="8512728" cy="4606444"/>
          </a:xfrm>
        </p:spPr>
        <p:txBody>
          <a:bodyPr>
            <a:normAutofit fontScale="25000" lnSpcReduction="20000"/>
          </a:bodyPr>
          <a:lstStyle/>
          <a:p>
            <a:pPr lvl="1"/>
            <a:r>
              <a:rPr lang="en-US" sz="7800" dirty="0">
                <a:latin typeface="Times New Roman" panose="02020603050405020304" pitchFamily="18" charset="0"/>
                <a:cs typeface="Times New Roman" panose="02020603050405020304" pitchFamily="18" charset="0"/>
              </a:rPr>
              <a:t>Our feeling throughout had been that we needed a hybrid campaign with three distinct levels of solicitation. After reviewing the proposal, we were convinced that is the correct approach. Let’s explore our three-prong approach:</a:t>
            </a:r>
          </a:p>
          <a:p>
            <a:pPr marL="342900" lvl="1" indent="0">
              <a:buNone/>
            </a:pPr>
            <a:endParaRPr lang="en-US" sz="2400" dirty="0">
              <a:latin typeface="Times New Roman" panose="02020603050405020304" pitchFamily="18" charset="0"/>
              <a:cs typeface="Times New Roman" panose="02020603050405020304" pitchFamily="18" charset="0"/>
            </a:endParaRPr>
          </a:p>
          <a:p>
            <a:pPr marL="342900" lvl="1" indent="0">
              <a:buNone/>
            </a:pPr>
            <a:r>
              <a:rPr lang="en-US" sz="9600" b="1" u="sng" dirty="0">
                <a:latin typeface="Times New Roman" panose="02020603050405020304" pitchFamily="18" charset="0"/>
                <a:cs typeface="Times New Roman" panose="02020603050405020304" pitchFamily="18" charset="0"/>
              </a:rPr>
              <a:t>The first prong  - Key Donors:</a:t>
            </a:r>
          </a:p>
          <a:p>
            <a:pPr lvl="1"/>
            <a:endParaRPr lang="en-US" sz="2400" dirty="0">
              <a:latin typeface="Times New Roman" panose="02020603050405020304" pitchFamily="18" charset="0"/>
              <a:cs typeface="Times New Roman" panose="02020603050405020304" pitchFamily="18" charset="0"/>
            </a:endParaRPr>
          </a:p>
          <a:p>
            <a:pPr lvl="1"/>
            <a:r>
              <a:rPr lang="en-US" sz="7800" dirty="0">
                <a:latin typeface="Times New Roman" panose="02020603050405020304" pitchFamily="18" charset="0"/>
                <a:cs typeface="Times New Roman" panose="02020603050405020304" pitchFamily="18" charset="0"/>
              </a:rPr>
              <a:t>One of our goals was to limit risk to OPVFD and OPA. The proposal we adopted does just that by setting a percentage of the amount raised as a basis for payment.  </a:t>
            </a:r>
          </a:p>
          <a:p>
            <a:pPr lvl="1"/>
            <a:endParaRPr lang="en-US" sz="2400" dirty="0">
              <a:latin typeface="Times New Roman" panose="02020603050405020304" pitchFamily="18" charset="0"/>
              <a:cs typeface="Times New Roman" panose="02020603050405020304" pitchFamily="18" charset="0"/>
            </a:endParaRPr>
          </a:p>
          <a:p>
            <a:pPr lvl="1"/>
            <a:r>
              <a:rPr lang="en-US" sz="7800" dirty="0">
                <a:latin typeface="Times New Roman" panose="02020603050405020304" pitchFamily="18" charset="0"/>
                <a:cs typeface="Times New Roman" panose="02020603050405020304" pitchFamily="18" charset="0"/>
              </a:rPr>
              <a:t>Normally firms charge a fixed fee which equates to around 10% of the amount you </a:t>
            </a:r>
            <a:r>
              <a:rPr lang="en-US" sz="7800" b="1" u="sng" dirty="0">
                <a:latin typeface="Times New Roman" panose="02020603050405020304" pitchFamily="18" charset="0"/>
                <a:cs typeface="Times New Roman" panose="02020603050405020304" pitchFamily="18" charset="0"/>
              </a:rPr>
              <a:t>EXPECT</a:t>
            </a:r>
            <a:r>
              <a:rPr lang="en-US" sz="7800" dirty="0">
                <a:latin typeface="Times New Roman" panose="02020603050405020304" pitchFamily="18" charset="0"/>
                <a:cs typeface="Times New Roman" panose="02020603050405020304" pitchFamily="18" charset="0"/>
              </a:rPr>
              <a:t> to </a:t>
            </a:r>
            <a:r>
              <a:rPr lang="en-US" sz="7800">
                <a:latin typeface="Times New Roman" panose="02020603050405020304" pitchFamily="18" charset="0"/>
                <a:cs typeface="Times New Roman" panose="02020603050405020304" pitchFamily="18" charset="0"/>
              </a:rPr>
              <a:t>raise with </a:t>
            </a:r>
            <a:r>
              <a:rPr lang="en-US" sz="7800" dirty="0">
                <a:latin typeface="Times New Roman" panose="02020603050405020304" pitchFamily="18" charset="0"/>
                <a:cs typeface="Times New Roman" panose="02020603050405020304" pitchFamily="18" charset="0"/>
              </a:rPr>
              <a:t>no guarantee of success.  We will pay 8% of the amount </a:t>
            </a:r>
            <a:r>
              <a:rPr lang="en-US" sz="7800" b="1" u="sng" dirty="0">
                <a:latin typeface="Times New Roman" panose="02020603050405020304" pitchFamily="18" charset="0"/>
                <a:cs typeface="Times New Roman" panose="02020603050405020304" pitchFamily="18" charset="0"/>
              </a:rPr>
              <a:t>actually collected</a:t>
            </a:r>
            <a:r>
              <a:rPr lang="en-US" sz="7800" dirty="0">
                <a:latin typeface="Times New Roman" panose="02020603050405020304" pitchFamily="18" charset="0"/>
                <a:cs typeface="Times New Roman" panose="02020603050405020304" pitchFamily="18" charset="0"/>
              </a:rPr>
              <a:t> and in the bank.  That limits our risk to the cost of published materials and other incidental costs. </a:t>
            </a:r>
          </a:p>
          <a:p>
            <a:pPr lvl="1"/>
            <a:r>
              <a:rPr lang="en-US" sz="7800" dirty="0">
                <a:latin typeface="Times New Roman" panose="02020603050405020304" pitchFamily="18" charset="0"/>
                <a:cs typeface="Times New Roman" panose="02020603050405020304" pitchFamily="18" charset="0"/>
              </a:rPr>
              <a:t>Our consultant, in concert with key OP/OPVFD individuals, will be involved in all the major donor solicitations. </a:t>
            </a:r>
          </a:p>
          <a:p>
            <a:pPr lvl="1"/>
            <a:endParaRPr lang="en-US" sz="7800" dirty="0">
              <a:latin typeface="Times New Roman" panose="02020603050405020304" pitchFamily="18" charset="0"/>
              <a:cs typeface="Times New Roman" panose="02020603050405020304" pitchFamily="18" charset="0"/>
            </a:endParaRPr>
          </a:p>
          <a:p>
            <a:pPr lvl="1"/>
            <a:endParaRPr lang="en-US" sz="7800" dirty="0">
              <a:latin typeface="Times New Roman" panose="02020603050405020304" pitchFamily="18" charset="0"/>
              <a:cs typeface="Times New Roman" panose="02020603050405020304" pitchFamily="18" charset="0"/>
            </a:endParaRPr>
          </a:p>
          <a:p>
            <a:pPr lvl="1"/>
            <a:endParaRPr lang="en-US" sz="7800" dirty="0">
              <a:latin typeface="Times New Roman" panose="02020603050405020304" pitchFamily="18" charset="0"/>
              <a:cs typeface="Times New Roman" panose="02020603050405020304" pitchFamily="18" charset="0"/>
            </a:endParaRPr>
          </a:p>
          <a:p>
            <a:pPr lvl="1"/>
            <a:endParaRPr lang="en-US" dirty="0"/>
          </a:p>
        </p:txBody>
      </p:sp>
    </p:spTree>
    <p:extLst>
      <p:ext uri="{BB962C8B-B14F-4D97-AF65-F5344CB8AC3E}">
        <p14:creationId xmlns:p14="http://schemas.microsoft.com/office/powerpoint/2010/main" val="618764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6122CD-BD39-D9A7-F63D-934CDE1EDF2A}"/>
              </a:ext>
            </a:extLst>
          </p:cNvPr>
          <p:cNvSpPr>
            <a:spLocks noGrp="1"/>
          </p:cNvSpPr>
          <p:nvPr>
            <p:ph idx="1"/>
          </p:nvPr>
        </p:nvSpPr>
        <p:spPr>
          <a:xfrm>
            <a:off x="207628" y="1170949"/>
            <a:ext cx="8512728" cy="4606444"/>
          </a:xfrm>
        </p:spPr>
        <p:txBody>
          <a:bodyPr>
            <a:normAutofit fontScale="25000" lnSpcReduction="20000"/>
          </a:bodyPr>
          <a:lstStyle/>
          <a:p>
            <a:pPr lvl="1"/>
            <a:r>
              <a:rPr lang="en-US" sz="7800" b="1" u="sng" dirty="0">
                <a:latin typeface="Times New Roman" panose="02020603050405020304" pitchFamily="18" charset="0"/>
                <a:cs typeface="Times New Roman" panose="02020603050405020304" pitchFamily="18" charset="0"/>
              </a:rPr>
              <a:t>Timeline for Capital Campaign</a:t>
            </a:r>
          </a:p>
          <a:p>
            <a:pPr marL="342900" lvl="1" indent="0">
              <a:buNone/>
            </a:pPr>
            <a:endParaRPr lang="en-US" sz="2400" b="1" u="sng" dirty="0">
              <a:latin typeface="Times New Roman" panose="02020603050405020304" pitchFamily="18" charset="0"/>
              <a:cs typeface="Times New Roman" panose="02020603050405020304" pitchFamily="18" charset="0"/>
            </a:endParaRPr>
          </a:p>
          <a:p>
            <a:pPr lvl="2">
              <a:buFont typeface="Wingdings" panose="05000000000000000000" pitchFamily="2" charset="2"/>
              <a:buChar char="Ø"/>
            </a:pPr>
            <a:r>
              <a:rPr lang="en-US" sz="7650" dirty="0">
                <a:latin typeface="Times New Roman" panose="02020603050405020304" pitchFamily="18" charset="0"/>
                <a:cs typeface="Times New Roman" panose="02020603050405020304" pitchFamily="18" charset="0"/>
              </a:rPr>
              <a:t>First Month </a:t>
            </a:r>
          </a:p>
          <a:p>
            <a:pPr lvl="2">
              <a:buFont typeface="Wingdings" panose="05000000000000000000" pitchFamily="2" charset="2"/>
              <a:buChar char="Ø"/>
            </a:pPr>
            <a:endParaRPr lang="en-US" sz="2400" dirty="0">
              <a:latin typeface="Times New Roman" panose="02020603050405020304" pitchFamily="18" charset="0"/>
              <a:cs typeface="Times New Roman" panose="02020603050405020304" pitchFamily="18" charset="0"/>
            </a:endParaRPr>
          </a:p>
          <a:p>
            <a:pPr lvl="3">
              <a:buFont typeface="Wingdings" panose="05000000000000000000" pitchFamily="2" charset="2"/>
              <a:buChar char="q"/>
            </a:pPr>
            <a:r>
              <a:rPr lang="en-US" sz="7350" dirty="0">
                <a:latin typeface="Times New Roman" panose="02020603050405020304" pitchFamily="18" charset="0"/>
                <a:cs typeface="Times New Roman" panose="02020603050405020304" pitchFamily="18" charset="0"/>
              </a:rPr>
              <a:t> Develop a Case for Support with a brochure </a:t>
            </a:r>
          </a:p>
          <a:p>
            <a:pPr lvl="3">
              <a:buFont typeface="Wingdings" panose="05000000000000000000" pitchFamily="2" charset="2"/>
              <a:buChar char="q"/>
            </a:pPr>
            <a:r>
              <a:rPr lang="en-US" sz="7350" dirty="0">
                <a:latin typeface="Times New Roman" panose="02020603050405020304" pitchFamily="18" charset="0"/>
                <a:cs typeface="Times New Roman" panose="02020603050405020304" pitchFamily="18" charset="0"/>
              </a:rPr>
              <a:t> </a:t>
            </a:r>
            <a:r>
              <a:rPr lang="en-US" sz="7500" dirty="0">
                <a:latin typeface="Times New Roman" panose="02020603050405020304" pitchFamily="18" charset="0"/>
                <a:cs typeface="Times New Roman" panose="02020603050405020304" pitchFamily="18" charset="0"/>
              </a:rPr>
              <a:t>Develop a Dedication &amp; Naming Opportunity List</a:t>
            </a:r>
          </a:p>
          <a:p>
            <a:pPr lvl="3">
              <a:buFont typeface="Wingdings" panose="05000000000000000000" pitchFamily="2" charset="2"/>
              <a:buChar char="q"/>
            </a:pPr>
            <a:r>
              <a:rPr lang="en-US" sz="7500" dirty="0">
                <a:latin typeface="Times New Roman" panose="02020603050405020304" pitchFamily="18" charset="0"/>
                <a:cs typeface="Times New Roman" panose="02020603050405020304" pitchFamily="18" charset="0"/>
              </a:rPr>
              <a:t> Develop and maintain donor database</a:t>
            </a:r>
          </a:p>
          <a:p>
            <a:pPr lvl="3">
              <a:buFont typeface="Wingdings" panose="05000000000000000000" pitchFamily="2" charset="2"/>
              <a:buChar char="q"/>
            </a:pPr>
            <a:r>
              <a:rPr lang="en-US" sz="7500" dirty="0">
                <a:latin typeface="Times New Roman" panose="02020603050405020304" pitchFamily="18" charset="0"/>
                <a:cs typeface="Times New Roman" panose="02020603050405020304" pitchFamily="18" charset="0"/>
              </a:rPr>
              <a:t> Wealth analytics</a:t>
            </a:r>
          </a:p>
          <a:p>
            <a:pPr lvl="3">
              <a:buFont typeface="Wingdings" panose="05000000000000000000" pitchFamily="2" charset="2"/>
              <a:buChar char="q"/>
            </a:pPr>
            <a:r>
              <a:rPr lang="en-US" sz="7500" dirty="0">
                <a:latin typeface="Times New Roman" panose="02020603050405020304" pitchFamily="18" charset="0"/>
                <a:cs typeface="Times New Roman" panose="02020603050405020304" pitchFamily="18" charset="0"/>
              </a:rPr>
              <a:t> Identify keystone gifts &amp; honorary chairs of campaign</a:t>
            </a:r>
          </a:p>
          <a:p>
            <a:pPr lvl="3">
              <a:buFont typeface="Wingdings" panose="05000000000000000000" pitchFamily="2" charset="2"/>
              <a:buChar char="q"/>
            </a:pPr>
            <a:r>
              <a:rPr lang="en-US" sz="7500" dirty="0">
                <a:latin typeface="Times New Roman" panose="02020603050405020304" pitchFamily="18" charset="0"/>
                <a:cs typeface="Times New Roman" panose="02020603050405020304" pitchFamily="18" charset="0"/>
              </a:rPr>
              <a:t> Identify 50 potential major donors ($10,000)</a:t>
            </a:r>
          </a:p>
          <a:p>
            <a:pPr lvl="3">
              <a:buFont typeface="Wingdings" panose="05000000000000000000" pitchFamily="2" charset="2"/>
              <a:buChar char="q"/>
            </a:pPr>
            <a:r>
              <a:rPr lang="en-US" sz="7500" dirty="0">
                <a:latin typeface="Times New Roman" panose="02020603050405020304" pitchFamily="18" charset="0"/>
                <a:cs typeface="Times New Roman" panose="02020603050405020304" pitchFamily="18" charset="0"/>
              </a:rPr>
              <a:t> Identify 5 potential business owners as major donors</a:t>
            </a:r>
          </a:p>
          <a:p>
            <a:pPr lvl="3">
              <a:buFont typeface="Wingdings" panose="05000000000000000000" pitchFamily="2" charset="2"/>
              <a:buChar char="q"/>
            </a:pPr>
            <a:r>
              <a:rPr lang="en-US" sz="7500" dirty="0">
                <a:latin typeface="Times New Roman" panose="02020603050405020304" pitchFamily="18" charset="0"/>
                <a:cs typeface="Times New Roman" panose="02020603050405020304" pitchFamily="18" charset="0"/>
              </a:rPr>
              <a:t> Interview Board members, key OPVFD members &amp; staff</a:t>
            </a:r>
          </a:p>
          <a:p>
            <a:pPr lvl="3">
              <a:buFont typeface="Wingdings" panose="05000000000000000000" pitchFamily="2" charset="2"/>
              <a:buChar char="q"/>
            </a:pPr>
            <a:r>
              <a:rPr lang="en-US" sz="7500" dirty="0">
                <a:latin typeface="Times New Roman" panose="02020603050405020304" pitchFamily="18" charset="0"/>
                <a:cs typeface="Times New Roman" panose="02020603050405020304" pitchFamily="18" charset="0"/>
              </a:rPr>
              <a:t> Assistance with introductions will be needed</a:t>
            </a:r>
          </a:p>
        </p:txBody>
      </p:sp>
    </p:spTree>
    <p:extLst>
      <p:ext uri="{BB962C8B-B14F-4D97-AF65-F5344CB8AC3E}">
        <p14:creationId xmlns:p14="http://schemas.microsoft.com/office/powerpoint/2010/main" val="3645700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6122CD-BD39-D9A7-F63D-934CDE1EDF2A}"/>
              </a:ext>
            </a:extLst>
          </p:cNvPr>
          <p:cNvSpPr>
            <a:spLocks noGrp="1"/>
          </p:cNvSpPr>
          <p:nvPr>
            <p:ph idx="1"/>
          </p:nvPr>
        </p:nvSpPr>
        <p:spPr>
          <a:xfrm>
            <a:off x="207628" y="1170949"/>
            <a:ext cx="8512728" cy="4606444"/>
          </a:xfrm>
        </p:spPr>
        <p:txBody>
          <a:bodyPr>
            <a:normAutofit fontScale="25000" lnSpcReduction="20000"/>
          </a:bodyPr>
          <a:lstStyle/>
          <a:p>
            <a:pPr lvl="2">
              <a:buFont typeface="Wingdings" panose="05000000000000000000" pitchFamily="2" charset="2"/>
              <a:buChar char="Ø"/>
            </a:pPr>
            <a:r>
              <a:rPr lang="en-US" sz="7650" dirty="0">
                <a:latin typeface="Times New Roman" panose="02020603050405020304" pitchFamily="18" charset="0"/>
                <a:cs typeface="Times New Roman" panose="02020603050405020304" pitchFamily="18" charset="0"/>
              </a:rPr>
              <a:t>Second &amp; Third Months </a:t>
            </a:r>
          </a:p>
          <a:p>
            <a:pPr lvl="2">
              <a:buFont typeface="Wingdings" panose="05000000000000000000" pitchFamily="2" charset="2"/>
              <a:buChar char="Ø"/>
            </a:pPr>
            <a:endParaRPr lang="en-US" sz="2400" dirty="0">
              <a:latin typeface="Times New Roman" panose="02020603050405020304" pitchFamily="18" charset="0"/>
              <a:cs typeface="Times New Roman" panose="02020603050405020304" pitchFamily="18" charset="0"/>
            </a:endParaRPr>
          </a:p>
          <a:p>
            <a:pPr lvl="3">
              <a:buFont typeface="Wingdings" panose="05000000000000000000" pitchFamily="2" charset="2"/>
              <a:buChar char="q"/>
            </a:pPr>
            <a:r>
              <a:rPr lang="en-US" sz="7350" dirty="0">
                <a:latin typeface="Times New Roman" panose="02020603050405020304" pitchFamily="18" charset="0"/>
                <a:cs typeface="Times New Roman" panose="02020603050405020304" pitchFamily="18" charset="0"/>
              </a:rPr>
              <a:t> </a:t>
            </a:r>
            <a:r>
              <a:rPr lang="en-US" sz="7500" dirty="0">
                <a:latin typeface="Times New Roman" panose="02020603050405020304" pitchFamily="18" charset="0"/>
                <a:cs typeface="Times New Roman" panose="02020603050405020304" pitchFamily="18" charset="0"/>
              </a:rPr>
              <a:t>Identify influential leaders who are willing to donate time for the campaign</a:t>
            </a:r>
          </a:p>
          <a:p>
            <a:pPr lvl="3">
              <a:buFont typeface="Wingdings" panose="05000000000000000000" pitchFamily="2" charset="2"/>
              <a:buChar char="q"/>
            </a:pPr>
            <a:r>
              <a:rPr lang="en-US" sz="7500" dirty="0">
                <a:latin typeface="Times New Roman" panose="02020603050405020304" pitchFamily="18" charset="0"/>
                <a:cs typeface="Times New Roman" panose="02020603050405020304" pitchFamily="18" charset="0"/>
              </a:rPr>
              <a:t> Identify possible hosts for meetings at their home or the Fire Department</a:t>
            </a:r>
          </a:p>
          <a:p>
            <a:pPr lvl="3">
              <a:buFont typeface="Wingdings" panose="05000000000000000000" pitchFamily="2" charset="2"/>
              <a:buChar char="q"/>
            </a:pPr>
            <a:r>
              <a:rPr lang="en-US" sz="7500" dirty="0">
                <a:latin typeface="Times New Roman" panose="02020603050405020304" pitchFamily="18" charset="0"/>
                <a:cs typeface="Times New Roman" panose="02020603050405020304" pitchFamily="18" charset="0"/>
              </a:rPr>
              <a:t> Continue to cultivate lists of donors, after meetings and interviews</a:t>
            </a:r>
          </a:p>
          <a:p>
            <a:pPr lvl="3">
              <a:buFont typeface="Wingdings" panose="05000000000000000000" pitchFamily="2" charset="2"/>
              <a:buChar char="q"/>
            </a:pPr>
            <a:r>
              <a:rPr lang="en-US" sz="7500" dirty="0">
                <a:latin typeface="Times New Roman" panose="02020603050405020304" pitchFamily="18" charset="0"/>
                <a:cs typeface="Times New Roman" panose="02020603050405020304" pitchFamily="18" charset="0"/>
              </a:rPr>
              <a:t> Review relevant Fire Department fire/accident call records</a:t>
            </a:r>
          </a:p>
          <a:p>
            <a:pPr lvl="3">
              <a:buFont typeface="Wingdings" panose="05000000000000000000" pitchFamily="2" charset="2"/>
              <a:buChar char="q"/>
            </a:pPr>
            <a:r>
              <a:rPr lang="en-US" sz="7500" dirty="0">
                <a:latin typeface="Times New Roman" panose="02020603050405020304" pitchFamily="18" charset="0"/>
                <a:cs typeface="Times New Roman" panose="02020603050405020304" pitchFamily="18" charset="0"/>
              </a:rPr>
              <a:t> Identify other local capital campaigns, especially fire departments</a:t>
            </a:r>
          </a:p>
          <a:p>
            <a:pPr lvl="3">
              <a:buFont typeface="Wingdings" panose="05000000000000000000" pitchFamily="2" charset="2"/>
              <a:buChar char="q"/>
            </a:pPr>
            <a:r>
              <a:rPr lang="en-US" sz="7500" dirty="0">
                <a:latin typeface="Times New Roman" panose="02020603050405020304" pitchFamily="18" charset="0"/>
                <a:cs typeface="Times New Roman" panose="02020603050405020304" pitchFamily="18" charset="0"/>
              </a:rPr>
              <a:t> Review Ocean Pines' demographics in detail</a:t>
            </a:r>
          </a:p>
          <a:p>
            <a:pPr marL="1028700" lvl="3" indent="0">
              <a:buNone/>
            </a:pPr>
            <a:endParaRPr lang="en-US" sz="2400" dirty="0">
              <a:latin typeface="Times New Roman" panose="02020603050405020304" pitchFamily="18" charset="0"/>
              <a:cs typeface="Times New Roman" panose="02020603050405020304" pitchFamily="18" charset="0"/>
            </a:endParaRPr>
          </a:p>
          <a:p>
            <a:pPr lvl="2">
              <a:buFont typeface="Wingdings" panose="05000000000000000000" pitchFamily="2" charset="2"/>
              <a:buChar char="Ø"/>
            </a:pPr>
            <a:r>
              <a:rPr lang="en-US" sz="7650" dirty="0">
                <a:latin typeface="Times New Roman" panose="02020603050405020304" pitchFamily="18" charset="0"/>
                <a:cs typeface="Times New Roman" panose="02020603050405020304" pitchFamily="18" charset="0"/>
              </a:rPr>
              <a:t> Fourth Month to Eleventh Month</a:t>
            </a:r>
          </a:p>
          <a:p>
            <a:pPr lvl="3">
              <a:buFont typeface="Wingdings" panose="05000000000000000000" pitchFamily="2" charset="2"/>
              <a:buChar char="q"/>
            </a:pPr>
            <a:r>
              <a:rPr lang="en-US" sz="7500" dirty="0">
                <a:latin typeface="Times New Roman" panose="02020603050405020304" pitchFamily="18" charset="0"/>
                <a:cs typeface="Times New Roman" panose="02020603050405020304" pitchFamily="18" charset="0"/>
              </a:rPr>
              <a:t> Mail letter and brochure to property owners</a:t>
            </a:r>
          </a:p>
          <a:p>
            <a:pPr lvl="3">
              <a:buFont typeface="Wingdings" panose="05000000000000000000" pitchFamily="2" charset="2"/>
              <a:buChar char="q"/>
            </a:pPr>
            <a:r>
              <a:rPr lang="en-US" sz="7500" dirty="0">
                <a:latin typeface="Times New Roman" panose="02020603050405020304" pitchFamily="18" charset="0"/>
                <a:cs typeface="Times New Roman" panose="02020603050405020304" pitchFamily="18" charset="0"/>
              </a:rPr>
              <a:t> Continue research and conduct asks</a:t>
            </a:r>
          </a:p>
          <a:p>
            <a:pPr lvl="3">
              <a:buFont typeface="Wingdings" panose="05000000000000000000" pitchFamily="2" charset="2"/>
              <a:buChar char="q"/>
            </a:pPr>
            <a:r>
              <a:rPr lang="en-US" sz="7500" dirty="0">
                <a:latin typeface="Times New Roman" panose="02020603050405020304" pitchFamily="18" charset="0"/>
                <a:cs typeface="Times New Roman" panose="02020603050405020304" pitchFamily="18" charset="0"/>
              </a:rPr>
              <a:t> Review status every sixty days and adjust as necessary based on results</a:t>
            </a:r>
            <a:endParaRPr lang="en-US" dirty="0"/>
          </a:p>
        </p:txBody>
      </p:sp>
    </p:spTree>
    <p:extLst>
      <p:ext uri="{BB962C8B-B14F-4D97-AF65-F5344CB8AC3E}">
        <p14:creationId xmlns:p14="http://schemas.microsoft.com/office/powerpoint/2010/main" val="2263777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6122CD-BD39-D9A7-F63D-934CDE1EDF2A}"/>
              </a:ext>
            </a:extLst>
          </p:cNvPr>
          <p:cNvSpPr>
            <a:spLocks noGrp="1"/>
          </p:cNvSpPr>
          <p:nvPr>
            <p:ph idx="1"/>
          </p:nvPr>
        </p:nvSpPr>
        <p:spPr>
          <a:xfrm>
            <a:off x="207628" y="1170949"/>
            <a:ext cx="8512728" cy="4606444"/>
          </a:xfrm>
        </p:spPr>
        <p:txBody>
          <a:bodyPr>
            <a:normAutofit lnSpcReduction="10000"/>
          </a:bodyPr>
          <a:lstStyle/>
          <a:p>
            <a:pPr lvl="1">
              <a:buFont typeface="Wingdings" panose="05000000000000000000" pitchFamily="2" charset="2"/>
              <a:buChar char="Ø"/>
            </a:pPr>
            <a:r>
              <a:rPr lang="en-US" sz="1950" dirty="0">
                <a:latin typeface="Times New Roman" panose="02020603050405020304" pitchFamily="18" charset="0"/>
                <a:cs typeface="Times New Roman" panose="02020603050405020304" pitchFamily="18" charset="0"/>
              </a:rPr>
              <a:t>Twelfth Month </a:t>
            </a:r>
          </a:p>
          <a:p>
            <a:pPr lvl="3">
              <a:buFont typeface="Wingdings" panose="05000000000000000000" pitchFamily="2" charset="2"/>
              <a:buChar char="q"/>
            </a:pPr>
            <a:r>
              <a:rPr lang="en-US" sz="1950" dirty="0">
                <a:latin typeface="Times New Roman" panose="02020603050405020304" pitchFamily="18" charset="0"/>
                <a:cs typeface="Times New Roman" panose="02020603050405020304" pitchFamily="18" charset="0"/>
              </a:rPr>
              <a:t> Hopefully, celebrate the successful completion of the Capital Campaign!!</a:t>
            </a:r>
          </a:p>
          <a:p>
            <a:pPr marL="342900" lvl="1" indent="0">
              <a:buNone/>
            </a:pPr>
            <a:r>
              <a:rPr lang="en-US" sz="2400" b="1" u="sng" dirty="0">
                <a:latin typeface="Times New Roman" panose="02020603050405020304" pitchFamily="18" charset="0"/>
                <a:cs typeface="Times New Roman" panose="02020603050405020304" pitchFamily="18" charset="0"/>
              </a:rPr>
              <a:t>The second prong  - Grants:</a:t>
            </a:r>
          </a:p>
          <a:p>
            <a:pPr lvl="1"/>
            <a:endParaRPr lang="en-US" sz="600" dirty="0">
              <a:latin typeface="Times New Roman" panose="02020603050405020304" pitchFamily="18" charset="0"/>
              <a:cs typeface="Times New Roman" panose="02020603050405020304" pitchFamily="18" charset="0"/>
            </a:endParaRPr>
          </a:p>
          <a:p>
            <a:pPr lvl="1"/>
            <a:r>
              <a:rPr lang="en-US" sz="1950" dirty="0">
                <a:latin typeface="Times New Roman" panose="02020603050405020304" pitchFamily="18" charset="0"/>
                <a:cs typeface="Times New Roman" panose="02020603050405020304" pitchFamily="18" charset="0"/>
              </a:rPr>
              <a:t>OPVFD has secured and received </a:t>
            </a:r>
            <a:r>
              <a:rPr lang="en-US" sz="1950" b="1" u="sng" dirty="0">
                <a:latin typeface="Times New Roman" panose="02020603050405020304" pitchFamily="18" charset="0"/>
                <a:cs typeface="Times New Roman" panose="02020603050405020304" pitchFamily="18" charset="0"/>
              </a:rPr>
              <a:t>in hand </a:t>
            </a:r>
            <a:r>
              <a:rPr lang="en-US" sz="1950" dirty="0">
                <a:latin typeface="Times New Roman" panose="02020603050405020304" pitchFamily="18" charset="0"/>
                <a:cs typeface="Times New Roman" panose="02020603050405020304" pitchFamily="18" charset="0"/>
              </a:rPr>
              <a:t>approximately $1.35 million in a grant from the state. We owe State Senator Mary Beth </a:t>
            </a:r>
            <a:r>
              <a:rPr lang="en-US" sz="1950" dirty="0" err="1">
                <a:latin typeface="Times New Roman" panose="02020603050405020304" pitchFamily="18" charset="0"/>
                <a:cs typeface="Times New Roman" panose="02020603050405020304" pitchFamily="18" charset="0"/>
              </a:rPr>
              <a:t>Carozza</a:t>
            </a:r>
            <a:r>
              <a:rPr lang="en-US" sz="1950" dirty="0">
                <a:latin typeface="Times New Roman" panose="02020603050405020304" pitchFamily="18" charset="0"/>
                <a:cs typeface="Times New Roman" panose="02020603050405020304" pitchFamily="18" charset="0"/>
              </a:rPr>
              <a:t> and State Delegate Wayne Hartman our gratitude for making this happen.</a:t>
            </a:r>
          </a:p>
          <a:p>
            <a:pPr lvl="1"/>
            <a:r>
              <a:rPr lang="en-US" sz="1950" dirty="0">
                <a:latin typeface="Times New Roman" panose="02020603050405020304" pitchFamily="18" charset="0"/>
                <a:cs typeface="Times New Roman" panose="02020603050405020304" pitchFamily="18" charset="0"/>
              </a:rPr>
              <a:t>OPVFD has also been authorized $350,000 in bonds from the State of Maryland.</a:t>
            </a:r>
          </a:p>
          <a:p>
            <a:pPr lvl="1"/>
            <a:r>
              <a:rPr lang="en-US" sz="1950" dirty="0">
                <a:latin typeface="Times New Roman" panose="02020603050405020304" pitchFamily="18" charset="0"/>
                <a:cs typeface="Times New Roman" panose="02020603050405020304" pitchFamily="18" charset="0"/>
              </a:rPr>
              <a:t>We interviewed a respected Eastern Shore grant writer with 46 years of experience whose name came to us from multiple fundraising sources. Based on the results of that interview process we:</a:t>
            </a:r>
            <a:endParaRPr lang="en-US" sz="1950" b="1" u="sng" dirty="0">
              <a:latin typeface="Times New Roman" panose="02020603050405020304" pitchFamily="18" charset="0"/>
              <a:cs typeface="Times New Roman" panose="02020603050405020304" pitchFamily="18" charset="0"/>
            </a:endParaRPr>
          </a:p>
          <a:p>
            <a:pPr marL="1028700" lvl="3" indent="0">
              <a:buNone/>
            </a:pPr>
            <a:endParaRPr lang="en-US" sz="1950" dirty="0">
              <a:latin typeface="Times New Roman" panose="02020603050405020304" pitchFamily="18" charset="0"/>
              <a:cs typeface="Times New Roman" panose="02020603050405020304" pitchFamily="18" charset="0"/>
            </a:endParaRPr>
          </a:p>
          <a:p>
            <a:pPr lvl="3">
              <a:buFont typeface="Wingdings" panose="05000000000000000000" pitchFamily="2" charset="2"/>
              <a:buChar char="q"/>
            </a:pPr>
            <a:endParaRPr lang="en-US" sz="1950" dirty="0">
              <a:latin typeface="Times New Roman" panose="02020603050405020304" pitchFamily="18" charset="0"/>
              <a:cs typeface="Times New Roman" panose="02020603050405020304" pitchFamily="18" charset="0"/>
            </a:endParaRPr>
          </a:p>
          <a:p>
            <a:pPr lvl="3">
              <a:buFont typeface="Wingdings" panose="05000000000000000000" pitchFamily="2" charset="2"/>
              <a:buChar char="q"/>
            </a:pPr>
            <a:endParaRPr lang="en-US" sz="1950" dirty="0">
              <a:latin typeface="Times New Roman" panose="02020603050405020304" pitchFamily="18" charset="0"/>
              <a:cs typeface="Times New Roman" panose="02020603050405020304" pitchFamily="18" charset="0"/>
            </a:endParaRPr>
          </a:p>
          <a:p>
            <a:pPr>
              <a:buFont typeface="Courier New" panose="02070309020205020404" pitchFamily="49" charset="0"/>
              <a:buChar char="o"/>
            </a:pPr>
            <a:endParaRPr lang="en-US" sz="2400" dirty="0">
              <a:latin typeface="Times New Roman" panose="02020603050405020304" pitchFamily="18" charset="0"/>
              <a:cs typeface="Times New Roman" panose="02020603050405020304" pitchFamily="18" charset="0"/>
            </a:endParaRPr>
          </a:p>
          <a:p>
            <a:pPr marL="1028700" lvl="3" indent="0">
              <a:buNone/>
            </a:pPr>
            <a:endParaRPr lang="en-US" sz="7500" dirty="0">
              <a:latin typeface="Times New Roman" panose="02020603050405020304" pitchFamily="18" charset="0"/>
              <a:cs typeface="Times New Roman" panose="02020603050405020304" pitchFamily="18" charset="0"/>
            </a:endParaRPr>
          </a:p>
          <a:p>
            <a:pPr marL="1028700" lvl="3" indent="0">
              <a:buNone/>
            </a:pPr>
            <a:endParaRPr lang="en-US" sz="7500" dirty="0">
              <a:latin typeface="Times New Roman" panose="02020603050405020304" pitchFamily="18" charset="0"/>
              <a:cs typeface="Times New Roman" panose="02020603050405020304" pitchFamily="18" charset="0"/>
            </a:endParaRPr>
          </a:p>
          <a:p>
            <a:pPr lvl="1"/>
            <a:endParaRPr lang="en-US" sz="7800" dirty="0">
              <a:latin typeface="Times New Roman" panose="02020603050405020304" pitchFamily="18" charset="0"/>
              <a:cs typeface="Times New Roman" panose="02020603050405020304" pitchFamily="18" charset="0"/>
            </a:endParaRPr>
          </a:p>
          <a:p>
            <a:pPr lvl="1"/>
            <a:endParaRPr lang="en-US" sz="7800" dirty="0">
              <a:latin typeface="Times New Roman" panose="02020603050405020304" pitchFamily="18" charset="0"/>
              <a:cs typeface="Times New Roman" panose="02020603050405020304" pitchFamily="18" charset="0"/>
            </a:endParaRPr>
          </a:p>
          <a:p>
            <a:pPr lvl="1"/>
            <a:endParaRPr lang="en-US" sz="7800" dirty="0">
              <a:latin typeface="Times New Roman" panose="02020603050405020304" pitchFamily="18" charset="0"/>
              <a:cs typeface="Times New Roman" panose="02020603050405020304" pitchFamily="18" charset="0"/>
            </a:endParaRPr>
          </a:p>
          <a:p>
            <a:pPr lvl="1"/>
            <a:endParaRPr lang="en-US" dirty="0"/>
          </a:p>
        </p:txBody>
      </p:sp>
    </p:spTree>
    <p:extLst>
      <p:ext uri="{BB962C8B-B14F-4D97-AF65-F5344CB8AC3E}">
        <p14:creationId xmlns:p14="http://schemas.microsoft.com/office/powerpoint/2010/main" val="1438609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6122CD-BD39-D9A7-F63D-934CDE1EDF2A}"/>
              </a:ext>
            </a:extLst>
          </p:cNvPr>
          <p:cNvSpPr>
            <a:spLocks noGrp="1"/>
          </p:cNvSpPr>
          <p:nvPr>
            <p:ph idx="1"/>
          </p:nvPr>
        </p:nvSpPr>
        <p:spPr>
          <a:xfrm>
            <a:off x="207628" y="954728"/>
            <a:ext cx="8552934" cy="4822665"/>
          </a:xfrm>
        </p:spPr>
        <p:txBody>
          <a:bodyPr>
            <a:normAutofit fontScale="77500" lnSpcReduction="20000"/>
          </a:bodyPr>
          <a:lstStyle/>
          <a:p>
            <a:pPr lvl="4">
              <a:buFont typeface="Wingdings" panose="05000000000000000000" pitchFamily="2" charset="2"/>
              <a:buChar char="q"/>
            </a:pPr>
            <a:r>
              <a:rPr lang="en-US" sz="1950" dirty="0">
                <a:latin typeface="Times New Roman" panose="02020603050405020304" pitchFamily="18" charset="0"/>
                <a:cs typeface="Times New Roman" panose="02020603050405020304" pitchFamily="18" charset="0"/>
              </a:rPr>
              <a:t> Determined she had vast experience in grant writing for both fire departments as well as grant expertise in multiple other areas</a:t>
            </a:r>
          </a:p>
          <a:p>
            <a:pPr lvl="4">
              <a:buFont typeface="Wingdings" panose="05000000000000000000" pitchFamily="2" charset="2"/>
              <a:buChar char="q"/>
            </a:pPr>
            <a:r>
              <a:rPr lang="en-US" sz="1950" dirty="0">
                <a:latin typeface="Times New Roman" panose="02020603050405020304" pitchFamily="18" charset="0"/>
                <a:cs typeface="Times New Roman" panose="02020603050405020304" pitchFamily="18" charset="0"/>
              </a:rPr>
              <a:t> Entered into an agreement to allow the research to be conducted and a report will be provided to the workgroup of available grants, the chances of obtaining the grant, the cost and effort in applying for the grant </a:t>
            </a:r>
          </a:p>
          <a:p>
            <a:pPr lvl="4">
              <a:buFont typeface="Wingdings" panose="05000000000000000000" pitchFamily="2" charset="2"/>
              <a:buChar char="q"/>
            </a:pPr>
            <a:r>
              <a:rPr lang="en-US" sz="1950" dirty="0">
                <a:latin typeface="Times New Roman" panose="02020603050405020304" pitchFamily="18" charset="0"/>
                <a:cs typeface="Times New Roman" panose="02020603050405020304" pitchFamily="18" charset="0"/>
              </a:rPr>
              <a:t> The report and next phase of decision-making should be complete no later than 12/31  </a:t>
            </a:r>
          </a:p>
          <a:p>
            <a:pPr marL="342900" lvl="1" indent="0">
              <a:buNone/>
            </a:pPr>
            <a:r>
              <a:rPr lang="en-US" sz="2400" b="1" u="sng" dirty="0">
                <a:latin typeface="Times New Roman" panose="02020603050405020304" pitchFamily="18" charset="0"/>
                <a:cs typeface="Times New Roman" panose="02020603050405020304" pitchFamily="18" charset="0"/>
              </a:rPr>
              <a:t>The third prong  - Community Fundraising:</a:t>
            </a:r>
          </a:p>
          <a:p>
            <a:pPr lvl="1"/>
            <a:r>
              <a:rPr lang="en-US" sz="1950" dirty="0">
                <a:latin typeface="Times New Roman" panose="02020603050405020304" pitchFamily="18" charset="0"/>
                <a:cs typeface="Times New Roman" panose="02020603050405020304" pitchFamily="18" charset="0"/>
              </a:rPr>
              <a:t>This is where we need community volunteers to help with the organization and execution of a community-based fundraising effort. We will be setting up a special form to volunteer to help. This is in its infancy, and we are looking for organizers and leaders as well as volunteers.</a:t>
            </a:r>
          </a:p>
          <a:p>
            <a:pPr lvl="1"/>
            <a:r>
              <a:rPr lang="en-US" sz="1950" dirty="0">
                <a:latin typeface="Times New Roman" panose="02020603050405020304" pitchFamily="18" charset="0"/>
                <a:cs typeface="Times New Roman" panose="02020603050405020304" pitchFamily="18" charset="0"/>
              </a:rPr>
              <a:t>There are hundreds of ideas available to include door-to-door solicitation and general areas that include:</a:t>
            </a:r>
          </a:p>
          <a:p>
            <a:pPr lvl="2">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Competitive activities – fundraising runs, trivia nights, poker tournaments, etc.</a:t>
            </a:r>
          </a:p>
          <a:p>
            <a:pPr lvl="2">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Traditional activities – car wash, bake sale, etc.</a:t>
            </a:r>
          </a:p>
          <a:p>
            <a:pPr lvl="2">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Social/recreational – silent auction, auction of free meals at local restaurants, etc.</a:t>
            </a:r>
          </a:p>
          <a:p>
            <a:pPr lvl="2">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Combinations of the above including Fire Equipment displays, etc.</a:t>
            </a:r>
          </a:p>
          <a:p>
            <a:pPr marL="342900" lvl="1" indent="0">
              <a:buNone/>
            </a:pPr>
            <a:endParaRPr lang="en-US" sz="1950" dirty="0">
              <a:latin typeface="Times New Roman" panose="02020603050405020304" pitchFamily="18" charset="0"/>
              <a:cs typeface="Times New Roman" panose="02020603050405020304" pitchFamily="18" charset="0"/>
            </a:endParaRPr>
          </a:p>
          <a:p>
            <a:pPr marL="342900" lvl="1" indent="0">
              <a:buNone/>
            </a:pPr>
            <a:endParaRPr lang="en-US" sz="1950" dirty="0">
              <a:latin typeface="Times New Roman" panose="02020603050405020304" pitchFamily="18" charset="0"/>
              <a:cs typeface="Times New Roman" panose="02020603050405020304" pitchFamily="18" charset="0"/>
            </a:endParaRPr>
          </a:p>
          <a:p>
            <a:pPr marL="1028700" lvl="3" indent="0">
              <a:buNone/>
            </a:pPr>
            <a:endParaRPr lang="en-US" sz="1950" dirty="0">
              <a:latin typeface="Times New Roman" panose="02020603050405020304" pitchFamily="18" charset="0"/>
              <a:cs typeface="Times New Roman" panose="02020603050405020304" pitchFamily="18" charset="0"/>
            </a:endParaRPr>
          </a:p>
          <a:p>
            <a:pPr marL="1028700" lvl="3" indent="0">
              <a:buNone/>
            </a:pPr>
            <a:endParaRPr lang="en-US" sz="7500" dirty="0">
              <a:latin typeface="Times New Roman" panose="02020603050405020304" pitchFamily="18" charset="0"/>
              <a:cs typeface="Times New Roman" panose="02020603050405020304" pitchFamily="18" charset="0"/>
            </a:endParaRPr>
          </a:p>
          <a:p>
            <a:pPr lvl="1"/>
            <a:endParaRPr lang="en-US" sz="7800" dirty="0">
              <a:latin typeface="Times New Roman" panose="02020603050405020304" pitchFamily="18" charset="0"/>
              <a:cs typeface="Times New Roman" panose="02020603050405020304" pitchFamily="18" charset="0"/>
            </a:endParaRPr>
          </a:p>
          <a:p>
            <a:pPr lvl="1"/>
            <a:endParaRPr lang="en-US" sz="7800" dirty="0">
              <a:latin typeface="Times New Roman" panose="02020603050405020304" pitchFamily="18" charset="0"/>
              <a:cs typeface="Times New Roman" panose="02020603050405020304" pitchFamily="18" charset="0"/>
            </a:endParaRPr>
          </a:p>
          <a:p>
            <a:pPr lvl="1"/>
            <a:endParaRPr lang="en-US" sz="7800" dirty="0">
              <a:latin typeface="Times New Roman" panose="02020603050405020304" pitchFamily="18" charset="0"/>
              <a:cs typeface="Times New Roman" panose="02020603050405020304" pitchFamily="18" charset="0"/>
            </a:endParaRPr>
          </a:p>
          <a:p>
            <a:pPr lvl="1"/>
            <a:endParaRPr lang="en-US" dirty="0"/>
          </a:p>
        </p:txBody>
      </p:sp>
    </p:spTree>
    <p:extLst>
      <p:ext uri="{BB962C8B-B14F-4D97-AF65-F5344CB8AC3E}">
        <p14:creationId xmlns:p14="http://schemas.microsoft.com/office/powerpoint/2010/main" val="363827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6122CD-BD39-D9A7-F63D-934CDE1EDF2A}"/>
              </a:ext>
            </a:extLst>
          </p:cNvPr>
          <p:cNvSpPr>
            <a:spLocks noGrp="1"/>
          </p:cNvSpPr>
          <p:nvPr>
            <p:ph idx="1"/>
          </p:nvPr>
        </p:nvSpPr>
        <p:spPr>
          <a:xfrm>
            <a:off x="207628" y="954728"/>
            <a:ext cx="8552934" cy="4822665"/>
          </a:xfrm>
        </p:spPr>
        <p:txBody>
          <a:bodyPr>
            <a:normAutofit/>
          </a:bodyPr>
          <a:lstStyle/>
          <a:p>
            <a:pPr marL="1028700" lvl="3" indent="0" algn="ctr">
              <a:buNone/>
            </a:pPr>
            <a:r>
              <a:rPr lang="en-US" sz="3600" dirty="0">
                <a:latin typeface="Times New Roman" panose="02020603050405020304" pitchFamily="18" charset="0"/>
                <a:cs typeface="Times New Roman" panose="02020603050405020304" pitchFamily="18" charset="0"/>
              </a:rPr>
              <a:t>The Ocean Pines Dunk Tank</a:t>
            </a:r>
          </a:p>
        </p:txBody>
      </p:sp>
      <p:pic>
        <p:nvPicPr>
          <p:cNvPr id="1026" name="Picture 2" descr="See the source image">
            <a:extLst>
              <a:ext uri="{FF2B5EF4-FFF2-40B4-BE49-F238E27FC236}">
                <a16:creationId xmlns:a16="http://schemas.microsoft.com/office/drawing/2014/main" id="{2BE46BE5-EFAF-14CA-6955-1ADA108414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853" y="2036104"/>
            <a:ext cx="4010246" cy="37412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D4B1255-2805-CD3E-37B6-768256C3968E}"/>
              </a:ext>
            </a:extLst>
          </p:cNvPr>
          <p:cNvSpPr txBox="1"/>
          <p:nvPr/>
        </p:nvSpPr>
        <p:spPr>
          <a:xfrm>
            <a:off x="5121444" y="2036104"/>
            <a:ext cx="3639118" cy="2862322"/>
          </a:xfrm>
          <a:prstGeom prst="rect">
            <a:avLst/>
          </a:prstGeom>
          <a:noFill/>
        </p:spPr>
        <p:txBody>
          <a:bodyPr wrap="square" rtlCol="0">
            <a:spAutoFit/>
          </a:bodyPr>
          <a:lstStyle/>
          <a:p>
            <a:pPr algn="ctr" defTabSz="342900"/>
            <a:r>
              <a:rPr lang="en-US" dirty="0">
                <a:solidFill>
                  <a:prstClr val="white"/>
                </a:solidFill>
                <a:latin typeface="Rockwell" panose="02060603020205020403"/>
              </a:rPr>
              <a:t>Possible Dunk “Volunteers!”</a:t>
            </a:r>
          </a:p>
          <a:p>
            <a:pPr defTabSz="342900"/>
            <a:endParaRPr lang="en-US" sz="1350" dirty="0">
              <a:solidFill>
                <a:prstClr val="white"/>
              </a:solidFill>
              <a:latin typeface="Rockwell" panose="02060603020205020403"/>
            </a:endParaRPr>
          </a:p>
          <a:p>
            <a:pPr defTabSz="342900"/>
            <a:r>
              <a:rPr lang="en-US" sz="1350" dirty="0">
                <a:solidFill>
                  <a:prstClr val="white"/>
                </a:solidFill>
                <a:latin typeface="Rockwell" panose="02060603020205020403"/>
              </a:rPr>
              <a:t>Doug Parks</a:t>
            </a:r>
          </a:p>
          <a:p>
            <a:pPr defTabSz="342900"/>
            <a:r>
              <a:rPr lang="en-US" sz="1350" dirty="0">
                <a:solidFill>
                  <a:prstClr val="white"/>
                </a:solidFill>
                <a:latin typeface="Rockwell" panose="02060603020205020403"/>
              </a:rPr>
              <a:t>Rick Farr</a:t>
            </a:r>
          </a:p>
          <a:p>
            <a:pPr defTabSz="342900"/>
            <a:r>
              <a:rPr lang="en-US" sz="1350" dirty="0">
                <a:solidFill>
                  <a:prstClr val="white"/>
                </a:solidFill>
                <a:latin typeface="Rockwell" panose="02060603020205020403"/>
              </a:rPr>
              <a:t>Colette Horn </a:t>
            </a:r>
          </a:p>
          <a:p>
            <a:pPr defTabSz="342900"/>
            <a:r>
              <a:rPr lang="en-US" sz="1350" dirty="0">
                <a:solidFill>
                  <a:prstClr val="white"/>
                </a:solidFill>
                <a:latin typeface="Rockwell" panose="02060603020205020403"/>
              </a:rPr>
              <a:t>Frank Daly</a:t>
            </a:r>
          </a:p>
          <a:p>
            <a:pPr defTabSz="342900"/>
            <a:r>
              <a:rPr lang="en-US" sz="1350" dirty="0">
                <a:solidFill>
                  <a:prstClr val="white"/>
                </a:solidFill>
                <a:latin typeface="Rockwell" panose="02060603020205020403"/>
              </a:rPr>
              <a:t>Steve Jacobs</a:t>
            </a:r>
          </a:p>
          <a:p>
            <a:pPr defTabSz="342900"/>
            <a:r>
              <a:rPr lang="en-US" sz="1350" dirty="0">
                <a:solidFill>
                  <a:prstClr val="white"/>
                </a:solidFill>
                <a:latin typeface="Rockwell" panose="02060603020205020403"/>
              </a:rPr>
              <a:t>Monica Rakowski</a:t>
            </a:r>
          </a:p>
          <a:p>
            <a:pPr defTabSz="342900"/>
            <a:r>
              <a:rPr lang="en-US" sz="1350" dirty="0">
                <a:solidFill>
                  <a:prstClr val="white"/>
                </a:solidFill>
                <a:latin typeface="Rockwell" panose="02060603020205020403"/>
              </a:rPr>
              <a:t>Stuart Lakernick</a:t>
            </a:r>
          </a:p>
          <a:p>
            <a:pPr defTabSz="342900"/>
            <a:endParaRPr lang="en-US" sz="1350" dirty="0">
              <a:solidFill>
                <a:prstClr val="white"/>
              </a:solidFill>
              <a:latin typeface="Rockwell" panose="02060603020205020403"/>
            </a:endParaRPr>
          </a:p>
          <a:p>
            <a:pPr defTabSz="342900"/>
            <a:r>
              <a:rPr lang="en-US" sz="1350" dirty="0">
                <a:solidFill>
                  <a:prstClr val="white"/>
                </a:solidFill>
                <a:latin typeface="Rockwell" panose="02060603020205020403"/>
              </a:rPr>
              <a:t>And other “well-loved” Association members!! </a:t>
            </a:r>
            <a:r>
              <a:rPr lang="en-US" sz="1350" dirty="0">
                <a:solidFill>
                  <a:prstClr val="white"/>
                </a:solidFill>
                <a:latin typeface="Rockwell" panose="02060603020205020403"/>
                <a:sym typeface="Wingdings" panose="05000000000000000000" pitchFamily="2" charset="2"/>
              </a:rPr>
              <a:t></a:t>
            </a:r>
            <a:endParaRPr lang="en-US" sz="1350" dirty="0">
              <a:solidFill>
                <a:prstClr val="white"/>
              </a:solidFill>
              <a:latin typeface="Rockwell" panose="02060603020205020403"/>
            </a:endParaRPr>
          </a:p>
          <a:p>
            <a:pPr defTabSz="342900"/>
            <a:r>
              <a:rPr lang="en-US" sz="1350" dirty="0">
                <a:solidFill>
                  <a:prstClr val="white"/>
                </a:solidFill>
                <a:latin typeface="Rockwell" panose="02060603020205020403"/>
              </a:rPr>
              <a:t> </a:t>
            </a:r>
          </a:p>
        </p:txBody>
      </p:sp>
    </p:spTree>
    <p:extLst>
      <p:ext uri="{BB962C8B-B14F-4D97-AF65-F5344CB8AC3E}">
        <p14:creationId xmlns:p14="http://schemas.microsoft.com/office/powerpoint/2010/main" val="1963965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20" name="Rectangle 19">
            <a:extLst>
              <a:ext uri="{FF2B5EF4-FFF2-40B4-BE49-F238E27FC236}">
                <a16:creationId xmlns:a16="http://schemas.microsoft.com/office/drawing/2014/main" id="{597EA66B-2AAB-42B0-9F9D-38920D8D82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p:cNvSpPr>
            <a:spLocks noGrp="1"/>
          </p:cNvSpPr>
          <p:nvPr>
            <p:ph type="title"/>
          </p:nvPr>
        </p:nvSpPr>
        <p:spPr>
          <a:xfrm>
            <a:off x="723899" y="885433"/>
            <a:ext cx="7696201" cy="2543567"/>
          </a:xfrm>
          <a:effectLst/>
        </p:spPr>
        <p:txBody>
          <a:bodyPr vert="horz" lIns="91440" tIns="45720" rIns="91440" bIns="45720" rtlCol="0" anchor="b">
            <a:normAutofit/>
          </a:bodyPr>
          <a:lstStyle/>
          <a:p>
            <a:pPr algn="ctr"/>
            <a:r>
              <a:rPr lang="en-US" sz="5400" dirty="0">
                <a:solidFill>
                  <a:schemeClr val="tx1"/>
                </a:solidFill>
                <a:cs typeface="+mj-cs"/>
              </a:rPr>
              <a:t>Approval of Agenda</a:t>
            </a:r>
          </a:p>
        </p:txBody>
      </p:sp>
      <p:sp>
        <p:nvSpPr>
          <p:cNvPr id="22" name="Freeform: Shape 21">
            <a:extLst>
              <a:ext uri="{FF2B5EF4-FFF2-40B4-BE49-F238E27FC236}">
                <a16:creationId xmlns:a16="http://schemas.microsoft.com/office/drawing/2014/main" id="{D360EBE3-31BB-422F-AA87-FA3873DAE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0" y="5388384"/>
            <a:ext cx="9144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780884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4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6122CD-BD39-D9A7-F63D-934CDE1EDF2A}"/>
              </a:ext>
            </a:extLst>
          </p:cNvPr>
          <p:cNvSpPr>
            <a:spLocks noGrp="1"/>
          </p:cNvSpPr>
          <p:nvPr>
            <p:ph idx="1"/>
          </p:nvPr>
        </p:nvSpPr>
        <p:spPr>
          <a:xfrm>
            <a:off x="207628" y="1170949"/>
            <a:ext cx="8512728" cy="4606444"/>
          </a:xfrm>
        </p:spPr>
        <p:txBody>
          <a:bodyPr>
            <a:normAutofit/>
          </a:bodyPr>
          <a:lstStyle/>
          <a:p>
            <a:pPr marL="342900" lvl="1" indent="0">
              <a:buNone/>
            </a:pPr>
            <a:r>
              <a:rPr lang="en-US" sz="1950" b="1" u="sng" dirty="0">
                <a:latin typeface="Times New Roman" panose="02020603050405020304" pitchFamily="18" charset="0"/>
                <a:cs typeface="Times New Roman" panose="02020603050405020304" pitchFamily="18" charset="0"/>
              </a:rPr>
              <a:t>Status Summary</a:t>
            </a:r>
            <a:endParaRPr lang="en-US" sz="7200" b="1" u="sng" dirty="0">
              <a:latin typeface="Times New Roman" panose="02020603050405020304" pitchFamily="18" charset="0"/>
              <a:cs typeface="Times New Roman" panose="02020603050405020304" pitchFamily="18" charset="0"/>
            </a:endParaRPr>
          </a:p>
          <a:p>
            <a:pPr lvl="1"/>
            <a:endParaRPr lang="en-US" sz="600" dirty="0">
              <a:latin typeface="Times New Roman" panose="02020603050405020304" pitchFamily="18" charset="0"/>
              <a:cs typeface="Times New Roman" panose="02020603050405020304" pitchFamily="18" charset="0"/>
            </a:endParaRPr>
          </a:p>
          <a:p>
            <a:pPr lvl="1"/>
            <a:r>
              <a:rPr lang="en-US" sz="1950" dirty="0">
                <a:latin typeface="Times New Roman" panose="02020603050405020304" pitchFamily="18" charset="0"/>
                <a:cs typeface="Times New Roman" panose="02020603050405020304" pitchFamily="18" charset="0"/>
              </a:rPr>
              <a:t>OPVFD and OPA are proceeding as follows:</a:t>
            </a:r>
          </a:p>
          <a:p>
            <a:pPr lvl="2">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 Key Donor program starting in January.</a:t>
            </a:r>
          </a:p>
          <a:p>
            <a:pPr lvl="2">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 Grants starting in January</a:t>
            </a:r>
          </a:p>
          <a:p>
            <a:pPr lvl="2">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 Community  Fundraising – soliciting volunteers and leaders, organizing in January/February timeframe.</a:t>
            </a:r>
          </a:p>
          <a:p>
            <a:pPr marL="685800" lvl="2" indent="0">
              <a:buNone/>
            </a:pPr>
            <a:endParaRPr lang="en-US" sz="1800" dirty="0">
              <a:latin typeface="Times New Roman" panose="02020603050405020304" pitchFamily="18" charset="0"/>
              <a:cs typeface="Times New Roman" panose="02020603050405020304" pitchFamily="18" charset="0"/>
            </a:endParaRPr>
          </a:p>
          <a:p>
            <a:pPr lvl="1"/>
            <a:r>
              <a:rPr lang="en-US" sz="1950" dirty="0">
                <a:latin typeface="Times New Roman" panose="02020603050405020304" pitchFamily="18" charset="0"/>
                <a:cs typeface="Times New Roman" panose="02020603050405020304" pitchFamily="18" charset="0"/>
              </a:rPr>
              <a:t>OPA and OPVFD will continue to </a:t>
            </a:r>
            <a:r>
              <a:rPr lang="en-US" sz="1950">
                <a:latin typeface="Times New Roman" panose="02020603050405020304" pitchFamily="18" charset="0"/>
                <a:cs typeface="Times New Roman" panose="02020603050405020304" pitchFamily="18" charset="0"/>
              </a:rPr>
              <a:t>jointly partner through </a:t>
            </a:r>
            <a:r>
              <a:rPr lang="en-US" sz="1950" dirty="0">
                <a:latin typeface="Times New Roman" panose="02020603050405020304" pitchFamily="18" charset="0"/>
                <a:cs typeface="Times New Roman" panose="02020603050405020304" pitchFamily="18" charset="0"/>
              </a:rPr>
              <a:t>the execution of this fundraising program.</a:t>
            </a:r>
          </a:p>
          <a:p>
            <a:pPr marL="342900" lvl="1" indent="0">
              <a:buNone/>
            </a:pPr>
            <a:endParaRPr lang="en-US" sz="1050" dirty="0">
              <a:latin typeface="Times New Roman" panose="02020603050405020304" pitchFamily="18" charset="0"/>
              <a:cs typeface="Times New Roman" panose="02020603050405020304" pitchFamily="18" charset="0"/>
            </a:endParaRPr>
          </a:p>
          <a:p>
            <a:pPr lvl="1"/>
            <a:r>
              <a:rPr lang="en-US" sz="1950" dirty="0">
                <a:latin typeface="Times New Roman" panose="02020603050405020304" pitchFamily="18" charset="0"/>
                <a:cs typeface="Times New Roman" panose="02020603050405020304" pitchFamily="18" charset="0"/>
              </a:rPr>
              <a:t>Questions?????????</a:t>
            </a:r>
          </a:p>
          <a:p>
            <a:pPr lvl="3">
              <a:buFont typeface="Wingdings" panose="05000000000000000000" pitchFamily="2" charset="2"/>
              <a:buChar char="q"/>
            </a:pPr>
            <a:endParaRPr lang="en-US" sz="1950" dirty="0">
              <a:latin typeface="Times New Roman" panose="02020603050405020304" pitchFamily="18" charset="0"/>
              <a:cs typeface="Times New Roman" panose="02020603050405020304" pitchFamily="18" charset="0"/>
            </a:endParaRPr>
          </a:p>
          <a:p>
            <a:pPr lvl="3">
              <a:buFont typeface="Wingdings" panose="05000000000000000000" pitchFamily="2" charset="2"/>
              <a:buChar char="q"/>
            </a:pPr>
            <a:endParaRPr lang="en-US" sz="1950" dirty="0">
              <a:latin typeface="Times New Roman" panose="02020603050405020304" pitchFamily="18" charset="0"/>
              <a:cs typeface="Times New Roman" panose="02020603050405020304" pitchFamily="18" charset="0"/>
            </a:endParaRPr>
          </a:p>
          <a:p>
            <a:pPr>
              <a:buFont typeface="Courier New" panose="02070309020205020404" pitchFamily="49" charset="0"/>
              <a:buChar char="o"/>
            </a:pPr>
            <a:endParaRPr lang="en-US" sz="2400" dirty="0">
              <a:latin typeface="Times New Roman" panose="02020603050405020304" pitchFamily="18" charset="0"/>
              <a:cs typeface="Times New Roman" panose="02020603050405020304" pitchFamily="18" charset="0"/>
            </a:endParaRPr>
          </a:p>
          <a:p>
            <a:pPr marL="1028700" lvl="3" indent="0">
              <a:buNone/>
            </a:pPr>
            <a:endParaRPr lang="en-US" sz="7500" dirty="0">
              <a:latin typeface="Times New Roman" panose="02020603050405020304" pitchFamily="18" charset="0"/>
              <a:cs typeface="Times New Roman" panose="02020603050405020304" pitchFamily="18" charset="0"/>
            </a:endParaRPr>
          </a:p>
          <a:p>
            <a:pPr marL="1028700" lvl="3" indent="0">
              <a:buNone/>
            </a:pPr>
            <a:endParaRPr lang="en-US" sz="7500" dirty="0">
              <a:latin typeface="Times New Roman" panose="02020603050405020304" pitchFamily="18" charset="0"/>
              <a:cs typeface="Times New Roman" panose="02020603050405020304" pitchFamily="18" charset="0"/>
            </a:endParaRPr>
          </a:p>
          <a:p>
            <a:pPr lvl="1"/>
            <a:endParaRPr lang="en-US" sz="7800" dirty="0">
              <a:latin typeface="Times New Roman" panose="02020603050405020304" pitchFamily="18" charset="0"/>
              <a:cs typeface="Times New Roman" panose="02020603050405020304" pitchFamily="18" charset="0"/>
            </a:endParaRPr>
          </a:p>
          <a:p>
            <a:pPr lvl="1"/>
            <a:endParaRPr lang="en-US" sz="7800" dirty="0">
              <a:latin typeface="Times New Roman" panose="02020603050405020304" pitchFamily="18" charset="0"/>
              <a:cs typeface="Times New Roman" panose="02020603050405020304" pitchFamily="18" charset="0"/>
            </a:endParaRPr>
          </a:p>
          <a:p>
            <a:pPr lvl="1"/>
            <a:endParaRPr lang="en-US" sz="7800" dirty="0">
              <a:latin typeface="Times New Roman" panose="02020603050405020304" pitchFamily="18" charset="0"/>
              <a:cs typeface="Times New Roman" panose="02020603050405020304" pitchFamily="18" charset="0"/>
            </a:endParaRPr>
          </a:p>
          <a:p>
            <a:pPr lvl="1"/>
            <a:endParaRPr lang="en-US" dirty="0"/>
          </a:p>
        </p:txBody>
      </p:sp>
    </p:spTree>
    <p:extLst>
      <p:ext uri="{BB962C8B-B14F-4D97-AF65-F5344CB8AC3E}">
        <p14:creationId xmlns:p14="http://schemas.microsoft.com/office/powerpoint/2010/main" val="494819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112" name="Freeform 6">
            <a:extLst>
              <a:ext uri="{FF2B5EF4-FFF2-40B4-BE49-F238E27FC236}">
                <a16:creationId xmlns:a16="http://schemas.microsoft.com/office/drawing/2014/main" id="{11114F18-D12D-43C6-895F-5BA92C290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grpSp>
        <p:nvGrpSpPr>
          <p:cNvPr id="4114" name="Group 4113">
            <a:extLst>
              <a:ext uri="{FF2B5EF4-FFF2-40B4-BE49-F238E27FC236}">
                <a16:creationId xmlns:a16="http://schemas.microsoft.com/office/drawing/2014/main" id="{DE2DD4A6-DC96-421E-9E1C-7CD0D26814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bwMode="white">
          <a:xfrm>
            <a:off x="0" y="4525094"/>
            <a:ext cx="9152363" cy="2344057"/>
            <a:chOff x="0" y="4525094"/>
            <a:chExt cx="12203151" cy="2344057"/>
          </a:xfrm>
        </p:grpSpPr>
        <p:sp>
          <p:nvSpPr>
            <p:cNvPr id="4115" name="Freeform 9">
              <a:extLst>
                <a:ext uri="{FF2B5EF4-FFF2-40B4-BE49-F238E27FC236}">
                  <a16:creationId xmlns:a16="http://schemas.microsoft.com/office/drawing/2014/main" id="{5E6BB74D-E85C-4CCB-90CE-0246006405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0" y="4525094"/>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6" name="Isosceles Triangle 4115">
              <a:extLst>
                <a:ext uri="{FF2B5EF4-FFF2-40B4-BE49-F238E27FC236}">
                  <a16:creationId xmlns:a16="http://schemas.microsoft.com/office/drawing/2014/main" id="{52808592-600C-4349-9F27-EC36C0BA4C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flipH="1">
              <a:off x="3820" y="4536245"/>
              <a:ext cx="5660999"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7" name="Isosceles Triangle 4116">
              <a:extLst>
                <a:ext uri="{FF2B5EF4-FFF2-40B4-BE49-F238E27FC236}">
                  <a16:creationId xmlns:a16="http://schemas.microsoft.com/office/drawing/2014/main" id="{B5E00D3B-1E29-4E11-BCD3-8E3A56F4BE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4813714" y="4536245"/>
              <a:ext cx="7389437"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itle 2">
            <a:extLst>
              <a:ext uri="{FF2B5EF4-FFF2-40B4-BE49-F238E27FC236}">
                <a16:creationId xmlns:a16="http://schemas.microsoft.com/office/drawing/2014/main" id="{8C22DE07-B2C6-4253-B21A-6CF66957EE54}"/>
              </a:ext>
            </a:extLst>
          </p:cNvPr>
          <p:cNvSpPr>
            <a:spLocks noGrp="1"/>
          </p:cNvSpPr>
          <p:nvPr>
            <p:ph type="title"/>
          </p:nvPr>
        </p:nvSpPr>
        <p:spPr>
          <a:xfrm>
            <a:off x="607500" y="5174590"/>
            <a:ext cx="7929000" cy="779529"/>
          </a:xfrm>
        </p:spPr>
        <p:txBody>
          <a:bodyPr vert="horz" lIns="91440" tIns="45720" rIns="91440" bIns="45720" rtlCol="0" anchor="b">
            <a:noAutofit/>
          </a:bodyPr>
          <a:lstStyle/>
          <a:p>
            <a:pPr>
              <a:lnSpc>
                <a:spcPct val="90000"/>
              </a:lnSpc>
            </a:pPr>
            <a:r>
              <a:rPr lang="en-US" sz="2800" dirty="0">
                <a:cs typeface="+mj-cs"/>
              </a:rPr>
              <a:t>GM Leadership Report – </a:t>
            </a:r>
            <a:br>
              <a:rPr lang="en-US" sz="2800" dirty="0">
                <a:cs typeface="+mj-cs"/>
              </a:rPr>
            </a:br>
            <a:r>
              <a:rPr lang="en-US" sz="2800" dirty="0">
                <a:cs typeface="+mj-cs"/>
              </a:rPr>
              <a:t>John Viola</a:t>
            </a:r>
          </a:p>
        </p:txBody>
      </p:sp>
      <p:pic>
        <p:nvPicPr>
          <p:cNvPr id="8" name="Picture 7" descr="A picture containing tree, ground, outdoor, plant&#10;&#10;Description automatically generated">
            <a:extLst>
              <a:ext uri="{FF2B5EF4-FFF2-40B4-BE49-F238E27FC236}">
                <a16:creationId xmlns:a16="http://schemas.microsoft.com/office/drawing/2014/main" id="{65DFD38F-5819-E078-5150-CE0B89F189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462" y="101386"/>
            <a:ext cx="3398058" cy="4319695"/>
          </a:xfrm>
          <a:prstGeom prst="rect">
            <a:avLst/>
          </a:prstGeom>
        </p:spPr>
      </p:pic>
      <p:pic>
        <p:nvPicPr>
          <p:cNvPr id="3" name="Picture 2" descr="A picture containing text, tree, outdoor, sign&#10;&#10;Description automatically generated">
            <a:extLst>
              <a:ext uri="{FF2B5EF4-FFF2-40B4-BE49-F238E27FC236}">
                <a16:creationId xmlns:a16="http://schemas.microsoft.com/office/drawing/2014/main" id="{D06E7C82-1BC3-39EE-B896-CFC033FBCD8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3592" t="70688" r="56366" b="3825"/>
          <a:stretch/>
        </p:blipFill>
        <p:spPr>
          <a:xfrm>
            <a:off x="4248615" y="3330765"/>
            <a:ext cx="2117352" cy="1108623"/>
          </a:xfrm>
          <a:prstGeom prst="rect">
            <a:avLst/>
          </a:prstGeom>
        </p:spPr>
      </p:pic>
      <p:pic>
        <p:nvPicPr>
          <p:cNvPr id="9" name="Picture 8" descr="A christmas tree in a room&#10;&#10;Description automatically generated">
            <a:extLst>
              <a:ext uri="{FF2B5EF4-FFF2-40B4-BE49-F238E27FC236}">
                <a16:creationId xmlns:a16="http://schemas.microsoft.com/office/drawing/2014/main" id="{2694B544-7480-4F3C-6402-92709748A1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905" t="16255" r="17324"/>
          <a:stretch/>
        </p:blipFill>
        <p:spPr>
          <a:xfrm>
            <a:off x="792480" y="101426"/>
            <a:ext cx="3049716" cy="4319617"/>
          </a:xfrm>
          <a:prstGeom prst="rect">
            <a:avLst/>
          </a:prstGeom>
        </p:spPr>
      </p:pic>
    </p:spTree>
    <p:extLst>
      <p:ext uri="{BB962C8B-B14F-4D97-AF65-F5344CB8AC3E}">
        <p14:creationId xmlns:p14="http://schemas.microsoft.com/office/powerpoint/2010/main" val="363831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1DAA6D-DC59-484E-B3D4-532D08B5E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4">
            <a:extLst>
              <a:ext uri="{FF2B5EF4-FFF2-40B4-BE49-F238E27FC236}">
                <a16:creationId xmlns:a16="http://schemas.microsoft.com/office/drawing/2014/main" id="{1E0EE507-7152-4DB9-AB28-B6C0FA6F54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819" y="643467"/>
            <a:ext cx="8188361" cy="5571066"/>
          </a:xfrm>
          <a:prstGeom prst="roundRect">
            <a:avLst>
              <a:gd name="adj" fmla="val 3513"/>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Box 2">
            <a:extLst>
              <a:ext uri="{FF2B5EF4-FFF2-40B4-BE49-F238E27FC236}">
                <a16:creationId xmlns:a16="http://schemas.microsoft.com/office/drawing/2014/main" id="{C0174ADF-6996-4DE5-8987-A9A4959199C8}"/>
              </a:ext>
            </a:extLst>
          </p:cNvPr>
          <p:cNvGraphicFramePr/>
          <p:nvPr>
            <p:extLst>
              <p:ext uri="{D42A27DB-BD31-4B8C-83A1-F6EECF244321}">
                <p14:modId xmlns:p14="http://schemas.microsoft.com/office/powerpoint/2010/main" val="1028786559"/>
              </p:ext>
            </p:extLst>
          </p:nvPr>
        </p:nvGraphicFramePr>
        <p:xfrm>
          <a:off x="477819" y="-2"/>
          <a:ext cx="8412480" cy="66620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436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F0A87-8AD9-0F59-7A42-714D806C60A2}"/>
              </a:ext>
            </a:extLst>
          </p:cNvPr>
          <p:cNvSpPr>
            <a:spLocks noGrp="1"/>
          </p:cNvSpPr>
          <p:nvPr>
            <p:ph type="title"/>
          </p:nvPr>
        </p:nvSpPr>
        <p:spPr>
          <a:xfrm>
            <a:off x="809997" y="368807"/>
            <a:ext cx="7524003" cy="970450"/>
          </a:xfrm>
        </p:spPr>
        <p:txBody>
          <a:bodyPr/>
          <a:lstStyle/>
          <a:p>
            <a:pPr algn="ctr"/>
            <a:r>
              <a:rPr lang="en-US" dirty="0"/>
              <a:t>Proposed FY 2023/2024 Budget Process</a:t>
            </a:r>
          </a:p>
        </p:txBody>
      </p:sp>
      <p:sp>
        <p:nvSpPr>
          <p:cNvPr id="4" name="Title 12">
            <a:extLst>
              <a:ext uri="{FF2B5EF4-FFF2-40B4-BE49-F238E27FC236}">
                <a16:creationId xmlns:a16="http://schemas.microsoft.com/office/drawing/2014/main" id="{DCC1CAF7-CA5E-0720-7146-5472B8C06A4B}"/>
              </a:ext>
            </a:extLst>
          </p:cNvPr>
          <p:cNvSpPr txBox="1">
            <a:spLocks/>
          </p:cNvSpPr>
          <p:nvPr/>
        </p:nvSpPr>
        <p:spPr>
          <a:xfrm>
            <a:off x="316159" y="2055224"/>
            <a:ext cx="8638903" cy="4206240"/>
          </a:xfrm>
          <a:prstGeom prst="rect">
            <a:avLst/>
          </a:prstGeom>
        </p:spPr>
        <p:txBody>
          <a:bodyPr vert="horz" lIns="91440" tIns="45720" rIns="91440" bIns="0" rtlCol="0" anchor="b">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342900" marR="0" lvl="0" indent="-342900"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entury Gothic" panose="020B0502020202020204"/>
                <a:ea typeface="+mj-ea"/>
                <a:cs typeface="+mj-cs"/>
              </a:rPr>
              <a:t>Received guidance from B &amp; F</a:t>
            </a:r>
          </a:p>
          <a:p>
            <a:pPr marL="342900" marR="0" lvl="0" indent="-342900"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sz="2100" cap="none" dirty="0">
                <a:solidFill>
                  <a:prstClr val="black"/>
                </a:solidFill>
                <a:latin typeface="Century Gothic" panose="020B0502020202020204"/>
              </a:rPr>
              <a:t>DMA Lite Study – discussed with B &amp; F on 11/30/22</a:t>
            </a:r>
            <a:endParaRPr kumimoji="0" lang="en-US" sz="2100" b="0" i="0" u="none" strike="noStrike" kern="1200" cap="none" spc="0" normalizeH="0" baseline="0" noProof="0" dirty="0">
              <a:ln>
                <a:noFill/>
              </a:ln>
              <a:solidFill>
                <a:prstClr val="black"/>
              </a:solidFill>
              <a:effectLst/>
              <a:uLnTx/>
              <a:uFillTx/>
              <a:latin typeface="Century Gothic" panose="020B0502020202020204"/>
              <a:ea typeface="+mj-ea"/>
              <a:cs typeface="+mj-cs"/>
            </a:endParaRPr>
          </a:p>
          <a:p>
            <a:pPr marL="342900" marR="0" lvl="0" indent="-342900"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entury Gothic" panose="020B0502020202020204"/>
                <a:ea typeface="+mj-ea"/>
                <a:cs typeface="+mj-cs"/>
              </a:rPr>
              <a:t>Worked with all department heads (bottom – up)</a:t>
            </a:r>
          </a:p>
          <a:p>
            <a:pPr marL="342900" marR="0" lvl="0" indent="-342900"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entury Gothic" panose="020B0502020202020204"/>
                <a:ea typeface="+mj-ea"/>
                <a:cs typeface="+mj-cs"/>
              </a:rPr>
              <a:t>Packet prepared (all department heads signed off)</a:t>
            </a:r>
          </a:p>
          <a:p>
            <a:pPr marL="342900" marR="0" lvl="0" indent="-342900"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entury Gothic" panose="020B0502020202020204"/>
                <a:ea typeface="+mj-ea"/>
                <a:cs typeface="+mj-cs"/>
              </a:rPr>
              <a:t>Agenda and dates prepared</a:t>
            </a:r>
          </a:p>
          <a:p>
            <a:pPr marL="800100" lvl="1" indent="-342900">
              <a:spcBef>
                <a:spcPct val="0"/>
              </a:spcBef>
              <a:spcAft>
                <a:spcPts val="600"/>
              </a:spcAft>
              <a:buFont typeface="Arial" panose="020B0604020202020204" pitchFamily="34" charset="0"/>
              <a:buChar char="•"/>
              <a:defRPr/>
            </a:pPr>
            <a:r>
              <a:rPr lang="en-US" sz="2100" cap="none" dirty="0">
                <a:solidFill>
                  <a:prstClr val="black"/>
                </a:solidFill>
                <a:latin typeface="Century Gothic" panose="020B0502020202020204"/>
              </a:rPr>
              <a:t>B &amp; F Review - January 4-6, 2023</a:t>
            </a:r>
          </a:p>
          <a:p>
            <a:pPr marL="800100" lvl="1" indent="-342900">
              <a:spcBef>
                <a:spcPct val="0"/>
              </a:spcBef>
              <a:spcAft>
                <a:spcPts val="600"/>
              </a:spcAft>
              <a:buFont typeface="Arial" panose="020B0604020202020204" pitchFamily="34" charset="0"/>
              <a:buChar char="•"/>
              <a:defRPr/>
            </a:pPr>
            <a:r>
              <a:rPr kumimoji="0" lang="en-US" sz="2100" b="0" i="0" u="none" strike="noStrike" kern="1200" cap="none" spc="0" normalizeH="0" baseline="0" noProof="0" dirty="0">
                <a:ln>
                  <a:noFill/>
                </a:ln>
                <a:solidFill>
                  <a:prstClr val="black"/>
                </a:solidFill>
                <a:effectLst/>
                <a:uLnTx/>
                <a:uFillTx/>
                <a:latin typeface="Century Gothic" panose="020B0502020202020204"/>
                <a:ea typeface="+mj-ea"/>
                <a:cs typeface="+mj-cs"/>
              </a:rPr>
              <a:t>Board Review – January 18-19, 2023</a:t>
            </a:r>
          </a:p>
          <a:p>
            <a:pPr marL="342900" indent="-342900">
              <a:spcAft>
                <a:spcPts val="600"/>
              </a:spcAft>
              <a:buFont typeface="Arial" panose="020B0604020202020204" pitchFamily="34" charset="0"/>
              <a:buChar char="•"/>
              <a:defRPr/>
            </a:pPr>
            <a:r>
              <a:rPr kumimoji="0" lang="en-US" sz="2100" b="0" i="0" u="none" strike="noStrike" kern="1200" cap="none" spc="0" normalizeH="0" baseline="0" noProof="0" dirty="0">
                <a:ln>
                  <a:noFill/>
                </a:ln>
                <a:solidFill>
                  <a:prstClr val="black"/>
                </a:solidFill>
                <a:effectLst/>
                <a:uLnTx/>
                <a:uFillTx/>
                <a:latin typeface="Century Gothic" panose="020B0502020202020204"/>
                <a:ea typeface="+mj-ea"/>
                <a:cs typeface="+mj-cs"/>
              </a:rPr>
              <a:t>Binders of the proposed budget to be sent to B &amp; F Committee and Board before Holidays</a:t>
            </a:r>
          </a:p>
          <a:p>
            <a:pPr marL="684213" lvl="1" indent="-227013">
              <a:spcBef>
                <a:spcPct val="0"/>
              </a:spcBef>
              <a:spcAft>
                <a:spcPts val="600"/>
              </a:spcAft>
              <a:buFont typeface="Arial" panose="020B0604020202020204" pitchFamily="34" charset="0"/>
              <a:buChar char="•"/>
              <a:defRPr/>
            </a:pPr>
            <a:endParaRPr kumimoji="0" lang="en-US" b="0" i="0" u="none" strike="noStrike" kern="1200" cap="none" spc="0" normalizeH="0" baseline="0" noProof="0" dirty="0">
              <a:ln>
                <a:noFill/>
              </a:ln>
              <a:solidFill>
                <a:prstClr val="black"/>
              </a:solidFill>
              <a:effectLst/>
              <a:uLnTx/>
              <a:uFillTx/>
              <a:latin typeface="Century Gothic" panose="020B0502020202020204"/>
              <a:ea typeface="+mj-ea"/>
              <a:cs typeface="+mj-cs"/>
            </a:endParaRPr>
          </a:p>
        </p:txBody>
      </p:sp>
    </p:spTree>
    <p:extLst>
      <p:ext uri="{BB962C8B-B14F-4D97-AF65-F5344CB8AC3E}">
        <p14:creationId xmlns:p14="http://schemas.microsoft.com/office/powerpoint/2010/main" val="3753703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F0A87-8AD9-0F59-7A42-714D806C60A2}"/>
              </a:ext>
            </a:extLst>
          </p:cNvPr>
          <p:cNvSpPr>
            <a:spLocks noGrp="1"/>
          </p:cNvSpPr>
          <p:nvPr>
            <p:ph type="title"/>
          </p:nvPr>
        </p:nvSpPr>
        <p:spPr>
          <a:xfrm>
            <a:off x="809997" y="368807"/>
            <a:ext cx="7524003" cy="970450"/>
          </a:xfrm>
        </p:spPr>
        <p:txBody>
          <a:bodyPr/>
          <a:lstStyle/>
          <a:p>
            <a:pPr algn="ctr"/>
            <a:r>
              <a:rPr lang="en-US" dirty="0"/>
              <a:t>Proposed FY 2023/2024 Budget Process</a:t>
            </a:r>
          </a:p>
        </p:txBody>
      </p:sp>
      <p:sp>
        <p:nvSpPr>
          <p:cNvPr id="4" name="Title 12">
            <a:extLst>
              <a:ext uri="{FF2B5EF4-FFF2-40B4-BE49-F238E27FC236}">
                <a16:creationId xmlns:a16="http://schemas.microsoft.com/office/drawing/2014/main" id="{DCC1CAF7-CA5E-0720-7146-5472B8C06A4B}"/>
              </a:ext>
            </a:extLst>
          </p:cNvPr>
          <p:cNvSpPr txBox="1">
            <a:spLocks/>
          </p:cNvSpPr>
          <p:nvPr/>
        </p:nvSpPr>
        <p:spPr>
          <a:xfrm>
            <a:off x="332061" y="2108025"/>
            <a:ext cx="8638903" cy="4381168"/>
          </a:xfrm>
          <a:prstGeom prst="rect">
            <a:avLst/>
          </a:prstGeom>
        </p:spPr>
        <p:txBody>
          <a:bodyPr vert="horz" lIns="91440" tIns="45720" rIns="91440" bIns="0" rtlCol="0" anchor="b">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342900" marR="0" lvl="0" indent="-342900"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entury Gothic" panose="020B0502020202020204"/>
                <a:ea typeface="+mj-ea"/>
                <a:cs typeface="+mj-cs"/>
              </a:rPr>
              <a:t>Headwinds</a:t>
            </a:r>
          </a:p>
          <a:p>
            <a:pPr marL="742950" lvl="1" indent="-285750">
              <a:spcBef>
                <a:spcPct val="0"/>
              </a:spcBef>
              <a:spcAft>
                <a:spcPts val="600"/>
              </a:spcAft>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Century Gothic" panose="020B0502020202020204"/>
                <a:ea typeface="+mj-ea"/>
                <a:cs typeface="+mj-cs"/>
              </a:rPr>
              <a:t>Inflation</a:t>
            </a:r>
          </a:p>
          <a:p>
            <a:pPr marL="742950" lvl="1" indent="-285750">
              <a:spcBef>
                <a:spcPct val="0"/>
              </a:spcBef>
              <a:spcAft>
                <a:spcPts val="600"/>
              </a:spcAft>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Century Gothic" panose="020B0502020202020204"/>
                <a:ea typeface="+mj-ea"/>
                <a:cs typeface="+mj-cs"/>
              </a:rPr>
              <a:t>Minimum Wage</a:t>
            </a:r>
          </a:p>
          <a:p>
            <a:pPr marL="742950" lvl="1" indent="-285750">
              <a:spcBef>
                <a:spcPct val="0"/>
              </a:spcBef>
              <a:spcAft>
                <a:spcPts val="600"/>
              </a:spcAft>
              <a:buFont typeface="Arial" panose="020B0604020202020204" pitchFamily="34" charset="0"/>
              <a:buChar char="•"/>
              <a:defRPr/>
            </a:pPr>
            <a:r>
              <a:rPr lang="en-US" cap="none" dirty="0">
                <a:solidFill>
                  <a:prstClr val="black"/>
                </a:solidFill>
                <a:latin typeface="Century Gothic" panose="020B0502020202020204"/>
              </a:rPr>
              <a:t>Mark to market</a:t>
            </a:r>
          </a:p>
          <a:p>
            <a:pPr marL="742950" lvl="1" indent="-285750">
              <a:spcBef>
                <a:spcPct val="0"/>
              </a:spcBef>
              <a:spcAft>
                <a:spcPts val="600"/>
              </a:spcAft>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Century Gothic" panose="020B0502020202020204"/>
                <a:ea typeface="+mj-ea"/>
                <a:cs typeface="+mj-cs"/>
              </a:rPr>
              <a:t>Labor pool</a:t>
            </a:r>
          </a:p>
          <a:p>
            <a:pPr marL="742950" lvl="1" indent="-285750">
              <a:spcBef>
                <a:spcPct val="0"/>
              </a:spcBef>
              <a:spcAft>
                <a:spcPts val="600"/>
              </a:spcAft>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Century Gothic" panose="020B0502020202020204"/>
                <a:ea typeface="+mj-ea"/>
                <a:cs typeface="+mj-cs"/>
              </a:rPr>
              <a:t>Insurance premiums</a:t>
            </a:r>
          </a:p>
          <a:p>
            <a:pPr marL="227013" marR="0" lvl="0" indent="-227013"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endParaRPr lang="en-US" sz="2100" cap="none" dirty="0">
              <a:solidFill>
                <a:prstClr val="black"/>
              </a:solidFill>
              <a:latin typeface="Century Gothic" panose="020B0502020202020204"/>
            </a:endParaRPr>
          </a:p>
          <a:p>
            <a:pPr marL="342900" marR="0" lvl="0" indent="-342900"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entury Gothic" panose="020B0502020202020204"/>
                <a:ea typeface="+mj-ea"/>
                <a:cs typeface="+mj-cs"/>
              </a:rPr>
              <a:t>Tailwind</a:t>
            </a:r>
          </a:p>
          <a:p>
            <a:pPr marL="742950" lvl="1" indent="-285750">
              <a:spcBef>
                <a:spcPct val="0"/>
              </a:spcBef>
              <a:spcAft>
                <a:spcPts val="600"/>
              </a:spcAft>
              <a:buFont typeface="Arial" panose="020B0604020202020204" pitchFamily="34" charset="0"/>
              <a:buChar char="•"/>
              <a:defRPr/>
            </a:pPr>
            <a:r>
              <a:rPr lang="en-US" cap="none" dirty="0">
                <a:solidFill>
                  <a:prstClr val="black"/>
                </a:solidFill>
                <a:latin typeface="Century Gothic" panose="020B0502020202020204"/>
              </a:rPr>
              <a:t>Improved performance in amenities and departments</a:t>
            </a:r>
            <a:endParaRPr kumimoji="0" lang="en-US" b="0" i="0" u="none" strike="noStrike" kern="1200" cap="none" spc="0" normalizeH="0" baseline="0" noProof="0" dirty="0">
              <a:ln>
                <a:noFill/>
              </a:ln>
              <a:solidFill>
                <a:prstClr val="black"/>
              </a:solidFill>
              <a:effectLst/>
              <a:uLnTx/>
              <a:uFillTx/>
              <a:latin typeface="Century Gothic" panose="020B0502020202020204"/>
              <a:ea typeface="+mj-ea"/>
              <a:cs typeface="+mj-cs"/>
            </a:endParaRPr>
          </a:p>
          <a:p>
            <a:pPr marL="684213" lvl="1" indent="-227013">
              <a:spcBef>
                <a:spcPct val="0"/>
              </a:spcBef>
              <a:spcAft>
                <a:spcPts val="600"/>
              </a:spcAft>
              <a:buFont typeface="Arial" panose="020B0604020202020204" pitchFamily="34" charset="0"/>
              <a:buChar char="•"/>
              <a:defRPr/>
            </a:pPr>
            <a:endParaRPr kumimoji="0" lang="en-US" sz="700" b="0" i="0" u="none" strike="noStrike" kern="1200" cap="none" spc="0" normalizeH="0" baseline="0" noProof="0" dirty="0">
              <a:ln>
                <a:noFill/>
              </a:ln>
              <a:solidFill>
                <a:prstClr val="black"/>
              </a:solidFill>
              <a:effectLst/>
              <a:uLnTx/>
              <a:uFillTx/>
              <a:latin typeface="Century Gothic" panose="020B0502020202020204"/>
              <a:ea typeface="+mj-ea"/>
              <a:cs typeface="+mj-cs"/>
            </a:endParaRPr>
          </a:p>
          <a:p>
            <a:pPr marL="742950" lvl="1" indent="-285750">
              <a:spcBef>
                <a:spcPct val="0"/>
              </a:spcBef>
              <a:spcAft>
                <a:spcPts val="600"/>
              </a:spcAft>
              <a:buFont typeface="Arial" panose="020B0604020202020204" pitchFamily="34" charset="0"/>
              <a:buChar char="•"/>
              <a:defRPr/>
            </a:pPr>
            <a:endParaRPr kumimoji="0" lang="en-US" b="0" i="0" u="none" strike="noStrike" kern="1200" cap="none" spc="0" normalizeH="0" baseline="0" noProof="0" dirty="0">
              <a:ln>
                <a:noFill/>
              </a:ln>
              <a:solidFill>
                <a:prstClr val="black"/>
              </a:solidFill>
              <a:effectLst/>
              <a:uLnTx/>
              <a:uFillTx/>
              <a:latin typeface="Century Gothic" panose="020B0502020202020204"/>
              <a:ea typeface="+mj-ea"/>
              <a:cs typeface="+mj-cs"/>
            </a:endParaRPr>
          </a:p>
        </p:txBody>
      </p:sp>
    </p:spTree>
    <p:extLst>
      <p:ext uri="{BB962C8B-B14F-4D97-AF65-F5344CB8AC3E}">
        <p14:creationId xmlns:p14="http://schemas.microsoft.com/office/powerpoint/2010/main" val="1450575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F0A87-8AD9-0F59-7A42-714D806C60A2}"/>
              </a:ext>
            </a:extLst>
          </p:cNvPr>
          <p:cNvSpPr>
            <a:spLocks noGrp="1"/>
          </p:cNvSpPr>
          <p:nvPr>
            <p:ph type="title"/>
          </p:nvPr>
        </p:nvSpPr>
        <p:spPr/>
        <p:txBody>
          <a:bodyPr/>
          <a:lstStyle/>
          <a:p>
            <a:pPr algn="ctr"/>
            <a:r>
              <a:rPr lang="en-US" dirty="0"/>
              <a:t>Drainage</a:t>
            </a:r>
          </a:p>
        </p:txBody>
      </p:sp>
      <p:sp>
        <p:nvSpPr>
          <p:cNvPr id="4" name="Title 12">
            <a:extLst>
              <a:ext uri="{FF2B5EF4-FFF2-40B4-BE49-F238E27FC236}">
                <a16:creationId xmlns:a16="http://schemas.microsoft.com/office/drawing/2014/main" id="{B9B8404F-D803-249E-7FDF-1A7F50FDD773}"/>
              </a:ext>
            </a:extLst>
          </p:cNvPr>
          <p:cNvSpPr txBox="1">
            <a:spLocks/>
          </p:cNvSpPr>
          <p:nvPr/>
        </p:nvSpPr>
        <p:spPr>
          <a:xfrm>
            <a:off x="78377" y="2039989"/>
            <a:ext cx="9065623" cy="2018211"/>
          </a:xfrm>
          <a:prstGeom prst="rect">
            <a:avLst/>
          </a:prstGeom>
        </p:spPr>
        <p:txBody>
          <a:bodyPr vert="horz" lIns="91440" tIns="45720" rIns="91440" bIns="0" rtlCol="0" anchor="b">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227013" marR="0" lvl="0" indent="-227013" algn="l" defTabSz="914400" rtl="0" eaLnBrk="1" fontAlgn="auto" latinLnBrk="0" hangingPunct="1">
              <a:lnSpc>
                <a:spcPct val="100000"/>
              </a:lnSpc>
              <a:spcBef>
                <a:spcPct val="0"/>
              </a:spcBef>
              <a:buClrTx/>
              <a:buSzTx/>
              <a:buFont typeface="Arial" panose="020B0604020202020204" pitchFamily="34" charset="0"/>
              <a:buChar char="•"/>
              <a:tabLst/>
              <a:defRPr/>
            </a:pPr>
            <a:endParaRPr lang="en-US" sz="1700" cap="none" dirty="0">
              <a:solidFill>
                <a:prstClr val="black"/>
              </a:solidFill>
              <a:latin typeface="Century Gothic" panose="020B0502020202020204"/>
            </a:endParaRPr>
          </a:p>
        </p:txBody>
      </p:sp>
      <p:sp>
        <p:nvSpPr>
          <p:cNvPr id="5" name="TextBox 4">
            <a:extLst>
              <a:ext uri="{FF2B5EF4-FFF2-40B4-BE49-F238E27FC236}">
                <a16:creationId xmlns:a16="http://schemas.microsoft.com/office/drawing/2014/main" id="{595AFD57-9611-D239-D004-D080C6C9ECF7}"/>
              </a:ext>
            </a:extLst>
          </p:cNvPr>
          <p:cNvSpPr txBox="1"/>
          <p:nvPr/>
        </p:nvSpPr>
        <p:spPr>
          <a:xfrm>
            <a:off x="78377" y="2121785"/>
            <a:ext cx="5111932" cy="4585871"/>
          </a:xfrm>
          <a:prstGeom prst="rect">
            <a:avLst/>
          </a:prstGeom>
          <a:noFill/>
        </p:spPr>
        <p:txBody>
          <a:bodyPr wrap="square">
            <a:spAutoFit/>
          </a:bodyPr>
          <a:lstStyle/>
          <a:p>
            <a:pPr marL="450850" marR="0" lvl="1" indent="-342900"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bg1"/>
                </a:solidFill>
                <a:cs typeface="Calibri" panose="020F0502020204030204" pitchFamily="34" charset="0"/>
              </a:rPr>
              <a:t>Secondary Pipes – to be completed by Deppe Bros.:</a:t>
            </a:r>
            <a:endParaRPr lang="en-US" sz="1200" dirty="0">
              <a:solidFill>
                <a:schemeClr val="bg1"/>
              </a:solidFill>
              <a:cs typeface="Calibri" panose="020F0502020204030204" pitchFamily="34" charset="0"/>
            </a:endParaRPr>
          </a:p>
          <a:p>
            <a:pPr marL="858838" lvl="1" indent="-401638" defTabSz="977900">
              <a:buFont typeface="Arial" panose="020B0604020202020204" pitchFamily="34" charset="0"/>
              <a:buChar char="•"/>
              <a:defRPr/>
            </a:pPr>
            <a:r>
              <a:rPr lang="en-US" sz="1600" dirty="0" err="1">
                <a:solidFill>
                  <a:schemeClr val="bg1"/>
                </a:solidFill>
                <a:cs typeface="Calibri" panose="020F0502020204030204" pitchFamily="34" charset="0"/>
              </a:rPr>
              <a:t>Birdnest</a:t>
            </a:r>
            <a:r>
              <a:rPr lang="en-US" sz="1600" dirty="0">
                <a:solidFill>
                  <a:schemeClr val="bg1"/>
                </a:solidFill>
                <a:cs typeface="Calibri" panose="020F0502020204030204" pitchFamily="34" charset="0"/>
              </a:rPr>
              <a:t> Drive and </a:t>
            </a:r>
            <a:r>
              <a:rPr lang="en-US" sz="1600" dirty="0" err="1">
                <a:solidFill>
                  <a:schemeClr val="bg1"/>
                </a:solidFill>
                <a:cs typeface="Calibri" panose="020F0502020204030204" pitchFamily="34" charset="0"/>
              </a:rPr>
              <a:t>Abbyshire</a:t>
            </a:r>
            <a:r>
              <a:rPr lang="en-US" sz="1600" dirty="0">
                <a:solidFill>
                  <a:schemeClr val="bg1"/>
                </a:solidFill>
                <a:cs typeface="Calibri" panose="020F0502020204030204" pitchFamily="34" charset="0"/>
              </a:rPr>
              <a:t> Road drainage pipe</a:t>
            </a:r>
          </a:p>
          <a:p>
            <a:pPr marL="1316038" lvl="2" indent="-401638" defTabSz="977900">
              <a:buFont typeface="Arial" panose="020B0604020202020204" pitchFamily="34" charset="0"/>
              <a:buChar char="•"/>
              <a:defRPr/>
            </a:pPr>
            <a:r>
              <a:rPr lang="en-US" sz="1400" dirty="0">
                <a:solidFill>
                  <a:schemeClr val="bg1"/>
                </a:solidFill>
                <a:cs typeface="Calibri" panose="020F0502020204030204" pitchFamily="34" charset="0"/>
              </a:rPr>
              <a:t>$10,200.00</a:t>
            </a:r>
          </a:p>
          <a:p>
            <a:pPr marL="858838" marR="0" lvl="1" indent="-401638"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bg1"/>
                </a:solidFill>
                <a:cs typeface="Calibri" panose="020F0502020204030204" pitchFamily="34" charset="0"/>
              </a:rPr>
              <a:t>Ocean Parkway – Wood Duck </a:t>
            </a:r>
            <a:r>
              <a:rPr lang="en-US" sz="1600" dirty="0">
                <a:solidFill>
                  <a:schemeClr val="bg1"/>
                </a:solidFill>
                <a:cs typeface="Calibri" panose="020F0502020204030204" pitchFamily="34" charset="0"/>
              </a:rPr>
              <a:t>bulkhead pipe</a:t>
            </a:r>
          </a:p>
          <a:p>
            <a:pPr marL="1316038" lvl="2" indent="-401638" defTabSz="977900">
              <a:buFont typeface="Arial" panose="020B0604020202020204" pitchFamily="34" charset="0"/>
              <a:buChar char="•"/>
              <a:defRPr/>
            </a:pPr>
            <a:r>
              <a:rPr lang="en-US" sz="1400" kern="1200" dirty="0">
                <a:solidFill>
                  <a:schemeClr val="bg1"/>
                </a:solidFill>
                <a:cs typeface="Calibri" panose="020F0502020204030204" pitchFamily="34" charset="0"/>
              </a:rPr>
              <a:t>$9,625.60</a:t>
            </a:r>
          </a:p>
          <a:p>
            <a:pPr marL="858838" marR="0" lvl="1" indent="-401638"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bg1"/>
                </a:solidFill>
                <a:cs typeface="Calibri" panose="020F0502020204030204" pitchFamily="34" charset="0"/>
              </a:rPr>
              <a:t>Teal Circle bulkhead stormwater pipe</a:t>
            </a:r>
          </a:p>
          <a:p>
            <a:pPr marL="1316038" lvl="2" indent="-401638" defTabSz="977900">
              <a:buFont typeface="Arial" panose="020B0604020202020204" pitchFamily="34" charset="0"/>
              <a:buChar char="•"/>
              <a:defRPr/>
            </a:pPr>
            <a:r>
              <a:rPr lang="en-US" sz="1400" dirty="0">
                <a:solidFill>
                  <a:schemeClr val="bg1"/>
                </a:solidFill>
                <a:cs typeface="Calibri" panose="020F0502020204030204" pitchFamily="34" charset="0"/>
              </a:rPr>
              <a:t>$10,200.00</a:t>
            </a:r>
          </a:p>
          <a:p>
            <a:pPr marL="858838" marR="0" lvl="1" indent="-401638"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bg1"/>
                </a:solidFill>
                <a:cs typeface="Calibri" panose="020F0502020204030204" pitchFamily="34" charset="0"/>
              </a:rPr>
              <a:t>Teal Circle road pipe</a:t>
            </a:r>
            <a:endParaRPr lang="en-US" sz="1600" dirty="0">
              <a:solidFill>
                <a:schemeClr val="bg1"/>
              </a:solidFill>
              <a:cs typeface="Calibri" panose="020F0502020204030204" pitchFamily="34" charset="0"/>
            </a:endParaRPr>
          </a:p>
          <a:p>
            <a:pPr marL="1316038" lvl="2" indent="-401638" defTabSz="977900">
              <a:buFont typeface="Arial" panose="020B0604020202020204" pitchFamily="34" charset="0"/>
              <a:buChar char="•"/>
              <a:defRPr/>
            </a:pPr>
            <a:r>
              <a:rPr lang="en-US" sz="1400" kern="1200" dirty="0">
                <a:solidFill>
                  <a:schemeClr val="bg1"/>
                </a:solidFill>
                <a:cs typeface="Calibri" panose="020F0502020204030204" pitchFamily="34" charset="0"/>
              </a:rPr>
              <a:t>$7,800.00</a:t>
            </a:r>
          </a:p>
          <a:p>
            <a:pPr lvl="2" defTabSz="977900">
              <a:defRPr/>
            </a:pPr>
            <a:endParaRPr lang="en-US" sz="1400" dirty="0">
              <a:solidFill>
                <a:schemeClr val="bg1"/>
              </a:solidFill>
              <a:cs typeface="Calibri" panose="020F0502020204030204" pitchFamily="34" charset="0"/>
            </a:endParaRPr>
          </a:p>
          <a:p>
            <a:pPr marL="450850" marR="0" lvl="1" indent="-342900"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bg1"/>
                </a:solidFill>
                <a:cs typeface="Calibri" panose="020F0502020204030204" pitchFamily="34" charset="0"/>
              </a:rPr>
              <a:t>Total forecasted spend for the year:</a:t>
            </a:r>
          </a:p>
          <a:p>
            <a:pPr marL="858838" lvl="1" indent="-401638" defTabSz="977900">
              <a:buFont typeface="Arial" panose="020B0604020202020204" pitchFamily="34" charset="0"/>
              <a:buChar char="•"/>
              <a:defRPr/>
            </a:pPr>
            <a:r>
              <a:rPr lang="en-US" sz="1600" dirty="0">
                <a:solidFill>
                  <a:schemeClr val="bg1"/>
                </a:solidFill>
                <a:cs typeface="Calibri" panose="020F0502020204030204" pitchFamily="34" charset="0"/>
              </a:rPr>
              <a:t>Per reserves:  $550,000.00</a:t>
            </a:r>
          </a:p>
          <a:p>
            <a:pPr marL="858838" lvl="1" indent="-401638" defTabSz="977900">
              <a:buFont typeface="Arial" panose="020B0604020202020204" pitchFamily="34" charset="0"/>
              <a:buChar char="•"/>
              <a:defRPr/>
            </a:pPr>
            <a:r>
              <a:rPr lang="en-US" sz="1600" dirty="0">
                <a:solidFill>
                  <a:schemeClr val="bg1"/>
                </a:solidFill>
                <a:cs typeface="Calibri" panose="020F0502020204030204" pitchFamily="34" charset="0"/>
              </a:rPr>
              <a:t>Drainage maintenance:  $175,000.00</a:t>
            </a:r>
          </a:p>
          <a:p>
            <a:pPr marL="0" lvl="2" defTabSz="977900">
              <a:defRPr/>
            </a:pPr>
            <a:endParaRPr lang="en-US" sz="1400" kern="1200" dirty="0">
              <a:solidFill>
                <a:schemeClr val="bg1"/>
              </a:solidFill>
              <a:cs typeface="Calibri" panose="020F0502020204030204" pitchFamily="34" charset="0"/>
            </a:endParaRPr>
          </a:p>
          <a:p>
            <a:pPr marL="858838" marR="0" lvl="1" indent="-401638" defTabSz="9779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schemeClr val="bg1"/>
              </a:solidFill>
              <a:cs typeface="Calibri" panose="020F0502020204030204" pitchFamily="34" charset="0"/>
            </a:endParaRPr>
          </a:p>
        </p:txBody>
      </p:sp>
      <p:pic>
        <p:nvPicPr>
          <p:cNvPr id="6" name="Picture 5" descr="A picture containing outdoor, nature&#10;&#10;Description automatically generated">
            <a:extLst>
              <a:ext uri="{FF2B5EF4-FFF2-40B4-BE49-F238E27FC236}">
                <a16:creationId xmlns:a16="http://schemas.microsoft.com/office/drawing/2014/main" id="{9B43E13F-A73A-5D2B-A34B-B9B22F35B11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19706" r="23051" b="14909"/>
          <a:stretch/>
        </p:blipFill>
        <p:spPr>
          <a:xfrm>
            <a:off x="5816703" y="2499360"/>
            <a:ext cx="2412897" cy="2899954"/>
          </a:xfrm>
          <a:prstGeom prst="rect">
            <a:avLst/>
          </a:prstGeom>
        </p:spPr>
      </p:pic>
    </p:spTree>
    <p:extLst>
      <p:ext uri="{BB962C8B-B14F-4D97-AF65-F5344CB8AC3E}">
        <p14:creationId xmlns:p14="http://schemas.microsoft.com/office/powerpoint/2010/main" val="1214173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67E8B-0F93-9F11-CE59-75006B8DD2DA}"/>
              </a:ext>
            </a:extLst>
          </p:cNvPr>
          <p:cNvSpPr>
            <a:spLocks noGrp="1"/>
          </p:cNvSpPr>
          <p:nvPr>
            <p:ph type="title"/>
          </p:nvPr>
        </p:nvSpPr>
        <p:spPr/>
        <p:txBody>
          <a:bodyPr/>
          <a:lstStyle/>
          <a:p>
            <a:pPr algn="ctr"/>
            <a:r>
              <a:rPr lang="en-US" dirty="0"/>
              <a:t>Bulkheads</a:t>
            </a:r>
          </a:p>
        </p:txBody>
      </p:sp>
      <p:sp>
        <p:nvSpPr>
          <p:cNvPr id="4" name="TextBox 3">
            <a:extLst>
              <a:ext uri="{FF2B5EF4-FFF2-40B4-BE49-F238E27FC236}">
                <a16:creationId xmlns:a16="http://schemas.microsoft.com/office/drawing/2014/main" id="{5A292B0C-37CC-6246-C07B-63D506372393}"/>
              </a:ext>
            </a:extLst>
          </p:cNvPr>
          <p:cNvSpPr txBox="1"/>
          <p:nvPr/>
        </p:nvSpPr>
        <p:spPr>
          <a:xfrm>
            <a:off x="163283" y="2241570"/>
            <a:ext cx="8817429" cy="280076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2000" b="0" i="0" u="none" strike="noStrike" kern="1200" cap="none" spc="0" normalizeH="0" baseline="0" noProof="0" dirty="0">
                <a:ln>
                  <a:noFill/>
                </a:ln>
                <a:solidFill>
                  <a:srgbClr val="000000"/>
                </a:solidFill>
                <a:effectLst/>
                <a:uLnTx/>
                <a:uFillTx/>
                <a:ea typeface="Calibri" panose="020F0502020204030204" pitchFamily="34" charset="0"/>
                <a:cs typeface="+mn-cs"/>
              </a:rPr>
              <a:t>Objective:  to lock in contractor and price for FY 2023-2024 bulkhead replacement (same as last year) to enable cost savings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lang="en-US" sz="2000" dirty="0">
                <a:solidFill>
                  <a:srgbClr val="000000"/>
                </a:solidFill>
                <a:ea typeface="Calibri" panose="020F0502020204030204" pitchFamily="34" charset="0"/>
              </a:rPr>
              <a:t>Locations: </a:t>
            </a:r>
          </a:p>
          <a:p>
            <a:pPr marL="800100" lvl="1" indent="-342900">
              <a:buFont typeface="Arial" panose="020B0604020202020204" pitchFamily="34" charset="0"/>
              <a:buChar char="•"/>
              <a:tabLst>
                <a:tab pos="457200" algn="l"/>
              </a:tabLst>
              <a:defRPr/>
            </a:pPr>
            <a:r>
              <a:rPr lang="en-US" sz="2000" dirty="0" err="1">
                <a:solidFill>
                  <a:srgbClr val="000000"/>
                </a:solidFill>
                <a:ea typeface="Calibri" panose="020F0502020204030204" pitchFamily="34" charset="0"/>
              </a:rPr>
              <a:t>Watergreen</a:t>
            </a:r>
            <a:r>
              <a:rPr lang="en-US" sz="2000" dirty="0">
                <a:solidFill>
                  <a:srgbClr val="000000"/>
                </a:solidFill>
                <a:ea typeface="Calibri" panose="020F0502020204030204" pitchFamily="34" charset="0"/>
              </a:rPr>
              <a:t> Lane (2 - 20)</a:t>
            </a:r>
          </a:p>
          <a:p>
            <a:pPr marL="800100" lvl="1" indent="-342900">
              <a:buFont typeface="Arial" panose="020B0604020202020204" pitchFamily="34" charset="0"/>
              <a:buChar char="•"/>
              <a:tabLst>
                <a:tab pos="457200" algn="l"/>
              </a:tabLst>
              <a:defRPr/>
            </a:pPr>
            <a:r>
              <a:rPr lang="en-US" sz="2000" dirty="0">
                <a:solidFill>
                  <a:srgbClr val="000000"/>
                </a:solidFill>
                <a:ea typeface="Calibri" panose="020F0502020204030204" pitchFamily="34" charset="0"/>
              </a:rPr>
              <a:t>Goldeneye Court (2 - 24)</a:t>
            </a:r>
          </a:p>
          <a:p>
            <a:pPr marL="800100" lvl="1" indent="-342900">
              <a:buFont typeface="Arial" panose="020B0604020202020204" pitchFamily="34" charset="0"/>
              <a:buChar char="•"/>
              <a:tabLst>
                <a:tab pos="457200" algn="l"/>
              </a:tabLst>
              <a:defRPr/>
            </a:pPr>
            <a:r>
              <a:rPr lang="en-US" sz="2000" dirty="0">
                <a:solidFill>
                  <a:srgbClr val="000000"/>
                </a:solidFill>
                <a:ea typeface="Calibri" panose="020F0502020204030204" pitchFamily="34" charset="0"/>
              </a:rPr>
              <a:t>Wood Duck Drive (20 - 42)</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2000" b="0" i="0" u="none" strike="noStrike" kern="1200" cap="none" spc="0" normalizeH="0" baseline="0" noProof="0" dirty="0">
                <a:ln>
                  <a:noFill/>
                </a:ln>
                <a:solidFill>
                  <a:srgbClr val="000000"/>
                </a:solidFill>
                <a:effectLst/>
                <a:uLnTx/>
                <a:uFillTx/>
                <a:ea typeface="Calibri" panose="020F0502020204030204" pitchFamily="34" charset="0"/>
                <a:cs typeface="+mn-cs"/>
              </a:rPr>
              <a:t>Total Sq. Ft.:  2,300</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lang="en-US" sz="2000" dirty="0">
                <a:solidFill>
                  <a:srgbClr val="000000"/>
                </a:solidFill>
                <a:ea typeface="Calibri" panose="020F0502020204030204" pitchFamily="34" charset="0"/>
              </a:rPr>
              <a:t>Total Cost (2,300 sq. ft. x $425.00) = $977,500.00</a:t>
            </a:r>
            <a:endParaRPr kumimoji="0" lang="en-US" sz="2000" b="0" i="0" u="none" strike="noStrike" kern="1200" cap="none" spc="0" normalizeH="0" baseline="0" noProof="0" dirty="0">
              <a:ln>
                <a:noFill/>
              </a:ln>
              <a:solidFill>
                <a:srgbClr val="000000"/>
              </a:solidFill>
              <a:effectLst/>
              <a:uLnTx/>
              <a:uFillTx/>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1629969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F9401-D160-EE3D-3ADC-6BFB7D047B35}"/>
              </a:ext>
            </a:extLst>
          </p:cNvPr>
          <p:cNvSpPr>
            <a:spLocks noGrp="1"/>
          </p:cNvSpPr>
          <p:nvPr>
            <p:ph type="title"/>
          </p:nvPr>
        </p:nvSpPr>
        <p:spPr/>
        <p:txBody>
          <a:bodyPr/>
          <a:lstStyle/>
          <a:p>
            <a:pPr algn="ctr"/>
            <a:r>
              <a:rPr lang="en-US" dirty="0"/>
              <a:t>Acoustic Panels</a:t>
            </a:r>
          </a:p>
        </p:txBody>
      </p:sp>
      <p:sp>
        <p:nvSpPr>
          <p:cNvPr id="8" name="TextBox 7">
            <a:extLst>
              <a:ext uri="{FF2B5EF4-FFF2-40B4-BE49-F238E27FC236}">
                <a16:creationId xmlns:a16="http://schemas.microsoft.com/office/drawing/2014/main" id="{96A90638-F59B-1D8E-11E7-97B7594A8CF6}"/>
              </a:ext>
            </a:extLst>
          </p:cNvPr>
          <p:cNvSpPr txBox="1"/>
          <p:nvPr/>
        </p:nvSpPr>
        <p:spPr>
          <a:xfrm>
            <a:off x="2586447" y="1707769"/>
            <a:ext cx="6443876" cy="3400931"/>
          </a:xfrm>
          <a:prstGeom prst="rect">
            <a:avLst/>
          </a:prstGeom>
          <a:noFill/>
        </p:spPr>
        <p:txBody>
          <a:bodyPr wrap="square">
            <a:spAutoFit/>
          </a:bodyPr>
          <a:lstStyle/>
          <a:p>
            <a:pPr marL="457200" marR="0">
              <a:spcBef>
                <a:spcPts val="0"/>
              </a:spcBef>
              <a:spcAft>
                <a:spcPts val="0"/>
              </a:spcAft>
            </a:pPr>
            <a:r>
              <a:rPr lang="en-US" sz="1400" dirty="0">
                <a:solidFill>
                  <a:srgbClr val="000000"/>
                </a:solidFill>
                <a:effectLst/>
                <a:latin typeface="+mj-lt"/>
                <a:ea typeface="Calibri" panose="020F0502020204030204" pitchFamily="34" charset="0"/>
              </a:rPr>
              <a:t> </a:t>
            </a:r>
            <a:endParaRPr lang="en-US" sz="1400" dirty="0">
              <a:effectLst/>
              <a:latin typeface="+mj-lt"/>
              <a:ea typeface="Calibri" panose="020F0502020204030204" pitchFamily="34" charset="0"/>
            </a:endParaRPr>
          </a:p>
          <a:p>
            <a:pPr marL="342900" marR="0" lvl="0" indent="-342900">
              <a:spcAft>
                <a:spcPts val="600"/>
              </a:spcAft>
              <a:buSzPts val="1000"/>
              <a:buFont typeface="Symbol" panose="05050102010706020507" pitchFamily="18" charset="2"/>
              <a:buChar char=""/>
              <a:tabLst>
                <a:tab pos="457200" algn="l"/>
              </a:tabLst>
            </a:pPr>
            <a:r>
              <a:rPr lang="en-US" sz="1600" dirty="0">
                <a:solidFill>
                  <a:srgbClr val="000000"/>
                </a:solidFill>
                <a:ea typeface="Times New Roman" panose="02020603050405020304" pitchFamily="18" charset="0"/>
                <a:cs typeface="Calibri" panose="020F0502020204030204" pitchFamily="34" charset="0"/>
              </a:rPr>
              <a:t>Installation of acoustic panels to adjust noise to acceptable levels </a:t>
            </a:r>
            <a:endParaRPr lang="en-US" sz="1600" dirty="0">
              <a:ea typeface="Calibri" panose="020F0502020204030204" pitchFamily="34" charset="0"/>
              <a:cs typeface="Calibri" panose="020F0502020204030204" pitchFamily="34" charset="0"/>
            </a:endParaRPr>
          </a:p>
          <a:p>
            <a:pPr marL="344488" indent="-344488">
              <a:spcBef>
                <a:spcPct val="0"/>
              </a:spcBef>
              <a:spcAft>
                <a:spcPts val="600"/>
              </a:spcAft>
              <a:buFont typeface="Arial" panose="020B0604020202020204" pitchFamily="34" charset="0"/>
              <a:buChar char="•"/>
              <a:defRPr/>
            </a:pPr>
            <a:r>
              <a:rPr lang="en-US" sz="1600" dirty="0">
                <a:solidFill>
                  <a:srgbClr val="000000"/>
                </a:solidFill>
                <a:ea typeface="Times New Roman" panose="02020603050405020304" pitchFamily="18" charset="0"/>
                <a:cs typeface="Calibri" panose="020F0502020204030204" pitchFamily="34" charset="0"/>
              </a:rPr>
              <a:t>Installed 30 panels in each room</a:t>
            </a:r>
          </a:p>
          <a:p>
            <a:pPr marL="344488" indent="-344488">
              <a:spcBef>
                <a:spcPct val="0"/>
              </a:spcBef>
              <a:spcAft>
                <a:spcPts val="600"/>
              </a:spcAft>
              <a:buFont typeface="Arial" panose="020B0604020202020204" pitchFamily="34" charset="0"/>
              <a:buChar char="•"/>
              <a:defRPr/>
            </a:pPr>
            <a:r>
              <a:rPr lang="en-US" sz="1600" cap="none" dirty="0">
                <a:solidFill>
                  <a:prstClr val="black"/>
                </a:solidFill>
                <a:cs typeface="Calibri" panose="020F0502020204030204" pitchFamily="34" charset="0"/>
              </a:rPr>
              <a:t>The contractor was </a:t>
            </a:r>
            <a:r>
              <a:rPr lang="en-US" sz="1600" dirty="0">
                <a:solidFill>
                  <a:srgbClr val="000000"/>
                </a:solidFill>
                <a:effectLst/>
                <a:ea typeface="Times New Roman" panose="02020603050405020304" pitchFamily="18" charset="0"/>
                <a:cs typeface="Calibri" panose="020F0502020204030204" pitchFamily="34" charset="0"/>
              </a:rPr>
              <a:t>Mid South Audio, a preferred vendor who installed A/V systems at the Clubhouse, Yacht Club and Admin Building.</a:t>
            </a:r>
            <a:endParaRPr lang="en-US" sz="1600" dirty="0">
              <a:solidFill>
                <a:prstClr val="black"/>
              </a:solidFill>
              <a:cs typeface="Calibri" panose="020F0502020204030204" pitchFamily="34" charset="0"/>
            </a:endParaRPr>
          </a:p>
          <a:p>
            <a:pPr marL="344488" indent="-344488">
              <a:spcBef>
                <a:spcPct val="0"/>
              </a:spcBef>
              <a:spcAft>
                <a:spcPts val="600"/>
              </a:spcAft>
              <a:buFont typeface="Arial" panose="020B0604020202020204" pitchFamily="34" charset="0"/>
              <a:buChar char="•"/>
              <a:defRPr/>
            </a:pPr>
            <a:r>
              <a:rPr lang="en-US" sz="1600" cap="none" dirty="0">
                <a:solidFill>
                  <a:prstClr val="black"/>
                </a:solidFill>
                <a:cs typeface="Calibri" panose="020F0502020204030204" pitchFamily="34" charset="0"/>
              </a:rPr>
              <a:t>Cost:</a:t>
            </a:r>
          </a:p>
          <a:p>
            <a:pPr marL="801688" lvl="1" indent="-344488">
              <a:spcBef>
                <a:spcPct val="0"/>
              </a:spcBef>
              <a:buFont typeface="Arial" panose="020B0604020202020204" pitchFamily="34" charset="0"/>
              <a:buChar char="•"/>
              <a:defRPr/>
            </a:pPr>
            <a:r>
              <a:rPr lang="en-US" sz="1600" dirty="0">
                <a:solidFill>
                  <a:prstClr val="black"/>
                </a:solidFill>
                <a:cs typeface="Calibri" panose="020F0502020204030204" pitchFamily="34" charset="0"/>
              </a:rPr>
              <a:t>Clubhouse Bar &amp; Grille:  $12,273.20</a:t>
            </a:r>
          </a:p>
          <a:p>
            <a:pPr marL="801688" lvl="1" indent="-344488">
              <a:spcBef>
                <a:spcPct val="0"/>
              </a:spcBef>
              <a:spcAft>
                <a:spcPts val="600"/>
              </a:spcAft>
              <a:buFont typeface="Arial" panose="020B0604020202020204" pitchFamily="34" charset="0"/>
              <a:buChar char="•"/>
              <a:defRPr/>
            </a:pPr>
            <a:r>
              <a:rPr lang="en-US" sz="1600" cap="none" dirty="0">
                <a:solidFill>
                  <a:prstClr val="black"/>
                </a:solidFill>
                <a:cs typeface="Calibri" panose="020F0502020204030204" pitchFamily="34" charset="0"/>
              </a:rPr>
              <a:t>Community Room:  </a:t>
            </a:r>
            <a:r>
              <a:rPr lang="en-US" sz="1600" cap="none">
                <a:solidFill>
                  <a:prstClr val="black"/>
                </a:solidFill>
                <a:cs typeface="Calibri" panose="020F0502020204030204" pitchFamily="34" charset="0"/>
              </a:rPr>
              <a:t>$7,235.60</a:t>
            </a:r>
            <a:endParaRPr lang="en-US" sz="1600" cap="none" dirty="0">
              <a:solidFill>
                <a:prstClr val="black"/>
              </a:solidFill>
              <a:cs typeface="Calibri" panose="020F0502020204030204" pitchFamily="34" charset="0"/>
            </a:endParaRPr>
          </a:p>
          <a:p>
            <a:pPr marL="344488" indent="-344488">
              <a:spcBef>
                <a:spcPct val="0"/>
              </a:spcBef>
              <a:spcAft>
                <a:spcPts val="600"/>
              </a:spcAft>
              <a:buFont typeface="Arial" panose="020B0604020202020204" pitchFamily="34" charset="0"/>
              <a:buChar char="•"/>
              <a:defRPr/>
            </a:pPr>
            <a:r>
              <a:rPr lang="en-US" sz="1600" dirty="0">
                <a:solidFill>
                  <a:prstClr val="black"/>
                </a:solidFill>
                <a:cs typeface="Calibri" panose="020F0502020204030204" pitchFamily="34" charset="0"/>
              </a:rPr>
              <a:t>Golf Advisory Committee met on December 15</a:t>
            </a:r>
            <a:r>
              <a:rPr lang="en-US" sz="1600" baseline="30000" dirty="0">
                <a:solidFill>
                  <a:prstClr val="black"/>
                </a:solidFill>
                <a:cs typeface="Calibri" panose="020F0502020204030204" pitchFamily="34" charset="0"/>
              </a:rPr>
              <a:t>th</a:t>
            </a:r>
            <a:r>
              <a:rPr lang="en-US" sz="1600" dirty="0">
                <a:solidFill>
                  <a:prstClr val="black"/>
                </a:solidFill>
                <a:cs typeface="Calibri" panose="020F0502020204030204" pitchFamily="34" charset="0"/>
              </a:rPr>
              <a:t> in room – positive comments received by GM</a:t>
            </a:r>
            <a:endParaRPr lang="en-US" sz="1200" dirty="0">
              <a:solidFill>
                <a:srgbClr val="000000"/>
              </a:solidFill>
              <a:effectLst/>
              <a:latin typeface="+mj-lt"/>
              <a:ea typeface="Calibri" panose="020F0502020204030204" pitchFamily="34" charset="0"/>
            </a:endParaRPr>
          </a:p>
        </p:txBody>
      </p:sp>
      <p:pic>
        <p:nvPicPr>
          <p:cNvPr id="5" name="Picture 4" descr="A picture containing text, indoor&#10;&#10;Description automatically generated">
            <a:extLst>
              <a:ext uri="{FF2B5EF4-FFF2-40B4-BE49-F238E27FC236}">
                <a16:creationId xmlns:a16="http://schemas.microsoft.com/office/drawing/2014/main" id="{82A0B4E8-AFEC-F0FB-8295-0AC6EDFE6F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8320" y="5055325"/>
            <a:ext cx="3204756" cy="1802675"/>
          </a:xfrm>
          <a:prstGeom prst="rect">
            <a:avLst/>
          </a:prstGeom>
        </p:spPr>
      </p:pic>
      <p:pic>
        <p:nvPicPr>
          <p:cNvPr id="7" name="Picture 6" descr="A room with tables and chairs&#10;&#10;Description automatically generated with medium confidence">
            <a:extLst>
              <a:ext uri="{FF2B5EF4-FFF2-40B4-BE49-F238E27FC236}">
                <a16:creationId xmlns:a16="http://schemas.microsoft.com/office/drawing/2014/main" id="{656ECCAA-6734-66EF-65B4-6137248F20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925" y="5055325"/>
            <a:ext cx="3204755" cy="1802675"/>
          </a:xfrm>
          <a:prstGeom prst="rect">
            <a:avLst/>
          </a:prstGeom>
        </p:spPr>
      </p:pic>
      <p:pic>
        <p:nvPicPr>
          <p:cNvPr id="2050" name="Picture 2">
            <a:extLst>
              <a:ext uri="{FF2B5EF4-FFF2-40B4-BE49-F238E27FC236}">
                <a16:creationId xmlns:a16="http://schemas.microsoft.com/office/drawing/2014/main" id="{9305F810-0BF0-26D0-6368-028BF9F0FC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638" y="1884234"/>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4102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67E8B-0F93-9F11-CE59-75006B8DD2DA}"/>
              </a:ext>
            </a:extLst>
          </p:cNvPr>
          <p:cNvSpPr>
            <a:spLocks noGrp="1"/>
          </p:cNvSpPr>
          <p:nvPr>
            <p:ph type="title"/>
          </p:nvPr>
        </p:nvSpPr>
        <p:spPr/>
        <p:txBody>
          <a:bodyPr/>
          <a:lstStyle/>
          <a:p>
            <a:pPr algn="ctr"/>
            <a:r>
              <a:rPr lang="en-US" dirty="0"/>
              <a:t>Yacht Club </a:t>
            </a:r>
            <a:br>
              <a:rPr lang="en-US" dirty="0"/>
            </a:br>
            <a:r>
              <a:rPr lang="en-US" dirty="0"/>
              <a:t>(Deferred Maintenance)</a:t>
            </a:r>
          </a:p>
        </p:txBody>
      </p:sp>
      <p:sp>
        <p:nvSpPr>
          <p:cNvPr id="4" name="TextBox 3">
            <a:extLst>
              <a:ext uri="{FF2B5EF4-FFF2-40B4-BE49-F238E27FC236}">
                <a16:creationId xmlns:a16="http://schemas.microsoft.com/office/drawing/2014/main" id="{5A292B0C-37CC-6246-C07B-63D506372393}"/>
              </a:ext>
            </a:extLst>
          </p:cNvPr>
          <p:cNvSpPr txBox="1"/>
          <p:nvPr/>
        </p:nvSpPr>
        <p:spPr>
          <a:xfrm>
            <a:off x="2760617" y="2241570"/>
            <a:ext cx="5138057" cy="95410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entury Gothic" panose="020B0502020202020204"/>
                <a:ea typeface="Calibri" panose="020F0502020204030204" pitchFamily="34" charset="0"/>
                <a:cs typeface="+mn-cs"/>
              </a:rPr>
              <a:t>Work to start in January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entury Gothic" panose="020B0502020202020204"/>
                <a:ea typeface="Calibri" panose="020F0502020204030204" pitchFamily="34" charset="0"/>
                <a:cs typeface="+mn-cs"/>
              </a:rPr>
              <a:t>Total Cost:  $10,800.00</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p:txBody>
      </p:sp>
      <p:pic>
        <p:nvPicPr>
          <p:cNvPr id="7" name="Picture 6">
            <a:extLst>
              <a:ext uri="{FF2B5EF4-FFF2-40B4-BE49-F238E27FC236}">
                <a16:creationId xmlns:a16="http://schemas.microsoft.com/office/drawing/2014/main" id="{B8BD5F25-043F-8869-5117-DFDA931520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972609" y="2666664"/>
            <a:ext cx="3551979" cy="2663984"/>
          </a:xfrm>
          <a:prstGeom prst="rect">
            <a:avLst/>
          </a:prstGeom>
        </p:spPr>
      </p:pic>
      <p:pic>
        <p:nvPicPr>
          <p:cNvPr id="9" name="Picture 8">
            <a:extLst>
              <a:ext uri="{FF2B5EF4-FFF2-40B4-BE49-F238E27FC236}">
                <a16:creationId xmlns:a16="http://schemas.microsoft.com/office/drawing/2014/main" id="{B0453F82-B0AA-5209-A447-951810E213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80588" y="2685567"/>
            <a:ext cx="3551980" cy="2663985"/>
          </a:xfrm>
          <a:prstGeom prst="rect">
            <a:avLst/>
          </a:prstGeom>
        </p:spPr>
      </p:pic>
      <p:pic>
        <p:nvPicPr>
          <p:cNvPr id="1026" name="Picture 2">
            <a:extLst>
              <a:ext uri="{FF2B5EF4-FFF2-40B4-BE49-F238E27FC236}">
                <a16:creationId xmlns:a16="http://schemas.microsoft.com/office/drawing/2014/main" id="{72228B7A-F695-5481-9377-78CA7E3E4C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4798"/>
          <a:stretch/>
        </p:blipFill>
        <p:spPr bwMode="auto">
          <a:xfrm>
            <a:off x="3017520" y="3395842"/>
            <a:ext cx="3108960" cy="2378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40718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C3FCA-ED7A-D5B6-B5F6-4096BAD11840}"/>
              </a:ext>
            </a:extLst>
          </p:cNvPr>
          <p:cNvSpPr>
            <a:spLocks noGrp="1"/>
          </p:cNvSpPr>
          <p:nvPr>
            <p:ph type="title"/>
          </p:nvPr>
        </p:nvSpPr>
        <p:spPr/>
        <p:txBody>
          <a:bodyPr/>
          <a:lstStyle/>
          <a:p>
            <a:pPr algn="ctr"/>
            <a:r>
              <a:rPr lang="en-US" dirty="0"/>
              <a:t>Kayak/Recreation Pier</a:t>
            </a:r>
          </a:p>
        </p:txBody>
      </p:sp>
      <p:sp>
        <p:nvSpPr>
          <p:cNvPr id="4" name="TextBox 3">
            <a:extLst>
              <a:ext uri="{FF2B5EF4-FFF2-40B4-BE49-F238E27FC236}">
                <a16:creationId xmlns:a16="http://schemas.microsoft.com/office/drawing/2014/main" id="{E3370AE6-8826-1D5E-206A-7BD14ABE46B0}"/>
              </a:ext>
            </a:extLst>
          </p:cNvPr>
          <p:cNvSpPr txBox="1"/>
          <p:nvPr/>
        </p:nvSpPr>
        <p:spPr>
          <a:xfrm>
            <a:off x="65316" y="2333685"/>
            <a:ext cx="3452326" cy="3693319"/>
          </a:xfrm>
          <a:prstGeom prst="rect">
            <a:avLst/>
          </a:prstGeom>
          <a:noFill/>
        </p:spPr>
        <p:txBody>
          <a:bodyPr wrap="square">
            <a:spAutoFit/>
          </a:bodyPr>
          <a:lstStyle/>
          <a:p>
            <a:pPr marL="342900" marR="0" lvl="0" indent="-342900">
              <a:spcBef>
                <a:spcPts val="0"/>
              </a:spcBef>
              <a:spcAft>
                <a:spcPts val="0"/>
              </a:spcAft>
              <a:buFont typeface="Arial" panose="020B0604020202020204" pitchFamily="34" charset="0"/>
              <a:buChar char="•"/>
              <a:tabLst>
                <a:tab pos="457200" algn="l"/>
              </a:tabLst>
            </a:pPr>
            <a:r>
              <a:rPr lang="en-US" sz="1800" dirty="0">
                <a:solidFill>
                  <a:srgbClr val="000000"/>
                </a:solidFill>
                <a:effectLst/>
                <a:ea typeface="Times New Roman" panose="02020603050405020304" pitchFamily="18" charset="0"/>
              </a:rPr>
              <a:t>Pintail Park chosen as location </a:t>
            </a:r>
            <a:r>
              <a:rPr lang="en-US" dirty="0">
                <a:solidFill>
                  <a:srgbClr val="000000"/>
                </a:solidFill>
                <a:ea typeface="Times New Roman" panose="02020603050405020304" pitchFamily="18" charset="0"/>
              </a:rPr>
              <a:t>by the Recreation and Parks Advisory Committee</a:t>
            </a:r>
            <a:endParaRPr lang="en-US" sz="1800" dirty="0">
              <a:solidFill>
                <a:srgbClr val="000000"/>
              </a:solidFill>
              <a:effectLst/>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dirty="0">
                <a:solidFill>
                  <a:srgbClr val="000000"/>
                </a:solidFill>
                <a:effectLst/>
                <a:ea typeface="Times New Roman" panose="02020603050405020304" pitchFamily="18" charset="0"/>
              </a:rPr>
              <a:t>Approved from Feds, State, and County</a:t>
            </a:r>
            <a:endParaRPr lang="en-US" dirty="0">
              <a:solidFill>
                <a:srgbClr val="000000"/>
              </a:solidFill>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dirty="0">
                <a:solidFill>
                  <a:srgbClr val="000000"/>
                </a:solidFill>
                <a:effectLst/>
                <a:ea typeface="Times New Roman" panose="02020603050405020304" pitchFamily="18" charset="0"/>
              </a:rPr>
              <a:t>Waiting for signature from Maryland Department of Environment (MDE)</a:t>
            </a:r>
            <a:endParaRPr lang="en-US" sz="900" dirty="0">
              <a:solidFill>
                <a:srgbClr val="000000"/>
              </a:solidFill>
              <a:effectLst/>
              <a:ea typeface="Calibri" panose="020F0502020204030204" pitchFamily="34" charset="0"/>
            </a:endParaRPr>
          </a:p>
          <a:p>
            <a:pPr marL="342900" marR="0" lvl="0" indent="-342900">
              <a:spcBef>
                <a:spcPts val="0"/>
              </a:spcBef>
              <a:spcAft>
                <a:spcPts val="0"/>
              </a:spcAft>
              <a:buFont typeface="Arial" panose="020B0604020202020204" pitchFamily="34" charset="0"/>
              <a:buChar char="•"/>
              <a:tabLst>
                <a:tab pos="457200" algn="l"/>
              </a:tabLst>
            </a:pPr>
            <a:r>
              <a:rPr lang="en-US" sz="1800" dirty="0">
                <a:solidFill>
                  <a:srgbClr val="000000"/>
                </a:solidFill>
                <a:effectLst/>
                <a:ea typeface="Times New Roman" panose="02020603050405020304" pitchFamily="18" charset="0"/>
              </a:rPr>
              <a:t>Once signed County will release construction permit</a:t>
            </a:r>
            <a:endParaRPr lang="en-US" dirty="0">
              <a:solidFill>
                <a:srgbClr val="000000"/>
              </a:solidFill>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dirty="0">
                <a:solidFill>
                  <a:srgbClr val="000000"/>
                </a:solidFill>
                <a:effectLst/>
                <a:ea typeface="Times New Roman" panose="02020603050405020304" pitchFamily="18" charset="0"/>
              </a:rPr>
              <a:t>Estimated Cost:  $100,000</a:t>
            </a:r>
          </a:p>
        </p:txBody>
      </p:sp>
      <p:pic>
        <p:nvPicPr>
          <p:cNvPr id="9" name="Picture 8" descr="A map of a city&#10;&#10;Description automatically generated with medium confidence">
            <a:extLst>
              <a:ext uri="{FF2B5EF4-FFF2-40B4-BE49-F238E27FC236}">
                <a16:creationId xmlns:a16="http://schemas.microsoft.com/office/drawing/2014/main" id="{327E257C-EBE0-5AE3-EDF7-60B3B6106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563" y="2099387"/>
            <a:ext cx="5745121" cy="4627983"/>
          </a:xfrm>
          <a:prstGeom prst="rect">
            <a:avLst/>
          </a:prstGeom>
        </p:spPr>
      </p:pic>
    </p:spTree>
    <p:extLst>
      <p:ext uri="{BB962C8B-B14F-4D97-AF65-F5344CB8AC3E}">
        <p14:creationId xmlns:p14="http://schemas.microsoft.com/office/powerpoint/2010/main" val="3857165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20" name="Rectangle 19">
            <a:extLst>
              <a:ext uri="{FF2B5EF4-FFF2-40B4-BE49-F238E27FC236}">
                <a16:creationId xmlns:a16="http://schemas.microsoft.com/office/drawing/2014/main" id="{597EA66B-2AAB-42B0-9F9D-38920D8D82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p:cNvSpPr>
            <a:spLocks noGrp="1"/>
          </p:cNvSpPr>
          <p:nvPr>
            <p:ph type="title"/>
          </p:nvPr>
        </p:nvSpPr>
        <p:spPr>
          <a:xfrm>
            <a:off x="409303" y="431758"/>
            <a:ext cx="8377646" cy="5462576"/>
          </a:xfrm>
          <a:effectLst/>
        </p:spPr>
        <p:txBody>
          <a:bodyPr vert="horz" lIns="91440" tIns="45720" rIns="91440" bIns="45720" rtlCol="0" anchor="b">
            <a:normAutofit/>
          </a:bodyPr>
          <a:lstStyle/>
          <a:p>
            <a:pPr algn="ctr">
              <a:lnSpc>
                <a:spcPct val="90000"/>
              </a:lnSpc>
            </a:pPr>
            <a:br>
              <a:rPr lang="en-US" sz="2000" dirty="0">
                <a:solidFill>
                  <a:schemeClr val="tx1"/>
                </a:solidFill>
                <a:cs typeface="+mj-cs"/>
              </a:rPr>
            </a:br>
            <a:br>
              <a:rPr lang="en-US" sz="2000" dirty="0">
                <a:solidFill>
                  <a:schemeClr val="tx1"/>
                </a:solidFill>
                <a:cs typeface="+mj-cs"/>
              </a:rPr>
            </a:br>
            <a:br>
              <a:rPr lang="en-US" sz="2000" dirty="0">
                <a:cs typeface="+mj-cs"/>
              </a:rPr>
            </a:br>
            <a:br>
              <a:rPr lang="en-US" sz="2000" dirty="0">
                <a:cs typeface="+mj-cs"/>
              </a:rPr>
            </a:br>
            <a:br>
              <a:rPr lang="en-US" sz="2000" dirty="0">
                <a:cs typeface="+mj-cs"/>
              </a:rPr>
            </a:br>
            <a:r>
              <a:rPr lang="en-US" sz="5400" dirty="0">
                <a:solidFill>
                  <a:schemeClr val="tx1"/>
                </a:solidFill>
                <a:cs typeface="+mj-cs"/>
              </a:rPr>
              <a:t>Approval of Minutes</a:t>
            </a:r>
            <a:br>
              <a:rPr lang="en-US" sz="2000" dirty="0">
                <a:solidFill>
                  <a:schemeClr val="tx1"/>
                </a:solidFill>
                <a:cs typeface="+mj-cs"/>
              </a:rPr>
            </a:br>
            <a:br>
              <a:rPr lang="en-US" sz="2000" dirty="0">
                <a:solidFill>
                  <a:schemeClr val="tx1"/>
                </a:solidFill>
                <a:cs typeface="+mj-cs"/>
              </a:rPr>
            </a:br>
            <a:br>
              <a:rPr lang="en-US" sz="3600" dirty="0">
                <a:solidFill>
                  <a:schemeClr val="tx1"/>
                </a:solidFill>
                <a:cs typeface="+mj-cs"/>
              </a:rPr>
            </a:br>
            <a:r>
              <a:rPr lang="en-US" sz="3200" b="0" dirty="0">
                <a:solidFill>
                  <a:schemeClr val="tx1"/>
                </a:solidFill>
                <a:cs typeface="+mj-cs"/>
              </a:rPr>
              <a:t>November 19, 2022 – Regular Meeting</a:t>
            </a:r>
            <a:br>
              <a:rPr lang="en-US" sz="3200" b="0" dirty="0">
                <a:solidFill>
                  <a:schemeClr val="tx1"/>
                </a:solidFill>
                <a:cs typeface="+mj-cs"/>
              </a:rPr>
            </a:br>
            <a:r>
              <a:rPr lang="en-US" sz="3200" b="0" dirty="0">
                <a:solidFill>
                  <a:schemeClr val="tx1"/>
                </a:solidFill>
                <a:cs typeface="+mj-cs"/>
              </a:rPr>
              <a:t>December 9, 2022 – Special Meeting</a:t>
            </a:r>
            <a:br>
              <a:rPr lang="en-US" sz="3200" b="0" dirty="0">
                <a:cs typeface="+mj-cs"/>
              </a:rPr>
            </a:br>
            <a:br>
              <a:rPr lang="en-US" sz="2000" b="0" dirty="0">
                <a:cs typeface="+mj-cs"/>
              </a:rPr>
            </a:br>
            <a:br>
              <a:rPr lang="en-US" sz="2000" dirty="0">
                <a:cs typeface="+mj-cs"/>
              </a:rPr>
            </a:br>
            <a:br>
              <a:rPr lang="en-US" sz="2000" dirty="0">
                <a:highlight>
                  <a:srgbClr val="FFFF00"/>
                </a:highlight>
                <a:cs typeface="+mj-cs"/>
              </a:rPr>
            </a:br>
            <a:br>
              <a:rPr lang="en-US" sz="2000" dirty="0">
                <a:cs typeface="+mj-cs"/>
              </a:rPr>
            </a:br>
            <a:endParaRPr lang="en-US" sz="2000" dirty="0">
              <a:solidFill>
                <a:schemeClr val="tx1"/>
              </a:solidFill>
              <a:cs typeface="+mj-cs"/>
            </a:endParaRPr>
          </a:p>
        </p:txBody>
      </p:sp>
      <p:sp>
        <p:nvSpPr>
          <p:cNvPr id="22" name="Freeform: Shape 21">
            <a:extLst>
              <a:ext uri="{FF2B5EF4-FFF2-40B4-BE49-F238E27FC236}">
                <a16:creationId xmlns:a16="http://schemas.microsoft.com/office/drawing/2014/main" id="{D360EBE3-31BB-422F-AA87-FA3873DAE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0" y="5388384"/>
            <a:ext cx="9144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71030717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C9D552-2E9A-7A5A-1CF1-8AB7C8E0CF29}"/>
              </a:ext>
            </a:extLst>
          </p:cNvPr>
          <p:cNvSpPr>
            <a:spLocks noGrp="1"/>
          </p:cNvSpPr>
          <p:nvPr>
            <p:ph type="title"/>
          </p:nvPr>
        </p:nvSpPr>
        <p:spPr/>
        <p:txBody>
          <a:bodyPr>
            <a:noAutofit/>
          </a:bodyPr>
          <a:lstStyle/>
          <a:p>
            <a:pPr algn="ctr"/>
            <a:r>
              <a:rPr lang="en-US" sz="4000" dirty="0">
                <a:latin typeface="Century Gothic" panose="020B0502020202020204" pitchFamily="34" charset="0"/>
              </a:rPr>
              <a:t>Kayak Pier</a:t>
            </a:r>
          </a:p>
        </p:txBody>
      </p:sp>
      <p:pic>
        <p:nvPicPr>
          <p:cNvPr id="6" name="Picture 5">
            <a:extLst>
              <a:ext uri="{FF2B5EF4-FFF2-40B4-BE49-F238E27FC236}">
                <a16:creationId xmlns:a16="http://schemas.microsoft.com/office/drawing/2014/main" id="{0439E3D3-691E-419C-8196-0423E7196EFB}"/>
              </a:ext>
            </a:extLst>
          </p:cNvPr>
          <p:cNvPicPr>
            <a:picLocks noChangeAspect="1"/>
          </p:cNvPicPr>
          <p:nvPr/>
        </p:nvPicPr>
        <p:blipFill>
          <a:blip r:embed="rId2"/>
          <a:stretch>
            <a:fillRect/>
          </a:stretch>
        </p:blipFill>
        <p:spPr>
          <a:xfrm>
            <a:off x="1031927" y="966204"/>
            <a:ext cx="7080145" cy="5447288"/>
          </a:xfrm>
          <a:prstGeom prst="rect">
            <a:avLst/>
          </a:prstGeom>
        </p:spPr>
      </p:pic>
    </p:spTree>
    <p:extLst>
      <p:ext uri="{BB962C8B-B14F-4D97-AF65-F5344CB8AC3E}">
        <p14:creationId xmlns:p14="http://schemas.microsoft.com/office/powerpoint/2010/main" val="35618218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345FB6-7F07-CC45-B713-92545163660E}"/>
              </a:ext>
            </a:extLst>
          </p:cNvPr>
          <p:cNvSpPr>
            <a:spLocks noGrp="1"/>
          </p:cNvSpPr>
          <p:nvPr>
            <p:ph type="title"/>
          </p:nvPr>
        </p:nvSpPr>
        <p:spPr/>
        <p:txBody>
          <a:bodyPr>
            <a:noAutofit/>
          </a:bodyPr>
          <a:lstStyle/>
          <a:p>
            <a:pPr algn="ctr"/>
            <a:r>
              <a:rPr lang="en-US" sz="4000" dirty="0">
                <a:latin typeface="Century Gothic" panose="020B0502020202020204" pitchFamily="34" charset="0"/>
              </a:rPr>
              <a:t>Recreation Pier / Parking Lot</a:t>
            </a:r>
          </a:p>
        </p:txBody>
      </p:sp>
      <p:pic>
        <p:nvPicPr>
          <p:cNvPr id="6" name="Picture 5">
            <a:extLst>
              <a:ext uri="{FF2B5EF4-FFF2-40B4-BE49-F238E27FC236}">
                <a16:creationId xmlns:a16="http://schemas.microsoft.com/office/drawing/2014/main" id="{070968C4-063F-FBE6-1104-DFA42037FFFF}"/>
              </a:ext>
            </a:extLst>
          </p:cNvPr>
          <p:cNvPicPr>
            <a:picLocks noChangeAspect="1"/>
          </p:cNvPicPr>
          <p:nvPr/>
        </p:nvPicPr>
        <p:blipFill>
          <a:blip r:embed="rId2"/>
          <a:stretch>
            <a:fillRect/>
          </a:stretch>
        </p:blipFill>
        <p:spPr>
          <a:xfrm>
            <a:off x="983587" y="1030873"/>
            <a:ext cx="7176825" cy="5382619"/>
          </a:xfrm>
          <a:prstGeom prst="rect">
            <a:avLst/>
          </a:prstGeom>
        </p:spPr>
      </p:pic>
    </p:spTree>
    <p:extLst>
      <p:ext uri="{BB962C8B-B14F-4D97-AF65-F5344CB8AC3E}">
        <p14:creationId xmlns:p14="http://schemas.microsoft.com/office/powerpoint/2010/main" val="41186988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67E8B-0F93-9F11-CE59-75006B8DD2DA}"/>
              </a:ext>
            </a:extLst>
          </p:cNvPr>
          <p:cNvSpPr>
            <a:spLocks noGrp="1"/>
          </p:cNvSpPr>
          <p:nvPr>
            <p:ph type="title"/>
          </p:nvPr>
        </p:nvSpPr>
        <p:spPr/>
        <p:txBody>
          <a:bodyPr/>
          <a:lstStyle/>
          <a:p>
            <a:pPr algn="ctr"/>
            <a:r>
              <a:rPr lang="en-US" dirty="0"/>
              <a:t>Aquatics</a:t>
            </a:r>
          </a:p>
        </p:txBody>
      </p:sp>
      <p:sp>
        <p:nvSpPr>
          <p:cNvPr id="4" name="TextBox 3">
            <a:extLst>
              <a:ext uri="{FF2B5EF4-FFF2-40B4-BE49-F238E27FC236}">
                <a16:creationId xmlns:a16="http://schemas.microsoft.com/office/drawing/2014/main" id="{5A292B0C-37CC-6246-C07B-63D506372393}"/>
              </a:ext>
            </a:extLst>
          </p:cNvPr>
          <p:cNvSpPr txBox="1"/>
          <p:nvPr/>
        </p:nvSpPr>
        <p:spPr>
          <a:xfrm>
            <a:off x="367821" y="3429000"/>
            <a:ext cx="4818020" cy="1938992"/>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2000" b="0" i="0" u="none" strike="noStrike" kern="1200" cap="none" spc="0" normalizeH="0" baseline="0" noProof="0" dirty="0">
                <a:ln>
                  <a:noFill/>
                </a:ln>
                <a:solidFill>
                  <a:srgbClr val="000000"/>
                </a:solidFill>
                <a:effectLst/>
                <a:uLnTx/>
                <a:uFillTx/>
                <a:ea typeface="Calibri" panose="020F0502020204030204" pitchFamily="34" charset="0"/>
                <a:cs typeface="+mn-cs"/>
              </a:rPr>
              <a:t>New afternoon water fitness class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2000" b="0" i="0" u="none" strike="noStrike" kern="1200" cap="none" spc="0" normalizeH="0" baseline="0" noProof="0" dirty="0">
                <a:ln>
                  <a:noFill/>
                </a:ln>
                <a:solidFill>
                  <a:srgbClr val="000000"/>
                </a:solidFill>
                <a:effectLst/>
                <a:uLnTx/>
                <a:uFillTx/>
                <a:ea typeface="Calibri" panose="020F0502020204030204" pitchFamily="34" charset="0"/>
                <a:cs typeface="+mn-cs"/>
              </a:rPr>
              <a:t>Class begins January 10</a:t>
            </a:r>
            <a:r>
              <a:rPr kumimoji="0" lang="en-US" sz="2000" b="0" i="0" u="none" strike="noStrike" kern="1200" cap="none" spc="0" normalizeH="0" baseline="30000" noProof="0" dirty="0">
                <a:ln>
                  <a:noFill/>
                </a:ln>
                <a:solidFill>
                  <a:srgbClr val="000000"/>
                </a:solidFill>
                <a:effectLst/>
                <a:uLnTx/>
                <a:uFillTx/>
                <a:ea typeface="Calibri" panose="020F0502020204030204" pitchFamily="34" charset="0"/>
                <a:cs typeface="+mn-cs"/>
              </a:rPr>
              <a:t>th</a:t>
            </a:r>
            <a:r>
              <a:rPr kumimoji="0" lang="en-US" sz="2000" b="0" i="0" u="none" strike="noStrike" kern="1200" cap="none" spc="0" normalizeH="0" baseline="0" noProof="0" dirty="0">
                <a:ln>
                  <a:noFill/>
                </a:ln>
                <a:solidFill>
                  <a:srgbClr val="000000"/>
                </a:solidFill>
                <a:effectLst/>
                <a:uLnTx/>
                <a:uFillTx/>
                <a:ea typeface="Calibri" panose="020F0502020204030204" pitchFamily="34" charset="0"/>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2000" b="0" i="0" u="none" strike="noStrike" kern="1200" cap="none" spc="0" normalizeH="0" baseline="0" noProof="0" dirty="0">
                <a:ln>
                  <a:noFill/>
                </a:ln>
                <a:solidFill>
                  <a:srgbClr val="000000"/>
                </a:solidFill>
                <a:effectLst/>
                <a:uLnTx/>
                <a:uFillTx/>
                <a:ea typeface="Calibri" panose="020F0502020204030204" pitchFamily="34" charset="0"/>
                <a:cs typeface="+mn-cs"/>
              </a:rPr>
              <a:t>Requested by Aquatics Committee and demand of members</a:t>
            </a:r>
          </a:p>
          <a:p>
            <a:pPr marR="0" lvl="0" algn="l" defTabSz="914400" rtl="0" eaLnBrk="1" fontAlgn="auto" latinLnBrk="0" hangingPunct="1">
              <a:lnSpc>
                <a:spcPct val="100000"/>
              </a:lnSpc>
              <a:spcBef>
                <a:spcPts val="0"/>
              </a:spcBef>
              <a:spcAft>
                <a:spcPts val="0"/>
              </a:spcAft>
              <a:buClrTx/>
              <a:buSzTx/>
              <a:tabLst>
                <a:tab pos="457200" algn="l"/>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p:txBody>
      </p:sp>
      <p:pic>
        <p:nvPicPr>
          <p:cNvPr id="5" name="Picture 4" descr="Diagram, text&#10;&#10;Description automatically generated">
            <a:extLst>
              <a:ext uri="{FF2B5EF4-FFF2-40B4-BE49-F238E27FC236}">
                <a16:creationId xmlns:a16="http://schemas.microsoft.com/office/drawing/2014/main" id="{EE98CCC5-CEAC-C9F9-37E3-CD9CD27F1C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8799" y="1907177"/>
            <a:ext cx="3817783" cy="4942114"/>
          </a:xfrm>
          <a:prstGeom prst="rect">
            <a:avLst/>
          </a:prstGeom>
        </p:spPr>
      </p:pic>
    </p:spTree>
    <p:extLst>
      <p:ext uri="{BB962C8B-B14F-4D97-AF65-F5344CB8AC3E}">
        <p14:creationId xmlns:p14="http://schemas.microsoft.com/office/powerpoint/2010/main" val="3772322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67E8B-0F93-9F11-CE59-75006B8DD2DA}"/>
              </a:ext>
            </a:extLst>
          </p:cNvPr>
          <p:cNvSpPr>
            <a:spLocks noGrp="1"/>
          </p:cNvSpPr>
          <p:nvPr>
            <p:ph type="title"/>
          </p:nvPr>
        </p:nvSpPr>
        <p:spPr/>
        <p:txBody>
          <a:bodyPr/>
          <a:lstStyle/>
          <a:p>
            <a:pPr algn="ctr"/>
            <a:r>
              <a:rPr lang="en-US" dirty="0"/>
              <a:t>Golf</a:t>
            </a:r>
          </a:p>
        </p:txBody>
      </p:sp>
      <p:sp>
        <p:nvSpPr>
          <p:cNvPr id="4" name="TextBox 3">
            <a:extLst>
              <a:ext uri="{FF2B5EF4-FFF2-40B4-BE49-F238E27FC236}">
                <a16:creationId xmlns:a16="http://schemas.microsoft.com/office/drawing/2014/main" id="{5A292B0C-37CC-6246-C07B-63D506372393}"/>
              </a:ext>
            </a:extLst>
          </p:cNvPr>
          <p:cNvSpPr txBox="1"/>
          <p:nvPr/>
        </p:nvSpPr>
        <p:spPr>
          <a:xfrm>
            <a:off x="163283" y="2189316"/>
            <a:ext cx="8817429" cy="3724096"/>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2000" b="0" i="0" u="none" strike="noStrike" kern="1200" cap="none" spc="0" normalizeH="0" baseline="0" noProof="0" dirty="0">
                <a:ln>
                  <a:noFill/>
                </a:ln>
                <a:solidFill>
                  <a:srgbClr val="000000"/>
                </a:solidFill>
                <a:effectLst/>
                <a:uLnTx/>
                <a:uFillTx/>
                <a:ea typeface="Calibri" panose="020F0502020204030204" pitchFamily="34" charset="0"/>
                <a:cs typeface="+mn-cs"/>
              </a:rPr>
              <a:t>December 10</a:t>
            </a:r>
            <a:r>
              <a:rPr kumimoji="0" lang="en-US" sz="2000" b="0" i="0" u="none" strike="noStrike" kern="1200" cap="none" spc="0" normalizeH="0" baseline="30000" noProof="0" dirty="0">
                <a:ln>
                  <a:noFill/>
                </a:ln>
                <a:solidFill>
                  <a:srgbClr val="000000"/>
                </a:solidFill>
                <a:effectLst/>
                <a:uLnTx/>
                <a:uFillTx/>
                <a:ea typeface="Calibri" panose="020F0502020204030204" pitchFamily="34" charset="0"/>
                <a:cs typeface="+mn-cs"/>
              </a:rPr>
              <a:t>th</a:t>
            </a:r>
            <a:r>
              <a:rPr lang="en-US" sz="2000" dirty="0">
                <a:solidFill>
                  <a:srgbClr val="000000"/>
                </a:solidFill>
                <a:ea typeface="Calibri" panose="020F0502020204030204" pitchFamily="34" charset="0"/>
              </a:rPr>
              <a:t> – </a:t>
            </a:r>
            <a:r>
              <a:rPr kumimoji="0" lang="en-US" sz="2000" b="0" i="0" u="none" strike="noStrike" kern="1200" cap="none" spc="0" normalizeH="0" baseline="0" noProof="0" dirty="0">
                <a:ln>
                  <a:noFill/>
                </a:ln>
                <a:solidFill>
                  <a:srgbClr val="000000"/>
                </a:solidFill>
                <a:effectLst/>
                <a:uLnTx/>
                <a:uFillTx/>
                <a:ea typeface="Calibri" panose="020F0502020204030204" pitchFamily="34" charset="0"/>
                <a:cs typeface="+mn-cs"/>
              </a:rPr>
              <a:t>Santa’s Open</a:t>
            </a:r>
          </a:p>
          <a:p>
            <a:pPr marL="800100" lvl="1" indent="-342900">
              <a:buFont typeface="Arial" panose="020B0604020202020204" pitchFamily="34" charset="0"/>
              <a:buChar char="•"/>
              <a:tabLst>
                <a:tab pos="457200" algn="l"/>
              </a:tabLst>
              <a:defRPr/>
            </a:pPr>
            <a:r>
              <a:rPr kumimoji="0" lang="en-US" sz="2000" b="0" i="0" u="none" strike="noStrike" kern="1200" cap="none" spc="0" normalizeH="0" baseline="0" noProof="0" dirty="0">
                <a:ln>
                  <a:noFill/>
                </a:ln>
                <a:solidFill>
                  <a:srgbClr val="000000"/>
                </a:solidFill>
                <a:effectLst/>
                <a:uLnTx/>
                <a:uFillTx/>
                <a:ea typeface="Calibri" panose="020F0502020204030204" pitchFamily="34" charset="0"/>
                <a:cs typeface="+mn-cs"/>
              </a:rPr>
              <a:t>Co-sponsored by Shorebirds Baseball and Big Brothers &amp; Big Sisters</a:t>
            </a:r>
          </a:p>
          <a:p>
            <a:pPr marL="800100" lvl="1" indent="-342900">
              <a:buFont typeface="Arial" panose="020B0604020202020204" pitchFamily="34" charset="0"/>
              <a:buChar char="•"/>
              <a:tabLst>
                <a:tab pos="457200" algn="l"/>
              </a:tabLst>
              <a:defRPr/>
            </a:pPr>
            <a:r>
              <a:rPr lang="en-US" sz="2000" dirty="0">
                <a:solidFill>
                  <a:srgbClr val="000000"/>
                </a:solidFill>
                <a:ea typeface="Calibri" panose="020F0502020204030204" pitchFamily="34" charset="0"/>
              </a:rPr>
              <a:t>32 teams registered</a:t>
            </a:r>
          </a:p>
          <a:p>
            <a:pPr marL="800100" lvl="1" indent="-342900">
              <a:buFont typeface="Arial" panose="020B0604020202020204" pitchFamily="34" charset="0"/>
              <a:buChar char="•"/>
              <a:tabLst>
                <a:tab pos="457200" algn="l"/>
              </a:tabLst>
              <a:defRPr/>
            </a:pPr>
            <a:r>
              <a:rPr kumimoji="0" lang="en-US" sz="2000" b="0" i="0" u="none" strike="noStrike" kern="1200" cap="none" spc="0" normalizeH="0" baseline="0" noProof="0" dirty="0">
                <a:ln>
                  <a:noFill/>
                </a:ln>
                <a:solidFill>
                  <a:srgbClr val="000000"/>
                </a:solidFill>
                <a:effectLst/>
                <a:uLnTx/>
                <a:uFillTx/>
                <a:ea typeface="Calibri" panose="020F0502020204030204" pitchFamily="34" charset="0"/>
                <a:cs typeface="+mn-cs"/>
              </a:rPr>
              <a:t>Big Brothers </a:t>
            </a:r>
            <a:r>
              <a:rPr lang="en-US" sz="2000" dirty="0">
                <a:solidFill>
                  <a:srgbClr val="000000"/>
                </a:solidFill>
                <a:ea typeface="Calibri" panose="020F0502020204030204" pitchFamily="34" charset="0"/>
              </a:rPr>
              <a:t>&amp; Big Sisters raise thousands of dollars with this event each year</a:t>
            </a:r>
            <a:endParaRPr kumimoji="0" lang="en-US" sz="2000" b="0" i="0" u="none" strike="noStrike" kern="1200" cap="none" spc="0" normalizeH="0" baseline="0" noProof="0" dirty="0">
              <a:ln>
                <a:noFill/>
              </a:ln>
              <a:solidFill>
                <a:srgbClr val="000000"/>
              </a:solidFill>
              <a:effectLst/>
              <a:uLnTx/>
              <a:uFillTx/>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2000" b="0" i="0" u="none" strike="noStrike" kern="1200" cap="none" spc="0" normalizeH="0" baseline="0" noProof="0" dirty="0">
                <a:ln>
                  <a:noFill/>
                </a:ln>
                <a:solidFill>
                  <a:srgbClr val="000000"/>
                </a:solidFill>
                <a:effectLst/>
                <a:uLnTx/>
                <a:uFillTx/>
                <a:ea typeface="Calibri" panose="020F0502020204030204" pitchFamily="34" charset="0"/>
                <a:cs typeface="+mn-cs"/>
              </a:rPr>
              <a:t>Clean up underway</a:t>
            </a:r>
          </a:p>
          <a:p>
            <a:pPr marL="800100" lvl="1" indent="-342900">
              <a:buFont typeface="Arial" panose="020B0604020202020204" pitchFamily="34" charset="0"/>
              <a:buChar char="•"/>
              <a:tabLst>
                <a:tab pos="457200" algn="l"/>
              </a:tabLst>
              <a:defRPr/>
            </a:pPr>
            <a:r>
              <a:rPr lang="en-US" sz="2000" dirty="0">
                <a:solidFill>
                  <a:srgbClr val="000000"/>
                </a:solidFill>
                <a:ea typeface="Calibri" panose="020F0502020204030204" pitchFamily="34" charset="0"/>
              </a:rPr>
              <a:t>Re-opening driving range shelter and teeing area</a:t>
            </a:r>
          </a:p>
          <a:p>
            <a:pPr marL="800100" lvl="1" indent="-342900">
              <a:buFont typeface="Arial" panose="020B0604020202020204" pitchFamily="34" charset="0"/>
              <a:buChar char="•"/>
              <a:tabLst>
                <a:tab pos="457200" algn="l"/>
              </a:tabLst>
              <a:defRPr/>
            </a:pPr>
            <a:r>
              <a:rPr kumimoji="0" lang="en-US" sz="2000" b="0" i="0" u="none" strike="noStrike" kern="1200" cap="none" spc="0" normalizeH="0" baseline="0" noProof="0" dirty="0">
                <a:ln>
                  <a:noFill/>
                </a:ln>
                <a:solidFill>
                  <a:srgbClr val="000000"/>
                </a:solidFill>
                <a:effectLst/>
                <a:uLnTx/>
                <a:uFillTx/>
                <a:ea typeface="Calibri" panose="020F0502020204030204" pitchFamily="34" charset="0"/>
                <a:cs typeface="+mn-cs"/>
              </a:rPr>
              <a:t>Reorganizing other areas</a:t>
            </a:r>
          </a:p>
          <a:p>
            <a:pPr marL="800100" lvl="1" indent="-342900">
              <a:buFont typeface="Arial" panose="020B0604020202020204" pitchFamily="34" charset="0"/>
              <a:buChar char="•"/>
              <a:tabLst>
                <a:tab pos="457200" algn="l"/>
              </a:tabLst>
              <a:defRPr/>
            </a:pPr>
            <a:r>
              <a:rPr lang="en-US" sz="2000" dirty="0">
                <a:solidFill>
                  <a:srgbClr val="000000"/>
                </a:solidFill>
                <a:ea typeface="Calibri" panose="020F0502020204030204" pitchFamily="34" charset="0"/>
              </a:rPr>
              <a:t>Sale of older merchandise to make room for next years products (currently ordering)</a:t>
            </a:r>
            <a:endParaRPr kumimoji="0" lang="en-US" sz="2000" b="0" i="0" u="none" strike="noStrike" kern="1200" cap="none" spc="0" normalizeH="0" baseline="0" noProof="0" dirty="0">
              <a:ln>
                <a:noFill/>
              </a:ln>
              <a:solidFill>
                <a:srgbClr val="000000"/>
              </a:solidFill>
              <a:effectLst/>
              <a:uLnTx/>
              <a:uFillTx/>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19936965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F0A87-8AD9-0F59-7A42-714D806C60A2}"/>
              </a:ext>
            </a:extLst>
          </p:cNvPr>
          <p:cNvSpPr>
            <a:spLocks noGrp="1"/>
          </p:cNvSpPr>
          <p:nvPr>
            <p:ph type="title"/>
          </p:nvPr>
        </p:nvSpPr>
        <p:spPr/>
        <p:txBody>
          <a:bodyPr/>
          <a:lstStyle/>
          <a:p>
            <a:pPr algn="ctr"/>
            <a:r>
              <a:rPr lang="en-US" dirty="0"/>
              <a:t>Roads</a:t>
            </a:r>
          </a:p>
        </p:txBody>
      </p:sp>
      <p:sp>
        <p:nvSpPr>
          <p:cNvPr id="4" name="Title 12">
            <a:extLst>
              <a:ext uri="{FF2B5EF4-FFF2-40B4-BE49-F238E27FC236}">
                <a16:creationId xmlns:a16="http://schemas.microsoft.com/office/drawing/2014/main" id="{B5F15BAF-5193-5B2E-AE40-50EFE9F0EFFC}"/>
              </a:ext>
            </a:extLst>
          </p:cNvPr>
          <p:cNvSpPr txBox="1">
            <a:spLocks/>
          </p:cNvSpPr>
          <p:nvPr/>
        </p:nvSpPr>
        <p:spPr>
          <a:xfrm>
            <a:off x="182878" y="2043405"/>
            <a:ext cx="8778240" cy="4656646"/>
          </a:xfrm>
          <a:prstGeom prst="rect">
            <a:avLst/>
          </a:prstGeom>
        </p:spPr>
        <p:txBody>
          <a:bodyPr vert="horz" lIns="91440" tIns="45720" rIns="91440" bIns="0" rtlCol="0" anchor="b">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285750" marR="0" lvl="0" indent="-285750" algn="l" defTabSz="914400" rtl="0" eaLnBrk="1" fontAlgn="auto" latinLnBrk="0" hangingPunct="1">
              <a:lnSpc>
                <a:spcPct val="100000"/>
              </a:lnSpc>
              <a:spcBef>
                <a:spcPct val="0"/>
              </a:spcBef>
              <a:spcAft>
                <a:spcPts val="60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j-ea"/>
                <a:cs typeface="+mj-cs"/>
              </a:rPr>
              <a:t>Barnacle Court</a:t>
            </a:r>
          </a:p>
          <a:p>
            <a:pPr marL="285750" marR="0" lvl="0" indent="-285750" algn="l" defTabSz="914400" rtl="0" eaLnBrk="1" fontAlgn="auto" latinLnBrk="0" hangingPunct="1">
              <a:lnSpc>
                <a:spcPct val="100000"/>
              </a:lnSpc>
              <a:spcBef>
                <a:spcPct val="0"/>
              </a:spcBef>
              <a:spcAft>
                <a:spcPts val="600"/>
              </a:spcAft>
              <a:buClrTx/>
              <a:buSzTx/>
              <a:buFont typeface="Wingdings" panose="05000000000000000000" pitchFamily="2" charset="2"/>
              <a:buChar char="ü"/>
              <a:tabLst/>
              <a:defRPr/>
            </a:pPr>
            <a:r>
              <a:rPr lang="en-US" sz="1600" cap="none" dirty="0">
                <a:solidFill>
                  <a:prstClr val="black"/>
                </a:solidFill>
                <a:latin typeface="Century Gothic" panose="020B0502020202020204"/>
              </a:rPr>
              <a:t>Beach Court</a:t>
            </a:r>
          </a:p>
          <a:p>
            <a:pPr marL="285750" marR="0" lvl="0" indent="-285750" algn="l" defTabSz="914400" rtl="0" eaLnBrk="1" fontAlgn="auto" latinLnBrk="0" hangingPunct="1">
              <a:lnSpc>
                <a:spcPct val="100000"/>
              </a:lnSpc>
              <a:spcBef>
                <a:spcPct val="0"/>
              </a:spcBef>
              <a:spcAft>
                <a:spcPts val="600"/>
              </a:spcAft>
              <a:buClrTx/>
              <a:buSzTx/>
              <a:buFont typeface="Wingdings" panose="05000000000000000000" pitchFamily="2" charset="2"/>
              <a:buChar char="ü"/>
              <a:tabLst/>
              <a:defRPr/>
            </a:pPr>
            <a:r>
              <a:rPr lang="en-US" sz="1600" cap="none" dirty="0">
                <a:solidFill>
                  <a:prstClr val="black"/>
                </a:solidFill>
                <a:latin typeface="Century Gothic" panose="020B0502020202020204"/>
              </a:rPr>
              <a:t>Birdnest Court</a:t>
            </a:r>
          </a:p>
          <a:p>
            <a:pPr marL="227013" marR="0" lvl="0" indent="-227013"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sz="1600" cap="none" dirty="0">
                <a:solidFill>
                  <a:prstClr val="black"/>
                </a:solidFill>
                <a:latin typeface="Century Gothic" panose="020B0502020202020204"/>
              </a:rPr>
              <a:t>Fosse Grange</a:t>
            </a:r>
          </a:p>
          <a:p>
            <a:pPr marL="285750" marR="0" lvl="0" indent="-285750" algn="l" defTabSz="914400" rtl="0" eaLnBrk="1" fontAlgn="auto" latinLnBrk="0" hangingPunct="1">
              <a:lnSpc>
                <a:spcPct val="100000"/>
              </a:lnSpc>
              <a:spcBef>
                <a:spcPct val="0"/>
              </a:spcBef>
              <a:spcAft>
                <a:spcPts val="600"/>
              </a:spcAft>
              <a:buClrTx/>
              <a:buSzTx/>
              <a:buFont typeface="Wingdings" panose="05000000000000000000" pitchFamily="2" charset="2"/>
              <a:buChar char="ü"/>
              <a:tabLst/>
              <a:defRPr/>
            </a:pPr>
            <a:r>
              <a:rPr lang="en-US" sz="1600" cap="none" dirty="0">
                <a:solidFill>
                  <a:prstClr val="black"/>
                </a:solidFill>
                <a:latin typeface="Century Gothic" panose="020B0502020202020204"/>
              </a:rPr>
              <a:t>Garrett Drive</a:t>
            </a:r>
          </a:p>
          <a:p>
            <a:pPr marL="227013" marR="0" lvl="0" indent="-227013"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sz="1600" cap="none" dirty="0">
                <a:solidFill>
                  <a:prstClr val="black"/>
                </a:solidFill>
                <a:latin typeface="Century Gothic" panose="020B0502020202020204"/>
              </a:rPr>
              <a:t>Ivanhoe</a:t>
            </a:r>
          </a:p>
          <a:p>
            <a:pPr marL="285750" marR="0" lvl="0" indent="-285750" algn="l" defTabSz="914400" rtl="0" eaLnBrk="1" fontAlgn="auto" latinLnBrk="0" hangingPunct="1">
              <a:lnSpc>
                <a:spcPct val="100000"/>
              </a:lnSpc>
              <a:spcBef>
                <a:spcPct val="0"/>
              </a:spcBef>
              <a:spcAft>
                <a:spcPts val="600"/>
              </a:spcAft>
              <a:buClrTx/>
              <a:buSzTx/>
              <a:buFont typeface="Wingdings" panose="05000000000000000000" pitchFamily="2" charset="2"/>
              <a:buChar char="ü"/>
              <a:tabLst/>
              <a:defRPr/>
            </a:pPr>
            <a:r>
              <a:rPr lang="en-US" sz="1600" cap="none" dirty="0">
                <a:solidFill>
                  <a:prstClr val="black"/>
                </a:solidFill>
                <a:latin typeface="Century Gothic" panose="020B0502020202020204"/>
              </a:rPr>
              <a:t>Liberty Bell Court</a:t>
            </a:r>
          </a:p>
          <a:p>
            <a:pPr marL="285750" marR="0" lvl="0" indent="-285750"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sz="1600" cap="none" dirty="0">
                <a:solidFill>
                  <a:prstClr val="black"/>
                </a:solidFill>
                <a:latin typeface="Century Gothic" panose="020B0502020202020204"/>
              </a:rPr>
              <a:t>Little John Court</a:t>
            </a:r>
          </a:p>
          <a:p>
            <a:pPr marL="285750" marR="0" lvl="0" indent="-285750" algn="l" defTabSz="914400" rtl="0" eaLnBrk="1" fontAlgn="auto" latinLnBrk="0" hangingPunct="1">
              <a:lnSpc>
                <a:spcPct val="100000"/>
              </a:lnSpc>
              <a:spcBef>
                <a:spcPct val="0"/>
              </a:spcBef>
              <a:spcAft>
                <a:spcPts val="600"/>
              </a:spcAft>
              <a:buClrTx/>
              <a:buSzTx/>
              <a:buFont typeface="Wingdings" panose="05000000000000000000" pitchFamily="2" charset="2"/>
              <a:buChar char="ü"/>
              <a:tabLst/>
              <a:defRPr/>
            </a:pPr>
            <a:r>
              <a:rPr lang="en-US" sz="1600" cap="none" dirty="0">
                <a:solidFill>
                  <a:prstClr val="black"/>
                </a:solidFill>
                <a:latin typeface="Century Gothic" panose="020B0502020202020204"/>
              </a:rPr>
              <a:t>Moonshell Drive</a:t>
            </a:r>
          </a:p>
          <a:p>
            <a:pPr marL="285750" marR="0" lvl="0" indent="-285750" algn="l" defTabSz="914400" rtl="0" eaLnBrk="1" fontAlgn="auto" latinLnBrk="0" hangingPunct="1">
              <a:lnSpc>
                <a:spcPct val="100000"/>
              </a:lnSpc>
              <a:spcBef>
                <a:spcPct val="0"/>
              </a:spcBef>
              <a:spcAft>
                <a:spcPts val="600"/>
              </a:spcAft>
              <a:buClrTx/>
              <a:buSzTx/>
              <a:buFont typeface="Wingdings" panose="05000000000000000000" pitchFamily="2" charset="2"/>
              <a:buChar char="ü"/>
              <a:tabLst/>
              <a:defRPr/>
            </a:pPr>
            <a:r>
              <a:rPr lang="en-US" sz="1600" cap="none" dirty="0">
                <a:solidFill>
                  <a:prstClr val="black"/>
                </a:solidFill>
                <a:latin typeface="Century Gothic" panose="020B0502020202020204"/>
              </a:rPr>
              <a:t>Rabbit Run Lane</a:t>
            </a:r>
          </a:p>
          <a:p>
            <a:pPr marL="285750" marR="0" lvl="0" indent="-285750" algn="l" defTabSz="914400" rtl="0" eaLnBrk="1" fontAlgn="auto" latinLnBrk="0" hangingPunct="1">
              <a:lnSpc>
                <a:spcPct val="100000"/>
              </a:lnSpc>
              <a:spcBef>
                <a:spcPct val="0"/>
              </a:spcBef>
              <a:spcAft>
                <a:spcPts val="600"/>
              </a:spcAft>
              <a:buClrTx/>
              <a:buSzTx/>
              <a:buFont typeface="Wingdings" panose="05000000000000000000" pitchFamily="2" charset="2"/>
              <a:buChar char="ü"/>
              <a:tabLst/>
              <a:defRPr/>
            </a:pPr>
            <a:r>
              <a:rPr lang="en-US" sz="1600" cap="none" dirty="0">
                <a:solidFill>
                  <a:prstClr val="black"/>
                </a:solidFill>
                <a:latin typeface="Century Gothic" panose="020B0502020202020204"/>
              </a:rPr>
              <a:t>Surfers Way</a:t>
            </a:r>
          </a:p>
          <a:p>
            <a:pPr marL="227013" marR="0" lvl="0" indent="-227013"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sz="1600" cap="none" dirty="0">
                <a:solidFill>
                  <a:prstClr val="black"/>
                </a:solidFill>
                <a:latin typeface="Century Gothic" panose="020B0502020202020204"/>
              </a:rPr>
              <a:t>Watergreen Lane</a:t>
            </a:r>
          </a:p>
          <a:p>
            <a:pPr marL="227013" marR="0" lvl="0" indent="-227013"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sz="1600" cap="none" dirty="0">
                <a:solidFill>
                  <a:prstClr val="black"/>
                </a:solidFill>
                <a:latin typeface="Century Gothic" panose="020B0502020202020204"/>
              </a:rPr>
              <a:t>Willow Way</a:t>
            </a:r>
          </a:p>
          <a:p>
            <a:pPr marL="461963" marR="0" lvl="0" indent="-227013"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endParaRPr lang="en-US" sz="1400" cap="none" dirty="0">
              <a:solidFill>
                <a:prstClr val="black"/>
              </a:solidFill>
              <a:latin typeface="Century Gothic" panose="020B0502020202020204"/>
            </a:endParaRPr>
          </a:p>
        </p:txBody>
      </p:sp>
      <p:pic>
        <p:nvPicPr>
          <p:cNvPr id="6" name="Picture 5" descr="A road with trees on the side&#10;&#10;Description automatically generated with low confidence">
            <a:extLst>
              <a:ext uri="{FF2B5EF4-FFF2-40B4-BE49-F238E27FC236}">
                <a16:creationId xmlns:a16="http://schemas.microsoft.com/office/drawing/2014/main" id="{B155EC2C-EFD0-A92E-2652-79DB151416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913220" y="2376390"/>
            <a:ext cx="2806959" cy="2105219"/>
          </a:xfrm>
          <a:prstGeom prst="rect">
            <a:avLst/>
          </a:prstGeom>
        </p:spPr>
      </p:pic>
      <p:pic>
        <p:nvPicPr>
          <p:cNvPr id="9" name="Picture 8" descr="A road with trees on the side&#10;&#10;Description automatically generated with medium confidence">
            <a:extLst>
              <a:ext uri="{FF2B5EF4-FFF2-40B4-BE49-F238E27FC236}">
                <a16:creationId xmlns:a16="http://schemas.microsoft.com/office/drawing/2014/main" id="{F0D22215-49BB-DF6F-E5D7-480B3FD70B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0678" y="3992619"/>
            <a:ext cx="2030574" cy="2707432"/>
          </a:xfrm>
          <a:prstGeom prst="rect">
            <a:avLst/>
          </a:prstGeom>
        </p:spPr>
      </p:pic>
      <p:sp>
        <p:nvSpPr>
          <p:cNvPr id="3" name="TextBox 2">
            <a:extLst>
              <a:ext uri="{FF2B5EF4-FFF2-40B4-BE49-F238E27FC236}">
                <a16:creationId xmlns:a16="http://schemas.microsoft.com/office/drawing/2014/main" id="{6C2765BA-1A9B-25EA-E689-2F88AA98A71D}"/>
              </a:ext>
            </a:extLst>
          </p:cNvPr>
          <p:cNvSpPr txBox="1"/>
          <p:nvPr/>
        </p:nvSpPr>
        <p:spPr>
          <a:xfrm>
            <a:off x="2691881" y="5314119"/>
            <a:ext cx="3760237" cy="723275"/>
          </a:xfrm>
          <a:prstGeom prst="rect">
            <a:avLst/>
          </a:prstGeom>
          <a:noFill/>
        </p:spPr>
        <p:txBody>
          <a:bodyPr wrap="square" rtlCol="0">
            <a:spAutoFit/>
          </a:bodyPr>
          <a:lstStyle/>
          <a:p>
            <a:pPr marL="347662" marR="0" lvl="1" indent="-285750" algn="l" defTabSz="914400" rtl="0" eaLnBrk="1" fontAlgn="auto" latinLnBrk="0" hangingPunct="1">
              <a:lnSpc>
                <a:spcPct val="100000"/>
              </a:lnSpc>
              <a:spcBef>
                <a:spcPct val="0"/>
              </a:spcBef>
              <a:spcAft>
                <a:spcPts val="600"/>
              </a:spcAft>
              <a:buClrTx/>
              <a:buSzTx/>
              <a:buFont typeface="Wingdings" panose="05000000000000000000" pitchFamily="2" charset="2"/>
              <a:buChar char="v"/>
              <a:tabLst/>
              <a:defRPr/>
            </a:pPr>
            <a:r>
              <a:rPr kumimoji="0" lang="en-US" i="1" u="none" strike="noStrike" kern="1200" cap="none" spc="0" normalizeH="0" baseline="0" noProof="0" dirty="0">
                <a:ln>
                  <a:noFill/>
                </a:ln>
                <a:solidFill>
                  <a:prstClr val="black"/>
                </a:solidFill>
                <a:effectLst/>
                <a:uLnTx/>
                <a:uFillTx/>
                <a:latin typeface="Century Gothic" panose="020B0502020202020204"/>
                <a:ea typeface="+mn-ea"/>
                <a:cs typeface="+mn-cs"/>
              </a:rPr>
              <a:t>3+ miles of roads</a:t>
            </a:r>
          </a:p>
          <a:p>
            <a:pPr marL="344488" marR="0" lvl="1" indent="-285750" algn="l" defTabSz="914400" rtl="0" eaLnBrk="1" fontAlgn="auto" latinLnBrk="0" hangingPunct="1">
              <a:lnSpc>
                <a:spcPct val="100000"/>
              </a:lnSpc>
              <a:spcBef>
                <a:spcPct val="0"/>
              </a:spcBef>
              <a:spcAft>
                <a:spcPts val="600"/>
              </a:spcAft>
              <a:buClrTx/>
              <a:buSzTx/>
              <a:buFont typeface="Wingdings" panose="05000000000000000000" pitchFamily="2" charset="2"/>
              <a:buChar char="v"/>
              <a:tabLst/>
              <a:defRPr/>
            </a:pPr>
            <a:r>
              <a:rPr kumimoji="0" lang="en-US" i="1" u="none" strike="noStrike" kern="1200" cap="none" spc="0" normalizeH="0" baseline="0" noProof="0" dirty="0">
                <a:ln>
                  <a:noFill/>
                </a:ln>
                <a:solidFill>
                  <a:prstClr val="black"/>
                </a:solidFill>
                <a:effectLst/>
                <a:uLnTx/>
                <a:uFillTx/>
                <a:latin typeface="Century Gothic" panose="020B0502020202020204"/>
                <a:ea typeface="+mn-ea"/>
                <a:cs typeface="+mn-cs"/>
              </a:rPr>
              <a:t>Approved cost is $363,122.90</a:t>
            </a:r>
          </a:p>
        </p:txBody>
      </p:sp>
    </p:spTree>
    <p:extLst>
      <p:ext uri="{BB962C8B-B14F-4D97-AF65-F5344CB8AC3E}">
        <p14:creationId xmlns:p14="http://schemas.microsoft.com/office/powerpoint/2010/main" val="38655198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67E8B-0F93-9F11-CE59-75006B8DD2DA}"/>
              </a:ext>
            </a:extLst>
          </p:cNvPr>
          <p:cNvSpPr>
            <a:spLocks noGrp="1"/>
          </p:cNvSpPr>
          <p:nvPr>
            <p:ph type="title"/>
          </p:nvPr>
        </p:nvSpPr>
        <p:spPr/>
        <p:txBody>
          <a:bodyPr/>
          <a:lstStyle/>
          <a:p>
            <a:pPr algn="ctr"/>
            <a:r>
              <a:rPr lang="en-US" dirty="0"/>
              <a:t>Ocean Pines Association Paperless Project</a:t>
            </a:r>
          </a:p>
        </p:txBody>
      </p:sp>
      <p:pic>
        <p:nvPicPr>
          <p:cNvPr id="3" name="Picture 4" descr=" Rubex ">
            <a:extLst>
              <a:ext uri="{FF2B5EF4-FFF2-40B4-BE49-F238E27FC236}">
                <a16:creationId xmlns:a16="http://schemas.microsoft.com/office/drawing/2014/main" id="{B64F89A1-1C04-E2DD-A9C5-B4347A67B5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3485" y="2175798"/>
            <a:ext cx="667005" cy="6696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34554C1-76EF-3574-AC8E-DCEB41EF3901}"/>
              </a:ext>
            </a:extLst>
          </p:cNvPr>
          <p:cNvSpPr txBox="1"/>
          <p:nvPr/>
        </p:nvSpPr>
        <p:spPr>
          <a:xfrm>
            <a:off x="1935623" y="2331821"/>
            <a:ext cx="6858000" cy="577081"/>
          </a:xfrm>
          <a:prstGeom prst="rect">
            <a:avLst/>
          </a:prstGeom>
          <a:noFill/>
        </p:spPr>
        <p:txBody>
          <a:bodyPr wrap="square" rtlCol="0">
            <a:spAutoFit/>
          </a:bodyPr>
          <a:lstStyle/>
          <a:p>
            <a:r>
              <a:rPr lang="en-US" b="1" dirty="0" err="1">
                <a:solidFill>
                  <a:schemeClr val="bg1"/>
                </a:solidFill>
                <a:latin typeface="Abadi" panose="020B0604020104020204" pitchFamily="34" charset="0"/>
              </a:rPr>
              <a:t>Rubex</a:t>
            </a:r>
            <a:r>
              <a:rPr lang="en-US" b="1" dirty="0">
                <a:solidFill>
                  <a:schemeClr val="bg1"/>
                </a:solidFill>
                <a:latin typeface="Abadi" panose="020B0604020104020204" pitchFamily="34" charset="0"/>
              </a:rPr>
              <a:t>/</a:t>
            </a:r>
            <a:r>
              <a:rPr lang="en-US" b="1" dirty="0" err="1">
                <a:solidFill>
                  <a:schemeClr val="bg1"/>
                </a:solidFill>
                <a:latin typeface="Abadi" panose="020B0604020104020204" pitchFamily="34" charset="0"/>
              </a:rPr>
              <a:t>eFileCabinet</a:t>
            </a:r>
            <a:r>
              <a:rPr lang="en-US" b="1" dirty="0">
                <a:solidFill>
                  <a:schemeClr val="bg1"/>
                </a:solidFill>
                <a:latin typeface="Abadi" panose="020B0604020104020204" pitchFamily="34" charset="0"/>
              </a:rPr>
              <a:t> Document Management and Cloud Storage</a:t>
            </a:r>
          </a:p>
          <a:p>
            <a:endParaRPr lang="en-US" sz="1350" dirty="0"/>
          </a:p>
        </p:txBody>
      </p:sp>
      <p:sp>
        <p:nvSpPr>
          <p:cNvPr id="6" name="TextBox 5">
            <a:extLst>
              <a:ext uri="{FF2B5EF4-FFF2-40B4-BE49-F238E27FC236}">
                <a16:creationId xmlns:a16="http://schemas.microsoft.com/office/drawing/2014/main" id="{6E18590A-A4CD-C12E-9394-899635F738DF}"/>
              </a:ext>
            </a:extLst>
          </p:cNvPr>
          <p:cNvSpPr txBox="1"/>
          <p:nvPr/>
        </p:nvSpPr>
        <p:spPr>
          <a:xfrm>
            <a:off x="1198548" y="2972334"/>
            <a:ext cx="7595075" cy="2585323"/>
          </a:xfrm>
          <a:prstGeom prst="rect">
            <a:avLst/>
          </a:prstGeom>
          <a:noFill/>
        </p:spPr>
        <p:txBody>
          <a:bodyPr wrap="square" rtlCol="0">
            <a:spAutoFit/>
          </a:bodyPr>
          <a:lstStyle/>
          <a:p>
            <a:pPr marL="214313" indent="-214313">
              <a:buFont typeface="Arial" panose="020B0604020202020204" pitchFamily="34" charset="0"/>
              <a:buChar char="•"/>
            </a:pPr>
            <a:r>
              <a:rPr lang="en-US" dirty="0">
                <a:solidFill>
                  <a:schemeClr val="bg1"/>
                </a:solidFill>
              </a:rPr>
              <a:t>Provides OPA staff with robust document management system (DMS)</a:t>
            </a:r>
          </a:p>
          <a:p>
            <a:pPr marL="214313" indent="-214313">
              <a:buFont typeface="Arial" panose="020B0604020202020204" pitchFamily="34" charset="0"/>
              <a:buChar char="•"/>
            </a:pPr>
            <a:r>
              <a:rPr lang="en-US" dirty="0">
                <a:solidFill>
                  <a:schemeClr val="bg1"/>
                </a:solidFill>
              </a:rPr>
              <a:t>Provides ability to index, share outside OPA, and create workflows </a:t>
            </a:r>
          </a:p>
          <a:p>
            <a:pPr marL="214313" indent="-214313">
              <a:buFont typeface="Arial" panose="020B0604020202020204" pitchFamily="34" charset="0"/>
              <a:buChar char="•"/>
            </a:pPr>
            <a:r>
              <a:rPr lang="en-US" dirty="0">
                <a:solidFill>
                  <a:schemeClr val="bg1"/>
                </a:solidFill>
              </a:rPr>
              <a:t>Moves file storage from local storage to cloud storage </a:t>
            </a:r>
          </a:p>
          <a:p>
            <a:pPr marL="214313" indent="-214313">
              <a:buFont typeface="Arial" panose="020B0604020202020204" pitchFamily="34" charset="0"/>
              <a:buChar char="•"/>
            </a:pPr>
            <a:r>
              <a:rPr lang="en-US" dirty="0">
                <a:solidFill>
                  <a:schemeClr val="bg1"/>
                </a:solidFill>
              </a:rPr>
              <a:t>Amazon Web Services (AWS) Backend provides redundancy and security</a:t>
            </a:r>
          </a:p>
          <a:p>
            <a:pPr marL="214313" indent="-214313">
              <a:buFont typeface="Arial" panose="020B0604020202020204" pitchFamily="34" charset="0"/>
              <a:buChar char="•"/>
            </a:pPr>
            <a:r>
              <a:rPr lang="en-US" dirty="0">
                <a:solidFill>
                  <a:schemeClr val="bg1"/>
                </a:solidFill>
              </a:rPr>
              <a:t>Vendor offering up to three-year contract term</a:t>
            </a:r>
          </a:p>
          <a:p>
            <a:pPr marL="214313" indent="-214313">
              <a:buFont typeface="Arial" panose="020B0604020202020204" pitchFamily="34" charset="0"/>
              <a:buChar char="•"/>
            </a:pPr>
            <a:r>
              <a:rPr lang="en-US" b="1" dirty="0">
                <a:solidFill>
                  <a:schemeClr val="bg1"/>
                </a:solidFill>
              </a:rPr>
              <a:t>Ocean Pines is going paperless!</a:t>
            </a:r>
          </a:p>
        </p:txBody>
      </p:sp>
    </p:spTree>
    <p:extLst>
      <p:ext uri="{BB962C8B-B14F-4D97-AF65-F5344CB8AC3E}">
        <p14:creationId xmlns:p14="http://schemas.microsoft.com/office/powerpoint/2010/main" val="39956648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67E8B-0F93-9F11-CE59-75006B8DD2DA}"/>
              </a:ext>
            </a:extLst>
          </p:cNvPr>
          <p:cNvSpPr>
            <a:spLocks noGrp="1"/>
          </p:cNvSpPr>
          <p:nvPr>
            <p:ph type="title"/>
          </p:nvPr>
        </p:nvSpPr>
        <p:spPr/>
        <p:txBody>
          <a:bodyPr/>
          <a:lstStyle/>
          <a:p>
            <a:pPr algn="ctr"/>
            <a:r>
              <a:rPr lang="en-US" dirty="0"/>
              <a:t>DMA Reserves</a:t>
            </a:r>
          </a:p>
        </p:txBody>
      </p:sp>
      <p:sp>
        <p:nvSpPr>
          <p:cNvPr id="4" name="TextBox 3">
            <a:extLst>
              <a:ext uri="{FF2B5EF4-FFF2-40B4-BE49-F238E27FC236}">
                <a16:creationId xmlns:a16="http://schemas.microsoft.com/office/drawing/2014/main" id="{5A292B0C-37CC-6246-C07B-63D506372393}"/>
              </a:ext>
            </a:extLst>
          </p:cNvPr>
          <p:cNvSpPr txBox="1"/>
          <p:nvPr/>
        </p:nvSpPr>
        <p:spPr>
          <a:xfrm>
            <a:off x="163283" y="2241570"/>
            <a:ext cx="8817429" cy="353943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b="0" i="0" u="none" strike="noStrike" kern="1200" cap="none" spc="0" normalizeH="0" baseline="0" noProof="0" dirty="0">
                <a:ln>
                  <a:noFill/>
                </a:ln>
                <a:solidFill>
                  <a:srgbClr val="000000"/>
                </a:solidFill>
                <a:effectLst/>
                <a:uLnTx/>
                <a:uFillTx/>
                <a:latin typeface="Century Gothic" panose="020B0502020202020204"/>
                <a:ea typeface="Calibri" panose="020F0502020204030204" pitchFamily="34" charset="0"/>
                <a:cs typeface="+mn-cs"/>
              </a:rPr>
              <a:t>Met with department heads to review next 5 years general replacement reserves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lang="en-US" dirty="0">
                <a:solidFill>
                  <a:srgbClr val="000000"/>
                </a:solidFill>
                <a:latin typeface="Century Gothic" panose="020B0502020202020204"/>
                <a:ea typeface="Calibri" panose="020F0502020204030204" pitchFamily="34" charset="0"/>
              </a:rPr>
              <a:t>Evaluated proposed budget as well as 4 subsequent years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lang="en-US" dirty="0">
                <a:solidFill>
                  <a:srgbClr val="000000"/>
                </a:solidFill>
                <a:latin typeface="Century Gothic" panose="020B0502020202020204"/>
                <a:ea typeface="Calibri" panose="020F0502020204030204" pitchFamily="34" charset="0"/>
              </a:rPr>
              <a:t>Were some reclasses between the years; will work with Finance on the 5-year B&amp;F recommended and Board approved percentage of replacement</a:t>
            </a:r>
          </a:p>
          <a:p>
            <a:pPr marL="342900" lvl="0" indent="-342900">
              <a:buFont typeface="Arial" panose="020B0604020202020204" pitchFamily="34" charset="0"/>
              <a:buChar char="•"/>
              <a:tabLst>
                <a:tab pos="457200" algn="l"/>
              </a:tabLst>
              <a:defRPr/>
            </a:pPr>
            <a:r>
              <a:rPr lang="en-US" dirty="0">
                <a:solidFill>
                  <a:srgbClr val="000000"/>
                </a:solidFill>
                <a:ea typeface="Calibri" panose="020F0502020204030204" pitchFamily="34" charset="0"/>
              </a:rPr>
              <a:t>Highlight of adjustments:</a:t>
            </a:r>
          </a:p>
          <a:p>
            <a:pPr marL="800100" lvl="1" indent="-342900">
              <a:buFont typeface="Arial" panose="020B0604020202020204" pitchFamily="34" charset="0"/>
              <a:buChar char="•"/>
              <a:tabLst>
                <a:tab pos="457200" algn="l"/>
              </a:tabLst>
              <a:defRPr/>
            </a:pPr>
            <a:r>
              <a:rPr lang="en-US" sz="1600" dirty="0">
                <a:solidFill>
                  <a:srgbClr val="000000"/>
                </a:solidFill>
                <a:ea typeface="Calibri" panose="020F0502020204030204" pitchFamily="34" charset="0"/>
              </a:rPr>
              <a:t>Golf irrigation replacement to begin next year (previously to begin in 2022)</a:t>
            </a:r>
          </a:p>
          <a:p>
            <a:pPr marL="800100" lvl="1" indent="-342900">
              <a:buFont typeface="Arial" panose="020B0604020202020204" pitchFamily="34" charset="0"/>
              <a:buChar char="•"/>
              <a:tabLst>
                <a:tab pos="457200" algn="l"/>
              </a:tabLst>
              <a:defRPr/>
            </a:pPr>
            <a:r>
              <a:rPr lang="en-US" sz="1600" dirty="0">
                <a:solidFill>
                  <a:srgbClr val="000000"/>
                </a:solidFill>
                <a:ea typeface="Calibri" panose="020F0502020204030204" pitchFamily="34" charset="0"/>
              </a:rPr>
              <a:t>Golf cart originally due for replacement purchased in 2022</a:t>
            </a:r>
          </a:p>
          <a:p>
            <a:pPr marL="800100" lvl="1" indent="-342900">
              <a:buFont typeface="Arial" panose="020B0604020202020204" pitchFamily="34" charset="0"/>
              <a:buChar char="•"/>
              <a:tabLst>
                <a:tab pos="457200" algn="l"/>
              </a:tabLst>
              <a:defRPr/>
            </a:pPr>
            <a:r>
              <a:rPr lang="en-US" sz="1600" dirty="0">
                <a:solidFill>
                  <a:srgbClr val="000000"/>
                </a:solidFill>
                <a:ea typeface="Calibri" panose="020F0502020204030204" pitchFamily="34" charset="0"/>
              </a:rPr>
              <a:t>Admin renovation originally in 2025 occurring now</a:t>
            </a:r>
          </a:p>
          <a:p>
            <a:pPr marL="800100" lvl="1" indent="-342900">
              <a:buFont typeface="Arial" panose="020B0604020202020204" pitchFamily="34" charset="0"/>
              <a:buChar char="•"/>
              <a:tabLst>
                <a:tab pos="457200" algn="l"/>
              </a:tabLst>
              <a:defRPr/>
            </a:pPr>
            <a:r>
              <a:rPr lang="en-US" sz="1600" dirty="0">
                <a:solidFill>
                  <a:srgbClr val="000000"/>
                </a:solidFill>
                <a:ea typeface="Calibri" panose="020F0502020204030204" pitchFamily="34" charset="0"/>
              </a:rPr>
              <a:t>Marina dock and gas lines occurring now</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lang="en-US" dirty="0">
                <a:solidFill>
                  <a:srgbClr val="000000"/>
                </a:solidFill>
                <a:latin typeface="Century Gothic" panose="020B0502020202020204"/>
                <a:ea typeface="Calibri" panose="020F0502020204030204" pitchFamily="34" charset="0"/>
              </a:rPr>
              <a:t>To be reviewed with B &amp; F during the budget review first week of January</a:t>
            </a:r>
          </a:p>
          <a:p>
            <a:pPr marR="0" lvl="0" algn="l" defTabSz="914400" rtl="0" eaLnBrk="1" fontAlgn="auto" latinLnBrk="0" hangingPunct="1">
              <a:lnSpc>
                <a:spcPct val="100000"/>
              </a:lnSpc>
              <a:spcBef>
                <a:spcPts val="0"/>
              </a:spcBef>
              <a:spcAft>
                <a:spcPts val="0"/>
              </a:spcAft>
              <a:buClrTx/>
              <a:buSzTx/>
              <a:tabLst>
                <a:tab pos="457200" algn="l"/>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938416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F0A87-8AD9-0F59-7A42-714D806C60A2}"/>
              </a:ext>
            </a:extLst>
          </p:cNvPr>
          <p:cNvSpPr>
            <a:spLocks noGrp="1"/>
          </p:cNvSpPr>
          <p:nvPr>
            <p:ph type="title"/>
          </p:nvPr>
        </p:nvSpPr>
        <p:spPr>
          <a:xfrm>
            <a:off x="809997" y="368807"/>
            <a:ext cx="7524003" cy="970450"/>
          </a:xfrm>
        </p:spPr>
        <p:txBody>
          <a:bodyPr/>
          <a:lstStyle/>
          <a:p>
            <a:pPr algn="ctr"/>
            <a:r>
              <a:rPr lang="en-US" dirty="0"/>
              <a:t>Mailboxes</a:t>
            </a:r>
          </a:p>
        </p:txBody>
      </p:sp>
      <p:graphicFrame>
        <p:nvGraphicFramePr>
          <p:cNvPr id="5" name="Table 4">
            <a:extLst>
              <a:ext uri="{FF2B5EF4-FFF2-40B4-BE49-F238E27FC236}">
                <a16:creationId xmlns:a16="http://schemas.microsoft.com/office/drawing/2014/main" id="{06D21229-67C6-EEE3-3BEB-1D938ADA9978}"/>
              </a:ext>
            </a:extLst>
          </p:cNvPr>
          <p:cNvGraphicFramePr>
            <a:graphicFrameLocks noGrp="1"/>
          </p:cNvGraphicFramePr>
          <p:nvPr/>
        </p:nvGraphicFramePr>
        <p:xfrm>
          <a:off x="3744692" y="2074870"/>
          <a:ext cx="2607456" cy="3826170"/>
        </p:xfrm>
        <a:graphic>
          <a:graphicData uri="http://schemas.openxmlformats.org/drawingml/2006/table">
            <a:tbl>
              <a:tblPr/>
              <a:tblGrid>
                <a:gridCol w="1244260">
                  <a:extLst>
                    <a:ext uri="{9D8B030D-6E8A-4147-A177-3AD203B41FA5}">
                      <a16:colId xmlns:a16="http://schemas.microsoft.com/office/drawing/2014/main" val="3097549886"/>
                    </a:ext>
                  </a:extLst>
                </a:gridCol>
                <a:gridCol w="603832">
                  <a:extLst>
                    <a:ext uri="{9D8B030D-6E8A-4147-A177-3AD203B41FA5}">
                      <a16:colId xmlns:a16="http://schemas.microsoft.com/office/drawing/2014/main" val="3274898621"/>
                    </a:ext>
                  </a:extLst>
                </a:gridCol>
                <a:gridCol w="759364">
                  <a:extLst>
                    <a:ext uri="{9D8B030D-6E8A-4147-A177-3AD203B41FA5}">
                      <a16:colId xmlns:a16="http://schemas.microsoft.com/office/drawing/2014/main" val="2463756155"/>
                    </a:ext>
                  </a:extLst>
                </a:gridCol>
              </a:tblGrid>
              <a:tr h="141710">
                <a:tc>
                  <a:txBody>
                    <a:bodyPr/>
                    <a:lstStyle/>
                    <a:p>
                      <a:pPr algn="l" fontAlgn="b"/>
                      <a:r>
                        <a:rPr lang="en-US" sz="800" b="1" i="0" u="none" strike="noStrike" dirty="0">
                          <a:solidFill>
                            <a:srgbClr val="000000"/>
                          </a:solidFill>
                          <a:effectLst/>
                          <a:latin typeface="Calibri" panose="020F0502020204030204" pitchFamily="34" charset="0"/>
                        </a:rPr>
                        <a:t>ROAD</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PEDESTALS</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MAILBOXES</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5908083"/>
                  </a:ext>
                </a:extLst>
              </a:tr>
              <a:tr h="141710">
                <a:tc>
                  <a:txBody>
                    <a:bodyPr/>
                    <a:lstStyle/>
                    <a:p>
                      <a:pPr algn="l" fontAlgn="b"/>
                      <a:r>
                        <a:rPr lang="en-US" sz="800" b="1" i="0" u="sng" strike="noStrike">
                          <a:solidFill>
                            <a:srgbClr val="000000"/>
                          </a:solidFill>
                          <a:effectLst/>
                          <a:latin typeface="Calibri" panose="020F0502020204030204" pitchFamily="34" charset="0"/>
                        </a:rPr>
                        <a:t>SECTION 1</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75">
                      <a:fgClr>
                        <a:srgbClr val="000000"/>
                      </a:fgClr>
                      <a:bgClr>
                        <a:srgbClr val="FFFFFF"/>
                      </a:bgClr>
                    </a:pattFill>
                  </a:tcPr>
                </a:tc>
                <a:tc>
                  <a:txBody>
                    <a:bodyPr/>
                    <a:lstStyle/>
                    <a:p>
                      <a:pPr algn="ctr" fontAlgn="b"/>
                      <a:r>
                        <a:rPr lang="en-US" sz="800" b="0" i="0" u="none" strike="noStrike">
                          <a:solidFill>
                            <a:srgbClr val="000000"/>
                          </a:solidFill>
                          <a:effectLst/>
                          <a:latin typeface="Calibri" panose="020F0502020204030204" pitchFamily="34" charset="0"/>
                        </a:rPr>
                        <a:t> </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75">
                      <a:fgClr>
                        <a:srgbClr val="000000"/>
                      </a:fgClr>
                      <a:bgClr>
                        <a:srgbClr val="FFFFFF"/>
                      </a:bgClr>
                    </a:pattFill>
                  </a:tcPr>
                </a:tc>
                <a:extLst>
                  <a:ext uri="{0D108BD9-81ED-4DB2-BD59-A6C34878D82A}">
                    <a16:rowId xmlns:a16="http://schemas.microsoft.com/office/drawing/2014/main" val="2741686479"/>
                  </a:ext>
                </a:extLst>
              </a:tr>
              <a:tr h="141710">
                <a:tc>
                  <a:txBody>
                    <a:bodyPr/>
                    <a:lstStyle/>
                    <a:p>
                      <a:pPr algn="l" fontAlgn="b"/>
                      <a:r>
                        <a:rPr lang="en-US" sz="800" b="0" i="0" u="none" strike="noStrike">
                          <a:solidFill>
                            <a:srgbClr val="000000"/>
                          </a:solidFill>
                          <a:effectLst/>
                          <a:latin typeface="Calibri" panose="020F0502020204030204" pitchFamily="34" charset="0"/>
                        </a:rPr>
                        <a:t>Newport Drive</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parcels (2)</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353839"/>
                  </a:ext>
                </a:extLst>
              </a:tr>
              <a:tr h="141710">
                <a:tc>
                  <a:txBody>
                    <a:bodyPr/>
                    <a:lstStyle/>
                    <a:p>
                      <a:pPr algn="l" fontAlgn="b"/>
                      <a:r>
                        <a:rPr lang="en-US" sz="800" b="0" i="0" u="none" strike="noStrike">
                          <a:solidFill>
                            <a:srgbClr val="000000"/>
                          </a:solidFill>
                          <a:effectLst/>
                          <a:latin typeface="Calibri" panose="020F0502020204030204" pitchFamily="34" charset="0"/>
                        </a:rPr>
                        <a:t>Sandpiper Lane</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0" i="0" u="none" strike="noStrike">
                          <a:solidFill>
                            <a:srgbClr val="000000"/>
                          </a:solidFill>
                          <a:effectLst/>
                          <a:latin typeface="Calibri" panose="020F0502020204030204" pitchFamily="34" charset="0"/>
                        </a:rPr>
                        <a:t>2</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0" i="0" u="none" strike="noStrike">
                          <a:solidFill>
                            <a:srgbClr val="000000"/>
                          </a:solidFill>
                          <a:effectLst/>
                          <a:latin typeface="Calibri" panose="020F0502020204030204" pitchFamily="34" charset="0"/>
                        </a:rPr>
                        <a:t> </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70253095"/>
                  </a:ext>
                </a:extLst>
              </a:tr>
              <a:tr h="141710">
                <a:tc>
                  <a:txBody>
                    <a:bodyPr/>
                    <a:lstStyle/>
                    <a:p>
                      <a:pPr algn="l" fontAlgn="b"/>
                      <a:r>
                        <a:rPr lang="en-US" sz="800" b="0" i="0" u="none" strike="noStrike">
                          <a:solidFill>
                            <a:srgbClr val="000000"/>
                          </a:solidFill>
                          <a:effectLst/>
                          <a:latin typeface="Calibri" panose="020F0502020204030204" pitchFamily="34" charset="0"/>
                        </a:rPr>
                        <a:t>White Horse Park</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0" i="0" u="none" strike="noStrike">
                          <a:solidFill>
                            <a:srgbClr val="000000"/>
                          </a:solidFill>
                          <a:effectLst/>
                          <a:latin typeface="Calibri" panose="020F0502020204030204" pitchFamily="34" charset="0"/>
                        </a:rPr>
                        <a:t>4</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0" i="0" u="none" strike="noStrike">
                          <a:solidFill>
                            <a:srgbClr val="000000"/>
                          </a:solidFill>
                          <a:effectLst/>
                          <a:latin typeface="Calibri" panose="020F0502020204030204" pitchFamily="34" charset="0"/>
                        </a:rPr>
                        <a:t> </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706136807"/>
                  </a:ext>
                </a:extLst>
              </a:tr>
              <a:tr h="141710">
                <a:tc>
                  <a:txBody>
                    <a:bodyPr/>
                    <a:lstStyle/>
                    <a:p>
                      <a:pPr algn="l" fontAlgn="b"/>
                      <a:r>
                        <a:rPr lang="en-US" sz="800" b="1" i="0" u="sng" strike="noStrike">
                          <a:solidFill>
                            <a:srgbClr val="000000"/>
                          </a:solidFill>
                          <a:effectLst/>
                          <a:latin typeface="Calibri" panose="020F0502020204030204" pitchFamily="34" charset="0"/>
                        </a:rPr>
                        <a:t>SECTION 2</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75">
                      <a:fgClr>
                        <a:srgbClr val="000000"/>
                      </a:fgClr>
                      <a:bgClr>
                        <a:srgbClr val="FFFFFF"/>
                      </a:bgClr>
                    </a:pattFill>
                  </a:tcPr>
                </a:tc>
                <a:tc>
                  <a:txBody>
                    <a:bodyPr/>
                    <a:lstStyle/>
                    <a:p>
                      <a:pPr algn="ctr" fontAlgn="b"/>
                      <a:r>
                        <a:rPr lang="en-US" sz="800" b="0" i="0" u="none" strike="noStrike">
                          <a:solidFill>
                            <a:srgbClr val="000000"/>
                          </a:solidFill>
                          <a:effectLst/>
                          <a:latin typeface="Calibri" panose="020F0502020204030204" pitchFamily="34" charset="0"/>
                        </a:rPr>
                        <a:t> </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75">
                      <a:fgClr>
                        <a:srgbClr val="000000"/>
                      </a:fgClr>
                      <a:bgClr>
                        <a:srgbClr val="FFFFFF"/>
                      </a:bgClr>
                    </a:pattFill>
                  </a:tcPr>
                </a:tc>
                <a:extLst>
                  <a:ext uri="{0D108BD9-81ED-4DB2-BD59-A6C34878D82A}">
                    <a16:rowId xmlns:a16="http://schemas.microsoft.com/office/drawing/2014/main" val="291830022"/>
                  </a:ext>
                </a:extLst>
              </a:tr>
              <a:tr h="141710">
                <a:tc>
                  <a:txBody>
                    <a:bodyPr/>
                    <a:lstStyle/>
                    <a:p>
                      <a:pPr algn="l" fontAlgn="b"/>
                      <a:r>
                        <a:rPr lang="en-US" sz="800" b="0" i="0" u="none" strike="noStrike">
                          <a:solidFill>
                            <a:srgbClr val="000000"/>
                          </a:solidFill>
                          <a:effectLst/>
                          <a:latin typeface="Calibri" panose="020F0502020204030204" pitchFamily="34" charset="0"/>
                        </a:rPr>
                        <a:t>Capetown Road</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 </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4</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9845339"/>
                  </a:ext>
                </a:extLst>
              </a:tr>
              <a:tr h="141710">
                <a:tc>
                  <a:txBody>
                    <a:bodyPr/>
                    <a:lstStyle/>
                    <a:p>
                      <a:pPr algn="l" fontAlgn="b"/>
                      <a:r>
                        <a:rPr lang="en-US" sz="800" b="0" i="0" u="none" strike="noStrike">
                          <a:solidFill>
                            <a:srgbClr val="000000"/>
                          </a:solidFill>
                          <a:effectLst/>
                          <a:latin typeface="Calibri" panose="020F0502020204030204" pitchFamily="34" charset="0"/>
                        </a:rPr>
                        <a:t>White Horse Drive</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0" i="0" u="none" strike="noStrike">
                          <a:solidFill>
                            <a:srgbClr val="000000"/>
                          </a:solidFill>
                          <a:effectLst/>
                          <a:latin typeface="Calibri" panose="020F0502020204030204" pitchFamily="34" charset="0"/>
                        </a:rPr>
                        <a:t>5</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0" i="0" u="none" strike="noStrike">
                          <a:solidFill>
                            <a:srgbClr val="000000"/>
                          </a:solidFill>
                          <a:effectLst/>
                          <a:latin typeface="Calibri" panose="020F0502020204030204" pitchFamily="34" charset="0"/>
                        </a:rPr>
                        <a:t> </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348424837"/>
                  </a:ext>
                </a:extLst>
              </a:tr>
              <a:tr h="141710">
                <a:tc>
                  <a:txBody>
                    <a:bodyPr/>
                    <a:lstStyle/>
                    <a:p>
                      <a:pPr algn="l" fontAlgn="b"/>
                      <a:r>
                        <a:rPr lang="en-US" sz="800" b="1" i="0" u="sng" strike="noStrike">
                          <a:solidFill>
                            <a:srgbClr val="000000"/>
                          </a:solidFill>
                          <a:effectLst/>
                          <a:latin typeface="Calibri" panose="020F0502020204030204" pitchFamily="34" charset="0"/>
                        </a:rPr>
                        <a:t>SECTION 3</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75">
                      <a:fgClr>
                        <a:srgbClr val="000000"/>
                      </a:fgClr>
                      <a:bgClr>
                        <a:srgbClr val="FFFFFF"/>
                      </a:bgClr>
                    </a:pattFill>
                  </a:tcPr>
                </a:tc>
                <a:tc>
                  <a:txBody>
                    <a:bodyPr/>
                    <a:lstStyle/>
                    <a:p>
                      <a:pPr algn="ctr" fontAlgn="b"/>
                      <a:r>
                        <a:rPr lang="en-US" sz="800" b="0" i="0" u="none" strike="noStrike">
                          <a:solidFill>
                            <a:srgbClr val="000000"/>
                          </a:solidFill>
                          <a:effectLst/>
                          <a:latin typeface="Calibri" panose="020F0502020204030204" pitchFamily="34" charset="0"/>
                        </a:rPr>
                        <a:t> </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75">
                      <a:fgClr>
                        <a:srgbClr val="000000"/>
                      </a:fgClr>
                      <a:bgClr>
                        <a:srgbClr val="FFFFFF"/>
                      </a:bgClr>
                    </a:pattFill>
                  </a:tcPr>
                </a:tc>
                <a:extLst>
                  <a:ext uri="{0D108BD9-81ED-4DB2-BD59-A6C34878D82A}">
                    <a16:rowId xmlns:a16="http://schemas.microsoft.com/office/drawing/2014/main" val="3568911858"/>
                  </a:ext>
                </a:extLst>
              </a:tr>
              <a:tr h="141710">
                <a:tc>
                  <a:txBody>
                    <a:bodyPr/>
                    <a:lstStyle/>
                    <a:p>
                      <a:pPr algn="l" fontAlgn="b"/>
                      <a:r>
                        <a:rPr lang="en-US" sz="800" b="0" i="0" u="none" strike="noStrike">
                          <a:solidFill>
                            <a:srgbClr val="000000"/>
                          </a:solidFill>
                          <a:effectLst/>
                          <a:latin typeface="Calibri" panose="020F0502020204030204" pitchFamily="34" charset="0"/>
                        </a:rPr>
                        <a:t>Beaconhill Road</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8259823"/>
                  </a:ext>
                </a:extLst>
              </a:tr>
              <a:tr h="141710">
                <a:tc>
                  <a:txBody>
                    <a:bodyPr/>
                    <a:lstStyle/>
                    <a:p>
                      <a:pPr algn="l" fontAlgn="b"/>
                      <a:r>
                        <a:rPr lang="en-US" sz="800" b="0" i="0" u="none" strike="noStrike">
                          <a:solidFill>
                            <a:srgbClr val="000000"/>
                          </a:solidFill>
                          <a:effectLst/>
                          <a:latin typeface="Calibri" panose="020F0502020204030204" pitchFamily="34" charset="0"/>
                        </a:rPr>
                        <a:t>Pinehurst Road</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4</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parcels (3)</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7967850"/>
                  </a:ext>
                </a:extLst>
              </a:tr>
              <a:tr h="141710">
                <a:tc>
                  <a:txBody>
                    <a:bodyPr/>
                    <a:lstStyle/>
                    <a:p>
                      <a:pPr algn="l" fontAlgn="b"/>
                      <a:r>
                        <a:rPr lang="en-US" sz="800" b="1" i="0" u="sng" strike="noStrike">
                          <a:solidFill>
                            <a:srgbClr val="000000"/>
                          </a:solidFill>
                          <a:effectLst/>
                          <a:latin typeface="Calibri" panose="020F0502020204030204" pitchFamily="34" charset="0"/>
                        </a:rPr>
                        <a:t>SECTION 4</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75">
                      <a:fgClr>
                        <a:srgbClr val="000000"/>
                      </a:fgClr>
                      <a:bgClr>
                        <a:srgbClr val="FFFFFF"/>
                      </a:bgClr>
                    </a:pattFill>
                  </a:tcPr>
                </a:tc>
                <a:tc>
                  <a:txBody>
                    <a:bodyPr/>
                    <a:lstStyle/>
                    <a:p>
                      <a:pPr algn="ctr" fontAlgn="b"/>
                      <a:r>
                        <a:rPr lang="en-US" sz="800" b="0" i="0" u="none" strike="noStrike">
                          <a:solidFill>
                            <a:srgbClr val="000000"/>
                          </a:solidFill>
                          <a:effectLst/>
                          <a:latin typeface="Calibri" panose="020F0502020204030204" pitchFamily="34" charset="0"/>
                        </a:rPr>
                        <a:t> </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75">
                      <a:fgClr>
                        <a:srgbClr val="000000"/>
                      </a:fgClr>
                      <a:bgClr>
                        <a:srgbClr val="FFFFFF"/>
                      </a:bgClr>
                    </a:pattFill>
                  </a:tcPr>
                </a:tc>
                <a:extLst>
                  <a:ext uri="{0D108BD9-81ED-4DB2-BD59-A6C34878D82A}">
                    <a16:rowId xmlns:a16="http://schemas.microsoft.com/office/drawing/2014/main" val="1434997748"/>
                  </a:ext>
                </a:extLst>
              </a:tr>
              <a:tr h="141710">
                <a:tc>
                  <a:txBody>
                    <a:bodyPr/>
                    <a:lstStyle/>
                    <a:p>
                      <a:pPr algn="l" fontAlgn="b"/>
                      <a:r>
                        <a:rPr lang="en-US" sz="800" b="0" i="0" u="none" strike="noStrike">
                          <a:solidFill>
                            <a:srgbClr val="000000"/>
                          </a:solidFill>
                          <a:effectLst/>
                          <a:latin typeface="Calibri" panose="020F0502020204030204" pitchFamily="34" charset="0"/>
                        </a:rPr>
                        <a:t>Lookout Point</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parcel (1)</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8278245"/>
                  </a:ext>
                </a:extLst>
              </a:tr>
              <a:tr h="141710">
                <a:tc>
                  <a:txBody>
                    <a:bodyPr/>
                    <a:lstStyle/>
                    <a:p>
                      <a:pPr algn="l" fontAlgn="b"/>
                      <a:r>
                        <a:rPr lang="en-US" sz="800" b="0" i="0" u="none" strike="noStrike">
                          <a:solidFill>
                            <a:srgbClr val="000000"/>
                          </a:solidFill>
                          <a:effectLst/>
                          <a:latin typeface="Calibri" panose="020F0502020204030204" pitchFamily="34" charset="0"/>
                        </a:rPr>
                        <a:t>Sundial Circle</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1079106"/>
                  </a:ext>
                </a:extLst>
              </a:tr>
              <a:tr h="141710">
                <a:tc>
                  <a:txBody>
                    <a:bodyPr/>
                    <a:lstStyle/>
                    <a:p>
                      <a:pPr algn="l" fontAlgn="b"/>
                      <a:r>
                        <a:rPr lang="en-US" sz="800" b="0" i="0" u="none" strike="noStrike">
                          <a:solidFill>
                            <a:srgbClr val="000000"/>
                          </a:solidFill>
                          <a:effectLst/>
                          <a:latin typeface="Calibri" panose="020F0502020204030204" pitchFamily="34" charset="0"/>
                        </a:rPr>
                        <a:t>Teal Circle</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6333931"/>
                  </a:ext>
                </a:extLst>
              </a:tr>
              <a:tr h="141710">
                <a:tc>
                  <a:txBody>
                    <a:bodyPr/>
                    <a:lstStyle/>
                    <a:p>
                      <a:pPr algn="l" fontAlgn="b"/>
                      <a:r>
                        <a:rPr lang="en-US" sz="800" b="0" i="0" u="none" strike="noStrike">
                          <a:solidFill>
                            <a:srgbClr val="000000"/>
                          </a:solidFill>
                          <a:effectLst/>
                          <a:latin typeface="Calibri" panose="020F0502020204030204" pitchFamily="34" charset="0"/>
                        </a:rPr>
                        <a:t>Windward Court</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0608439"/>
                  </a:ext>
                </a:extLst>
              </a:tr>
              <a:tr h="141710">
                <a:tc>
                  <a:txBody>
                    <a:bodyPr/>
                    <a:lstStyle/>
                    <a:p>
                      <a:pPr algn="l" fontAlgn="b"/>
                      <a:r>
                        <a:rPr lang="en-US" sz="800" b="1" i="0" u="sng" strike="noStrike">
                          <a:solidFill>
                            <a:srgbClr val="000000"/>
                          </a:solidFill>
                          <a:effectLst/>
                          <a:latin typeface="Calibri" panose="020F0502020204030204" pitchFamily="34" charset="0"/>
                        </a:rPr>
                        <a:t>SECTION 5</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75">
                      <a:fgClr>
                        <a:srgbClr val="000000"/>
                      </a:fgClr>
                      <a:bgClr>
                        <a:srgbClr val="FFFFFF"/>
                      </a:bgClr>
                    </a:pattFill>
                  </a:tcPr>
                </a:tc>
                <a:tc>
                  <a:txBody>
                    <a:bodyPr/>
                    <a:lstStyle/>
                    <a:p>
                      <a:pPr algn="ctr" fontAlgn="b"/>
                      <a:r>
                        <a:rPr lang="en-US" sz="800" b="0" i="0" u="none" strike="noStrike">
                          <a:solidFill>
                            <a:srgbClr val="000000"/>
                          </a:solidFill>
                          <a:effectLst/>
                          <a:latin typeface="Calibri" panose="020F0502020204030204" pitchFamily="34" charset="0"/>
                        </a:rPr>
                        <a:t> </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75">
                      <a:fgClr>
                        <a:srgbClr val="000000"/>
                      </a:fgClr>
                      <a:bgClr>
                        <a:srgbClr val="FFFFFF"/>
                      </a:bgClr>
                    </a:pattFill>
                  </a:tcPr>
                </a:tc>
                <a:extLst>
                  <a:ext uri="{0D108BD9-81ED-4DB2-BD59-A6C34878D82A}">
                    <a16:rowId xmlns:a16="http://schemas.microsoft.com/office/drawing/2014/main" val="3904862835"/>
                  </a:ext>
                </a:extLst>
              </a:tr>
              <a:tr h="141710">
                <a:tc>
                  <a:txBody>
                    <a:bodyPr/>
                    <a:lstStyle/>
                    <a:p>
                      <a:pPr algn="l" fontAlgn="b"/>
                      <a:r>
                        <a:rPr lang="en-US" sz="800" b="0" i="0" u="none" strike="noStrike">
                          <a:solidFill>
                            <a:srgbClr val="000000"/>
                          </a:solidFill>
                          <a:effectLst/>
                          <a:latin typeface="Calibri" panose="020F0502020204030204" pitchFamily="34" charset="0"/>
                        </a:rPr>
                        <a:t>Drawbridge Road</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2678050"/>
                  </a:ext>
                </a:extLst>
              </a:tr>
              <a:tr h="141710">
                <a:tc>
                  <a:txBody>
                    <a:bodyPr/>
                    <a:lstStyle/>
                    <a:p>
                      <a:pPr algn="l" fontAlgn="b"/>
                      <a:r>
                        <a:rPr lang="en-US" sz="800" b="1" i="0" u="sng" strike="noStrike">
                          <a:solidFill>
                            <a:srgbClr val="000000"/>
                          </a:solidFill>
                          <a:effectLst/>
                          <a:latin typeface="Calibri" panose="020F0502020204030204" pitchFamily="34" charset="0"/>
                        </a:rPr>
                        <a:t>SECTION 6</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75">
                      <a:fgClr>
                        <a:srgbClr val="000000"/>
                      </a:fgClr>
                      <a:bgClr>
                        <a:srgbClr val="FFFFFF"/>
                      </a:bgClr>
                    </a:pattFill>
                  </a:tcPr>
                </a:tc>
                <a:tc>
                  <a:txBody>
                    <a:bodyPr/>
                    <a:lstStyle/>
                    <a:p>
                      <a:pPr algn="ctr" fontAlgn="b"/>
                      <a:r>
                        <a:rPr lang="en-US" sz="800" b="0" i="0" u="none" strike="noStrike">
                          <a:solidFill>
                            <a:srgbClr val="000000"/>
                          </a:solidFill>
                          <a:effectLst/>
                          <a:latin typeface="Calibri" panose="020F0502020204030204" pitchFamily="34" charset="0"/>
                        </a:rPr>
                        <a:t> </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75">
                      <a:fgClr>
                        <a:srgbClr val="000000"/>
                      </a:fgClr>
                      <a:bgClr>
                        <a:srgbClr val="FFFFFF"/>
                      </a:bgClr>
                    </a:pattFill>
                  </a:tcPr>
                </a:tc>
                <a:extLst>
                  <a:ext uri="{0D108BD9-81ED-4DB2-BD59-A6C34878D82A}">
                    <a16:rowId xmlns:a16="http://schemas.microsoft.com/office/drawing/2014/main" val="916599598"/>
                  </a:ext>
                </a:extLst>
              </a:tr>
              <a:tr h="141710">
                <a:tc>
                  <a:txBody>
                    <a:bodyPr/>
                    <a:lstStyle/>
                    <a:p>
                      <a:pPr algn="l" fontAlgn="b"/>
                      <a:r>
                        <a:rPr lang="en-US" sz="800" b="0" i="0" u="none" strike="noStrike">
                          <a:solidFill>
                            <a:srgbClr val="000000"/>
                          </a:solidFill>
                          <a:effectLst/>
                          <a:latin typeface="Calibri" panose="020F0502020204030204" pitchFamily="34" charset="0"/>
                        </a:rPr>
                        <a:t>Abbyshire Road</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0" i="0" u="none" strike="noStrike">
                          <a:solidFill>
                            <a:srgbClr val="000000"/>
                          </a:solidFill>
                          <a:effectLst/>
                          <a:latin typeface="Calibri" panose="020F0502020204030204" pitchFamily="34" charset="0"/>
                        </a:rPr>
                        <a:t>8</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0" i="0" u="none" strike="noStrike">
                          <a:solidFill>
                            <a:srgbClr val="000000"/>
                          </a:solidFill>
                          <a:effectLst/>
                          <a:latin typeface="Calibri" panose="020F0502020204030204" pitchFamily="34" charset="0"/>
                        </a:rPr>
                        <a:t>2</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169768271"/>
                  </a:ext>
                </a:extLst>
              </a:tr>
              <a:tr h="141710">
                <a:tc>
                  <a:txBody>
                    <a:bodyPr/>
                    <a:lstStyle/>
                    <a:p>
                      <a:pPr algn="l" fontAlgn="b"/>
                      <a:r>
                        <a:rPr lang="en-US" sz="800" b="0" i="0" u="none" strike="noStrike">
                          <a:solidFill>
                            <a:srgbClr val="000000"/>
                          </a:solidFill>
                          <a:effectLst/>
                          <a:latin typeface="Calibri" panose="020F0502020204030204" pitchFamily="34" charset="0"/>
                        </a:rPr>
                        <a:t>Sandyhook Road</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 </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2831301"/>
                  </a:ext>
                </a:extLst>
              </a:tr>
              <a:tr h="141710">
                <a:tc>
                  <a:txBody>
                    <a:bodyPr/>
                    <a:lstStyle/>
                    <a:p>
                      <a:pPr algn="l" fontAlgn="b"/>
                      <a:r>
                        <a:rPr lang="en-US" sz="800" b="0" i="0" u="none" strike="noStrike">
                          <a:solidFill>
                            <a:srgbClr val="000000"/>
                          </a:solidFill>
                          <a:effectLst/>
                          <a:latin typeface="Calibri" panose="020F0502020204030204" pitchFamily="34" charset="0"/>
                        </a:rPr>
                        <a:t>Seafarer Lane</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6</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9520414"/>
                  </a:ext>
                </a:extLst>
              </a:tr>
              <a:tr h="141710">
                <a:tc>
                  <a:txBody>
                    <a:bodyPr/>
                    <a:lstStyle/>
                    <a:p>
                      <a:pPr algn="l" fontAlgn="b"/>
                      <a:r>
                        <a:rPr lang="en-US" sz="800" b="1" i="0" u="sng" strike="noStrike">
                          <a:solidFill>
                            <a:srgbClr val="000000"/>
                          </a:solidFill>
                          <a:effectLst/>
                          <a:latin typeface="Calibri" panose="020F0502020204030204" pitchFamily="34" charset="0"/>
                        </a:rPr>
                        <a:t>SECTION 9</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75">
                      <a:fgClr>
                        <a:srgbClr val="000000"/>
                      </a:fgClr>
                      <a:bgClr>
                        <a:srgbClr val="FFFFFF"/>
                      </a:bgClr>
                    </a:pattFill>
                  </a:tcPr>
                </a:tc>
                <a:tc>
                  <a:txBody>
                    <a:bodyPr/>
                    <a:lstStyle/>
                    <a:p>
                      <a:pPr algn="ctr" fontAlgn="b"/>
                      <a:r>
                        <a:rPr lang="en-US" sz="800" b="0" i="0" u="none" strike="noStrike">
                          <a:solidFill>
                            <a:srgbClr val="000000"/>
                          </a:solidFill>
                          <a:effectLst/>
                          <a:latin typeface="Calibri" panose="020F0502020204030204" pitchFamily="34" charset="0"/>
                        </a:rPr>
                        <a:t> </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75">
                      <a:fgClr>
                        <a:srgbClr val="000000"/>
                      </a:fgClr>
                      <a:bgClr>
                        <a:srgbClr val="FFFFFF"/>
                      </a:bgClr>
                    </a:pattFill>
                  </a:tcPr>
                </a:tc>
                <a:extLst>
                  <a:ext uri="{0D108BD9-81ED-4DB2-BD59-A6C34878D82A}">
                    <a16:rowId xmlns:a16="http://schemas.microsoft.com/office/drawing/2014/main" val="2037581596"/>
                  </a:ext>
                </a:extLst>
              </a:tr>
              <a:tr h="141710">
                <a:tc>
                  <a:txBody>
                    <a:bodyPr/>
                    <a:lstStyle/>
                    <a:p>
                      <a:pPr algn="l" fontAlgn="b"/>
                      <a:r>
                        <a:rPr lang="en-US" sz="800" b="0" i="0" u="none" strike="noStrike">
                          <a:solidFill>
                            <a:srgbClr val="000000"/>
                          </a:solidFill>
                          <a:effectLst/>
                          <a:latin typeface="Calibri" panose="020F0502020204030204" pitchFamily="34" charset="0"/>
                        </a:rPr>
                        <a:t>Breezeway Lane</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9531762"/>
                  </a:ext>
                </a:extLst>
              </a:tr>
              <a:tr h="141710">
                <a:tc>
                  <a:txBody>
                    <a:bodyPr/>
                    <a:lstStyle/>
                    <a:p>
                      <a:pPr algn="l" fontAlgn="b"/>
                      <a:r>
                        <a:rPr lang="en-US" sz="800" b="0" i="0" u="none" strike="noStrike">
                          <a:solidFill>
                            <a:srgbClr val="000000"/>
                          </a:solidFill>
                          <a:effectLst/>
                          <a:latin typeface="Calibri" panose="020F0502020204030204" pitchFamily="34" charset="0"/>
                        </a:rPr>
                        <a:t>Crest Haven Drive</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1552239"/>
                  </a:ext>
                </a:extLst>
              </a:tr>
              <a:tr h="141710">
                <a:tc>
                  <a:txBody>
                    <a:bodyPr/>
                    <a:lstStyle/>
                    <a:p>
                      <a:pPr algn="l" fontAlgn="b"/>
                      <a:r>
                        <a:rPr lang="en-US" sz="800" b="0" i="0" u="none" strike="noStrike">
                          <a:solidFill>
                            <a:srgbClr val="000000"/>
                          </a:solidFill>
                          <a:effectLst/>
                          <a:latin typeface="Calibri" panose="020F0502020204030204" pitchFamily="34" charset="0"/>
                        </a:rPr>
                        <a:t>Offshore Lane</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0" i="0" u="none" strike="noStrike">
                          <a:solidFill>
                            <a:srgbClr val="000000"/>
                          </a:solidFill>
                          <a:effectLst/>
                          <a:latin typeface="Calibri" panose="020F0502020204030204" pitchFamily="34" charset="0"/>
                        </a:rPr>
                        <a:t>4</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0" i="0" u="none" strike="noStrike">
                          <a:solidFill>
                            <a:srgbClr val="000000"/>
                          </a:solidFill>
                          <a:effectLst/>
                          <a:latin typeface="Calibri" panose="020F0502020204030204" pitchFamily="34" charset="0"/>
                        </a:rPr>
                        <a:t> </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355117591"/>
                  </a:ext>
                </a:extLst>
              </a:tr>
              <a:tr h="141710">
                <a:tc>
                  <a:txBody>
                    <a:bodyPr/>
                    <a:lstStyle/>
                    <a:p>
                      <a:pPr algn="l" fontAlgn="b"/>
                      <a:r>
                        <a:rPr lang="en-US" sz="800" b="0" i="0" u="none" strike="noStrike" dirty="0">
                          <a:solidFill>
                            <a:srgbClr val="000000"/>
                          </a:solidFill>
                          <a:effectLst/>
                          <a:latin typeface="Calibri" panose="020F0502020204030204" pitchFamily="34" charset="0"/>
                        </a:rPr>
                        <a:t>Tail of the Fox Drive</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 </a:t>
                      </a:r>
                    </a:p>
                  </a:txBody>
                  <a:tcPr marL="6482" marR="6482" marT="6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9468"/>
                  </a:ext>
                </a:extLst>
              </a:tr>
            </a:tbl>
          </a:graphicData>
        </a:graphic>
      </p:graphicFrame>
      <p:graphicFrame>
        <p:nvGraphicFramePr>
          <p:cNvPr id="6" name="Table 5">
            <a:extLst>
              <a:ext uri="{FF2B5EF4-FFF2-40B4-BE49-F238E27FC236}">
                <a16:creationId xmlns:a16="http://schemas.microsoft.com/office/drawing/2014/main" id="{AD95E565-D513-8106-088E-1DD9CF4E240B}"/>
              </a:ext>
            </a:extLst>
          </p:cNvPr>
          <p:cNvGraphicFramePr>
            <a:graphicFrameLocks noGrp="1"/>
          </p:cNvGraphicFramePr>
          <p:nvPr/>
        </p:nvGraphicFramePr>
        <p:xfrm>
          <a:off x="6493005" y="2074870"/>
          <a:ext cx="2346198" cy="3826177"/>
        </p:xfrm>
        <a:graphic>
          <a:graphicData uri="http://schemas.openxmlformats.org/drawingml/2006/table">
            <a:tbl>
              <a:tblPr/>
              <a:tblGrid>
                <a:gridCol w="1119589">
                  <a:extLst>
                    <a:ext uri="{9D8B030D-6E8A-4147-A177-3AD203B41FA5}">
                      <a16:colId xmlns:a16="http://schemas.microsoft.com/office/drawing/2014/main" val="3037277172"/>
                    </a:ext>
                  </a:extLst>
                </a:gridCol>
                <a:gridCol w="543330">
                  <a:extLst>
                    <a:ext uri="{9D8B030D-6E8A-4147-A177-3AD203B41FA5}">
                      <a16:colId xmlns:a16="http://schemas.microsoft.com/office/drawing/2014/main" val="632745669"/>
                    </a:ext>
                  </a:extLst>
                </a:gridCol>
                <a:gridCol w="683279">
                  <a:extLst>
                    <a:ext uri="{9D8B030D-6E8A-4147-A177-3AD203B41FA5}">
                      <a16:colId xmlns:a16="http://schemas.microsoft.com/office/drawing/2014/main" val="4016461673"/>
                    </a:ext>
                  </a:extLst>
                </a:gridCol>
              </a:tblGrid>
              <a:tr h="143164">
                <a:tc>
                  <a:txBody>
                    <a:bodyPr/>
                    <a:lstStyle/>
                    <a:p>
                      <a:pPr algn="l" fontAlgn="b"/>
                      <a:r>
                        <a:rPr lang="en-US" sz="800" b="1" i="0" u="none" strike="noStrike">
                          <a:solidFill>
                            <a:srgbClr val="000000"/>
                          </a:solidFill>
                          <a:effectLst/>
                          <a:latin typeface="Calibri" panose="020F0502020204030204" pitchFamily="34" charset="0"/>
                        </a:rPr>
                        <a:t>ROAD</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PEDESTALS</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MAILBOXES</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1445699"/>
                  </a:ext>
                </a:extLst>
              </a:tr>
              <a:tr h="131759">
                <a:tc>
                  <a:txBody>
                    <a:bodyPr/>
                    <a:lstStyle/>
                    <a:p>
                      <a:pPr algn="l" fontAlgn="b"/>
                      <a:r>
                        <a:rPr lang="en-US" sz="800" b="1" i="0" u="sng" strike="noStrike">
                          <a:solidFill>
                            <a:srgbClr val="000000"/>
                          </a:solidFill>
                          <a:effectLst/>
                          <a:latin typeface="Calibri" panose="020F0502020204030204" pitchFamily="34" charset="0"/>
                        </a:rPr>
                        <a:t>SECTION 10</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75">
                      <a:fgClr>
                        <a:srgbClr val="000000"/>
                      </a:fgClr>
                      <a:bgClr>
                        <a:srgbClr val="FFFFFF"/>
                      </a:bgClr>
                    </a:pattFill>
                  </a:tcPr>
                </a:tc>
                <a:tc>
                  <a:txBody>
                    <a:bodyPr/>
                    <a:lstStyle/>
                    <a:p>
                      <a:pPr algn="ctr" fontAlgn="b"/>
                      <a:r>
                        <a:rPr lang="en-US" sz="800" b="0" i="0" u="none" strike="noStrike">
                          <a:solidFill>
                            <a:srgbClr val="000000"/>
                          </a:solidFill>
                          <a:effectLst/>
                          <a:latin typeface="Calibri" panose="020F0502020204030204" pitchFamily="34" charset="0"/>
                        </a:rPr>
                        <a:t> </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75">
                      <a:fgClr>
                        <a:srgbClr val="000000"/>
                      </a:fgClr>
                      <a:bgClr>
                        <a:srgbClr val="FFFFFF"/>
                      </a:bgClr>
                    </a:pattFill>
                  </a:tcPr>
                </a:tc>
                <a:extLst>
                  <a:ext uri="{0D108BD9-81ED-4DB2-BD59-A6C34878D82A}">
                    <a16:rowId xmlns:a16="http://schemas.microsoft.com/office/drawing/2014/main" val="2706985706"/>
                  </a:ext>
                </a:extLst>
              </a:tr>
              <a:tr h="131759">
                <a:tc>
                  <a:txBody>
                    <a:bodyPr/>
                    <a:lstStyle/>
                    <a:p>
                      <a:pPr algn="l" fontAlgn="b"/>
                      <a:r>
                        <a:rPr lang="en-US" sz="800" b="0" i="0" u="none" strike="noStrike">
                          <a:solidFill>
                            <a:srgbClr val="000000"/>
                          </a:solidFill>
                          <a:effectLst/>
                          <a:latin typeface="Calibri" panose="020F0502020204030204" pitchFamily="34" charset="0"/>
                        </a:rPr>
                        <a:t>Camelot Circle</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0" i="0" u="none" strike="noStrike">
                          <a:solidFill>
                            <a:srgbClr val="000000"/>
                          </a:solidFill>
                          <a:effectLst/>
                          <a:latin typeface="Calibri" panose="020F0502020204030204" pitchFamily="34" charset="0"/>
                        </a:rPr>
                        <a:t>5</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0" i="0" u="none" strike="noStrike">
                          <a:solidFill>
                            <a:srgbClr val="000000"/>
                          </a:solidFill>
                          <a:effectLst/>
                          <a:latin typeface="Calibri" panose="020F0502020204030204" pitchFamily="34" charset="0"/>
                        </a:rPr>
                        <a:t>3</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46263287"/>
                  </a:ext>
                </a:extLst>
              </a:tr>
              <a:tr h="131759">
                <a:tc>
                  <a:txBody>
                    <a:bodyPr/>
                    <a:lstStyle/>
                    <a:p>
                      <a:pPr algn="l" fontAlgn="b"/>
                      <a:r>
                        <a:rPr lang="en-US" sz="800" b="0" i="0" u="none" strike="noStrike">
                          <a:solidFill>
                            <a:srgbClr val="000000"/>
                          </a:solidFill>
                          <a:effectLst/>
                          <a:latin typeface="Calibri" panose="020F0502020204030204" pitchFamily="34" charset="0"/>
                        </a:rPr>
                        <a:t>Castle Drive</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5064423"/>
                  </a:ext>
                </a:extLst>
              </a:tr>
              <a:tr h="131759">
                <a:tc>
                  <a:txBody>
                    <a:bodyPr/>
                    <a:lstStyle/>
                    <a:p>
                      <a:pPr algn="l" fontAlgn="b"/>
                      <a:r>
                        <a:rPr lang="en-US" sz="800" b="0" i="0" u="none" strike="noStrike">
                          <a:solidFill>
                            <a:srgbClr val="000000"/>
                          </a:solidFill>
                          <a:effectLst/>
                          <a:latin typeface="Calibri" panose="020F0502020204030204" pitchFamily="34" charset="0"/>
                        </a:rPr>
                        <a:t>King Richard Road</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parcel (1)</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0158178"/>
                  </a:ext>
                </a:extLst>
              </a:tr>
              <a:tr h="131759">
                <a:tc>
                  <a:txBody>
                    <a:bodyPr/>
                    <a:lstStyle/>
                    <a:p>
                      <a:pPr algn="l" fontAlgn="b"/>
                      <a:r>
                        <a:rPr lang="en-US" sz="800" b="0" i="0" u="none" strike="noStrike">
                          <a:solidFill>
                            <a:srgbClr val="000000"/>
                          </a:solidFill>
                          <a:effectLst/>
                          <a:latin typeface="Calibri" panose="020F0502020204030204" pitchFamily="34" charset="0"/>
                        </a:rPr>
                        <a:t>Knight Terrace</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5766269"/>
                  </a:ext>
                </a:extLst>
              </a:tr>
              <a:tr h="131759">
                <a:tc>
                  <a:txBody>
                    <a:bodyPr/>
                    <a:lstStyle/>
                    <a:p>
                      <a:pPr algn="l" fontAlgn="b"/>
                      <a:r>
                        <a:rPr lang="en-US" sz="800" b="0" i="0" u="none" strike="noStrike">
                          <a:solidFill>
                            <a:srgbClr val="000000"/>
                          </a:solidFill>
                          <a:effectLst/>
                          <a:latin typeface="Calibri" panose="020F0502020204030204" pitchFamily="34" charset="0"/>
                        </a:rPr>
                        <a:t>Royal Oaks Drive</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7</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parcel (1)</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8627401"/>
                  </a:ext>
                </a:extLst>
              </a:tr>
              <a:tr h="131759">
                <a:tc>
                  <a:txBody>
                    <a:bodyPr/>
                    <a:lstStyle/>
                    <a:p>
                      <a:pPr algn="l" fontAlgn="b"/>
                      <a:r>
                        <a:rPr lang="en-US" sz="800" b="1" i="0" u="sng" strike="noStrike">
                          <a:solidFill>
                            <a:srgbClr val="000000"/>
                          </a:solidFill>
                          <a:effectLst/>
                          <a:latin typeface="Calibri" panose="020F0502020204030204" pitchFamily="34" charset="0"/>
                        </a:rPr>
                        <a:t>SECTION 11</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75">
                      <a:fgClr>
                        <a:srgbClr val="000000"/>
                      </a:fgClr>
                      <a:bgClr>
                        <a:srgbClr val="FFFFFF"/>
                      </a:bgClr>
                    </a:pattFill>
                  </a:tcPr>
                </a:tc>
                <a:tc>
                  <a:txBody>
                    <a:bodyPr/>
                    <a:lstStyle/>
                    <a:p>
                      <a:pPr algn="ctr" fontAlgn="b"/>
                      <a:r>
                        <a:rPr lang="en-US" sz="800" b="0" i="0" u="none" strike="noStrike">
                          <a:solidFill>
                            <a:srgbClr val="000000"/>
                          </a:solidFill>
                          <a:effectLst/>
                          <a:latin typeface="Calibri" panose="020F0502020204030204" pitchFamily="34" charset="0"/>
                        </a:rPr>
                        <a:t> </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75">
                      <a:fgClr>
                        <a:srgbClr val="000000"/>
                      </a:fgClr>
                      <a:bgClr>
                        <a:srgbClr val="FFFFFF"/>
                      </a:bgClr>
                    </a:pattFill>
                  </a:tcPr>
                </a:tc>
                <a:extLst>
                  <a:ext uri="{0D108BD9-81ED-4DB2-BD59-A6C34878D82A}">
                    <a16:rowId xmlns:a16="http://schemas.microsoft.com/office/drawing/2014/main" val="3075523021"/>
                  </a:ext>
                </a:extLst>
              </a:tr>
              <a:tr h="131759">
                <a:tc>
                  <a:txBody>
                    <a:bodyPr/>
                    <a:lstStyle/>
                    <a:p>
                      <a:pPr algn="l" fontAlgn="b"/>
                      <a:r>
                        <a:rPr lang="en-US" sz="800" b="0" i="0" u="none" strike="noStrike">
                          <a:solidFill>
                            <a:srgbClr val="000000"/>
                          </a:solidFill>
                          <a:effectLst/>
                          <a:latin typeface="Calibri" panose="020F0502020204030204" pitchFamily="34" charset="0"/>
                        </a:rPr>
                        <a:t>Boston Drive</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 </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280311"/>
                  </a:ext>
                </a:extLst>
              </a:tr>
              <a:tr h="131759">
                <a:tc>
                  <a:txBody>
                    <a:bodyPr/>
                    <a:lstStyle/>
                    <a:p>
                      <a:pPr algn="l" fontAlgn="b"/>
                      <a:r>
                        <a:rPr lang="en-US" sz="800" b="0" i="0" u="none" strike="noStrike">
                          <a:solidFill>
                            <a:srgbClr val="000000"/>
                          </a:solidFill>
                          <a:effectLst/>
                          <a:latin typeface="Calibri" panose="020F0502020204030204" pitchFamily="34" charset="0"/>
                        </a:rPr>
                        <a:t>Ocean Parkway/Boston</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5</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5561984"/>
                  </a:ext>
                </a:extLst>
              </a:tr>
              <a:tr h="131759">
                <a:tc>
                  <a:txBody>
                    <a:bodyPr/>
                    <a:lstStyle/>
                    <a:p>
                      <a:pPr algn="l" fontAlgn="b"/>
                      <a:r>
                        <a:rPr lang="en-US" sz="800" b="0" i="0" u="none" strike="noStrike">
                          <a:solidFill>
                            <a:srgbClr val="000000"/>
                          </a:solidFill>
                          <a:effectLst/>
                          <a:latin typeface="Calibri" panose="020F0502020204030204" pitchFamily="34" charset="0"/>
                        </a:rPr>
                        <a:t>Bridgewater Road</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1746330"/>
                  </a:ext>
                </a:extLst>
              </a:tr>
              <a:tr h="131759">
                <a:tc>
                  <a:txBody>
                    <a:bodyPr/>
                    <a:lstStyle/>
                    <a:p>
                      <a:pPr algn="l" fontAlgn="b"/>
                      <a:r>
                        <a:rPr lang="en-US" sz="800" b="1" i="0" u="sng" strike="noStrike">
                          <a:solidFill>
                            <a:srgbClr val="000000"/>
                          </a:solidFill>
                          <a:effectLst/>
                          <a:latin typeface="Calibri" panose="020F0502020204030204" pitchFamily="34" charset="0"/>
                        </a:rPr>
                        <a:t>SECTION 13</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75">
                      <a:fgClr>
                        <a:srgbClr val="000000"/>
                      </a:fgClr>
                      <a:bgClr>
                        <a:srgbClr val="FFFFFF"/>
                      </a:bgClr>
                    </a:pattFill>
                  </a:tcPr>
                </a:tc>
                <a:tc>
                  <a:txBody>
                    <a:bodyPr/>
                    <a:lstStyle/>
                    <a:p>
                      <a:pPr algn="ctr" fontAlgn="b"/>
                      <a:r>
                        <a:rPr lang="en-US" sz="800" b="0" i="0" u="none" strike="noStrike">
                          <a:solidFill>
                            <a:srgbClr val="000000"/>
                          </a:solidFill>
                          <a:effectLst/>
                          <a:latin typeface="Calibri" panose="020F0502020204030204" pitchFamily="34" charset="0"/>
                        </a:rPr>
                        <a:t> </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75">
                      <a:fgClr>
                        <a:srgbClr val="000000"/>
                      </a:fgClr>
                      <a:bgClr>
                        <a:srgbClr val="FFFFFF"/>
                      </a:bgClr>
                    </a:pattFill>
                  </a:tcPr>
                </a:tc>
                <a:extLst>
                  <a:ext uri="{0D108BD9-81ED-4DB2-BD59-A6C34878D82A}">
                    <a16:rowId xmlns:a16="http://schemas.microsoft.com/office/drawing/2014/main" val="1375641168"/>
                  </a:ext>
                </a:extLst>
              </a:tr>
              <a:tr h="131759">
                <a:tc>
                  <a:txBody>
                    <a:bodyPr/>
                    <a:lstStyle/>
                    <a:p>
                      <a:pPr algn="l" fontAlgn="b"/>
                      <a:r>
                        <a:rPr lang="en-US" sz="800" b="0" i="0" u="none" strike="noStrike">
                          <a:solidFill>
                            <a:srgbClr val="000000"/>
                          </a:solidFill>
                          <a:effectLst/>
                          <a:latin typeface="Calibri" panose="020F0502020204030204" pitchFamily="34" charset="0"/>
                        </a:rPr>
                        <a:t>Brandywine Drive</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0" i="0" u="none" strike="noStrike">
                          <a:solidFill>
                            <a:srgbClr val="000000"/>
                          </a:solidFill>
                          <a:effectLst/>
                          <a:latin typeface="Calibri" panose="020F0502020204030204" pitchFamily="34" charset="0"/>
                        </a:rPr>
                        <a:t>1</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0" i="0" u="none" strike="noStrike">
                          <a:solidFill>
                            <a:srgbClr val="000000"/>
                          </a:solidFill>
                          <a:effectLst/>
                          <a:latin typeface="Calibri" panose="020F0502020204030204" pitchFamily="34" charset="0"/>
                        </a:rPr>
                        <a:t> </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273993735"/>
                  </a:ext>
                </a:extLst>
              </a:tr>
              <a:tr h="131759">
                <a:tc>
                  <a:txBody>
                    <a:bodyPr/>
                    <a:lstStyle/>
                    <a:p>
                      <a:pPr algn="l" fontAlgn="b"/>
                      <a:r>
                        <a:rPr lang="en-US" sz="800" b="0" i="0" u="none" strike="noStrike">
                          <a:solidFill>
                            <a:srgbClr val="000000"/>
                          </a:solidFill>
                          <a:effectLst/>
                          <a:latin typeface="Calibri" panose="020F0502020204030204" pitchFamily="34" charset="0"/>
                        </a:rPr>
                        <a:t>Cannon Drive</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8400791"/>
                  </a:ext>
                </a:extLst>
              </a:tr>
              <a:tr h="131759">
                <a:tc>
                  <a:txBody>
                    <a:bodyPr/>
                    <a:lstStyle/>
                    <a:p>
                      <a:pPr algn="l" fontAlgn="b"/>
                      <a:r>
                        <a:rPr lang="en-US" sz="800" b="0" i="0" u="none" strike="noStrike">
                          <a:solidFill>
                            <a:srgbClr val="000000"/>
                          </a:solidFill>
                          <a:effectLst/>
                          <a:latin typeface="Calibri" panose="020F0502020204030204" pitchFamily="34" charset="0"/>
                        </a:rPr>
                        <a:t>Fairway Lane</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0" i="0" u="none" strike="noStrike">
                          <a:solidFill>
                            <a:srgbClr val="000000"/>
                          </a:solidFill>
                          <a:effectLst/>
                          <a:latin typeface="Calibri" panose="020F0502020204030204" pitchFamily="34" charset="0"/>
                        </a:rPr>
                        <a:t>1</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0" i="0" u="none" strike="noStrike">
                          <a:solidFill>
                            <a:srgbClr val="000000"/>
                          </a:solidFill>
                          <a:effectLst/>
                          <a:latin typeface="Calibri" panose="020F0502020204030204" pitchFamily="34" charset="0"/>
                        </a:rPr>
                        <a:t> </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08823957"/>
                  </a:ext>
                </a:extLst>
              </a:tr>
              <a:tr h="131759">
                <a:tc>
                  <a:txBody>
                    <a:bodyPr/>
                    <a:lstStyle/>
                    <a:p>
                      <a:pPr algn="l" fontAlgn="b"/>
                      <a:r>
                        <a:rPr lang="en-US" sz="800" b="0" i="0" u="none" strike="noStrike">
                          <a:solidFill>
                            <a:srgbClr val="000000"/>
                          </a:solidFill>
                          <a:effectLst/>
                          <a:latin typeface="Calibri" panose="020F0502020204030204" pitchFamily="34" charset="0"/>
                        </a:rPr>
                        <a:t>Hingham Lane</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0" i="0" u="none" strike="noStrike">
                          <a:solidFill>
                            <a:srgbClr val="000000"/>
                          </a:solidFill>
                          <a:effectLst/>
                          <a:latin typeface="Calibri" panose="020F0502020204030204" pitchFamily="34" charset="0"/>
                        </a:rPr>
                        <a:t>2</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0" i="0" u="none" strike="noStrike">
                          <a:solidFill>
                            <a:srgbClr val="000000"/>
                          </a:solidFill>
                          <a:effectLst/>
                          <a:latin typeface="Calibri" panose="020F0502020204030204" pitchFamily="34" charset="0"/>
                        </a:rPr>
                        <a:t> </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264288645"/>
                  </a:ext>
                </a:extLst>
              </a:tr>
              <a:tr h="131759">
                <a:tc>
                  <a:txBody>
                    <a:bodyPr/>
                    <a:lstStyle/>
                    <a:p>
                      <a:pPr algn="l" fontAlgn="b"/>
                      <a:r>
                        <a:rPr lang="en-US" sz="800" b="1" i="0" u="sng" strike="noStrike">
                          <a:solidFill>
                            <a:srgbClr val="000000"/>
                          </a:solidFill>
                          <a:effectLst/>
                          <a:latin typeface="Calibri" panose="020F0502020204030204" pitchFamily="34" charset="0"/>
                        </a:rPr>
                        <a:t>SECTION 14A</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75">
                      <a:fgClr>
                        <a:srgbClr val="000000"/>
                      </a:fgClr>
                      <a:bgClr>
                        <a:srgbClr val="FFFFFF"/>
                      </a:bgClr>
                    </a:pattFill>
                  </a:tcPr>
                </a:tc>
                <a:tc>
                  <a:txBody>
                    <a:bodyPr/>
                    <a:lstStyle/>
                    <a:p>
                      <a:pPr algn="ctr" fontAlgn="b"/>
                      <a:r>
                        <a:rPr lang="en-US" sz="800" b="0" i="0" u="none" strike="noStrike">
                          <a:solidFill>
                            <a:srgbClr val="000000"/>
                          </a:solidFill>
                          <a:effectLst/>
                          <a:latin typeface="Calibri" panose="020F0502020204030204" pitchFamily="34" charset="0"/>
                        </a:rPr>
                        <a:t> </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75">
                      <a:fgClr>
                        <a:srgbClr val="000000"/>
                      </a:fgClr>
                      <a:bgClr>
                        <a:srgbClr val="FFFFFF"/>
                      </a:bgClr>
                    </a:pattFill>
                  </a:tcPr>
                </a:tc>
                <a:extLst>
                  <a:ext uri="{0D108BD9-81ED-4DB2-BD59-A6C34878D82A}">
                    <a16:rowId xmlns:a16="http://schemas.microsoft.com/office/drawing/2014/main" val="3174813632"/>
                  </a:ext>
                </a:extLst>
              </a:tr>
              <a:tr h="131759">
                <a:tc>
                  <a:txBody>
                    <a:bodyPr/>
                    <a:lstStyle/>
                    <a:p>
                      <a:pPr algn="l" fontAlgn="b"/>
                      <a:r>
                        <a:rPr lang="en-US" sz="800" b="0" i="0" u="none" strike="noStrike">
                          <a:solidFill>
                            <a:srgbClr val="000000"/>
                          </a:solidFill>
                          <a:effectLst/>
                          <a:latin typeface="Calibri" panose="020F0502020204030204" pitchFamily="34" charset="0"/>
                        </a:rPr>
                        <a:t>Pintail Drive</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3288130"/>
                  </a:ext>
                </a:extLst>
              </a:tr>
              <a:tr h="131759">
                <a:tc>
                  <a:txBody>
                    <a:bodyPr/>
                    <a:lstStyle/>
                    <a:p>
                      <a:pPr algn="l" fontAlgn="b"/>
                      <a:r>
                        <a:rPr lang="en-US" sz="800" b="1" i="0" u="sng" strike="noStrike">
                          <a:solidFill>
                            <a:srgbClr val="000000"/>
                          </a:solidFill>
                          <a:effectLst/>
                          <a:latin typeface="Calibri" panose="020F0502020204030204" pitchFamily="34" charset="0"/>
                        </a:rPr>
                        <a:t>SECTION 14D</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75">
                      <a:fgClr>
                        <a:srgbClr val="000000"/>
                      </a:fgClr>
                      <a:bgClr>
                        <a:srgbClr val="FFFFFF"/>
                      </a:bgClr>
                    </a:pattFill>
                  </a:tcPr>
                </a:tc>
                <a:tc>
                  <a:txBody>
                    <a:bodyPr/>
                    <a:lstStyle/>
                    <a:p>
                      <a:pPr algn="ctr" fontAlgn="b"/>
                      <a:r>
                        <a:rPr lang="en-US" sz="800" b="0" i="0" u="none" strike="noStrike">
                          <a:solidFill>
                            <a:srgbClr val="000000"/>
                          </a:solidFill>
                          <a:effectLst/>
                          <a:latin typeface="Calibri" panose="020F0502020204030204" pitchFamily="34" charset="0"/>
                        </a:rPr>
                        <a:t> </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75">
                      <a:fgClr>
                        <a:srgbClr val="000000"/>
                      </a:fgClr>
                      <a:bgClr>
                        <a:srgbClr val="FFFFFF"/>
                      </a:bgClr>
                    </a:pattFill>
                  </a:tcPr>
                </a:tc>
                <a:extLst>
                  <a:ext uri="{0D108BD9-81ED-4DB2-BD59-A6C34878D82A}">
                    <a16:rowId xmlns:a16="http://schemas.microsoft.com/office/drawing/2014/main" val="2119077122"/>
                  </a:ext>
                </a:extLst>
              </a:tr>
              <a:tr h="257279">
                <a:tc>
                  <a:txBody>
                    <a:bodyPr/>
                    <a:lstStyle/>
                    <a:p>
                      <a:pPr algn="l" fontAlgn="b"/>
                      <a:r>
                        <a:rPr lang="en-US" sz="800" b="0" i="0" u="none" strike="noStrike">
                          <a:solidFill>
                            <a:srgbClr val="000000"/>
                          </a:solidFill>
                          <a:effectLst/>
                          <a:latin typeface="Calibri" panose="020F0502020204030204" pitchFamily="34" charset="0"/>
                        </a:rPr>
                        <a:t>Ocean Parkway/Wood Duck</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7</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584704"/>
                  </a:ext>
                </a:extLst>
              </a:tr>
              <a:tr h="131759">
                <a:tc>
                  <a:txBody>
                    <a:bodyPr/>
                    <a:lstStyle/>
                    <a:p>
                      <a:pPr algn="l" fontAlgn="b"/>
                      <a:r>
                        <a:rPr lang="en-US" sz="800" b="1" i="0" u="sng" strike="noStrike">
                          <a:solidFill>
                            <a:srgbClr val="000000"/>
                          </a:solidFill>
                          <a:effectLst/>
                          <a:latin typeface="Calibri" panose="020F0502020204030204" pitchFamily="34" charset="0"/>
                        </a:rPr>
                        <a:t>SECTION 15A</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75">
                      <a:fgClr>
                        <a:srgbClr val="000000"/>
                      </a:fgClr>
                      <a:bgClr>
                        <a:srgbClr val="FFFFFF"/>
                      </a:bgClr>
                    </a:pattFill>
                  </a:tcPr>
                </a:tc>
                <a:tc>
                  <a:txBody>
                    <a:bodyPr/>
                    <a:lstStyle/>
                    <a:p>
                      <a:pPr algn="ctr" fontAlgn="b"/>
                      <a:r>
                        <a:rPr lang="en-US" sz="800" b="0" i="0" u="none" strike="noStrike">
                          <a:solidFill>
                            <a:srgbClr val="000000"/>
                          </a:solidFill>
                          <a:effectLst/>
                          <a:latin typeface="Calibri" panose="020F0502020204030204" pitchFamily="34" charset="0"/>
                        </a:rPr>
                        <a:t> </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75">
                      <a:fgClr>
                        <a:srgbClr val="000000"/>
                      </a:fgClr>
                      <a:bgClr>
                        <a:srgbClr val="FFFFFF"/>
                      </a:bgClr>
                    </a:pattFill>
                  </a:tcPr>
                </a:tc>
                <a:extLst>
                  <a:ext uri="{0D108BD9-81ED-4DB2-BD59-A6C34878D82A}">
                    <a16:rowId xmlns:a16="http://schemas.microsoft.com/office/drawing/2014/main" val="3247225844"/>
                  </a:ext>
                </a:extLst>
              </a:tr>
              <a:tr h="131759">
                <a:tc>
                  <a:txBody>
                    <a:bodyPr/>
                    <a:lstStyle/>
                    <a:p>
                      <a:pPr algn="l" fontAlgn="b"/>
                      <a:r>
                        <a:rPr lang="en-US" sz="800" b="0" i="0" u="none" strike="noStrike">
                          <a:solidFill>
                            <a:srgbClr val="000000"/>
                          </a:solidFill>
                          <a:effectLst/>
                          <a:latin typeface="Calibri" panose="020F0502020204030204" pitchFamily="34" charset="0"/>
                        </a:rPr>
                        <a:t>Salt Grass Road</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2053937"/>
                  </a:ext>
                </a:extLst>
              </a:tr>
              <a:tr h="131759">
                <a:tc>
                  <a:txBody>
                    <a:bodyPr/>
                    <a:lstStyle/>
                    <a:p>
                      <a:pPr algn="l" fontAlgn="b"/>
                      <a:r>
                        <a:rPr lang="en-US" sz="800" b="1" i="0" u="sng" strike="noStrike">
                          <a:solidFill>
                            <a:srgbClr val="000000"/>
                          </a:solidFill>
                          <a:effectLst/>
                          <a:latin typeface="Calibri" panose="020F0502020204030204" pitchFamily="34" charset="0"/>
                        </a:rPr>
                        <a:t>SECTION 15B</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75">
                      <a:fgClr>
                        <a:srgbClr val="000000"/>
                      </a:fgClr>
                      <a:bgClr>
                        <a:srgbClr val="FFFFFF"/>
                      </a:bgClr>
                    </a:pattFill>
                  </a:tcPr>
                </a:tc>
                <a:tc>
                  <a:txBody>
                    <a:bodyPr/>
                    <a:lstStyle/>
                    <a:p>
                      <a:pPr algn="ctr" fontAlgn="b"/>
                      <a:r>
                        <a:rPr lang="en-US" sz="800" b="0" i="0" u="none" strike="noStrike">
                          <a:solidFill>
                            <a:srgbClr val="000000"/>
                          </a:solidFill>
                          <a:effectLst/>
                          <a:latin typeface="Calibri" panose="020F0502020204030204" pitchFamily="34" charset="0"/>
                        </a:rPr>
                        <a:t> </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75">
                      <a:fgClr>
                        <a:srgbClr val="000000"/>
                      </a:fgClr>
                      <a:bgClr>
                        <a:srgbClr val="FFFFFF"/>
                      </a:bgClr>
                    </a:pattFill>
                  </a:tcPr>
                </a:tc>
                <a:extLst>
                  <a:ext uri="{0D108BD9-81ED-4DB2-BD59-A6C34878D82A}">
                    <a16:rowId xmlns:a16="http://schemas.microsoft.com/office/drawing/2014/main" val="3279101650"/>
                  </a:ext>
                </a:extLst>
              </a:tr>
              <a:tr h="131759">
                <a:tc>
                  <a:txBody>
                    <a:bodyPr/>
                    <a:lstStyle/>
                    <a:p>
                      <a:pPr algn="l" fontAlgn="b"/>
                      <a:r>
                        <a:rPr lang="en-US" sz="800" b="0" i="0" u="none" strike="noStrike">
                          <a:solidFill>
                            <a:srgbClr val="000000"/>
                          </a:solidFill>
                          <a:effectLst/>
                          <a:latin typeface="Calibri" panose="020F0502020204030204" pitchFamily="34" charset="0"/>
                        </a:rPr>
                        <a:t>Charleston Road</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0" i="0" u="none" strike="noStrike">
                          <a:solidFill>
                            <a:srgbClr val="000000"/>
                          </a:solidFill>
                          <a:effectLst/>
                          <a:latin typeface="Calibri" panose="020F0502020204030204" pitchFamily="34" charset="0"/>
                        </a:rPr>
                        <a:t>1</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0" i="0" u="none" strike="noStrike">
                          <a:solidFill>
                            <a:srgbClr val="000000"/>
                          </a:solidFill>
                          <a:effectLst/>
                          <a:latin typeface="Calibri" panose="020F0502020204030204" pitchFamily="34" charset="0"/>
                        </a:rPr>
                        <a:t> </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170147212"/>
                  </a:ext>
                </a:extLst>
              </a:tr>
              <a:tr h="131759">
                <a:tc>
                  <a:txBody>
                    <a:bodyPr/>
                    <a:lstStyle/>
                    <a:p>
                      <a:pPr algn="l" fontAlgn="b"/>
                      <a:r>
                        <a:rPr lang="en-US" sz="800" b="1" i="0" u="sng" strike="noStrike">
                          <a:solidFill>
                            <a:srgbClr val="000000"/>
                          </a:solidFill>
                          <a:effectLst/>
                          <a:latin typeface="Calibri" panose="020F0502020204030204" pitchFamily="34" charset="0"/>
                        </a:rPr>
                        <a:t>SECTION 19</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75">
                      <a:fgClr>
                        <a:srgbClr val="000000"/>
                      </a:fgClr>
                      <a:bgClr>
                        <a:srgbClr val="FFFFFF"/>
                      </a:bgClr>
                    </a:pattFill>
                  </a:tcPr>
                </a:tc>
                <a:tc>
                  <a:txBody>
                    <a:bodyPr/>
                    <a:lstStyle/>
                    <a:p>
                      <a:pPr algn="ctr" fontAlgn="b"/>
                      <a:r>
                        <a:rPr lang="en-US" sz="800" b="0" i="0" u="none" strike="noStrike">
                          <a:solidFill>
                            <a:srgbClr val="000000"/>
                          </a:solidFill>
                          <a:effectLst/>
                          <a:latin typeface="Calibri" panose="020F0502020204030204" pitchFamily="34" charset="0"/>
                        </a:rPr>
                        <a:t> </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75">
                      <a:fgClr>
                        <a:srgbClr val="000000"/>
                      </a:fgClr>
                      <a:bgClr>
                        <a:srgbClr val="FFFFFF"/>
                      </a:bgClr>
                    </a:pattFill>
                  </a:tcPr>
                </a:tc>
                <a:extLst>
                  <a:ext uri="{0D108BD9-81ED-4DB2-BD59-A6C34878D82A}">
                    <a16:rowId xmlns:a16="http://schemas.microsoft.com/office/drawing/2014/main" val="1066105334"/>
                  </a:ext>
                </a:extLst>
              </a:tr>
              <a:tr h="131759">
                <a:tc>
                  <a:txBody>
                    <a:bodyPr/>
                    <a:lstStyle/>
                    <a:p>
                      <a:pPr algn="l" fontAlgn="b"/>
                      <a:r>
                        <a:rPr lang="en-US" sz="800" b="0" i="0" u="none" strike="noStrike">
                          <a:solidFill>
                            <a:srgbClr val="000000"/>
                          </a:solidFill>
                          <a:effectLst/>
                          <a:latin typeface="Calibri" panose="020F0502020204030204" pitchFamily="34" charset="0"/>
                        </a:rPr>
                        <a:t>Shore Lane</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4</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parcel (1)</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3898746"/>
                  </a:ext>
                </a:extLst>
              </a:tr>
              <a:tr h="131759">
                <a:tc>
                  <a:txBody>
                    <a:bodyPr/>
                    <a:lstStyle/>
                    <a:p>
                      <a:pPr algn="l" fontAlgn="b"/>
                      <a:r>
                        <a:rPr lang="en-US" sz="800" b="1" i="0" u="sng" strike="noStrike">
                          <a:solidFill>
                            <a:srgbClr val="000000"/>
                          </a:solidFill>
                          <a:effectLst/>
                          <a:latin typeface="Calibri" panose="020F0502020204030204" pitchFamily="34" charset="0"/>
                        </a:rPr>
                        <a:t>SECTION 30</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75">
                      <a:fgClr>
                        <a:srgbClr val="000000"/>
                      </a:fgClr>
                      <a:bgClr>
                        <a:srgbClr val="FFFFFF"/>
                      </a:bgClr>
                    </a:pattFill>
                  </a:tcPr>
                </a:tc>
                <a:tc>
                  <a:txBody>
                    <a:bodyPr/>
                    <a:lstStyle/>
                    <a:p>
                      <a:pPr algn="ctr" fontAlgn="b"/>
                      <a:r>
                        <a:rPr lang="en-US" sz="800" b="0" i="0" u="none" strike="noStrike">
                          <a:solidFill>
                            <a:srgbClr val="000000"/>
                          </a:solidFill>
                          <a:effectLst/>
                          <a:latin typeface="Calibri" panose="020F0502020204030204" pitchFamily="34" charset="0"/>
                        </a:rPr>
                        <a:t> </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75">
                      <a:fgClr>
                        <a:srgbClr val="000000"/>
                      </a:fgClr>
                      <a:bgClr>
                        <a:srgbClr val="FFFFFF"/>
                      </a:bgClr>
                    </a:pattFill>
                  </a:tcPr>
                </a:tc>
                <a:extLst>
                  <a:ext uri="{0D108BD9-81ED-4DB2-BD59-A6C34878D82A}">
                    <a16:rowId xmlns:a16="http://schemas.microsoft.com/office/drawing/2014/main" val="330750109"/>
                  </a:ext>
                </a:extLst>
              </a:tr>
              <a:tr h="131759">
                <a:tc>
                  <a:txBody>
                    <a:bodyPr/>
                    <a:lstStyle/>
                    <a:p>
                      <a:pPr algn="l" fontAlgn="b"/>
                      <a:r>
                        <a:rPr lang="en-US" sz="800" b="0" i="0" u="none" strike="noStrike">
                          <a:solidFill>
                            <a:srgbClr val="000000"/>
                          </a:solidFill>
                          <a:effectLst/>
                          <a:latin typeface="Calibri" panose="020F0502020204030204" pitchFamily="34" charset="0"/>
                        </a:rPr>
                        <a:t>Borderlinks</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 </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5183401"/>
                  </a:ext>
                </a:extLst>
              </a:tr>
            </a:tbl>
          </a:graphicData>
        </a:graphic>
      </p:graphicFrame>
      <p:sp>
        <p:nvSpPr>
          <p:cNvPr id="9" name="TextBox 8">
            <a:extLst>
              <a:ext uri="{FF2B5EF4-FFF2-40B4-BE49-F238E27FC236}">
                <a16:creationId xmlns:a16="http://schemas.microsoft.com/office/drawing/2014/main" id="{9FB62D70-1DAE-7D7F-A859-CA4C18A1F96E}"/>
              </a:ext>
            </a:extLst>
          </p:cNvPr>
          <p:cNvSpPr txBox="1"/>
          <p:nvPr/>
        </p:nvSpPr>
        <p:spPr>
          <a:xfrm>
            <a:off x="0" y="1889754"/>
            <a:ext cx="3744692" cy="27186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b="1" i="0" u="sng"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Mailboxes</a:t>
            </a:r>
          </a:p>
          <a:p>
            <a:pPr marL="22701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Mailbox replacement project began in July</a:t>
            </a:r>
          </a:p>
          <a:p>
            <a:pPr marL="684213" marR="0" lvl="1"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Replacement boxes and pedestals ordered through Salisbury Industries:  $54,953.72</a:t>
            </a:r>
          </a:p>
          <a:p>
            <a:pPr marL="22701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Still conferring with Postmaster to schedule installation of pedestals and mailboxes</a:t>
            </a:r>
          </a:p>
          <a:p>
            <a:pPr marL="22701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Cleaning of mailboxes continue</a:t>
            </a:r>
          </a:p>
          <a:p>
            <a:pPr marL="684213" marR="0" lvl="1"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12 additional locations completed over the last month</a:t>
            </a:r>
          </a:p>
        </p:txBody>
      </p:sp>
      <p:graphicFrame>
        <p:nvGraphicFramePr>
          <p:cNvPr id="10" name="Table 9">
            <a:extLst>
              <a:ext uri="{FF2B5EF4-FFF2-40B4-BE49-F238E27FC236}">
                <a16:creationId xmlns:a16="http://schemas.microsoft.com/office/drawing/2014/main" id="{FC0FF330-528A-EE30-6945-2F267A32D97C}"/>
              </a:ext>
            </a:extLst>
          </p:cNvPr>
          <p:cNvGraphicFramePr>
            <a:graphicFrameLocks noGrp="1"/>
          </p:cNvGraphicFramePr>
          <p:nvPr/>
        </p:nvGraphicFramePr>
        <p:xfrm>
          <a:off x="4641669" y="5988842"/>
          <a:ext cx="3316336" cy="769620"/>
        </p:xfrm>
        <a:graphic>
          <a:graphicData uri="http://schemas.openxmlformats.org/drawingml/2006/table">
            <a:tbl>
              <a:tblPr/>
              <a:tblGrid>
                <a:gridCol w="1582532">
                  <a:extLst>
                    <a:ext uri="{9D8B030D-6E8A-4147-A177-3AD203B41FA5}">
                      <a16:colId xmlns:a16="http://schemas.microsoft.com/office/drawing/2014/main" val="4008882819"/>
                    </a:ext>
                  </a:extLst>
                </a:gridCol>
                <a:gridCol w="767994">
                  <a:extLst>
                    <a:ext uri="{9D8B030D-6E8A-4147-A177-3AD203B41FA5}">
                      <a16:colId xmlns:a16="http://schemas.microsoft.com/office/drawing/2014/main" val="3610921429"/>
                    </a:ext>
                  </a:extLst>
                </a:gridCol>
                <a:gridCol w="965810">
                  <a:extLst>
                    <a:ext uri="{9D8B030D-6E8A-4147-A177-3AD203B41FA5}">
                      <a16:colId xmlns:a16="http://schemas.microsoft.com/office/drawing/2014/main" val="1484352973"/>
                    </a:ext>
                  </a:extLst>
                </a:gridCol>
              </a:tblGrid>
              <a:tr h="180857">
                <a:tc>
                  <a:txBody>
                    <a:bodyPr/>
                    <a:lstStyle/>
                    <a:p>
                      <a:pPr algn="l" fontAlgn="b"/>
                      <a:r>
                        <a:rPr lang="en-US" sz="12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75">
                      <a:fgClr>
                        <a:srgbClr val="000000"/>
                      </a:fgClr>
                      <a:bgClr>
                        <a:srgbClr val="FFFFFF"/>
                      </a:bgClr>
                    </a:pattFill>
                  </a:tcPr>
                </a:tc>
                <a:tc>
                  <a:txBody>
                    <a:bodyPr/>
                    <a:lstStyle/>
                    <a:p>
                      <a:pPr algn="ctr" fontAlgn="b"/>
                      <a:r>
                        <a:rPr lang="en-US" sz="1200" b="1" i="0" u="none" strike="noStrike">
                          <a:solidFill>
                            <a:srgbClr val="000000"/>
                          </a:solidFill>
                          <a:effectLst/>
                          <a:latin typeface="Calibri" panose="020F0502020204030204" pitchFamily="34" charset="0"/>
                        </a:rPr>
                        <a:t>PEDESTALS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panose="020F0502020204030204" pitchFamily="34" charset="0"/>
                        </a:rPr>
                        <a:t>MAILBOXES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4677620"/>
                  </a:ext>
                </a:extLst>
              </a:tr>
              <a:tr h="180857">
                <a:tc>
                  <a:txBody>
                    <a:bodyPr/>
                    <a:lstStyle/>
                    <a:p>
                      <a:pPr algn="r" fontAlgn="b"/>
                      <a:r>
                        <a:rPr lang="en-US" sz="1200" b="0" i="0" u="none" strike="noStrike">
                          <a:solidFill>
                            <a:srgbClr val="000000"/>
                          </a:solidFill>
                          <a:effectLst/>
                          <a:latin typeface="Calibri" panose="020F0502020204030204" pitchFamily="34" charset="0"/>
                        </a:rPr>
                        <a:t>Ordered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2662868"/>
                  </a:ext>
                </a:extLst>
              </a:tr>
              <a:tr h="180857">
                <a:tc>
                  <a:txBody>
                    <a:bodyPr/>
                    <a:lstStyle/>
                    <a:p>
                      <a:pPr algn="r" fontAlgn="b"/>
                      <a:r>
                        <a:rPr lang="en-US" sz="1200" b="0" i="0" u="none" strike="noStrike">
                          <a:solidFill>
                            <a:srgbClr val="000000"/>
                          </a:solidFill>
                          <a:effectLst/>
                          <a:latin typeface="Calibri" panose="020F0502020204030204" pitchFamily="34" charset="0"/>
                        </a:rPr>
                        <a:t>Replaced as of Nov. </a:t>
                      </a:r>
                      <a:r>
                        <a:rPr lang="en-US" sz="1200" b="0" i="0" u="none" strike="noStrike" dirty="0">
                          <a:solidFill>
                            <a:srgbClr val="000000"/>
                          </a:solidFill>
                          <a:effectLst/>
                          <a:latin typeface="Calibri" panose="020F0502020204030204" pitchFamily="34" charset="0"/>
                        </a:rPr>
                        <a:t>2022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1774539"/>
                  </a:ext>
                </a:extLst>
              </a:tr>
              <a:tr h="180857">
                <a:tc>
                  <a:txBody>
                    <a:bodyPr/>
                    <a:lstStyle/>
                    <a:p>
                      <a:pPr algn="r" fontAlgn="b"/>
                      <a:r>
                        <a:rPr lang="en-US" sz="1200" b="0" i="0" u="none" strike="noStrike" dirty="0">
                          <a:solidFill>
                            <a:srgbClr val="000000"/>
                          </a:solidFill>
                          <a:effectLst/>
                          <a:latin typeface="Calibri" panose="020F0502020204030204" pitchFamily="34" charset="0"/>
                        </a:rPr>
                        <a:t>Remaining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9238238"/>
                  </a:ext>
                </a:extLst>
              </a:tr>
            </a:tbl>
          </a:graphicData>
        </a:graphic>
      </p:graphicFrame>
      <p:pic>
        <p:nvPicPr>
          <p:cNvPr id="1026" name="Picture 2">
            <a:extLst>
              <a:ext uri="{FF2B5EF4-FFF2-40B4-BE49-F238E27FC236}">
                <a16:creationId xmlns:a16="http://schemas.microsoft.com/office/drawing/2014/main" id="{57FCA304-06BE-4ACF-141A-B386E767CFE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171" t="29940"/>
          <a:stretch/>
        </p:blipFill>
        <p:spPr bwMode="auto">
          <a:xfrm>
            <a:off x="69665" y="4733900"/>
            <a:ext cx="1938121" cy="21342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4E0A83F-1127-23EB-F563-05F72FF0F4F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813" t="36317" r="5133"/>
          <a:stretch/>
        </p:blipFill>
        <p:spPr bwMode="auto">
          <a:xfrm>
            <a:off x="2040477" y="4733899"/>
            <a:ext cx="1559803" cy="21342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6FFADB-4824-0BA5-8ADD-CBAE2D5CD5F6}"/>
              </a:ext>
            </a:extLst>
          </p:cNvPr>
          <p:cNvSpPr txBox="1"/>
          <p:nvPr/>
        </p:nvSpPr>
        <p:spPr>
          <a:xfrm>
            <a:off x="566057" y="4463928"/>
            <a:ext cx="281286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entury Gothic" panose="020B0502020202020204"/>
                <a:ea typeface="+mn-ea"/>
                <a:cs typeface="+mn-cs"/>
              </a:rPr>
              <a:t>BEFORE		  AFTER</a:t>
            </a:r>
          </a:p>
        </p:txBody>
      </p:sp>
    </p:spTree>
    <p:extLst>
      <p:ext uri="{BB962C8B-B14F-4D97-AF65-F5344CB8AC3E}">
        <p14:creationId xmlns:p14="http://schemas.microsoft.com/office/powerpoint/2010/main" val="33836307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244125-7992-4A01-98A0-5A7AF00DDCF6}"/>
              </a:ext>
            </a:extLst>
          </p:cNvPr>
          <p:cNvSpPr>
            <a:spLocks noGrp="1"/>
          </p:cNvSpPr>
          <p:nvPr>
            <p:ph type="title"/>
          </p:nvPr>
        </p:nvSpPr>
        <p:spPr>
          <a:xfrm>
            <a:off x="987743" y="178584"/>
            <a:ext cx="7526337" cy="1468800"/>
          </a:xfrm>
        </p:spPr>
        <p:txBody>
          <a:bodyPr>
            <a:normAutofit fontScale="90000"/>
          </a:bodyPr>
          <a:lstStyle/>
          <a:p>
            <a:pPr algn="ctr"/>
            <a:r>
              <a:rPr lang="en-US" b="1" u="sng" dirty="0">
                <a:solidFill>
                  <a:schemeClr val="bg1"/>
                </a:solidFill>
              </a:rPr>
              <a:t>CPI Violation Dashboard</a:t>
            </a:r>
            <a:br>
              <a:rPr lang="en-US" b="1" u="sng" dirty="0">
                <a:solidFill>
                  <a:schemeClr val="bg1"/>
                </a:solidFill>
              </a:rPr>
            </a:br>
            <a:r>
              <a:rPr lang="en-US" b="1" u="sng" dirty="0">
                <a:solidFill>
                  <a:schemeClr val="bg1"/>
                </a:solidFill>
              </a:rPr>
              <a:t>November</a:t>
            </a:r>
          </a:p>
        </p:txBody>
      </p:sp>
      <p:graphicFrame>
        <p:nvGraphicFramePr>
          <p:cNvPr id="3" name="Table 6">
            <a:extLst>
              <a:ext uri="{FF2B5EF4-FFF2-40B4-BE49-F238E27FC236}">
                <a16:creationId xmlns:a16="http://schemas.microsoft.com/office/drawing/2014/main" id="{5C0D99A1-EF5E-4757-A838-781C5A71FF50}"/>
              </a:ext>
            </a:extLst>
          </p:cNvPr>
          <p:cNvGraphicFramePr>
            <a:graphicFrameLocks noGrp="1"/>
          </p:cNvGraphicFramePr>
          <p:nvPr/>
        </p:nvGraphicFramePr>
        <p:xfrm>
          <a:off x="109536" y="2521994"/>
          <a:ext cx="8847908" cy="950980"/>
        </p:xfrm>
        <a:graphic>
          <a:graphicData uri="http://schemas.openxmlformats.org/drawingml/2006/table">
            <a:tbl>
              <a:tblPr firstRow="1" bandRow="1">
                <a:tableStyleId>{5C22544A-7EE6-4342-B048-85BDC9FD1C3A}</a:tableStyleId>
              </a:tblPr>
              <a:tblGrid>
                <a:gridCol w="2307832">
                  <a:extLst>
                    <a:ext uri="{9D8B030D-6E8A-4147-A177-3AD203B41FA5}">
                      <a16:colId xmlns:a16="http://schemas.microsoft.com/office/drawing/2014/main" val="497003325"/>
                    </a:ext>
                  </a:extLst>
                </a:gridCol>
                <a:gridCol w="2307832">
                  <a:extLst>
                    <a:ext uri="{9D8B030D-6E8A-4147-A177-3AD203B41FA5}">
                      <a16:colId xmlns:a16="http://schemas.microsoft.com/office/drawing/2014/main" val="1596258838"/>
                    </a:ext>
                  </a:extLst>
                </a:gridCol>
                <a:gridCol w="2479867">
                  <a:extLst>
                    <a:ext uri="{9D8B030D-6E8A-4147-A177-3AD203B41FA5}">
                      <a16:colId xmlns:a16="http://schemas.microsoft.com/office/drawing/2014/main" val="4124166728"/>
                    </a:ext>
                  </a:extLst>
                </a:gridCol>
                <a:gridCol w="1752377">
                  <a:extLst>
                    <a:ext uri="{9D8B030D-6E8A-4147-A177-3AD203B41FA5}">
                      <a16:colId xmlns:a16="http://schemas.microsoft.com/office/drawing/2014/main" val="2169824023"/>
                    </a:ext>
                  </a:extLst>
                </a:gridCol>
              </a:tblGrid>
              <a:tr h="342019">
                <a:tc>
                  <a:txBody>
                    <a:bodyPr/>
                    <a:lstStyle/>
                    <a:p>
                      <a:pPr algn="ctr"/>
                      <a:r>
                        <a:rPr lang="en-US" sz="1600" b="0" dirty="0">
                          <a:solidFill>
                            <a:schemeClr val="bg1"/>
                          </a:solidFill>
                          <a:effectLst/>
                        </a:rPr>
                        <a:t>As of 10/31/22</a:t>
                      </a:r>
                      <a:endParaRPr lang="en-US" sz="1600" b="0" dirty="0">
                        <a:solidFill>
                          <a:schemeClr val="bg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0" dirty="0">
                          <a:solidFill>
                            <a:schemeClr val="bg1"/>
                          </a:solidFill>
                          <a:effectLst/>
                        </a:rPr>
                        <a:t>New Violations</a:t>
                      </a:r>
                      <a:endParaRPr lang="en-US" sz="1600" b="0" dirty="0">
                        <a:solidFill>
                          <a:schemeClr val="bg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rPr>
                        <a:t>Closed Violations</a:t>
                      </a:r>
                      <a:endParaRPr lang="en-US" sz="1600" b="0" dirty="0">
                        <a:solidFill>
                          <a:schemeClr val="bg1"/>
                        </a:solidFill>
                        <a:effectLst/>
                        <a:latin typeface="+mj-lt"/>
                        <a:ea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rPr>
                        <a:t>As of 11/30/22</a:t>
                      </a:r>
                      <a:endParaRPr lang="en-US" sz="1600" b="0" dirty="0">
                        <a:solidFill>
                          <a:schemeClr val="bg1"/>
                        </a:solidFill>
                        <a:effectLst/>
                        <a:latin typeface="+mj-lt"/>
                        <a:ea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4583703"/>
                  </a:ext>
                </a:extLst>
              </a:tr>
              <a:tr h="608961">
                <a:tc>
                  <a:txBody>
                    <a:bodyPr/>
                    <a:lstStyle/>
                    <a:p>
                      <a:pPr algn="ctr"/>
                      <a:r>
                        <a:rPr lang="en-US" sz="1600" b="0" dirty="0">
                          <a:solidFill>
                            <a:schemeClr val="bg1"/>
                          </a:solidFill>
                          <a:latin typeface="+mj-lt"/>
                        </a:rPr>
                        <a:t>83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0" dirty="0">
                          <a:solidFill>
                            <a:schemeClr val="bg1"/>
                          </a:solidFill>
                        </a:rPr>
                        <a:t>32</a:t>
                      </a:r>
                      <a:endParaRPr lang="en-US" sz="1600" b="0" dirty="0">
                        <a:solidFill>
                          <a:schemeClr val="bg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rPr>
                        <a:t>10</a:t>
                      </a:r>
                      <a:endParaRPr lang="en-US" sz="1600" b="0" dirty="0">
                        <a:solidFill>
                          <a:schemeClr val="bg1"/>
                        </a:solidFill>
                        <a:effectLst/>
                        <a:latin typeface="+mj-lt"/>
                        <a:ea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latin typeface="+mj-lt"/>
                          <a:ea typeface="Times New Roman" panose="02020603050405020304" pitchFamily="18" charset="0"/>
                        </a:rPr>
                        <a:t>105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1243918"/>
                  </a:ext>
                </a:extLst>
              </a:tr>
            </a:tbl>
          </a:graphicData>
        </a:graphic>
      </p:graphicFrame>
      <p:graphicFrame>
        <p:nvGraphicFramePr>
          <p:cNvPr id="7" name="Table 6">
            <a:extLst>
              <a:ext uri="{FF2B5EF4-FFF2-40B4-BE49-F238E27FC236}">
                <a16:creationId xmlns:a16="http://schemas.microsoft.com/office/drawing/2014/main" id="{0E3754EE-6586-4285-A2A9-8AC53E80F57D}"/>
              </a:ext>
            </a:extLst>
          </p:cNvPr>
          <p:cNvGraphicFramePr>
            <a:graphicFrameLocks noGrp="1"/>
          </p:cNvGraphicFramePr>
          <p:nvPr/>
        </p:nvGraphicFramePr>
        <p:xfrm>
          <a:off x="122598" y="4184560"/>
          <a:ext cx="8847908" cy="1165221"/>
        </p:xfrm>
        <a:graphic>
          <a:graphicData uri="http://schemas.openxmlformats.org/drawingml/2006/table">
            <a:tbl>
              <a:tblPr firstRow="1" bandRow="1">
                <a:tableStyleId>{5C22544A-7EE6-4342-B048-85BDC9FD1C3A}</a:tableStyleId>
              </a:tblPr>
              <a:tblGrid>
                <a:gridCol w="2307832">
                  <a:extLst>
                    <a:ext uri="{9D8B030D-6E8A-4147-A177-3AD203B41FA5}">
                      <a16:colId xmlns:a16="http://schemas.microsoft.com/office/drawing/2014/main" val="1297023615"/>
                    </a:ext>
                  </a:extLst>
                </a:gridCol>
                <a:gridCol w="2307832">
                  <a:extLst>
                    <a:ext uri="{9D8B030D-6E8A-4147-A177-3AD203B41FA5}">
                      <a16:colId xmlns:a16="http://schemas.microsoft.com/office/drawing/2014/main" val="2467889929"/>
                    </a:ext>
                  </a:extLst>
                </a:gridCol>
                <a:gridCol w="2479867">
                  <a:extLst>
                    <a:ext uri="{9D8B030D-6E8A-4147-A177-3AD203B41FA5}">
                      <a16:colId xmlns:a16="http://schemas.microsoft.com/office/drawing/2014/main" val="3024108081"/>
                    </a:ext>
                  </a:extLst>
                </a:gridCol>
                <a:gridCol w="1752377">
                  <a:extLst>
                    <a:ext uri="{9D8B030D-6E8A-4147-A177-3AD203B41FA5}">
                      <a16:colId xmlns:a16="http://schemas.microsoft.com/office/drawing/2014/main" val="2219323468"/>
                    </a:ext>
                  </a:extLst>
                </a:gridCol>
              </a:tblGrid>
              <a:tr h="342019">
                <a:tc>
                  <a:txBody>
                    <a:bodyPr/>
                    <a:lstStyle/>
                    <a:p>
                      <a:pPr algn="ctr"/>
                      <a:r>
                        <a:rPr lang="en-US" sz="1600" b="0" dirty="0">
                          <a:solidFill>
                            <a:schemeClr val="bg1"/>
                          </a:solidFill>
                          <a:effectLst/>
                        </a:rPr>
                        <a:t>As of 10/31/22</a:t>
                      </a:r>
                      <a:endParaRPr lang="en-US" sz="1600" b="0" dirty="0">
                        <a:solidFill>
                          <a:schemeClr val="bg1"/>
                        </a:solidFill>
                        <a:latin typeface="+mj-lt"/>
                      </a:endParaRPr>
                    </a:p>
                  </a:txBody>
                  <a:tcPr marL="68580" marR="68580" marT="34290" marB="34290"/>
                </a:tc>
                <a:tc>
                  <a:txBody>
                    <a:bodyPr/>
                    <a:lstStyle/>
                    <a:p>
                      <a:pPr algn="ctr"/>
                      <a:r>
                        <a:rPr lang="en-US" sz="1600" b="0" dirty="0">
                          <a:solidFill>
                            <a:schemeClr val="bg1"/>
                          </a:solidFill>
                          <a:effectLst/>
                        </a:rPr>
                        <a:t>New Violations to Legal</a:t>
                      </a:r>
                      <a:endParaRPr lang="en-US" sz="1600" b="0" dirty="0">
                        <a:solidFill>
                          <a:schemeClr val="bg1"/>
                        </a:solidFill>
                        <a:latin typeface="+mj-lt"/>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rPr>
                        <a:t>Closed Violations in Legal</a:t>
                      </a:r>
                      <a:endParaRPr lang="en-US" sz="1600" b="0" dirty="0">
                        <a:solidFill>
                          <a:schemeClr val="bg1"/>
                        </a:solidFill>
                        <a:effectLst/>
                        <a:latin typeface="+mj-lt"/>
                        <a:ea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rPr>
                        <a:t>As of 11/30/22</a:t>
                      </a:r>
                      <a:endParaRPr lang="en-US" sz="1600" b="0" dirty="0">
                        <a:solidFill>
                          <a:schemeClr val="bg1"/>
                        </a:solidFill>
                        <a:effectLst/>
                        <a:latin typeface="+mj-lt"/>
                        <a:ea typeface="Times New Roman" panose="02020603050405020304" pitchFamily="18" charset="0"/>
                      </a:endParaRPr>
                    </a:p>
                  </a:txBody>
                  <a:tcPr marL="68580" marR="68580" marT="34290" marB="34290"/>
                </a:tc>
                <a:extLst>
                  <a:ext uri="{0D108BD9-81ED-4DB2-BD59-A6C34878D82A}">
                    <a16:rowId xmlns:a16="http://schemas.microsoft.com/office/drawing/2014/main" val="4164457521"/>
                  </a:ext>
                </a:extLst>
              </a:tr>
              <a:tr h="608961">
                <a:tc>
                  <a:txBody>
                    <a:bodyPr/>
                    <a:lstStyle/>
                    <a:p>
                      <a:pPr algn="ctr"/>
                      <a:r>
                        <a:rPr lang="en-US" sz="1600" b="0" dirty="0">
                          <a:solidFill>
                            <a:schemeClr val="bg1"/>
                          </a:solidFill>
                          <a:latin typeface="+mj-lt"/>
                        </a:rPr>
                        <a:t>56</a:t>
                      </a:r>
                    </a:p>
                  </a:txBody>
                  <a:tcPr marL="68580" marR="68580" marT="34290" marB="34290"/>
                </a:tc>
                <a:tc>
                  <a:txBody>
                    <a:bodyPr/>
                    <a:lstStyle/>
                    <a:p>
                      <a:pPr algn="ctr"/>
                      <a:r>
                        <a:rPr lang="en-US" sz="1600" b="0" dirty="0">
                          <a:solidFill>
                            <a:schemeClr val="bg1"/>
                          </a:solidFill>
                        </a:rPr>
                        <a:t>0</a:t>
                      </a:r>
                      <a:endParaRPr lang="en-US" sz="1600" b="0" dirty="0">
                        <a:solidFill>
                          <a:schemeClr val="bg1"/>
                        </a:solidFill>
                        <a:latin typeface="+mj-lt"/>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rPr>
                        <a:t>2</a:t>
                      </a:r>
                      <a:endParaRPr lang="en-US" sz="1600" b="0" dirty="0">
                        <a:solidFill>
                          <a:schemeClr val="bg1"/>
                        </a:solidFill>
                        <a:effectLst/>
                        <a:latin typeface="+mj-lt"/>
                        <a:ea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rPr>
                        <a:t>54</a:t>
                      </a:r>
                      <a:endParaRPr lang="en-US" sz="1600" b="0" dirty="0">
                        <a:solidFill>
                          <a:schemeClr val="bg1"/>
                        </a:solidFill>
                        <a:effectLst/>
                        <a:latin typeface="+mj-lt"/>
                        <a:ea typeface="Times New Roman" panose="02020603050405020304" pitchFamily="18" charset="0"/>
                      </a:endParaRPr>
                    </a:p>
                  </a:txBody>
                  <a:tcPr marL="68580" marR="68580" marT="34290" marB="34290"/>
                </a:tc>
                <a:extLst>
                  <a:ext uri="{0D108BD9-81ED-4DB2-BD59-A6C34878D82A}">
                    <a16:rowId xmlns:a16="http://schemas.microsoft.com/office/drawing/2014/main" val="3987292436"/>
                  </a:ext>
                </a:extLst>
              </a:tr>
            </a:tbl>
          </a:graphicData>
        </a:graphic>
      </p:graphicFrame>
      <p:sp>
        <p:nvSpPr>
          <p:cNvPr id="8" name="TextBox 7">
            <a:extLst>
              <a:ext uri="{FF2B5EF4-FFF2-40B4-BE49-F238E27FC236}">
                <a16:creationId xmlns:a16="http://schemas.microsoft.com/office/drawing/2014/main" id="{36059364-C590-4F63-8537-4BEE9C5A6CAB}"/>
              </a:ext>
            </a:extLst>
          </p:cNvPr>
          <p:cNvSpPr txBox="1"/>
          <p:nvPr/>
        </p:nvSpPr>
        <p:spPr>
          <a:xfrm>
            <a:off x="87086" y="3753395"/>
            <a:ext cx="32831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Legal Cases</a:t>
            </a:r>
          </a:p>
        </p:txBody>
      </p:sp>
      <p:sp>
        <p:nvSpPr>
          <p:cNvPr id="10" name="TextBox 9">
            <a:extLst>
              <a:ext uri="{FF2B5EF4-FFF2-40B4-BE49-F238E27FC236}">
                <a16:creationId xmlns:a16="http://schemas.microsoft.com/office/drawing/2014/main" id="{5BAD86D9-C03E-4A30-A454-1333AEBA4A40}"/>
              </a:ext>
            </a:extLst>
          </p:cNvPr>
          <p:cNvSpPr txBox="1"/>
          <p:nvPr/>
        </p:nvSpPr>
        <p:spPr>
          <a:xfrm>
            <a:off x="87086" y="2119572"/>
            <a:ext cx="32831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Violations (includes legal)</a:t>
            </a:r>
          </a:p>
        </p:txBody>
      </p:sp>
    </p:spTree>
    <p:extLst>
      <p:ext uri="{BB962C8B-B14F-4D97-AF65-F5344CB8AC3E}">
        <p14:creationId xmlns:p14="http://schemas.microsoft.com/office/powerpoint/2010/main" val="15547114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244125-7992-4A01-98A0-5A7AF00DDCF6}"/>
              </a:ext>
            </a:extLst>
          </p:cNvPr>
          <p:cNvSpPr>
            <a:spLocks noGrp="1"/>
          </p:cNvSpPr>
          <p:nvPr>
            <p:ph type="title"/>
          </p:nvPr>
        </p:nvSpPr>
        <p:spPr>
          <a:xfrm>
            <a:off x="804863" y="86268"/>
            <a:ext cx="7526337" cy="1468800"/>
          </a:xfrm>
        </p:spPr>
        <p:txBody>
          <a:bodyPr>
            <a:noAutofit/>
          </a:bodyPr>
          <a:lstStyle/>
          <a:p>
            <a:pPr algn="ctr"/>
            <a:r>
              <a:rPr lang="en-US" sz="4300" b="1" u="sng" dirty="0">
                <a:solidFill>
                  <a:schemeClr val="bg1"/>
                </a:solidFill>
              </a:rPr>
              <a:t>Work Orders</a:t>
            </a:r>
            <a:br>
              <a:rPr lang="en-US" sz="4300" b="1" u="sng" dirty="0">
                <a:solidFill>
                  <a:schemeClr val="bg1"/>
                </a:solidFill>
              </a:rPr>
            </a:br>
            <a:r>
              <a:rPr lang="en-US" sz="4300" b="1" u="sng" dirty="0">
                <a:solidFill>
                  <a:schemeClr val="bg1"/>
                </a:solidFill>
              </a:rPr>
              <a:t>November</a:t>
            </a:r>
            <a:endParaRPr lang="en-US" sz="4300" b="1" u="sng" dirty="0"/>
          </a:p>
        </p:txBody>
      </p:sp>
      <p:graphicFrame>
        <p:nvGraphicFramePr>
          <p:cNvPr id="3" name="Table 6">
            <a:extLst>
              <a:ext uri="{FF2B5EF4-FFF2-40B4-BE49-F238E27FC236}">
                <a16:creationId xmlns:a16="http://schemas.microsoft.com/office/drawing/2014/main" id="{5C0D99A1-EF5E-4757-A838-781C5A71FF50}"/>
              </a:ext>
            </a:extLst>
          </p:cNvPr>
          <p:cNvGraphicFramePr>
            <a:graphicFrameLocks noGrp="1"/>
          </p:cNvGraphicFramePr>
          <p:nvPr/>
        </p:nvGraphicFramePr>
        <p:xfrm>
          <a:off x="571175" y="2521994"/>
          <a:ext cx="8046719" cy="1409061"/>
        </p:xfrm>
        <a:graphic>
          <a:graphicData uri="http://schemas.openxmlformats.org/drawingml/2006/table">
            <a:tbl>
              <a:tblPr firstRow="1" bandRow="1">
                <a:tableStyleId>{5C22544A-7EE6-4342-B048-85BDC9FD1C3A}</a:tableStyleId>
              </a:tblPr>
              <a:tblGrid>
                <a:gridCol w="1797722">
                  <a:extLst>
                    <a:ext uri="{9D8B030D-6E8A-4147-A177-3AD203B41FA5}">
                      <a16:colId xmlns:a16="http://schemas.microsoft.com/office/drawing/2014/main" val="497003325"/>
                    </a:ext>
                  </a:extLst>
                </a:gridCol>
                <a:gridCol w="2164411">
                  <a:extLst>
                    <a:ext uri="{9D8B030D-6E8A-4147-A177-3AD203B41FA5}">
                      <a16:colId xmlns:a16="http://schemas.microsoft.com/office/drawing/2014/main" val="1596258838"/>
                    </a:ext>
                  </a:extLst>
                </a:gridCol>
                <a:gridCol w="2204843">
                  <a:extLst>
                    <a:ext uri="{9D8B030D-6E8A-4147-A177-3AD203B41FA5}">
                      <a16:colId xmlns:a16="http://schemas.microsoft.com/office/drawing/2014/main" val="4124166728"/>
                    </a:ext>
                  </a:extLst>
                </a:gridCol>
                <a:gridCol w="1879743">
                  <a:extLst>
                    <a:ext uri="{9D8B030D-6E8A-4147-A177-3AD203B41FA5}">
                      <a16:colId xmlns:a16="http://schemas.microsoft.com/office/drawing/2014/main" val="2169824023"/>
                    </a:ext>
                  </a:extLst>
                </a:gridCol>
              </a:tblGrid>
              <a:tr h="342019">
                <a:tc>
                  <a:txBody>
                    <a:bodyPr/>
                    <a:lstStyle/>
                    <a:p>
                      <a:pPr algn="ctr"/>
                      <a:r>
                        <a:rPr lang="en-US" sz="1600" b="0" dirty="0">
                          <a:solidFill>
                            <a:schemeClr val="bg1"/>
                          </a:solidFill>
                          <a:effectLst/>
                        </a:rPr>
                        <a:t>Open Work Orders as of 10/31/22</a:t>
                      </a:r>
                      <a:endParaRPr lang="en-US" sz="1600" b="0" dirty="0">
                        <a:solidFill>
                          <a:schemeClr val="bg1"/>
                        </a:solidFill>
                        <a:latin typeface="+mj-lt"/>
                      </a:endParaRPr>
                    </a:p>
                  </a:txBody>
                  <a:tcPr marL="68580" marR="68580" marT="34290" marB="34290"/>
                </a:tc>
                <a:tc>
                  <a:txBody>
                    <a:bodyPr/>
                    <a:lstStyle/>
                    <a:p>
                      <a:pPr algn="ctr"/>
                      <a:r>
                        <a:rPr lang="en-US" sz="1600" b="0" dirty="0">
                          <a:solidFill>
                            <a:schemeClr val="bg1"/>
                          </a:solidFill>
                          <a:effectLst/>
                        </a:rPr>
                        <a:t>New Work Orders</a:t>
                      </a:r>
                      <a:endParaRPr lang="en-US" sz="1600" b="0" dirty="0">
                        <a:solidFill>
                          <a:schemeClr val="bg1"/>
                        </a:solidFill>
                        <a:latin typeface="+mj-lt"/>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rPr>
                        <a:t>Closed Work Orders</a:t>
                      </a:r>
                      <a:endParaRPr lang="en-US" sz="1600" b="0" dirty="0">
                        <a:solidFill>
                          <a:schemeClr val="bg1"/>
                        </a:solidFill>
                        <a:effectLst/>
                        <a:latin typeface="+mj-lt"/>
                        <a:ea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rPr>
                        <a:t>Open Work Orders as of 11/30/22</a:t>
                      </a:r>
                      <a:endParaRPr lang="en-US" sz="1600" b="0" dirty="0">
                        <a:solidFill>
                          <a:schemeClr val="bg1"/>
                        </a:solidFill>
                        <a:effectLst/>
                        <a:latin typeface="+mj-lt"/>
                        <a:ea typeface="Times New Roman" panose="02020603050405020304" pitchFamily="18" charset="0"/>
                      </a:endParaRPr>
                    </a:p>
                  </a:txBody>
                  <a:tcPr marL="68580" marR="68580" marT="34290" marB="34290"/>
                </a:tc>
                <a:extLst>
                  <a:ext uri="{0D108BD9-81ED-4DB2-BD59-A6C34878D82A}">
                    <a16:rowId xmlns:a16="http://schemas.microsoft.com/office/drawing/2014/main" val="2384583703"/>
                  </a:ext>
                </a:extLst>
              </a:tr>
              <a:tr h="608961">
                <a:tc>
                  <a:txBody>
                    <a:bodyPr/>
                    <a:lstStyle/>
                    <a:p>
                      <a:pPr algn="ctr"/>
                      <a:r>
                        <a:rPr lang="en-US" sz="1600" b="0" dirty="0">
                          <a:solidFill>
                            <a:schemeClr val="bg1"/>
                          </a:solidFill>
                          <a:latin typeface="+mj-lt"/>
                        </a:rPr>
                        <a:t>79</a:t>
                      </a:r>
                    </a:p>
                  </a:txBody>
                  <a:tcPr marL="68580" marR="68580" marT="34290" marB="34290"/>
                </a:tc>
                <a:tc>
                  <a:txBody>
                    <a:bodyPr/>
                    <a:lstStyle/>
                    <a:p>
                      <a:pPr algn="ctr"/>
                      <a:r>
                        <a:rPr lang="en-US" sz="1600" b="0" dirty="0">
                          <a:solidFill>
                            <a:schemeClr val="bg1"/>
                          </a:solidFill>
                        </a:rPr>
                        <a:t>57</a:t>
                      </a:r>
                      <a:endParaRPr lang="en-US" sz="1600" b="0" dirty="0">
                        <a:solidFill>
                          <a:schemeClr val="bg1"/>
                        </a:solidFill>
                        <a:latin typeface="+mj-lt"/>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rPr>
                        <a:t>67</a:t>
                      </a:r>
                      <a:endParaRPr lang="en-US" sz="1600" b="0" dirty="0">
                        <a:solidFill>
                          <a:schemeClr val="bg1"/>
                        </a:solidFill>
                        <a:effectLst/>
                        <a:latin typeface="+mj-lt"/>
                        <a:ea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rPr>
                        <a:t>69</a:t>
                      </a:r>
                      <a:endParaRPr lang="en-US" sz="1600" b="0" dirty="0">
                        <a:solidFill>
                          <a:schemeClr val="bg1"/>
                        </a:solidFill>
                        <a:effectLst/>
                        <a:latin typeface="+mj-lt"/>
                        <a:ea typeface="Times New Roman" panose="02020603050405020304" pitchFamily="18" charset="0"/>
                      </a:endParaRPr>
                    </a:p>
                  </a:txBody>
                  <a:tcPr marL="68580" marR="68580" marT="34290" marB="34290"/>
                </a:tc>
                <a:extLst>
                  <a:ext uri="{0D108BD9-81ED-4DB2-BD59-A6C34878D82A}">
                    <a16:rowId xmlns:a16="http://schemas.microsoft.com/office/drawing/2014/main" val="3281243918"/>
                  </a:ext>
                </a:extLst>
              </a:tr>
            </a:tbl>
          </a:graphicData>
        </a:graphic>
      </p:graphicFrame>
      <p:sp>
        <p:nvSpPr>
          <p:cNvPr id="5" name="TextBox 4">
            <a:extLst>
              <a:ext uri="{FF2B5EF4-FFF2-40B4-BE49-F238E27FC236}">
                <a16:creationId xmlns:a16="http://schemas.microsoft.com/office/drawing/2014/main" id="{993A2DE9-0BB3-B3EC-EC28-C6C385411411}"/>
              </a:ext>
            </a:extLst>
          </p:cNvPr>
          <p:cNvSpPr txBox="1"/>
          <p:nvPr/>
        </p:nvSpPr>
        <p:spPr>
          <a:xfrm>
            <a:off x="571175" y="5277395"/>
            <a:ext cx="8046718" cy="138499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57 work orders initiated in November:  6 bulkhead; 14 drainage;             7 grounds/landscaping; 2 roads; 2 signs; 26 general maintenance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Majority still open in drainage (44):</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entury Gothic" panose="020B0502020202020204"/>
                <a:ea typeface="+mn-ea"/>
                <a:cs typeface="+mn-cs"/>
              </a:rPr>
              <a:t>Drainage (14 – over 30 days; 10 – over 60 days; 9 – over 90 days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Average 1-4 work orders a day to complete depending upon severity</a:t>
            </a: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708287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79277119-B941-4A45-9322-FA2BC135DE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3">
            <a:extLst>
              <a:ext uri="{FF2B5EF4-FFF2-40B4-BE49-F238E27FC236}">
                <a16:creationId xmlns:a16="http://schemas.microsoft.com/office/drawing/2014/main" id="{DFDB457D-F372-428B-A10D-41080EF93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5666246" y="0"/>
            <a:ext cx="3477754"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2">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3" name="Title 2"/>
          <p:cNvSpPr>
            <a:spLocks noGrp="1"/>
          </p:cNvSpPr>
          <p:nvPr>
            <p:ph type="title"/>
          </p:nvPr>
        </p:nvSpPr>
        <p:spPr>
          <a:xfrm>
            <a:off x="6100761" y="1819275"/>
            <a:ext cx="2704603" cy="4222087"/>
          </a:xfrm>
        </p:spPr>
        <p:txBody>
          <a:bodyPr vert="horz" lIns="91440" tIns="45720" rIns="91440" bIns="45720" rtlCol="0" anchor="t">
            <a:normAutofit/>
          </a:bodyPr>
          <a:lstStyle/>
          <a:p>
            <a:r>
              <a:rPr lang="en-US" sz="3800" dirty="0">
                <a:cs typeface="+mj-cs"/>
              </a:rPr>
              <a:t>President’s Remarks</a:t>
            </a:r>
            <a:br>
              <a:rPr lang="en-US" sz="3800" dirty="0">
                <a:cs typeface="+mj-cs"/>
              </a:rPr>
            </a:br>
            <a:br>
              <a:rPr lang="en-US" sz="3800" dirty="0">
                <a:cs typeface="+mj-cs"/>
              </a:rPr>
            </a:br>
            <a:r>
              <a:rPr lang="en-US" sz="3800" dirty="0">
                <a:cs typeface="+mj-cs"/>
              </a:rPr>
              <a:t>Doug Parks</a:t>
            </a:r>
          </a:p>
        </p:txBody>
      </p:sp>
      <p:pic>
        <p:nvPicPr>
          <p:cNvPr id="13" name="Picture 12" descr="NEWOceanPinesAssociation_Circle_logo small">
            <a:extLst>
              <a:ext uri="{FF2B5EF4-FFF2-40B4-BE49-F238E27FC236}">
                <a16:creationId xmlns:a16="http://schemas.microsoft.com/office/drawing/2014/main" id="{4E5AF3F7-C08F-4FE3-A93B-8F4462A82EAD}"/>
              </a:ext>
            </a:extLst>
          </p:cNvPr>
          <p:cNvPicPr>
            <a:picLocks noChangeAspect="1"/>
          </p:cNvPicPr>
          <p:nvPr/>
        </p:nvPicPr>
        <p:blipFill>
          <a:blip r:embed="rId3" cstate="print"/>
          <a:stretch>
            <a:fillRect/>
          </a:stretch>
        </p:blipFill>
        <p:spPr bwMode="auto">
          <a:xfrm>
            <a:off x="891904" y="1163501"/>
            <a:ext cx="3680096" cy="3678464"/>
          </a:xfrm>
          <a:prstGeom prst="roundRect">
            <a:avLst>
              <a:gd name="adj" fmla="val 3876"/>
            </a:avLst>
          </a:prstGeom>
          <a:noFill/>
          <a:ln>
            <a:solidFill>
              <a:schemeClr val="accent1"/>
            </a:solidFill>
          </a:ln>
          <a:effectLst/>
        </p:spPr>
      </p:pic>
    </p:spTree>
    <p:extLst>
      <p:ext uri="{BB962C8B-B14F-4D97-AF65-F5344CB8AC3E}">
        <p14:creationId xmlns:p14="http://schemas.microsoft.com/office/powerpoint/2010/main" val="40186751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244125-7992-4A01-98A0-5A7AF00DDCF6}"/>
              </a:ext>
            </a:extLst>
          </p:cNvPr>
          <p:cNvSpPr>
            <a:spLocks noGrp="1"/>
          </p:cNvSpPr>
          <p:nvPr>
            <p:ph type="title"/>
          </p:nvPr>
        </p:nvSpPr>
        <p:spPr>
          <a:xfrm>
            <a:off x="0" y="0"/>
            <a:ext cx="9143999" cy="1950720"/>
          </a:xfrm>
        </p:spPr>
        <p:txBody>
          <a:bodyPr>
            <a:normAutofit/>
          </a:bodyPr>
          <a:lstStyle/>
          <a:p>
            <a:pPr algn="ctr"/>
            <a:r>
              <a:rPr lang="en-US" sz="4300" u="sng" dirty="0">
                <a:solidFill>
                  <a:schemeClr val="bg1"/>
                </a:solidFill>
              </a:rPr>
              <a:t>Customer Service Dashboard</a:t>
            </a:r>
            <a:br>
              <a:rPr lang="en-US" b="0" u="sng" dirty="0">
                <a:solidFill>
                  <a:schemeClr val="bg1"/>
                </a:solidFill>
              </a:rPr>
            </a:br>
            <a:r>
              <a:rPr lang="en-US" sz="3600" b="0" u="sng" dirty="0">
                <a:solidFill>
                  <a:schemeClr val="bg1"/>
                </a:solidFill>
              </a:rPr>
              <a:t>(from info@oceanpines.org)</a:t>
            </a:r>
            <a:br>
              <a:rPr lang="en-US" sz="3600" b="0" u="sng" dirty="0">
                <a:solidFill>
                  <a:schemeClr val="bg1"/>
                </a:solidFill>
              </a:rPr>
            </a:br>
            <a:r>
              <a:rPr lang="en-US" sz="4300" u="sng" dirty="0">
                <a:solidFill>
                  <a:schemeClr val="bg1"/>
                </a:solidFill>
              </a:rPr>
              <a:t>November</a:t>
            </a:r>
          </a:p>
        </p:txBody>
      </p:sp>
      <p:graphicFrame>
        <p:nvGraphicFramePr>
          <p:cNvPr id="3" name="Table 6">
            <a:extLst>
              <a:ext uri="{FF2B5EF4-FFF2-40B4-BE49-F238E27FC236}">
                <a16:creationId xmlns:a16="http://schemas.microsoft.com/office/drawing/2014/main" id="{5C0D99A1-EF5E-4757-A838-781C5A71FF50}"/>
              </a:ext>
            </a:extLst>
          </p:cNvPr>
          <p:cNvGraphicFramePr>
            <a:graphicFrameLocks noGrp="1"/>
          </p:cNvGraphicFramePr>
          <p:nvPr/>
        </p:nvGraphicFramePr>
        <p:xfrm>
          <a:off x="2159726" y="2160270"/>
          <a:ext cx="4977921" cy="2537460"/>
        </p:xfrm>
        <a:graphic>
          <a:graphicData uri="http://schemas.openxmlformats.org/drawingml/2006/table">
            <a:tbl>
              <a:tblPr firstRow="1" bandRow="1">
                <a:tableStyleId>{5C22544A-7EE6-4342-B048-85BDC9FD1C3A}</a:tableStyleId>
              </a:tblPr>
              <a:tblGrid>
                <a:gridCol w="2457906">
                  <a:extLst>
                    <a:ext uri="{9D8B030D-6E8A-4147-A177-3AD203B41FA5}">
                      <a16:colId xmlns:a16="http://schemas.microsoft.com/office/drawing/2014/main" val="160533530"/>
                    </a:ext>
                  </a:extLst>
                </a:gridCol>
                <a:gridCol w="2520015">
                  <a:extLst>
                    <a:ext uri="{9D8B030D-6E8A-4147-A177-3AD203B41FA5}">
                      <a16:colId xmlns:a16="http://schemas.microsoft.com/office/drawing/2014/main" val="2169824023"/>
                    </a:ext>
                  </a:extLst>
                </a:gridCol>
              </a:tblGrid>
              <a:tr h="227651">
                <a:tc>
                  <a:txBody>
                    <a:bodyPr/>
                    <a:lstStyle/>
                    <a:p>
                      <a:pPr algn="l"/>
                      <a:r>
                        <a:rPr lang="en-US" sz="1800" b="1" dirty="0">
                          <a:solidFill>
                            <a:schemeClr val="bg1"/>
                          </a:solidFill>
                        </a:rPr>
                        <a:t>Type</a:t>
                      </a:r>
                      <a:endParaRPr lang="en-US" sz="1800" b="1"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effectLst/>
                        </a:rPr>
                        <a:t># Received – Nov.</a:t>
                      </a:r>
                      <a:endParaRPr lang="en-US"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b"/>
                </a:tc>
                <a:extLst>
                  <a:ext uri="{0D108BD9-81ED-4DB2-BD59-A6C34878D82A}">
                    <a16:rowId xmlns:a16="http://schemas.microsoft.com/office/drawing/2014/main" val="2384583703"/>
                  </a:ext>
                </a:extLst>
              </a:tr>
              <a:tr h="250417">
                <a:tc>
                  <a:txBody>
                    <a:bodyPr/>
                    <a:lstStyle/>
                    <a:p>
                      <a:pPr algn="l"/>
                      <a:r>
                        <a:rPr lang="en-US" sz="1800" dirty="0">
                          <a:solidFill>
                            <a:schemeClr val="bg1"/>
                          </a:solidFill>
                        </a:rPr>
                        <a:t>Amenities</a:t>
                      </a:r>
                      <a:endParaRPr lang="en-US" sz="18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13</a:t>
                      </a:r>
                    </a:p>
                  </a:txBody>
                  <a:tcPr marL="68580" marR="68580" marT="34290" marB="34290"/>
                </a:tc>
                <a:extLst>
                  <a:ext uri="{0D108BD9-81ED-4DB2-BD59-A6C34878D82A}">
                    <a16:rowId xmlns:a16="http://schemas.microsoft.com/office/drawing/2014/main" val="2769008789"/>
                  </a:ext>
                </a:extLst>
              </a:tr>
              <a:tr h="250417">
                <a:tc>
                  <a:txBody>
                    <a:bodyPr/>
                    <a:lstStyle/>
                    <a:p>
                      <a:pPr algn="l"/>
                      <a:r>
                        <a:rPr lang="en-US" sz="1800" dirty="0">
                          <a:solidFill>
                            <a:schemeClr val="bg1"/>
                          </a:solidFill>
                        </a:rPr>
                        <a:t>CPI</a:t>
                      </a:r>
                      <a:endParaRPr lang="en-US" sz="18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9</a:t>
                      </a:r>
                    </a:p>
                  </a:txBody>
                  <a:tcPr marL="68580" marR="68580" marT="34290" marB="34290"/>
                </a:tc>
                <a:extLst>
                  <a:ext uri="{0D108BD9-81ED-4DB2-BD59-A6C34878D82A}">
                    <a16:rowId xmlns:a16="http://schemas.microsoft.com/office/drawing/2014/main" val="3958475169"/>
                  </a:ext>
                </a:extLst>
              </a:tr>
              <a:tr h="250417">
                <a:tc>
                  <a:txBody>
                    <a:bodyPr/>
                    <a:lstStyle/>
                    <a:p>
                      <a:pPr algn="l"/>
                      <a:r>
                        <a:rPr lang="en-US" sz="1800" dirty="0">
                          <a:solidFill>
                            <a:schemeClr val="bg1"/>
                          </a:solidFill>
                        </a:rPr>
                        <a:t>Drainage</a:t>
                      </a:r>
                      <a:endParaRPr lang="en-US" sz="18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0</a:t>
                      </a:r>
                    </a:p>
                  </a:txBody>
                  <a:tcPr marL="68580" marR="68580" marT="34290" marB="34290"/>
                </a:tc>
                <a:extLst>
                  <a:ext uri="{0D108BD9-81ED-4DB2-BD59-A6C34878D82A}">
                    <a16:rowId xmlns:a16="http://schemas.microsoft.com/office/drawing/2014/main" val="1924032667"/>
                  </a:ext>
                </a:extLst>
              </a:tr>
              <a:tr h="317588">
                <a:tc>
                  <a:txBody>
                    <a:bodyPr/>
                    <a:lstStyle/>
                    <a:p>
                      <a:pPr algn="l"/>
                      <a:r>
                        <a:rPr lang="en-US" sz="1800" b="0" dirty="0">
                          <a:solidFill>
                            <a:schemeClr val="bg1"/>
                          </a:solidFill>
                          <a:effectLst/>
                        </a:rPr>
                        <a:t>General </a:t>
                      </a:r>
                      <a:endParaRPr lang="en-US" sz="1800" b="0" dirty="0">
                        <a:solidFill>
                          <a:schemeClr val="bg1"/>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effectLst/>
                          <a:latin typeface="Century Gothic" panose="020B0502020202020204" pitchFamily="34" charset="0"/>
                        </a:rPr>
                        <a:t>37</a:t>
                      </a:r>
                      <a:endParaRPr lang="en-US" sz="1800" b="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279019372"/>
                  </a:ext>
                </a:extLst>
              </a:tr>
              <a:tr h="250417">
                <a:tc>
                  <a:txBody>
                    <a:bodyPr/>
                    <a:lstStyle/>
                    <a:p>
                      <a:r>
                        <a:rPr lang="en-US" sz="1800" dirty="0">
                          <a:solidFill>
                            <a:schemeClr val="bg1"/>
                          </a:solidFill>
                        </a:rPr>
                        <a:t>Public Works</a:t>
                      </a:r>
                      <a:endParaRPr lang="en-US" sz="18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r>
                        <a:rPr lang="en-US" sz="1800" b="0" dirty="0">
                          <a:solidFill>
                            <a:schemeClr val="bg1"/>
                          </a:solidFill>
                          <a:latin typeface="Century Gothic" panose="020B0502020202020204" pitchFamily="34" charset="0"/>
                          <a:cs typeface="Times New Roman" panose="02020603050405020304" pitchFamily="18" charset="0"/>
                        </a:rPr>
                        <a:t>22</a:t>
                      </a:r>
                    </a:p>
                  </a:txBody>
                  <a:tcPr marL="68580" marR="68580" marT="34290" marB="34290"/>
                </a:tc>
                <a:extLst>
                  <a:ext uri="{0D108BD9-81ED-4DB2-BD59-A6C34878D82A}">
                    <a16:rowId xmlns:a16="http://schemas.microsoft.com/office/drawing/2014/main" val="1862857128"/>
                  </a:ext>
                </a:extLst>
              </a:tr>
              <a:tr h="250417">
                <a:tc>
                  <a:txBody>
                    <a:bodyPr/>
                    <a:lstStyle/>
                    <a:p>
                      <a:r>
                        <a:rPr lang="en-US" sz="1800" b="1" dirty="0">
                          <a:solidFill>
                            <a:schemeClr val="bg1"/>
                          </a:solidFill>
                        </a:rPr>
                        <a:t>TOTAL</a:t>
                      </a:r>
                      <a:endParaRPr lang="en-US" sz="1800" b="1"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r>
                        <a:rPr lang="en-US" sz="1800" b="1">
                          <a:solidFill>
                            <a:schemeClr val="bg1"/>
                          </a:solidFill>
                          <a:latin typeface="Century Gothic" panose="020B0502020202020204" pitchFamily="34" charset="0"/>
                          <a:cs typeface="Times New Roman" panose="02020603050405020304" pitchFamily="18" charset="0"/>
                        </a:rPr>
                        <a:t>81</a:t>
                      </a:r>
                      <a:endParaRPr lang="en-US" sz="1800" b="1" dirty="0">
                        <a:solidFill>
                          <a:schemeClr val="bg1"/>
                        </a:solidFill>
                        <a:latin typeface="Century Gothic" panose="020B0502020202020204" pitchFamily="34" charset="0"/>
                        <a:cs typeface="Times New Roman" panose="02020603050405020304" pitchFamily="18" charset="0"/>
                      </a:endParaRPr>
                    </a:p>
                  </a:txBody>
                  <a:tcPr marL="68580" marR="68580" marT="34290" marB="34290"/>
                </a:tc>
                <a:extLst>
                  <a:ext uri="{0D108BD9-81ED-4DB2-BD59-A6C34878D82A}">
                    <a16:rowId xmlns:a16="http://schemas.microsoft.com/office/drawing/2014/main" val="1802448314"/>
                  </a:ext>
                </a:extLst>
              </a:tr>
            </a:tbl>
          </a:graphicData>
        </a:graphic>
      </p:graphicFrame>
    </p:spTree>
    <p:extLst>
      <p:ext uri="{BB962C8B-B14F-4D97-AF65-F5344CB8AC3E}">
        <p14:creationId xmlns:p14="http://schemas.microsoft.com/office/powerpoint/2010/main" val="38163427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67E8B-0F93-9F11-CE59-75006B8DD2DA}"/>
              </a:ext>
            </a:extLst>
          </p:cNvPr>
          <p:cNvSpPr>
            <a:spLocks noGrp="1"/>
          </p:cNvSpPr>
          <p:nvPr>
            <p:ph type="title"/>
          </p:nvPr>
        </p:nvSpPr>
        <p:spPr/>
        <p:txBody>
          <a:bodyPr/>
          <a:lstStyle/>
          <a:p>
            <a:pPr algn="ctr"/>
            <a:r>
              <a:rPr lang="en-US" dirty="0"/>
              <a:t>Annual Service Awards</a:t>
            </a:r>
          </a:p>
        </p:txBody>
      </p:sp>
      <p:sp>
        <p:nvSpPr>
          <p:cNvPr id="4" name="TextBox 3">
            <a:extLst>
              <a:ext uri="{FF2B5EF4-FFF2-40B4-BE49-F238E27FC236}">
                <a16:creationId xmlns:a16="http://schemas.microsoft.com/office/drawing/2014/main" id="{5A292B0C-37CC-6246-C07B-63D506372393}"/>
              </a:ext>
            </a:extLst>
          </p:cNvPr>
          <p:cNvSpPr txBox="1"/>
          <p:nvPr/>
        </p:nvSpPr>
        <p:spPr>
          <a:xfrm>
            <a:off x="163284" y="2241570"/>
            <a:ext cx="3313372" cy="486287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tab pos="457200" algn="l"/>
              </a:tabLst>
              <a:defRPr/>
            </a:pPr>
            <a:r>
              <a:rPr kumimoji="0" lang="en-US" sz="1600" b="0" i="0" u="none" strike="noStrike" kern="1200" cap="none" spc="0" normalizeH="0" baseline="0" noProof="0" dirty="0">
                <a:ln>
                  <a:noFill/>
                </a:ln>
                <a:solidFill>
                  <a:srgbClr val="000000"/>
                </a:solidFill>
                <a:effectLst/>
                <a:uLnTx/>
                <a:uFillTx/>
                <a:latin typeface="Century Gothic" panose="020B0502020202020204"/>
                <a:ea typeface="Calibri" panose="020F0502020204030204" pitchFamily="34" charset="0"/>
                <a:cs typeface="+mn-cs"/>
              </a:rPr>
              <a:t>During the holiday party on Friday, December 16</a:t>
            </a:r>
            <a:r>
              <a:rPr kumimoji="0" lang="en-US" sz="1600" b="0" i="0" u="none" strike="noStrike" kern="1200" cap="none" spc="0" normalizeH="0" baseline="30000" noProof="0" dirty="0">
                <a:ln>
                  <a:noFill/>
                </a:ln>
                <a:solidFill>
                  <a:srgbClr val="000000"/>
                </a:solidFill>
                <a:effectLst/>
                <a:uLnTx/>
                <a:uFillTx/>
                <a:latin typeface="Century Gothic" panose="020B0502020202020204"/>
                <a:ea typeface="Calibri" panose="020F0502020204030204" pitchFamily="34" charset="0"/>
                <a:cs typeface="+mn-cs"/>
              </a:rPr>
              <a:t>th</a:t>
            </a:r>
            <a:r>
              <a:rPr kumimoji="0" lang="en-US" sz="1600" b="0" i="0" u="none" strike="noStrike" kern="1200" cap="none" spc="0" normalizeH="0" baseline="0" noProof="0" dirty="0">
                <a:ln>
                  <a:noFill/>
                </a:ln>
                <a:solidFill>
                  <a:srgbClr val="000000"/>
                </a:solidFill>
                <a:effectLst/>
                <a:uLnTx/>
                <a:uFillTx/>
                <a:latin typeface="Century Gothic" panose="020B0502020202020204"/>
                <a:ea typeface="Calibri" panose="020F0502020204030204" pitchFamily="34" charset="0"/>
                <a:cs typeface="+mn-cs"/>
              </a:rPr>
              <a:t>, the Association honored 11 employees for their combined </a:t>
            </a:r>
            <a:r>
              <a:rPr kumimoji="0" lang="en-US" sz="1600" b="1" i="0" u="none" strike="noStrike" kern="1200" cap="none" spc="0" normalizeH="0" baseline="0" noProof="0" dirty="0">
                <a:ln>
                  <a:noFill/>
                </a:ln>
                <a:solidFill>
                  <a:srgbClr val="000000"/>
                </a:solidFill>
                <a:effectLst/>
                <a:uLnTx/>
                <a:uFillTx/>
                <a:latin typeface="Century Gothic" panose="020B0502020202020204"/>
                <a:ea typeface="Calibri" panose="020F0502020204030204" pitchFamily="34" charset="0"/>
                <a:cs typeface="+mn-cs"/>
              </a:rPr>
              <a:t>150 years </a:t>
            </a:r>
            <a:r>
              <a:rPr kumimoji="0" lang="en-US" sz="1600" i="0" u="none" strike="noStrike" kern="1200" cap="none" spc="0" normalizeH="0" baseline="0" noProof="0" dirty="0">
                <a:ln>
                  <a:noFill/>
                </a:ln>
                <a:solidFill>
                  <a:srgbClr val="000000"/>
                </a:solidFill>
                <a:effectLst/>
                <a:uLnTx/>
                <a:uFillTx/>
                <a:latin typeface="Century Gothic" panose="020B0502020202020204"/>
                <a:ea typeface="Calibri" panose="020F0502020204030204" pitchFamily="34" charset="0"/>
                <a:cs typeface="+mn-cs"/>
              </a:rPr>
              <a:t>of service.  They are:</a:t>
            </a:r>
          </a:p>
          <a:p>
            <a:pPr marL="800100" lvl="1" indent="-342900">
              <a:buFont typeface="Arial" panose="020B0604020202020204" pitchFamily="34" charset="0"/>
              <a:buChar char="•"/>
              <a:tabLst>
                <a:tab pos="457200" algn="l"/>
              </a:tabLst>
              <a:defRPr/>
            </a:pPr>
            <a:r>
              <a:rPr lang="en-US" sz="1400" b="0" dirty="0">
                <a:solidFill>
                  <a:srgbClr val="000000"/>
                </a:solidFill>
                <a:latin typeface="Century Gothic" panose="020B0502020202020204"/>
                <a:ea typeface="Calibri" panose="020F0502020204030204" pitchFamily="34" charset="0"/>
              </a:rPr>
              <a:t>Travis Brittingham – 5 years</a:t>
            </a:r>
          </a:p>
          <a:p>
            <a:pPr marL="800100" lvl="1" indent="-342900">
              <a:buFont typeface="Arial" panose="020B0604020202020204" pitchFamily="34" charset="0"/>
              <a:buChar char="•"/>
              <a:tabLst>
                <a:tab pos="457200" algn="l"/>
              </a:tabLst>
              <a:defRPr/>
            </a:pPr>
            <a:r>
              <a:rPr kumimoji="0" lang="en-US" sz="1400" i="0" u="none" strike="noStrike" kern="1200" cap="none" spc="0" normalizeH="0" baseline="0" noProof="0" dirty="0">
                <a:ln>
                  <a:noFill/>
                </a:ln>
                <a:solidFill>
                  <a:srgbClr val="000000"/>
                </a:solidFill>
                <a:effectLst/>
                <a:uLnTx/>
                <a:uFillTx/>
                <a:latin typeface="Century Gothic" panose="020B0502020202020204"/>
                <a:ea typeface="Calibri" panose="020F0502020204030204" pitchFamily="34" charset="0"/>
                <a:cs typeface="+mn-cs"/>
              </a:rPr>
              <a:t>Kyle Dalton – 5 years</a:t>
            </a:r>
          </a:p>
          <a:p>
            <a:pPr marL="800100" lvl="1" indent="-342900">
              <a:buFont typeface="Arial" panose="020B0604020202020204" pitchFamily="34" charset="0"/>
              <a:buChar char="•"/>
              <a:tabLst>
                <a:tab pos="457200" algn="l"/>
              </a:tabLst>
              <a:defRPr/>
            </a:pPr>
            <a:r>
              <a:rPr lang="en-US" sz="1400" b="0" dirty="0">
                <a:solidFill>
                  <a:srgbClr val="000000"/>
                </a:solidFill>
                <a:latin typeface="Century Gothic" panose="020B0502020202020204"/>
                <a:ea typeface="Calibri" panose="020F0502020204030204" pitchFamily="34" charset="0"/>
              </a:rPr>
              <a:t>Anthony Howard – 5 years</a:t>
            </a:r>
          </a:p>
          <a:p>
            <a:pPr marL="800100" lvl="1" indent="-342900">
              <a:buFont typeface="Arial" panose="020B0604020202020204" pitchFamily="34" charset="0"/>
              <a:buChar char="•"/>
              <a:tabLst>
                <a:tab pos="457200" algn="l"/>
              </a:tabLst>
              <a:defRPr/>
            </a:pPr>
            <a:r>
              <a:rPr kumimoji="0" lang="en-US" sz="1400" i="0" u="none" strike="noStrike" kern="1200" cap="none" spc="0" normalizeH="0" baseline="0" noProof="0" dirty="0">
                <a:ln>
                  <a:noFill/>
                </a:ln>
                <a:solidFill>
                  <a:srgbClr val="000000"/>
                </a:solidFill>
                <a:effectLst/>
                <a:uLnTx/>
                <a:uFillTx/>
                <a:latin typeface="Century Gothic" panose="020B0502020202020204"/>
                <a:ea typeface="Calibri" panose="020F0502020204030204" pitchFamily="34" charset="0"/>
                <a:cs typeface="+mn-cs"/>
              </a:rPr>
              <a:t>Clarence Rounds – 5 years</a:t>
            </a:r>
          </a:p>
          <a:p>
            <a:pPr marL="800100" lvl="1" indent="-342900">
              <a:buFont typeface="Arial" panose="020B0604020202020204" pitchFamily="34" charset="0"/>
              <a:buChar char="•"/>
              <a:tabLst>
                <a:tab pos="457200" algn="l"/>
              </a:tabLst>
              <a:defRPr/>
            </a:pPr>
            <a:r>
              <a:rPr lang="en-US" sz="1400" b="0" dirty="0">
                <a:solidFill>
                  <a:srgbClr val="000000"/>
                </a:solidFill>
                <a:latin typeface="Century Gothic" panose="020B0502020202020204"/>
                <a:ea typeface="Calibri" panose="020F0502020204030204" pitchFamily="34" charset="0"/>
              </a:rPr>
              <a:t>Billie Tragle – 5 years</a:t>
            </a:r>
          </a:p>
          <a:p>
            <a:pPr marL="800100" lvl="1" indent="-342900">
              <a:buFont typeface="Arial" panose="020B0604020202020204" pitchFamily="34" charset="0"/>
              <a:buChar char="•"/>
              <a:tabLst>
                <a:tab pos="457200" algn="l"/>
              </a:tabLst>
              <a:defRPr/>
            </a:pPr>
            <a:r>
              <a:rPr kumimoji="0" lang="en-US" sz="1400" i="0" u="none" strike="noStrike" kern="1200" cap="none" spc="0" normalizeH="0" baseline="0" noProof="0" dirty="0">
                <a:ln>
                  <a:noFill/>
                </a:ln>
                <a:solidFill>
                  <a:srgbClr val="000000"/>
                </a:solidFill>
                <a:effectLst/>
                <a:uLnTx/>
                <a:uFillTx/>
                <a:latin typeface="Century Gothic" panose="020B0502020202020204"/>
                <a:ea typeface="Calibri" panose="020F0502020204030204" pitchFamily="34" charset="0"/>
                <a:cs typeface="+mn-cs"/>
              </a:rPr>
              <a:t>Matthew Wallace – 5 years</a:t>
            </a:r>
          </a:p>
          <a:p>
            <a:pPr marL="800100" lvl="1" indent="-342900">
              <a:buFont typeface="Arial" panose="020B0604020202020204" pitchFamily="34" charset="0"/>
              <a:buChar char="•"/>
              <a:tabLst>
                <a:tab pos="457200" algn="l"/>
              </a:tabLst>
              <a:defRPr/>
            </a:pPr>
            <a:r>
              <a:rPr lang="en-US" sz="1400" b="0" dirty="0">
                <a:solidFill>
                  <a:srgbClr val="000000"/>
                </a:solidFill>
                <a:latin typeface="Century Gothic" panose="020B0502020202020204"/>
                <a:ea typeface="Calibri" panose="020F0502020204030204" pitchFamily="34" charset="0"/>
              </a:rPr>
              <a:t>Josh Vickers – 10 years</a:t>
            </a:r>
          </a:p>
          <a:p>
            <a:pPr marL="800100" lvl="1" indent="-342900">
              <a:buFont typeface="Arial" panose="020B0604020202020204" pitchFamily="34" charset="0"/>
              <a:buChar char="•"/>
              <a:tabLst>
                <a:tab pos="457200" algn="l"/>
              </a:tabLst>
              <a:defRPr/>
            </a:pPr>
            <a:r>
              <a:rPr kumimoji="0" lang="en-US" sz="1400" i="0" u="none" strike="noStrike" kern="1200" cap="none" spc="0" normalizeH="0" baseline="0" noProof="0" dirty="0">
                <a:ln>
                  <a:noFill/>
                </a:ln>
                <a:solidFill>
                  <a:srgbClr val="000000"/>
                </a:solidFill>
                <a:effectLst/>
                <a:uLnTx/>
                <a:uFillTx/>
                <a:latin typeface="Century Gothic" panose="020B0502020202020204"/>
                <a:ea typeface="Calibri" panose="020F0502020204030204" pitchFamily="34" charset="0"/>
                <a:cs typeface="+mn-cs"/>
              </a:rPr>
              <a:t>Eddie Wells – 20 years</a:t>
            </a:r>
          </a:p>
          <a:p>
            <a:pPr marL="800100" lvl="1" indent="-342900">
              <a:buFont typeface="Arial" panose="020B0604020202020204" pitchFamily="34" charset="0"/>
              <a:buChar char="•"/>
              <a:tabLst>
                <a:tab pos="457200" algn="l"/>
              </a:tabLst>
              <a:defRPr/>
            </a:pPr>
            <a:r>
              <a:rPr kumimoji="0" lang="en-US" sz="1400" i="0" u="none" strike="noStrike" kern="1200" cap="none" spc="0" normalizeH="0" baseline="0" noProof="0" dirty="0">
                <a:ln>
                  <a:noFill/>
                </a:ln>
                <a:solidFill>
                  <a:srgbClr val="000000"/>
                </a:solidFill>
                <a:effectLst/>
                <a:uLnTx/>
                <a:uFillTx/>
                <a:latin typeface="Century Gothic" panose="020B0502020202020204"/>
                <a:ea typeface="Calibri" panose="020F0502020204030204" pitchFamily="34" charset="0"/>
                <a:cs typeface="+mn-cs"/>
              </a:rPr>
              <a:t>Ruth Ann Meyer – 25 years</a:t>
            </a:r>
          </a:p>
          <a:p>
            <a:pPr marL="800100" lvl="1" indent="-342900">
              <a:buFont typeface="Arial" panose="020B0604020202020204" pitchFamily="34" charset="0"/>
              <a:buChar char="•"/>
              <a:tabLst>
                <a:tab pos="457200" algn="l"/>
              </a:tabLst>
              <a:defRPr/>
            </a:pPr>
            <a:r>
              <a:rPr lang="en-US" sz="1400" b="0" dirty="0">
                <a:solidFill>
                  <a:srgbClr val="000000"/>
                </a:solidFill>
                <a:latin typeface="Century Gothic" panose="020B0502020202020204"/>
                <a:ea typeface="Calibri" panose="020F0502020204030204" pitchFamily="34" charset="0"/>
              </a:rPr>
              <a:t>Clint</a:t>
            </a:r>
            <a:r>
              <a:rPr lang="en-US" sz="1400" dirty="0">
                <a:solidFill>
                  <a:srgbClr val="000000"/>
                </a:solidFill>
                <a:latin typeface="Century Gothic" panose="020B0502020202020204"/>
                <a:ea typeface="Calibri" panose="020F0502020204030204" pitchFamily="34" charset="0"/>
              </a:rPr>
              <a:t> Parks – 25 Years</a:t>
            </a:r>
          </a:p>
          <a:p>
            <a:pPr marL="800100" lvl="1" indent="-342900">
              <a:buFont typeface="Arial" panose="020B0604020202020204" pitchFamily="34" charset="0"/>
              <a:buChar char="•"/>
              <a:tabLst>
                <a:tab pos="457200" algn="l"/>
              </a:tabLst>
              <a:defRPr/>
            </a:pPr>
            <a:r>
              <a:rPr lang="en-US" sz="1400" dirty="0">
                <a:solidFill>
                  <a:srgbClr val="000000"/>
                </a:solidFill>
                <a:latin typeface="Century Gothic" panose="020B0502020202020204"/>
                <a:ea typeface="Calibri" panose="020F0502020204030204" pitchFamily="34" charset="0"/>
              </a:rPr>
              <a:t>Lt. Greg </a:t>
            </a:r>
            <a:r>
              <a:rPr lang="en-US" sz="1400" dirty="0" err="1">
                <a:solidFill>
                  <a:srgbClr val="000000"/>
                </a:solidFill>
                <a:latin typeface="Century Gothic" panose="020B0502020202020204"/>
                <a:ea typeface="Calibri" panose="020F0502020204030204" pitchFamily="34" charset="0"/>
              </a:rPr>
              <a:t>Schoepf</a:t>
            </a:r>
            <a:r>
              <a:rPr lang="en-US" sz="1400" dirty="0">
                <a:solidFill>
                  <a:srgbClr val="000000"/>
                </a:solidFill>
                <a:latin typeface="Century Gothic" panose="020B0502020202020204"/>
                <a:ea typeface="Calibri" panose="020F0502020204030204" pitchFamily="34" charset="0"/>
              </a:rPr>
              <a:t> – </a:t>
            </a:r>
            <a:r>
              <a:rPr lang="en-US" sz="1400" b="1" dirty="0">
                <a:solidFill>
                  <a:srgbClr val="000000"/>
                </a:solidFill>
                <a:latin typeface="Century Gothic" panose="020B0502020202020204"/>
                <a:ea typeface="Calibri" panose="020F0502020204030204" pitchFamily="34" charset="0"/>
              </a:rPr>
              <a:t>40 years</a:t>
            </a:r>
            <a:endParaRPr lang="en-US" sz="1400" dirty="0">
              <a:solidFill>
                <a:srgbClr val="000000"/>
              </a:solidFill>
              <a:latin typeface="Century Gothic" panose="020B0502020202020204"/>
              <a:ea typeface="Calibri" panose="020F0502020204030204" pitchFamily="34" charset="0"/>
            </a:endParaRPr>
          </a:p>
          <a:p>
            <a:pPr>
              <a:tabLst>
                <a:tab pos="457200" algn="l"/>
              </a:tabLst>
              <a:defRPr/>
            </a:pPr>
            <a:r>
              <a:rPr kumimoji="0" lang="en-US" sz="1600" b="0" i="0" u="none" strike="noStrike" kern="1200" cap="none" spc="0" normalizeH="0" baseline="0" noProof="0" dirty="0">
                <a:ln>
                  <a:noFill/>
                </a:ln>
                <a:solidFill>
                  <a:srgbClr val="000000"/>
                </a:solidFill>
                <a:effectLst/>
                <a:uLnTx/>
                <a:uFillTx/>
                <a:latin typeface="Century Gothic" panose="020B0502020202020204"/>
                <a:ea typeface="Calibri" panose="020F0502020204030204" pitchFamily="34" charset="0"/>
                <a:cs typeface="+mn-cs"/>
              </a:rPr>
              <a:t>Thank you all for your service to </a:t>
            </a:r>
            <a:r>
              <a:rPr lang="en-US" sz="1600" dirty="0">
                <a:solidFill>
                  <a:srgbClr val="000000"/>
                </a:solidFill>
                <a:latin typeface="Century Gothic" panose="020B0502020202020204"/>
                <a:ea typeface="Calibri" panose="020F0502020204030204" pitchFamily="34" charset="0"/>
              </a:rPr>
              <a:t>the Ocean Pines Association!</a:t>
            </a:r>
            <a:endParaRPr kumimoji="0" lang="en-US" sz="1600" b="0" i="0" u="none" strike="noStrike" kern="1200" cap="none" spc="0" normalizeH="0" baseline="0" noProof="0" dirty="0">
              <a:ln>
                <a:noFill/>
              </a:ln>
              <a:solidFill>
                <a:srgbClr val="000000"/>
              </a:solidFill>
              <a:effectLst/>
              <a:uLnTx/>
              <a:uFillTx/>
              <a:latin typeface="Century Gothic" panose="020B0502020202020204"/>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p:txBody>
      </p:sp>
      <p:pic>
        <p:nvPicPr>
          <p:cNvPr id="1026" name="Picture 2">
            <a:extLst>
              <a:ext uri="{FF2B5EF4-FFF2-40B4-BE49-F238E27FC236}">
                <a16:creationId xmlns:a16="http://schemas.microsoft.com/office/drawing/2014/main" id="{55229FD6-3D3F-9AA8-A2BF-6C990FBCCA7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76656" y="2812868"/>
            <a:ext cx="5667344" cy="3187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7489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20" name="Rectangle 19">
            <a:extLst>
              <a:ext uri="{FF2B5EF4-FFF2-40B4-BE49-F238E27FC236}">
                <a16:creationId xmlns:a16="http://schemas.microsoft.com/office/drawing/2014/main" id="{597EA66B-2AAB-42B0-9F9D-38920D8D82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 name="Title 12"/>
          <p:cNvSpPr>
            <a:spLocks noGrp="1"/>
          </p:cNvSpPr>
          <p:nvPr>
            <p:ph type="title"/>
          </p:nvPr>
        </p:nvSpPr>
        <p:spPr>
          <a:xfrm>
            <a:off x="723899" y="885433"/>
            <a:ext cx="7696201" cy="2543567"/>
          </a:xfrm>
          <a:effectLst/>
        </p:spPr>
        <p:txBody>
          <a:bodyPr vert="horz" lIns="91440" tIns="45720" rIns="91440" bIns="45720" rtlCol="0" anchor="b">
            <a:normAutofit/>
          </a:bodyPr>
          <a:lstStyle/>
          <a:p>
            <a:pPr algn="ctr"/>
            <a:r>
              <a:rPr lang="en-US" sz="5400" dirty="0">
                <a:solidFill>
                  <a:schemeClr val="tx1"/>
                </a:solidFill>
                <a:cs typeface="+mj-cs"/>
              </a:rPr>
              <a:t>Financials</a:t>
            </a:r>
          </a:p>
        </p:txBody>
      </p:sp>
      <p:sp>
        <p:nvSpPr>
          <p:cNvPr id="22" name="Freeform: Shape 21">
            <a:extLst>
              <a:ext uri="{FF2B5EF4-FFF2-40B4-BE49-F238E27FC236}">
                <a16:creationId xmlns:a16="http://schemas.microsoft.com/office/drawing/2014/main" id="{D360EBE3-31BB-422F-AA87-FA3873DAE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0" y="5388384"/>
            <a:ext cx="9144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737806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4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0730" y="402568"/>
            <a:ext cx="7382539" cy="1031358"/>
          </a:xfrm>
        </p:spPr>
        <p:txBody>
          <a:bodyPr>
            <a:normAutofit fontScale="90000"/>
          </a:bodyPr>
          <a:lstStyle/>
          <a:p>
            <a:pPr algn="ctr"/>
            <a:r>
              <a:rPr lang="en-US" sz="3600" b="1" dirty="0">
                <a:latin typeface="Century Gothic" panose="020B0502020202020204" pitchFamily="34" charset="0"/>
              </a:rPr>
              <a:t>Financial Change</a:t>
            </a:r>
            <a:br>
              <a:rPr lang="en-US" sz="3600" b="1" dirty="0">
                <a:latin typeface="Century Gothic" panose="020B0502020202020204" pitchFamily="34" charset="0"/>
              </a:rPr>
            </a:br>
            <a:r>
              <a:rPr lang="en-US" sz="3600" b="1" dirty="0">
                <a:latin typeface="Century Gothic" panose="020B0502020202020204" pitchFamily="34" charset="0"/>
              </a:rPr>
              <a:t> Month of November 2022</a:t>
            </a:r>
            <a:endParaRPr lang="en-US" sz="2700" dirty="0">
              <a:latin typeface="Franklin Gothic Medium" panose="020B0603020102020204" pitchFamily="34" charset="0"/>
            </a:endParaRPr>
          </a:p>
        </p:txBody>
      </p:sp>
      <p:graphicFrame>
        <p:nvGraphicFramePr>
          <p:cNvPr id="4" name="Table 3">
            <a:extLst>
              <a:ext uri="{FF2B5EF4-FFF2-40B4-BE49-F238E27FC236}">
                <a16:creationId xmlns:a16="http://schemas.microsoft.com/office/drawing/2014/main" id="{9EA52B43-19FA-4221-AEE4-462E04F3AFA6}"/>
              </a:ext>
            </a:extLst>
          </p:cNvPr>
          <p:cNvGraphicFramePr>
            <a:graphicFrameLocks noGrp="1"/>
          </p:cNvGraphicFramePr>
          <p:nvPr>
            <p:extLst>
              <p:ext uri="{D42A27DB-BD31-4B8C-83A1-F6EECF244321}">
                <p14:modId xmlns:p14="http://schemas.microsoft.com/office/powerpoint/2010/main" val="2622383854"/>
              </p:ext>
            </p:extLst>
          </p:nvPr>
        </p:nvGraphicFramePr>
        <p:xfrm>
          <a:off x="274320" y="2413648"/>
          <a:ext cx="8595360" cy="3090167"/>
        </p:xfrm>
        <a:graphic>
          <a:graphicData uri="http://schemas.openxmlformats.org/drawingml/2006/table">
            <a:tbl>
              <a:tblPr>
                <a:tableStyleId>{073A0DAA-6AF3-43AB-8588-CEC1D06C72B9}</a:tableStyleId>
              </a:tblPr>
              <a:tblGrid>
                <a:gridCol w="2628271">
                  <a:extLst>
                    <a:ext uri="{9D8B030D-6E8A-4147-A177-3AD203B41FA5}">
                      <a16:colId xmlns:a16="http://schemas.microsoft.com/office/drawing/2014/main" val="1529911752"/>
                    </a:ext>
                  </a:extLst>
                </a:gridCol>
                <a:gridCol w="1976011">
                  <a:extLst>
                    <a:ext uri="{9D8B030D-6E8A-4147-A177-3AD203B41FA5}">
                      <a16:colId xmlns:a16="http://schemas.microsoft.com/office/drawing/2014/main" val="1196787798"/>
                    </a:ext>
                  </a:extLst>
                </a:gridCol>
                <a:gridCol w="2054867">
                  <a:extLst>
                    <a:ext uri="{9D8B030D-6E8A-4147-A177-3AD203B41FA5}">
                      <a16:colId xmlns:a16="http://schemas.microsoft.com/office/drawing/2014/main" val="1193626519"/>
                    </a:ext>
                  </a:extLst>
                </a:gridCol>
                <a:gridCol w="1936211">
                  <a:extLst>
                    <a:ext uri="{9D8B030D-6E8A-4147-A177-3AD203B41FA5}">
                      <a16:colId xmlns:a16="http://schemas.microsoft.com/office/drawing/2014/main" val="3714425827"/>
                    </a:ext>
                  </a:extLst>
                </a:gridCol>
              </a:tblGrid>
              <a:tr h="363512">
                <a:tc gridSpan="4">
                  <a:txBody>
                    <a:bodyPr/>
                    <a:lstStyle/>
                    <a:p>
                      <a:pPr algn="ctr" fontAlgn="b"/>
                      <a:r>
                        <a:rPr lang="en-US" sz="1800" b="1" u="none" strike="noStrike" dirty="0">
                          <a:effectLst/>
                        </a:rPr>
                        <a:t>November (In 000’s)</a:t>
                      </a:r>
                      <a:endParaRPr lang="en-US" sz="1800" b="1" i="0" u="none" strike="noStrike" dirty="0">
                        <a:solidFill>
                          <a:srgbClr val="000000"/>
                        </a:solidFill>
                        <a:effectLst/>
                        <a:latin typeface="Century Gothic" panose="020B0502020202020204" pitchFamily="34" charset="0"/>
                      </a:endParaRPr>
                    </a:p>
                  </a:txBody>
                  <a:tcPr marL="8663" marR="8663" marT="8663" marB="0" anchor="b"/>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635703382"/>
                  </a:ext>
                </a:extLst>
              </a:tr>
              <a:tr h="1080735">
                <a:tc>
                  <a:txBody>
                    <a:bodyPr/>
                    <a:lstStyle/>
                    <a:p>
                      <a:pPr algn="l" fontAlgn="b"/>
                      <a:endParaRPr lang="en-US" sz="1400" b="0" i="0" u="none" strike="noStrike" dirty="0">
                        <a:solidFill>
                          <a:schemeClr val="bg1"/>
                        </a:solidFill>
                        <a:effectLst/>
                        <a:latin typeface="Century Gothic" panose="020B0502020202020204" pitchFamily="34" charset="0"/>
                      </a:endParaRPr>
                    </a:p>
                  </a:txBody>
                  <a:tcPr marL="8663" marR="8663" marT="8663" marB="0" anchor="b"/>
                </a:tc>
                <a:tc>
                  <a:txBody>
                    <a:bodyPr/>
                    <a:lstStyle/>
                    <a:p>
                      <a:pPr algn="ctr" fontAlgn="ctr"/>
                      <a:r>
                        <a:rPr lang="en-US" sz="1600" u="none" strike="noStrike" dirty="0">
                          <a:effectLst/>
                        </a:rPr>
                        <a:t>Budget</a:t>
                      </a:r>
                      <a:endParaRPr lang="en-US" sz="1600" b="1" i="0" u="none" strike="noStrike" dirty="0">
                        <a:solidFill>
                          <a:srgbClr val="000000"/>
                        </a:solidFill>
                        <a:effectLst/>
                        <a:latin typeface="Century Gothic" panose="020B0502020202020204" pitchFamily="34" charset="0"/>
                      </a:endParaRPr>
                    </a:p>
                  </a:txBody>
                  <a:tcPr marL="8663" marR="8663" marT="8663" marB="0" anchor="b"/>
                </a:tc>
                <a:tc>
                  <a:txBody>
                    <a:bodyPr/>
                    <a:lstStyle/>
                    <a:p>
                      <a:pPr algn="ctr" fontAlgn="ctr"/>
                      <a:r>
                        <a:rPr lang="en-US" sz="1600" u="none" strike="noStrike" dirty="0">
                          <a:effectLst/>
                        </a:rPr>
                        <a:t>Current Year</a:t>
                      </a:r>
                      <a:endParaRPr lang="en-US" sz="1600" b="1" i="0" u="none" strike="noStrike" dirty="0">
                        <a:solidFill>
                          <a:srgbClr val="000000"/>
                        </a:solidFill>
                        <a:effectLst/>
                        <a:latin typeface="Century Gothic" panose="020B0502020202020204" pitchFamily="34" charset="0"/>
                      </a:endParaRPr>
                    </a:p>
                  </a:txBody>
                  <a:tcPr marL="8663" marR="8663" marT="8663" marB="0" anchor="b"/>
                </a:tc>
                <a:tc>
                  <a:txBody>
                    <a:bodyPr/>
                    <a:lstStyle/>
                    <a:p>
                      <a:pPr algn="ctr" fontAlgn="ctr"/>
                      <a:r>
                        <a:rPr lang="en-US" sz="1600" u="none" strike="noStrike" dirty="0">
                          <a:effectLst/>
                        </a:rPr>
                        <a:t>Favor/ (</a:t>
                      </a:r>
                      <a:r>
                        <a:rPr lang="en-US" sz="1600" u="none" strike="noStrike" dirty="0" err="1">
                          <a:effectLst/>
                        </a:rPr>
                        <a:t>Unfavor</a:t>
                      </a:r>
                      <a:r>
                        <a:rPr lang="en-US" sz="1600" u="none" strike="noStrike" dirty="0">
                          <a:effectLst/>
                        </a:rPr>
                        <a:t>) vs. Budget</a:t>
                      </a:r>
                      <a:endParaRPr lang="en-US" sz="1600" b="1" i="0" u="none" strike="noStrike" dirty="0">
                        <a:solidFill>
                          <a:srgbClr val="000000"/>
                        </a:solidFill>
                        <a:effectLst/>
                        <a:latin typeface="Century Gothic" panose="020B0502020202020204" pitchFamily="34" charset="0"/>
                      </a:endParaRPr>
                    </a:p>
                  </a:txBody>
                  <a:tcPr marL="8663" marR="8663" marT="8663" marB="0" anchor="b"/>
                </a:tc>
                <a:extLst>
                  <a:ext uri="{0D108BD9-81ED-4DB2-BD59-A6C34878D82A}">
                    <a16:rowId xmlns:a16="http://schemas.microsoft.com/office/drawing/2014/main" val="231670456"/>
                  </a:ext>
                </a:extLst>
              </a:tr>
              <a:tr h="548640">
                <a:tc>
                  <a:txBody>
                    <a:bodyPr/>
                    <a:lstStyle/>
                    <a:p>
                      <a:pPr algn="l" fontAlgn="ctr"/>
                      <a:r>
                        <a:rPr lang="en-US" sz="1600" u="none" strike="noStrike" dirty="0">
                          <a:effectLst/>
                        </a:rPr>
                        <a:t>Net Revenues</a:t>
                      </a:r>
                      <a:endParaRPr lang="en-US" sz="1600" b="0" i="0" u="none" strike="noStrike" dirty="0">
                        <a:solidFill>
                          <a:srgbClr val="000000"/>
                        </a:solidFill>
                        <a:effectLst/>
                        <a:latin typeface="Century Gothic" panose="020B0502020202020204" pitchFamily="34" charset="0"/>
                      </a:endParaRPr>
                    </a:p>
                  </a:txBody>
                  <a:tcPr marL="8663" marR="8663" marT="8663" marB="0" anchor="b"/>
                </a:tc>
                <a:tc>
                  <a:txBody>
                    <a:bodyPr/>
                    <a:lstStyle/>
                    <a:p>
                      <a:pPr algn="ctr" fontAlgn="ctr"/>
                      <a:r>
                        <a:rPr lang="en-US" sz="1600" b="0" u="none" strike="noStrike" dirty="0">
                          <a:solidFill>
                            <a:srgbClr val="000000"/>
                          </a:solidFill>
                          <a:effectLst/>
                        </a:rPr>
                        <a:t>  $281</a:t>
                      </a:r>
                      <a:endParaRPr lang="en-US" sz="1600" b="0" i="0" u="none" strike="noStrike" dirty="0">
                        <a:solidFill>
                          <a:srgbClr val="000000"/>
                        </a:solidFill>
                        <a:effectLst/>
                        <a:latin typeface="Century Gothic" panose="020B0502020202020204" pitchFamily="34" charset="0"/>
                      </a:endParaRPr>
                    </a:p>
                  </a:txBody>
                  <a:tcPr marL="8663" marR="8663" marT="8663" marB="0" anchor="b"/>
                </a:tc>
                <a:tc>
                  <a:txBody>
                    <a:bodyPr/>
                    <a:lstStyle/>
                    <a:p>
                      <a:pPr algn="ctr" fontAlgn="ctr"/>
                      <a:r>
                        <a:rPr lang="en-US" sz="1600" u="none" strike="noStrike" dirty="0">
                          <a:effectLst/>
                        </a:rPr>
                        <a:t>    $336 </a:t>
                      </a:r>
                      <a:endParaRPr lang="en-US" sz="1600" b="0" i="0" u="none" strike="noStrike" dirty="0">
                        <a:solidFill>
                          <a:srgbClr val="000000"/>
                        </a:solidFill>
                        <a:effectLst/>
                        <a:latin typeface="Century Gothic" panose="020B0502020202020204" pitchFamily="34" charset="0"/>
                      </a:endParaRPr>
                    </a:p>
                  </a:txBody>
                  <a:tcPr marL="8663" marR="8663" marT="8663" marB="0" anchor="b"/>
                </a:tc>
                <a:tc>
                  <a:txBody>
                    <a:bodyPr/>
                    <a:lstStyle/>
                    <a:p>
                      <a:pPr algn="ctr" fontAlgn="ctr"/>
                      <a:r>
                        <a:rPr lang="en-US" sz="1600" u="none" strike="noStrike" dirty="0">
                          <a:effectLst/>
                        </a:rPr>
                        <a:t>  $55</a:t>
                      </a:r>
                      <a:endParaRPr lang="en-US" sz="1600" b="0" i="0" u="none" strike="noStrike" dirty="0">
                        <a:solidFill>
                          <a:srgbClr val="000000"/>
                        </a:solidFill>
                        <a:effectLst/>
                        <a:latin typeface="Century Gothic" panose="020B0502020202020204" pitchFamily="34" charset="0"/>
                      </a:endParaRPr>
                    </a:p>
                  </a:txBody>
                  <a:tcPr marL="8663" marR="8663" marT="8663" marB="0" anchor="b"/>
                </a:tc>
                <a:extLst>
                  <a:ext uri="{0D108BD9-81ED-4DB2-BD59-A6C34878D82A}">
                    <a16:rowId xmlns:a16="http://schemas.microsoft.com/office/drawing/2014/main" val="1473053170"/>
                  </a:ext>
                </a:extLst>
              </a:tr>
              <a:tr h="548640">
                <a:tc>
                  <a:txBody>
                    <a:bodyPr/>
                    <a:lstStyle/>
                    <a:p>
                      <a:pPr algn="l" fontAlgn="ctr"/>
                      <a:r>
                        <a:rPr lang="en-US" sz="1600" u="none" strike="noStrike" dirty="0">
                          <a:effectLst/>
                        </a:rPr>
                        <a:t>Expenses</a:t>
                      </a:r>
                      <a:endParaRPr lang="en-US" sz="1600" b="0" i="0" u="none" strike="noStrike" dirty="0">
                        <a:solidFill>
                          <a:srgbClr val="000000"/>
                        </a:solidFill>
                        <a:effectLst/>
                        <a:latin typeface="Century Gothic" panose="020B0502020202020204" pitchFamily="34" charset="0"/>
                      </a:endParaRPr>
                    </a:p>
                  </a:txBody>
                  <a:tcPr marL="8663" marR="8663" marT="8663" marB="0" anchor="b"/>
                </a:tc>
                <a:tc>
                  <a:txBody>
                    <a:bodyPr/>
                    <a:lstStyle/>
                    <a:p>
                      <a:pPr algn="ctr" fontAlgn="ctr"/>
                      <a:r>
                        <a:rPr lang="en-US" sz="1600" u="none" strike="noStrike" dirty="0">
                          <a:effectLst/>
                        </a:rPr>
                        <a:t> 1,045 </a:t>
                      </a:r>
                      <a:endParaRPr lang="en-US" sz="1600" b="0" i="0" u="none" strike="noStrike" dirty="0">
                        <a:solidFill>
                          <a:srgbClr val="000000"/>
                        </a:solidFill>
                        <a:effectLst/>
                        <a:latin typeface="Century Gothic" panose="020B0502020202020204" pitchFamily="34" charset="0"/>
                      </a:endParaRPr>
                    </a:p>
                  </a:txBody>
                  <a:tcPr marL="8663" marR="8663" marT="8663" marB="0" anchor="b"/>
                </a:tc>
                <a:tc>
                  <a:txBody>
                    <a:bodyPr/>
                    <a:lstStyle/>
                    <a:p>
                      <a:pPr algn="ctr" fontAlgn="ctr"/>
                      <a:r>
                        <a:rPr lang="en-US" sz="1600" u="none" strike="noStrike" dirty="0">
                          <a:effectLst/>
                        </a:rPr>
                        <a:t>     986 </a:t>
                      </a:r>
                      <a:endParaRPr lang="en-US" sz="1600" b="0" i="0" u="none" strike="noStrike" dirty="0">
                        <a:solidFill>
                          <a:srgbClr val="000000"/>
                        </a:solidFill>
                        <a:effectLst/>
                        <a:latin typeface="Century Gothic" panose="020B0502020202020204" pitchFamily="34" charset="0"/>
                      </a:endParaRPr>
                    </a:p>
                  </a:txBody>
                  <a:tcPr marL="8663" marR="8663" marT="8663" marB="0" anchor="b"/>
                </a:tc>
                <a:tc>
                  <a:txBody>
                    <a:bodyPr/>
                    <a:lstStyle/>
                    <a:p>
                      <a:pPr algn="ctr" fontAlgn="ctr"/>
                      <a:r>
                        <a:rPr lang="en-US" sz="1600" u="none" strike="noStrike" dirty="0">
                          <a:effectLst/>
                        </a:rPr>
                        <a:t>    59</a:t>
                      </a:r>
                      <a:endParaRPr lang="en-US" sz="1600" b="0" i="0" u="none" strike="noStrike" dirty="0">
                        <a:solidFill>
                          <a:srgbClr val="000000"/>
                        </a:solidFill>
                        <a:effectLst/>
                        <a:latin typeface="Century Gothic" panose="020B0502020202020204" pitchFamily="34" charset="0"/>
                      </a:endParaRPr>
                    </a:p>
                  </a:txBody>
                  <a:tcPr marL="8663" marR="8663" marT="8663" marB="0" anchor="b"/>
                </a:tc>
                <a:extLst>
                  <a:ext uri="{0D108BD9-81ED-4DB2-BD59-A6C34878D82A}">
                    <a16:rowId xmlns:a16="http://schemas.microsoft.com/office/drawing/2014/main" val="481779007"/>
                  </a:ext>
                </a:extLst>
              </a:tr>
              <a:tr h="548640">
                <a:tc>
                  <a:txBody>
                    <a:bodyPr/>
                    <a:lstStyle/>
                    <a:p>
                      <a:pPr algn="l" fontAlgn="ctr"/>
                      <a:r>
                        <a:rPr lang="en-US" sz="1600" u="none" strike="noStrike" dirty="0">
                          <a:effectLst/>
                        </a:rPr>
                        <a:t>Net Operating</a:t>
                      </a:r>
                      <a:endParaRPr lang="en-US" sz="1600" b="0" i="0" u="none" strike="noStrike" dirty="0">
                        <a:solidFill>
                          <a:srgbClr val="000000"/>
                        </a:solidFill>
                        <a:effectLst/>
                        <a:latin typeface="Century Gothic" panose="020B0502020202020204" pitchFamily="34" charset="0"/>
                      </a:endParaRPr>
                    </a:p>
                  </a:txBody>
                  <a:tcPr marL="8663" marR="8663" marT="8663" marB="0" anchor="b"/>
                </a:tc>
                <a:tc>
                  <a:txBody>
                    <a:bodyPr/>
                    <a:lstStyle/>
                    <a:p>
                      <a:pPr algn="ctr" fontAlgn="ctr"/>
                      <a:r>
                        <a:rPr lang="en-US" sz="1600" u="none" strike="noStrike" dirty="0">
                          <a:effectLst/>
                        </a:rPr>
                        <a:t> ($764)</a:t>
                      </a:r>
                      <a:endParaRPr lang="en-US" sz="1600" b="0" i="0" u="none" strike="noStrike" dirty="0">
                        <a:solidFill>
                          <a:srgbClr val="000000"/>
                        </a:solidFill>
                        <a:effectLst/>
                        <a:latin typeface="Century Gothic" panose="020B0502020202020204" pitchFamily="34" charset="0"/>
                      </a:endParaRPr>
                    </a:p>
                  </a:txBody>
                  <a:tcPr marL="8663" marR="8663" marT="8663" marB="0" anchor="b"/>
                </a:tc>
                <a:tc>
                  <a:txBody>
                    <a:bodyPr/>
                    <a:lstStyle/>
                    <a:p>
                      <a:pPr algn="ctr" fontAlgn="ctr"/>
                      <a:r>
                        <a:rPr lang="en-US" sz="1600" u="none" strike="noStrike" dirty="0">
                          <a:effectLst/>
                        </a:rPr>
                        <a:t>    ($650)</a:t>
                      </a:r>
                      <a:endParaRPr lang="en-US" sz="1600" b="0" i="0" u="none" strike="noStrike" dirty="0">
                        <a:solidFill>
                          <a:srgbClr val="000000"/>
                        </a:solidFill>
                        <a:effectLst/>
                        <a:latin typeface="Century Gothic" panose="020B0502020202020204" pitchFamily="34" charset="0"/>
                      </a:endParaRPr>
                    </a:p>
                  </a:txBody>
                  <a:tcPr marL="8663" marR="8663" marT="8663" marB="0" anchor="b"/>
                </a:tc>
                <a:tc>
                  <a:txBody>
                    <a:bodyPr/>
                    <a:lstStyle/>
                    <a:p>
                      <a:pPr algn="ctr" fontAlgn="ctr"/>
                      <a:r>
                        <a:rPr lang="en-US" sz="1600" u="none" strike="noStrike" dirty="0">
                          <a:effectLst/>
                        </a:rPr>
                        <a:t>  $114</a:t>
                      </a:r>
                      <a:endParaRPr lang="en-US" sz="1600" b="0" i="0" u="none" strike="noStrike" dirty="0">
                        <a:solidFill>
                          <a:srgbClr val="000000"/>
                        </a:solidFill>
                        <a:effectLst/>
                        <a:latin typeface="Century Gothic" panose="020B0502020202020204" pitchFamily="34" charset="0"/>
                      </a:endParaRPr>
                    </a:p>
                  </a:txBody>
                  <a:tcPr marL="8663" marR="8663" marT="8663" marB="0" anchor="b"/>
                </a:tc>
                <a:extLst>
                  <a:ext uri="{0D108BD9-81ED-4DB2-BD59-A6C34878D82A}">
                    <a16:rowId xmlns:a16="http://schemas.microsoft.com/office/drawing/2014/main" val="2021347524"/>
                  </a:ext>
                </a:extLst>
              </a:tr>
            </a:tbl>
          </a:graphicData>
        </a:graphic>
      </p:graphicFrame>
      <p:cxnSp>
        <p:nvCxnSpPr>
          <p:cNvPr id="7" name="Straight Connector 6">
            <a:extLst>
              <a:ext uri="{FF2B5EF4-FFF2-40B4-BE49-F238E27FC236}">
                <a16:creationId xmlns:a16="http://schemas.microsoft.com/office/drawing/2014/main" id="{8ABD57F0-C576-4D33-9D5C-8AA05477F7A7}"/>
              </a:ext>
            </a:extLst>
          </p:cNvPr>
          <p:cNvCxnSpPr/>
          <p:nvPr/>
        </p:nvCxnSpPr>
        <p:spPr>
          <a:xfrm>
            <a:off x="3283128" y="5138055"/>
            <a:ext cx="109728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93FF8C9-394A-4DB1-B0B7-27187982C27B}"/>
              </a:ext>
            </a:extLst>
          </p:cNvPr>
          <p:cNvCxnSpPr/>
          <p:nvPr/>
        </p:nvCxnSpPr>
        <p:spPr>
          <a:xfrm>
            <a:off x="3283128" y="4576343"/>
            <a:ext cx="109728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6E8791C-6187-4DB4-AC51-A3441D2C644F}"/>
              </a:ext>
            </a:extLst>
          </p:cNvPr>
          <p:cNvCxnSpPr/>
          <p:nvPr/>
        </p:nvCxnSpPr>
        <p:spPr>
          <a:xfrm>
            <a:off x="5436728" y="5138661"/>
            <a:ext cx="109728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C4BCDB8-FD88-44B1-926B-CAF5B511EF42}"/>
              </a:ext>
            </a:extLst>
          </p:cNvPr>
          <p:cNvCxnSpPr/>
          <p:nvPr/>
        </p:nvCxnSpPr>
        <p:spPr>
          <a:xfrm>
            <a:off x="5362300" y="4576343"/>
            <a:ext cx="109728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FBE8885-3D74-48CC-831A-3D441959FAC2}"/>
              </a:ext>
            </a:extLst>
          </p:cNvPr>
          <p:cNvCxnSpPr/>
          <p:nvPr/>
        </p:nvCxnSpPr>
        <p:spPr>
          <a:xfrm>
            <a:off x="7293422" y="5138055"/>
            <a:ext cx="109728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D3EE72A-EF33-4FB1-8F07-9D325E592EAB}"/>
              </a:ext>
            </a:extLst>
          </p:cNvPr>
          <p:cNvCxnSpPr/>
          <p:nvPr/>
        </p:nvCxnSpPr>
        <p:spPr>
          <a:xfrm>
            <a:off x="7293422" y="4585020"/>
            <a:ext cx="109728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482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720843"/>
            <a:ext cx="7498080" cy="1031358"/>
          </a:xfrm>
        </p:spPr>
        <p:txBody>
          <a:bodyPr>
            <a:normAutofit fontScale="90000"/>
          </a:bodyPr>
          <a:lstStyle/>
          <a:p>
            <a:pPr algn="ctr"/>
            <a:r>
              <a:rPr lang="en-US" sz="3600" b="1" dirty="0">
                <a:latin typeface="Century Gothic" panose="020B0502020202020204" pitchFamily="34" charset="0"/>
              </a:rPr>
              <a:t>Financial Change</a:t>
            </a:r>
            <a:br>
              <a:rPr lang="en-US" sz="3600" b="1" dirty="0">
                <a:latin typeface="Century Gothic" panose="020B0502020202020204" pitchFamily="34" charset="0"/>
              </a:rPr>
            </a:br>
            <a:r>
              <a:rPr lang="en-US" sz="3600" b="1" dirty="0">
                <a:latin typeface="Century Gothic" panose="020B0502020202020204" pitchFamily="34" charset="0"/>
              </a:rPr>
              <a:t> Year-to-Date </a:t>
            </a:r>
            <a:r>
              <a:rPr lang="en-US" sz="3600" dirty="0">
                <a:latin typeface="Century Gothic" panose="020B0502020202020204" pitchFamily="34" charset="0"/>
              </a:rPr>
              <a:t>N</a:t>
            </a:r>
            <a:r>
              <a:rPr lang="en-US" sz="3600" b="1" dirty="0">
                <a:latin typeface="Century Gothic" panose="020B0502020202020204" pitchFamily="34" charset="0"/>
              </a:rPr>
              <a:t>ovember 2022</a:t>
            </a:r>
            <a:br>
              <a:rPr lang="en-US" sz="2700" dirty="0">
                <a:latin typeface="Franklin Gothic Medium" panose="020B0603020102020204" pitchFamily="34" charset="0"/>
              </a:rPr>
            </a:br>
            <a:endParaRPr lang="en-US" sz="2700" dirty="0">
              <a:latin typeface="Franklin Gothic Medium" panose="020B0603020102020204" pitchFamily="34" charset="0"/>
            </a:endParaRPr>
          </a:p>
        </p:txBody>
      </p:sp>
      <p:graphicFrame>
        <p:nvGraphicFramePr>
          <p:cNvPr id="4" name="Table 3">
            <a:extLst>
              <a:ext uri="{FF2B5EF4-FFF2-40B4-BE49-F238E27FC236}">
                <a16:creationId xmlns:a16="http://schemas.microsoft.com/office/drawing/2014/main" id="{9EA52B43-19FA-4221-AEE4-462E04F3AFA6}"/>
              </a:ext>
            </a:extLst>
          </p:cNvPr>
          <p:cNvGraphicFramePr>
            <a:graphicFrameLocks noGrp="1"/>
          </p:cNvGraphicFramePr>
          <p:nvPr>
            <p:extLst>
              <p:ext uri="{D42A27DB-BD31-4B8C-83A1-F6EECF244321}">
                <p14:modId xmlns:p14="http://schemas.microsoft.com/office/powerpoint/2010/main" val="2616136226"/>
              </p:ext>
            </p:extLst>
          </p:nvPr>
        </p:nvGraphicFramePr>
        <p:xfrm>
          <a:off x="274320" y="2352688"/>
          <a:ext cx="8595360" cy="3090167"/>
        </p:xfrm>
        <a:graphic>
          <a:graphicData uri="http://schemas.openxmlformats.org/drawingml/2006/table">
            <a:tbl>
              <a:tblPr>
                <a:tableStyleId>{073A0DAA-6AF3-43AB-8588-CEC1D06C72B9}</a:tableStyleId>
              </a:tblPr>
              <a:tblGrid>
                <a:gridCol w="2628271">
                  <a:extLst>
                    <a:ext uri="{9D8B030D-6E8A-4147-A177-3AD203B41FA5}">
                      <a16:colId xmlns:a16="http://schemas.microsoft.com/office/drawing/2014/main" val="1529911752"/>
                    </a:ext>
                  </a:extLst>
                </a:gridCol>
                <a:gridCol w="1976011">
                  <a:extLst>
                    <a:ext uri="{9D8B030D-6E8A-4147-A177-3AD203B41FA5}">
                      <a16:colId xmlns:a16="http://schemas.microsoft.com/office/drawing/2014/main" val="1196787798"/>
                    </a:ext>
                  </a:extLst>
                </a:gridCol>
                <a:gridCol w="2054867">
                  <a:extLst>
                    <a:ext uri="{9D8B030D-6E8A-4147-A177-3AD203B41FA5}">
                      <a16:colId xmlns:a16="http://schemas.microsoft.com/office/drawing/2014/main" val="1193626519"/>
                    </a:ext>
                  </a:extLst>
                </a:gridCol>
                <a:gridCol w="1936211">
                  <a:extLst>
                    <a:ext uri="{9D8B030D-6E8A-4147-A177-3AD203B41FA5}">
                      <a16:colId xmlns:a16="http://schemas.microsoft.com/office/drawing/2014/main" val="3714425827"/>
                    </a:ext>
                  </a:extLst>
                </a:gridCol>
              </a:tblGrid>
              <a:tr h="363512">
                <a:tc gridSpan="4">
                  <a:txBody>
                    <a:bodyPr/>
                    <a:lstStyle/>
                    <a:p>
                      <a:pPr algn="ctr" fontAlgn="b"/>
                      <a:r>
                        <a:rPr lang="en-US" sz="1800" b="1" u="none" strike="noStrike" dirty="0">
                          <a:effectLst/>
                        </a:rPr>
                        <a:t>YTD November 2022 (In 000’s)</a:t>
                      </a:r>
                      <a:endParaRPr lang="en-US" sz="1800" b="1" i="0" u="none" strike="noStrike" dirty="0">
                        <a:solidFill>
                          <a:srgbClr val="000000"/>
                        </a:solidFill>
                        <a:effectLst/>
                        <a:latin typeface="Century Gothic" panose="020B0502020202020204" pitchFamily="34" charset="0"/>
                      </a:endParaRPr>
                    </a:p>
                  </a:txBody>
                  <a:tcPr marL="8663" marR="8663" marT="8663" marB="0" anchor="b"/>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635703382"/>
                  </a:ext>
                </a:extLst>
              </a:tr>
              <a:tr h="1080735">
                <a:tc>
                  <a:txBody>
                    <a:bodyPr/>
                    <a:lstStyle/>
                    <a:p>
                      <a:pPr algn="l" fontAlgn="b"/>
                      <a:endParaRPr lang="en-US" sz="1400" b="0" i="0" u="none" strike="noStrike" dirty="0">
                        <a:solidFill>
                          <a:srgbClr val="000000"/>
                        </a:solidFill>
                        <a:effectLst/>
                        <a:latin typeface="Century Gothic" panose="020B0502020202020204" pitchFamily="34" charset="0"/>
                      </a:endParaRPr>
                    </a:p>
                  </a:txBody>
                  <a:tcPr marL="8663" marR="8663" marT="8663" marB="0" anchor="b"/>
                </a:tc>
                <a:tc>
                  <a:txBody>
                    <a:bodyPr/>
                    <a:lstStyle/>
                    <a:p>
                      <a:pPr algn="ctr" fontAlgn="ctr"/>
                      <a:r>
                        <a:rPr lang="en-US" sz="1600" u="none" strike="noStrike" dirty="0">
                          <a:effectLst/>
                        </a:rPr>
                        <a:t>Budget</a:t>
                      </a:r>
                      <a:endParaRPr lang="en-US" sz="1600" b="1" i="0" u="none" strike="noStrike" dirty="0">
                        <a:solidFill>
                          <a:srgbClr val="000000"/>
                        </a:solidFill>
                        <a:effectLst/>
                        <a:latin typeface="Century Gothic" panose="020B0502020202020204" pitchFamily="34" charset="0"/>
                      </a:endParaRPr>
                    </a:p>
                  </a:txBody>
                  <a:tcPr marL="8663" marR="8663" marT="8663" marB="0" anchor="b"/>
                </a:tc>
                <a:tc>
                  <a:txBody>
                    <a:bodyPr/>
                    <a:lstStyle/>
                    <a:p>
                      <a:pPr algn="ctr" fontAlgn="ctr"/>
                      <a:r>
                        <a:rPr lang="en-US" sz="1600" u="none" strike="noStrike" dirty="0">
                          <a:effectLst/>
                        </a:rPr>
                        <a:t>Current Year</a:t>
                      </a:r>
                      <a:endParaRPr lang="en-US" sz="1600" b="1" i="0" u="none" strike="noStrike" dirty="0">
                        <a:solidFill>
                          <a:srgbClr val="000000"/>
                        </a:solidFill>
                        <a:effectLst/>
                        <a:latin typeface="Century Gothic" panose="020B0502020202020204" pitchFamily="34" charset="0"/>
                      </a:endParaRPr>
                    </a:p>
                  </a:txBody>
                  <a:tcPr marL="8663" marR="8663" marT="8663" marB="0" anchor="b"/>
                </a:tc>
                <a:tc>
                  <a:txBody>
                    <a:bodyPr/>
                    <a:lstStyle/>
                    <a:p>
                      <a:pPr algn="ctr" fontAlgn="ctr"/>
                      <a:r>
                        <a:rPr lang="en-US" sz="1600" u="none" strike="noStrike" dirty="0">
                          <a:effectLst/>
                        </a:rPr>
                        <a:t>Favor/ (</a:t>
                      </a:r>
                      <a:r>
                        <a:rPr lang="en-US" sz="1600" u="none" strike="noStrike" dirty="0" err="1">
                          <a:effectLst/>
                        </a:rPr>
                        <a:t>Unfavor</a:t>
                      </a:r>
                      <a:r>
                        <a:rPr lang="en-US" sz="1600" u="none" strike="noStrike" dirty="0">
                          <a:effectLst/>
                        </a:rPr>
                        <a:t>) vs. Budget</a:t>
                      </a:r>
                      <a:endParaRPr lang="en-US" sz="1600" b="1" i="0" u="none" strike="noStrike" dirty="0">
                        <a:solidFill>
                          <a:srgbClr val="000000"/>
                        </a:solidFill>
                        <a:effectLst/>
                        <a:latin typeface="Century Gothic" panose="020B0502020202020204" pitchFamily="34" charset="0"/>
                      </a:endParaRPr>
                    </a:p>
                  </a:txBody>
                  <a:tcPr marL="8663" marR="8663" marT="8663" marB="0" anchor="b"/>
                </a:tc>
                <a:extLst>
                  <a:ext uri="{0D108BD9-81ED-4DB2-BD59-A6C34878D82A}">
                    <a16:rowId xmlns:a16="http://schemas.microsoft.com/office/drawing/2014/main" val="231670456"/>
                  </a:ext>
                </a:extLst>
              </a:tr>
              <a:tr h="548640">
                <a:tc>
                  <a:txBody>
                    <a:bodyPr/>
                    <a:lstStyle/>
                    <a:p>
                      <a:pPr algn="l" fontAlgn="ctr"/>
                      <a:r>
                        <a:rPr lang="en-US" sz="1600" u="none" strike="noStrike" dirty="0">
                          <a:effectLst/>
                        </a:rPr>
                        <a:t>Net Revenues</a:t>
                      </a:r>
                      <a:endParaRPr lang="en-US" sz="1600" b="0" i="0" u="none" strike="noStrike" dirty="0">
                        <a:solidFill>
                          <a:srgbClr val="000000"/>
                        </a:solidFill>
                        <a:effectLst/>
                        <a:latin typeface="Century Gothic" panose="020B0502020202020204" pitchFamily="34" charset="0"/>
                      </a:endParaRPr>
                    </a:p>
                  </a:txBody>
                  <a:tcPr marL="8663" marR="8663" marT="8663" marB="0" anchor="b"/>
                </a:tc>
                <a:tc>
                  <a:txBody>
                    <a:bodyPr/>
                    <a:lstStyle/>
                    <a:p>
                      <a:pPr algn="ctr" fontAlgn="ctr"/>
                      <a:r>
                        <a:rPr lang="en-US" sz="1600" u="none" strike="noStrike" dirty="0">
                          <a:effectLst/>
                        </a:rPr>
                        <a:t>$12,677</a:t>
                      </a:r>
                      <a:endParaRPr lang="en-US" sz="1600" b="0" i="0" u="none" strike="noStrike" dirty="0">
                        <a:solidFill>
                          <a:srgbClr val="000000"/>
                        </a:solidFill>
                        <a:effectLst/>
                        <a:latin typeface="Century Gothic" panose="020B0502020202020204" pitchFamily="34" charset="0"/>
                      </a:endParaRPr>
                    </a:p>
                  </a:txBody>
                  <a:tcPr marL="8663" marR="8663" marT="8663" marB="0" anchor="b"/>
                </a:tc>
                <a:tc>
                  <a:txBody>
                    <a:bodyPr/>
                    <a:lstStyle/>
                    <a:p>
                      <a:pPr algn="ctr" fontAlgn="ctr"/>
                      <a:r>
                        <a:rPr lang="en-US" sz="1600" u="none" strike="noStrike" dirty="0">
                          <a:effectLst/>
                        </a:rPr>
                        <a:t>    $13,585 </a:t>
                      </a:r>
                      <a:endParaRPr lang="en-US" sz="1600" b="0" i="0" u="none" strike="noStrike" dirty="0">
                        <a:solidFill>
                          <a:srgbClr val="000000"/>
                        </a:solidFill>
                        <a:effectLst/>
                        <a:latin typeface="Century Gothic" panose="020B0502020202020204" pitchFamily="34" charset="0"/>
                      </a:endParaRPr>
                    </a:p>
                  </a:txBody>
                  <a:tcPr marL="8663" marR="8663" marT="8663" marB="0" anchor="b"/>
                </a:tc>
                <a:tc>
                  <a:txBody>
                    <a:bodyPr/>
                    <a:lstStyle/>
                    <a:p>
                      <a:pPr algn="ctr" fontAlgn="ctr"/>
                      <a:r>
                        <a:rPr lang="en-US" sz="1600" u="none" strike="noStrike" dirty="0">
                          <a:effectLst/>
                        </a:rPr>
                        <a:t> $908</a:t>
                      </a:r>
                      <a:endParaRPr lang="en-US" sz="1600" b="0" i="0" u="none" strike="noStrike" dirty="0">
                        <a:solidFill>
                          <a:srgbClr val="000000"/>
                        </a:solidFill>
                        <a:effectLst/>
                        <a:latin typeface="Century Gothic" panose="020B0502020202020204" pitchFamily="34" charset="0"/>
                      </a:endParaRPr>
                    </a:p>
                  </a:txBody>
                  <a:tcPr marL="8663" marR="8663" marT="8663" marB="0" anchor="b"/>
                </a:tc>
                <a:extLst>
                  <a:ext uri="{0D108BD9-81ED-4DB2-BD59-A6C34878D82A}">
                    <a16:rowId xmlns:a16="http://schemas.microsoft.com/office/drawing/2014/main" val="1473053170"/>
                  </a:ext>
                </a:extLst>
              </a:tr>
              <a:tr h="548640">
                <a:tc>
                  <a:txBody>
                    <a:bodyPr/>
                    <a:lstStyle/>
                    <a:p>
                      <a:pPr algn="l" fontAlgn="ctr"/>
                      <a:r>
                        <a:rPr lang="en-US" sz="1600" u="none" strike="noStrike" dirty="0">
                          <a:effectLst/>
                        </a:rPr>
                        <a:t>Expenses</a:t>
                      </a:r>
                      <a:endParaRPr lang="en-US" sz="1600" b="0" i="0" u="none" strike="noStrike" dirty="0">
                        <a:solidFill>
                          <a:srgbClr val="000000"/>
                        </a:solidFill>
                        <a:effectLst/>
                        <a:latin typeface="Century Gothic" panose="020B0502020202020204" pitchFamily="34" charset="0"/>
                      </a:endParaRPr>
                    </a:p>
                  </a:txBody>
                  <a:tcPr marL="8663" marR="8663" marT="8663" marB="0" anchor="b"/>
                </a:tc>
                <a:tc>
                  <a:txBody>
                    <a:bodyPr/>
                    <a:lstStyle/>
                    <a:p>
                      <a:pPr algn="ctr" fontAlgn="ctr"/>
                      <a:r>
                        <a:rPr lang="en-US" sz="1600" u="none" strike="noStrike" dirty="0">
                          <a:effectLst/>
                        </a:rPr>
                        <a:t>   8,889 </a:t>
                      </a:r>
                      <a:endParaRPr lang="en-US" sz="1600" b="0" i="0" u="none" strike="noStrike" dirty="0">
                        <a:solidFill>
                          <a:srgbClr val="000000"/>
                        </a:solidFill>
                        <a:effectLst/>
                        <a:latin typeface="Century Gothic" panose="020B0502020202020204" pitchFamily="34" charset="0"/>
                      </a:endParaRPr>
                    </a:p>
                  </a:txBody>
                  <a:tcPr marL="8663" marR="8663" marT="8663" marB="0" anchor="b"/>
                </a:tc>
                <a:tc>
                  <a:txBody>
                    <a:bodyPr/>
                    <a:lstStyle/>
                    <a:p>
                      <a:pPr algn="ctr" fontAlgn="ctr"/>
                      <a:r>
                        <a:rPr lang="en-US" sz="1600" u="none" strike="noStrike" dirty="0">
                          <a:effectLst/>
                        </a:rPr>
                        <a:t>        8,859 </a:t>
                      </a:r>
                      <a:endParaRPr lang="en-US" sz="1600" b="0" i="0" u="none" strike="noStrike" dirty="0">
                        <a:solidFill>
                          <a:srgbClr val="000000"/>
                        </a:solidFill>
                        <a:effectLst/>
                        <a:latin typeface="Century Gothic" panose="020B0502020202020204" pitchFamily="34" charset="0"/>
                      </a:endParaRPr>
                    </a:p>
                  </a:txBody>
                  <a:tcPr marL="8663" marR="8663" marT="8663" marB="0" anchor="b"/>
                </a:tc>
                <a:tc>
                  <a:txBody>
                    <a:bodyPr/>
                    <a:lstStyle/>
                    <a:p>
                      <a:pPr algn="ctr" fontAlgn="ctr"/>
                      <a:r>
                        <a:rPr lang="en-US" sz="1600" u="none" strike="noStrike" dirty="0">
                          <a:effectLst/>
                        </a:rPr>
                        <a:t>     30</a:t>
                      </a:r>
                      <a:endParaRPr lang="en-US" sz="1600" b="0" i="0" u="none" strike="noStrike" dirty="0">
                        <a:solidFill>
                          <a:srgbClr val="000000"/>
                        </a:solidFill>
                        <a:effectLst/>
                        <a:latin typeface="Century Gothic" panose="020B0502020202020204" pitchFamily="34" charset="0"/>
                      </a:endParaRPr>
                    </a:p>
                  </a:txBody>
                  <a:tcPr marL="8663" marR="8663" marT="8663" marB="0" anchor="b"/>
                </a:tc>
                <a:extLst>
                  <a:ext uri="{0D108BD9-81ED-4DB2-BD59-A6C34878D82A}">
                    <a16:rowId xmlns:a16="http://schemas.microsoft.com/office/drawing/2014/main" val="481779007"/>
                  </a:ext>
                </a:extLst>
              </a:tr>
              <a:tr h="548640">
                <a:tc>
                  <a:txBody>
                    <a:bodyPr/>
                    <a:lstStyle/>
                    <a:p>
                      <a:pPr algn="l" fontAlgn="ctr"/>
                      <a:r>
                        <a:rPr lang="en-US" sz="1600" u="none" strike="noStrike" dirty="0">
                          <a:effectLst/>
                        </a:rPr>
                        <a:t>Net Operating</a:t>
                      </a:r>
                      <a:endParaRPr lang="en-US" sz="1600" b="0" i="0" u="none" strike="noStrike" dirty="0">
                        <a:solidFill>
                          <a:srgbClr val="000000"/>
                        </a:solidFill>
                        <a:effectLst/>
                        <a:latin typeface="Century Gothic" panose="020B0502020202020204" pitchFamily="34" charset="0"/>
                      </a:endParaRPr>
                    </a:p>
                  </a:txBody>
                  <a:tcPr marL="8663" marR="8663" marT="8663" marB="0" anchor="b"/>
                </a:tc>
                <a:tc>
                  <a:txBody>
                    <a:bodyPr/>
                    <a:lstStyle/>
                    <a:p>
                      <a:pPr algn="ctr" fontAlgn="ctr"/>
                      <a:r>
                        <a:rPr lang="en-US" sz="1600" u="none" strike="noStrike" dirty="0">
                          <a:effectLst/>
                        </a:rPr>
                        <a:t>$3,788</a:t>
                      </a:r>
                      <a:endParaRPr lang="en-US" sz="1600" u="none" strike="noStrike" dirty="0">
                        <a:effectLst/>
                        <a:latin typeface="Century Gothic" panose="020B0502020202020204" pitchFamily="34" charset="0"/>
                      </a:endParaRPr>
                    </a:p>
                  </a:txBody>
                  <a:tcPr marL="8663" marR="8663" marT="8663" marB="0" anchor="b"/>
                </a:tc>
                <a:tc>
                  <a:txBody>
                    <a:bodyPr/>
                    <a:lstStyle/>
                    <a:p>
                      <a:pPr algn="ctr" fontAlgn="ctr"/>
                      <a:r>
                        <a:rPr lang="en-US" sz="1600" u="none" strike="noStrike" dirty="0">
                          <a:effectLst/>
                        </a:rPr>
                        <a:t>     $4,726</a:t>
                      </a:r>
                      <a:endParaRPr lang="en-US" sz="1600" b="0" i="0" u="none" strike="noStrike" dirty="0">
                        <a:solidFill>
                          <a:srgbClr val="000000"/>
                        </a:solidFill>
                        <a:effectLst/>
                        <a:latin typeface="Century Gothic" panose="020B0502020202020204" pitchFamily="34" charset="0"/>
                      </a:endParaRPr>
                    </a:p>
                  </a:txBody>
                  <a:tcPr marL="8663" marR="8663" marT="8663" marB="0" anchor="b"/>
                </a:tc>
                <a:tc>
                  <a:txBody>
                    <a:bodyPr/>
                    <a:lstStyle/>
                    <a:p>
                      <a:pPr algn="ctr" fontAlgn="ctr"/>
                      <a:r>
                        <a:rPr lang="en-US" sz="1600" u="none" strike="noStrike" dirty="0">
                          <a:effectLst/>
                        </a:rPr>
                        <a:t> $938</a:t>
                      </a:r>
                      <a:endParaRPr lang="en-US" sz="1600" b="0" i="0" u="none" strike="noStrike" dirty="0">
                        <a:solidFill>
                          <a:srgbClr val="000000"/>
                        </a:solidFill>
                        <a:effectLst/>
                        <a:latin typeface="Century Gothic" panose="020B0502020202020204" pitchFamily="34" charset="0"/>
                      </a:endParaRPr>
                    </a:p>
                  </a:txBody>
                  <a:tcPr marL="8663" marR="8663" marT="8663" marB="0" anchor="b"/>
                </a:tc>
                <a:extLst>
                  <a:ext uri="{0D108BD9-81ED-4DB2-BD59-A6C34878D82A}">
                    <a16:rowId xmlns:a16="http://schemas.microsoft.com/office/drawing/2014/main" val="2021347524"/>
                  </a:ext>
                </a:extLst>
              </a:tr>
            </a:tbl>
          </a:graphicData>
        </a:graphic>
      </p:graphicFrame>
      <p:cxnSp>
        <p:nvCxnSpPr>
          <p:cNvPr id="7" name="Straight Connector 6">
            <a:extLst>
              <a:ext uri="{FF2B5EF4-FFF2-40B4-BE49-F238E27FC236}">
                <a16:creationId xmlns:a16="http://schemas.microsoft.com/office/drawing/2014/main" id="{8ABD57F0-C576-4D33-9D5C-8AA05477F7A7}"/>
              </a:ext>
            </a:extLst>
          </p:cNvPr>
          <p:cNvCxnSpPr/>
          <p:nvPr/>
        </p:nvCxnSpPr>
        <p:spPr>
          <a:xfrm>
            <a:off x="3283128" y="5138055"/>
            <a:ext cx="109728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93FF8C9-394A-4DB1-B0B7-27187982C27B}"/>
              </a:ext>
            </a:extLst>
          </p:cNvPr>
          <p:cNvCxnSpPr/>
          <p:nvPr/>
        </p:nvCxnSpPr>
        <p:spPr>
          <a:xfrm>
            <a:off x="3283125" y="4576343"/>
            <a:ext cx="109728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6E8791C-6187-4DB4-AC51-A3441D2C644F}"/>
              </a:ext>
            </a:extLst>
          </p:cNvPr>
          <p:cNvCxnSpPr/>
          <p:nvPr/>
        </p:nvCxnSpPr>
        <p:spPr>
          <a:xfrm>
            <a:off x="5472354" y="5138055"/>
            <a:ext cx="109728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C4BCDB8-FD88-44B1-926B-CAF5B511EF42}"/>
              </a:ext>
            </a:extLst>
          </p:cNvPr>
          <p:cNvCxnSpPr/>
          <p:nvPr/>
        </p:nvCxnSpPr>
        <p:spPr>
          <a:xfrm>
            <a:off x="5362300" y="4576343"/>
            <a:ext cx="109728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FBE8885-3D74-48CC-831A-3D441959FAC2}"/>
              </a:ext>
            </a:extLst>
          </p:cNvPr>
          <p:cNvCxnSpPr/>
          <p:nvPr/>
        </p:nvCxnSpPr>
        <p:spPr>
          <a:xfrm>
            <a:off x="7293422" y="5138055"/>
            <a:ext cx="109728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D3EE72A-EF33-4FB1-8F07-9D325E592EAB}"/>
              </a:ext>
            </a:extLst>
          </p:cNvPr>
          <p:cNvCxnSpPr/>
          <p:nvPr/>
        </p:nvCxnSpPr>
        <p:spPr>
          <a:xfrm>
            <a:off x="7293422" y="4585020"/>
            <a:ext cx="109728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431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1121" y="60536"/>
            <a:ext cx="7498080" cy="1516757"/>
          </a:xfrm>
        </p:spPr>
        <p:txBody>
          <a:bodyPr>
            <a:normAutofit/>
          </a:bodyPr>
          <a:lstStyle/>
          <a:p>
            <a:pPr algn="ctr"/>
            <a:r>
              <a:rPr lang="en-US" sz="2800" b="1" dirty="0">
                <a:latin typeface="Century Gothic" panose="020B0502020202020204" pitchFamily="34" charset="0"/>
              </a:rPr>
              <a:t>Month of November</a:t>
            </a:r>
            <a:br>
              <a:rPr lang="en-US" sz="2800" b="1" dirty="0">
                <a:latin typeface="Century Gothic" panose="020B0502020202020204" pitchFamily="34" charset="0"/>
              </a:rPr>
            </a:br>
            <a:r>
              <a:rPr lang="en-US" sz="2800" b="1" dirty="0">
                <a:latin typeface="Century Gothic" panose="020B0502020202020204" pitchFamily="34" charset="0"/>
              </a:rPr>
              <a:t>Favor/(Unfavorable) vs. Budget (in 000’s)</a:t>
            </a:r>
            <a:br>
              <a:rPr lang="en-US" sz="2700" dirty="0">
                <a:latin typeface="Franklin Gothic Medium" panose="020B0603020102020204" pitchFamily="34" charset="0"/>
              </a:rPr>
            </a:br>
            <a:endParaRPr lang="en-US" sz="2700" dirty="0">
              <a:latin typeface="Franklin Gothic Medium" panose="020B0603020102020204" pitchFamily="34" charset="0"/>
            </a:endParaRPr>
          </a:p>
        </p:txBody>
      </p:sp>
      <p:graphicFrame>
        <p:nvGraphicFramePr>
          <p:cNvPr id="5" name="Table 6">
            <a:extLst>
              <a:ext uri="{FF2B5EF4-FFF2-40B4-BE49-F238E27FC236}">
                <a16:creationId xmlns:a16="http://schemas.microsoft.com/office/drawing/2014/main" id="{51FE97F5-49DA-4AF4-ACAC-3E7281E896E2}"/>
              </a:ext>
            </a:extLst>
          </p:cNvPr>
          <p:cNvGraphicFramePr>
            <a:graphicFrameLocks noGrp="1"/>
          </p:cNvGraphicFramePr>
          <p:nvPr>
            <p:extLst>
              <p:ext uri="{D42A27DB-BD31-4B8C-83A1-F6EECF244321}">
                <p14:modId xmlns:p14="http://schemas.microsoft.com/office/powerpoint/2010/main" val="2792540430"/>
              </p:ext>
            </p:extLst>
          </p:nvPr>
        </p:nvGraphicFramePr>
        <p:xfrm>
          <a:off x="1197428" y="1902290"/>
          <a:ext cx="6749143" cy="4682396"/>
        </p:xfrm>
        <a:graphic>
          <a:graphicData uri="http://schemas.openxmlformats.org/drawingml/2006/table">
            <a:tbl>
              <a:tblPr firstRow="1" bandRow="1">
                <a:tableStyleId>{073A0DAA-6AF3-43AB-8588-CEC1D06C72B9}</a:tableStyleId>
              </a:tblPr>
              <a:tblGrid>
                <a:gridCol w="3823510">
                  <a:extLst>
                    <a:ext uri="{9D8B030D-6E8A-4147-A177-3AD203B41FA5}">
                      <a16:colId xmlns:a16="http://schemas.microsoft.com/office/drawing/2014/main" val="2078890817"/>
                    </a:ext>
                  </a:extLst>
                </a:gridCol>
                <a:gridCol w="2925633">
                  <a:extLst>
                    <a:ext uri="{9D8B030D-6E8A-4147-A177-3AD203B41FA5}">
                      <a16:colId xmlns:a16="http://schemas.microsoft.com/office/drawing/2014/main" val="1772542581"/>
                    </a:ext>
                  </a:extLst>
                </a:gridCol>
              </a:tblGrid>
              <a:tr h="383759">
                <a:tc>
                  <a:txBody>
                    <a:bodyPr/>
                    <a:lstStyle/>
                    <a:p>
                      <a:pPr algn="ctr"/>
                      <a:r>
                        <a:rPr lang="en-US" dirty="0"/>
                        <a:t>Department/Amenity</a:t>
                      </a:r>
                    </a:p>
                  </a:txBody>
                  <a:tcPr/>
                </a:tc>
                <a:tc>
                  <a:txBody>
                    <a:bodyPr/>
                    <a:lstStyle/>
                    <a:p>
                      <a:pPr algn="ctr"/>
                      <a:r>
                        <a:rPr lang="en-US" dirty="0"/>
                        <a:t>Favorable/(Unfavorable)</a:t>
                      </a:r>
                    </a:p>
                  </a:txBody>
                  <a:tcPr/>
                </a:tc>
                <a:extLst>
                  <a:ext uri="{0D108BD9-81ED-4DB2-BD59-A6C34878D82A}">
                    <a16:rowId xmlns:a16="http://schemas.microsoft.com/office/drawing/2014/main" val="249879345"/>
                  </a:ext>
                </a:extLst>
              </a:tr>
              <a:tr h="383759">
                <a:tc>
                  <a:txBody>
                    <a:bodyPr/>
                    <a:lstStyle/>
                    <a:p>
                      <a:r>
                        <a:rPr lang="en-US" sz="1600" dirty="0"/>
                        <a:t>Public Works, Gen </a:t>
                      </a:r>
                      <a:r>
                        <a:rPr lang="en-US" sz="1600" dirty="0" err="1"/>
                        <a:t>Maint</a:t>
                      </a:r>
                      <a:r>
                        <a:rPr lang="en-US" sz="1600" dirty="0"/>
                        <a:t>, CPI</a:t>
                      </a:r>
                    </a:p>
                  </a:txBody>
                  <a:tcPr/>
                </a:tc>
                <a:tc>
                  <a:txBody>
                    <a:bodyPr/>
                    <a:lstStyle/>
                    <a:p>
                      <a:pPr algn="ctr"/>
                      <a:r>
                        <a:rPr lang="en-US" sz="1600" dirty="0"/>
                        <a:t>52</a:t>
                      </a:r>
                    </a:p>
                  </a:txBody>
                  <a:tcPr/>
                </a:tc>
                <a:extLst>
                  <a:ext uri="{0D108BD9-81ED-4DB2-BD59-A6C34878D82A}">
                    <a16:rowId xmlns:a16="http://schemas.microsoft.com/office/drawing/2014/main" val="3136704269"/>
                  </a:ext>
                </a:extLst>
              </a:tr>
              <a:tr h="383759">
                <a:tc>
                  <a:txBody>
                    <a:bodyPr/>
                    <a:lstStyle/>
                    <a:p>
                      <a:r>
                        <a:rPr lang="en-US" sz="1600" dirty="0"/>
                        <a:t>Aquatics</a:t>
                      </a:r>
                    </a:p>
                  </a:txBody>
                  <a:tcPr/>
                </a:tc>
                <a:tc>
                  <a:txBody>
                    <a:bodyPr/>
                    <a:lstStyle/>
                    <a:p>
                      <a:pPr algn="ctr"/>
                      <a:r>
                        <a:rPr lang="en-US" sz="1600" dirty="0"/>
                        <a:t>22</a:t>
                      </a:r>
                    </a:p>
                  </a:txBody>
                  <a:tcPr/>
                </a:tc>
                <a:extLst>
                  <a:ext uri="{0D108BD9-81ED-4DB2-BD59-A6C34878D82A}">
                    <a16:rowId xmlns:a16="http://schemas.microsoft.com/office/drawing/2014/main" val="4017784582"/>
                  </a:ext>
                </a:extLst>
              </a:tr>
              <a:tr h="38375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Yacht Club</a:t>
                      </a:r>
                    </a:p>
                  </a:txBody>
                  <a:tcPr/>
                </a:tc>
                <a:tc>
                  <a:txBody>
                    <a:bodyPr/>
                    <a:lstStyle/>
                    <a:p>
                      <a:pPr algn="ctr"/>
                      <a:r>
                        <a:rPr lang="en-US" sz="1600" dirty="0"/>
                        <a:t>19</a:t>
                      </a:r>
                    </a:p>
                  </a:txBody>
                  <a:tcPr/>
                </a:tc>
                <a:extLst>
                  <a:ext uri="{0D108BD9-81ED-4DB2-BD59-A6C34878D82A}">
                    <a16:rowId xmlns:a16="http://schemas.microsoft.com/office/drawing/2014/main" val="30306473"/>
                  </a:ext>
                </a:extLst>
              </a:tr>
              <a:tr h="38375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Police</a:t>
                      </a:r>
                    </a:p>
                  </a:txBody>
                  <a:tcPr/>
                </a:tc>
                <a:tc>
                  <a:txBody>
                    <a:bodyPr/>
                    <a:lstStyle/>
                    <a:p>
                      <a:pPr algn="ctr"/>
                      <a:r>
                        <a:rPr lang="en-US" sz="1600" dirty="0"/>
                        <a:t>17</a:t>
                      </a:r>
                    </a:p>
                  </a:txBody>
                  <a:tcPr/>
                </a:tc>
                <a:extLst>
                  <a:ext uri="{0D108BD9-81ED-4DB2-BD59-A6C34878D82A}">
                    <a16:rowId xmlns:a16="http://schemas.microsoft.com/office/drawing/2014/main" val="1460645660"/>
                  </a:ext>
                </a:extLst>
              </a:tr>
              <a:tr h="38375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Golf Ops &amp; Maintenance</a:t>
                      </a:r>
                    </a:p>
                  </a:txBody>
                  <a:tcPr/>
                </a:tc>
                <a:tc>
                  <a:txBody>
                    <a:bodyPr/>
                    <a:lstStyle/>
                    <a:p>
                      <a:pPr algn="ctr"/>
                      <a:r>
                        <a:rPr lang="en-US" sz="1600" dirty="0"/>
                        <a:t>16</a:t>
                      </a:r>
                    </a:p>
                  </a:txBody>
                  <a:tcPr/>
                </a:tc>
                <a:extLst>
                  <a:ext uri="{0D108BD9-81ED-4DB2-BD59-A6C34878D82A}">
                    <a16:rowId xmlns:a16="http://schemas.microsoft.com/office/drawing/2014/main" val="2890164068"/>
                  </a:ext>
                </a:extLst>
              </a:tr>
              <a:tr h="38375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Recreation &amp; Parks</a:t>
                      </a:r>
                    </a:p>
                  </a:txBody>
                  <a:tcPr/>
                </a:tc>
                <a:tc>
                  <a:txBody>
                    <a:bodyPr/>
                    <a:lstStyle/>
                    <a:p>
                      <a:pPr algn="ctr"/>
                      <a:r>
                        <a:rPr lang="en-US" sz="1600" dirty="0"/>
                        <a:t>10</a:t>
                      </a:r>
                    </a:p>
                  </a:txBody>
                  <a:tcPr/>
                </a:tc>
                <a:extLst>
                  <a:ext uri="{0D108BD9-81ED-4DB2-BD59-A6C34878D82A}">
                    <a16:rowId xmlns:a16="http://schemas.microsoft.com/office/drawing/2014/main" val="1771055196"/>
                  </a:ext>
                </a:extLst>
              </a:tr>
              <a:tr h="383759">
                <a:tc>
                  <a:txBody>
                    <a:bodyPr/>
                    <a:lstStyle/>
                    <a:p>
                      <a:r>
                        <a:rPr lang="en-US" sz="1600" dirty="0"/>
                        <a:t>Racquet Sports</a:t>
                      </a:r>
                    </a:p>
                  </a:txBody>
                  <a:tcPr/>
                </a:tc>
                <a:tc>
                  <a:txBody>
                    <a:bodyPr/>
                    <a:lstStyle/>
                    <a:p>
                      <a:pPr algn="ctr"/>
                      <a:r>
                        <a:rPr lang="en-US" sz="1600" dirty="0"/>
                        <a:t>(14)</a:t>
                      </a:r>
                    </a:p>
                  </a:txBody>
                  <a:tcPr/>
                </a:tc>
                <a:extLst>
                  <a:ext uri="{0D108BD9-81ED-4DB2-BD59-A6C34878D82A}">
                    <a16:rowId xmlns:a16="http://schemas.microsoft.com/office/drawing/2014/main" val="962545044"/>
                  </a:ext>
                </a:extLst>
              </a:tr>
              <a:tr h="38375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Other Net (Clubhouse Grille, Marinas, Beach Club, Beach Parking, Admin, Finance, GM Office, Marketing)</a:t>
                      </a:r>
                    </a:p>
                  </a:txBody>
                  <a:tcPr/>
                </a:tc>
                <a:tc>
                  <a:txBody>
                    <a:bodyPr/>
                    <a:lstStyle/>
                    <a:p>
                      <a:pPr algn="ctr"/>
                      <a:r>
                        <a:rPr lang="en-US" sz="1600" dirty="0"/>
                        <a:t>(8)</a:t>
                      </a:r>
                    </a:p>
                  </a:txBody>
                  <a:tcPr/>
                </a:tc>
                <a:extLst>
                  <a:ext uri="{0D108BD9-81ED-4DB2-BD59-A6C34878D82A}">
                    <a16:rowId xmlns:a16="http://schemas.microsoft.com/office/drawing/2014/main" val="3233637016"/>
                  </a:ext>
                </a:extLst>
              </a:tr>
              <a:tr h="545524">
                <a:tc>
                  <a:txBody>
                    <a:bodyPr/>
                    <a:lstStyle/>
                    <a:p>
                      <a:r>
                        <a:rPr lang="en-US" sz="1600" dirty="0"/>
                        <a:t>               </a:t>
                      </a:r>
                      <a:r>
                        <a:rPr lang="en-US" sz="1600" b="1" dirty="0"/>
                        <a:t>TOTAL</a:t>
                      </a:r>
                    </a:p>
                  </a:txBody>
                  <a:tcPr/>
                </a:tc>
                <a:tc>
                  <a:txBody>
                    <a:bodyPr/>
                    <a:lstStyle/>
                    <a:p>
                      <a:pPr algn="ctr"/>
                      <a:r>
                        <a:rPr lang="en-US" sz="1600" b="1" dirty="0"/>
                        <a:t>$114</a:t>
                      </a:r>
                    </a:p>
                  </a:txBody>
                  <a:tcPr/>
                </a:tc>
                <a:extLst>
                  <a:ext uri="{0D108BD9-81ED-4DB2-BD59-A6C34878D82A}">
                    <a16:rowId xmlns:a16="http://schemas.microsoft.com/office/drawing/2014/main" val="1258657457"/>
                  </a:ext>
                </a:extLst>
              </a:tr>
            </a:tbl>
          </a:graphicData>
        </a:graphic>
      </p:graphicFrame>
      <p:cxnSp>
        <p:nvCxnSpPr>
          <p:cNvPr id="8" name="Straight Connector 7">
            <a:extLst>
              <a:ext uri="{FF2B5EF4-FFF2-40B4-BE49-F238E27FC236}">
                <a16:creationId xmlns:a16="http://schemas.microsoft.com/office/drawing/2014/main" id="{16A069AC-E94D-40E5-9EDF-5E65AB9AC418}"/>
              </a:ext>
            </a:extLst>
          </p:cNvPr>
          <p:cNvCxnSpPr>
            <a:cxnSpLocks/>
          </p:cNvCxnSpPr>
          <p:nvPr/>
        </p:nvCxnSpPr>
        <p:spPr>
          <a:xfrm>
            <a:off x="5945622" y="5280706"/>
            <a:ext cx="885066"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ED39DB2-FD2B-4C24-97CD-5CB0EE8D8AB5}"/>
              </a:ext>
            </a:extLst>
          </p:cNvPr>
          <p:cNvCxnSpPr>
            <a:cxnSpLocks/>
          </p:cNvCxnSpPr>
          <p:nvPr/>
        </p:nvCxnSpPr>
        <p:spPr>
          <a:xfrm>
            <a:off x="5945622" y="4824446"/>
            <a:ext cx="885066"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011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9829" y="198077"/>
            <a:ext cx="7498080" cy="1376430"/>
          </a:xfrm>
        </p:spPr>
        <p:txBody>
          <a:bodyPr>
            <a:normAutofit/>
          </a:bodyPr>
          <a:lstStyle/>
          <a:p>
            <a:pPr algn="ctr"/>
            <a:r>
              <a:rPr lang="en-US" sz="2800" b="1" dirty="0">
                <a:latin typeface="Century Gothic" panose="020B0502020202020204" pitchFamily="34" charset="0"/>
              </a:rPr>
              <a:t>Year-to-Date </a:t>
            </a:r>
            <a:r>
              <a:rPr lang="en-US" sz="2800" dirty="0">
                <a:latin typeface="Century Gothic" panose="020B0502020202020204" pitchFamily="34" charset="0"/>
              </a:rPr>
              <a:t>N</a:t>
            </a:r>
            <a:r>
              <a:rPr lang="en-US" sz="2800" b="1" dirty="0">
                <a:latin typeface="Century Gothic" panose="020B0502020202020204" pitchFamily="34" charset="0"/>
              </a:rPr>
              <a:t>ovember</a:t>
            </a:r>
            <a:br>
              <a:rPr lang="en-US" sz="2800" b="1" dirty="0">
                <a:latin typeface="Century Gothic" panose="020B0502020202020204" pitchFamily="34" charset="0"/>
              </a:rPr>
            </a:br>
            <a:r>
              <a:rPr lang="en-US" sz="2800" b="1" dirty="0">
                <a:latin typeface="Century Gothic" panose="020B0502020202020204" pitchFamily="34" charset="0"/>
              </a:rPr>
              <a:t>Favor/(Unfavorable) vs. Budget (in 000’s)</a:t>
            </a:r>
            <a:br>
              <a:rPr lang="en-US" sz="2700" dirty="0">
                <a:latin typeface="Franklin Gothic Medium" panose="020B0603020102020204" pitchFamily="34" charset="0"/>
              </a:rPr>
            </a:br>
            <a:endParaRPr lang="en-US" sz="2700" dirty="0">
              <a:latin typeface="Franklin Gothic Medium" panose="020B0603020102020204" pitchFamily="34" charset="0"/>
            </a:endParaRPr>
          </a:p>
        </p:txBody>
      </p:sp>
      <p:graphicFrame>
        <p:nvGraphicFramePr>
          <p:cNvPr id="5" name="Table 6">
            <a:extLst>
              <a:ext uri="{FF2B5EF4-FFF2-40B4-BE49-F238E27FC236}">
                <a16:creationId xmlns:a16="http://schemas.microsoft.com/office/drawing/2014/main" id="{51FE97F5-49DA-4AF4-ACAC-3E7281E896E2}"/>
              </a:ext>
            </a:extLst>
          </p:cNvPr>
          <p:cNvGraphicFramePr>
            <a:graphicFrameLocks noGrp="1"/>
          </p:cNvGraphicFramePr>
          <p:nvPr>
            <p:extLst>
              <p:ext uri="{D42A27DB-BD31-4B8C-83A1-F6EECF244321}">
                <p14:modId xmlns:p14="http://schemas.microsoft.com/office/powerpoint/2010/main" val="1208334677"/>
              </p:ext>
            </p:extLst>
          </p:nvPr>
        </p:nvGraphicFramePr>
        <p:xfrm>
          <a:off x="1370940" y="1906306"/>
          <a:ext cx="6402120" cy="4686507"/>
        </p:xfrm>
        <a:graphic>
          <a:graphicData uri="http://schemas.openxmlformats.org/drawingml/2006/table">
            <a:tbl>
              <a:tblPr firstRow="1" bandRow="1">
                <a:tableStyleId>{073A0DAA-6AF3-43AB-8588-CEC1D06C72B9}</a:tableStyleId>
              </a:tblPr>
              <a:tblGrid>
                <a:gridCol w="3410066">
                  <a:extLst>
                    <a:ext uri="{9D8B030D-6E8A-4147-A177-3AD203B41FA5}">
                      <a16:colId xmlns:a16="http://schemas.microsoft.com/office/drawing/2014/main" val="2078890817"/>
                    </a:ext>
                  </a:extLst>
                </a:gridCol>
                <a:gridCol w="2992054">
                  <a:extLst>
                    <a:ext uri="{9D8B030D-6E8A-4147-A177-3AD203B41FA5}">
                      <a16:colId xmlns:a16="http://schemas.microsoft.com/office/drawing/2014/main" val="1772542581"/>
                    </a:ext>
                  </a:extLst>
                </a:gridCol>
              </a:tblGrid>
              <a:tr h="286921">
                <a:tc>
                  <a:txBody>
                    <a:bodyPr/>
                    <a:lstStyle/>
                    <a:p>
                      <a:pPr algn="ctr"/>
                      <a:r>
                        <a:rPr lang="en-US" dirty="0"/>
                        <a:t>Department/Amenity</a:t>
                      </a:r>
                    </a:p>
                  </a:txBody>
                  <a:tcPr/>
                </a:tc>
                <a:tc>
                  <a:txBody>
                    <a:bodyPr/>
                    <a:lstStyle/>
                    <a:p>
                      <a:pPr algn="ctr"/>
                      <a:r>
                        <a:rPr lang="en-US" dirty="0"/>
                        <a:t>Favorable/(Unfavorable)</a:t>
                      </a:r>
                    </a:p>
                  </a:txBody>
                  <a:tcPr/>
                </a:tc>
                <a:extLst>
                  <a:ext uri="{0D108BD9-81ED-4DB2-BD59-A6C34878D82A}">
                    <a16:rowId xmlns:a16="http://schemas.microsoft.com/office/drawing/2014/main" val="249879345"/>
                  </a:ext>
                </a:extLst>
              </a:tr>
              <a:tr h="323706">
                <a:tc>
                  <a:txBody>
                    <a:bodyPr/>
                    <a:lstStyle/>
                    <a:p>
                      <a:r>
                        <a:rPr lang="en-US" sz="1600" dirty="0"/>
                        <a:t>Golf Ops &amp; Maintenance</a:t>
                      </a:r>
                    </a:p>
                  </a:txBody>
                  <a:tcPr/>
                </a:tc>
                <a:tc>
                  <a:txBody>
                    <a:bodyPr/>
                    <a:lstStyle/>
                    <a:p>
                      <a:pPr algn="ctr"/>
                      <a:r>
                        <a:rPr lang="en-US" sz="1600" dirty="0"/>
                        <a:t>198</a:t>
                      </a:r>
                    </a:p>
                  </a:txBody>
                  <a:tcPr/>
                </a:tc>
                <a:extLst>
                  <a:ext uri="{0D108BD9-81ED-4DB2-BD59-A6C34878D82A}">
                    <a16:rowId xmlns:a16="http://schemas.microsoft.com/office/drawing/2014/main" val="4017784582"/>
                  </a:ext>
                </a:extLst>
              </a:tr>
              <a:tr h="323706">
                <a:tc>
                  <a:txBody>
                    <a:bodyPr/>
                    <a:lstStyle/>
                    <a:p>
                      <a:r>
                        <a:rPr lang="en-US" sz="1600" dirty="0"/>
                        <a:t>Public Works, Gen </a:t>
                      </a:r>
                      <a:r>
                        <a:rPr lang="en-US" sz="1600" dirty="0" err="1"/>
                        <a:t>Maint</a:t>
                      </a:r>
                      <a:r>
                        <a:rPr lang="en-US" sz="1600" dirty="0"/>
                        <a:t>, CPI</a:t>
                      </a:r>
                    </a:p>
                  </a:txBody>
                  <a:tcPr/>
                </a:tc>
                <a:tc>
                  <a:txBody>
                    <a:bodyPr/>
                    <a:lstStyle/>
                    <a:p>
                      <a:pPr algn="ctr"/>
                      <a:r>
                        <a:rPr lang="en-US" sz="1600" dirty="0"/>
                        <a:t>165</a:t>
                      </a:r>
                    </a:p>
                  </a:txBody>
                  <a:tcPr/>
                </a:tc>
                <a:extLst>
                  <a:ext uri="{0D108BD9-81ED-4DB2-BD59-A6C34878D82A}">
                    <a16:rowId xmlns:a16="http://schemas.microsoft.com/office/drawing/2014/main" val="888923162"/>
                  </a:ext>
                </a:extLst>
              </a:tr>
              <a:tr h="32370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Aquatics</a:t>
                      </a:r>
                    </a:p>
                  </a:txBody>
                  <a:tcPr/>
                </a:tc>
                <a:tc>
                  <a:txBody>
                    <a:bodyPr/>
                    <a:lstStyle/>
                    <a:p>
                      <a:pPr algn="ctr"/>
                      <a:r>
                        <a:rPr lang="en-US" sz="1600" dirty="0"/>
                        <a:t>148</a:t>
                      </a:r>
                    </a:p>
                  </a:txBody>
                  <a:tcPr/>
                </a:tc>
                <a:extLst>
                  <a:ext uri="{0D108BD9-81ED-4DB2-BD59-A6C34878D82A}">
                    <a16:rowId xmlns:a16="http://schemas.microsoft.com/office/drawing/2014/main" val="2890164068"/>
                  </a:ext>
                </a:extLst>
              </a:tr>
              <a:tr h="323706">
                <a:tc>
                  <a:txBody>
                    <a:bodyPr/>
                    <a:lstStyle/>
                    <a:p>
                      <a:r>
                        <a:rPr lang="en-US" sz="1600" dirty="0"/>
                        <a:t>Yacht Club</a:t>
                      </a:r>
                    </a:p>
                  </a:txBody>
                  <a:tcPr/>
                </a:tc>
                <a:tc>
                  <a:txBody>
                    <a:bodyPr/>
                    <a:lstStyle/>
                    <a:p>
                      <a:pPr algn="ctr"/>
                      <a:r>
                        <a:rPr lang="en-US" sz="1600" dirty="0"/>
                        <a:t>102</a:t>
                      </a:r>
                    </a:p>
                  </a:txBody>
                  <a:tcPr/>
                </a:tc>
                <a:extLst>
                  <a:ext uri="{0D108BD9-81ED-4DB2-BD59-A6C34878D82A}">
                    <a16:rowId xmlns:a16="http://schemas.microsoft.com/office/drawing/2014/main" val="3947291642"/>
                  </a:ext>
                </a:extLst>
              </a:tr>
              <a:tr h="323706">
                <a:tc>
                  <a:txBody>
                    <a:bodyPr/>
                    <a:lstStyle/>
                    <a:p>
                      <a:r>
                        <a:rPr lang="en-US" sz="1600" dirty="0"/>
                        <a:t>Beach Club</a:t>
                      </a:r>
                    </a:p>
                  </a:txBody>
                  <a:tcPr/>
                </a:tc>
                <a:tc>
                  <a:txBody>
                    <a:bodyPr/>
                    <a:lstStyle/>
                    <a:p>
                      <a:pPr algn="ctr"/>
                      <a:r>
                        <a:rPr lang="en-US" sz="1600" dirty="0"/>
                        <a:t> 88</a:t>
                      </a:r>
                    </a:p>
                  </a:txBody>
                  <a:tcPr/>
                </a:tc>
                <a:extLst>
                  <a:ext uri="{0D108BD9-81ED-4DB2-BD59-A6C34878D82A}">
                    <a16:rowId xmlns:a16="http://schemas.microsoft.com/office/drawing/2014/main" val="1840666671"/>
                  </a:ext>
                </a:extLst>
              </a:tr>
              <a:tr h="323706">
                <a:tc>
                  <a:txBody>
                    <a:bodyPr/>
                    <a:lstStyle/>
                    <a:p>
                      <a:r>
                        <a:rPr lang="en-US" sz="1600" dirty="0"/>
                        <a:t>Police</a:t>
                      </a:r>
                    </a:p>
                  </a:txBody>
                  <a:tcPr/>
                </a:tc>
                <a:tc>
                  <a:txBody>
                    <a:bodyPr/>
                    <a:lstStyle/>
                    <a:p>
                      <a:pPr algn="ctr"/>
                      <a:r>
                        <a:rPr lang="en-US" sz="1600" dirty="0"/>
                        <a:t> 72</a:t>
                      </a:r>
                    </a:p>
                  </a:txBody>
                  <a:tcPr/>
                </a:tc>
                <a:extLst>
                  <a:ext uri="{0D108BD9-81ED-4DB2-BD59-A6C34878D82A}">
                    <a16:rowId xmlns:a16="http://schemas.microsoft.com/office/drawing/2014/main" val="588948364"/>
                  </a:ext>
                </a:extLst>
              </a:tr>
              <a:tr h="32477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Rec &amp; Parks</a:t>
                      </a:r>
                    </a:p>
                  </a:txBody>
                  <a:tcPr/>
                </a:tc>
                <a:tc>
                  <a:txBody>
                    <a:bodyPr/>
                    <a:lstStyle/>
                    <a:p>
                      <a:pPr algn="ctr"/>
                      <a:r>
                        <a:rPr lang="en-US" sz="1600" dirty="0"/>
                        <a:t> 60</a:t>
                      </a:r>
                    </a:p>
                  </a:txBody>
                  <a:tcPr/>
                </a:tc>
                <a:extLst>
                  <a:ext uri="{0D108BD9-81ED-4DB2-BD59-A6C34878D82A}">
                    <a16:rowId xmlns:a16="http://schemas.microsoft.com/office/drawing/2014/main" val="896384330"/>
                  </a:ext>
                </a:extLst>
              </a:tr>
              <a:tr h="32477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Marinas </a:t>
                      </a:r>
                    </a:p>
                  </a:txBody>
                  <a:tcPr/>
                </a:tc>
                <a:tc>
                  <a:txBody>
                    <a:bodyPr/>
                    <a:lstStyle/>
                    <a:p>
                      <a:pPr algn="ctr"/>
                      <a:r>
                        <a:rPr lang="en-US" sz="1600" dirty="0"/>
                        <a:t> 34</a:t>
                      </a:r>
                    </a:p>
                  </a:txBody>
                  <a:tcPr/>
                </a:tc>
                <a:extLst>
                  <a:ext uri="{0D108BD9-81ED-4DB2-BD59-A6C34878D82A}">
                    <a16:rowId xmlns:a16="http://schemas.microsoft.com/office/drawing/2014/main" val="2175427186"/>
                  </a:ext>
                </a:extLst>
              </a:tr>
              <a:tr h="32370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Racquet Sports</a:t>
                      </a:r>
                    </a:p>
                  </a:txBody>
                  <a:tcPr/>
                </a:tc>
                <a:tc>
                  <a:txBody>
                    <a:bodyPr/>
                    <a:lstStyle/>
                    <a:p>
                      <a:pPr algn="ctr"/>
                      <a:r>
                        <a:rPr lang="en-US" sz="1600" dirty="0"/>
                        <a:t> 29</a:t>
                      </a:r>
                    </a:p>
                  </a:txBody>
                  <a:tcPr/>
                </a:tc>
                <a:extLst>
                  <a:ext uri="{0D108BD9-81ED-4DB2-BD59-A6C34878D82A}">
                    <a16:rowId xmlns:a16="http://schemas.microsoft.com/office/drawing/2014/main" val="2623441110"/>
                  </a:ext>
                </a:extLst>
              </a:tr>
              <a:tr h="32370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Beach Parking</a:t>
                      </a:r>
                    </a:p>
                  </a:txBody>
                  <a:tcPr/>
                </a:tc>
                <a:tc>
                  <a:txBody>
                    <a:bodyPr/>
                    <a:lstStyle/>
                    <a:p>
                      <a:pPr algn="ctr"/>
                      <a:r>
                        <a:rPr lang="en-US" sz="1600" dirty="0"/>
                        <a:t> 23</a:t>
                      </a:r>
                    </a:p>
                  </a:txBody>
                  <a:tcPr/>
                </a:tc>
                <a:extLst>
                  <a:ext uri="{0D108BD9-81ED-4DB2-BD59-A6C34878D82A}">
                    <a16:rowId xmlns:a16="http://schemas.microsoft.com/office/drawing/2014/main" val="3483272084"/>
                  </a:ext>
                </a:extLst>
              </a:tr>
              <a:tr h="32370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Admin/GM Office/Finance/</a:t>
                      </a:r>
                      <a:r>
                        <a:rPr lang="en-US" sz="1600" dirty="0" err="1"/>
                        <a:t>PR&amp;Marketing</a:t>
                      </a:r>
                      <a:endParaRPr lang="en-US" sz="1600" dirty="0"/>
                    </a:p>
                  </a:txBody>
                  <a:tcPr/>
                </a:tc>
                <a:tc>
                  <a:txBody>
                    <a:bodyPr/>
                    <a:lstStyle/>
                    <a:p>
                      <a:pPr algn="ctr"/>
                      <a:r>
                        <a:rPr lang="en-US" sz="1600" dirty="0"/>
                        <a:t> 19</a:t>
                      </a:r>
                    </a:p>
                  </a:txBody>
                  <a:tcPr/>
                </a:tc>
                <a:extLst>
                  <a:ext uri="{0D108BD9-81ED-4DB2-BD59-A6C34878D82A}">
                    <a16:rowId xmlns:a16="http://schemas.microsoft.com/office/drawing/2014/main" val="992985541"/>
                  </a:ext>
                </a:extLst>
              </a:tr>
              <a:tr h="388827">
                <a:tc>
                  <a:txBody>
                    <a:bodyPr/>
                    <a:lstStyle/>
                    <a:p>
                      <a:r>
                        <a:rPr lang="en-US" sz="1600" dirty="0"/>
                        <a:t>               </a:t>
                      </a:r>
                      <a:r>
                        <a:rPr lang="en-US" sz="1600" b="1" dirty="0"/>
                        <a:t>TOTAL</a:t>
                      </a:r>
                    </a:p>
                  </a:txBody>
                  <a:tcPr/>
                </a:tc>
                <a:tc>
                  <a:txBody>
                    <a:bodyPr/>
                    <a:lstStyle/>
                    <a:p>
                      <a:pPr algn="ctr"/>
                      <a:r>
                        <a:rPr lang="en-US" sz="1600" b="1" dirty="0"/>
                        <a:t>$938</a:t>
                      </a:r>
                    </a:p>
                  </a:txBody>
                  <a:tcPr/>
                </a:tc>
                <a:extLst>
                  <a:ext uri="{0D108BD9-81ED-4DB2-BD59-A6C34878D82A}">
                    <a16:rowId xmlns:a16="http://schemas.microsoft.com/office/drawing/2014/main" val="1258657457"/>
                  </a:ext>
                </a:extLst>
              </a:tr>
            </a:tbl>
          </a:graphicData>
        </a:graphic>
      </p:graphicFrame>
      <p:cxnSp>
        <p:nvCxnSpPr>
          <p:cNvPr id="8" name="Straight Connector 7">
            <a:extLst>
              <a:ext uri="{FF2B5EF4-FFF2-40B4-BE49-F238E27FC236}">
                <a16:creationId xmlns:a16="http://schemas.microsoft.com/office/drawing/2014/main" id="{16A069AC-E94D-40E5-9EDF-5E65AB9AC418}"/>
              </a:ext>
            </a:extLst>
          </p:cNvPr>
          <p:cNvCxnSpPr>
            <a:cxnSpLocks/>
          </p:cNvCxnSpPr>
          <p:nvPr/>
        </p:nvCxnSpPr>
        <p:spPr>
          <a:xfrm>
            <a:off x="5945622" y="5283492"/>
            <a:ext cx="885066"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ED39DB2-FD2B-4C24-97CD-5CB0EE8D8AB5}"/>
              </a:ext>
            </a:extLst>
          </p:cNvPr>
          <p:cNvCxnSpPr>
            <a:cxnSpLocks/>
          </p:cNvCxnSpPr>
          <p:nvPr/>
        </p:nvCxnSpPr>
        <p:spPr>
          <a:xfrm>
            <a:off x="5945622" y="4883820"/>
            <a:ext cx="885066"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48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04C8E-759C-4538-9575-26595E557F40}"/>
              </a:ext>
            </a:extLst>
          </p:cNvPr>
          <p:cNvSpPr>
            <a:spLocks noGrp="1"/>
          </p:cNvSpPr>
          <p:nvPr>
            <p:ph type="title"/>
          </p:nvPr>
        </p:nvSpPr>
        <p:spPr>
          <a:xfrm>
            <a:off x="1193320" y="327569"/>
            <a:ext cx="6827274" cy="1152887"/>
          </a:xfrm>
        </p:spPr>
        <p:txBody>
          <a:bodyPr>
            <a:noAutofit/>
          </a:bodyPr>
          <a:lstStyle/>
          <a:p>
            <a:pPr algn="ctr"/>
            <a:r>
              <a:rPr lang="en-US" sz="3600" dirty="0">
                <a:latin typeface="Franklin Gothic Medium" panose="020B0603020102020204" pitchFamily="34" charset="0"/>
              </a:rPr>
              <a:t>Unaudited Reserves November 2022 ($Millions)</a:t>
            </a:r>
          </a:p>
        </p:txBody>
      </p:sp>
      <p:graphicFrame>
        <p:nvGraphicFramePr>
          <p:cNvPr id="4" name="Table 3">
            <a:extLst>
              <a:ext uri="{FF2B5EF4-FFF2-40B4-BE49-F238E27FC236}">
                <a16:creationId xmlns:a16="http://schemas.microsoft.com/office/drawing/2014/main" id="{56339740-C4C2-4E66-9638-BF57A372FE54}"/>
              </a:ext>
            </a:extLst>
          </p:cNvPr>
          <p:cNvGraphicFramePr>
            <a:graphicFrameLocks noGrp="1"/>
          </p:cNvGraphicFramePr>
          <p:nvPr>
            <p:extLst>
              <p:ext uri="{D42A27DB-BD31-4B8C-83A1-F6EECF244321}">
                <p14:modId xmlns:p14="http://schemas.microsoft.com/office/powerpoint/2010/main" val="1387522402"/>
              </p:ext>
            </p:extLst>
          </p:nvPr>
        </p:nvGraphicFramePr>
        <p:xfrm>
          <a:off x="78377" y="2303038"/>
          <a:ext cx="8987246" cy="3855462"/>
        </p:xfrm>
        <a:graphic>
          <a:graphicData uri="http://schemas.openxmlformats.org/drawingml/2006/table">
            <a:tbl>
              <a:tblPr firstRow="1" bandRow="1">
                <a:tableStyleId>{073A0DAA-6AF3-43AB-8588-CEC1D06C72B9}</a:tableStyleId>
              </a:tblPr>
              <a:tblGrid>
                <a:gridCol w="2199577">
                  <a:extLst>
                    <a:ext uri="{9D8B030D-6E8A-4147-A177-3AD203B41FA5}">
                      <a16:colId xmlns:a16="http://schemas.microsoft.com/office/drawing/2014/main" val="1394482498"/>
                    </a:ext>
                  </a:extLst>
                </a:gridCol>
                <a:gridCol w="1194448">
                  <a:extLst>
                    <a:ext uri="{9D8B030D-6E8A-4147-A177-3AD203B41FA5}">
                      <a16:colId xmlns:a16="http://schemas.microsoft.com/office/drawing/2014/main" val="3016120161"/>
                    </a:ext>
                  </a:extLst>
                </a:gridCol>
                <a:gridCol w="1384184">
                  <a:extLst>
                    <a:ext uri="{9D8B030D-6E8A-4147-A177-3AD203B41FA5}">
                      <a16:colId xmlns:a16="http://schemas.microsoft.com/office/drawing/2014/main" val="3864248913"/>
                    </a:ext>
                  </a:extLst>
                </a:gridCol>
                <a:gridCol w="1237796">
                  <a:extLst>
                    <a:ext uri="{9D8B030D-6E8A-4147-A177-3AD203B41FA5}">
                      <a16:colId xmlns:a16="http://schemas.microsoft.com/office/drawing/2014/main" val="963910479"/>
                    </a:ext>
                  </a:extLst>
                </a:gridCol>
                <a:gridCol w="1186622">
                  <a:extLst>
                    <a:ext uri="{9D8B030D-6E8A-4147-A177-3AD203B41FA5}">
                      <a16:colId xmlns:a16="http://schemas.microsoft.com/office/drawing/2014/main" val="2806363114"/>
                    </a:ext>
                  </a:extLst>
                </a:gridCol>
                <a:gridCol w="1006679">
                  <a:extLst>
                    <a:ext uri="{9D8B030D-6E8A-4147-A177-3AD203B41FA5}">
                      <a16:colId xmlns:a16="http://schemas.microsoft.com/office/drawing/2014/main" val="2625739660"/>
                    </a:ext>
                  </a:extLst>
                </a:gridCol>
                <a:gridCol w="777940">
                  <a:extLst>
                    <a:ext uri="{9D8B030D-6E8A-4147-A177-3AD203B41FA5}">
                      <a16:colId xmlns:a16="http://schemas.microsoft.com/office/drawing/2014/main" val="2085935011"/>
                    </a:ext>
                  </a:extLst>
                </a:gridCol>
              </a:tblGrid>
              <a:tr h="543990">
                <a:tc>
                  <a:txBody>
                    <a:bodyPr/>
                    <a:lstStyle/>
                    <a:p>
                      <a:endParaRPr lang="en-US" sz="1400" dirty="0">
                        <a:latin typeface="Franklin Gothic Medium" panose="020B0603020102020204" pitchFamily="34" charset="0"/>
                      </a:endParaRPr>
                    </a:p>
                  </a:txBody>
                  <a:tcPr marL="68580" marR="68580"/>
                </a:tc>
                <a:tc>
                  <a:txBody>
                    <a:bodyPr/>
                    <a:lstStyle/>
                    <a:p>
                      <a:pPr algn="ctr"/>
                      <a:r>
                        <a:rPr lang="en-US" sz="1800" dirty="0"/>
                        <a:t>General Replace</a:t>
                      </a:r>
                      <a:endParaRPr lang="en-US" sz="1800" dirty="0">
                        <a:latin typeface="Franklin Gothic Medium" panose="020B0603020102020204" pitchFamily="34" charset="0"/>
                      </a:endParaRPr>
                    </a:p>
                  </a:txBody>
                  <a:tcPr marL="68580" marR="68580" anchor="ctr"/>
                </a:tc>
                <a:tc>
                  <a:txBody>
                    <a:bodyPr/>
                    <a:lstStyle/>
                    <a:p>
                      <a:pPr algn="ctr"/>
                      <a:r>
                        <a:rPr lang="en-US" sz="1800" dirty="0"/>
                        <a:t>Bulkheads</a:t>
                      </a:r>
                      <a:endParaRPr lang="en-US" sz="1800" dirty="0">
                        <a:latin typeface="Franklin Gothic Medium" panose="020B0603020102020204" pitchFamily="34" charset="0"/>
                      </a:endParaRPr>
                    </a:p>
                  </a:txBody>
                  <a:tcPr marL="68580" marR="68580" anchor="ctr"/>
                </a:tc>
                <a:tc>
                  <a:txBody>
                    <a:bodyPr/>
                    <a:lstStyle/>
                    <a:p>
                      <a:pPr algn="ctr"/>
                      <a:r>
                        <a:rPr lang="en-US" sz="1800" dirty="0"/>
                        <a:t>Roads</a:t>
                      </a:r>
                      <a:endParaRPr lang="en-US" sz="1800" dirty="0">
                        <a:latin typeface="Franklin Gothic Medium" panose="020B0603020102020204" pitchFamily="34" charset="0"/>
                      </a:endParaRPr>
                    </a:p>
                  </a:txBody>
                  <a:tcPr marL="68580" marR="68580" anchor="ctr"/>
                </a:tc>
                <a:tc>
                  <a:txBody>
                    <a:bodyPr/>
                    <a:lstStyle/>
                    <a:p>
                      <a:pPr algn="ctr"/>
                      <a:r>
                        <a:rPr lang="en-US" sz="1800" dirty="0"/>
                        <a:t>Drainage</a:t>
                      </a:r>
                      <a:endParaRPr lang="en-US" sz="1800" dirty="0">
                        <a:latin typeface="Franklin Gothic Medium" panose="020B0603020102020204" pitchFamily="34" charset="0"/>
                      </a:endParaRPr>
                    </a:p>
                  </a:txBody>
                  <a:tcPr marL="68580" marR="68580" anchor="ctr"/>
                </a:tc>
                <a:tc>
                  <a:txBody>
                    <a:bodyPr/>
                    <a:lstStyle/>
                    <a:p>
                      <a:pPr algn="ctr"/>
                      <a:r>
                        <a:rPr lang="en-US" sz="1800" dirty="0"/>
                        <a:t>New Capital</a:t>
                      </a:r>
                      <a:endParaRPr lang="en-US" sz="1800" dirty="0">
                        <a:latin typeface="Franklin Gothic Medium" panose="020B0603020102020204" pitchFamily="34" charset="0"/>
                      </a:endParaRPr>
                    </a:p>
                  </a:txBody>
                  <a:tcPr marL="68580" marR="68580" anchor="ctr"/>
                </a:tc>
                <a:tc>
                  <a:txBody>
                    <a:bodyPr/>
                    <a:lstStyle/>
                    <a:p>
                      <a:pPr algn="ctr"/>
                      <a:r>
                        <a:rPr lang="en-US" sz="1800" dirty="0"/>
                        <a:t>Total</a:t>
                      </a:r>
                      <a:endParaRPr lang="en-US" sz="1800" dirty="0">
                        <a:latin typeface="Franklin Gothic Medium" panose="020B0603020102020204" pitchFamily="34" charset="0"/>
                      </a:endParaRPr>
                    </a:p>
                  </a:txBody>
                  <a:tcPr marL="68580" marR="68580" anchor="ctr"/>
                </a:tc>
                <a:extLst>
                  <a:ext uri="{0D108BD9-81ED-4DB2-BD59-A6C34878D82A}">
                    <a16:rowId xmlns:a16="http://schemas.microsoft.com/office/drawing/2014/main" val="3190847527"/>
                  </a:ext>
                </a:extLst>
              </a:tr>
              <a:tr h="604434">
                <a:tc>
                  <a:txBody>
                    <a:bodyPr/>
                    <a:lstStyle/>
                    <a:p>
                      <a:r>
                        <a:rPr lang="en-US" sz="2000" b="1" dirty="0"/>
                        <a:t>4/30/22 Balance</a:t>
                      </a:r>
                      <a:endParaRPr lang="en-US" sz="2000" b="1" dirty="0">
                        <a:latin typeface="Franklin Gothic Medium" panose="020B0603020102020204" pitchFamily="34" charset="0"/>
                      </a:endParaRPr>
                    </a:p>
                  </a:txBody>
                  <a:tcPr marL="68580" marR="68580" anchor="ctr"/>
                </a:tc>
                <a:tc>
                  <a:txBody>
                    <a:bodyPr/>
                    <a:lstStyle/>
                    <a:p>
                      <a:pPr algn="ctr"/>
                      <a:r>
                        <a:rPr lang="en-US" sz="2000" b="1" dirty="0"/>
                        <a:t>$4.8</a:t>
                      </a:r>
                      <a:endParaRPr lang="en-US" sz="2000" b="1" dirty="0">
                        <a:latin typeface="Franklin Gothic Medium" panose="020B0603020102020204" pitchFamily="34" charset="0"/>
                      </a:endParaRPr>
                    </a:p>
                  </a:txBody>
                  <a:tcPr marL="68580" marR="68580" anchor="ctr"/>
                </a:tc>
                <a:tc>
                  <a:txBody>
                    <a:bodyPr/>
                    <a:lstStyle/>
                    <a:p>
                      <a:pPr algn="ctr"/>
                      <a:r>
                        <a:rPr lang="en-US" sz="2000" b="1" dirty="0"/>
                        <a:t> $0.5</a:t>
                      </a:r>
                      <a:endParaRPr lang="en-US" sz="2000" b="1" dirty="0">
                        <a:latin typeface="Franklin Gothic Medium" panose="020B0603020102020204" pitchFamily="34" charset="0"/>
                      </a:endParaRPr>
                    </a:p>
                  </a:txBody>
                  <a:tcPr marL="68580" marR="68580" anchor="ctr"/>
                </a:tc>
                <a:tc>
                  <a:txBody>
                    <a:bodyPr/>
                    <a:lstStyle/>
                    <a:p>
                      <a:pPr algn="ctr"/>
                      <a:r>
                        <a:rPr lang="en-US" sz="2000" b="1" dirty="0"/>
                        <a:t>$0.0</a:t>
                      </a:r>
                      <a:endParaRPr lang="en-US" sz="2000" b="1" dirty="0">
                        <a:latin typeface="Franklin Gothic Medium" panose="020B0603020102020204" pitchFamily="34" charset="0"/>
                      </a:endParaRPr>
                    </a:p>
                  </a:txBody>
                  <a:tcPr marL="68580" marR="68580" anchor="ctr"/>
                </a:tc>
                <a:tc>
                  <a:txBody>
                    <a:bodyPr/>
                    <a:lstStyle/>
                    <a:p>
                      <a:pPr algn="ctr"/>
                      <a:r>
                        <a:rPr lang="en-US" sz="2000" b="1" dirty="0"/>
                        <a:t>$0.7</a:t>
                      </a:r>
                      <a:endParaRPr lang="en-US" sz="2000" b="1" dirty="0">
                        <a:latin typeface="Franklin Gothic Medium" panose="020B0603020102020204" pitchFamily="34" charset="0"/>
                      </a:endParaRPr>
                    </a:p>
                  </a:txBody>
                  <a:tcPr marL="68580" marR="68580" anchor="ctr"/>
                </a:tc>
                <a:tc>
                  <a:txBody>
                    <a:bodyPr/>
                    <a:lstStyle/>
                    <a:p>
                      <a:pPr algn="ctr"/>
                      <a:r>
                        <a:rPr lang="en-US" sz="2000" b="1" dirty="0"/>
                        <a:t>$0.1</a:t>
                      </a:r>
                      <a:endParaRPr lang="en-US" sz="2000" b="1" dirty="0">
                        <a:latin typeface="Franklin Gothic Medium" panose="020B0603020102020204" pitchFamily="34" charset="0"/>
                      </a:endParaRPr>
                    </a:p>
                  </a:txBody>
                  <a:tcPr marL="68580" marR="68580" anchor="ctr"/>
                </a:tc>
                <a:tc>
                  <a:txBody>
                    <a:bodyPr/>
                    <a:lstStyle/>
                    <a:p>
                      <a:pPr algn="ctr"/>
                      <a:r>
                        <a:rPr lang="en-US" sz="2000" b="1" dirty="0"/>
                        <a:t>$6.1</a:t>
                      </a:r>
                      <a:endParaRPr lang="en-US" sz="2000" b="1" dirty="0">
                        <a:latin typeface="Franklin Gothic Medium" panose="020B0603020102020204" pitchFamily="34" charset="0"/>
                      </a:endParaRPr>
                    </a:p>
                  </a:txBody>
                  <a:tcPr marL="68580" marR="68580" anchor="ctr"/>
                </a:tc>
                <a:extLst>
                  <a:ext uri="{0D108BD9-81ED-4DB2-BD59-A6C34878D82A}">
                    <a16:rowId xmlns:a16="http://schemas.microsoft.com/office/drawing/2014/main" val="2939790926"/>
                  </a:ext>
                </a:extLst>
              </a:tr>
              <a:tr h="604434">
                <a:tc>
                  <a:txBody>
                    <a:bodyPr/>
                    <a:lstStyle/>
                    <a:p>
                      <a:r>
                        <a:rPr lang="en-US" sz="2000" dirty="0"/>
                        <a:t>Contributions/</a:t>
                      </a:r>
                    </a:p>
                    <a:p>
                      <a:r>
                        <a:rPr lang="en-US" sz="2000" dirty="0"/>
                        <a:t>Interest</a:t>
                      </a:r>
                      <a:endParaRPr lang="en-US" sz="2000" dirty="0">
                        <a:latin typeface="Franklin Gothic Medium" panose="020B0603020102020204" pitchFamily="34" charset="0"/>
                      </a:endParaRPr>
                    </a:p>
                  </a:txBody>
                  <a:tcPr marL="68580" marR="68580" anchor="ctr"/>
                </a:tc>
                <a:tc>
                  <a:txBody>
                    <a:bodyPr/>
                    <a:lstStyle/>
                    <a:p>
                      <a:pPr algn="ctr"/>
                      <a:r>
                        <a:rPr lang="en-US" sz="2000" dirty="0"/>
                        <a:t>  1.8</a:t>
                      </a:r>
                      <a:endParaRPr lang="en-US" sz="2000" dirty="0">
                        <a:latin typeface="Franklin Gothic Medium" panose="020B0603020102020204" pitchFamily="34" charset="0"/>
                      </a:endParaRPr>
                    </a:p>
                  </a:txBody>
                  <a:tcPr marL="68580" marR="68580" anchor="ctr"/>
                </a:tc>
                <a:tc>
                  <a:txBody>
                    <a:bodyPr/>
                    <a:lstStyle/>
                    <a:p>
                      <a:pPr algn="ctr"/>
                      <a:r>
                        <a:rPr lang="en-US" sz="2000" dirty="0"/>
                        <a:t>   1.1</a:t>
                      </a:r>
                      <a:endParaRPr lang="en-US" sz="2000" dirty="0">
                        <a:latin typeface="Franklin Gothic Medium" panose="020B0603020102020204" pitchFamily="34" charset="0"/>
                      </a:endParaRPr>
                    </a:p>
                  </a:txBody>
                  <a:tcPr marL="68580" marR="68580" anchor="ctr"/>
                </a:tc>
                <a:tc>
                  <a:txBody>
                    <a:bodyPr/>
                    <a:lstStyle/>
                    <a:p>
                      <a:pPr algn="ctr"/>
                      <a:r>
                        <a:rPr lang="en-US" sz="2000" dirty="0"/>
                        <a:t>  0.7</a:t>
                      </a:r>
                      <a:endParaRPr lang="en-US" sz="2000" dirty="0">
                        <a:latin typeface="Franklin Gothic Medium" panose="020B0603020102020204" pitchFamily="34" charset="0"/>
                      </a:endParaRPr>
                    </a:p>
                  </a:txBody>
                  <a:tcPr marL="68580" marR="68580" anchor="ctr"/>
                </a:tc>
                <a:tc>
                  <a:txBody>
                    <a:bodyPr/>
                    <a:lstStyle/>
                    <a:p>
                      <a:pPr algn="ctr"/>
                      <a:r>
                        <a:rPr lang="en-US" sz="2000" dirty="0"/>
                        <a:t>-</a:t>
                      </a:r>
                      <a:endParaRPr lang="en-US" sz="2000" dirty="0">
                        <a:latin typeface="Franklin Gothic Medium" panose="020B0603020102020204" pitchFamily="34" charset="0"/>
                      </a:endParaRPr>
                    </a:p>
                  </a:txBody>
                  <a:tcPr marL="68580" marR="68580" anchor="ctr"/>
                </a:tc>
                <a:tc>
                  <a:txBody>
                    <a:bodyPr/>
                    <a:lstStyle/>
                    <a:p>
                      <a:pPr algn="ctr"/>
                      <a:r>
                        <a:rPr lang="en-US" sz="2000" dirty="0"/>
                        <a:t>  0.2</a:t>
                      </a:r>
                      <a:endParaRPr lang="en-US" sz="2000" dirty="0">
                        <a:latin typeface="Franklin Gothic Medium" panose="020B0603020102020204" pitchFamily="34" charset="0"/>
                      </a:endParaRPr>
                    </a:p>
                  </a:txBody>
                  <a:tcPr marL="68580" marR="68580" anchor="ctr"/>
                </a:tc>
                <a:tc>
                  <a:txBody>
                    <a:bodyPr/>
                    <a:lstStyle/>
                    <a:p>
                      <a:pPr algn="ctr"/>
                      <a:r>
                        <a:rPr lang="en-US" sz="2000" dirty="0"/>
                        <a:t> 3.8</a:t>
                      </a:r>
                      <a:endParaRPr lang="en-US" sz="2000" dirty="0">
                        <a:latin typeface="Franklin Gothic Medium" panose="020B0603020102020204" pitchFamily="34" charset="0"/>
                      </a:endParaRPr>
                    </a:p>
                  </a:txBody>
                  <a:tcPr marL="68580" marR="68580" anchor="ctr"/>
                </a:tc>
                <a:extLst>
                  <a:ext uri="{0D108BD9-81ED-4DB2-BD59-A6C34878D82A}">
                    <a16:rowId xmlns:a16="http://schemas.microsoft.com/office/drawing/2014/main" val="823467776"/>
                  </a:ext>
                </a:extLst>
              </a:tr>
              <a:tr h="604434">
                <a:tc>
                  <a:txBody>
                    <a:bodyPr/>
                    <a:lstStyle/>
                    <a:p>
                      <a:r>
                        <a:rPr lang="en-US" sz="2000" dirty="0"/>
                        <a:t>Casino Funds</a:t>
                      </a:r>
                      <a:endParaRPr lang="en-US" sz="2000" dirty="0">
                        <a:latin typeface="Franklin Gothic Medium" panose="020B0603020102020204" pitchFamily="34" charset="0"/>
                      </a:endParaRPr>
                    </a:p>
                  </a:txBody>
                  <a:tcPr marL="68580" marR="68580" anchor="ctr"/>
                </a:tc>
                <a:tc>
                  <a:txBody>
                    <a:bodyPr/>
                    <a:lstStyle/>
                    <a:p>
                      <a:pPr algn="ctr"/>
                      <a:r>
                        <a:rPr lang="en-US" sz="2000" dirty="0"/>
                        <a:t>  -</a:t>
                      </a:r>
                      <a:endParaRPr lang="en-US" sz="2000" dirty="0">
                        <a:latin typeface="Franklin Gothic Medium" panose="020B0603020102020204" pitchFamily="34" charset="0"/>
                      </a:endParaRPr>
                    </a:p>
                  </a:txBody>
                  <a:tcPr marL="68580" marR="68580" anchor="ctr"/>
                </a:tc>
                <a:tc>
                  <a:txBody>
                    <a:bodyPr/>
                    <a:lstStyle/>
                    <a:p>
                      <a:pPr algn="ctr"/>
                      <a:r>
                        <a:rPr lang="en-US" sz="2000" dirty="0"/>
                        <a:t> -</a:t>
                      </a:r>
                      <a:endParaRPr lang="en-US" sz="2000" dirty="0">
                        <a:latin typeface="Franklin Gothic Medium" panose="020B0603020102020204" pitchFamily="34" charset="0"/>
                      </a:endParaRPr>
                    </a:p>
                  </a:txBody>
                  <a:tcPr marL="68580" marR="68580" anchor="ctr"/>
                </a:tc>
                <a:tc>
                  <a:txBody>
                    <a:bodyPr/>
                    <a:lstStyle/>
                    <a:p>
                      <a:pPr algn="ctr"/>
                      <a:r>
                        <a:rPr lang="en-US" sz="2000" dirty="0"/>
                        <a:t>  0.4</a:t>
                      </a:r>
                      <a:endParaRPr lang="en-US" sz="2000" dirty="0">
                        <a:latin typeface="Franklin Gothic Medium" panose="020B0603020102020204" pitchFamily="34" charset="0"/>
                      </a:endParaRPr>
                    </a:p>
                  </a:txBody>
                  <a:tcPr marL="68580" marR="68580" anchor="ctr"/>
                </a:tc>
                <a:tc>
                  <a:txBody>
                    <a:bodyPr/>
                    <a:lstStyle/>
                    <a:p>
                      <a:pPr algn="ctr"/>
                      <a:r>
                        <a:rPr lang="en-US" sz="2000" dirty="0"/>
                        <a:t> 0.1</a:t>
                      </a:r>
                      <a:endParaRPr lang="en-US" sz="2000" dirty="0">
                        <a:latin typeface="Franklin Gothic Medium" panose="020B0603020102020204" pitchFamily="34" charset="0"/>
                      </a:endParaRPr>
                    </a:p>
                  </a:txBody>
                  <a:tcPr marL="68580" marR="68580" anchor="ctr"/>
                </a:tc>
                <a:tc>
                  <a:txBody>
                    <a:bodyPr/>
                    <a:lstStyle/>
                    <a:p>
                      <a:pPr algn="ctr"/>
                      <a:r>
                        <a:rPr lang="en-US" sz="2000" dirty="0"/>
                        <a:t>-</a:t>
                      </a:r>
                      <a:endParaRPr lang="en-US" sz="2000" dirty="0">
                        <a:latin typeface="Franklin Gothic Medium" panose="020B0603020102020204" pitchFamily="34" charset="0"/>
                      </a:endParaRPr>
                    </a:p>
                  </a:txBody>
                  <a:tcPr marL="68580" marR="68580" anchor="ctr"/>
                </a:tc>
                <a:tc>
                  <a:txBody>
                    <a:bodyPr/>
                    <a:lstStyle/>
                    <a:p>
                      <a:pPr algn="ctr"/>
                      <a:r>
                        <a:rPr lang="en-US" sz="2000" dirty="0"/>
                        <a:t> 0.5</a:t>
                      </a:r>
                      <a:endParaRPr lang="en-US" sz="2000" dirty="0">
                        <a:latin typeface="Franklin Gothic Medium" panose="020B0603020102020204" pitchFamily="34" charset="0"/>
                      </a:endParaRPr>
                    </a:p>
                  </a:txBody>
                  <a:tcPr marL="68580" marR="68580" anchor="ctr"/>
                </a:tc>
                <a:extLst>
                  <a:ext uri="{0D108BD9-81ED-4DB2-BD59-A6C34878D82A}">
                    <a16:rowId xmlns:a16="http://schemas.microsoft.com/office/drawing/2014/main" val="3199560772"/>
                  </a:ext>
                </a:extLst>
              </a:tr>
              <a:tr h="604434">
                <a:tc>
                  <a:txBody>
                    <a:bodyPr/>
                    <a:lstStyle/>
                    <a:p>
                      <a:r>
                        <a:rPr lang="en-US" sz="2000" dirty="0"/>
                        <a:t>Transfer (Spend)</a:t>
                      </a:r>
                      <a:endParaRPr lang="en-US" sz="2000" dirty="0">
                        <a:latin typeface="Franklin Gothic Medium" panose="020B0603020102020204" pitchFamily="34" charset="0"/>
                      </a:endParaRPr>
                    </a:p>
                  </a:txBody>
                  <a:tcPr marL="68580" marR="68580" anchor="ctr"/>
                </a:tc>
                <a:tc>
                  <a:txBody>
                    <a:bodyPr/>
                    <a:lstStyle/>
                    <a:p>
                      <a:pPr algn="ctr"/>
                      <a:r>
                        <a:rPr lang="en-US" sz="2000" dirty="0"/>
                        <a:t>  (0.7)</a:t>
                      </a:r>
                      <a:endParaRPr lang="en-US" sz="2000" dirty="0">
                        <a:latin typeface="Franklin Gothic Medium" panose="020B0603020102020204" pitchFamily="34" charset="0"/>
                      </a:endParaRPr>
                    </a:p>
                  </a:txBody>
                  <a:tcPr marL="68580" marR="68580" anchor="ctr"/>
                </a:tc>
                <a:tc>
                  <a:txBody>
                    <a:bodyPr/>
                    <a:lstStyle/>
                    <a:p>
                      <a:pPr algn="ctr"/>
                      <a:r>
                        <a:rPr lang="en-US" sz="2000" dirty="0"/>
                        <a:t>  (0.3)</a:t>
                      </a:r>
                      <a:endParaRPr lang="en-US" sz="2000" dirty="0">
                        <a:latin typeface="Franklin Gothic Medium" panose="020B0603020102020204" pitchFamily="34" charset="0"/>
                      </a:endParaRPr>
                    </a:p>
                  </a:txBody>
                  <a:tcPr marL="68580" marR="68580" anchor="ctr"/>
                </a:tc>
                <a:tc>
                  <a:txBody>
                    <a:bodyPr/>
                    <a:lstStyle/>
                    <a:p>
                      <a:pPr algn="ctr"/>
                      <a:r>
                        <a:rPr lang="en-US" sz="2000" dirty="0"/>
                        <a:t> -</a:t>
                      </a:r>
                      <a:endParaRPr lang="en-US" sz="2000" dirty="0">
                        <a:latin typeface="Franklin Gothic Medium" panose="020B0603020102020204" pitchFamily="34" charset="0"/>
                      </a:endParaRPr>
                    </a:p>
                  </a:txBody>
                  <a:tcPr marL="68580" marR="68580" anchor="ctr"/>
                </a:tc>
                <a:tc>
                  <a:txBody>
                    <a:bodyPr/>
                    <a:lstStyle/>
                    <a:p>
                      <a:pPr algn="ctr"/>
                      <a:r>
                        <a:rPr lang="en-US" sz="2000" dirty="0"/>
                        <a:t> (0.6)</a:t>
                      </a:r>
                      <a:endParaRPr lang="en-US" sz="2000" dirty="0">
                        <a:latin typeface="Franklin Gothic Medium" panose="020B0603020102020204" pitchFamily="34" charset="0"/>
                      </a:endParaRPr>
                    </a:p>
                  </a:txBody>
                  <a:tcPr marL="68580" marR="68580" anchor="ctr"/>
                </a:tc>
                <a:tc>
                  <a:txBody>
                    <a:bodyPr/>
                    <a:lstStyle/>
                    <a:p>
                      <a:pPr algn="ctr"/>
                      <a:r>
                        <a:rPr lang="en-US" sz="2000" dirty="0"/>
                        <a:t> (0.2)</a:t>
                      </a:r>
                      <a:endParaRPr lang="en-US" sz="2000" dirty="0">
                        <a:latin typeface="Franklin Gothic Medium" panose="020B0603020102020204" pitchFamily="34" charset="0"/>
                      </a:endParaRPr>
                    </a:p>
                  </a:txBody>
                  <a:tcPr marL="68580" marR="68580" anchor="ctr"/>
                </a:tc>
                <a:tc>
                  <a:txBody>
                    <a:bodyPr/>
                    <a:lstStyle/>
                    <a:p>
                      <a:pPr algn="ctr"/>
                      <a:r>
                        <a:rPr lang="en-US" sz="2000" dirty="0"/>
                        <a:t>(1.8)</a:t>
                      </a:r>
                      <a:endParaRPr lang="en-US" sz="2000" dirty="0">
                        <a:latin typeface="Franklin Gothic Medium" panose="020B0603020102020204" pitchFamily="34" charset="0"/>
                      </a:endParaRPr>
                    </a:p>
                  </a:txBody>
                  <a:tcPr marL="68580" marR="68580" anchor="ctr"/>
                </a:tc>
                <a:extLst>
                  <a:ext uri="{0D108BD9-81ED-4DB2-BD59-A6C34878D82A}">
                    <a16:rowId xmlns:a16="http://schemas.microsoft.com/office/drawing/2014/main" val="2918661611"/>
                  </a:ext>
                </a:extLst>
              </a:tr>
              <a:tr h="604434">
                <a:tc>
                  <a:txBody>
                    <a:bodyPr/>
                    <a:lstStyle/>
                    <a:p>
                      <a:r>
                        <a:rPr lang="en-US" sz="2000" b="1" dirty="0"/>
                        <a:t>11/30/22 Balance</a:t>
                      </a:r>
                      <a:endParaRPr lang="en-US" sz="2000" b="1" dirty="0">
                        <a:latin typeface="Franklin Gothic Medium" panose="020B0603020102020204" pitchFamily="34" charset="0"/>
                      </a:endParaRPr>
                    </a:p>
                  </a:txBody>
                  <a:tcPr marL="68580" marR="68580" anchor="ctr"/>
                </a:tc>
                <a:tc>
                  <a:txBody>
                    <a:bodyPr/>
                    <a:lstStyle/>
                    <a:p>
                      <a:pPr algn="ctr"/>
                      <a:r>
                        <a:rPr lang="en-US" sz="2000" b="1" dirty="0"/>
                        <a:t>$5.9</a:t>
                      </a:r>
                      <a:endParaRPr lang="en-US" sz="2000" b="1" dirty="0">
                        <a:latin typeface="Franklin Gothic Medium" panose="020B0603020102020204" pitchFamily="34" charset="0"/>
                      </a:endParaRPr>
                    </a:p>
                  </a:txBody>
                  <a:tcPr marL="68580" marR="68580" anchor="ctr"/>
                </a:tc>
                <a:tc>
                  <a:txBody>
                    <a:bodyPr/>
                    <a:lstStyle/>
                    <a:p>
                      <a:pPr algn="ctr"/>
                      <a:r>
                        <a:rPr lang="en-US" sz="2000" b="1" dirty="0"/>
                        <a:t>$1.3</a:t>
                      </a:r>
                      <a:endParaRPr lang="en-US" sz="2000" b="1" dirty="0">
                        <a:latin typeface="Franklin Gothic Medium" panose="020B0603020102020204" pitchFamily="34" charset="0"/>
                      </a:endParaRPr>
                    </a:p>
                  </a:txBody>
                  <a:tcPr marL="68580" marR="68580" anchor="ctr"/>
                </a:tc>
                <a:tc>
                  <a:txBody>
                    <a:bodyPr/>
                    <a:lstStyle/>
                    <a:p>
                      <a:pPr algn="ctr"/>
                      <a:r>
                        <a:rPr lang="en-US" sz="2000" b="1" dirty="0"/>
                        <a:t>$1.1</a:t>
                      </a:r>
                      <a:endParaRPr lang="en-US" sz="2000" b="1" dirty="0">
                        <a:latin typeface="Franklin Gothic Medium" panose="020B0603020102020204" pitchFamily="34" charset="0"/>
                      </a:endParaRPr>
                    </a:p>
                  </a:txBody>
                  <a:tcPr marL="68580" marR="68580" anchor="ctr"/>
                </a:tc>
                <a:tc>
                  <a:txBody>
                    <a:bodyPr/>
                    <a:lstStyle/>
                    <a:p>
                      <a:pPr algn="ctr"/>
                      <a:r>
                        <a:rPr lang="en-US" sz="2000" b="1" dirty="0"/>
                        <a:t>$0.2</a:t>
                      </a:r>
                      <a:endParaRPr lang="en-US" sz="2000" b="1" dirty="0">
                        <a:latin typeface="Franklin Gothic Medium" panose="020B0603020102020204" pitchFamily="34" charset="0"/>
                      </a:endParaRPr>
                    </a:p>
                  </a:txBody>
                  <a:tcPr marL="68580" marR="68580" anchor="ctr"/>
                </a:tc>
                <a:tc>
                  <a:txBody>
                    <a:bodyPr/>
                    <a:lstStyle/>
                    <a:p>
                      <a:pPr algn="ctr"/>
                      <a:r>
                        <a:rPr lang="en-US" sz="2000" b="1" dirty="0"/>
                        <a:t>$0.1</a:t>
                      </a:r>
                      <a:endParaRPr lang="en-US" sz="2000" b="1" dirty="0">
                        <a:latin typeface="Franklin Gothic Medium" panose="020B0603020102020204" pitchFamily="34" charset="0"/>
                      </a:endParaRPr>
                    </a:p>
                  </a:txBody>
                  <a:tcPr marL="68580" marR="68580" anchor="ctr"/>
                </a:tc>
                <a:tc>
                  <a:txBody>
                    <a:bodyPr/>
                    <a:lstStyle/>
                    <a:p>
                      <a:pPr algn="ctr"/>
                      <a:r>
                        <a:rPr lang="en-US" sz="2000" b="1" dirty="0"/>
                        <a:t>$8.6</a:t>
                      </a:r>
                      <a:endParaRPr lang="en-US" sz="2000" b="1" dirty="0">
                        <a:latin typeface="Franklin Gothic Medium" panose="020B0603020102020204" pitchFamily="34" charset="0"/>
                      </a:endParaRPr>
                    </a:p>
                  </a:txBody>
                  <a:tcPr marL="68580" marR="68580" anchor="ctr"/>
                </a:tc>
                <a:extLst>
                  <a:ext uri="{0D108BD9-81ED-4DB2-BD59-A6C34878D82A}">
                    <a16:rowId xmlns:a16="http://schemas.microsoft.com/office/drawing/2014/main" val="1901422235"/>
                  </a:ext>
                </a:extLst>
              </a:tr>
            </a:tbl>
          </a:graphicData>
        </a:graphic>
      </p:graphicFrame>
    </p:spTree>
    <p:extLst>
      <p:ext uri="{BB962C8B-B14F-4D97-AF65-F5344CB8AC3E}">
        <p14:creationId xmlns:p14="http://schemas.microsoft.com/office/powerpoint/2010/main" val="164644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04C8E-759C-4538-9575-26595E557F40}"/>
              </a:ext>
            </a:extLst>
          </p:cNvPr>
          <p:cNvSpPr>
            <a:spLocks noGrp="1"/>
          </p:cNvSpPr>
          <p:nvPr>
            <p:ph type="title"/>
          </p:nvPr>
        </p:nvSpPr>
        <p:spPr>
          <a:xfrm>
            <a:off x="367903" y="226422"/>
            <a:ext cx="8408193" cy="584865"/>
          </a:xfrm>
        </p:spPr>
        <p:txBody>
          <a:bodyPr vert="horz" lIns="91440" tIns="45720" rIns="91440" bIns="45720" rtlCol="0" anchor="ctr">
            <a:normAutofit fontScale="90000"/>
          </a:bodyPr>
          <a:lstStyle/>
          <a:p>
            <a:pPr algn="ctr" defTabSz="914400"/>
            <a:r>
              <a:rPr lang="en-US" sz="2800" kern="1200" dirty="0">
                <a:latin typeface="+mj-lt"/>
                <a:ea typeface="+mj-ea"/>
                <a:cs typeface="+mj-cs"/>
              </a:rPr>
              <a:t>Reserves Y</a:t>
            </a:r>
            <a:r>
              <a:rPr lang="en-US" sz="2800" dirty="0"/>
              <a:t>ear-End </a:t>
            </a:r>
            <a:r>
              <a:rPr lang="en-US" sz="2800" dirty="0">
                <a:cs typeface="+mj-cs"/>
              </a:rPr>
              <a:t>U</a:t>
            </a:r>
            <a:r>
              <a:rPr lang="en-US" sz="2800" kern="1200" dirty="0">
                <a:latin typeface="+mj-lt"/>
                <a:ea typeface="+mj-ea"/>
                <a:cs typeface="+mj-cs"/>
              </a:rPr>
              <a:t>naudited Estimate</a:t>
            </a:r>
            <a:br>
              <a:rPr lang="en-US" sz="2800" kern="1200" dirty="0">
                <a:latin typeface="+mj-lt"/>
                <a:ea typeface="+mj-ea"/>
                <a:cs typeface="+mj-cs"/>
              </a:rPr>
            </a:br>
            <a:r>
              <a:rPr lang="en-US" sz="2000" b="1" dirty="0">
                <a:solidFill>
                  <a:schemeClr val="tx1"/>
                </a:solidFill>
                <a:latin typeface="Franklin Gothic Medium" panose="020B0603020102020204" pitchFamily="34" charset="0"/>
              </a:rPr>
              <a:t>(in </a:t>
            </a:r>
            <a:r>
              <a:rPr lang="en-US" sz="2000" b="1" dirty="0" err="1">
                <a:solidFill>
                  <a:schemeClr val="tx1"/>
                </a:solidFill>
                <a:latin typeface="Franklin Gothic Medium" panose="020B0603020102020204" pitchFamily="34" charset="0"/>
              </a:rPr>
              <a:t>ooo’s</a:t>
            </a:r>
            <a:r>
              <a:rPr lang="en-US" sz="2000" b="1" dirty="0">
                <a:solidFill>
                  <a:schemeClr val="tx1"/>
                </a:solidFill>
                <a:latin typeface="Franklin Gothic Medium" panose="020B0603020102020204" pitchFamily="34" charset="0"/>
              </a:rPr>
              <a:t>)</a:t>
            </a:r>
            <a:endParaRPr lang="en-US" sz="2800" kern="1200" dirty="0">
              <a:solidFill>
                <a:schemeClr val="tx1"/>
              </a:solidFill>
              <a:latin typeface="+mj-lt"/>
              <a:ea typeface="+mj-ea"/>
              <a:cs typeface="+mj-cs"/>
            </a:endParaRPr>
          </a:p>
        </p:txBody>
      </p:sp>
      <p:graphicFrame>
        <p:nvGraphicFramePr>
          <p:cNvPr id="4" name="Table 3">
            <a:extLst>
              <a:ext uri="{FF2B5EF4-FFF2-40B4-BE49-F238E27FC236}">
                <a16:creationId xmlns:a16="http://schemas.microsoft.com/office/drawing/2014/main" id="{56339740-C4C2-4E66-9638-BF57A372FE54}"/>
              </a:ext>
            </a:extLst>
          </p:cNvPr>
          <p:cNvGraphicFramePr>
            <a:graphicFrameLocks noGrp="1"/>
          </p:cNvGraphicFramePr>
          <p:nvPr>
            <p:extLst>
              <p:ext uri="{D42A27DB-BD31-4B8C-83A1-F6EECF244321}">
                <p14:modId xmlns:p14="http://schemas.microsoft.com/office/powerpoint/2010/main" val="3160622927"/>
              </p:ext>
            </p:extLst>
          </p:nvPr>
        </p:nvGraphicFramePr>
        <p:xfrm>
          <a:off x="102424" y="1102817"/>
          <a:ext cx="8939149" cy="5653048"/>
        </p:xfrm>
        <a:graphic>
          <a:graphicData uri="http://schemas.openxmlformats.org/drawingml/2006/table">
            <a:tbl>
              <a:tblPr firstRow="1" bandRow="1">
                <a:tableStyleId>{073A0DAA-6AF3-43AB-8588-CEC1D06C72B9}</a:tableStyleId>
              </a:tblPr>
              <a:tblGrid>
                <a:gridCol w="3733738">
                  <a:extLst>
                    <a:ext uri="{9D8B030D-6E8A-4147-A177-3AD203B41FA5}">
                      <a16:colId xmlns:a16="http://schemas.microsoft.com/office/drawing/2014/main" val="1394482498"/>
                    </a:ext>
                  </a:extLst>
                </a:gridCol>
                <a:gridCol w="1005652">
                  <a:extLst>
                    <a:ext uri="{9D8B030D-6E8A-4147-A177-3AD203B41FA5}">
                      <a16:colId xmlns:a16="http://schemas.microsoft.com/office/drawing/2014/main" val="3016120161"/>
                    </a:ext>
                  </a:extLst>
                </a:gridCol>
                <a:gridCol w="1277099">
                  <a:extLst>
                    <a:ext uri="{9D8B030D-6E8A-4147-A177-3AD203B41FA5}">
                      <a16:colId xmlns:a16="http://schemas.microsoft.com/office/drawing/2014/main" val="3864248913"/>
                    </a:ext>
                  </a:extLst>
                </a:gridCol>
                <a:gridCol w="1319051">
                  <a:extLst>
                    <a:ext uri="{9D8B030D-6E8A-4147-A177-3AD203B41FA5}">
                      <a16:colId xmlns:a16="http://schemas.microsoft.com/office/drawing/2014/main" val="963910479"/>
                    </a:ext>
                  </a:extLst>
                </a:gridCol>
                <a:gridCol w="1603609">
                  <a:extLst>
                    <a:ext uri="{9D8B030D-6E8A-4147-A177-3AD203B41FA5}">
                      <a16:colId xmlns:a16="http://schemas.microsoft.com/office/drawing/2014/main" val="2085935011"/>
                    </a:ext>
                  </a:extLst>
                </a:gridCol>
              </a:tblGrid>
              <a:tr h="533373">
                <a:tc>
                  <a:txBody>
                    <a:bodyPr/>
                    <a:lstStyle/>
                    <a:p>
                      <a:pPr algn="l" fontAlgn="b"/>
                      <a:r>
                        <a:rPr lang="en-US" sz="1800" b="0" u="none" strike="noStrike" dirty="0">
                          <a:solidFill>
                            <a:schemeClr val="tx1"/>
                          </a:solidFill>
                          <a:effectLst/>
                        </a:rPr>
                        <a:t> </a:t>
                      </a:r>
                      <a:endParaRPr lang="en-US" sz="1800" b="0" i="0" u="none" strike="noStrike" dirty="0">
                        <a:solidFill>
                          <a:schemeClr val="tx1"/>
                        </a:solidFill>
                        <a:effectLst/>
                        <a:latin typeface="Franklin Gothic Medium" panose="020B0603020102020204" pitchFamily="34" charset="0"/>
                      </a:endParaRPr>
                    </a:p>
                  </a:txBody>
                  <a:tcPr marL="4651" marR="4651" marT="4651" marB="0" anchor="b"/>
                </a:tc>
                <a:tc>
                  <a:txBody>
                    <a:bodyPr/>
                    <a:lstStyle/>
                    <a:p>
                      <a:pPr algn="ctr" fontAlgn="b"/>
                      <a:r>
                        <a:rPr lang="en-US" sz="1600" b="1" u="none" strike="noStrike" dirty="0">
                          <a:solidFill>
                            <a:schemeClr val="tx1"/>
                          </a:solidFill>
                          <a:effectLst/>
                        </a:rPr>
                        <a:t>Beginning Balance</a:t>
                      </a:r>
                      <a:endParaRPr lang="en-US" sz="1600" b="1" i="0" u="none" strike="noStrike" dirty="0">
                        <a:solidFill>
                          <a:schemeClr val="tx1"/>
                        </a:solidFill>
                        <a:effectLst/>
                        <a:latin typeface="Franklin Gothic Medium" panose="020B0603020102020204" pitchFamily="34" charset="0"/>
                      </a:endParaRPr>
                    </a:p>
                  </a:txBody>
                  <a:tcPr marL="4651" marR="4651" marT="4651" marB="0" anchor="b"/>
                </a:tc>
                <a:tc>
                  <a:txBody>
                    <a:bodyPr/>
                    <a:lstStyle/>
                    <a:p>
                      <a:pPr algn="ctr" fontAlgn="b"/>
                      <a:r>
                        <a:rPr lang="en-US" sz="1600" b="1" u="none" strike="noStrike" dirty="0">
                          <a:solidFill>
                            <a:schemeClr val="tx1"/>
                          </a:solidFill>
                          <a:effectLst/>
                        </a:rPr>
                        <a:t> </a:t>
                      </a:r>
                      <a:endParaRPr lang="en-US" sz="1600" b="1" i="0" u="none" strike="noStrike" dirty="0">
                        <a:solidFill>
                          <a:schemeClr val="tx1"/>
                        </a:solidFill>
                        <a:effectLst/>
                        <a:latin typeface="Franklin Gothic Medium" panose="020B0603020102020204" pitchFamily="34" charset="0"/>
                      </a:endParaRPr>
                    </a:p>
                  </a:txBody>
                  <a:tcPr marL="4651" marR="4651" marT="4651" marB="0" anchor="b"/>
                </a:tc>
                <a:tc>
                  <a:txBody>
                    <a:bodyPr/>
                    <a:lstStyle/>
                    <a:p>
                      <a:pPr algn="ctr" fontAlgn="b"/>
                      <a:r>
                        <a:rPr lang="en-US" sz="1600" b="1" u="none" strike="noStrike" dirty="0">
                          <a:solidFill>
                            <a:schemeClr val="tx1"/>
                          </a:solidFill>
                          <a:effectLst/>
                        </a:rPr>
                        <a:t> </a:t>
                      </a:r>
                      <a:endParaRPr lang="en-US" sz="1600" b="1" i="0" u="none" strike="noStrike" dirty="0">
                        <a:solidFill>
                          <a:schemeClr val="tx1"/>
                        </a:solidFill>
                        <a:effectLst/>
                        <a:latin typeface="Franklin Gothic Medium" panose="020B0603020102020204" pitchFamily="34" charset="0"/>
                      </a:endParaRPr>
                    </a:p>
                  </a:txBody>
                  <a:tcPr marL="4651" marR="4651" marT="4651" marB="0" anchor="b"/>
                </a:tc>
                <a:tc>
                  <a:txBody>
                    <a:bodyPr/>
                    <a:lstStyle/>
                    <a:p>
                      <a:pPr algn="ctr" fontAlgn="b"/>
                      <a:r>
                        <a:rPr lang="en-US" sz="1600" b="1" u="none" strike="noStrike" dirty="0">
                          <a:solidFill>
                            <a:schemeClr val="tx1"/>
                          </a:solidFill>
                          <a:effectLst/>
                        </a:rPr>
                        <a:t>Unaudited EST Balance</a:t>
                      </a:r>
                      <a:endParaRPr lang="en-US" sz="1600" b="1" i="0" u="none" strike="noStrike" dirty="0">
                        <a:solidFill>
                          <a:schemeClr val="tx1"/>
                        </a:solidFill>
                        <a:effectLst/>
                        <a:latin typeface="Franklin Gothic Medium" panose="020B0603020102020204" pitchFamily="34" charset="0"/>
                      </a:endParaRPr>
                    </a:p>
                  </a:txBody>
                  <a:tcPr marL="4651" marR="4651" marT="4651" marB="0" anchor="b"/>
                </a:tc>
                <a:extLst>
                  <a:ext uri="{0D108BD9-81ED-4DB2-BD59-A6C34878D82A}">
                    <a16:rowId xmlns:a16="http://schemas.microsoft.com/office/drawing/2014/main" val="823467776"/>
                  </a:ext>
                </a:extLst>
              </a:tr>
              <a:tr h="268928">
                <a:tc>
                  <a:txBody>
                    <a:bodyPr/>
                    <a:lstStyle/>
                    <a:p>
                      <a:pPr algn="l" fontAlgn="b"/>
                      <a:r>
                        <a:rPr lang="en-US" sz="1800" b="0" u="none" strike="noStrike" dirty="0">
                          <a:solidFill>
                            <a:srgbClr val="000000"/>
                          </a:solidFill>
                          <a:effectLst/>
                        </a:rPr>
                        <a:t> </a:t>
                      </a:r>
                      <a:endParaRPr lang="en-US" sz="1800" b="0"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r>
                        <a:rPr lang="en-US" sz="1600" b="1" u="none" strike="noStrike" dirty="0">
                          <a:solidFill>
                            <a:srgbClr val="000000"/>
                          </a:solidFill>
                          <a:effectLst/>
                        </a:rPr>
                        <a:t>4/30/22</a:t>
                      </a:r>
                      <a:endParaRPr lang="en-US" sz="1600" b="1"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r>
                        <a:rPr lang="en-US" sz="1600" b="1" u="none" strike="noStrike" dirty="0">
                          <a:solidFill>
                            <a:srgbClr val="000000"/>
                          </a:solidFill>
                          <a:effectLst/>
                        </a:rPr>
                        <a:t>Additions</a:t>
                      </a:r>
                      <a:endParaRPr lang="en-US" sz="1600" b="1"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r>
                        <a:rPr lang="en-US" sz="1600" b="1" u="none" strike="noStrike" dirty="0">
                          <a:solidFill>
                            <a:srgbClr val="000000"/>
                          </a:solidFill>
                          <a:effectLst/>
                        </a:rPr>
                        <a:t>Expenditures</a:t>
                      </a:r>
                      <a:endParaRPr lang="en-US" sz="1600" b="1"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r>
                        <a:rPr lang="en-US" sz="1600" b="1" u="none" strike="noStrike" dirty="0">
                          <a:solidFill>
                            <a:srgbClr val="000000"/>
                          </a:solidFill>
                          <a:effectLst/>
                        </a:rPr>
                        <a:t>4/30/2023</a:t>
                      </a:r>
                      <a:endParaRPr lang="en-US" sz="1600" b="1" i="0" u="none" strike="noStrike" dirty="0">
                        <a:solidFill>
                          <a:srgbClr val="000000"/>
                        </a:solidFill>
                        <a:effectLst/>
                        <a:latin typeface="Franklin Gothic Medium" panose="020B0603020102020204" pitchFamily="34" charset="0"/>
                      </a:endParaRPr>
                    </a:p>
                  </a:txBody>
                  <a:tcPr marL="4651" marR="4651" marT="4651" marB="0" anchor="b"/>
                </a:tc>
                <a:extLst>
                  <a:ext uri="{0D108BD9-81ED-4DB2-BD59-A6C34878D82A}">
                    <a16:rowId xmlns:a16="http://schemas.microsoft.com/office/drawing/2014/main" val="3199560772"/>
                  </a:ext>
                </a:extLst>
              </a:tr>
              <a:tr h="268928">
                <a:tc>
                  <a:txBody>
                    <a:bodyPr/>
                    <a:lstStyle/>
                    <a:p>
                      <a:pPr algn="l" fontAlgn="b"/>
                      <a:r>
                        <a:rPr lang="en-US" sz="1600" b="0" u="none" strike="noStrike" dirty="0">
                          <a:solidFill>
                            <a:srgbClr val="000000"/>
                          </a:solidFill>
                          <a:effectLst/>
                        </a:rPr>
                        <a:t>Major Maintenance &amp; Replacement:</a:t>
                      </a:r>
                      <a:endParaRPr lang="en-US" sz="1600" b="0"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l" fontAlgn="b"/>
                      <a:r>
                        <a:rPr lang="en-US" sz="1600" b="0" u="none" strike="noStrike" dirty="0">
                          <a:solidFill>
                            <a:srgbClr val="000000"/>
                          </a:solidFill>
                          <a:effectLst/>
                        </a:rPr>
                        <a:t> </a:t>
                      </a:r>
                      <a:endParaRPr lang="en-US" sz="1600" b="0"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l" fontAlgn="b"/>
                      <a:r>
                        <a:rPr lang="en-US" sz="1600" b="0" u="none" strike="noStrike" dirty="0">
                          <a:solidFill>
                            <a:srgbClr val="000000"/>
                          </a:solidFill>
                          <a:effectLst/>
                        </a:rPr>
                        <a:t> </a:t>
                      </a:r>
                      <a:endParaRPr lang="en-US" sz="1600" b="0"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l" fontAlgn="b"/>
                      <a:r>
                        <a:rPr lang="en-US" sz="1600" b="0" u="none" strike="noStrike" dirty="0">
                          <a:solidFill>
                            <a:srgbClr val="000000"/>
                          </a:solidFill>
                          <a:effectLst/>
                        </a:rPr>
                        <a:t> </a:t>
                      </a:r>
                      <a:endParaRPr lang="en-US" sz="1600" b="0"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l" fontAlgn="b"/>
                      <a:r>
                        <a:rPr lang="en-US" sz="1600" b="0" u="none" strike="noStrike" dirty="0">
                          <a:solidFill>
                            <a:srgbClr val="000000"/>
                          </a:solidFill>
                          <a:effectLst/>
                        </a:rPr>
                        <a:t> </a:t>
                      </a:r>
                      <a:endParaRPr lang="en-US" sz="1600" b="0" i="0" u="none" strike="noStrike" dirty="0">
                        <a:solidFill>
                          <a:srgbClr val="000000"/>
                        </a:solidFill>
                        <a:effectLst/>
                        <a:latin typeface="Franklin Gothic Medium" panose="020B0603020102020204" pitchFamily="34" charset="0"/>
                      </a:endParaRPr>
                    </a:p>
                  </a:txBody>
                  <a:tcPr marL="4651" marR="4651" marT="4651" marB="0" anchor="b"/>
                </a:tc>
                <a:extLst>
                  <a:ext uri="{0D108BD9-81ED-4DB2-BD59-A6C34878D82A}">
                    <a16:rowId xmlns:a16="http://schemas.microsoft.com/office/drawing/2014/main" val="2918661611"/>
                  </a:ext>
                </a:extLst>
              </a:tr>
              <a:tr h="268928">
                <a:tc>
                  <a:txBody>
                    <a:bodyPr/>
                    <a:lstStyle/>
                    <a:p>
                      <a:pPr algn="l" fontAlgn="b"/>
                      <a:r>
                        <a:rPr lang="en-US" sz="1600" b="0" u="none" strike="noStrike" dirty="0">
                          <a:solidFill>
                            <a:srgbClr val="000000"/>
                          </a:solidFill>
                          <a:effectLst/>
                        </a:rPr>
                        <a:t>       Marina Fuel Lines/Pumps/C Deck</a:t>
                      </a:r>
                      <a:endParaRPr lang="en-US" sz="1600" b="0"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r>
                        <a:rPr lang="en-US" sz="1600" b="0" u="none" strike="noStrike" dirty="0">
                          <a:solidFill>
                            <a:srgbClr val="000000"/>
                          </a:solidFill>
                          <a:effectLst/>
                        </a:rPr>
                        <a:t> </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0" u="none" strike="noStrike" dirty="0">
                          <a:solidFill>
                            <a:srgbClr val="000000"/>
                          </a:solidFill>
                          <a:effectLst/>
                        </a:rPr>
                        <a:t> </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0" u="none" strike="noStrike" dirty="0">
                          <a:solidFill>
                            <a:srgbClr val="000000"/>
                          </a:solidFill>
                          <a:effectLst/>
                        </a:rPr>
                        <a:t>   (500)</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0" u="none" strike="noStrike" dirty="0">
                          <a:solidFill>
                            <a:srgbClr val="000000"/>
                          </a:solidFill>
                          <a:effectLst/>
                        </a:rPr>
                        <a:t> </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extLst>
                  <a:ext uri="{0D108BD9-81ED-4DB2-BD59-A6C34878D82A}">
                    <a16:rowId xmlns:a16="http://schemas.microsoft.com/office/drawing/2014/main" val="1901422235"/>
                  </a:ext>
                </a:extLst>
              </a:tr>
              <a:tr h="268928">
                <a:tc>
                  <a:txBody>
                    <a:bodyPr/>
                    <a:lstStyle/>
                    <a:p>
                      <a:pPr algn="l" fontAlgn="b"/>
                      <a:r>
                        <a:rPr lang="en-US" sz="1600" b="0" u="none" strike="noStrike" dirty="0">
                          <a:solidFill>
                            <a:srgbClr val="000000"/>
                          </a:solidFill>
                          <a:effectLst/>
                        </a:rPr>
                        <a:t>       Police Vehicles</a:t>
                      </a:r>
                      <a:endParaRPr lang="en-US" sz="1600" b="0"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0" u="none" strike="noStrike" dirty="0">
                          <a:solidFill>
                            <a:srgbClr val="000000"/>
                          </a:solidFill>
                          <a:effectLst/>
                        </a:rPr>
                        <a:t>   (165)</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extLst>
                  <a:ext uri="{0D108BD9-81ED-4DB2-BD59-A6C34878D82A}">
                    <a16:rowId xmlns:a16="http://schemas.microsoft.com/office/drawing/2014/main" val="524958791"/>
                  </a:ext>
                </a:extLst>
              </a:tr>
              <a:tr h="268928">
                <a:tc>
                  <a:txBody>
                    <a:bodyPr/>
                    <a:lstStyle/>
                    <a:p>
                      <a:pPr algn="l" fontAlgn="b"/>
                      <a:r>
                        <a:rPr lang="en-US" sz="1600" b="0" u="none" strike="noStrike" dirty="0">
                          <a:solidFill>
                            <a:srgbClr val="000000"/>
                          </a:solidFill>
                          <a:effectLst/>
                        </a:rPr>
                        <a:t>       Golf </a:t>
                      </a:r>
                      <a:r>
                        <a:rPr lang="en-US" sz="1600" b="0" u="none" strike="noStrike" dirty="0" err="1">
                          <a:solidFill>
                            <a:srgbClr val="000000"/>
                          </a:solidFill>
                          <a:effectLst/>
                        </a:rPr>
                        <a:t>Maint</a:t>
                      </a:r>
                      <a:r>
                        <a:rPr lang="en-US" sz="1600" b="0" u="none" strike="noStrike" dirty="0">
                          <a:solidFill>
                            <a:srgbClr val="000000"/>
                          </a:solidFill>
                          <a:effectLst/>
                        </a:rPr>
                        <a:t> Mowers/Sprayer</a:t>
                      </a:r>
                      <a:endParaRPr lang="en-US" sz="1600" b="0"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r>
                        <a:rPr lang="en-US" sz="1600" b="0" u="none" strike="noStrike" dirty="0">
                          <a:solidFill>
                            <a:srgbClr val="000000"/>
                          </a:solidFill>
                          <a:effectLst/>
                        </a:rPr>
                        <a:t> </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0" u="none" strike="noStrike" dirty="0">
                          <a:solidFill>
                            <a:srgbClr val="000000"/>
                          </a:solidFill>
                          <a:effectLst/>
                        </a:rPr>
                        <a:t> </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0" u="none" strike="noStrike" dirty="0">
                          <a:solidFill>
                            <a:srgbClr val="000000"/>
                          </a:solidFill>
                          <a:effectLst/>
                        </a:rPr>
                        <a:t>   (145)</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extLst>
                  <a:ext uri="{0D108BD9-81ED-4DB2-BD59-A6C34878D82A}">
                    <a16:rowId xmlns:a16="http://schemas.microsoft.com/office/drawing/2014/main" val="3981607299"/>
                  </a:ext>
                </a:extLst>
              </a:tr>
              <a:tr h="268928">
                <a:tc>
                  <a:txBody>
                    <a:bodyPr/>
                    <a:lstStyle/>
                    <a:p>
                      <a:pPr algn="l" fontAlgn="b"/>
                      <a:r>
                        <a:rPr lang="en-US" sz="1600" b="0" u="none" strike="noStrike" dirty="0">
                          <a:solidFill>
                            <a:srgbClr val="000000"/>
                          </a:solidFill>
                          <a:effectLst/>
                        </a:rPr>
                        <a:t>       Admin Building Renovation</a:t>
                      </a:r>
                      <a:endParaRPr lang="en-US" sz="1600" b="0"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0" u="none" strike="noStrike" dirty="0">
                          <a:solidFill>
                            <a:srgbClr val="000000"/>
                          </a:solidFill>
                          <a:effectLst/>
                        </a:rPr>
                        <a:t>   (125)</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extLst>
                  <a:ext uri="{0D108BD9-81ED-4DB2-BD59-A6C34878D82A}">
                    <a16:rowId xmlns:a16="http://schemas.microsoft.com/office/drawing/2014/main" val="3336713207"/>
                  </a:ext>
                </a:extLst>
              </a:tr>
              <a:tr h="268928">
                <a:tc>
                  <a:txBody>
                    <a:bodyPr/>
                    <a:lstStyle/>
                    <a:p>
                      <a:pPr algn="l" fontAlgn="b"/>
                      <a:r>
                        <a:rPr lang="en-US" sz="1600" b="0" u="none" strike="noStrike" dirty="0">
                          <a:solidFill>
                            <a:srgbClr val="000000"/>
                          </a:solidFill>
                          <a:effectLst/>
                        </a:rPr>
                        <a:t>       Aquatics Furniture, Equipment</a:t>
                      </a:r>
                      <a:endParaRPr lang="en-US" sz="1600" b="0"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0" u="none" strike="noStrike" dirty="0">
                          <a:solidFill>
                            <a:srgbClr val="000000"/>
                          </a:solidFill>
                          <a:effectLst/>
                        </a:rPr>
                        <a:t>   (100)</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extLst>
                  <a:ext uri="{0D108BD9-81ED-4DB2-BD59-A6C34878D82A}">
                    <a16:rowId xmlns:a16="http://schemas.microsoft.com/office/drawing/2014/main" val="2071151155"/>
                  </a:ext>
                </a:extLst>
              </a:tr>
              <a:tr h="268928">
                <a:tc>
                  <a:txBody>
                    <a:bodyPr/>
                    <a:lstStyle/>
                    <a:p>
                      <a:pPr algn="l" fontAlgn="b"/>
                      <a:r>
                        <a:rPr lang="en-US" sz="1600" b="0" u="none" strike="noStrike" dirty="0">
                          <a:solidFill>
                            <a:srgbClr val="000000"/>
                          </a:solidFill>
                          <a:effectLst/>
                        </a:rPr>
                        <a:t>       Public Works Utility Vehicle</a:t>
                      </a:r>
                      <a:endParaRPr lang="en-US" sz="1600" b="0"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r>
                        <a:rPr lang="en-US" sz="1600" b="0" u="none" strike="noStrike" dirty="0">
                          <a:solidFill>
                            <a:srgbClr val="000000"/>
                          </a:solidFill>
                          <a:effectLst/>
                        </a:rPr>
                        <a:t> </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0" u="none" strike="noStrike" dirty="0">
                          <a:solidFill>
                            <a:srgbClr val="000000"/>
                          </a:solidFill>
                          <a:effectLst/>
                        </a:rPr>
                        <a:t> </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0" u="none" strike="noStrike" dirty="0">
                          <a:solidFill>
                            <a:srgbClr val="000000"/>
                          </a:solidFill>
                          <a:effectLst/>
                        </a:rPr>
                        <a:t>     (75)</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0" u="none" strike="noStrike" dirty="0">
                          <a:solidFill>
                            <a:srgbClr val="000000"/>
                          </a:solidFill>
                          <a:effectLst/>
                        </a:rPr>
                        <a:t> </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extLst>
                  <a:ext uri="{0D108BD9-81ED-4DB2-BD59-A6C34878D82A}">
                    <a16:rowId xmlns:a16="http://schemas.microsoft.com/office/drawing/2014/main" val="2793735571"/>
                  </a:ext>
                </a:extLst>
              </a:tr>
              <a:tr h="268928">
                <a:tc>
                  <a:txBody>
                    <a:bodyPr/>
                    <a:lstStyle/>
                    <a:p>
                      <a:pPr algn="l" fontAlgn="b"/>
                      <a:r>
                        <a:rPr lang="en-US" sz="1600" b="0" u="none" strike="noStrike" dirty="0">
                          <a:solidFill>
                            <a:srgbClr val="000000"/>
                          </a:solidFill>
                          <a:effectLst/>
                        </a:rPr>
                        <a:t>       North Gate Bridge</a:t>
                      </a:r>
                      <a:endParaRPr lang="en-US" sz="1600" b="0"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r>
                        <a:rPr lang="en-US" sz="1600" b="0" u="none" strike="noStrike" dirty="0">
                          <a:solidFill>
                            <a:srgbClr val="000000"/>
                          </a:solidFill>
                          <a:effectLst/>
                        </a:rPr>
                        <a:t> </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0" u="none" strike="noStrike" dirty="0">
                          <a:solidFill>
                            <a:srgbClr val="000000"/>
                          </a:solidFill>
                          <a:effectLst/>
                        </a:rPr>
                        <a:t> </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0" u="none" strike="noStrike" dirty="0">
                          <a:solidFill>
                            <a:srgbClr val="000000"/>
                          </a:solidFill>
                          <a:effectLst/>
                        </a:rPr>
                        <a:t>     (75)</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0" u="none" strike="noStrike" dirty="0">
                          <a:solidFill>
                            <a:srgbClr val="000000"/>
                          </a:solidFill>
                          <a:effectLst/>
                        </a:rPr>
                        <a:t> </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extLst>
                  <a:ext uri="{0D108BD9-81ED-4DB2-BD59-A6C34878D82A}">
                    <a16:rowId xmlns:a16="http://schemas.microsoft.com/office/drawing/2014/main" val="1358501643"/>
                  </a:ext>
                </a:extLst>
              </a:tr>
              <a:tr h="268928">
                <a:tc>
                  <a:txBody>
                    <a:bodyPr/>
                    <a:lstStyle/>
                    <a:p>
                      <a:pPr algn="l" fontAlgn="b"/>
                      <a:r>
                        <a:rPr lang="en-US" sz="1600" b="0" u="none" strike="noStrike" dirty="0">
                          <a:solidFill>
                            <a:srgbClr val="000000"/>
                          </a:solidFill>
                          <a:effectLst/>
                        </a:rPr>
                        <a:t>       Court Renovations</a:t>
                      </a:r>
                      <a:endParaRPr lang="en-US" sz="1600" b="0"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r>
                        <a:rPr lang="en-US" sz="1600" b="0" u="none" strike="noStrike" dirty="0">
                          <a:solidFill>
                            <a:srgbClr val="000000"/>
                          </a:solidFill>
                          <a:effectLst/>
                        </a:rPr>
                        <a:t> </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0" u="none" strike="noStrike" dirty="0">
                          <a:solidFill>
                            <a:srgbClr val="000000"/>
                          </a:solidFill>
                          <a:effectLst/>
                        </a:rPr>
                        <a:t> </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0" u="none" strike="noStrike" dirty="0">
                          <a:solidFill>
                            <a:srgbClr val="000000"/>
                          </a:solidFill>
                          <a:effectLst/>
                        </a:rPr>
                        <a:t>     (75)</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0" u="none" strike="noStrike" dirty="0">
                          <a:solidFill>
                            <a:srgbClr val="000000"/>
                          </a:solidFill>
                          <a:effectLst/>
                        </a:rPr>
                        <a:t> </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extLst>
                  <a:ext uri="{0D108BD9-81ED-4DB2-BD59-A6C34878D82A}">
                    <a16:rowId xmlns:a16="http://schemas.microsoft.com/office/drawing/2014/main" val="1486657525"/>
                  </a:ext>
                </a:extLst>
              </a:tr>
              <a:tr h="268928">
                <a:tc>
                  <a:txBody>
                    <a:bodyPr/>
                    <a:lstStyle/>
                    <a:p>
                      <a:pPr algn="l" fontAlgn="b"/>
                      <a:r>
                        <a:rPr lang="en-US" sz="1600" b="0" u="none" strike="noStrike" dirty="0">
                          <a:solidFill>
                            <a:srgbClr val="000000"/>
                          </a:solidFill>
                          <a:effectLst/>
                        </a:rPr>
                        <a:t>       Other</a:t>
                      </a:r>
                      <a:endParaRPr lang="en-US" sz="1600" b="0"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0" u="none" strike="noStrike" dirty="0">
                          <a:solidFill>
                            <a:srgbClr val="000000"/>
                          </a:solidFill>
                          <a:effectLst/>
                        </a:rPr>
                        <a:t>   (100)</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extLst>
                  <a:ext uri="{0D108BD9-81ED-4DB2-BD59-A6C34878D82A}">
                    <a16:rowId xmlns:a16="http://schemas.microsoft.com/office/drawing/2014/main" val="892904026"/>
                  </a:ext>
                </a:extLst>
              </a:tr>
              <a:tr h="268928">
                <a:tc>
                  <a:txBody>
                    <a:bodyPr/>
                    <a:lstStyle/>
                    <a:p>
                      <a:pPr algn="l" fontAlgn="b"/>
                      <a:r>
                        <a:rPr lang="en-US" sz="1600" b="1" u="none" strike="noStrike" dirty="0">
                          <a:solidFill>
                            <a:srgbClr val="000000"/>
                          </a:solidFill>
                          <a:effectLst/>
                        </a:rPr>
                        <a:t>                   Total</a:t>
                      </a:r>
                      <a:endParaRPr lang="en-US" sz="1600" b="1"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r>
                        <a:rPr lang="en-US" sz="1600" b="1" u="none" strike="noStrike" dirty="0">
                          <a:solidFill>
                            <a:srgbClr val="000000"/>
                          </a:solidFill>
                          <a:effectLst/>
                        </a:rPr>
                        <a:t>4,769 </a:t>
                      </a:r>
                      <a:endParaRPr lang="en-US" sz="1600" b="1"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1" u="none" strike="noStrike" dirty="0">
                          <a:solidFill>
                            <a:srgbClr val="000000"/>
                          </a:solidFill>
                          <a:effectLst/>
                        </a:rPr>
                        <a:t>1,925</a:t>
                      </a:r>
                      <a:endParaRPr lang="en-US" sz="1600" b="1"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1" u="none" strike="noStrike" dirty="0">
                          <a:solidFill>
                            <a:srgbClr val="000000"/>
                          </a:solidFill>
                          <a:effectLst/>
                        </a:rPr>
                        <a:t>  (1,360)</a:t>
                      </a:r>
                      <a:endParaRPr lang="en-US" sz="1600" b="1"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1" u="none" strike="noStrike" dirty="0">
                          <a:solidFill>
                            <a:srgbClr val="000000"/>
                          </a:solidFill>
                          <a:effectLst/>
                        </a:rPr>
                        <a:t>5,334</a:t>
                      </a:r>
                      <a:endParaRPr lang="en-US" sz="1600" b="1" i="0" u="none" strike="noStrike" dirty="0">
                        <a:solidFill>
                          <a:srgbClr val="000000"/>
                        </a:solidFill>
                        <a:effectLst/>
                        <a:latin typeface="Franklin Gothic Medium" panose="020B0603020102020204" pitchFamily="34" charset="0"/>
                      </a:endParaRPr>
                    </a:p>
                  </a:txBody>
                  <a:tcPr marL="4651" marR="4651" marT="4651" marB="0" anchor="ctr"/>
                </a:tc>
                <a:extLst>
                  <a:ext uri="{0D108BD9-81ED-4DB2-BD59-A6C34878D82A}">
                    <a16:rowId xmlns:a16="http://schemas.microsoft.com/office/drawing/2014/main" val="3237541083"/>
                  </a:ext>
                </a:extLst>
              </a:tr>
              <a:tr h="268928">
                <a:tc>
                  <a:txBody>
                    <a:bodyPr/>
                    <a:lstStyle/>
                    <a:p>
                      <a:pPr algn="l" fontAlgn="b"/>
                      <a:r>
                        <a:rPr lang="en-US" sz="1600" b="0" u="none" strike="noStrike" dirty="0">
                          <a:solidFill>
                            <a:srgbClr val="000000"/>
                          </a:solidFill>
                          <a:effectLst/>
                        </a:rPr>
                        <a:t> </a:t>
                      </a:r>
                      <a:endParaRPr lang="en-US" sz="1600" b="0"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r>
                        <a:rPr lang="en-US" sz="1600" b="0" u="none" strike="noStrike" dirty="0">
                          <a:solidFill>
                            <a:srgbClr val="000000"/>
                          </a:solidFill>
                          <a:effectLst/>
                        </a:rPr>
                        <a:t> </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0" u="none" strike="noStrike" dirty="0">
                          <a:solidFill>
                            <a:srgbClr val="000000"/>
                          </a:solidFill>
                          <a:effectLst/>
                        </a:rPr>
                        <a:t> </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0" u="none" strike="noStrike" dirty="0">
                          <a:solidFill>
                            <a:srgbClr val="000000"/>
                          </a:solidFill>
                          <a:effectLst/>
                        </a:rPr>
                        <a:t> </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0" u="none" strike="noStrike" dirty="0">
                          <a:solidFill>
                            <a:srgbClr val="000000"/>
                          </a:solidFill>
                          <a:effectLst/>
                        </a:rPr>
                        <a:t> </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extLst>
                  <a:ext uri="{0D108BD9-81ED-4DB2-BD59-A6C34878D82A}">
                    <a16:rowId xmlns:a16="http://schemas.microsoft.com/office/drawing/2014/main" val="2553002767"/>
                  </a:ext>
                </a:extLst>
              </a:tr>
              <a:tr h="268928">
                <a:tc>
                  <a:txBody>
                    <a:bodyPr/>
                    <a:lstStyle/>
                    <a:p>
                      <a:pPr algn="l" fontAlgn="b"/>
                      <a:r>
                        <a:rPr lang="en-US" sz="1600" b="0" u="none" strike="noStrike" dirty="0">
                          <a:solidFill>
                            <a:srgbClr val="000000"/>
                          </a:solidFill>
                          <a:effectLst/>
                        </a:rPr>
                        <a:t>Bulkheads &amp; Waterways</a:t>
                      </a:r>
                      <a:endParaRPr lang="en-US" sz="1600" b="0"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r>
                        <a:rPr lang="en-US" sz="1600" b="0" u="none" strike="noStrike" dirty="0">
                          <a:solidFill>
                            <a:srgbClr val="000000"/>
                          </a:solidFill>
                          <a:effectLst/>
                        </a:rPr>
                        <a:t>   536 </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0" u="none" strike="noStrike" dirty="0">
                          <a:solidFill>
                            <a:srgbClr val="000000"/>
                          </a:solidFill>
                          <a:effectLst/>
                        </a:rPr>
                        <a:t> 1,084 </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0" u="none" strike="noStrike" dirty="0">
                          <a:solidFill>
                            <a:srgbClr val="000000"/>
                          </a:solidFill>
                          <a:effectLst/>
                        </a:rPr>
                        <a:t>(1,253)</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0" u="none" strike="noStrike" dirty="0">
                          <a:solidFill>
                            <a:srgbClr val="000000"/>
                          </a:solidFill>
                          <a:effectLst/>
                        </a:rPr>
                        <a:t>   367 </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extLst>
                  <a:ext uri="{0D108BD9-81ED-4DB2-BD59-A6C34878D82A}">
                    <a16:rowId xmlns:a16="http://schemas.microsoft.com/office/drawing/2014/main" val="516989499"/>
                  </a:ext>
                </a:extLst>
              </a:tr>
              <a:tr h="268928">
                <a:tc>
                  <a:txBody>
                    <a:bodyPr/>
                    <a:lstStyle/>
                    <a:p>
                      <a:pPr algn="l" fontAlgn="b"/>
                      <a:r>
                        <a:rPr lang="en-US" sz="1600" b="0" u="none" strike="noStrike" dirty="0">
                          <a:solidFill>
                            <a:srgbClr val="000000"/>
                          </a:solidFill>
                          <a:effectLst/>
                        </a:rPr>
                        <a:t>Roads</a:t>
                      </a:r>
                      <a:endParaRPr lang="en-US" sz="1600" b="0"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r>
                        <a:rPr lang="en-US" sz="1600" b="0" u="none" strike="noStrike" dirty="0">
                          <a:solidFill>
                            <a:srgbClr val="000000"/>
                          </a:solidFill>
                          <a:effectLst/>
                        </a:rPr>
                        <a:t>       5</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0" u="none" strike="noStrike" dirty="0">
                          <a:solidFill>
                            <a:srgbClr val="000000"/>
                          </a:solidFill>
                          <a:effectLst/>
                        </a:rPr>
                        <a:t> 1,055</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0" u="none" strike="noStrike" dirty="0">
                          <a:solidFill>
                            <a:srgbClr val="000000"/>
                          </a:solidFill>
                          <a:effectLst/>
                        </a:rPr>
                        <a:t>   (365)</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0" u="none" strike="noStrike" dirty="0">
                          <a:solidFill>
                            <a:srgbClr val="000000"/>
                          </a:solidFill>
                          <a:effectLst/>
                        </a:rPr>
                        <a:t>   695</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extLst>
                  <a:ext uri="{0D108BD9-81ED-4DB2-BD59-A6C34878D82A}">
                    <a16:rowId xmlns:a16="http://schemas.microsoft.com/office/drawing/2014/main" val="834877057"/>
                  </a:ext>
                </a:extLst>
              </a:tr>
              <a:tr h="268928">
                <a:tc>
                  <a:txBody>
                    <a:bodyPr/>
                    <a:lstStyle/>
                    <a:p>
                      <a:pPr algn="l" fontAlgn="b"/>
                      <a:r>
                        <a:rPr lang="en-US" sz="1600" b="0" u="none" strike="noStrike" dirty="0">
                          <a:solidFill>
                            <a:srgbClr val="000000"/>
                          </a:solidFill>
                          <a:effectLst/>
                        </a:rPr>
                        <a:t>Drainage</a:t>
                      </a:r>
                      <a:endParaRPr lang="en-US" sz="1600" b="0"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r>
                        <a:rPr lang="en-US" sz="1600" b="0" u="none" strike="noStrike" dirty="0">
                          <a:solidFill>
                            <a:srgbClr val="000000"/>
                          </a:solidFill>
                          <a:effectLst/>
                        </a:rPr>
                        <a:t>   687 </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0" u="none" strike="noStrike" dirty="0">
                          <a:solidFill>
                            <a:srgbClr val="000000"/>
                          </a:solidFill>
                          <a:effectLst/>
                        </a:rPr>
                        <a:t>    120</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0" u="none" strike="noStrike" dirty="0">
                          <a:solidFill>
                            <a:srgbClr val="000000"/>
                          </a:solidFill>
                          <a:effectLst/>
                        </a:rPr>
                        <a:t>   (580)</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0" u="none" strike="noStrike" dirty="0">
                          <a:solidFill>
                            <a:srgbClr val="000000"/>
                          </a:solidFill>
                          <a:effectLst/>
                        </a:rPr>
                        <a:t>   227 </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extLst>
                  <a:ext uri="{0D108BD9-81ED-4DB2-BD59-A6C34878D82A}">
                    <a16:rowId xmlns:a16="http://schemas.microsoft.com/office/drawing/2014/main" val="17534395"/>
                  </a:ext>
                </a:extLst>
              </a:tr>
              <a:tr h="268928">
                <a:tc>
                  <a:txBody>
                    <a:bodyPr/>
                    <a:lstStyle/>
                    <a:p>
                      <a:pPr algn="l" fontAlgn="b"/>
                      <a:r>
                        <a:rPr lang="en-US" sz="1600" b="0" u="none" strike="noStrike" dirty="0">
                          <a:solidFill>
                            <a:srgbClr val="000000"/>
                          </a:solidFill>
                          <a:effectLst/>
                        </a:rPr>
                        <a:t>New Capital</a:t>
                      </a:r>
                      <a:endParaRPr lang="en-US" sz="1600" b="0"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r>
                        <a:rPr lang="en-US" sz="1600" b="0" u="none" strike="noStrike" dirty="0">
                          <a:solidFill>
                            <a:srgbClr val="000000"/>
                          </a:solidFill>
                          <a:effectLst/>
                        </a:rPr>
                        <a:t>   150 </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0" u="none" strike="noStrike" dirty="0">
                          <a:solidFill>
                            <a:srgbClr val="000000"/>
                          </a:solidFill>
                          <a:effectLst/>
                        </a:rPr>
                        <a:t>    215 </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0" u="none" strike="noStrike" dirty="0">
                          <a:solidFill>
                            <a:srgbClr val="000000"/>
                          </a:solidFill>
                          <a:effectLst/>
                        </a:rPr>
                        <a:t>   (335)</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0" u="none" strike="noStrike" dirty="0">
                          <a:solidFill>
                            <a:srgbClr val="000000"/>
                          </a:solidFill>
                          <a:effectLst/>
                        </a:rPr>
                        <a:t>    30 </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extLst>
                  <a:ext uri="{0D108BD9-81ED-4DB2-BD59-A6C34878D82A}">
                    <a16:rowId xmlns:a16="http://schemas.microsoft.com/office/drawing/2014/main" val="80010029"/>
                  </a:ext>
                </a:extLst>
              </a:tr>
              <a:tr h="268928">
                <a:tc>
                  <a:txBody>
                    <a:bodyPr/>
                    <a:lstStyle/>
                    <a:p>
                      <a:pPr algn="l" fontAlgn="b"/>
                      <a:r>
                        <a:rPr lang="en-US" sz="1600" b="0" u="none" strike="noStrike" dirty="0">
                          <a:solidFill>
                            <a:srgbClr val="000000"/>
                          </a:solidFill>
                          <a:effectLst/>
                        </a:rPr>
                        <a:t> </a:t>
                      </a:r>
                      <a:endParaRPr lang="en-US" sz="1600" b="0"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r>
                        <a:rPr lang="en-US" sz="1600" b="0" u="none" strike="noStrike" dirty="0">
                          <a:solidFill>
                            <a:srgbClr val="000000"/>
                          </a:solidFill>
                          <a:effectLst/>
                        </a:rPr>
                        <a:t> </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0" u="none" strike="noStrike" dirty="0">
                          <a:solidFill>
                            <a:srgbClr val="000000"/>
                          </a:solidFill>
                          <a:effectLst/>
                        </a:rPr>
                        <a:t> </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0" u="none" strike="noStrike" dirty="0">
                          <a:solidFill>
                            <a:srgbClr val="000000"/>
                          </a:solidFill>
                          <a:effectLst/>
                        </a:rPr>
                        <a:t> </a:t>
                      </a:r>
                      <a:endParaRPr lang="en-US" sz="16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1" u="none" strike="noStrike" dirty="0">
                          <a:solidFill>
                            <a:srgbClr val="000000"/>
                          </a:solidFill>
                          <a:effectLst/>
                        </a:rPr>
                        <a:t> </a:t>
                      </a:r>
                      <a:endParaRPr lang="en-US" sz="1600" b="1" i="0" u="none" strike="noStrike" dirty="0">
                        <a:solidFill>
                          <a:srgbClr val="000000"/>
                        </a:solidFill>
                        <a:effectLst/>
                        <a:latin typeface="Franklin Gothic Medium" panose="020B0603020102020204" pitchFamily="34" charset="0"/>
                      </a:endParaRPr>
                    </a:p>
                  </a:txBody>
                  <a:tcPr marL="4651" marR="4651" marT="4651" marB="0" anchor="ctr"/>
                </a:tc>
                <a:extLst>
                  <a:ext uri="{0D108BD9-81ED-4DB2-BD59-A6C34878D82A}">
                    <a16:rowId xmlns:a16="http://schemas.microsoft.com/office/drawing/2014/main" val="3430071085"/>
                  </a:ext>
                </a:extLst>
              </a:tr>
              <a:tr h="268928">
                <a:tc>
                  <a:txBody>
                    <a:bodyPr/>
                    <a:lstStyle/>
                    <a:p>
                      <a:pPr algn="l" fontAlgn="b"/>
                      <a:r>
                        <a:rPr lang="en-US" sz="1600" b="1" u="none" strike="noStrike" dirty="0">
                          <a:solidFill>
                            <a:srgbClr val="000000"/>
                          </a:solidFill>
                          <a:effectLst/>
                        </a:rPr>
                        <a:t>TOTAL 4/30/23 ESTIMATE</a:t>
                      </a:r>
                      <a:endParaRPr lang="en-US" sz="1600" b="1"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r>
                        <a:rPr lang="en-US" sz="1600" b="1" u="none" strike="noStrike" dirty="0">
                          <a:solidFill>
                            <a:srgbClr val="000000"/>
                          </a:solidFill>
                          <a:effectLst/>
                        </a:rPr>
                        <a:t>6,147 </a:t>
                      </a:r>
                      <a:endParaRPr lang="en-US" sz="1600" b="1"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1" u="none" strike="noStrike" dirty="0">
                          <a:solidFill>
                            <a:srgbClr val="000000"/>
                          </a:solidFill>
                          <a:effectLst/>
                        </a:rPr>
                        <a:t>  4,395 </a:t>
                      </a:r>
                      <a:endParaRPr lang="en-US" sz="1600" b="1"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1" u="none" strike="noStrike" dirty="0">
                          <a:solidFill>
                            <a:srgbClr val="000000"/>
                          </a:solidFill>
                          <a:effectLst/>
                        </a:rPr>
                        <a:t> (3,796)</a:t>
                      </a:r>
                      <a:endParaRPr lang="en-US" sz="1600" b="1"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600" b="1" u="none" strike="noStrike" dirty="0">
                          <a:solidFill>
                            <a:srgbClr val="000000"/>
                          </a:solidFill>
                          <a:effectLst/>
                        </a:rPr>
                        <a:t>6,746</a:t>
                      </a:r>
                      <a:endParaRPr lang="en-US" sz="1600" b="1" i="0" u="none" strike="noStrike" dirty="0">
                        <a:solidFill>
                          <a:srgbClr val="000000"/>
                        </a:solidFill>
                        <a:effectLst/>
                        <a:latin typeface="Franklin Gothic Medium" panose="020B0603020102020204" pitchFamily="34" charset="0"/>
                      </a:endParaRPr>
                    </a:p>
                  </a:txBody>
                  <a:tcPr marL="4651" marR="4651" marT="4651" marB="0" anchor="ctr"/>
                </a:tc>
                <a:extLst>
                  <a:ext uri="{0D108BD9-81ED-4DB2-BD59-A6C34878D82A}">
                    <a16:rowId xmlns:a16="http://schemas.microsoft.com/office/drawing/2014/main" val="2353093010"/>
                  </a:ext>
                </a:extLst>
              </a:tr>
            </a:tbl>
          </a:graphicData>
        </a:graphic>
      </p:graphicFrame>
      <p:sp>
        <p:nvSpPr>
          <p:cNvPr id="3" name="Date Placeholder 2">
            <a:extLst>
              <a:ext uri="{FF2B5EF4-FFF2-40B4-BE49-F238E27FC236}">
                <a16:creationId xmlns:a16="http://schemas.microsoft.com/office/drawing/2014/main" id="{A2952F29-9580-42AE-8BAB-922B74C42E8D}"/>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75B50-A9EF-4063-B5AB-3D108AE591DE}" type="datetime1">
              <a:rPr kumimoji="0" lang="en-US"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12/16/2022</a:t>
            </a:fld>
            <a:endParaRPr kumimoji="0" lang="en-US" sz="1000" b="0" i="0" u="none" strike="noStrike" kern="1200" cap="none" spc="0" normalizeH="0" baseline="0" noProof="0" dirty="0">
              <a:ln>
                <a:noFill/>
              </a:ln>
              <a:solidFill>
                <a:prstClr val="black">
                  <a:tint val="7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58448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79277119-B941-4A45-9322-FA2BC135DE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2" name="Freeform 23">
            <a:extLst>
              <a:ext uri="{FF2B5EF4-FFF2-40B4-BE49-F238E27FC236}">
                <a16:creationId xmlns:a16="http://schemas.microsoft.com/office/drawing/2014/main" id="{DFDB457D-F372-428B-A10D-41080EF93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5666246" y="0"/>
            <a:ext cx="3477754"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2">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Title 2"/>
          <p:cNvSpPr>
            <a:spLocks noGrp="1"/>
          </p:cNvSpPr>
          <p:nvPr>
            <p:ph type="title"/>
          </p:nvPr>
        </p:nvSpPr>
        <p:spPr>
          <a:xfrm>
            <a:off x="6100761" y="1819275"/>
            <a:ext cx="2704603" cy="4222087"/>
          </a:xfrm>
        </p:spPr>
        <p:txBody>
          <a:bodyPr vert="horz" lIns="91440" tIns="45720" rIns="91440" bIns="45720" rtlCol="0" anchor="t">
            <a:normAutofit/>
          </a:bodyPr>
          <a:lstStyle/>
          <a:p>
            <a:r>
              <a:rPr lang="en-US" sz="3800" dirty="0">
                <a:cs typeface="+mj-cs"/>
              </a:rPr>
              <a:t>Treasurer’s Report</a:t>
            </a:r>
            <a:br>
              <a:rPr lang="en-US" sz="3800" dirty="0">
                <a:cs typeface="+mj-cs"/>
              </a:rPr>
            </a:br>
            <a:br>
              <a:rPr lang="en-US" sz="3800" dirty="0">
                <a:cs typeface="+mj-cs"/>
              </a:rPr>
            </a:br>
            <a:r>
              <a:rPr lang="en-US" sz="3800" dirty="0">
                <a:cs typeface="+mj-cs"/>
              </a:rPr>
              <a:t>Monica Rakowski</a:t>
            </a:r>
          </a:p>
        </p:txBody>
      </p:sp>
      <p:pic>
        <p:nvPicPr>
          <p:cNvPr id="13" name="Picture 12" descr="NEWOceanPinesAssociation_Circle_logo small">
            <a:extLst>
              <a:ext uri="{FF2B5EF4-FFF2-40B4-BE49-F238E27FC236}">
                <a16:creationId xmlns:a16="http://schemas.microsoft.com/office/drawing/2014/main" id="{4E5AF3F7-C08F-4FE3-A93B-8F4462A82EAD}"/>
              </a:ext>
            </a:extLst>
          </p:cNvPr>
          <p:cNvPicPr>
            <a:picLocks noChangeAspect="1"/>
          </p:cNvPicPr>
          <p:nvPr/>
        </p:nvPicPr>
        <p:blipFill>
          <a:blip r:embed="rId3" cstate="print"/>
          <a:stretch>
            <a:fillRect/>
          </a:stretch>
        </p:blipFill>
        <p:spPr bwMode="auto">
          <a:xfrm>
            <a:off x="822235" y="1532709"/>
            <a:ext cx="3749765" cy="3667941"/>
          </a:xfrm>
          <a:prstGeom prst="roundRect">
            <a:avLst>
              <a:gd name="adj" fmla="val 3876"/>
            </a:avLst>
          </a:prstGeom>
          <a:noFill/>
          <a:ln>
            <a:solidFill>
              <a:schemeClr val="accent1"/>
            </a:solidFill>
          </a:ln>
          <a:effectLst/>
        </p:spPr>
      </p:pic>
    </p:spTree>
    <p:extLst>
      <p:ext uri="{BB962C8B-B14F-4D97-AF65-F5344CB8AC3E}">
        <p14:creationId xmlns:p14="http://schemas.microsoft.com/office/powerpoint/2010/main" val="4283039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20" name="Rectangle 19">
            <a:extLst>
              <a:ext uri="{FF2B5EF4-FFF2-40B4-BE49-F238E27FC236}">
                <a16:creationId xmlns:a16="http://schemas.microsoft.com/office/drawing/2014/main" id="{597EA66B-2AAB-42B0-9F9D-38920D8D82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 name="Title 12"/>
          <p:cNvSpPr>
            <a:spLocks noGrp="1"/>
          </p:cNvSpPr>
          <p:nvPr>
            <p:ph type="title"/>
          </p:nvPr>
        </p:nvSpPr>
        <p:spPr>
          <a:xfrm>
            <a:off x="304800" y="885433"/>
            <a:ext cx="8499565" cy="3216304"/>
          </a:xfrm>
          <a:effectLst/>
        </p:spPr>
        <p:txBody>
          <a:bodyPr vert="horz" lIns="91440" tIns="45720" rIns="91440" bIns="45720" rtlCol="0" anchor="b">
            <a:normAutofit fontScale="90000"/>
          </a:bodyPr>
          <a:lstStyle/>
          <a:p>
            <a:pPr algn="ctr"/>
            <a:r>
              <a:rPr lang="en-US" sz="5400" dirty="0">
                <a:solidFill>
                  <a:schemeClr val="tx1"/>
                </a:solidFill>
                <a:cs typeface="+mj-cs"/>
              </a:rPr>
              <a:t>OPVFD Work Group Presentation – </a:t>
            </a:r>
            <a:br>
              <a:rPr lang="en-US" sz="5400" dirty="0">
                <a:solidFill>
                  <a:schemeClr val="tx1"/>
                </a:solidFill>
                <a:cs typeface="+mj-cs"/>
              </a:rPr>
            </a:br>
            <a:br>
              <a:rPr lang="en-US" sz="5400" dirty="0">
                <a:solidFill>
                  <a:schemeClr val="tx1"/>
                </a:solidFill>
                <a:cs typeface="+mj-cs"/>
              </a:rPr>
            </a:br>
            <a:r>
              <a:rPr lang="en-US" sz="5400" b="0" dirty="0">
                <a:solidFill>
                  <a:schemeClr val="tx1"/>
                </a:solidFill>
                <a:cs typeface="+mj-cs"/>
              </a:rPr>
              <a:t>John Viola &amp; Ted Moroney</a:t>
            </a:r>
          </a:p>
        </p:txBody>
      </p:sp>
      <p:sp>
        <p:nvSpPr>
          <p:cNvPr id="22" name="Freeform: Shape 21">
            <a:extLst>
              <a:ext uri="{FF2B5EF4-FFF2-40B4-BE49-F238E27FC236}">
                <a16:creationId xmlns:a16="http://schemas.microsoft.com/office/drawing/2014/main" id="{D360EBE3-31BB-422F-AA87-FA3873DAE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0" y="5388384"/>
            <a:ext cx="9144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6885024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4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F842A-92F4-4637-B96B-ABE0E1852D76}"/>
              </a:ext>
            </a:extLst>
          </p:cNvPr>
          <p:cNvSpPr txBox="1"/>
          <p:nvPr/>
        </p:nvSpPr>
        <p:spPr>
          <a:xfrm>
            <a:off x="607501" y="0"/>
            <a:ext cx="7928998" cy="970450"/>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Calibri Light" panose="020F0302020204030204"/>
                <a:ea typeface="+mn-ea"/>
                <a:cs typeface="+mn-cs"/>
              </a:rPr>
              <a:t>Cash &amp; Short-Term Investments</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500" b="1" i="0" u="sng" strike="noStrike" kern="1200" cap="none" spc="0" normalizeH="0" baseline="0" noProof="0" dirty="0">
                <a:ln>
                  <a:noFill/>
                </a:ln>
                <a:solidFill>
                  <a:prstClr val="black"/>
                </a:solidFill>
                <a:effectLst/>
                <a:uLnTx/>
                <a:uFillTx/>
                <a:latin typeface="Calibri Light" panose="020F0302020204030204"/>
                <a:ea typeface="+mn-ea"/>
                <a:cs typeface="+mn-cs"/>
              </a:rPr>
              <a:t>Activity for Month of November</a:t>
            </a:r>
            <a:endParaRPr kumimoji="0" lang="en-US" sz="2500" b="1" i="0" u="none" strike="noStrike" kern="1200" cap="none" spc="0" normalizeH="0" baseline="0" noProof="0" dirty="0">
              <a:ln>
                <a:noFill/>
              </a:ln>
              <a:solidFill>
                <a:srgbClr val="FEFEFE"/>
              </a:solidFill>
              <a:effectLst/>
              <a:uLnTx/>
              <a:uFillTx/>
              <a:latin typeface="Calibri Light" panose="020F0302020204030204"/>
              <a:ea typeface="+mn-ea"/>
              <a:cs typeface="+mn-cs"/>
            </a:endParaRPr>
          </a:p>
        </p:txBody>
      </p:sp>
      <p:sp>
        <p:nvSpPr>
          <p:cNvPr id="4" name="Content Placeholder 2"/>
          <p:cNvSpPr txBox="1">
            <a:spLocks/>
          </p:cNvSpPr>
          <p:nvPr/>
        </p:nvSpPr>
        <p:spPr>
          <a:xfrm>
            <a:off x="213440" y="1682205"/>
            <a:ext cx="4715611" cy="4297680"/>
          </a:xfrm>
          <a:prstGeom prst="rect">
            <a:avLst/>
          </a:prstGeom>
        </p:spPr>
        <p:txBody>
          <a:bodyPr vert="horz" lIns="91440" tIns="45720" rIns="91440" bIns="45720" rtlCol="0" anchor="ctr">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349250" marR="0" lvl="0" indent="-349250" algn="l" defTabSz="457200" rtl="0" eaLnBrk="1" fontAlgn="auto" latinLnBrk="0" hangingPunct="1">
              <a:lnSpc>
                <a:spcPct val="90000"/>
              </a:lnSpc>
              <a:spcBef>
                <a:spcPct val="20000"/>
              </a:spcBef>
              <a:spcAft>
                <a:spcPts val="600"/>
              </a:spcAft>
              <a:buClr>
                <a:srgbClr val="04D2B0"/>
              </a:buClr>
              <a:buSzPct val="110000"/>
              <a:buFont typeface="Wingdings 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 of November 30, 2022, the Association had approx. ~ $16.0M in cash</a:t>
            </a:r>
          </a:p>
          <a:p>
            <a:pPr marL="685800" marR="0" lvl="1" indent="-336550" algn="l" defTabSz="457200" rtl="0" eaLnBrk="1" fontAlgn="auto" latinLnBrk="0" hangingPunct="1">
              <a:lnSpc>
                <a:spcPct val="90000"/>
              </a:lnSpc>
              <a:spcBef>
                <a:spcPct val="20000"/>
              </a:spcBef>
              <a:spcAft>
                <a:spcPts val="600"/>
              </a:spcAft>
              <a:buClr>
                <a:srgbClr val="04D2B0"/>
              </a:buClr>
              <a:buSzPct val="110000"/>
              <a:buFont typeface="Wingdings 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Cash increased ~ $1.2M from the same time period last year</a:t>
            </a:r>
          </a:p>
          <a:p>
            <a:pPr marL="685800" marR="0" lvl="1" indent="-336550" algn="l" defTabSz="457200" rtl="0" eaLnBrk="1" fontAlgn="auto" latinLnBrk="0" hangingPunct="1">
              <a:lnSpc>
                <a:spcPct val="90000"/>
              </a:lnSpc>
              <a:spcBef>
                <a:spcPct val="20000"/>
              </a:spcBef>
              <a:spcAft>
                <a:spcPts val="600"/>
              </a:spcAft>
              <a:buClr>
                <a:srgbClr val="04D2B0"/>
              </a:buClr>
              <a:buSzPct val="110000"/>
              <a:buFont typeface="Wingdings 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Cash decreased ~($0.7M) from October 2022</a:t>
            </a:r>
          </a:p>
          <a:p>
            <a:pPr marL="685800" marR="0" lvl="1" indent="-336550" algn="l" defTabSz="457200" rtl="0" eaLnBrk="1" fontAlgn="auto" latinLnBrk="0" hangingPunct="1">
              <a:lnSpc>
                <a:spcPct val="90000"/>
              </a:lnSpc>
              <a:spcBef>
                <a:spcPct val="20000"/>
              </a:spcBef>
              <a:spcAft>
                <a:spcPts val="600"/>
              </a:spcAft>
              <a:buClr>
                <a:srgbClr val="04D2B0"/>
              </a:buClr>
              <a:buSzPct val="110000"/>
              <a:buFont typeface="Wingdings 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$11.1M invested in CDAR’s</a:t>
            </a:r>
          </a:p>
          <a:p>
            <a:pPr marL="685800" marR="0" lvl="1" indent="-336550" algn="l" defTabSz="457200" rtl="0" eaLnBrk="1" fontAlgn="auto" latinLnBrk="0" hangingPunct="1">
              <a:lnSpc>
                <a:spcPct val="90000"/>
              </a:lnSpc>
              <a:spcBef>
                <a:spcPct val="20000"/>
              </a:spcBef>
              <a:spcAft>
                <a:spcPts val="600"/>
              </a:spcAft>
              <a:buClr>
                <a:srgbClr val="04D2B0"/>
              </a:buClr>
              <a:buSzPct val="110000"/>
              <a:buFont typeface="Wingdings 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Remaining $4.9M in Insured Cash Sweep, Money Market and Other Operating Accounts</a:t>
            </a:r>
          </a:p>
          <a:p>
            <a:pPr marL="349250" marR="0" lvl="0" indent="-336550" algn="l" defTabSz="457200" rtl="0" eaLnBrk="1" fontAlgn="auto" latinLnBrk="0" hangingPunct="1">
              <a:lnSpc>
                <a:spcPct val="90000"/>
              </a:lnSpc>
              <a:spcBef>
                <a:spcPct val="20000"/>
              </a:spcBef>
              <a:spcAft>
                <a:spcPts val="600"/>
              </a:spcAft>
              <a:buClr>
                <a:srgbClr val="04D2B0"/>
              </a:buClr>
              <a:buSzPct val="110000"/>
              <a:buFont typeface="Wingdings 2" charset="2"/>
              <a:buChar char=""/>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Note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With Interest Rates continuing to increase in the marketplace, there will be an upward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tren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 of interest income realized within the Reserve Accounts in the coming months </a:t>
            </a:r>
          </a:p>
        </p:txBody>
      </p:sp>
      <p:pic>
        <p:nvPicPr>
          <p:cNvPr id="8" name="Graphic 7" descr="Dollar">
            <a:extLst>
              <a:ext uri="{FF2B5EF4-FFF2-40B4-BE49-F238E27FC236}">
                <a16:creationId xmlns:a16="http://schemas.microsoft.com/office/drawing/2014/main" id="{4FEA77A1-BF0C-4E09-BE54-FF8A202F696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75" t="-39" b="1"/>
          <a:stretch/>
        </p:blipFill>
        <p:spPr>
          <a:xfrm>
            <a:off x="5207726" y="1863635"/>
            <a:ext cx="3722834" cy="3717786"/>
          </a:xfrm>
          <a:prstGeom prst="roundRect">
            <a:avLst>
              <a:gd name="adj" fmla="val 3876"/>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29194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4105" name="Rectangle 4104">
            <a:extLst>
              <a:ext uri="{FF2B5EF4-FFF2-40B4-BE49-F238E27FC236}">
                <a16:creationId xmlns:a16="http://schemas.microsoft.com/office/drawing/2014/main" id="{B7743172-17A8-4FA4-8434-B813E03B7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107" name="Freeform 23">
            <a:extLst>
              <a:ext uri="{FF2B5EF4-FFF2-40B4-BE49-F238E27FC236}">
                <a16:creationId xmlns:a16="http://schemas.microsoft.com/office/drawing/2014/main" id="{4CE1233C-FD2F-489E-BFDE-086F5FED6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477753"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2">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 name="Title 2">
            <a:extLst>
              <a:ext uri="{FF2B5EF4-FFF2-40B4-BE49-F238E27FC236}">
                <a16:creationId xmlns:a16="http://schemas.microsoft.com/office/drawing/2014/main" id="{8C22DE07-B2C6-4253-B21A-6CF66957EE54}"/>
              </a:ext>
            </a:extLst>
          </p:cNvPr>
          <p:cNvSpPr>
            <a:spLocks noGrp="1"/>
          </p:cNvSpPr>
          <p:nvPr>
            <p:ph type="title"/>
          </p:nvPr>
        </p:nvSpPr>
        <p:spPr>
          <a:xfrm>
            <a:off x="338635" y="1800225"/>
            <a:ext cx="2583158" cy="4241136"/>
          </a:xfrm>
        </p:spPr>
        <p:txBody>
          <a:bodyPr vert="horz" lIns="91440" tIns="45720" rIns="91440" bIns="45720" rtlCol="0" anchor="t">
            <a:normAutofit/>
          </a:bodyPr>
          <a:lstStyle/>
          <a:p>
            <a:r>
              <a:rPr lang="en-US" sz="3500" dirty="0">
                <a:cs typeface="+mj-cs"/>
              </a:rPr>
              <a:t>Public Comments</a:t>
            </a:r>
          </a:p>
        </p:txBody>
      </p:sp>
      <p:pic>
        <p:nvPicPr>
          <p:cNvPr id="2" name="Graphic 1" descr="Chat">
            <a:extLst>
              <a:ext uri="{FF2B5EF4-FFF2-40B4-BE49-F238E27FC236}">
                <a16:creationId xmlns:a16="http://schemas.microsoft.com/office/drawing/2014/main" id="{23C1B981-CA93-F970-C55C-554773AA20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9758" y="3429000"/>
            <a:ext cx="2240912" cy="2240912"/>
          </a:xfrm>
          <a:prstGeom prst="rect">
            <a:avLst/>
          </a:prstGeom>
        </p:spPr>
      </p:pic>
      <p:sp>
        <p:nvSpPr>
          <p:cNvPr id="3" name="Content Placeholder 2">
            <a:extLst>
              <a:ext uri="{FF2B5EF4-FFF2-40B4-BE49-F238E27FC236}">
                <a16:creationId xmlns:a16="http://schemas.microsoft.com/office/drawing/2014/main" id="{D17B8950-8F74-239B-41CF-6FD1FC12303E}"/>
              </a:ext>
            </a:extLst>
          </p:cNvPr>
          <p:cNvSpPr>
            <a:spLocks noGrp="1"/>
          </p:cNvSpPr>
          <p:nvPr>
            <p:ph idx="1"/>
          </p:nvPr>
        </p:nvSpPr>
        <p:spPr>
          <a:xfrm>
            <a:off x="3816387" y="0"/>
            <a:ext cx="4988977" cy="6857999"/>
          </a:xfrm>
        </p:spPr>
        <p:txBody>
          <a:bodyPr>
            <a:normAutofit/>
          </a:bodyPr>
          <a:lstStyle/>
          <a:p>
            <a:pPr marL="0" indent="0" algn="ctr">
              <a:buNone/>
            </a:pPr>
            <a:r>
              <a:rPr lang="en-US" sz="4000" dirty="0"/>
              <a:t>Members wishing to make comments must state their name and address.  </a:t>
            </a:r>
          </a:p>
        </p:txBody>
      </p:sp>
    </p:spTree>
    <p:extLst>
      <p:ext uri="{BB962C8B-B14F-4D97-AF65-F5344CB8AC3E}">
        <p14:creationId xmlns:p14="http://schemas.microsoft.com/office/powerpoint/2010/main" val="19743352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20" name="Rectangle 19">
            <a:extLst>
              <a:ext uri="{FF2B5EF4-FFF2-40B4-BE49-F238E27FC236}">
                <a16:creationId xmlns:a16="http://schemas.microsoft.com/office/drawing/2014/main" id="{597EA66B-2AAB-42B0-9F9D-38920D8D82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 name="Title 12"/>
          <p:cNvSpPr>
            <a:spLocks noGrp="1"/>
          </p:cNvSpPr>
          <p:nvPr>
            <p:ph type="title"/>
          </p:nvPr>
        </p:nvSpPr>
        <p:spPr>
          <a:xfrm>
            <a:off x="723899" y="885433"/>
            <a:ext cx="7696201" cy="3712693"/>
          </a:xfrm>
          <a:effectLst/>
        </p:spPr>
        <p:txBody>
          <a:bodyPr vert="horz" lIns="91440" tIns="45720" rIns="91440" bIns="45720" rtlCol="0" anchor="b">
            <a:normAutofit/>
          </a:bodyPr>
          <a:lstStyle/>
          <a:p>
            <a:pPr algn="ctr">
              <a:lnSpc>
                <a:spcPct val="90000"/>
              </a:lnSpc>
            </a:pPr>
            <a:br>
              <a:rPr lang="en-US" sz="2000" dirty="0">
                <a:solidFill>
                  <a:schemeClr val="tx1"/>
                </a:solidFill>
                <a:cs typeface="+mj-cs"/>
              </a:rPr>
            </a:br>
            <a:br>
              <a:rPr lang="en-US" sz="2000" dirty="0">
                <a:solidFill>
                  <a:schemeClr val="tx1"/>
                </a:solidFill>
                <a:cs typeface="+mj-cs"/>
              </a:rPr>
            </a:br>
            <a:br>
              <a:rPr lang="en-US" sz="2000" dirty="0">
                <a:solidFill>
                  <a:schemeClr val="tx1"/>
                </a:solidFill>
                <a:cs typeface="+mj-cs"/>
              </a:rPr>
            </a:br>
            <a:r>
              <a:rPr lang="en-US" sz="5400" dirty="0">
                <a:solidFill>
                  <a:schemeClr val="tx1"/>
                </a:solidFill>
                <a:cs typeface="+mj-cs"/>
              </a:rPr>
              <a:t>Capital Requests</a:t>
            </a:r>
            <a:br>
              <a:rPr lang="en-US" sz="2000" dirty="0">
                <a:solidFill>
                  <a:schemeClr val="tx1"/>
                </a:solidFill>
                <a:cs typeface="+mj-cs"/>
              </a:rPr>
            </a:br>
            <a:br>
              <a:rPr lang="en-US" sz="2000" dirty="0">
                <a:solidFill>
                  <a:schemeClr val="tx1"/>
                </a:solidFill>
                <a:cs typeface="+mj-cs"/>
              </a:rPr>
            </a:br>
            <a:br>
              <a:rPr lang="en-US" sz="2000" dirty="0">
                <a:solidFill>
                  <a:schemeClr val="tx1"/>
                </a:solidFill>
                <a:cs typeface="+mj-cs"/>
              </a:rPr>
            </a:br>
            <a:br>
              <a:rPr lang="en-US" sz="2000" dirty="0">
                <a:solidFill>
                  <a:schemeClr val="tx1"/>
                </a:solidFill>
                <a:highlight>
                  <a:srgbClr val="FFFF00"/>
                </a:highlight>
                <a:cs typeface="+mj-cs"/>
              </a:rPr>
            </a:br>
            <a:br>
              <a:rPr lang="en-US" sz="2000" dirty="0">
                <a:solidFill>
                  <a:schemeClr val="tx1"/>
                </a:solidFill>
                <a:cs typeface="+mj-cs"/>
              </a:rPr>
            </a:br>
            <a:endParaRPr lang="en-US" sz="2000" dirty="0">
              <a:solidFill>
                <a:schemeClr val="tx1"/>
              </a:solidFill>
              <a:cs typeface="+mj-cs"/>
            </a:endParaRPr>
          </a:p>
        </p:txBody>
      </p:sp>
      <p:sp>
        <p:nvSpPr>
          <p:cNvPr id="22" name="Freeform: Shape 21">
            <a:extLst>
              <a:ext uri="{FF2B5EF4-FFF2-40B4-BE49-F238E27FC236}">
                <a16:creationId xmlns:a16="http://schemas.microsoft.com/office/drawing/2014/main" id="{D360EBE3-31BB-422F-AA87-FA3873DAE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0" y="5388384"/>
            <a:ext cx="9144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6715245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8EE457FF-670E-4EC1-ACD4-1173DA9A7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10" name="Rectangle 9">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 name="Freeform: Shape 11">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345293" y="1345293"/>
            <a:ext cx="6858000" cy="4167414"/>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3" name="TextBox 2">
            <a:extLst>
              <a:ext uri="{FF2B5EF4-FFF2-40B4-BE49-F238E27FC236}">
                <a16:creationId xmlns:a16="http://schemas.microsoft.com/office/drawing/2014/main" id="{710F148D-50BA-423D-A4EA-780B041B5946}"/>
              </a:ext>
            </a:extLst>
          </p:cNvPr>
          <p:cNvSpPr txBox="1"/>
          <p:nvPr/>
        </p:nvSpPr>
        <p:spPr>
          <a:xfrm>
            <a:off x="4232366" y="978993"/>
            <a:ext cx="4911633" cy="4900014"/>
          </a:xfrm>
          <a:prstGeom prst="rect">
            <a:avLst/>
          </a:prstGeom>
          <a:effectLst/>
        </p:spPr>
        <p:txBody>
          <a:bodyPr vert="horz" lIns="91440" tIns="45720" rIns="91440" bIns="45720" rtlCol="0" anchor="ctr">
            <a:normAutofit/>
          </a:bodyPr>
          <a:lstStyle/>
          <a:p>
            <a:pPr marL="0" marR="0" lvl="0" indent="0" algn="l" defTabSz="457200" rtl="0" eaLnBrk="1" fontAlgn="auto" latinLnBrk="0" hangingPunct="1">
              <a:lnSpc>
                <a:spcPct val="100000"/>
              </a:lnSpc>
              <a:spcBef>
                <a:spcPct val="20000"/>
              </a:spcBef>
              <a:spcAft>
                <a:spcPts val="600"/>
              </a:spcAft>
              <a:buClr>
                <a:srgbClr val="00C6BB"/>
              </a:buClr>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a:ea typeface="+mn-ea"/>
                <a:cs typeface="+mn-cs"/>
              </a:rPr>
              <a:t>Capital Requests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entury Gothic" panose="020B050202020202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Century Gothic" panose="020B0502020202020204"/>
                <a:ea typeface="Calibri" panose="020F0502020204030204" pitchFamily="34" charset="0"/>
                <a:cs typeface="Times New Roman" panose="02020603050405020304" pitchFamily="18" charset="0"/>
              </a:rPr>
              <a:t>Finance </a:t>
            </a:r>
            <a:r>
              <a:rPr kumimoji="0" lang="en-US" sz="2800" b="0" i="0" u="none" strike="noStrike" kern="1200" cap="none" spc="0" normalizeH="0" baseline="0" noProof="0" dirty="0">
                <a:ln>
                  <a:noFill/>
                </a:ln>
                <a:solidFill>
                  <a:prstClr val="black"/>
                </a:solidFill>
                <a:effectLst/>
                <a:uLnTx/>
                <a:uFillTx/>
                <a:latin typeface="Century Gothic" panose="020B0502020202020204"/>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entury Gothic" panose="020B0502020202020204"/>
                <a:ea typeface="Calibri" panose="020F0502020204030204" pitchFamily="34" charset="0"/>
                <a:cs typeface="Times New Roman" panose="02020603050405020304" pitchFamily="18" charset="0"/>
              </a:rPr>
              <a:t>Document Management Software (DMS)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Requesting authorization to go forward with staff recommendation of </a:t>
            </a:r>
            <a:r>
              <a:rPr lang="en-US" sz="2600" dirty="0">
                <a:latin typeface="Calibri" panose="020F0502020204030204"/>
              </a:rPr>
              <a:t>$9,448.65 (1</a:t>
            </a:r>
            <a:r>
              <a:rPr lang="en-US" sz="2600" baseline="30000" dirty="0">
                <a:latin typeface="Calibri" panose="020F0502020204030204"/>
              </a:rPr>
              <a:t>st</a:t>
            </a:r>
            <a:r>
              <a:rPr lang="en-US" sz="2600" dirty="0">
                <a:latin typeface="Calibri" panose="020F0502020204030204"/>
              </a:rPr>
              <a:t> year) and $6,999.00 (2</a:t>
            </a:r>
            <a:r>
              <a:rPr lang="en-US" sz="2600" baseline="30000" dirty="0">
                <a:latin typeface="Calibri" panose="020F0502020204030204"/>
              </a:rPr>
              <a:t>nd</a:t>
            </a:r>
            <a:r>
              <a:rPr lang="en-US" sz="2600" dirty="0">
                <a:latin typeface="Calibri" panose="020F0502020204030204"/>
              </a:rPr>
              <a:t> and 3</a:t>
            </a:r>
            <a:r>
              <a:rPr lang="en-US" sz="2600" baseline="30000" dirty="0">
                <a:latin typeface="Calibri" panose="020F0502020204030204"/>
              </a:rPr>
              <a:t>rd</a:t>
            </a:r>
            <a:r>
              <a:rPr lang="en-US" sz="2600" dirty="0">
                <a:latin typeface="Calibri" panose="020F0502020204030204"/>
              </a:rPr>
              <a:t> year)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for </a:t>
            </a:r>
            <a:r>
              <a:rPr kumimoji="0" lang="en-US" sz="2600" b="0" i="0" u="none" strike="noStrike" kern="1200" cap="none" spc="0" normalizeH="0" baseline="0" noProof="0" dirty="0" err="1">
                <a:ln>
                  <a:noFill/>
                </a:ln>
                <a:solidFill>
                  <a:prstClr val="black"/>
                </a:solidFill>
                <a:effectLst/>
                <a:uLnTx/>
                <a:uFillTx/>
                <a:latin typeface="Calibri" panose="020F0502020204030204"/>
                <a:ea typeface="+mn-ea"/>
                <a:cs typeface="+mn-cs"/>
              </a:rPr>
              <a:t>Rubex</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600" b="0" i="0" u="none" strike="noStrike" kern="1200" cap="none" spc="0" normalizeH="0" baseline="0" noProof="0" dirty="0" err="1">
                <a:ln>
                  <a:noFill/>
                </a:ln>
                <a:solidFill>
                  <a:prstClr val="black"/>
                </a:solidFill>
                <a:effectLst/>
                <a:uLnTx/>
                <a:uFillTx/>
                <a:latin typeface="Calibri" panose="020F0502020204030204"/>
                <a:ea typeface="+mn-ea"/>
                <a:cs typeface="+mn-cs"/>
              </a:rPr>
              <a:t>eFileCabinet</a:t>
            </a:r>
            <a:endParaRPr kumimoji="0" lang="en-US" sz="26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430627812"/>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8EE457FF-670E-4EC1-ACD4-1173DA9A7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10" name="Rectangle 9">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 name="Freeform: Shape 11">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345293" y="1345293"/>
            <a:ext cx="6858000" cy="4167414"/>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3" name="TextBox 2">
            <a:extLst>
              <a:ext uri="{FF2B5EF4-FFF2-40B4-BE49-F238E27FC236}">
                <a16:creationId xmlns:a16="http://schemas.microsoft.com/office/drawing/2014/main" id="{710F148D-50BA-423D-A4EA-780B041B5946}"/>
              </a:ext>
            </a:extLst>
          </p:cNvPr>
          <p:cNvSpPr txBox="1"/>
          <p:nvPr/>
        </p:nvSpPr>
        <p:spPr>
          <a:xfrm>
            <a:off x="4232366" y="978993"/>
            <a:ext cx="4911633" cy="4900014"/>
          </a:xfrm>
          <a:prstGeom prst="rect">
            <a:avLst/>
          </a:prstGeom>
          <a:effectLst/>
        </p:spPr>
        <p:txBody>
          <a:bodyPr vert="horz" lIns="91440" tIns="45720" rIns="91440" bIns="45720" rtlCol="0" anchor="ctr">
            <a:normAutofit/>
          </a:bodyPr>
          <a:lstStyle/>
          <a:p>
            <a:pPr marL="0" marR="0" lvl="0" indent="0" algn="l" defTabSz="457200" rtl="0" eaLnBrk="1" fontAlgn="auto" latinLnBrk="0" hangingPunct="1">
              <a:lnSpc>
                <a:spcPct val="100000"/>
              </a:lnSpc>
              <a:spcBef>
                <a:spcPct val="20000"/>
              </a:spcBef>
              <a:spcAft>
                <a:spcPts val="600"/>
              </a:spcAft>
              <a:buClr>
                <a:srgbClr val="00C6BB"/>
              </a:buClr>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a:ea typeface="+mn-ea"/>
                <a:cs typeface="+mn-cs"/>
              </a:rPr>
              <a:t>Capital Requests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entury Gothic" panose="020B050202020202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entury Gothic" panose="020B0502020202020204"/>
                <a:ea typeface="Calibri" panose="020F0502020204030204" pitchFamily="34" charset="0"/>
                <a:cs typeface="Times New Roman" panose="02020603050405020304" pitchFamily="18" charset="0"/>
              </a:rPr>
              <a:t>Public Works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entury Gothic" panose="020B0502020202020204"/>
                <a:ea typeface="Calibri" panose="020F0502020204030204" pitchFamily="34" charset="0"/>
                <a:cs typeface="Times New Roman" panose="02020603050405020304" pitchFamily="18" charset="0"/>
              </a:rPr>
              <a:t>2023 Bulkhead Replacement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Requesting authorization to go forward with staff recommendation of </a:t>
            </a:r>
            <a:r>
              <a:rPr kumimoji="0" lang="en-US" sz="2600" b="0" i="0" u="none" strike="noStrike" kern="1200" cap="none" spc="0" normalizeH="0" baseline="0" noProof="0" dirty="0">
                <a:ln>
                  <a:noFill/>
                </a:ln>
                <a:effectLst/>
                <a:uLnTx/>
                <a:uFillTx/>
                <a:latin typeface="Calibri" panose="020F0502020204030204"/>
                <a:ea typeface="+mn-ea"/>
                <a:cs typeface="+mn-cs"/>
              </a:rPr>
              <a:t>$977,500.00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for Fisher Marine</a:t>
            </a:r>
            <a:endParaRPr kumimoji="0" lang="en-US" sz="26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769089433"/>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20" name="Rectangle 19">
            <a:extLst>
              <a:ext uri="{FF2B5EF4-FFF2-40B4-BE49-F238E27FC236}">
                <a16:creationId xmlns:a16="http://schemas.microsoft.com/office/drawing/2014/main" id="{597EA66B-2AAB-42B0-9F9D-38920D8D82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 name="Title 12"/>
          <p:cNvSpPr>
            <a:spLocks noGrp="1"/>
          </p:cNvSpPr>
          <p:nvPr>
            <p:ph type="title"/>
          </p:nvPr>
        </p:nvSpPr>
        <p:spPr>
          <a:xfrm>
            <a:off x="723899" y="885433"/>
            <a:ext cx="7696201" cy="3738818"/>
          </a:xfrm>
          <a:effectLst/>
        </p:spPr>
        <p:txBody>
          <a:bodyPr vert="horz" lIns="91440" tIns="45720" rIns="91440" bIns="45720" rtlCol="0" anchor="b">
            <a:normAutofit/>
          </a:bodyPr>
          <a:lstStyle/>
          <a:p>
            <a:pPr algn="ctr">
              <a:lnSpc>
                <a:spcPct val="90000"/>
              </a:lnSpc>
            </a:pPr>
            <a:br>
              <a:rPr lang="en-US" sz="2000" dirty="0">
                <a:solidFill>
                  <a:schemeClr val="tx1"/>
                </a:solidFill>
                <a:cs typeface="+mj-cs"/>
              </a:rPr>
            </a:br>
            <a:br>
              <a:rPr lang="en-US" sz="2000" dirty="0">
                <a:solidFill>
                  <a:schemeClr val="tx1"/>
                </a:solidFill>
                <a:cs typeface="+mj-cs"/>
              </a:rPr>
            </a:br>
            <a:br>
              <a:rPr lang="en-US" sz="2000" dirty="0">
                <a:solidFill>
                  <a:schemeClr val="tx1"/>
                </a:solidFill>
                <a:cs typeface="+mj-cs"/>
              </a:rPr>
            </a:br>
            <a:r>
              <a:rPr lang="en-US" sz="5400" dirty="0">
                <a:solidFill>
                  <a:schemeClr val="tx1"/>
                </a:solidFill>
                <a:cs typeface="+mj-cs"/>
              </a:rPr>
              <a:t>CPI Violations</a:t>
            </a:r>
            <a:br>
              <a:rPr lang="en-US" sz="2000" dirty="0">
                <a:solidFill>
                  <a:schemeClr val="tx1"/>
                </a:solidFill>
                <a:cs typeface="+mj-cs"/>
              </a:rPr>
            </a:br>
            <a:br>
              <a:rPr lang="en-US" sz="2000" dirty="0">
                <a:solidFill>
                  <a:schemeClr val="tx1"/>
                </a:solidFill>
                <a:cs typeface="+mj-cs"/>
              </a:rPr>
            </a:br>
            <a:r>
              <a:rPr lang="en-US" sz="3600" b="0" dirty="0">
                <a:solidFill>
                  <a:schemeClr val="tx1"/>
                </a:solidFill>
                <a:cs typeface="+mj-cs"/>
              </a:rPr>
              <a:t>None</a:t>
            </a:r>
            <a:br>
              <a:rPr lang="en-US" sz="2000" dirty="0">
                <a:solidFill>
                  <a:schemeClr val="tx1"/>
                </a:solidFill>
                <a:cs typeface="+mj-cs"/>
              </a:rPr>
            </a:br>
            <a:br>
              <a:rPr lang="en-US" sz="2000" dirty="0">
                <a:solidFill>
                  <a:schemeClr val="tx1"/>
                </a:solidFill>
                <a:cs typeface="+mj-cs"/>
              </a:rPr>
            </a:br>
            <a:br>
              <a:rPr lang="en-US" sz="2000" dirty="0">
                <a:solidFill>
                  <a:schemeClr val="tx1"/>
                </a:solidFill>
                <a:highlight>
                  <a:srgbClr val="FFFF00"/>
                </a:highlight>
                <a:cs typeface="+mj-cs"/>
              </a:rPr>
            </a:br>
            <a:br>
              <a:rPr lang="en-US" sz="2000" dirty="0">
                <a:solidFill>
                  <a:schemeClr val="tx1"/>
                </a:solidFill>
                <a:cs typeface="+mj-cs"/>
              </a:rPr>
            </a:br>
            <a:endParaRPr lang="en-US" sz="2000" dirty="0">
              <a:solidFill>
                <a:schemeClr val="tx1"/>
              </a:solidFill>
              <a:cs typeface="+mj-cs"/>
            </a:endParaRPr>
          </a:p>
        </p:txBody>
      </p:sp>
      <p:sp>
        <p:nvSpPr>
          <p:cNvPr id="22" name="Freeform: Shape 21">
            <a:extLst>
              <a:ext uri="{FF2B5EF4-FFF2-40B4-BE49-F238E27FC236}">
                <a16:creationId xmlns:a16="http://schemas.microsoft.com/office/drawing/2014/main" id="{D360EBE3-31BB-422F-AA87-FA3873DAE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0" y="5388384"/>
            <a:ext cx="9144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438501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20" name="Rectangle 19">
            <a:extLst>
              <a:ext uri="{FF2B5EF4-FFF2-40B4-BE49-F238E27FC236}">
                <a16:creationId xmlns:a16="http://schemas.microsoft.com/office/drawing/2014/main" id="{597EA66B-2AAB-42B0-9F9D-38920D8D82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 name="Title 12"/>
          <p:cNvSpPr>
            <a:spLocks noGrp="1"/>
          </p:cNvSpPr>
          <p:nvPr>
            <p:ph type="title"/>
          </p:nvPr>
        </p:nvSpPr>
        <p:spPr>
          <a:xfrm>
            <a:off x="723899" y="885433"/>
            <a:ext cx="7696201" cy="3738818"/>
          </a:xfrm>
          <a:effectLst/>
        </p:spPr>
        <p:txBody>
          <a:bodyPr vert="horz" lIns="91440" tIns="45720" rIns="91440" bIns="45720" rtlCol="0" anchor="b">
            <a:normAutofit/>
          </a:bodyPr>
          <a:lstStyle/>
          <a:p>
            <a:pPr algn="ctr">
              <a:lnSpc>
                <a:spcPct val="90000"/>
              </a:lnSpc>
            </a:pPr>
            <a:br>
              <a:rPr lang="en-US" sz="2000" dirty="0">
                <a:solidFill>
                  <a:schemeClr val="tx1"/>
                </a:solidFill>
                <a:cs typeface="+mj-cs"/>
              </a:rPr>
            </a:br>
            <a:br>
              <a:rPr lang="en-US" sz="2000" dirty="0">
                <a:solidFill>
                  <a:schemeClr val="tx1"/>
                </a:solidFill>
                <a:cs typeface="+mj-cs"/>
              </a:rPr>
            </a:br>
            <a:br>
              <a:rPr lang="en-US" sz="2000" dirty="0">
                <a:solidFill>
                  <a:schemeClr val="tx1"/>
                </a:solidFill>
                <a:cs typeface="+mj-cs"/>
              </a:rPr>
            </a:br>
            <a:r>
              <a:rPr lang="en-US" sz="5400" dirty="0">
                <a:solidFill>
                  <a:schemeClr val="tx1"/>
                </a:solidFill>
                <a:cs typeface="+mj-cs"/>
              </a:rPr>
              <a:t>Unfinished Business</a:t>
            </a:r>
            <a:br>
              <a:rPr lang="en-US" sz="2000" dirty="0">
                <a:solidFill>
                  <a:schemeClr val="tx1"/>
                </a:solidFill>
                <a:cs typeface="+mj-cs"/>
              </a:rPr>
            </a:br>
            <a:br>
              <a:rPr lang="en-US" sz="2000" dirty="0">
                <a:solidFill>
                  <a:schemeClr val="tx1"/>
                </a:solidFill>
                <a:cs typeface="+mj-cs"/>
              </a:rPr>
            </a:br>
            <a:r>
              <a:rPr lang="en-US" sz="3600" b="0" dirty="0">
                <a:solidFill>
                  <a:schemeClr val="tx1"/>
                </a:solidFill>
                <a:cs typeface="+mj-cs"/>
              </a:rPr>
              <a:t>None</a:t>
            </a:r>
            <a:br>
              <a:rPr lang="en-US" sz="2000" dirty="0">
                <a:solidFill>
                  <a:schemeClr val="tx1"/>
                </a:solidFill>
                <a:cs typeface="+mj-cs"/>
              </a:rPr>
            </a:br>
            <a:br>
              <a:rPr lang="en-US" sz="2000" dirty="0">
                <a:solidFill>
                  <a:schemeClr val="tx1"/>
                </a:solidFill>
                <a:cs typeface="+mj-cs"/>
              </a:rPr>
            </a:br>
            <a:br>
              <a:rPr lang="en-US" sz="2000" dirty="0">
                <a:solidFill>
                  <a:schemeClr val="tx1"/>
                </a:solidFill>
                <a:highlight>
                  <a:srgbClr val="FFFF00"/>
                </a:highlight>
                <a:cs typeface="+mj-cs"/>
              </a:rPr>
            </a:br>
            <a:br>
              <a:rPr lang="en-US" sz="2000" dirty="0">
                <a:solidFill>
                  <a:schemeClr val="tx1"/>
                </a:solidFill>
                <a:cs typeface="+mj-cs"/>
              </a:rPr>
            </a:br>
            <a:endParaRPr lang="en-US" sz="2000" dirty="0">
              <a:solidFill>
                <a:schemeClr val="tx1"/>
              </a:solidFill>
              <a:cs typeface="+mj-cs"/>
            </a:endParaRPr>
          </a:p>
        </p:txBody>
      </p:sp>
      <p:sp>
        <p:nvSpPr>
          <p:cNvPr id="22" name="Freeform: Shape 21">
            <a:extLst>
              <a:ext uri="{FF2B5EF4-FFF2-40B4-BE49-F238E27FC236}">
                <a16:creationId xmlns:a16="http://schemas.microsoft.com/office/drawing/2014/main" id="{D360EBE3-31BB-422F-AA87-FA3873DAE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0" y="5388384"/>
            <a:ext cx="9144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5088569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20" name="Rectangle 19">
            <a:extLst>
              <a:ext uri="{FF2B5EF4-FFF2-40B4-BE49-F238E27FC236}">
                <a16:creationId xmlns:a16="http://schemas.microsoft.com/office/drawing/2014/main" id="{597EA66B-2AAB-42B0-9F9D-38920D8D82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2" name="Freeform: Shape 21">
            <a:extLst>
              <a:ext uri="{FF2B5EF4-FFF2-40B4-BE49-F238E27FC236}">
                <a16:creationId xmlns:a16="http://schemas.microsoft.com/office/drawing/2014/main" id="{D360EBE3-31BB-422F-AA87-FA3873DAE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0" y="5388384"/>
            <a:ext cx="9144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3" name="TextBox 2">
            <a:extLst>
              <a:ext uri="{FF2B5EF4-FFF2-40B4-BE49-F238E27FC236}">
                <a16:creationId xmlns:a16="http://schemas.microsoft.com/office/drawing/2014/main" id="{171476FC-0387-EFE5-C6DC-5FEC2F21F9BD}"/>
              </a:ext>
            </a:extLst>
          </p:cNvPr>
          <p:cNvSpPr txBox="1"/>
          <p:nvPr/>
        </p:nvSpPr>
        <p:spPr>
          <a:xfrm>
            <a:off x="330926" y="538679"/>
            <a:ext cx="8482148" cy="2206758"/>
          </a:xfrm>
          <a:prstGeom prst="rect">
            <a:avLst/>
          </a:prstGeom>
          <a:noFill/>
        </p:spPr>
        <p:txBody>
          <a:bodyPr wrap="square">
            <a:spAutoFit/>
          </a:bodyPr>
          <a:lstStyle/>
          <a:p>
            <a:pPr marL="112713" marR="0" lvl="0" indent="0" algn="ctr"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noProof="0" dirty="0">
                <a:ln>
                  <a:noFill/>
                </a:ln>
                <a:solidFill>
                  <a:prstClr val="black"/>
                </a:solidFill>
                <a:effectLst/>
                <a:uLnTx/>
                <a:uFillTx/>
                <a:latin typeface="Century Gothic" panose="020B0502020202020204"/>
                <a:ea typeface="+mj-ea"/>
                <a:cs typeface="+mj-cs"/>
              </a:rPr>
              <a:t>New Business</a:t>
            </a:r>
            <a:br>
              <a:rPr kumimoji="0" lang="en-US" sz="5400" b="0" i="0" u="none" strike="noStrike" kern="1200" cap="all" spc="0" normalizeH="0" baseline="0" noProof="0" dirty="0">
                <a:ln>
                  <a:noFill/>
                </a:ln>
                <a:solidFill>
                  <a:prstClr val="black"/>
                </a:solidFill>
                <a:effectLst/>
                <a:uLnTx/>
                <a:uFillTx/>
                <a:latin typeface="Century Gothic" panose="020B0502020202020204"/>
                <a:ea typeface="+mj-ea"/>
                <a:cs typeface="+mj-cs"/>
              </a:rPr>
            </a:br>
            <a:endParaRPr kumimoji="0" lang="en-US" sz="2000" b="0" i="0" u="none" strike="noStrike" kern="1200" cap="all" spc="0" normalizeH="0" baseline="0" noProof="0" dirty="0">
              <a:ln>
                <a:noFill/>
              </a:ln>
              <a:solidFill>
                <a:prstClr val="black"/>
              </a:solidFill>
              <a:effectLst/>
              <a:uLnTx/>
              <a:uFillTx/>
              <a:latin typeface="Century Gothic" panose="020B0502020202020204"/>
              <a:ea typeface="+mj-ea"/>
              <a:cs typeface="+mj-cs"/>
            </a:endParaRPr>
          </a:p>
          <a:p>
            <a:pPr marL="569913" marR="0" lvl="0" indent="-457200" algn="l" defTabSz="914400" rtl="0" eaLnBrk="1" fontAlgn="auto" latinLnBrk="0" hangingPunct="1">
              <a:lnSpc>
                <a:spcPct val="90000"/>
              </a:lnSpc>
              <a:spcBef>
                <a:spcPct val="0"/>
              </a:spcBef>
              <a:spcAft>
                <a:spcPts val="1200"/>
              </a:spcAft>
              <a:buClrTx/>
              <a:buSzTx/>
              <a:buFont typeface="Arial" panose="020B0604020202020204" pitchFamily="34" charset="0"/>
              <a:buChar char="•"/>
              <a:tabLst/>
              <a:defRPr/>
            </a:pPr>
            <a:r>
              <a:rPr lang="en-US" sz="2400" dirty="0">
                <a:latin typeface="Century Gothic" panose="020B0502020202020204"/>
                <a:ea typeface="+mj-ea"/>
                <a:cs typeface="+mj-cs"/>
              </a:rPr>
              <a:t>First reading of revisions to Resolution C-14 (Racquet Sports Advisory Committee) – Colette Horn</a:t>
            </a:r>
          </a:p>
          <a:p>
            <a:pPr marL="569913" marR="0" lvl="0" indent="-457200" algn="l" defTabSz="914400" rtl="0" eaLnBrk="1" fontAlgn="auto" latinLnBrk="0" hangingPunct="1">
              <a:lnSpc>
                <a:spcPct val="90000"/>
              </a:lnSpc>
              <a:spcBef>
                <a:spcPct val="0"/>
              </a:spcBef>
              <a:spcAft>
                <a:spcPts val="1200"/>
              </a:spcAft>
              <a:buClrTx/>
              <a:buSzTx/>
              <a:buFont typeface="Arial" panose="020B0604020202020204" pitchFamily="34" charset="0"/>
              <a:buChar char="•"/>
              <a:tabLst/>
              <a:defRPr/>
            </a:pPr>
            <a:r>
              <a:rPr lang="en-US" sz="2400" dirty="0">
                <a:latin typeface="Century Gothic" panose="020B0502020202020204"/>
                <a:ea typeface="+mj-ea"/>
                <a:cs typeface="+mj-cs"/>
              </a:rPr>
              <a:t>Elections Committee Update – Rick Farr</a:t>
            </a:r>
          </a:p>
        </p:txBody>
      </p:sp>
    </p:spTree>
    <p:extLst>
      <p:ext uri="{BB962C8B-B14F-4D97-AF65-F5344CB8AC3E}">
        <p14:creationId xmlns:p14="http://schemas.microsoft.com/office/powerpoint/2010/main" val="180627077"/>
      </p:ext>
    </p:extLst>
  </p:cSld>
  <p:clrMapOvr>
    <a:overrideClrMapping bg1="lt1" tx1="dk1" bg2="lt2" tx2="dk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20" name="Rectangle 19">
            <a:extLst>
              <a:ext uri="{FF2B5EF4-FFF2-40B4-BE49-F238E27FC236}">
                <a16:creationId xmlns:a16="http://schemas.microsoft.com/office/drawing/2014/main" id="{597EA66B-2AAB-42B0-9F9D-38920D8D82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2" name="Freeform: Shape 21">
            <a:extLst>
              <a:ext uri="{FF2B5EF4-FFF2-40B4-BE49-F238E27FC236}">
                <a16:creationId xmlns:a16="http://schemas.microsoft.com/office/drawing/2014/main" id="{D360EBE3-31BB-422F-AA87-FA3873DAE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0" y="5388384"/>
            <a:ext cx="9144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4" name="Title 12">
            <a:extLst>
              <a:ext uri="{FF2B5EF4-FFF2-40B4-BE49-F238E27FC236}">
                <a16:creationId xmlns:a16="http://schemas.microsoft.com/office/drawing/2014/main" id="{0D9DDC8D-8B78-CCED-6194-014BB66C79C1}"/>
              </a:ext>
            </a:extLst>
          </p:cNvPr>
          <p:cNvSpPr txBox="1">
            <a:spLocks/>
          </p:cNvSpPr>
          <p:nvPr/>
        </p:nvSpPr>
        <p:spPr>
          <a:xfrm>
            <a:off x="156754" y="296090"/>
            <a:ext cx="8778240" cy="2638699"/>
          </a:xfrm>
          <a:prstGeom prst="rect">
            <a:avLst/>
          </a:prstGeom>
        </p:spPr>
        <p:txBody>
          <a:bodyPr vert="horz" lIns="91440" tIns="45720" rIns="91440" bIns="0" rtlCol="0" anchor="b">
            <a:normAutofit fontScale="92500" lnSpcReduction="20000"/>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112713" marR="0" lvl="0" indent="0" algn="ctr"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noProof="0" dirty="0">
                <a:ln>
                  <a:noFill/>
                </a:ln>
                <a:solidFill>
                  <a:prstClr val="black"/>
                </a:solidFill>
                <a:effectLst/>
                <a:uLnTx/>
                <a:uFillTx/>
                <a:latin typeface="Century Gothic" panose="020B0502020202020204"/>
                <a:ea typeface="+mj-ea"/>
                <a:cs typeface="+mj-cs"/>
              </a:rPr>
              <a:t>Appointments</a:t>
            </a:r>
            <a:br>
              <a:rPr kumimoji="0" lang="en-US" sz="6600" b="0" i="0" u="none" strike="noStrike" kern="1200" cap="all" spc="0" normalizeH="0" baseline="0" noProof="0" dirty="0">
                <a:ln>
                  <a:noFill/>
                </a:ln>
                <a:solidFill>
                  <a:prstClr val="black"/>
                </a:solidFill>
                <a:effectLst/>
                <a:uLnTx/>
                <a:uFillTx/>
                <a:latin typeface="Century Gothic" panose="020B0502020202020204"/>
                <a:ea typeface="+mj-ea"/>
                <a:cs typeface="+mj-cs"/>
              </a:rPr>
            </a:br>
            <a:endParaRPr kumimoji="0" lang="en-US" sz="2600" b="0" i="0" u="none" strike="noStrike" kern="1200" cap="all" spc="0" normalizeH="0" baseline="0" noProof="0" dirty="0">
              <a:ln>
                <a:noFill/>
              </a:ln>
              <a:solidFill>
                <a:prstClr val="black"/>
              </a:solidFill>
              <a:effectLst/>
              <a:uLnTx/>
              <a:uFillTx/>
              <a:latin typeface="Century Gothic" panose="020B0502020202020204"/>
              <a:ea typeface="+mj-ea"/>
              <a:cs typeface="+mj-cs"/>
            </a:endParaRPr>
          </a:p>
          <a:p>
            <a:pPr marL="569913" indent="-457200" defTabSz="914400">
              <a:spcAft>
                <a:spcPts val="1200"/>
              </a:spcAft>
              <a:buFont typeface="Arial" panose="020B0604020202020204" pitchFamily="34" charset="0"/>
              <a:buChar char="•"/>
              <a:defRPr/>
            </a:pPr>
            <a:r>
              <a:rPr lang="en-US" sz="2400" cap="none" dirty="0">
                <a:latin typeface="Century Gothic" panose="020B0502020202020204"/>
              </a:rPr>
              <a:t>Karen Baldwin – 1</a:t>
            </a:r>
            <a:r>
              <a:rPr lang="en-US" sz="2400" cap="none" baseline="30000" dirty="0">
                <a:latin typeface="Century Gothic" panose="020B0502020202020204"/>
              </a:rPr>
              <a:t>st</a:t>
            </a:r>
            <a:r>
              <a:rPr lang="en-US" sz="2400" cap="none" dirty="0">
                <a:latin typeface="Century Gothic" panose="020B0502020202020204"/>
              </a:rPr>
              <a:t> Term – Environmental &amp; Natural Assets Committee</a:t>
            </a:r>
          </a:p>
          <a:p>
            <a:pPr marL="569913" indent="-457200" defTabSz="914400">
              <a:spcAft>
                <a:spcPts val="1200"/>
              </a:spcAft>
              <a:buFont typeface="Arial" panose="020B0604020202020204" pitchFamily="34" charset="0"/>
              <a:buChar char="•"/>
              <a:defRPr/>
            </a:pPr>
            <a:r>
              <a:rPr kumimoji="0" lang="en-US" sz="2400" b="0" i="0" u="none" strike="noStrike" kern="1200" cap="none" spc="0" normalizeH="0" noProof="0" dirty="0">
                <a:ln>
                  <a:noFill/>
                </a:ln>
                <a:effectLst/>
                <a:uLnTx/>
                <a:uFillTx/>
                <a:latin typeface="Century Gothic" panose="020B0502020202020204"/>
                <a:ea typeface="+mj-ea"/>
                <a:cs typeface="+mj-cs"/>
              </a:rPr>
              <a:t>Pam McGregor – 1</a:t>
            </a:r>
            <a:r>
              <a:rPr kumimoji="0" lang="en-US" sz="2400" b="0" i="0" u="none" strike="noStrike" kern="1200" cap="none" spc="0" normalizeH="0" baseline="30000" noProof="0" dirty="0">
                <a:ln>
                  <a:noFill/>
                </a:ln>
                <a:effectLst/>
                <a:uLnTx/>
                <a:uFillTx/>
                <a:latin typeface="Century Gothic" panose="020B0502020202020204"/>
                <a:ea typeface="+mj-ea"/>
                <a:cs typeface="+mj-cs"/>
              </a:rPr>
              <a:t>st</a:t>
            </a:r>
            <a:r>
              <a:rPr kumimoji="0" lang="en-US" sz="2400" b="0" i="0" u="none" strike="noStrike" kern="1200" cap="none" spc="0" normalizeH="0" noProof="0" dirty="0">
                <a:ln>
                  <a:noFill/>
                </a:ln>
                <a:effectLst/>
                <a:uLnTx/>
                <a:uFillTx/>
                <a:latin typeface="Century Gothic" panose="020B0502020202020204"/>
                <a:ea typeface="+mj-ea"/>
                <a:cs typeface="+mj-cs"/>
              </a:rPr>
              <a:t> Term – Recreation &amp; Parks Committee</a:t>
            </a:r>
          </a:p>
          <a:p>
            <a:pPr marL="569913" marR="0" lvl="0" indent="-457200" algn="l" defTabSz="914400" rtl="0" eaLnBrk="1" fontAlgn="auto" latinLnBrk="0" hangingPunct="1">
              <a:lnSpc>
                <a:spcPct val="90000"/>
              </a:lnSpc>
              <a:spcBef>
                <a:spcPct val="0"/>
              </a:spcBef>
              <a:spcAft>
                <a:spcPts val="1200"/>
              </a:spcAft>
              <a:buClrTx/>
              <a:buSzTx/>
              <a:buFont typeface="Arial" panose="020B0604020202020204" pitchFamily="34" charset="0"/>
              <a:buChar char="•"/>
              <a:tabLst/>
              <a:defRPr/>
            </a:pPr>
            <a:endParaRPr kumimoji="0" lang="en-US" sz="2400" b="0" i="0" u="none" strike="noStrike" kern="1200" cap="none" spc="0" normalizeH="0" noProof="0" dirty="0">
              <a:ln>
                <a:noFill/>
              </a:ln>
              <a:solidFill>
                <a:prstClr val="black"/>
              </a:solidFill>
              <a:effectLst/>
              <a:uLnTx/>
              <a:uFillTx/>
              <a:latin typeface="Century Gothic" panose="020B0502020202020204"/>
              <a:ea typeface="+mj-ea"/>
              <a:cs typeface="+mj-cs"/>
            </a:endParaRPr>
          </a:p>
          <a:p>
            <a:pPr marL="112713" marR="0" lvl="0" indent="0" algn="l" defTabSz="914400" rtl="0" eaLnBrk="1" fontAlgn="auto" latinLnBrk="0" hangingPunct="1">
              <a:lnSpc>
                <a:spcPct val="90000"/>
              </a:lnSpc>
              <a:spcBef>
                <a:spcPct val="0"/>
              </a:spcBef>
              <a:spcAft>
                <a:spcPts val="600"/>
              </a:spcAft>
              <a:buClrTx/>
              <a:buSzTx/>
              <a:buFontTx/>
              <a:buNone/>
              <a:tabLst/>
              <a:defRPr/>
            </a:pPr>
            <a:r>
              <a:rPr kumimoji="0" lang="en-US" sz="2600" b="0" i="0" u="none" strike="noStrike" kern="1200" cap="all" spc="0" normalizeH="0" baseline="0" noProof="0" dirty="0">
                <a:ln>
                  <a:noFill/>
                </a:ln>
                <a:solidFill>
                  <a:prstClr val="black"/>
                </a:solidFill>
                <a:effectLst/>
                <a:uLnTx/>
                <a:uFillTx/>
                <a:latin typeface="Century Gothic" panose="020B0502020202020204"/>
                <a:ea typeface="+mj-ea"/>
                <a:cs typeface="+mj-cs"/>
              </a:rPr>
              <a:t>	</a:t>
            </a:r>
          </a:p>
        </p:txBody>
      </p:sp>
    </p:spTree>
    <p:extLst>
      <p:ext uri="{BB962C8B-B14F-4D97-AF65-F5344CB8AC3E}">
        <p14:creationId xmlns:p14="http://schemas.microsoft.com/office/powerpoint/2010/main" val="3390970890"/>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 name="Freeform 6">
            <a:extLst>
              <a:ext uri="{FF2B5EF4-FFF2-40B4-BE49-F238E27FC236}">
                <a16:creationId xmlns:a16="http://schemas.microsoft.com/office/drawing/2014/main" id="{E446B7E6-8568-417F-959E-DB3D1E70F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3" name="Title 12"/>
          <p:cNvSpPr>
            <a:spLocks noGrp="1"/>
          </p:cNvSpPr>
          <p:nvPr>
            <p:ph type="title"/>
          </p:nvPr>
        </p:nvSpPr>
        <p:spPr>
          <a:xfrm>
            <a:off x="2154673" y="5476070"/>
            <a:ext cx="4834654" cy="896983"/>
          </a:xfrm>
        </p:spPr>
        <p:txBody>
          <a:bodyPr vert="horz" lIns="91440" tIns="45720" rIns="91440" bIns="45720" rtlCol="0" anchor="b">
            <a:normAutofit fontScale="90000"/>
          </a:bodyPr>
          <a:lstStyle/>
          <a:p>
            <a:pPr algn="ctr"/>
            <a:r>
              <a:rPr lang="en-US" sz="5400" dirty="0">
                <a:solidFill>
                  <a:schemeClr val="bg1"/>
                </a:solidFill>
                <a:cs typeface="+mj-cs"/>
              </a:rPr>
              <a:t>Adjournment</a:t>
            </a:r>
          </a:p>
        </p:txBody>
      </p:sp>
      <p:pic>
        <p:nvPicPr>
          <p:cNvPr id="2" name="Picture 1" descr="NEWOceanPinesAssociation_Circle_logo small">
            <a:extLst>
              <a:ext uri="{FF2B5EF4-FFF2-40B4-BE49-F238E27FC236}">
                <a16:creationId xmlns:a16="http://schemas.microsoft.com/office/drawing/2014/main" id="{F18ADABF-7432-4728-6D3B-76390DF61814}"/>
              </a:ext>
            </a:extLst>
          </p:cNvPr>
          <p:cNvPicPr>
            <a:picLocks noChangeAspect="1"/>
          </p:cNvPicPr>
          <p:nvPr/>
        </p:nvPicPr>
        <p:blipFill>
          <a:blip r:embed="rId2" cstate="print"/>
          <a:stretch>
            <a:fillRect/>
          </a:stretch>
        </p:blipFill>
        <p:spPr bwMode="auto">
          <a:xfrm>
            <a:off x="2717074" y="397861"/>
            <a:ext cx="3709851" cy="3649937"/>
          </a:xfrm>
          <a:prstGeom prst="roundRect">
            <a:avLst>
              <a:gd name="adj" fmla="val 3876"/>
            </a:avLst>
          </a:prstGeom>
          <a:noFill/>
          <a:ln>
            <a:solidFill>
              <a:schemeClr val="accent1"/>
            </a:solidFill>
          </a:ln>
          <a:effectLst/>
        </p:spPr>
      </p:pic>
    </p:spTree>
    <p:extLst>
      <p:ext uri="{BB962C8B-B14F-4D97-AF65-F5344CB8AC3E}">
        <p14:creationId xmlns:p14="http://schemas.microsoft.com/office/powerpoint/2010/main" val="1491972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DD377-74F2-064A-5949-A656FD6D3775}"/>
              </a:ext>
            </a:extLst>
          </p:cNvPr>
          <p:cNvSpPr>
            <a:spLocks noGrp="1"/>
          </p:cNvSpPr>
          <p:nvPr>
            <p:ph type="title"/>
          </p:nvPr>
        </p:nvSpPr>
        <p:spPr/>
        <p:txBody>
          <a:bodyPr/>
          <a:lstStyle/>
          <a:p>
            <a:pPr algn="ctr"/>
            <a:r>
              <a:rPr lang="en-US" dirty="0"/>
              <a:t>OPVFD Work Group</a:t>
            </a:r>
          </a:p>
        </p:txBody>
      </p:sp>
      <p:sp>
        <p:nvSpPr>
          <p:cNvPr id="4" name="TextBox 3">
            <a:extLst>
              <a:ext uri="{FF2B5EF4-FFF2-40B4-BE49-F238E27FC236}">
                <a16:creationId xmlns:a16="http://schemas.microsoft.com/office/drawing/2014/main" id="{CB44E848-6374-7D88-4FB0-F42913B770F3}"/>
              </a:ext>
            </a:extLst>
          </p:cNvPr>
          <p:cNvSpPr txBox="1"/>
          <p:nvPr/>
        </p:nvSpPr>
        <p:spPr>
          <a:xfrm>
            <a:off x="0" y="2217019"/>
            <a:ext cx="8499566" cy="2585323"/>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buFontTx/>
              <a:buNone/>
              <a:defRPr/>
            </a:pPr>
            <a:r>
              <a:rPr lang="en-US" dirty="0">
                <a:solidFill>
                  <a:srgbClr val="000000"/>
                </a:solidFill>
                <a:latin typeface="Century Gothic" panose="020B0502020202020204"/>
                <a:ea typeface="Calibri" panose="020F0502020204030204" pitchFamily="34" charset="0"/>
              </a:rPr>
              <a:t>     John Viola - Sponsor</a:t>
            </a:r>
          </a:p>
          <a:p>
            <a:pPr marL="45720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a:ea typeface="Calibri" panose="020F0502020204030204" pitchFamily="34" charset="0"/>
              <a:cs typeface="+mn-cs"/>
            </a:endParaRPr>
          </a:p>
          <a:p>
            <a:pPr marL="457200" marR="0" lvl="0" indent="0"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Century Gothic" panose="020B0502020202020204"/>
                <a:ea typeface="Calibri" panose="020F0502020204030204" pitchFamily="34" charset="0"/>
              </a:rPr>
              <a:t>		</a:t>
            </a:r>
            <a:r>
              <a:rPr lang="en-US" u="sng" dirty="0">
                <a:solidFill>
                  <a:srgbClr val="000000"/>
                </a:solidFill>
                <a:latin typeface="Century Gothic" panose="020B0502020202020204"/>
                <a:ea typeface="Calibri" panose="020F0502020204030204" pitchFamily="34" charset="0"/>
              </a:rPr>
              <a:t>Ocean Pines</a:t>
            </a:r>
            <a:r>
              <a:rPr lang="en-US" dirty="0">
                <a:solidFill>
                  <a:srgbClr val="000000"/>
                </a:solidFill>
                <a:latin typeface="Century Gothic" panose="020B0502020202020204"/>
                <a:ea typeface="Calibri" panose="020F0502020204030204" pitchFamily="34" charset="0"/>
              </a:rPr>
              <a:t>			</a:t>
            </a:r>
            <a:r>
              <a:rPr lang="en-US" u="sng" dirty="0">
                <a:solidFill>
                  <a:srgbClr val="000000"/>
                </a:solidFill>
                <a:latin typeface="Century Gothic" panose="020B0502020202020204"/>
                <a:ea typeface="Calibri" panose="020F0502020204030204" pitchFamily="34" charset="0"/>
              </a:rPr>
              <a:t>OPVFD</a:t>
            </a:r>
          </a:p>
          <a:p>
            <a:pPr marL="457200" marR="0" lvl="0" indent="0"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00"/>
                </a:solidFill>
                <a:effectLst/>
                <a:uLnTx/>
                <a:uFillTx/>
                <a:latin typeface="Century Gothic" panose="020B0502020202020204"/>
                <a:ea typeface="Calibri" panose="020F0502020204030204" pitchFamily="34" charset="0"/>
                <a:cs typeface="+mn-cs"/>
              </a:rPr>
              <a:t>		Ted Moroney – leader 		Steve Grunewald</a:t>
            </a:r>
          </a:p>
          <a:p>
            <a:pPr marL="457200" marR="0" lvl="0" indent="0"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Century Gothic" panose="020B0502020202020204"/>
                <a:ea typeface="Calibri" panose="020F0502020204030204" pitchFamily="34" charset="0"/>
              </a:rPr>
              <a:t>		Frank Brown			Dave Van </a:t>
            </a:r>
            <a:r>
              <a:rPr lang="en-US" dirty="0" err="1">
                <a:solidFill>
                  <a:srgbClr val="000000"/>
                </a:solidFill>
                <a:latin typeface="Century Gothic" panose="020B0502020202020204"/>
                <a:ea typeface="Calibri" panose="020F0502020204030204" pitchFamily="34" charset="0"/>
              </a:rPr>
              <a:t>Gasbeck</a:t>
            </a:r>
            <a:endParaRPr lang="en-US" dirty="0">
              <a:solidFill>
                <a:srgbClr val="000000"/>
              </a:solidFill>
              <a:latin typeface="Century Gothic" panose="020B0502020202020204"/>
              <a:ea typeface="Calibri" panose="020F0502020204030204" pitchFamily="34" charset="0"/>
            </a:endParaRPr>
          </a:p>
          <a:p>
            <a:pPr marL="457200" marR="0" lvl="0" indent="0"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0000"/>
                </a:solidFill>
                <a:effectLst/>
                <a:uLnTx/>
                <a:uFillTx/>
                <a:latin typeface="Century Gothic" panose="020B0502020202020204"/>
                <a:ea typeface="Calibri" panose="020F0502020204030204" pitchFamily="34" charset="0"/>
                <a:cs typeface="+mn-cs"/>
              </a:rPr>
              <a:t>		</a:t>
            </a:r>
            <a:r>
              <a:rPr lang="en-US" dirty="0">
                <a:solidFill>
                  <a:srgbClr val="000000"/>
                </a:solidFill>
                <a:latin typeface="Century Gothic" panose="020B0502020202020204"/>
                <a:ea typeface="Calibri" panose="020F0502020204030204" pitchFamily="34" charset="0"/>
              </a:rPr>
              <a:t>Josh Davis</a:t>
            </a:r>
            <a:endParaRPr kumimoji="0" lang="en-US" sz="1800" b="0" i="0" strike="noStrike" kern="1200" cap="none" spc="0" normalizeH="0" baseline="0" noProof="0" dirty="0">
              <a:ln>
                <a:noFill/>
              </a:ln>
              <a:solidFill>
                <a:srgbClr val="000000"/>
              </a:solidFill>
              <a:effectLst/>
              <a:uLnTx/>
              <a:uFillTx/>
              <a:latin typeface="Century Gothic" panose="020B0502020202020204"/>
              <a:ea typeface="Calibri" panose="020F0502020204030204" pitchFamily="34" charset="0"/>
              <a:cs typeface="+mn-cs"/>
            </a:endParaRPr>
          </a:p>
          <a:p>
            <a:pPr marL="457200" marR="0" lvl="0" indent="0"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Century Gothic" panose="020B0502020202020204"/>
                <a:ea typeface="Calibri" panose="020F0502020204030204" pitchFamily="34" charset="0"/>
              </a:rPr>
              <a:t>		</a:t>
            </a:r>
            <a:r>
              <a:rPr kumimoji="0" lang="en-US" sz="1800" b="0" i="0" strike="noStrike" kern="1200" cap="none" spc="0" normalizeH="0" baseline="0" noProof="0" dirty="0">
                <a:ln>
                  <a:noFill/>
                </a:ln>
                <a:solidFill>
                  <a:srgbClr val="000000"/>
                </a:solidFill>
                <a:effectLst/>
                <a:uLnTx/>
                <a:uFillTx/>
                <a:latin typeface="Century Gothic" panose="020B0502020202020204"/>
                <a:ea typeface="Calibri" panose="020F0502020204030204" pitchFamily="34" charset="0"/>
                <a:cs typeface="+mn-cs"/>
              </a:rPr>
              <a:t>Pete </a:t>
            </a:r>
            <a:r>
              <a:rPr kumimoji="0" lang="en-US" sz="1800" b="0" i="0" strike="noStrike" kern="1200" cap="none" spc="0" normalizeH="0" baseline="0" noProof="0" dirty="0" err="1">
                <a:ln>
                  <a:noFill/>
                </a:ln>
                <a:solidFill>
                  <a:srgbClr val="000000"/>
                </a:solidFill>
                <a:effectLst/>
                <a:uLnTx/>
                <a:uFillTx/>
                <a:latin typeface="Century Gothic" panose="020B0502020202020204"/>
                <a:ea typeface="Calibri" panose="020F0502020204030204" pitchFamily="34" charset="0"/>
                <a:cs typeface="+mn-cs"/>
              </a:rPr>
              <a:t>Gomsack</a:t>
            </a:r>
            <a:endParaRPr kumimoji="0" lang="en-US" sz="1800" b="0" i="0" strike="noStrike" kern="1200" cap="none" spc="0" normalizeH="0" baseline="0" noProof="0" dirty="0">
              <a:ln>
                <a:noFill/>
              </a:ln>
              <a:solidFill>
                <a:srgbClr val="000000"/>
              </a:solidFill>
              <a:effectLst/>
              <a:uLnTx/>
              <a:uFillTx/>
              <a:latin typeface="Century Gothic" panose="020B0502020202020204"/>
              <a:ea typeface="Calibri" panose="020F0502020204030204" pitchFamily="34" charset="0"/>
              <a:cs typeface="+mn-cs"/>
            </a:endParaRPr>
          </a:p>
          <a:p>
            <a:pPr marL="457200" marR="0" lvl="0" indent="0"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Century Gothic" panose="020B0502020202020204"/>
                <a:ea typeface="Calibri" panose="020F0502020204030204" pitchFamily="34" charset="0"/>
              </a:rPr>
              <a:t>		Marvin Steen</a:t>
            </a:r>
            <a:endParaRPr kumimoji="0" lang="en-US" sz="1800" b="0" i="0" strike="noStrike" kern="1200" cap="none" spc="0" normalizeH="0" baseline="0" noProof="0" dirty="0">
              <a:ln>
                <a:noFill/>
              </a:ln>
              <a:solidFill>
                <a:srgbClr val="000000"/>
              </a:solidFill>
              <a:effectLst/>
              <a:uLnTx/>
              <a:uFillTx/>
              <a:latin typeface="Century Gothic" panose="020B0502020202020204"/>
              <a:ea typeface="Calibri" panose="020F0502020204030204" pitchFamily="34" charset="0"/>
              <a:cs typeface="+mn-cs"/>
            </a:endParaRPr>
          </a:p>
          <a:p>
            <a:pPr marL="457200" marR="0" lvl="0" indent="0"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Century Gothic" panose="020B0502020202020204"/>
                <a:ea typeface="Calibri" panose="020F0502020204030204" pitchFamily="34" charset="0"/>
              </a:rPr>
              <a:t>		Eddie Wells</a:t>
            </a:r>
            <a:endParaRPr kumimoji="0" lang="en-US" sz="1800" b="0" i="0" strike="noStrike" kern="1200" cap="none" spc="0" normalizeH="0" baseline="0" noProof="0" dirty="0">
              <a:ln>
                <a:noFill/>
              </a:ln>
              <a:solidFill>
                <a:schemeClr val="bg1"/>
              </a:solidFill>
              <a:effectLst/>
              <a:uLnTx/>
              <a:uFillTx/>
              <a:latin typeface="Century Gothic" panose="020B0502020202020204"/>
              <a:ea typeface="Calibri" panose="020F0502020204030204" pitchFamily="34" charset="0"/>
              <a:cs typeface="+mn-cs"/>
            </a:endParaRPr>
          </a:p>
        </p:txBody>
      </p:sp>
    </p:spTree>
    <p:extLst>
      <p:ext uri="{BB962C8B-B14F-4D97-AF65-F5344CB8AC3E}">
        <p14:creationId xmlns:p14="http://schemas.microsoft.com/office/powerpoint/2010/main" val="3493382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DD377-74F2-064A-5949-A656FD6D3775}"/>
              </a:ext>
            </a:extLst>
          </p:cNvPr>
          <p:cNvSpPr>
            <a:spLocks noGrp="1"/>
          </p:cNvSpPr>
          <p:nvPr>
            <p:ph type="title"/>
          </p:nvPr>
        </p:nvSpPr>
        <p:spPr/>
        <p:txBody>
          <a:bodyPr/>
          <a:lstStyle/>
          <a:p>
            <a:pPr algn="ctr"/>
            <a:r>
              <a:rPr lang="en-US" dirty="0"/>
              <a:t>OPVFD Initiative</a:t>
            </a:r>
          </a:p>
        </p:txBody>
      </p:sp>
      <p:sp>
        <p:nvSpPr>
          <p:cNvPr id="4" name="TextBox 3">
            <a:extLst>
              <a:ext uri="{FF2B5EF4-FFF2-40B4-BE49-F238E27FC236}">
                <a16:creationId xmlns:a16="http://schemas.microsoft.com/office/drawing/2014/main" id="{CB44E848-6374-7D88-4FB0-F42913B770F3}"/>
              </a:ext>
            </a:extLst>
          </p:cNvPr>
          <p:cNvSpPr txBox="1"/>
          <p:nvPr/>
        </p:nvSpPr>
        <p:spPr>
          <a:xfrm>
            <a:off x="121296" y="2286682"/>
            <a:ext cx="8901404" cy="4383251"/>
          </a:xfrm>
          <a:prstGeom prst="rect">
            <a:avLst/>
          </a:prstGeom>
          <a:noFill/>
        </p:spPr>
        <p:txBody>
          <a:bodyPr wrap="square">
            <a:spAutoFit/>
          </a:bodyPr>
          <a:lstStyle/>
          <a:p>
            <a:pPr marL="457200" marR="0">
              <a:spcBef>
                <a:spcPts val="0"/>
              </a:spcBef>
              <a:spcAft>
                <a:spcPts val="0"/>
              </a:spcAft>
            </a:pPr>
            <a:r>
              <a:rPr lang="en-US" sz="1800" dirty="0">
                <a:solidFill>
                  <a:srgbClr val="000000"/>
                </a:solidFill>
                <a:effectLst/>
                <a:latin typeface="+mj-lt"/>
                <a:ea typeface="Calibri" panose="020F0502020204030204" pitchFamily="34" charset="0"/>
              </a:rPr>
              <a:t> </a:t>
            </a:r>
            <a:endParaRPr lang="en-US" sz="1800" dirty="0">
              <a:effectLst/>
              <a:latin typeface="+mj-lt"/>
              <a:ea typeface="Calibri" panose="020F0502020204030204" pitchFamily="34" charset="0"/>
            </a:endParaRPr>
          </a:p>
          <a:p>
            <a:pPr marL="342900" marR="0" lvl="0" indent="-342900">
              <a:spcAft>
                <a:spcPts val="0"/>
              </a:spcAft>
              <a:buSzPts val="1000"/>
              <a:buFont typeface="Symbol" panose="05050102010706020507" pitchFamily="18" charset="2"/>
              <a:buChar char=""/>
              <a:tabLst>
                <a:tab pos="457200" algn="l"/>
              </a:tabLst>
            </a:pPr>
            <a:r>
              <a:rPr lang="en-US" sz="1800" dirty="0">
                <a:solidFill>
                  <a:srgbClr val="000000"/>
                </a:solidFill>
                <a:latin typeface="+mj-lt"/>
                <a:ea typeface="Times New Roman" panose="02020603050405020304" pitchFamily="18" charset="0"/>
              </a:rPr>
              <a:t>Recommended a Fundraising Program to bridge the gap to fund a new building</a:t>
            </a:r>
            <a:endParaRPr lang="en-US" sz="800" dirty="0">
              <a:solidFill>
                <a:srgbClr val="000000"/>
              </a:solidFill>
              <a:latin typeface="+mj-lt"/>
              <a:ea typeface="Calibri" panose="020F0502020204030204" pitchFamily="34" charset="0"/>
            </a:endParaRPr>
          </a:p>
          <a:p>
            <a:pPr marL="342900" marR="0" lvl="0" indent="-342900">
              <a:spcAft>
                <a:spcPts val="0"/>
              </a:spcAft>
              <a:buSzPts val="1000"/>
              <a:buFont typeface="Symbol" panose="05050102010706020507" pitchFamily="18" charset="2"/>
              <a:buChar char=""/>
              <a:tabLst>
                <a:tab pos="457200" algn="l"/>
              </a:tabLst>
            </a:pPr>
            <a:r>
              <a:rPr lang="en-US" sz="1800" dirty="0">
                <a:solidFill>
                  <a:srgbClr val="000000"/>
                </a:solidFill>
                <a:latin typeface="+mj-lt"/>
                <a:ea typeface="Calibri" panose="020F0502020204030204" pitchFamily="34" charset="0"/>
              </a:rPr>
              <a:t>Received endorsement from the Board on July 27, 2022, to move forward</a:t>
            </a:r>
            <a:endParaRPr lang="en-US" sz="800" dirty="0">
              <a:solidFill>
                <a:srgbClr val="000000"/>
              </a:solidFill>
              <a:latin typeface="+mj-lt"/>
              <a:ea typeface="Calibri" panose="020F0502020204030204" pitchFamily="34" charset="0"/>
            </a:endParaRPr>
          </a:p>
          <a:p>
            <a:pPr marL="342900" marR="0" lvl="0" indent="-342900">
              <a:spcAft>
                <a:spcPts val="0"/>
              </a:spcAft>
              <a:buSzPts val="1000"/>
              <a:buFont typeface="Symbol" panose="05050102010706020507" pitchFamily="18" charset="2"/>
              <a:buChar char=""/>
              <a:tabLst>
                <a:tab pos="457200" algn="l"/>
              </a:tabLst>
            </a:pPr>
            <a:r>
              <a:rPr lang="en-US" sz="1800" dirty="0">
                <a:solidFill>
                  <a:srgbClr val="000000"/>
                </a:solidFill>
                <a:latin typeface="+mj-lt"/>
                <a:ea typeface="Calibri" panose="020F0502020204030204" pitchFamily="34" charset="0"/>
              </a:rPr>
              <a:t>Formed a work group with individuals who I believe are professional and constructive, including OPVFD</a:t>
            </a:r>
            <a:endParaRPr lang="en-US" sz="800" dirty="0">
              <a:solidFill>
                <a:srgbClr val="000000"/>
              </a:solidFill>
              <a:latin typeface="+mj-lt"/>
              <a:ea typeface="Calibri" panose="020F0502020204030204" pitchFamily="34" charset="0"/>
            </a:endParaRPr>
          </a:p>
          <a:p>
            <a:pPr marL="342900" marR="0" lvl="0" indent="-342900">
              <a:spcAft>
                <a:spcPts val="0"/>
              </a:spcAft>
              <a:buSzPts val="1000"/>
              <a:buFont typeface="Symbol" panose="05050102010706020507" pitchFamily="18" charset="2"/>
              <a:buChar char=""/>
              <a:tabLst>
                <a:tab pos="457200" algn="l"/>
              </a:tabLst>
            </a:pPr>
            <a:r>
              <a:rPr lang="en-US" sz="1800" dirty="0">
                <a:solidFill>
                  <a:srgbClr val="000000"/>
                </a:solidFill>
                <a:latin typeface="+mj-lt"/>
                <a:ea typeface="Calibri" panose="020F0502020204030204" pitchFamily="34" charset="0"/>
              </a:rPr>
              <a:t>Our objectives were: </a:t>
            </a:r>
            <a:endParaRPr lang="en-US" sz="800" dirty="0">
              <a:solidFill>
                <a:srgbClr val="000000"/>
              </a:solidFill>
              <a:latin typeface="+mj-lt"/>
              <a:ea typeface="Calibri" panose="020F0502020204030204" pitchFamily="34" charset="0"/>
            </a:endParaRPr>
          </a:p>
          <a:p>
            <a:pPr marR="0" lvl="0">
              <a:lnSpc>
                <a:spcPts val="120"/>
              </a:lnSpc>
              <a:spcAft>
                <a:spcPts val="0"/>
              </a:spcAft>
              <a:buSzPts val="1000"/>
              <a:tabLst>
                <a:tab pos="457200" algn="l"/>
              </a:tabLst>
            </a:pPr>
            <a:r>
              <a:rPr lang="en-US" sz="1800" dirty="0">
                <a:solidFill>
                  <a:srgbClr val="000000"/>
                </a:solidFill>
                <a:latin typeface="+mj-lt"/>
                <a:ea typeface="Calibri" panose="020F0502020204030204" pitchFamily="34" charset="0"/>
              </a:rPr>
              <a:t> </a:t>
            </a:r>
          </a:p>
          <a:p>
            <a:pPr marL="800100" lvl="1" indent="-342900">
              <a:buSzPts val="1000"/>
              <a:buFont typeface="Symbol" panose="05050102010706020507" pitchFamily="18" charset="2"/>
              <a:buChar char=""/>
              <a:tabLst>
                <a:tab pos="457200" algn="l"/>
              </a:tabLst>
            </a:pPr>
            <a:r>
              <a:rPr lang="en-US" dirty="0">
                <a:solidFill>
                  <a:srgbClr val="000000"/>
                </a:solidFill>
                <a:latin typeface="+mj-lt"/>
                <a:ea typeface="Calibri" panose="020F0502020204030204" pitchFamily="34" charset="0"/>
              </a:rPr>
              <a:t>Hire an individual or firm with knowledge of this area with a proven track record in fundraising</a:t>
            </a:r>
            <a:endParaRPr lang="en-US" sz="800" dirty="0">
              <a:solidFill>
                <a:srgbClr val="000000"/>
              </a:solidFill>
              <a:latin typeface="+mj-lt"/>
              <a:ea typeface="Calibri" panose="020F0502020204030204" pitchFamily="34" charset="0"/>
            </a:endParaRPr>
          </a:p>
          <a:p>
            <a:pPr marL="800100" lvl="1" indent="-342900">
              <a:buSzPts val="1000"/>
              <a:buFont typeface="Symbol" panose="05050102010706020507" pitchFamily="18" charset="2"/>
              <a:buChar char=""/>
              <a:tabLst>
                <a:tab pos="457200" algn="l"/>
              </a:tabLst>
            </a:pPr>
            <a:r>
              <a:rPr lang="en-US" dirty="0">
                <a:solidFill>
                  <a:srgbClr val="000000"/>
                </a:solidFill>
                <a:latin typeface="+mj-lt"/>
                <a:ea typeface="Calibri" panose="020F0502020204030204" pitchFamily="34" charset="0"/>
              </a:rPr>
              <a:t>The team recognized early on that we needed to bring on board an individual who specialized in grant writing with a strong background</a:t>
            </a:r>
          </a:p>
          <a:p>
            <a:pPr marL="800100" lvl="1" indent="-342900">
              <a:buSzPts val="1000"/>
              <a:buFont typeface="Symbol" panose="05050102010706020507" pitchFamily="18" charset="2"/>
              <a:buChar char=""/>
              <a:tabLst>
                <a:tab pos="457200" algn="l"/>
              </a:tabLst>
            </a:pPr>
            <a:r>
              <a:rPr lang="en-US" dirty="0">
                <a:solidFill>
                  <a:srgbClr val="000000"/>
                </a:solidFill>
                <a:latin typeface="+mj-lt"/>
                <a:ea typeface="Calibri" panose="020F0502020204030204" pitchFamily="34" charset="0"/>
              </a:rPr>
              <a:t>The scope of today’s presentation is fundraising</a:t>
            </a:r>
            <a:endParaRPr lang="en-US" sz="800" dirty="0">
              <a:solidFill>
                <a:srgbClr val="000000"/>
              </a:solidFill>
              <a:latin typeface="+mj-lt"/>
              <a:ea typeface="Calibri" panose="020F0502020204030204" pitchFamily="34" charset="0"/>
            </a:endParaRPr>
          </a:p>
          <a:p>
            <a:pPr marL="342900" marR="0" lvl="0" indent="-342900">
              <a:spcAft>
                <a:spcPts val="0"/>
              </a:spcAft>
              <a:buSzPts val="1000"/>
              <a:buFont typeface="Symbol" panose="05050102010706020507" pitchFamily="18" charset="2"/>
              <a:buChar char=""/>
              <a:tabLst>
                <a:tab pos="457200" algn="l"/>
              </a:tabLst>
            </a:pPr>
            <a:r>
              <a:rPr lang="en-US" sz="1800" dirty="0">
                <a:solidFill>
                  <a:srgbClr val="000000"/>
                </a:solidFill>
                <a:latin typeface="+mj-lt"/>
                <a:ea typeface="Calibri" panose="020F0502020204030204" pitchFamily="34" charset="0"/>
              </a:rPr>
              <a:t>Ted Moroney will give you all a detailed update on the progress of the team.</a:t>
            </a:r>
          </a:p>
          <a:p>
            <a:pPr marL="457200" marR="0"/>
            <a:endParaRPr lang="en-US" sz="1800" dirty="0">
              <a:latin typeface="+mj-lt"/>
              <a:ea typeface="Calibri" panose="020F0502020204030204" pitchFamily="34" charset="0"/>
            </a:endParaRPr>
          </a:p>
        </p:txBody>
      </p:sp>
    </p:spTree>
    <p:extLst>
      <p:ext uri="{BB962C8B-B14F-4D97-AF65-F5344CB8AC3E}">
        <p14:creationId xmlns:p14="http://schemas.microsoft.com/office/powerpoint/2010/main" val="201257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654E5-B340-E9E1-D652-472EBF56539D}"/>
              </a:ext>
            </a:extLst>
          </p:cNvPr>
          <p:cNvSpPr>
            <a:spLocks noGrp="1"/>
          </p:cNvSpPr>
          <p:nvPr>
            <p:ph type="ctrTitle"/>
          </p:nvPr>
        </p:nvSpPr>
        <p:spPr>
          <a:xfrm>
            <a:off x="919065" y="1776001"/>
            <a:ext cx="6858000" cy="1790700"/>
          </a:xfrm>
        </p:spPr>
        <p:txBody>
          <a:bodyPr>
            <a:normAutofit fontScale="90000"/>
          </a:bodyPr>
          <a:lstStyle/>
          <a:p>
            <a:r>
              <a:rPr lang="en-US" sz="6000" dirty="0">
                <a:latin typeface="Times New Roman" panose="02020603050405020304" pitchFamily="18" charset="0"/>
                <a:cs typeface="Times New Roman" panose="02020603050405020304" pitchFamily="18" charset="0"/>
              </a:rPr>
              <a:t>OPVFD Work Group</a:t>
            </a:r>
            <a:br>
              <a:rPr lang="en-US" sz="6000" dirty="0">
                <a:latin typeface="Times New Roman" panose="02020603050405020304" pitchFamily="18" charset="0"/>
                <a:cs typeface="Times New Roman" panose="02020603050405020304" pitchFamily="18" charset="0"/>
              </a:rPr>
            </a:br>
            <a:r>
              <a:rPr lang="en-US" sz="2025" dirty="0">
                <a:latin typeface="Times New Roman" panose="02020603050405020304" pitchFamily="18" charset="0"/>
                <a:cs typeface="Times New Roman" panose="02020603050405020304" pitchFamily="18" charset="0"/>
              </a:rPr>
              <a:t>Established by GM John Viola on July 22, 2022</a:t>
            </a:r>
          </a:p>
        </p:txBody>
      </p:sp>
      <p:pic>
        <p:nvPicPr>
          <p:cNvPr id="1026" name="Picture 2">
            <a:extLst>
              <a:ext uri="{FF2B5EF4-FFF2-40B4-BE49-F238E27FC236}">
                <a16:creationId xmlns:a16="http://schemas.microsoft.com/office/drawing/2014/main" id="{BF76E35C-415C-A1F2-897B-237DCB9658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42234"/>
            <a:ext cx="2958171" cy="16585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879BBBD-EF7C-C2E2-7626-32645EF736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7570" y="4342234"/>
            <a:ext cx="3108261" cy="16585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FF156D0-B9AA-7A10-9FB3-D5D298E0DC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5229" y="4342235"/>
            <a:ext cx="2838771" cy="1658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453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F46384-CB0B-2448-6D87-A6976F934CEA}"/>
              </a:ext>
            </a:extLst>
          </p:cNvPr>
          <p:cNvSpPr>
            <a:spLocks noGrp="1"/>
          </p:cNvSpPr>
          <p:nvPr>
            <p:ph idx="1"/>
          </p:nvPr>
        </p:nvSpPr>
        <p:spPr>
          <a:xfrm>
            <a:off x="235158" y="1068478"/>
            <a:ext cx="8691485" cy="4780496"/>
          </a:xfrm>
        </p:spPr>
        <p:txBody>
          <a:bodyPr>
            <a:noAutofit/>
          </a:bodyPr>
          <a:lstStyle/>
          <a:p>
            <a:pPr marL="0" indent="0">
              <a:buNone/>
            </a:pPr>
            <a:r>
              <a:rPr lang="en-US" sz="2400" b="1" u="sng" dirty="0">
                <a:latin typeface="Times New Roman" panose="02020603050405020304" pitchFamily="18" charset="0"/>
                <a:cs typeface="Times New Roman" panose="02020603050405020304" pitchFamily="18" charset="0"/>
              </a:rPr>
              <a:t>Three primary responsibilities/tasking</a:t>
            </a:r>
          </a:p>
          <a:p>
            <a:pPr marL="0" indent="0">
              <a:buNone/>
            </a:pPr>
            <a:endParaRPr lang="en-US" sz="675" dirty="0">
              <a:latin typeface="Times New Roman" panose="02020603050405020304" pitchFamily="18" charset="0"/>
              <a:cs typeface="Times New Roman" panose="02020603050405020304" pitchFamily="18" charset="0"/>
            </a:endParaRPr>
          </a:p>
          <a:p>
            <a:pPr marL="385763" indent="-385763">
              <a:buAutoNum type="arabicPeriod"/>
            </a:pPr>
            <a:r>
              <a:rPr lang="en-US" sz="1950" dirty="0">
                <a:latin typeface="Times New Roman" panose="02020603050405020304" pitchFamily="18" charset="0"/>
                <a:cs typeface="Times New Roman" panose="02020603050405020304" pitchFamily="18" charset="0"/>
              </a:rPr>
              <a:t>Develop and execute a plan to meet OPA Board direction to work in concert with OPVFD to organize  fundraising in accordance with the current MOU.</a:t>
            </a:r>
          </a:p>
          <a:p>
            <a:pPr marL="385763" indent="-385763">
              <a:buAutoNum type="arabicPeriod"/>
            </a:pPr>
            <a:r>
              <a:rPr lang="en-US" sz="1950" dirty="0">
                <a:latin typeface="Times New Roman" panose="02020603050405020304" pitchFamily="18" charset="0"/>
                <a:cs typeface="Times New Roman" panose="02020603050405020304" pitchFamily="18" charset="0"/>
              </a:rPr>
              <a:t>Concurrently, review the plan provided by OPVFD, examine location options, and other recent Eastern Shore fire department construction, and explore future department needs both in size and fundamental organizational evolvement, to develop a plan in concert with OPVFD that can be used to obtain competitive pricing from contractors.</a:t>
            </a:r>
          </a:p>
          <a:p>
            <a:pPr marL="385763" indent="-385763">
              <a:buAutoNum type="arabicPeriod"/>
            </a:pPr>
            <a:r>
              <a:rPr lang="en-US" sz="1950" dirty="0">
                <a:latin typeface="Times New Roman" panose="02020603050405020304" pitchFamily="18" charset="0"/>
                <a:cs typeface="Times New Roman" panose="02020603050405020304" pitchFamily="18" charset="0"/>
              </a:rPr>
              <a:t>Last, after substantive execution of responsibilities 1 and 2 above, prepare a framework for OPA and OPVFD Boards to consider in developing a new simplified, and forward-looking MOU.</a:t>
            </a:r>
          </a:p>
        </p:txBody>
      </p:sp>
    </p:spTree>
    <p:extLst>
      <p:ext uri="{BB962C8B-B14F-4D97-AF65-F5344CB8AC3E}">
        <p14:creationId xmlns:p14="http://schemas.microsoft.com/office/powerpoint/2010/main" val="3377692904"/>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7.jpeg"/></Relationships>
</file>

<file path=ppt/theme/_rels/theme4.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SIBSON CONSULTING Document">
  <a:themeElements>
    <a:clrScheme name="Sibson">
      <a:dk1>
        <a:sysClr val="windowText" lastClr="000000"/>
      </a:dk1>
      <a:lt1>
        <a:sysClr val="window" lastClr="FFFFFF"/>
      </a:lt1>
      <a:dk2>
        <a:srgbClr val="000000"/>
      </a:dk2>
      <a:lt2>
        <a:srgbClr val="B2B4B3"/>
      </a:lt2>
      <a:accent1>
        <a:srgbClr val="A0CFEB"/>
      </a:accent1>
      <a:accent2>
        <a:srgbClr val="0065BD"/>
      </a:accent2>
      <a:accent3>
        <a:srgbClr val="429C35"/>
      </a:accent3>
      <a:accent4>
        <a:srgbClr val="616365"/>
      </a:accent4>
      <a:accent5>
        <a:srgbClr val="C4262E"/>
      </a:accent5>
      <a:accent6>
        <a:srgbClr val="EEAF30"/>
      </a:accent6>
      <a:hlink>
        <a:srgbClr val="0065BD"/>
      </a:hlink>
      <a:folHlink>
        <a:srgbClr val="7030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Segal Report 1">
        <a:dk1>
          <a:srgbClr val="000000"/>
        </a:dk1>
        <a:lt1>
          <a:srgbClr val="FFFFFF"/>
        </a:lt1>
        <a:dk2>
          <a:srgbClr val="000000"/>
        </a:dk2>
        <a:lt2>
          <a:srgbClr val="B2B4B3"/>
        </a:lt2>
        <a:accent1>
          <a:srgbClr val="A0CFEB"/>
        </a:accent1>
        <a:accent2>
          <a:srgbClr val="C4262E"/>
        </a:accent2>
        <a:accent3>
          <a:srgbClr val="FFFFFF"/>
        </a:accent3>
        <a:accent4>
          <a:srgbClr val="000000"/>
        </a:accent4>
        <a:accent5>
          <a:srgbClr val="CDE4F3"/>
        </a:accent5>
        <a:accent6>
          <a:srgbClr val="B12129"/>
        </a:accent6>
        <a:hlink>
          <a:srgbClr val="3F9C35"/>
        </a:hlink>
        <a:folHlink>
          <a:srgbClr val="0098D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IBSON CONSULTING Document" id="{8B48DD64-9FB5-4282-8588-7B21241C64BB}" vid="{85534FED-CE0B-46C2-A386-62A7B1E79165}"/>
    </a:ext>
  </a:extLst>
</a:theme>
</file>

<file path=ppt/theme/theme2.xml><?xml version="1.0" encoding="utf-8"?>
<a:theme xmlns:a="http://schemas.openxmlformats.org/drawingml/2006/main" name="Data slides">
  <a:themeElements>
    <a:clrScheme name="Custom 1">
      <a:dk1>
        <a:srgbClr val="333333"/>
      </a:dk1>
      <a:lt1>
        <a:sysClr val="window" lastClr="FFFFFF"/>
      </a:lt1>
      <a:dk2>
        <a:srgbClr val="666666"/>
      </a:dk2>
      <a:lt2>
        <a:srgbClr val="EEECE1"/>
      </a:lt2>
      <a:accent1>
        <a:srgbClr val="8BAB42"/>
      </a:accent1>
      <a:accent2>
        <a:srgbClr val="CCCCCC"/>
      </a:accent2>
      <a:accent3>
        <a:srgbClr val="60574C"/>
      </a:accent3>
      <a:accent4>
        <a:srgbClr val="31859C"/>
      </a:accent4>
      <a:accent5>
        <a:srgbClr val="A8BC33"/>
      </a:accent5>
      <a:accent6>
        <a:srgbClr val="FFFFFF"/>
      </a:accent6>
      <a:hlink>
        <a:srgbClr val="31859C"/>
      </a:hlink>
      <a:folHlink>
        <a:srgbClr val="3185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4.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5.xml><?xml version="1.0" encoding="utf-8"?>
<a:theme xmlns:a="http://schemas.openxmlformats.org/drawingml/2006/main" name="Office Theme">
  <a:themeElements>
    <a:clrScheme name="Seashells">
      <a:dk1>
        <a:srgbClr val="634823"/>
      </a:dk1>
      <a:lt1>
        <a:sysClr val="window" lastClr="FFFFFF"/>
      </a:lt1>
      <a:dk2>
        <a:srgbClr val="000000"/>
      </a:dk2>
      <a:lt2>
        <a:srgbClr val="F9EDD7"/>
      </a:lt2>
      <a:accent1>
        <a:srgbClr val="803C63"/>
      </a:accent1>
      <a:accent2>
        <a:srgbClr val="5A95A4"/>
      </a:accent2>
      <a:accent3>
        <a:srgbClr val="EBB419"/>
      </a:accent3>
      <a:accent4>
        <a:srgbClr val="E1771F"/>
      </a:accent4>
      <a:accent5>
        <a:srgbClr val="648C7A"/>
      </a:accent5>
      <a:accent6>
        <a:srgbClr val="ACBB51"/>
      </a:accent6>
      <a:hlink>
        <a:srgbClr val="5A95A4"/>
      </a:hlink>
      <a:folHlink>
        <a:srgbClr val="E1771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6.xml><?xml version="1.0" encoding="utf-8"?>
<a:theme xmlns:a="http://schemas.openxmlformats.org/drawingml/2006/main" name="Office Theme">
  <a:themeElements>
    <a:clrScheme name="Seashells">
      <a:dk1>
        <a:srgbClr val="634823"/>
      </a:dk1>
      <a:lt1>
        <a:sysClr val="window" lastClr="FFFFFF"/>
      </a:lt1>
      <a:dk2>
        <a:srgbClr val="000000"/>
      </a:dk2>
      <a:lt2>
        <a:srgbClr val="F9EDD7"/>
      </a:lt2>
      <a:accent1>
        <a:srgbClr val="803C63"/>
      </a:accent1>
      <a:accent2>
        <a:srgbClr val="5A95A4"/>
      </a:accent2>
      <a:accent3>
        <a:srgbClr val="EBB419"/>
      </a:accent3>
      <a:accent4>
        <a:srgbClr val="E1771F"/>
      </a:accent4>
      <a:accent5>
        <a:srgbClr val="648C7A"/>
      </a:accent5>
      <a:accent6>
        <a:srgbClr val="ACBB51"/>
      </a:accent6>
      <a:hlink>
        <a:srgbClr val="5A95A4"/>
      </a:hlink>
      <a:folHlink>
        <a:srgbClr val="E1771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58D88600E1A94FA3EA08FFB8100B44" ma:contentTypeVersion="2" ma:contentTypeDescription="Create a new document." ma:contentTypeScope="" ma:versionID="00adadbb2103d818f9acebde363bdc99">
  <xsd:schema xmlns:xsd="http://www.w3.org/2001/XMLSchema" xmlns:xs="http://www.w3.org/2001/XMLSchema" xmlns:p="http://schemas.microsoft.com/office/2006/metadata/properties" xmlns:ns3="005420c5-ce29-4fd8-9b0b-06107616db10" targetNamespace="http://schemas.microsoft.com/office/2006/metadata/properties" ma:root="true" ma:fieldsID="ce823c60a455588f530e4005c3184c12" ns3:_="">
    <xsd:import namespace="005420c5-ce29-4fd8-9b0b-06107616db10"/>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5420c5-ce29-4fd8-9b0b-06107616db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4D4FF6-7C36-4831-A51D-5DF1125CB51E}">
  <ds:schemaRefs>
    <ds:schemaRef ds:uri="005420c5-ce29-4fd8-9b0b-06107616db1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5C4FE95-5FDD-4F38-A968-D37070C529A2}">
  <ds:schemaRefs>
    <ds:schemaRef ds:uri="http://schemas.microsoft.com/office/infopath/2007/PartnerControls"/>
    <ds:schemaRef ds:uri="http://schemas.openxmlformats.org/package/2006/metadata/core-properties"/>
    <ds:schemaRef ds:uri="http://purl.org/dc/elements/1.1/"/>
    <ds:schemaRef ds:uri="http://purl.org/dc/dcmitype/"/>
    <ds:schemaRef ds:uri="http://schemas.microsoft.com/office/2006/metadata/properties"/>
    <ds:schemaRef ds:uri="http://schemas.microsoft.com/office/2006/documentManagement/types"/>
    <ds:schemaRef ds:uri="http://www.w3.org/XML/1998/namespace"/>
    <ds:schemaRef ds:uri="005420c5-ce29-4fd8-9b0b-06107616db10"/>
    <ds:schemaRef ds:uri="http://purl.org/dc/terms/"/>
  </ds:schemaRefs>
</ds:datastoreItem>
</file>

<file path=customXml/itemProps3.xml><?xml version="1.0" encoding="utf-8"?>
<ds:datastoreItem xmlns:ds="http://schemas.openxmlformats.org/officeDocument/2006/customXml" ds:itemID="{3B739C01-A55D-4154-8A5A-0B12F337382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57491</TotalTime>
  <Words>3623</Words>
  <Application>Microsoft Office PowerPoint</Application>
  <PresentationFormat>On-screen Show (4:3)</PresentationFormat>
  <Paragraphs>780</Paragraphs>
  <Slides>59</Slides>
  <Notes>0</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59</vt:i4>
      </vt:variant>
    </vt:vector>
  </HeadingPairs>
  <TitlesOfParts>
    <vt:vector size="80" baseType="lpstr">
      <vt:lpstr>Abadi</vt:lpstr>
      <vt:lpstr>Arial</vt:lpstr>
      <vt:lpstr>Arial Black</vt:lpstr>
      <vt:lpstr>Arial Narrow</vt:lpstr>
      <vt:lpstr>Bookman Old Style</vt:lpstr>
      <vt:lpstr>Calibri</vt:lpstr>
      <vt:lpstr>Calibri Light</vt:lpstr>
      <vt:lpstr>Century Gothic</vt:lpstr>
      <vt:lpstr>Corbel</vt:lpstr>
      <vt:lpstr>Courier New</vt:lpstr>
      <vt:lpstr>Franklin Gothic Medium</vt:lpstr>
      <vt:lpstr>Gill Sans MT</vt:lpstr>
      <vt:lpstr>Rockwell</vt:lpstr>
      <vt:lpstr>Symbol</vt:lpstr>
      <vt:lpstr>Times New Roman</vt:lpstr>
      <vt:lpstr>Wingdings</vt:lpstr>
      <vt:lpstr>Wingdings 2</vt:lpstr>
      <vt:lpstr>SIBSON CONSULTING Document</vt:lpstr>
      <vt:lpstr>Data slides</vt:lpstr>
      <vt:lpstr>Quotable</vt:lpstr>
      <vt:lpstr>Damask</vt:lpstr>
      <vt:lpstr>Board of Directors Meeting</vt:lpstr>
      <vt:lpstr>Approval of Agenda</vt:lpstr>
      <vt:lpstr>     Approval of Minutes   November 19, 2022 – Regular Meeting December 9, 2022 – Special Meeting     </vt:lpstr>
      <vt:lpstr>President’s Remarks  Doug Parks</vt:lpstr>
      <vt:lpstr>OPVFD Work Group Presentation –   John Viola &amp; Ted Moroney</vt:lpstr>
      <vt:lpstr>OPVFD Work Group</vt:lpstr>
      <vt:lpstr>OPVFD Initiative</vt:lpstr>
      <vt:lpstr>OPVFD Work Group Established by GM John Viola on July 22,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GM Leadership Report –  John Viola</vt:lpstr>
      <vt:lpstr>PowerPoint Presentation</vt:lpstr>
      <vt:lpstr>Proposed FY 2023/2024 Budget Process</vt:lpstr>
      <vt:lpstr>Proposed FY 2023/2024 Budget Process</vt:lpstr>
      <vt:lpstr>Drainage</vt:lpstr>
      <vt:lpstr>Bulkheads</vt:lpstr>
      <vt:lpstr>Acoustic Panels</vt:lpstr>
      <vt:lpstr>Yacht Club  (Deferred Maintenance)</vt:lpstr>
      <vt:lpstr>Kayak/Recreation Pier</vt:lpstr>
      <vt:lpstr>Kayak Pier</vt:lpstr>
      <vt:lpstr>Recreation Pier / Parking Lot</vt:lpstr>
      <vt:lpstr>Aquatics</vt:lpstr>
      <vt:lpstr>Golf</vt:lpstr>
      <vt:lpstr>Roads</vt:lpstr>
      <vt:lpstr>Ocean Pines Association Paperless Project</vt:lpstr>
      <vt:lpstr>DMA Reserves</vt:lpstr>
      <vt:lpstr>Mailboxes</vt:lpstr>
      <vt:lpstr>CPI Violation Dashboard November</vt:lpstr>
      <vt:lpstr>Work Orders November</vt:lpstr>
      <vt:lpstr>Customer Service Dashboard (from info@oceanpines.org) November</vt:lpstr>
      <vt:lpstr>Annual Service Awards</vt:lpstr>
      <vt:lpstr>Financials</vt:lpstr>
      <vt:lpstr>Financial Change  Month of November 2022</vt:lpstr>
      <vt:lpstr>Financial Change  Year-to-Date November 2022 </vt:lpstr>
      <vt:lpstr>Month of November Favor/(Unfavorable) vs. Budget (in 000’s) </vt:lpstr>
      <vt:lpstr>Year-to-Date November Favor/(Unfavorable) vs. Budget (in 000’s) </vt:lpstr>
      <vt:lpstr>Unaudited Reserves November 2022 ($Millions)</vt:lpstr>
      <vt:lpstr>Reserves Year-End Unaudited Estimate (in ooo’s)</vt:lpstr>
      <vt:lpstr>Treasurer’s Report  Monica Rakowski</vt:lpstr>
      <vt:lpstr>PowerPoint Presentation</vt:lpstr>
      <vt:lpstr>Public Comments</vt:lpstr>
      <vt:lpstr>   Capital Requests     </vt:lpstr>
      <vt:lpstr>PowerPoint Presentation</vt:lpstr>
      <vt:lpstr>PowerPoint Presentation</vt:lpstr>
      <vt:lpstr>   CPI Violations  None    </vt:lpstr>
      <vt:lpstr>   Unfinished Business  None    </vt:lpstr>
      <vt:lpstr>PowerPoint Presentation</vt:lpstr>
      <vt:lpstr>PowerPoint Presentation</vt:lpstr>
      <vt:lpstr>Adjournment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of Directors Meeting</dc:title>
  <dc:creator>Michelle Bennett</dc:creator>
  <cp:lastModifiedBy>Linda Martin</cp:lastModifiedBy>
  <cp:revision>969</cp:revision>
  <cp:lastPrinted>2022-12-15T21:27:15Z</cp:lastPrinted>
  <dcterms:created xsi:type="dcterms:W3CDTF">2021-01-13T14:26:54Z</dcterms:created>
  <dcterms:modified xsi:type="dcterms:W3CDTF">2022-12-16T23:23:46Z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0x010100DF58D88600E1A94FA3EA08FFB8100B44</vt:lpwstr>
  </property>
</Properties>
</file>