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343" r:id="rId4"/>
    <p:sldMasterId id="2147484422" r:id="rId5"/>
    <p:sldMasterId id="2147484503" r:id="rId6"/>
    <p:sldMasterId id="2147484519" r:id="rId7"/>
  </p:sldMasterIdLst>
  <p:notesMasterIdLst>
    <p:notesMasterId r:id="rId29"/>
  </p:notesMasterIdLst>
  <p:handoutMasterIdLst>
    <p:handoutMasterId r:id="rId30"/>
  </p:handoutMasterIdLst>
  <p:sldIdLst>
    <p:sldId id="1397" r:id="rId8"/>
    <p:sldId id="257" r:id="rId9"/>
    <p:sldId id="258" r:id="rId10"/>
    <p:sldId id="1644" r:id="rId11"/>
    <p:sldId id="1772" r:id="rId12"/>
    <p:sldId id="1771" r:id="rId13"/>
    <p:sldId id="1773" r:id="rId14"/>
    <p:sldId id="1775" r:id="rId15"/>
    <p:sldId id="1774" r:id="rId16"/>
    <p:sldId id="1768" r:id="rId17"/>
    <p:sldId id="1727" r:id="rId18"/>
    <p:sldId id="654" r:id="rId19"/>
    <p:sldId id="1418" r:id="rId20"/>
    <p:sldId id="652" r:id="rId21"/>
    <p:sldId id="1441" r:id="rId22"/>
    <p:sldId id="669" r:id="rId23"/>
    <p:sldId id="668" r:id="rId24"/>
    <p:sldId id="670" r:id="rId25"/>
    <p:sldId id="1442" r:id="rId26"/>
    <p:sldId id="582" r:id="rId27"/>
    <p:sldId id="623" r:id="rId28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4D2B0"/>
    <a:srgbClr val="F5EADF"/>
    <a:srgbClr val="D4D1CC"/>
    <a:srgbClr val="5F5ACC"/>
    <a:srgbClr val="D65C00"/>
    <a:srgbClr val="E4E1DE"/>
    <a:srgbClr val="BCE1EC"/>
    <a:srgbClr val="FF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57" autoAdjust="0"/>
    <p:restoredTop sz="94706" autoAdjust="0"/>
  </p:normalViewPr>
  <p:slideViewPr>
    <p:cSldViewPr snapToGrid="0">
      <p:cViewPr varScale="1">
        <p:scale>
          <a:sx n="78" d="100"/>
          <a:sy n="78" d="100"/>
        </p:scale>
        <p:origin x="1040" y="48"/>
      </p:cViewPr>
      <p:guideLst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3139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664B02-E536-4BF5-BCDE-64262B87177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02083B8-4C40-4208-9832-FA88C047F84A}">
      <dgm:prSet/>
      <dgm:spPr/>
      <dgm:t>
        <a:bodyPr/>
        <a:lstStyle/>
        <a:p>
          <a:r>
            <a:rPr lang="en-US"/>
            <a:t>“Share the Road Ocean Pines” Grant – through the MD Highway Safety Office </a:t>
          </a:r>
        </a:p>
      </dgm:t>
    </dgm:pt>
    <dgm:pt modelId="{138DCABA-4390-4C51-9509-5B6A9BA81F93}" type="parTrans" cxnId="{F59DD911-0429-415A-8E91-8509313D4C9A}">
      <dgm:prSet/>
      <dgm:spPr/>
      <dgm:t>
        <a:bodyPr/>
        <a:lstStyle/>
        <a:p>
          <a:endParaRPr lang="en-US"/>
        </a:p>
      </dgm:t>
    </dgm:pt>
    <dgm:pt modelId="{A0E68DC0-792A-444F-B0B2-7E8E0C94D8D1}" type="sibTrans" cxnId="{F59DD911-0429-415A-8E91-8509313D4C9A}">
      <dgm:prSet/>
      <dgm:spPr/>
      <dgm:t>
        <a:bodyPr/>
        <a:lstStyle/>
        <a:p>
          <a:endParaRPr lang="en-US"/>
        </a:p>
      </dgm:t>
    </dgm:pt>
    <dgm:pt modelId="{FE6894E3-76AB-4497-AA89-8CFD92427879}">
      <dgm:prSet/>
      <dgm:spPr/>
      <dgm:t>
        <a:bodyPr/>
        <a:lstStyle/>
        <a:p>
          <a:r>
            <a:rPr lang="en-US"/>
            <a:t>Reflector Bands, Small Blinking Lights, Bicycle Lights, Education Materials</a:t>
          </a:r>
        </a:p>
      </dgm:t>
    </dgm:pt>
    <dgm:pt modelId="{362C6F0B-8409-4545-9D7F-2CF2CBD2A7C6}" type="parTrans" cxnId="{860F4DF3-8B09-49CA-B87F-0BCB741E3ABE}">
      <dgm:prSet/>
      <dgm:spPr/>
      <dgm:t>
        <a:bodyPr/>
        <a:lstStyle/>
        <a:p>
          <a:endParaRPr lang="en-US"/>
        </a:p>
      </dgm:t>
    </dgm:pt>
    <dgm:pt modelId="{C433496C-9F50-4EE3-9EC9-8582B2B19066}" type="sibTrans" cxnId="{860F4DF3-8B09-49CA-B87F-0BCB741E3ABE}">
      <dgm:prSet/>
      <dgm:spPr/>
      <dgm:t>
        <a:bodyPr/>
        <a:lstStyle/>
        <a:p>
          <a:endParaRPr lang="en-US"/>
        </a:p>
      </dgm:t>
    </dgm:pt>
    <dgm:pt modelId="{7D76B6DF-F99F-4B07-A5E9-2C56DADFA507}">
      <dgm:prSet/>
      <dgm:spPr/>
      <dgm:t>
        <a:bodyPr/>
        <a:lstStyle/>
        <a:p>
          <a:r>
            <a:rPr lang="en-US"/>
            <a:t>Education</a:t>
          </a:r>
        </a:p>
      </dgm:t>
    </dgm:pt>
    <dgm:pt modelId="{E00C9AD8-4EB7-450A-ABE6-52E2F068BB99}" type="parTrans" cxnId="{0C6B9335-71AB-4592-9722-3E908F2E631E}">
      <dgm:prSet/>
      <dgm:spPr/>
      <dgm:t>
        <a:bodyPr/>
        <a:lstStyle/>
        <a:p>
          <a:endParaRPr lang="en-US"/>
        </a:p>
      </dgm:t>
    </dgm:pt>
    <dgm:pt modelId="{A4CA8A29-1DEE-43B9-A71E-44734C795DC1}" type="sibTrans" cxnId="{0C6B9335-71AB-4592-9722-3E908F2E631E}">
      <dgm:prSet/>
      <dgm:spPr/>
      <dgm:t>
        <a:bodyPr/>
        <a:lstStyle/>
        <a:p>
          <a:endParaRPr lang="en-US"/>
        </a:p>
      </dgm:t>
    </dgm:pt>
    <dgm:pt modelId="{05868EA7-38F1-4663-B7D8-563D1A972992}">
      <dgm:prSet/>
      <dgm:spPr/>
      <dgm:t>
        <a:bodyPr/>
        <a:lstStyle/>
        <a:p>
          <a:r>
            <a:rPr lang="en-US"/>
            <a:t>Autos / Bicyclists / Pedestrians</a:t>
          </a:r>
        </a:p>
      </dgm:t>
    </dgm:pt>
    <dgm:pt modelId="{3FABF7C1-3F88-44ED-8943-298FED62B251}" type="parTrans" cxnId="{0B16564F-47B7-4C85-A35C-A71034A487A9}">
      <dgm:prSet/>
      <dgm:spPr/>
      <dgm:t>
        <a:bodyPr/>
        <a:lstStyle/>
        <a:p>
          <a:endParaRPr lang="en-US"/>
        </a:p>
      </dgm:t>
    </dgm:pt>
    <dgm:pt modelId="{FC32E5DF-69C2-45C9-930F-F03D355688FF}" type="sibTrans" cxnId="{0B16564F-47B7-4C85-A35C-A71034A487A9}">
      <dgm:prSet/>
      <dgm:spPr/>
      <dgm:t>
        <a:bodyPr/>
        <a:lstStyle/>
        <a:p>
          <a:endParaRPr lang="en-US"/>
        </a:p>
      </dgm:t>
    </dgm:pt>
    <dgm:pt modelId="{0E2A4D16-C4E6-43F1-BA28-7309F9D3D29C}">
      <dgm:prSet/>
      <dgm:spPr/>
      <dgm:t>
        <a:bodyPr/>
        <a:lstStyle/>
        <a:p>
          <a:r>
            <a:rPr lang="en-US"/>
            <a:t>Enforcement</a:t>
          </a:r>
        </a:p>
      </dgm:t>
    </dgm:pt>
    <dgm:pt modelId="{51F2326A-9DAA-4B99-9A6D-47237020F4A9}" type="parTrans" cxnId="{014CC1F0-A84E-495A-B9CF-A72DE8F65301}">
      <dgm:prSet/>
      <dgm:spPr/>
      <dgm:t>
        <a:bodyPr/>
        <a:lstStyle/>
        <a:p>
          <a:endParaRPr lang="en-US"/>
        </a:p>
      </dgm:t>
    </dgm:pt>
    <dgm:pt modelId="{1409CA56-0A1C-4A9E-AAA9-36BF9332A388}" type="sibTrans" cxnId="{014CC1F0-A84E-495A-B9CF-A72DE8F65301}">
      <dgm:prSet/>
      <dgm:spPr/>
      <dgm:t>
        <a:bodyPr/>
        <a:lstStyle/>
        <a:p>
          <a:endParaRPr lang="en-US"/>
        </a:p>
      </dgm:t>
    </dgm:pt>
    <dgm:pt modelId="{4FBFE28D-D2BF-41A6-AD2F-03D1EB7018FF}" type="pres">
      <dgm:prSet presAssocID="{F6664B02-E536-4BF5-BCDE-64262B871774}" presName="Name0" presStyleCnt="0">
        <dgm:presLayoutVars>
          <dgm:dir/>
          <dgm:animLvl val="lvl"/>
          <dgm:resizeHandles val="exact"/>
        </dgm:presLayoutVars>
      </dgm:prSet>
      <dgm:spPr/>
    </dgm:pt>
    <dgm:pt modelId="{F8E0BC16-FAA5-40B9-A93A-3B2991C99D22}" type="pres">
      <dgm:prSet presAssocID="{202083B8-4C40-4208-9832-FA88C047F84A}" presName="linNode" presStyleCnt="0"/>
      <dgm:spPr/>
    </dgm:pt>
    <dgm:pt modelId="{6CAB5FBB-B0DB-4311-9D2D-2AD0AF6A5E26}" type="pres">
      <dgm:prSet presAssocID="{202083B8-4C40-4208-9832-FA88C047F84A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A06C8194-7264-4D49-8B0E-17A998113D30}" type="pres">
      <dgm:prSet presAssocID="{202083B8-4C40-4208-9832-FA88C047F84A}" presName="descendantText" presStyleLbl="alignAccFollowNode1" presStyleIdx="0" presStyleCnt="2">
        <dgm:presLayoutVars>
          <dgm:bulletEnabled val="1"/>
        </dgm:presLayoutVars>
      </dgm:prSet>
      <dgm:spPr/>
    </dgm:pt>
    <dgm:pt modelId="{558902CC-F17F-4F15-B2F8-5C29413252DC}" type="pres">
      <dgm:prSet presAssocID="{A0E68DC0-792A-444F-B0B2-7E8E0C94D8D1}" presName="sp" presStyleCnt="0"/>
      <dgm:spPr/>
    </dgm:pt>
    <dgm:pt modelId="{A30B6BE2-8FEE-46B5-8C4F-8A36318F3345}" type="pres">
      <dgm:prSet presAssocID="{7D76B6DF-F99F-4B07-A5E9-2C56DADFA507}" presName="linNode" presStyleCnt="0"/>
      <dgm:spPr/>
    </dgm:pt>
    <dgm:pt modelId="{C125CE29-D00C-4AAC-95E7-298A7278CF41}" type="pres">
      <dgm:prSet presAssocID="{7D76B6DF-F99F-4B07-A5E9-2C56DADFA507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56209DD3-5677-47E3-99E2-68726CCA274A}" type="pres">
      <dgm:prSet presAssocID="{7D76B6DF-F99F-4B07-A5E9-2C56DADFA507}" presName="descendantText" presStyleLbl="alignAccFollowNode1" presStyleIdx="1" presStyleCnt="2">
        <dgm:presLayoutVars>
          <dgm:bulletEnabled val="1"/>
        </dgm:presLayoutVars>
      </dgm:prSet>
      <dgm:spPr/>
    </dgm:pt>
    <dgm:pt modelId="{232069E9-5459-4AE0-B80B-47D97BC33392}" type="pres">
      <dgm:prSet presAssocID="{A4CA8A29-1DEE-43B9-A71E-44734C795DC1}" presName="sp" presStyleCnt="0"/>
      <dgm:spPr/>
    </dgm:pt>
    <dgm:pt modelId="{EE063EF5-5527-4163-B866-9FA8F3A832EC}" type="pres">
      <dgm:prSet presAssocID="{0E2A4D16-C4E6-43F1-BA28-7309F9D3D29C}" presName="linNode" presStyleCnt="0"/>
      <dgm:spPr/>
    </dgm:pt>
    <dgm:pt modelId="{ABB54F40-6FAE-4940-BDF3-E9BD56397E80}" type="pres">
      <dgm:prSet presAssocID="{0E2A4D16-C4E6-43F1-BA28-7309F9D3D29C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7097BA01-B603-46C2-9653-70147B23CD55}" type="presOf" srcId="{F6664B02-E536-4BF5-BCDE-64262B871774}" destId="{4FBFE28D-D2BF-41A6-AD2F-03D1EB7018FF}" srcOrd="0" destOrd="0" presId="urn:microsoft.com/office/officeart/2005/8/layout/vList5"/>
    <dgm:cxn modelId="{F59DD911-0429-415A-8E91-8509313D4C9A}" srcId="{F6664B02-E536-4BF5-BCDE-64262B871774}" destId="{202083B8-4C40-4208-9832-FA88C047F84A}" srcOrd="0" destOrd="0" parTransId="{138DCABA-4390-4C51-9509-5B6A9BA81F93}" sibTransId="{A0E68DC0-792A-444F-B0B2-7E8E0C94D8D1}"/>
    <dgm:cxn modelId="{8ACD591A-5947-4A10-8C4E-EE5218F1AD04}" type="presOf" srcId="{05868EA7-38F1-4663-B7D8-563D1A972992}" destId="{56209DD3-5677-47E3-99E2-68726CCA274A}" srcOrd="0" destOrd="0" presId="urn:microsoft.com/office/officeart/2005/8/layout/vList5"/>
    <dgm:cxn modelId="{D9C65527-3CC1-496D-9133-6C844249B9A5}" type="presOf" srcId="{202083B8-4C40-4208-9832-FA88C047F84A}" destId="{6CAB5FBB-B0DB-4311-9D2D-2AD0AF6A5E26}" srcOrd="0" destOrd="0" presId="urn:microsoft.com/office/officeart/2005/8/layout/vList5"/>
    <dgm:cxn modelId="{0C6B9335-71AB-4592-9722-3E908F2E631E}" srcId="{F6664B02-E536-4BF5-BCDE-64262B871774}" destId="{7D76B6DF-F99F-4B07-A5E9-2C56DADFA507}" srcOrd="1" destOrd="0" parTransId="{E00C9AD8-4EB7-450A-ABE6-52E2F068BB99}" sibTransId="{A4CA8A29-1DEE-43B9-A71E-44734C795DC1}"/>
    <dgm:cxn modelId="{0B16564F-47B7-4C85-A35C-A71034A487A9}" srcId="{7D76B6DF-F99F-4B07-A5E9-2C56DADFA507}" destId="{05868EA7-38F1-4663-B7D8-563D1A972992}" srcOrd="0" destOrd="0" parTransId="{3FABF7C1-3F88-44ED-8943-298FED62B251}" sibTransId="{FC32E5DF-69C2-45C9-930F-F03D355688FF}"/>
    <dgm:cxn modelId="{5FDAAD57-8B13-4394-824C-7987141ADD47}" type="presOf" srcId="{0E2A4D16-C4E6-43F1-BA28-7309F9D3D29C}" destId="{ABB54F40-6FAE-4940-BDF3-E9BD56397E80}" srcOrd="0" destOrd="0" presId="urn:microsoft.com/office/officeart/2005/8/layout/vList5"/>
    <dgm:cxn modelId="{5D9E579B-FCAA-40B0-9625-0045264F2A65}" type="presOf" srcId="{FE6894E3-76AB-4497-AA89-8CFD92427879}" destId="{A06C8194-7264-4D49-8B0E-17A998113D30}" srcOrd="0" destOrd="0" presId="urn:microsoft.com/office/officeart/2005/8/layout/vList5"/>
    <dgm:cxn modelId="{15D05EAA-2825-4C6B-BE75-F552C8106C42}" type="presOf" srcId="{7D76B6DF-F99F-4B07-A5E9-2C56DADFA507}" destId="{C125CE29-D00C-4AAC-95E7-298A7278CF41}" srcOrd="0" destOrd="0" presId="urn:microsoft.com/office/officeart/2005/8/layout/vList5"/>
    <dgm:cxn modelId="{014CC1F0-A84E-495A-B9CF-A72DE8F65301}" srcId="{F6664B02-E536-4BF5-BCDE-64262B871774}" destId="{0E2A4D16-C4E6-43F1-BA28-7309F9D3D29C}" srcOrd="2" destOrd="0" parTransId="{51F2326A-9DAA-4B99-9A6D-47237020F4A9}" sibTransId="{1409CA56-0A1C-4A9E-AAA9-36BF9332A388}"/>
    <dgm:cxn modelId="{860F4DF3-8B09-49CA-B87F-0BCB741E3ABE}" srcId="{202083B8-4C40-4208-9832-FA88C047F84A}" destId="{FE6894E3-76AB-4497-AA89-8CFD92427879}" srcOrd="0" destOrd="0" parTransId="{362C6F0B-8409-4545-9D7F-2CF2CBD2A7C6}" sibTransId="{C433496C-9F50-4EE3-9EC9-8582B2B19066}"/>
    <dgm:cxn modelId="{7ED06E7B-9A3B-4F11-9F15-B0CC2CA89A69}" type="presParOf" srcId="{4FBFE28D-D2BF-41A6-AD2F-03D1EB7018FF}" destId="{F8E0BC16-FAA5-40B9-A93A-3B2991C99D22}" srcOrd="0" destOrd="0" presId="urn:microsoft.com/office/officeart/2005/8/layout/vList5"/>
    <dgm:cxn modelId="{9D0F38BE-0AC3-4FDD-8AE0-81BE69E234F0}" type="presParOf" srcId="{F8E0BC16-FAA5-40B9-A93A-3B2991C99D22}" destId="{6CAB5FBB-B0DB-4311-9D2D-2AD0AF6A5E26}" srcOrd="0" destOrd="0" presId="urn:microsoft.com/office/officeart/2005/8/layout/vList5"/>
    <dgm:cxn modelId="{A85AEC6E-E61C-4137-97BF-CD064355F85F}" type="presParOf" srcId="{F8E0BC16-FAA5-40B9-A93A-3B2991C99D22}" destId="{A06C8194-7264-4D49-8B0E-17A998113D30}" srcOrd="1" destOrd="0" presId="urn:microsoft.com/office/officeart/2005/8/layout/vList5"/>
    <dgm:cxn modelId="{CFCA3823-E4BE-422F-92AB-DB93A62DB336}" type="presParOf" srcId="{4FBFE28D-D2BF-41A6-AD2F-03D1EB7018FF}" destId="{558902CC-F17F-4F15-B2F8-5C29413252DC}" srcOrd="1" destOrd="0" presId="urn:microsoft.com/office/officeart/2005/8/layout/vList5"/>
    <dgm:cxn modelId="{3B42D2A0-C77C-4155-ADBD-75FD829D3185}" type="presParOf" srcId="{4FBFE28D-D2BF-41A6-AD2F-03D1EB7018FF}" destId="{A30B6BE2-8FEE-46B5-8C4F-8A36318F3345}" srcOrd="2" destOrd="0" presId="urn:microsoft.com/office/officeart/2005/8/layout/vList5"/>
    <dgm:cxn modelId="{B6BC540B-713B-4BAC-967F-B9C346E2CB9D}" type="presParOf" srcId="{A30B6BE2-8FEE-46B5-8C4F-8A36318F3345}" destId="{C125CE29-D00C-4AAC-95E7-298A7278CF41}" srcOrd="0" destOrd="0" presId="urn:microsoft.com/office/officeart/2005/8/layout/vList5"/>
    <dgm:cxn modelId="{DB77CA6E-2B44-42C5-8E59-872BBC1C934A}" type="presParOf" srcId="{A30B6BE2-8FEE-46B5-8C4F-8A36318F3345}" destId="{56209DD3-5677-47E3-99E2-68726CCA274A}" srcOrd="1" destOrd="0" presId="urn:microsoft.com/office/officeart/2005/8/layout/vList5"/>
    <dgm:cxn modelId="{25AF9859-E58A-4BD4-AF18-2B0829CA091E}" type="presParOf" srcId="{4FBFE28D-D2BF-41A6-AD2F-03D1EB7018FF}" destId="{232069E9-5459-4AE0-B80B-47D97BC33392}" srcOrd="3" destOrd="0" presId="urn:microsoft.com/office/officeart/2005/8/layout/vList5"/>
    <dgm:cxn modelId="{C6822D36-C40E-4C07-8600-DDB97872FCB6}" type="presParOf" srcId="{4FBFE28D-D2BF-41A6-AD2F-03D1EB7018FF}" destId="{EE063EF5-5527-4163-B866-9FA8F3A832EC}" srcOrd="4" destOrd="0" presId="urn:microsoft.com/office/officeart/2005/8/layout/vList5"/>
    <dgm:cxn modelId="{F596B318-B3BD-4BAD-A07E-4603499CA252}" type="presParOf" srcId="{EE063EF5-5527-4163-B866-9FA8F3A832EC}" destId="{ABB54F40-6FAE-4940-BDF3-E9BD56397E80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1D35F2-B3C7-4FE5-BECB-3BF969FCDA7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E6338C-3C29-4CEC-A663-FA2522F562DB}">
      <dgm:prSet/>
      <dgm:spPr/>
      <dgm:t>
        <a:bodyPr/>
        <a:lstStyle/>
        <a:p>
          <a:r>
            <a:rPr lang="en-US"/>
            <a:t>Advisory Speed for curves</a:t>
          </a:r>
        </a:p>
      </dgm:t>
    </dgm:pt>
    <dgm:pt modelId="{2A382F00-4B7A-440E-968B-C06B084AB26E}" type="parTrans" cxnId="{1DACBC52-9269-4ED0-A20D-2DE4990A3F22}">
      <dgm:prSet/>
      <dgm:spPr/>
      <dgm:t>
        <a:bodyPr/>
        <a:lstStyle/>
        <a:p>
          <a:endParaRPr lang="en-US"/>
        </a:p>
      </dgm:t>
    </dgm:pt>
    <dgm:pt modelId="{E8F4C567-42BE-491E-8412-C51AF6889016}" type="sibTrans" cxnId="{1DACBC52-9269-4ED0-A20D-2DE4990A3F22}">
      <dgm:prSet/>
      <dgm:spPr/>
      <dgm:t>
        <a:bodyPr/>
        <a:lstStyle/>
        <a:p>
          <a:endParaRPr lang="en-US"/>
        </a:p>
      </dgm:t>
    </dgm:pt>
    <dgm:pt modelId="{36FBFC3B-6080-408D-A276-F81C4D9BBB20}">
      <dgm:prSet/>
      <dgm:spPr/>
      <dgm:t>
        <a:bodyPr/>
        <a:lstStyle/>
        <a:p>
          <a:r>
            <a:rPr lang="en-US"/>
            <a:t>Watch for Bicyclists and Pedestrians </a:t>
          </a:r>
        </a:p>
      </dgm:t>
    </dgm:pt>
    <dgm:pt modelId="{050C9611-6171-45E4-8148-E9D4CE7B9D22}" type="parTrans" cxnId="{555DED69-3B7A-4E6D-B1ED-F1106EA5FE10}">
      <dgm:prSet/>
      <dgm:spPr/>
      <dgm:t>
        <a:bodyPr/>
        <a:lstStyle/>
        <a:p>
          <a:endParaRPr lang="en-US"/>
        </a:p>
      </dgm:t>
    </dgm:pt>
    <dgm:pt modelId="{98F4A535-413E-4B7B-929B-66C0D0152370}" type="sibTrans" cxnId="{555DED69-3B7A-4E6D-B1ED-F1106EA5FE10}">
      <dgm:prSet/>
      <dgm:spPr/>
      <dgm:t>
        <a:bodyPr/>
        <a:lstStyle/>
        <a:p>
          <a:endParaRPr lang="en-US"/>
        </a:p>
      </dgm:t>
    </dgm:pt>
    <dgm:pt modelId="{4F45FDBD-FAD8-47E4-BC3A-999150BC8B3B}">
      <dgm:prSet/>
      <dgm:spPr/>
      <dgm:t>
        <a:bodyPr/>
        <a:lstStyle/>
        <a:p>
          <a:r>
            <a:rPr lang="en-US" dirty="0"/>
            <a:t>Road Markings on existing shoulders for Pedestrians and Bicyclists on  </a:t>
          </a:r>
        </a:p>
      </dgm:t>
    </dgm:pt>
    <dgm:pt modelId="{E0B073FD-1D5B-4F39-A46C-63655A19FFF4}" type="parTrans" cxnId="{C44A0361-C1CF-467B-A690-337E4CC9DD14}">
      <dgm:prSet/>
      <dgm:spPr/>
      <dgm:t>
        <a:bodyPr/>
        <a:lstStyle/>
        <a:p>
          <a:endParaRPr lang="en-US"/>
        </a:p>
      </dgm:t>
    </dgm:pt>
    <dgm:pt modelId="{64A41523-7184-459A-AD9A-E2939399D16E}" type="sibTrans" cxnId="{C44A0361-C1CF-467B-A690-337E4CC9DD14}">
      <dgm:prSet/>
      <dgm:spPr/>
      <dgm:t>
        <a:bodyPr/>
        <a:lstStyle/>
        <a:p>
          <a:endParaRPr lang="en-US"/>
        </a:p>
      </dgm:t>
    </dgm:pt>
    <dgm:pt modelId="{CDA47294-7E1E-48FC-A6E0-1066E8E98192}" type="pres">
      <dgm:prSet presAssocID="{071D35F2-B3C7-4FE5-BECB-3BF969FCDA7F}" presName="linear" presStyleCnt="0">
        <dgm:presLayoutVars>
          <dgm:animLvl val="lvl"/>
          <dgm:resizeHandles val="exact"/>
        </dgm:presLayoutVars>
      </dgm:prSet>
      <dgm:spPr/>
    </dgm:pt>
    <dgm:pt modelId="{0A4A8116-260D-475B-961F-B708B72CF760}" type="pres">
      <dgm:prSet presAssocID="{0CE6338C-3C29-4CEC-A663-FA2522F562D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CE24E03-FDD8-4901-B3A0-13BB06DDC8B6}" type="pres">
      <dgm:prSet presAssocID="{E8F4C567-42BE-491E-8412-C51AF6889016}" presName="spacer" presStyleCnt="0"/>
      <dgm:spPr/>
    </dgm:pt>
    <dgm:pt modelId="{8D3008C0-A9F6-4B8F-8B23-D7B89C6D387B}" type="pres">
      <dgm:prSet presAssocID="{36FBFC3B-6080-408D-A276-F81C4D9BBB2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F2DE21B-0A25-4C65-9C8C-6F138FA345C2}" type="pres">
      <dgm:prSet presAssocID="{98F4A535-413E-4B7B-929B-66C0D0152370}" presName="spacer" presStyleCnt="0"/>
      <dgm:spPr/>
    </dgm:pt>
    <dgm:pt modelId="{DFB27663-4C12-47C2-99E5-DED9C06C1BCD}" type="pres">
      <dgm:prSet presAssocID="{4F45FDBD-FAD8-47E4-BC3A-999150BC8B3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1596560-A73A-4A22-AAAA-B3A440EBDB01}" type="presOf" srcId="{071D35F2-B3C7-4FE5-BECB-3BF969FCDA7F}" destId="{CDA47294-7E1E-48FC-A6E0-1066E8E98192}" srcOrd="0" destOrd="0" presId="urn:microsoft.com/office/officeart/2005/8/layout/vList2"/>
    <dgm:cxn modelId="{C44A0361-C1CF-467B-A690-337E4CC9DD14}" srcId="{071D35F2-B3C7-4FE5-BECB-3BF969FCDA7F}" destId="{4F45FDBD-FAD8-47E4-BC3A-999150BC8B3B}" srcOrd="2" destOrd="0" parTransId="{E0B073FD-1D5B-4F39-A46C-63655A19FFF4}" sibTransId="{64A41523-7184-459A-AD9A-E2939399D16E}"/>
    <dgm:cxn modelId="{555DED69-3B7A-4E6D-B1ED-F1106EA5FE10}" srcId="{071D35F2-B3C7-4FE5-BECB-3BF969FCDA7F}" destId="{36FBFC3B-6080-408D-A276-F81C4D9BBB20}" srcOrd="1" destOrd="0" parTransId="{050C9611-6171-45E4-8148-E9D4CE7B9D22}" sibTransId="{98F4A535-413E-4B7B-929B-66C0D0152370}"/>
    <dgm:cxn modelId="{1DACBC52-9269-4ED0-A20D-2DE4990A3F22}" srcId="{071D35F2-B3C7-4FE5-BECB-3BF969FCDA7F}" destId="{0CE6338C-3C29-4CEC-A663-FA2522F562DB}" srcOrd="0" destOrd="0" parTransId="{2A382F00-4B7A-440E-968B-C06B084AB26E}" sibTransId="{E8F4C567-42BE-491E-8412-C51AF6889016}"/>
    <dgm:cxn modelId="{2FB71F8F-91E5-428F-9930-7A58629E3DCD}" type="presOf" srcId="{36FBFC3B-6080-408D-A276-F81C4D9BBB20}" destId="{8D3008C0-A9F6-4B8F-8B23-D7B89C6D387B}" srcOrd="0" destOrd="0" presId="urn:microsoft.com/office/officeart/2005/8/layout/vList2"/>
    <dgm:cxn modelId="{9C9772D6-CBB8-452E-9771-C36B76BEF332}" type="presOf" srcId="{0CE6338C-3C29-4CEC-A663-FA2522F562DB}" destId="{0A4A8116-260D-475B-961F-B708B72CF760}" srcOrd="0" destOrd="0" presId="urn:microsoft.com/office/officeart/2005/8/layout/vList2"/>
    <dgm:cxn modelId="{BACBFDE8-B917-4464-8E6C-1D8570757B57}" type="presOf" srcId="{4F45FDBD-FAD8-47E4-BC3A-999150BC8B3B}" destId="{DFB27663-4C12-47C2-99E5-DED9C06C1BCD}" srcOrd="0" destOrd="0" presId="urn:microsoft.com/office/officeart/2005/8/layout/vList2"/>
    <dgm:cxn modelId="{6F168982-006D-4581-863C-E4AC5B8FD6FE}" type="presParOf" srcId="{CDA47294-7E1E-48FC-A6E0-1066E8E98192}" destId="{0A4A8116-260D-475B-961F-B708B72CF760}" srcOrd="0" destOrd="0" presId="urn:microsoft.com/office/officeart/2005/8/layout/vList2"/>
    <dgm:cxn modelId="{B7D20A68-4004-4F02-A930-D67D33FAD830}" type="presParOf" srcId="{CDA47294-7E1E-48FC-A6E0-1066E8E98192}" destId="{BCE24E03-FDD8-4901-B3A0-13BB06DDC8B6}" srcOrd="1" destOrd="0" presId="urn:microsoft.com/office/officeart/2005/8/layout/vList2"/>
    <dgm:cxn modelId="{5732AD1B-AE72-4F7C-A790-7715D081B031}" type="presParOf" srcId="{CDA47294-7E1E-48FC-A6E0-1066E8E98192}" destId="{8D3008C0-A9F6-4B8F-8B23-D7B89C6D387B}" srcOrd="2" destOrd="0" presId="urn:microsoft.com/office/officeart/2005/8/layout/vList2"/>
    <dgm:cxn modelId="{23D2FFF7-BEF7-41F7-961E-B9162F51A7A8}" type="presParOf" srcId="{CDA47294-7E1E-48FC-A6E0-1066E8E98192}" destId="{8F2DE21B-0A25-4C65-9C8C-6F138FA345C2}" srcOrd="3" destOrd="0" presId="urn:microsoft.com/office/officeart/2005/8/layout/vList2"/>
    <dgm:cxn modelId="{6B0E00C6-54B4-49AA-82DF-2D6623ADA2E9}" type="presParOf" srcId="{CDA47294-7E1E-48FC-A6E0-1066E8E98192}" destId="{DFB27663-4C12-47C2-99E5-DED9C06C1BC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6C8194-7264-4D49-8B0E-17A998113D30}">
      <dsp:nvSpPr>
        <dsp:cNvPr id="0" name=""/>
        <dsp:cNvSpPr/>
      </dsp:nvSpPr>
      <dsp:spPr>
        <a:xfrm rot="5400000">
          <a:off x="2221929" y="-716132"/>
          <a:ext cx="841372" cy="248716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Reflector Bands, Small Blinking Lights, Bicycle Lights, Education Materials</a:t>
          </a:r>
        </a:p>
      </dsp:txBody>
      <dsp:txXfrm rot="-5400000">
        <a:off x="1399031" y="147838"/>
        <a:ext cx="2446096" cy="759228"/>
      </dsp:txXfrm>
    </dsp:sp>
    <dsp:sp modelId="{6CAB5FBB-B0DB-4311-9D2D-2AD0AF6A5E26}">
      <dsp:nvSpPr>
        <dsp:cNvPr id="0" name=""/>
        <dsp:cNvSpPr/>
      </dsp:nvSpPr>
      <dsp:spPr>
        <a:xfrm>
          <a:off x="0" y="1593"/>
          <a:ext cx="1399032" cy="1051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“Share the Road Ocean Pines” Grant – through the MD Highway Safety Office </a:t>
          </a:r>
        </a:p>
      </dsp:txBody>
      <dsp:txXfrm>
        <a:off x="51340" y="52933"/>
        <a:ext cx="1296352" cy="949035"/>
      </dsp:txXfrm>
    </dsp:sp>
    <dsp:sp modelId="{56209DD3-5677-47E3-99E2-68726CCA274A}">
      <dsp:nvSpPr>
        <dsp:cNvPr id="0" name=""/>
        <dsp:cNvSpPr/>
      </dsp:nvSpPr>
      <dsp:spPr>
        <a:xfrm rot="5400000">
          <a:off x="2221929" y="388167"/>
          <a:ext cx="841372" cy="248716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Autos / Bicyclists / Pedestrians</a:t>
          </a:r>
        </a:p>
      </dsp:txBody>
      <dsp:txXfrm rot="-5400000">
        <a:off x="1399031" y="1252137"/>
        <a:ext cx="2446096" cy="759228"/>
      </dsp:txXfrm>
    </dsp:sp>
    <dsp:sp modelId="{C125CE29-D00C-4AAC-95E7-298A7278CF41}">
      <dsp:nvSpPr>
        <dsp:cNvPr id="0" name=""/>
        <dsp:cNvSpPr/>
      </dsp:nvSpPr>
      <dsp:spPr>
        <a:xfrm>
          <a:off x="0" y="1105894"/>
          <a:ext cx="1399032" cy="1051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Education</a:t>
          </a:r>
        </a:p>
      </dsp:txBody>
      <dsp:txXfrm>
        <a:off x="51340" y="1157234"/>
        <a:ext cx="1296352" cy="949035"/>
      </dsp:txXfrm>
    </dsp:sp>
    <dsp:sp modelId="{ABB54F40-6FAE-4940-BDF3-E9BD56397E80}">
      <dsp:nvSpPr>
        <dsp:cNvPr id="0" name=""/>
        <dsp:cNvSpPr/>
      </dsp:nvSpPr>
      <dsp:spPr>
        <a:xfrm>
          <a:off x="0" y="2210195"/>
          <a:ext cx="1399032" cy="1051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Enforcement</a:t>
          </a:r>
        </a:p>
      </dsp:txBody>
      <dsp:txXfrm>
        <a:off x="51340" y="2261535"/>
        <a:ext cx="1296352" cy="9490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4A8116-260D-475B-961F-B708B72CF760}">
      <dsp:nvSpPr>
        <dsp:cNvPr id="0" name=""/>
        <dsp:cNvSpPr/>
      </dsp:nvSpPr>
      <dsp:spPr>
        <a:xfrm>
          <a:off x="0" y="501903"/>
          <a:ext cx="3886200" cy="7186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Advisory Speed for curves</a:t>
          </a:r>
        </a:p>
      </dsp:txBody>
      <dsp:txXfrm>
        <a:off x="35083" y="536986"/>
        <a:ext cx="3816034" cy="648506"/>
      </dsp:txXfrm>
    </dsp:sp>
    <dsp:sp modelId="{8D3008C0-A9F6-4B8F-8B23-D7B89C6D387B}">
      <dsp:nvSpPr>
        <dsp:cNvPr id="0" name=""/>
        <dsp:cNvSpPr/>
      </dsp:nvSpPr>
      <dsp:spPr>
        <a:xfrm>
          <a:off x="0" y="1272415"/>
          <a:ext cx="3886200" cy="7186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Watch for Bicyclists and Pedestrians </a:t>
          </a:r>
        </a:p>
      </dsp:txBody>
      <dsp:txXfrm>
        <a:off x="35083" y="1307498"/>
        <a:ext cx="3816034" cy="648506"/>
      </dsp:txXfrm>
    </dsp:sp>
    <dsp:sp modelId="{DFB27663-4C12-47C2-99E5-DED9C06C1BCD}">
      <dsp:nvSpPr>
        <dsp:cNvPr id="0" name=""/>
        <dsp:cNvSpPr/>
      </dsp:nvSpPr>
      <dsp:spPr>
        <a:xfrm>
          <a:off x="0" y="2042928"/>
          <a:ext cx="3886200" cy="7186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Road Markings on existing shoulders for Pedestrians and Bicyclists on  </a:t>
          </a:r>
        </a:p>
      </dsp:txBody>
      <dsp:txXfrm>
        <a:off x="35083" y="2078011"/>
        <a:ext cx="3816034" cy="6485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6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12/21/2024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6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6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12/21/2024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62050"/>
            <a:ext cx="4179887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7" tIns="46559" rIns="93117" bIns="46559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901"/>
            <a:ext cx="5505450" cy="3137535"/>
          </a:xfrm>
          <a:prstGeom prst="rect">
            <a:avLst/>
          </a:prstGeom>
        </p:spPr>
        <p:txBody>
          <a:bodyPr vert="horz" lIns="93117" tIns="46559" rIns="93117" bIns="46559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6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227902-AC87-4C82-8B7F-FA5584C9841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8531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03"/>
          <a:stretch/>
        </p:blipFill>
        <p:spPr bwMode="gray">
          <a:xfrm>
            <a:off x="4568646" y="3429000"/>
            <a:ext cx="4575354" cy="3429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5989837"/>
            <a:ext cx="2676912" cy="368363"/>
          </a:xfrm>
          <a:prstGeom prst="rect">
            <a:avLst/>
          </a:prstGeom>
        </p:spPr>
      </p:pic>
      <p:sp>
        <p:nvSpPr>
          <p:cNvPr id="15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2557601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380094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342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083570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15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049033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89802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600865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590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733800"/>
            <a:ext cx="4343400" cy="2743200"/>
          </a:xfrm>
        </p:spPr>
        <p:txBody>
          <a:bodyPr/>
          <a:lstStyle>
            <a:lvl1pPr>
              <a:defRPr sz="1400"/>
            </a:lvl1pPr>
            <a:lvl2pPr>
              <a:buClr>
                <a:schemeClr val="accent5"/>
              </a:buCl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733800"/>
            <a:ext cx="4267200" cy="27432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58416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375102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ustom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7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3542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O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4800" y="990600"/>
            <a:ext cx="4114800" cy="54864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53988" indent="-153988">
              <a:defRPr sz="1200">
                <a:latin typeface="Arial Narrow" panose="020B0606020202030204" pitchFamily="34" charset="0"/>
              </a:defRPr>
            </a:lvl2pPr>
            <a:lvl3pPr marL="325438" indent="-171450">
              <a:defRPr sz="1200">
                <a:latin typeface="Arial Narrow" panose="020B0606020202030204" pitchFamily="34" charset="0"/>
              </a:defRPr>
            </a:lvl3pPr>
            <a:lvl4pPr marL="461963" indent="-153988">
              <a:defRPr sz="1200">
                <a:latin typeface="Arial Narrow" panose="020B0606020202030204" pitchFamily="34" charset="0"/>
              </a:defRPr>
            </a:lvl4pPr>
            <a:lvl5pPr marL="581025" indent="-119063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724400" y="990600"/>
            <a:ext cx="4114800" cy="44958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61925" indent="-161925">
              <a:defRPr sz="1200">
                <a:latin typeface="Arial Narrow" panose="020B0606020202030204" pitchFamily="34" charset="0"/>
              </a:defRPr>
            </a:lvl2pPr>
            <a:lvl3pPr marL="307975" indent="-146050">
              <a:defRPr sz="1200">
                <a:latin typeface="Arial Narrow" panose="020B0606020202030204" pitchFamily="34" charset="0"/>
              </a:defRPr>
            </a:lvl3pPr>
            <a:lvl4pPr marL="427038" indent="-136525">
              <a:defRPr sz="1200">
                <a:latin typeface="Arial Narrow" panose="020B0606020202030204" pitchFamily="34" charset="0"/>
              </a:defRPr>
            </a:lvl4pPr>
            <a:lvl5pPr marL="530225" indent="-103188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724400" y="5562600"/>
            <a:ext cx="4114800" cy="914400"/>
          </a:xfrm>
        </p:spPr>
        <p:txBody>
          <a:bodyPr/>
          <a:lstStyle>
            <a:lvl1pPr marL="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1pPr>
            <a:lvl2pPr marL="211138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2pPr>
            <a:lvl3pPr marL="396875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3pPr>
            <a:lvl4pPr marL="595313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4pPr>
            <a:lvl5pPr marL="79375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224614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82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52"/>
          <a:stretch/>
        </p:blipFill>
        <p:spPr bwMode="gray">
          <a:xfrm>
            <a:off x="4629551" y="3443954"/>
            <a:ext cx="4484537" cy="3414045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marR="0" indent="0" algn="l" defTabSz="914400" rtl="0" eaLnBrk="1" fontAlgn="base" latinLnBrk="0" hangingPunct="1">
              <a:lnSpc>
                <a:spcPct val="90000"/>
              </a:lnSpc>
              <a:spcBef>
                <a:spcPct val="65000"/>
              </a:spcBef>
              <a:spcAft>
                <a:spcPct val="0"/>
              </a:spcAft>
              <a:buClr>
                <a:schemeClr val="accent5"/>
              </a:buClr>
              <a:buSzTx/>
              <a:buFontTx/>
              <a:buNone/>
              <a:tabLst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5993827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680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5889" y="965201"/>
            <a:ext cx="388778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80065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13022696"/>
              </p:ext>
            </p:extLst>
          </p:nvPr>
        </p:nvGraphicFramePr>
        <p:xfrm>
          <a:off x="204788" y="1403202"/>
          <a:ext cx="5953649" cy="3870960"/>
        </p:xfrm>
        <a:graphic>
          <a:graphicData uri="http://schemas.openxmlformats.org/drawingml/2006/table">
            <a:tbl>
              <a:tblPr firstRow="1" lastRow="1" bandRow="1">
                <a:tableStyleId>{1FECB4D8-DB02-4DC6-A0A2-4F2EBAE1DC90}</a:tableStyleId>
              </a:tblPr>
              <a:tblGrid>
                <a:gridCol w="4802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6167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Answer Choices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Responses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Less than one year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 to 3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 to 5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 to 7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More than seven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5889" y="965201"/>
            <a:ext cx="447833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976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72BD6-CB13-404C-BBAB-5920B3CC15CD}" type="datetime1">
              <a:rPr lang="en-US" smtClean="0"/>
              <a:t>12/21/2024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5504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04C30-85AE-4A92-984D-60C6A1DBFA42}" type="datetime1">
              <a:rPr lang="en-US" smtClean="0"/>
              <a:t>12/21/2024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9315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D159-92A4-4119-87A8-8289266E0BBE}" type="datetime1">
              <a:rPr lang="en-US" smtClean="0"/>
              <a:t>12/21/2024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0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4D32-E27B-4CF1-9451-12DE577B47D6}" type="datetime1">
              <a:rPr lang="en-US" smtClean="0"/>
              <a:t>12/21/2024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7461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A779-EBE4-4697-A0A3-DA9E551BDAFC}" type="datetime1">
              <a:rPr lang="en-US" smtClean="0"/>
              <a:t>12/21/2024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142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666EE-F406-4A69-AC6B-1272CEEE21CC}" type="datetime1">
              <a:rPr lang="en-US" smtClean="0"/>
              <a:t>12/21/2024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0162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EFEFA-CBB5-452B-A6E0-F41E3EEAFFAB}" type="datetime1">
              <a:rPr lang="en-US" smtClean="0"/>
              <a:t>12/21/2024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359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2693F-7E9C-473F-B9BE-A99371B937BA}" type="datetime1">
              <a:rPr lang="en-US" smtClean="0"/>
              <a:t>12/21/2024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676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29"/>
          <a:stretch/>
        </p:blipFill>
        <p:spPr bwMode="gray">
          <a:xfrm flipV="1">
            <a:off x="4539274" y="0"/>
            <a:ext cx="4604726" cy="4572592"/>
          </a:xfrm>
          <a:prstGeom prst="rect">
            <a:avLst/>
          </a:prstGeom>
        </p:spPr>
      </p:pic>
      <p:sp>
        <p:nvSpPr>
          <p:cNvPr id="15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2019 by The Segal Group, Inc. All rights reserved. 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622237"/>
            <a:ext cx="2676912" cy="368363"/>
          </a:xfrm>
          <a:prstGeom prst="rect">
            <a:avLst/>
          </a:prstGeom>
        </p:spPr>
      </p:pic>
      <p:sp>
        <p:nvSpPr>
          <p:cNvPr id="1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01168" tIns="64008" rIns="201168" bIns="64008" numCol="1" anchor="ctr" anchorCtr="0" compatLnSpc="1">
            <a:prstTxWarp prst="textNoShape">
              <a:avLst/>
            </a:prstTxWarp>
            <a:spAutoFit/>
          </a:bodyPr>
          <a:lstStyle>
            <a:lvl1pPr marL="0" indent="0">
              <a:buNone/>
              <a:defRPr lang="en-US" sz="1800" b="1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7052543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fld id="{49939ED1-20B6-486E-AD1A-0AF57D3268A8}" type="datetime1">
              <a:rPr lang="en-US" smtClean="0"/>
              <a:t>12/21/2024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79466"/>
      </p:ext>
    </p:extLst>
  </p:cSld>
  <p:clrMapOvr>
    <a:masterClrMapping/>
  </p:clrMapOvr>
  <p:hf sldNum="0" hd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12/21/2024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131233"/>
      </p:ext>
    </p:extLst>
  </p:cSld>
  <p:clrMapOvr>
    <a:masterClrMapping/>
  </p:clrMapOvr>
  <p:hf sldNum="0" hd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12/21/2024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542176"/>
      </p:ext>
    </p:extLst>
  </p:cSld>
  <p:clrMapOvr>
    <a:masterClrMapping/>
  </p:clrMapOvr>
  <p:hf sldNum="0" hd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12/21/2024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295801"/>
      </p:ext>
    </p:extLst>
  </p:cSld>
  <p:clrMapOvr>
    <a:masterClrMapping/>
  </p:clrMapOvr>
  <p:hf sldNum="0" hd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606F1-6C94-4B42-9107-EF88F69A149F}" type="datetime1">
              <a:rPr lang="en-US" smtClean="0"/>
              <a:t>12/21/2024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3540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18A4-7AB3-4151-BAC9-99ED2866EE8D}" type="datetime1">
              <a:rPr lang="en-US" smtClean="0"/>
              <a:t>12/21/2024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412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4CE95A8D-EBA0-4BF6-AE99-54C9718622BD}" type="datetime1">
              <a:rPr lang="en-US" smtClean="0"/>
              <a:t>12/21/2024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2955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03675-6AE9-B86C-168E-9157C3F744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21367A-CD65-30B8-B406-A577ED6FD3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C2E28C-DB92-D5EF-0AA8-38B0D7495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245F-7CCF-4709-BFC8-BE2192BD5428}" type="datetimeFigureOut">
              <a:rPr lang="en-US" smtClean="0"/>
              <a:t>12/21/2024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D9A9E2-E3D7-1A43-A047-A1FF1E6F2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BD044F-5504-D47E-BBF5-8000F2591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39AF-0376-49DB-BB99-8DFEBE3BF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3166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4C07A-1646-5B00-ABA2-E7BB62B88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2C724-3951-E779-7DF4-49923C249B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069206-E091-8FD1-E262-F27DF9EB4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245F-7CCF-4709-BFC8-BE2192BD5428}" type="datetimeFigureOut">
              <a:rPr lang="en-US" smtClean="0"/>
              <a:t>12/21/2024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64E5C0-1EB0-9E4E-EA30-029014DA7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AA93A8-4812-4B75-CF94-4591F0F44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39AF-0376-49DB-BB99-8DFEBE3BF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5807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1EE96-65AC-3217-EDF8-3BD569B51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7B892-7F4B-05C2-5728-2558B72E9F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15F182-8373-E911-3EFB-E70248793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245F-7CCF-4709-BFC8-BE2192BD5428}" type="datetimeFigureOut">
              <a:rPr lang="en-US" smtClean="0"/>
              <a:t>12/21/2024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C1192B-3963-8DD3-DA87-6673C7811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07328C-537E-54DE-DA8C-C38CF895E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39AF-0376-49DB-BB99-8DFEBE3BF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598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 rot="16454853">
            <a:off x="4470200" y="-124166"/>
            <a:ext cx="4544556" cy="447875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14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615352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570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1AB66-0226-82B1-5556-30C827EB6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49217-4443-4F8C-A437-EE0584BC34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A2BEB9-BE34-8FAA-7E7B-CF704CC8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529EA6-9E24-D8F9-D9ED-9C8D040EE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245F-7CCF-4709-BFC8-BE2192BD5428}" type="datetimeFigureOut">
              <a:rPr lang="en-US" smtClean="0"/>
              <a:t>12/21/2024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6064B-A1F2-DC74-6A0F-A9263DF30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EE0DCD-1A1F-5A07-35CE-B0F5BE082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39AF-0376-49DB-BB99-8DFEBE3BF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8254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EA9E6-826D-4FDA-91E8-51631633D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1F975C-E115-51FC-9BB7-0F16159E2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80E7A5-955C-2CA8-7761-073FD7B4FE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1361E2-4DB0-AE66-0B1C-9A2C9DBC96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047BCE-FF92-A307-977A-98AEFDC6C4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47F853-D7F8-CF6D-3E0F-738E3B547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245F-7CCF-4709-BFC8-BE2192BD5428}" type="datetimeFigureOut">
              <a:rPr lang="en-US" smtClean="0"/>
              <a:t>12/21/2024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A876EC-D22E-4E64-1F3C-E6E2B44A4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C5A52E-F07D-E393-C78D-DDF750E48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39AF-0376-49DB-BB99-8DFEBE3BF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3425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E0600-1E60-877F-31B6-73706F7E7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EDF444-8ED5-7740-AD99-B67F313B2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245F-7CCF-4709-BFC8-BE2192BD5428}" type="datetimeFigureOut">
              <a:rPr lang="en-US" smtClean="0"/>
              <a:t>12/21/2024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31A2A6-6C93-6950-5223-872302312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02FA77-8892-73BC-7F7E-22485908E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39AF-0376-49DB-BB99-8DFEBE3BF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7673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F4031E-5D36-EF67-6AF5-010FEF119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245F-7CCF-4709-BFC8-BE2192BD5428}" type="datetimeFigureOut">
              <a:rPr lang="en-US" smtClean="0"/>
              <a:t>12/21/2024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FD5EE3-C8A1-2A16-F283-0A378DF58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5E9CCA-3AD4-0267-DA52-967ED893E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39AF-0376-49DB-BB99-8DFEBE3BF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1613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267A3-2D01-0AA8-6DE4-9EDC1DA5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0E1DF-9CDB-DE8A-C6F8-06E632483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D94C22-80E8-568B-B8CE-4CDAAF2F7F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93E917-3502-33D6-779E-381661429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245F-7CCF-4709-BFC8-BE2192BD5428}" type="datetimeFigureOut">
              <a:rPr lang="en-US" smtClean="0"/>
              <a:t>12/21/2024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7135A-CABD-AC34-3460-2AD60A6C8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0C082-E8B9-8DBF-11AD-DF6BAD679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39AF-0376-49DB-BB99-8DFEBE3BF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3088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FD6F4-9BD3-5AB0-0135-9ED8CB17F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6BBD95-652F-D5DD-9E5D-6EE4179C97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1D38FD-51F2-70FD-64D8-198F0A1BBA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B0CB90-41E9-19FB-ED2E-B9864DFDF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245F-7CCF-4709-BFC8-BE2192BD5428}" type="datetimeFigureOut">
              <a:rPr lang="en-US" smtClean="0"/>
              <a:t>12/21/2024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2C8C72-D157-5D49-1549-2E3A50385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6CAC24-1546-03DE-4530-707BB971D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39AF-0376-49DB-BB99-8DFEBE3BF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23928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65EFD-B1AF-54DB-BFEA-2772047F1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7A1AC-27DD-58BB-02E7-4F19F6A9AA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71AC59-ACC6-0F80-4323-3958B4503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245F-7CCF-4709-BFC8-BE2192BD5428}" type="datetimeFigureOut">
              <a:rPr lang="en-US" smtClean="0"/>
              <a:t>12/21/2024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7D625-89E9-10E7-BBDA-BB901B9E5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951EFE-5120-064C-1AB8-4CA68A746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39AF-0376-49DB-BB99-8DFEBE3BF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874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801DC3-0BC4-0CD0-56D8-2AC4C1916F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1E75D3-8810-D02A-E364-CC88B6A5A7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0F6A33-80FD-BB40-411D-7FF1050EC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245F-7CCF-4709-BFC8-BE2192BD5428}" type="datetimeFigureOut">
              <a:rPr lang="en-US" smtClean="0"/>
              <a:t>12/21/2024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93D3A-CB79-D25F-B3E9-D2EF5962F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5752B8-E3A3-A1BE-4913-CD018AEFA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39AF-0376-49DB-BB99-8DFEBE3BF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64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_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52399" y="1295400"/>
            <a:ext cx="8229601" cy="5078104"/>
          </a:xfrm>
        </p:spPr>
        <p:txBody>
          <a:bodyPr/>
          <a:lstStyle>
            <a:lvl1pPr marL="342900" indent="-342900">
              <a:buFont typeface="+mj-lt"/>
              <a:buNone/>
              <a:defRPr sz="2000" b="0">
                <a:latin typeface="Arial Black" pitchFamily="34" charset="0"/>
              </a:defRPr>
            </a:lvl1pPr>
            <a:lvl2pPr marL="569913" indent="-212725">
              <a:buClr>
                <a:schemeClr val="accent5"/>
              </a:buClr>
              <a:defRPr sz="2000" b="1"/>
            </a:lvl2pPr>
            <a:lvl3pPr marL="914400" indent="-223838">
              <a:buClr>
                <a:schemeClr val="accent5"/>
              </a:buClr>
              <a:defRPr sz="2000" b="1"/>
            </a:lvl3pPr>
            <a:lvl4pPr marL="1258888" indent="-231775">
              <a:buClr>
                <a:schemeClr val="accent5"/>
              </a:buClr>
              <a:defRPr sz="2000" b="1"/>
            </a:lvl4pPr>
            <a:lvl5pPr marL="1484313" indent="-225425">
              <a:buClr>
                <a:schemeClr val="accent5"/>
              </a:buClr>
              <a:defRPr sz="2000" b="1"/>
            </a:lvl5pPr>
          </a:lstStyle>
          <a:p>
            <a:pPr lvl="0"/>
            <a:r>
              <a:rPr lang="en-US" dirty="0"/>
              <a:t>	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21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4379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727666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4685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45901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581400"/>
            <a:ext cx="43434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581400"/>
            <a:ext cx="42672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377667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976963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654" y="990600"/>
            <a:ext cx="89154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4" r:id="rId1"/>
    <p:sldLayoutId id="2147484345" r:id="rId2"/>
    <p:sldLayoutId id="2147484346" r:id="rId3"/>
    <p:sldLayoutId id="2147484347" r:id="rId4"/>
    <p:sldLayoutId id="2147484348" r:id="rId5"/>
    <p:sldLayoutId id="2147484349" r:id="rId6"/>
    <p:sldLayoutId id="2147484350" r:id="rId7"/>
    <p:sldLayoutId id="2147484351" r:id="rId8"/>
    <p:sldLayoutId id="2147484352" r:id="rId9"/>
    <p:sldLayoutId id="2147484353" r:id="rId10"/>
    <p:sldLayoutId id="2147484354" r:id="rId11"/>
    <p:sldLayoutId id="2147484355" r:id="rId12"/>
    <p:sldLayoutId id="2147484356" r:id="rId13"/>
    <p:sldLayoutId id="2147484357" r:id="rId14"/>
    <p:sldLayoutId id="2147484358" r:id="rId15"/>
    <p:sldLayoutId id="2147484359" r:id="rId16"/>
    <p:sldLayoutId id="2147484360" r:id="rId17"/>
    <p:sldLayoutId id="2147484361" r:id="rId18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9pPr>
    </p:titleStyle>
    <p:bodyStyle>
      <a:lvl1pPr marL="209550" indent="-209550" algn="l" rtl="0" eaLnBrk="1" fontAlgn="base" hangingPunct="1">
        <a:lnSpc>
          <a:spcPct val="90000"/>
        </a:lnSpc>
        <a:spcBef>
          <a:spcPct val="65000"/>
        </a:spcBef>
        <a:spcAft>
          <a:spcPct val="0"/>
        </a:spcAft>
        <a:buClr>
          <a:schemeClr val="accent5"/>
        </a:buClr>
        <a:buFont typeface="Wingdings" pitchFamily="34" charset="2"/>
        <a:buChar char="Ø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95288" indent="-18415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accent5"/>
        </a:buClr>
        <a:buFont typeface="Symbol" pitchFamily="82" charset="2"/>
        <a:buChar char="·"/>
        <a:defRPr sz="1600">
          <a:solidFill>
            <a:schemeClr val="tx1"/>
          </a:solidFill>
          <a:latin typeface="+mn-lt"/>
        </a:defRPr>
      </a:lvl2pPr>
      <a:lvl3pPr marL="593725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–"/>
        <a:defRPr sz="1600">
          <a:solidFill>
            <a:schemeClr val="tx1"/>
          </a:solidFill>
          <a:latin typeface="+mn-lt"/>
        </a:defRPr>
      </a:lvl3pPr>
      <a:lvl4pPr marL="792163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»"/>
        <a:defRPr sz="1600">
          <a:solidFill>
            <a:schemeClr val="tx1"/>
          </a:solidFill>
          <a:latin typeface="+mn-lt"/>
        </a:defRPr>
      </a:lvl4pPr>
      <a:lvl5pPr marL="9779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›"/>
        <a:defRPr sz="1600">
          <a:solidFill>
            <a:schemeClr val="tx1"/>
          </a:solidFill>
          <a:latin typeface="+mn-lt"/>
        </a:defRPr>
      </a:lvl5pPr>
      <a:lvl6pPr marL="14351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6pPr>
      <a:lvl7pPr marL="18923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7pPr>
      <a:lvl8pPr marL="23495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8pPr>
      <a:lvl9pPr marL="28067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36" y="444508"/>
            <a:ext cx="8229600" cy="5216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136" y="982199"/>
            <a:ext cx="5332506" cy="332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7077" y="6420103"/>
            <a:ext cx="62603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420101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04789" y="972237"/>
            <a:ext cx="8780462" cy="0"/>
          </a:xfrm>
          <a:prstGeom prst="line">
            <a:avLst/>
          </a:prstGeom>
          <a:ln w="635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1260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3" r:id="rId1"/>
    <p:sldLayoutId id="2147484424" r:id="rId2"/>
    <p:sldLayoutId id="2147484425" r:id="rId3"/>
  </p:sldLayoutIdLst>
  <p:txStyles>
    <p:titleStyle>
      <a:lvl1pPr algn="l" defTabSz="457189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189" rtl="0" eaLnBrk="1" latinLnBrk="0" hangingPunct="1">
        <a:spcBef>
          <a:spcPct val="20000"/>
        </a:spcBef>
        <a:buFont typeface="Arial"/>
        <a:buNone/>
        <a:defRPr sz="1000" kern="1200">
          <a:solidFill>
            <a:schemeClr val="tx1"/>
          </a:solidFill>
          <a:latin typeface="Arial"/>
          <a:ea typeface="+mn-ea"/>
          <a:cs typeface="Arial"/>
        </a:defRPr>
      </a:lvl1pPr>
      <a:lvl2pPr marL="742931" indent="-285743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12/21/2024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8998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504" r:id="rId1"/>
    <p:sldLayoutId id="2147484505" r:id="rId2"/>
    <p:sldLayoutId id="2147484506" r:id="rId3"/>
    <p:sldLayoutId id="2147484507" r:id="rId4"/>
    <p:sldLayoutId id="2147484508" r:id="rId5"/>
    <p:sldLayoutId id="2147484509" r:id="rId6"/>
    <p:sldLayoutId id="2147484510" r:id="rId7"/>
    <p:sldLayoutId id="2147484511" r:id="rId8"/>
    <p:sldLayoutId id="2147484512" r:id="rId9"/>
    <p:sldLayoutId id="2147484513" r:id="rId10"/>
    <p:sldLayoutId id="2147484514" r:id="rId11"/>
    <p:sldLayoutId id="2147484515" r:id="rId12"/>
    <p:sldLayoutId id="2147484516" r:id="rId13"/>
    <p:sldLayoutId id="2147484517" r:id="rId14"/>
    <p:sldLayoutId id="2147484518" r:id="rId15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350079-8974-9232-1A9E-087A04E9B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CF761-CE13-0930-C4B6-79D29411E6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4CA453-A034-8069-00E1-AD5F69F599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4E245F-7CCF-4709-BFC8-BE2192BD5428}" type="datetimeFigureOut">
              <a:rPr lang="en-US" smtClean="0"/>
              <a:t>12/21/2024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F34A45-87BE-A3BE-0D4B-8A9EC9E144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86740-EC14-AC20-9D20-66224F3768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F939AF-0376-49DB-BB99-8DFEBE3BF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694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20" r:id="rId1"/>
    <p:sldLayoutId id="2147484521" r:id="rId2"/>
    <p:sldLayoutId id="2147484522" r:id="rId3"/>
    <p:sldLayoutId id="2147484523" r:id="rId4"/>
    <p:sldLayoutId id="2147484524" r:id="rId5"/>
    <p:sldLayoutId id="2147484525" r:id="rId6"/>
    <p:sldLayoutId id="2147484526" r:id="rId7"/>
    <p:sldLayoutId id="2147484527" r:id="rId8"/>
    <p:sldLayoutId id="2147484528" r:id="rId9"/>
    <p:sldLayoutId id="2147484529" r:id="rId10"/>
    <p:sldLayoutId id="214748453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https://files.constantcontact.com/4fdfceab001/4cd6bb01-03f4-42e5-8212-a383c9bfe9d8.png?rdr=true" TargetMode="External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package" Target="../embeddings/Microsoft_Excel_Worksheet1.xlsx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package" Target="../embeddings/Microsoft_Excel_Worksheet2.xlsx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2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2111" name="Rectangle 2110">
            <a:extLst>
              <a:ext uri="{FF2B5EF4-FFF2-40B4-BE49-F238E27FC236}">
                <a16:creationId xmlns:a16="http://schemas.microsoft.com/office/drawing/2014/main" id="{FCA38DE0-0434-4DDD-89EE-77463F374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3" name="Freeform: Shape 2112">
            <a:extLst>
              <a:ext uri="{FF2B5EF4-FFF2-40B4-BE49-F238E27FC236}">
                <a16:creationId xmlns:a16="http://schemas.microsoft.com/office/drawing/2014/main" id="{6A520694-B5C4-4629-92F0-65DEBCE68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-497235" y="487711"/>
            <a:ext cx="6867524" cy="5873054"/>
          </a:xfrm>
          <a:custGeom>
            <a:avLst/>
            <a:gdLst>
              <a:gd name="connsiteX0" fmla="*/ 0 w 6867524"/>
              <a:gd name="connsiteY0" fmla="*/ 7529514 h 7830738"/>
              <a:gd name="connsiteX1" fmla="*/ 0 w 6867524"/>
              <a:gd name="connsiteY1" fmla="*/ 2857374 h 7830738"/>
              <a:gd name="connsiteX2" fmla="*/ 0 w 6867524"/>
              <a:gd name="connsiteY2" fmla="*/ 0 h 7830738"/>
              <a:gd name="connsiteX3" fmla="*/ 6867524 w 6867524"/>
              <a:gd name="connsiteY3" fmla="*/ 0 h 7830738"/>
              <a:gd name="connsiteX4" fmla="*/ 6867524 w 6867524"/>
              <a:gd name="connsiteY4" fmla="*/ 2626914 h 7830738"/>
              <a:gd name="connsiteX5" fmla="*/ 6867524 w 6867524"/>
              <a:gd name="connsiteY5" fmla="*/ 7532288 h 7830738"/>
              <a:gd name="connsiteX6" fmla="*/ 3859631 w 6867524"/>
              <a:gd name="connsiteY6" fmla="*/ 7532288 h 7830738"/>
              <a:gd name="connsiteX7" fmla="*/ 3478631 w 6867524"/>
              <a:gd name="connsiteY7" fmla="*/ 7818038 h 7830738"/>
              <a:gd name="connsiteX8" fmla="*/ 3470164 w 6867524"/>
              <a:gd name="connsiteY8" fmla="*/ 7821213 h 7830738"/>
              <a:gd name="connsiteX9" fmla="*/ 3457464 w 6867524"/>
              <a:gd name="connsiteY9" fmla="*/ 7825976 h 7830738"/>
              <a:gd name="connsiteX10" fmla="*/ 3446881 w 6867524"/>
              <a:gd name="connsiteY10" fmla="*/ 7830738 h 7830738"/>
              <a:gd name="connsiteX11" fmla="*/ 3434181 w 6867524"/>
              <a:gd name="connsiteY11" fmla="*/ 7830738 h 7830738"/>
              <a:gd name="connsiteX12" fmla="*/ 3423598 w 6867524"/>
              <a:gd name="connsiteY12" fmla="*/ 7830738 h 7830738"/>
              <a:gd name="connsiteX13" fmla="*/ 3410897 w 6867524"/>
              <a:gd name="connsiteY13" fmla="*/ 7825976 h 7830738"/>
              <a:gd name="connsiteX14" fmla="*/ 3398198 w 6867524"/>
              <a:gd name="connsiteY14" fmla="*/ 7821213 h 7830738"/>
              <a:gd name="connsiteX15" fmla="*/ 3389731 w 6867524"/>
              <a:gd name="connsiteY15" fmla="*/ 7818038 h 7830738"/>
              <a:gd name="connsiteX16" fmla="*/ 3008731 w 6867524"/>
              <a:gd name="connsiteY16" fmla="*/ 7532288 h 7830738"/>
              <a:gd name="connsiteX17" fmla="*/ 1012714 w 6867524"/>
              <a:gd name="connsiteY17" fmla="*/ 7532288 h 7830738"/>
              <a:gd name="connsiteX18" fmla="*/ 1012714 w 6867524"/>
              <a:gd name="connsiteY18" fmla="*/ 7531893 h 7830738"/>
              <a:gd name="connsiteX19" fmla="*/ 4761 w 6867524"/>
              <a:gd name="connsiteY19" fmla="*/ 7531893 h 7830738"/>
              <a:gd name="connsiteX20" fmla="*/ 4761 w 6867524"/>
              <a:gd name="connsiteY20" fmla="*/ 7529514 h 7830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867524" h="7830738">
                <a:moveTo>
                  <a:pt x="0" y="7529514"/>
                </a:moveTo>
                <a:lnTo>
                  <a:pt x="0" y="2857374"/>
                </a:lnTo>
                <a:lnTo>
                  <a:pt x="0" y="0"/>
                </a:lnTo>
                <a:lnTo>
                  <a:pt x="6867524" y="0"/>
                </a:lnTo>
                <a:lnTo>
                  <a:pt x="6867524" y="2626914"/>
                </a:lnTo>
                <a:lnTo>
                  <a:pt x="6867524" y="7532288"/>
                </a:lnTo>
                <a:lnTo>
                  <a:pt x="3859631" y="7532288"/>
                </a:lnTo>
                <a:lnTo>
                  <a:pt x="3478631" y="7818038"/>
                </a:lnTo>
                <a:lnTo>
                  <a:pt x="3470164" y="7821213"/>
                </a:lnTo>
                <a:lnTo>
                  <a:pt x="3457464" y="7825976"/>
                </a:lnTo>
                <a:lnTo>
                  <a:pt x="3446881" y="7830738"/>
                </a:lnTo>
                <a:lnTo>
                  <a:pt x="3434181" y="7830738"/>
                </a:lnTo>
                <a:lnTo>
                  <a:pt x="3423598" y="7830738"/>
                </a:lnTo>
                <a:lnTo>
                  <a:pt x="3410897" y="7825976"/>
                </a:lnTo>
                <a:lnTo>
                  <a:pt x="3398198" y="7821213"/>
                </a:lnTo>
                <a:lnTo>
                  <a:pt x="3389731" y="7818038"/>
                </a:lnTo>
                <a:lnTo>
                  <a:pt x="3008731" y="7532288"/>
                </a:lnTo>
                <a:lnTo>
                  <a:pt x="1012714" y="7532288"/>
                </a:lnTo>
                <a:lnTo>
                  <a:pt x="1012714" y="7531893"/>
                </a:lnTo>
                <a:lnTo>
                  <a:pt x="4761" y="7531893"/>
                </a:lnTo>
                <a:lnTo>
                  <a:pt x="4761" y="7529514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p14="http://schemas.microsoft.com/office/powerpoint/2010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8C22DE07-B2C6-4253-B21A-6CF66957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984" y="1449147"/>
            <a:ext cx="4531919" cy="395970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>
                <a:cs typeface="+mj-cs"/>
              </a:rPr>
              <a:t>GM Leadership Report – </a:t>
            </a:r>
            <a:br>
              <a:rPr lang="en-US" sz="4400" dirty="0">
                <a:cs typeface="+mj-cs"/>
              </a:rPr>
            </a:br>
            <a:r>
              <a:rPr lang="en-US" sz="4400" dirty="0">
                <a:cs typeface="+mj-cs"/>
              </a:rPr>
              <a:t>John Viola</a:t>
            </a:r>
          </a:p>
        </p:txBody>
      </p:sp>
    </p:spTree>
    <p:extLst>
      <p:ext uri="{BB962C8B-B14F-4D97-AF65-F5344CB8AC3E}">
        <p14:creationId xmlns:p14="http://schemas.microsoft.com/office/powerpoint/2010/main" val="363831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751CB9-AD2A-9AE5-B6BF-798A3ED70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D49BC-9436-8D24-8A31-BA0FED7B8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FY 2025/2026 Budget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9564BF8E-443E-D62E-C15D-99BB41DA4449}"/>
              </a:ext>
            </a:extLst>
          </p:cNvPr>
          <p:cNvSpPr txBox="1">
            <a:spLocks/>
          </p:cNvSpPr>
          <p:nvPr/>
        </p:nvSpPr>
        <p:spPr>
          <a:xfrm>
            <a:off x="257451" y="2297623"/>
            <a:ext cx="8566953" cy="2815915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Dates for review: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Budget &amp; Finance review:  January 2</a:t>
            </a:r>
            <a:r>
              <a:rPr lang="en-US" sz="1600" baseline="30000" dirty="0">
                <a:solidFill>
                  <a:prstClr val="black"/>
                </a:solidFill>
                <a:latin typeface="Century Gothic" panose="020B0502020202020204"/>
              </a:rPr>
              <a:t>nd 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- 3</a:t>
            </a:r>
            <a:r>
              <a:rPr lang="en-US" sz="1600" baseline="30000" dirty="0">
                <a:solidFill>
                  <a:prstClr val="black"/>
                </a:solidFill>
                <a:latin typeface="Century Gothic" panose="020B0502020202020204"/>
              </a:rPr>
              <a:t>rd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Board review:  January 8</a:t>
            </a:r>
            <a:r>
              <a:rPr lang="en-US" sz="1600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 – 9</a:t>
            </a:r>
            <a:r>
              <a:rPr lang="en-US" sz="1600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Town Hall:  February 5</a:t>
            </a:r>
            <a:r>
              <a:rPr lang="en-US" sz="1600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 (tentatively)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Budget approval:  February 22</a:t>
            </a:r>
            <a:r>
              <a:rPr lang="en-US" sz="1600" baseline="30000" dirty="0">
                <a:solidFill>
                  <a:prstClr val="black"/>
                </a:solidFill>
                <a:latin typeface="Century Gothic" panose="020B0502020202020204"/>
              </a:rPr>
              <a:t>nd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 (tentatively)</a:t>
            </a:r>
          </a:p>
          <a:p>
            <a:pPr marL="285750" lvl="1" indent="-28575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 pitchFamily="34" charset="0"/>
              </a:rPr>
              <a:t>Addressing public safety, maintenance, and infrastructure (Fire Department)</a:t>
            </a:r>
          </a:p>
          <a:p>
            <a:pPr marL="285750" lvl="1" indent="-28575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FMLI, medical costs, and liability insurance increases</a:t>
            </a:r>
            <a:endParaRPr lang="en-US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285750" lvl="1" indent="-28575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 pitchFamily="34" charset="0"/>
              </a:rPr>
              <a:t>Pricing study conducted</a:t>
            </a:r>
          </a:p>
          <a:p>
            <a:pPr marL="285750" lvl="1" indent="-28575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 pitchFamily="34" charset="0"/>
              </a:rPr>
              <a:t>Budget binders to be available to Budget &amp; Finance Committee and Board on/about December 27</a:t>
            </a:r>
            <a:r>
              <a:rPr lang="en-US" baseline="30000" dirty="0">
                <a:solidFill>
                  <a:prstClr val="black"/>
                </a:solidFill>
                <a:latin typeface="Century Gothic" panose="020B0502020202020204" pitchFamily="34" charset="0"/>
              </a:rPr>
              <a:t>th</a:t>
            </a:r>
            <a:r>
              <a:rPr lang="en-US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</a:p>
          <a:p>
            <a:pPr marL="0" lvl="1">
              <a:spcBef>
                <a:spcPct val="0"/>
              </a:spcBef>
              <a:spcAft>
                <a:spcPts val="600"/>
              </a:spcAft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04804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2080" name="Rectangle 2079">
            <a:extLst>
              <a:ext uri="{FF2B5EF4-FFF2-40B4-BE49-F238E27FC236}">
                <a16:creationId xmlns:a16="http://schemas.microsoft.com/office/drawing/2014/main" id="{FCA38DE0-0434-4DDD-89EE-77463F374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2" name="Freeform: Shape 2081">
            <a:extLst>
              <a:ext uri="{FF2B5EF4-FFF2-40B4-BE49-F238E27FC236}">
                <a16:creationId xmlns:a16="http://schemas.microsoft.com/office/drawing/2014/main" id="{6A520694-B5C4-4629-92F0-65DEBCE68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-497235" y="487711"/>
            <a:ext cx="6867524" cy="5873054"/>
          </a:xfrm>
          <a:custGeom>
            <a:avLst/>
            <a:gdLst>
              <a:gd name="connsiteX0" fmla="*/ 0 w 6867524"/>
              <a:gd name="connsiteY0" fmla="*/ 7529514 h 7830738"/>
              <a:gd name="connsiteX1" fmla="*/ 0 w 6867524"/>
              <a:gd name="connsiteY1" fmla="*/ 2857374 h 7830738"/>
              <a:gd name="connsiteX2" fmla="*/ 0 w 6867524"/>
              <a:gd name="connsiteY2" fmla="*/ 0 h 7830738"/>
              <a:gd name="connsiteX3" fmla="*/ 6867524 w 6867524"/>
              <a:gd name="connsiteY3" fmla="*/ 0 h 7830738"/>
              <a:gd name="connsiteX4" fmla="*/ 6867524 w 6867524"/>
              <a:gd name="connsiteY4" fmla="*/ 2626914 h 7830738"/>
              <a:gd name="connsiteX5" fmla="*/ 6867524 w 6867524"/>
              <a:gd name="connsiteY5" fmla="*/ 7532288 h 7830738"/>
              <a:gd name="connsiteX6" fmla="*/ 3859631 w 6867524"/>
              <a:gd name="connsiteY6" fmla="*/ 7532288 h 7830738"/>
              <a:gd name="connsiteX7" fmla="*/ 3478631 w 6867524"/>
              <a:gd name="connsiteY7" fmla="*/ 7818038 h 7830738"/>
              <a:gd name="connsiteX8" fmla="*/ 3470164 w 6867524"/>
              <a:gd name="connsiteY8" fmla="*/ 7821213 h 7830738"/>
              <a:gd name="connsiteX9" fmla="*/ 3457464 w 6867524"/>
              <a:gd name="connsiteY9" fmla="*/ 7825976 h 7830738"/>
              <a:gd name="connsiteX10" fmla="*/ 3446881 w 6867524"/>
              <a:gd name="connsiteY10" fmla="*/ 7830738 h 7830738"/>
              <a:gd name="connsiteX11" fmla="*/ 3434181 w 6867524"/>
              <a:gd name="connsiteY11" fmla="*/ 7830738 h 7830738"/>
              <a:gd name="connsiteX12" fmla="*/ 3423598 w 6867524"/>
              <a:gd name="connsiteY12" fmla="*/ 7830738 h 7830738"/>
              <a:gd name="connsiteX13" fmla="*/ 3410897 w 6867524"/>
              <a:gd name="connsiteY13" fmla="*/ 7825976 h 7830738"/>
              <a:gd name="connsiteX14" fmla="*/ 3398198 w 6867524"/>
              <a:gd name="connsiteY14" fmla="*/ 7821213 h 7830738"/>
              <a:gd name="connsiteX15" fmla="*/ 3389731 w 6867524"/>
              <a:gd name="connsiteY15" fmla="*/ 7818038 h 7830738"/>
              <a:gd name="connsiteX16" fmla="*/ 3008731 w 6867524"/>
              <a:gd name="connsiteY16" fmla="*/ 7532288 h 7830738"/>
              <a:gd name="connsiteX17" fmla="*/ 1012714 w 6867524"/>
              <a:gd name="connsiteY17" fmla="*/ 7532288 h 7830738"/>
              <a:gd name="connsiteX18" fmla="*/ 1012714 w 6867524"/>
              <a:gd name="connsiteY18" fmla="*/ 7531893 h 7830738"/>
              <a:gd name="connsiteX19" fmla="*/ 4761 w 6867524"/>
              <a:gd name="connsiteY19" fmla="*/ 7531893 h 7830738"/>
              <a:gd name="connsiteX20" fmla="*/ 4761 w 6867524"/>
              <a:gd name="connsiteY20" fmla="*/ 7529514 h 7830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867524" h="7830738">
                <a:moveTo>
                  <a:pt x="0" y="7529514"/>
                </a:moveTo>
                <a:lnTo>
                  <a:pt x="0" y="2857374"/>
                </a:lnTo>
                <a:lnTo>
                  <a:pt x="0" y="0"/>
                </a:lnTo>
                <a:lnTo>
                  <a:pt x="6867524" y="0"/>
                </a:lnTo>
                <a:lnTo>
                  <a:pt x="6867524" y="2626914"/>
                </a:lnTo>
                <a:lnTo>
                  <a:pt x="6867524" y="7532288"/>
                </a:lnTo>
                <a:lnTo>
                  <a:pt x="3859631" y="7532288"/>
                </a:lnTo>
                <a:lnTo>
                  <a:pt x="3478631" y="7818038"/>
                </a:lnTo>
                <a:lnTo>
                  <a:pt x="3470164" y="7821213"/>
                </a:lnTo>
                <a:lnTo>
                  <a:pt x="3457464" y="7825976"/>
                </a:lnTo>
                <a:lnTo>
                  <a:pt x="3446881" y="7830738"/>
                </a:lnTo>
                <a:lnTo>
                  <a:pt x="3434181" y="7830738"/>
                </a:lnTo>
                <a:lnTo>
                  <a:pt x="3423598" y="7830738"/>
                </a:lnTo>
                <a:lnTo>
                  <a:pt x="3410897" y="7825976"/>
                </a:lnTo>
                <a:lnTo>
                  <a:pt x="3398198" y="7821213"/>
                </a:lnTo>
                <a:lnTo>
                  <a:pt x="3389731" y="7818038"/>
                </a:lnTo>
                <a:lnTo>
                  <a:pt x="3008731" y="7532288"/>
                </a:lnTo>
                <a:lnTo>
                  <a:pt x="1012714" y="7532288"/>
                </a:lnTo>
                <a:lnTo>
                  <a:pt x="1012714" y="7531893"/>
                </a:lnTo>
                <a:lnTo>
                  <a:pt x="4761" y="7531893"/>
                </a:lnTo>
                <a:lnTo>
                  <a:pt x="4761" y="7529514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p14="http://schemas.microsoft.com/office/powerpoint/2010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8C22DE07-B2C6-4253-B21A-6CF66957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00" y="1449147"/>
            <a:ext cx="4288403" cy="395970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dirty="0">
                <a:cs typeface="+mj-cs"/>
              </a:rPr>
              <a:t>Director of Business Administration – </a:t>
            </a:r>
            <a:br>
              <a:rPr lang="en-US" sz="3200" dirty="0">
                <a:cs typeface="+mj-cs"/>
              </a:rPr>
            </a:br>
            <a:r>
              <a:rPr lang="en-US" sz="3200" dirty="0">
                <a:cs typeface="+mj-cs"/>
              </a:rPr>
              <a:t>Linda Martin</a:t>
            </a:r>
          </a:p>
        </p:txBody>
      </p:sp>
    </p:spTree>
    <p:extLst>
      <p:ext uri="{BB962C8B-B14F-4D97-AF65-F5344CB8AC3E}">
        <p14:creationId xmlns:p14="http://schemas.microsoft.com/office/powerpoint/2010/main" val="598243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CPI Violation Dashboard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b="1" u="sng" dirty="0">
                <a:solidFill>
                  <a:schemeClr val="tx1"/>
                </a:solidFill>
              </a:rPr>
              <a:t>November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2027821"/>
              </p:ext>
            </p:extLst>
          </p:nvPr>
        </p:nvGraphicFramePr>
        <p:xfrm>
          <a:off x="109536" y="3091340"/>
          <a:ext cx="8847908" cy="950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783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307832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479867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752377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11/1/24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Violations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Violations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11/30/24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193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225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119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299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BAD86D9-C03E-4A30-A454-1333AEBA4A40}"/>
              </a:ext>
            </a:extLst>
          </p:cNvPr>
          <p:cNvSpPr txBox="1"/>
          <p:nvPr/>
        </p:nvSpPr>
        <p:spPr>
          <a:xfrm>
            <a:off x="122598" y="2723080"/>
            <a:ext cx="328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Violations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545EED-5BDB-2387-3FB6-2B720D18D314}"/>
              </a:ext>
            </a:extLst>
          </p:cNvPr>
          <p:cNvSpPr txBox="1"/>
          <p:nvPr/>
        </p:nvSpPr>
        <p:spPr>
          <a:xfrm>
            <a:off x="122598" y="4509848"/>
            <a:ext cx="9144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225 violations initiated in November:  32 maintenance/trash/debris;  29 no permit;  87 signs;              77 miscellaneous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Miscellaneous violations includes stop work orders, trailers, unregistered/junk vehicles, and vehicle parking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119 violations complied out; 299 remain open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68 maintenance/trash/debris; 56 no permit; 68 signs; 107 miscellaneous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71 of 299 violations still open are in legal</a:t>
            </a:r>
          </a:p>
        </p:txBody>
      </p:sp>
    </p:spTree>
    <p:extLst>
      <p:ext uri="{BB962C8B-B14F-4D97-AF65-F5344CB8AC3E}">
        <p14:creationId xmlns:p14="http://schemas.microsoft.com/office/powerpoint/2010/main" val="1554711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Work Orders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b="1" u="sng" dirty="0">
                <a:solidFill>
                  <a:schemeClr val="tx1"/>
                </a:solidFill>
              </a:rPr>
              <a:t>November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7044639"/>
              </p:ext>
            </p:extLst>
          </p:nvPr>
        </p:nvGraphicFramePr>
        <p:xfrm>
          <a:off x="571175" y="2521994"/>
          <a:ext cx="8046719" cy="1409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72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164411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204843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879743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11/1/24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Work Orders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Work Orders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11/30/24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88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39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48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79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96AD777-9903-050C-60B7-A95C92E997D2}"/>
              </a:ext>
            </a:extLst>
          </p:cNvPr>
          <p:cNvSpPr txBox="1"/>
          <p:nvPr/>
        </p:nvSpPr>
        <p:spPr>
          <a:xfrm>
            <a:off x="1001195" y="4502597"/>
            <a:ext cx="73328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39 work orders initiated in November:  2 bulkhead;  11 drainage;                                       5 grounds/landscaping;  3 roads; 1 sign; 17 general maintenance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Majority still open in drainage (38):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Gill Sans MT" panose="020B0502020104020203"/>
              </a:rPr>
              <a:t>8 – over 30 days; 18 – over 60 days</a:t>
            </a:r>
          </a:p>
          <a:p>
            <a:pPr marL="1200150" lvl="2" indent="-285750" defTabSz="4572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Gill Sans MT" panose="020B0502020104020203"/>
              </a:rPr>
              <a:t>Average 1-4 work orders a day to complete depending upon severity</a:t>
            </a:r>
          </a:p>
        </p:txBody>
      </p:sp>
    </p:spTree>
    <p:extLst>
      <p:ext uri="{BB962C8B-B14F-4D97-AF65-F5344CB8AC3E}">
        <p14:creationId xmlns:p14="http://schemas.microsoft.com/office/powerpoint/2010/main" val="7082871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139332"/>
            <a:ext cx="7524003" cy="1663343"/>
          </a:xfrm>
        </p:spPr>
        <p:txBody>
          <a:bodyPr>
            <a:noAutofit/>
          </a:bodyPr>
          <a:lstStyle/>
          <a:p>
            <a:pPr algn="ctr"/>
            <a:r>
              <a:rPr lang="en-US" u="sng" dirty="0">
                <a:solidFill>
                  <a:schemeClr val="tx1"/>
                </a:solidFill>
              </a:rPr>
              <a:t>Customer Service Dashboard</a:t>
            </a:r>
            <a:br>
              <a:rPr lang="en-US" b="0" u="sng" dirty="0">
                <a:solidFill>
                  <a:schemeClr val="tx1"/>
                </a:solidFill>
              </a:rPr>
            </a:br>
            <a:r>
              <a:rPr lang="en-US" sz="3200" b="0" u="sng" dirty="0">
                <a:solidFill>
                  <a:schemeClr val="tx1"/>
                </a:solidFill>
              </a:rPr>
              <a:t>(from info@oceanpines.org)</a:t>
            </a:r>
            <a:br>
              <a:rPr lang="en-US" sz="3200" b="0" u="sng" dirty="0">
                <a:solidFill>
                  <a:schemeClr val="tx1"/>
                </a:solidFill>
              </a:rPr>
            </a:br>
            <a:r>
              <a:rPr lang="en-US" u="sng" dirty="0">
                <a:solidFill>
                  <a:schemeClr val="tx1"/>
                </a:solidFill>
              </a:rPr>
              <a:t>November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8634814"/>
              </p:ext>
            </p:extLst>
          </p:nvPr>
        </p:nvGraphicFramePr>
        <p:xfrm>
          <a:off x="2159726" y="2125434"/>
          <a:ext cx="4977921" cy="2537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7906">
                  <a:extLst>
                    <a:ext uri="{9D8B030D-6E8A-4147-A177-3AD203B41FA5}">
                      <a16:colId xmlns:a16="http://schemas.microsoft.com/office/drawing/2014/main" val="160533530"/>
                    </a:ext>
                  </a:extLst>
                </a:gridCol>
                <a:gridCol w="2520015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227651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Type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 Received – Nov.</a:t>
                      </a:r>
                    </a:p>
                  </a:txBody>
                  <a:tcPr marL="68580" marR="68580" marT="34290" marB="34290" anchor="b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Amenities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76900878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CPI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5847516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Drainage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924032667"/>
                  </a:ext>
                </a:extLst>
              </a:tr>
              <a:tr h="317588">
                <a:tc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</a:rPr>
                        <a:t>General </a:t>
                      </a:r>
                      <a:endParaRPr lang="en-US" sz="1800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79019372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Public Works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62857128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TOTAL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49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02448314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97C8FB9E-F9E1-9DA5-4E9C-7C66AD0CD3AF}"/>
              </a:ext>
            </a:extLst>
          </p:cNvPr>
          <p:cNvPicPr>
            <a:picLocks noChangeAspect="1" noChangeArrowheads="1"/>
          </p:cNvPicPr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0" y="4802772"/>
            <a:ext cx="3708179" cy="1957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342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97EA66B-2AAB-42B0-9F9D-38920D8D8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723899" y="885433"/>
            <a:ext cx="7696201" cy="2543567"/>
          </a:xfrm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cs typeface="+mj-cs"/>
              </a:rPr>
              <a:t>Financials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360EBE3-31BB-422F-AA87-FA3873DAE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0800000">
            <a:off x="0" y="5388384"/>
            <a:ext cx="9144000" cy="1469616"/>
          </a:xfrm>
          <a:custGeom>
            <a:avLst/>
            <a:gdLst>
              <a:gd name="connsiteX0" fmla="*/ 6113881 w 12192000"/>
              <a:gd name="connsiteY0" fmla="*/ 1469616 h 1469616"/>
              <a:gd name="connsiteX1" fmla="*/ 6101181 w 12192000"/>
              <a:gd name="connsiteY1" fmla="*/ 1469616 h 1469616"/>
              <a:gd name="connsiteX2" fmla="*/ 6090598 w 12192000"/>
              <a:gd name="connsiteY2" fmla="*/ 1469616 h 1469616"/>
              <a:gd name="connsiteX3" fmla="*/ 6077897 w 12192000"/>
              <a:gd name="connsiteY3" fmla="*/ 1464854 h 1469616"/>
              <a:gd name="connsiteX4" fmla="*/ 6065198 w 12192000"/>
              <a:gd name="connsiteY4" fmla="*/ 1460091 h 1469616"/>
              <a:gd name="connsiteX5" fmla="*/ 6056731 w 12192000"/>
              <a:gd name="connsiteY5" fmla="*/ 1456916 h 1469616"/>
              <a:gd name="connsiteX6" fmla="*/ 5678033 w 12192000"/>
              <a:gd name="connsiteY6" fmla="*/ 1172892 h 1469616"/>
              <a:gd name="connsiteX7" fmla="*/ 0 w 12192000"/>
              <a:gd name="connsiteY7" fmla="*/ 1172892 h 1469616"/>
              <a:gd name="connsiteX8" fmla="*/ 0 w 12192000"/>
              <a:gd name="connsiteY8" fmla="*/ 1162370 h 1469616"/>
              <a:gd name="connsiteX9" fmla="*/ 0 w 12192000"/>
              <a:gd name="connsiteY9" fmla="*/ 403347 h 1469616"/>
              <a:gd name="connsiteX10" fmla="*/ 0 w 12192000"/>
              <a:gd name="connsiteY10" fmla="*/ 0 h 1469616"/>
              <a:gd name="connsiteX11" fmla="*/ 12192000 w 12192000"/>
              <a:gd name="connsiteY11" fmla="*/ 0 h 1469616"/>
              <a:gd name="connsiteX12" fmla="*/ 12192000 w 12192000"/>
              <a:gd name="connsiteY12" fmla="*/ 403347 h 1469616"/>
              <a:gd name="connsiteX13" fmla="*/ 12192000 w 12192000"/>
              <a:gd name="connsiteY13" fmla="*/ 1162370 h 1469616"/>
              <a:gd name="connsiteX14" fmla="*/ 12192000 w 12192000"/>
              <a:gd name="connsiteY14" fmla="*/ 1172892 h 1469616"/>
              <a:gd name="connsiteX15" fmla="*/ 6524330 w 12192000"/>
              <a:gd name="connsiteY15" fmla="*/ 1172892 h 1469616"/>
              <a:gd name="connsiteX16" fmla="*/ 6145631 w 12192000"/>
              <a:gd name="connsiteY16" fmla="*/ 1456916 h 1469616"/>
              <a:gd name="connsiteX17" fmla="*/ 6137163 w 12192000"/>
              <a:gd name="connsiteY17" fmla="*/ 1460091 h 1469616"/>
              <a:gd name="connsiteX18" fmla="*/ 6124463 w 12192000"/>
              <a:gd name="connsiteY18" fmla="*/ 1464854 h 1469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469616">
                <a:moveTo>
                  <a:pt x="6113881" y="1469616"/>
                </a:moveTo>
                <a:lnTo>
                  <a:pt x="6101181" y="1469616"/>
                </a:lnTo>
                <a:lnTo>
                  <a:pt x="6090598" y="1469616"/>
                </a:lnTo>
                <a:lnTo>
                  <a:pt x="6077897" y="1464854"/>
                </a:lnTo>
                <a:lnTo>
                  <a:pt x="6065198" y="1460091"/>
                </a:lnTo>
                <a:lnTo>
                  <a:pt x="6056731" y="1456916"/>
                </a:lnTo>
                <a:lnTo>
                  <a:pt x="5678033" y="1172892"/>
                </a:lnTo>
                <a:lnTo>
                  <a:pt x="0" y="1172892"/>
                </a:lnTo>
                <a:lnTo>
                  <a:pt x="0" y="1162370"/>
                </a:lnTo>
                <a:lnTo>
                  <a:pt x="0" y="403347"/>
                </a:lnTo>
                <a:lnTo>
                  <a:pt x="0" y="0"/>
                </a:lnTo>
                <a:lnTo>
                  <a:pt x="12192000" y="0"/>
                </a:lnTo>
                <a:lnTo>
                  <a:pt x="12192000" y="403347"/>
                </a:lnTo>
                <a:lnTo>
                  <a:pt x="12192000" y="1162370"/>
                </a:lnTo>
                <a:lnTo>
                  <a:pt x="12192000" y="1172892"/>
                </a:lnTo>
                <a:lnTo>
                  <a:pt x="6524330" y="1172892"/>
                </a:lnTo>
                <a:lnTo>
                  <a:pt x="6145631" y="1456916"/>
                </a:lnTo>
                <a:lnTo>
                  <a:pt x="6137163" y="1460091"/>
                </a:lnTo>
                <a:lnTo>
                  <a:pt x="6124463" y="1464854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867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873" y="380801"/>
            <a:ext cx="5707559" cy="1043201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Century Gothic" panose="020B0502020202020204" pitchFamily="34" charset="0"/>
              </a:rPr>
              <a:t>MONTH OF NOVEMBER 2024 </a:t>
            </a:r>
            <a:br>
              <a:rPr lang="en-US" sz="2800" dirty="0">
                <a:latin typeface="Century Gothic" panose="020B0502020202020204" pitchFamily="34" charset="0"/>
              </a:rPr>
            </a:br>
            <a:r>
              <a:rPr lang="en-US" sz="2800" dirty="0">
                <a:latin typeface="Franklin Gothic Medium" panose="020B0603020102020204" pitchFamily="34" charset="0"/>
              </a:rPr>
              <a:t>FINANCIAL RESULTS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B0055BC8-E8FC-BF01-AAAA-0BF42AD36D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6996239"/>
              </p:ext>
            </p:extLst>
          </p:nvPr>
        </p:nvGraphicFramePr>
        <p:xfrm>
          <a:off x="1436973" y="2252037"/>
          <a:ext cx="6270054" cy="4450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495829" imgH="4257695" progId="Excel.Sheet.12">
                  <p:embed/>
                </p:oleObj>
              </mc:Choice>
              <mc:Fallback>
                <p:oleObj name="Worksheet" r:id="rId2" imgW="4495829" imgH="4257695" progId="Excel.Sheet.12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B0055BC8-E8FC-BF01-AAAA-0BF42AD36D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36973" y="2252037"/>
                        <a:ext cx="6270054" cy="44506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143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220" y="601356"/>
            <a:ext cx="5623560" cy="110562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dirty="0">
                <a:latin typeface="Century Gothic" panose="020B0502020202020204" pitchFamily="34" charset="0"/>
              </a:rPr>
              <a:t>NOVEMBER 2024 YTD</a:t>
            </a:r>
            <a:br>
              <a:rPr lang="en-US" sz="3100" dirty="0">
                <a:latin typeface="Century Gothic" panose="020B0502020202020204" pitchFamily="34" charset="0"/>
              </a:rPr>
            </a:br>
            <a:r>
              <a:rPr lang="en-US" sz="3100" dirty="0">
                <a:latin typeface="Century Gothic" panose="020B0502020202020204" pitchFamily="34" charset="0"/>
              </a:rPr>
              <a:t>FINANCIAL RESULTS</a:t>
            </a:r>
            <a:br>
              <a:rPr lang="en-US" sz="2700" dirty="0">
                <a:latin typeface="Century Gothic" panose="020B0502020202020204" pitchFamily="34" charset="0"/>
              </a:rPr>
            </a:br>
            <a:endParaRPr lang="en-US" sz="2025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59703A33-1C00-7789-7B13-36C86B4C4F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4619067"/>
              </p:ext>
            </p:extLst>
          </p:nvPr>
        </p:nvGraphicFramePr>
        <p:xfrm>
          <a:off x="1455938" y="2317585"/>
          <a:ext cx="6232124" cy="4355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495829" imgH="4257695" progId="Excel.Sheet.12">
                  <p:embed/>
                </p:oleObj>
              </mc:Choice>
              <mc:Fallback>
                <p:oleObj name="Worksheet" r:id="rId2" imgW="4495829" imgH="4257695" progId="Excel.Shee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59703A33-1C00-7789-7B13-36C86B4C4F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55938" y="2317585"/>
                        <a:ext cx="6232124" cy="4355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406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04C8E-759C-4538-9575-26595E557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8836" y="472612"/>
            <a:ext cx="5986328" cy="868748"/>
          </a:xfrm>
        </p:spPr>
        <p:txBody>
          <a:bodyPr>
            <a:noAutofit/>
          </a:bodyPr>
          <a:lstStyle/>
          <a:p>
            <a:pPr algn="ctr"/>
            <a:r>
              <a:rPr lang="en-US" sz="2800" dirty="0">
                <a:latin typeface="Century Gothic" panose="020B0502020202020204" pitchFamily="34" charset="0"/>
              </a:rPr>
              <a:t>UNAUDITED RESERVE SUMMARY </a:t>
            </a:r>
            <a:br>
              <a:rPr lang="en-US" sz="2800" dirty="0">
                <a:latin typeface="Century Gothic" panose="020B0502020202020204" pitchFamily="34" charset="0"/>
              </a:rPr>
            </a:br>
            <a:r>
              <a:rPr lang="en-US" sz="2800" dirty="0">
                <a:latin typeface="Century Gothic" panose="020B0502020202020204" pitchFamily="34" charset="0"/>
              </a:rPr>
              <a:t>NOVEMBER 2024 ($ MILLIONS)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6339740-C4C2-4E66-9638-BF57A372FE54}"/>
              </a:ext>
            </a:extLst>
          </p:cNvPr>
          <p:cNvGraphicFramePr>
            <a:graphicFrameLocks noGrp="1"/>
          </p:cNvGraphicFramePr>
          <p:nvPr/>
        </p:nvGraphicFramePr>
        <p:xfrm>
          <a:off x="1093198" y="2510609"/>
          <a:ext cx="6957606" cy="2837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2835">
                  <a:extLst>
                    <a:ext uri="{9D8B030D-6E8A-4147-A177-3AD203B41FA5}">
                      <a16:colId xmlns:a16="http://schemas.microsoft.com/office/drawing/2014/main" val="1394482498"/>
                    </a:ext>
                  </a:extLst>
                </a:gridCol>
                <a:gridCol w="924699">
                  <a:extLst>
                    <a:ext uri="{9D8B030D-6E8A-4147-A177-3AD203B41FA5}">
                      <a16:colId xmlns:a16="http://schemas.microsoft.com/office/drawing/2014/main" val="3016120161"/>
                    </a:ext>
                  </a:extLst>
                </a:gridCol>
                <a:gridCol w="1071586">
                  <a:extLst>
                    <a:ext uri="{9D8B030D-6E8A-4147-A177-3AD203B41FA5}">
                      <a16:colId xmlns:a16="http://schemas.microsoft.com/office/drawing/2014/main" val="3864248913"/>
                    </a:ext>
                  </a:extLst>
                </a:gridCol>
                <a:gridCol w="958257">
                  <a:extLst>
                    <a:ext uri="{9D8B030D-6E8A-4147-A177-3AD203B41FA5}">
                      <a16:colId xmlns:a16="http://schemas.microsoft.com/office/drawing/2014/main" val="963910479"/>
                    </a:ext>
                  </a:extLst>
                </a:gridCol>
                <a:gridCol w="918641">
                  <a:extLst>
                    <a:ext uri="{9D8B030D-6E8A-4147-A177-3AD203B41FA5}">
                      <a16:colId xmlns:a16="http://schemas.microsoft.com/office/drawing/2014/main" val="2806363114"/>
                    </a:ext>
                  </a:extLst>
                </a:gridCol>
                <a:gridCol w="779335">
                  <a:extLst>
                    <a:ext uri="{9D8B030D-6E8A-4147-A177-3AD203B41FA5}">
                      <a16:colId xmlns:a16="http://schemas.microsoft.com/office/drawing/2014/main" val="2625739660"/>
                    </a:ext>
                  </a:extLst>
                </a:gridCol>
                <a:gridCol w="602253">
                  <a:extLst>
                    <a:ext uri="{9D8B030D-6E8A-4147-A177-3AD203B41FA5}">
                      <a16:colId xmlns:a16="http://schemas.microsoft.com/office/drawing/2014/main" val="2085935011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 sz="1400" dirty="0">
                        <a:latin typeface="Franklin Gothic Medium" panose="020B0603020102020204" pitchFamily="34" charset="0"/>
                      </a:endParaRP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General Replace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Bulkheads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Roads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Drainage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New Capital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Total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0847527"/>
                  </a:ext>
                </a:extLst>
              </a:tr>
              <a:tr h="438845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4/30/24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$5.5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 $0.3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$0.8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$0.4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$7.1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39790926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Contributions/</a:t>
                      </a:r>
                    </a:p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Interest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2.0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 1.1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3.2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823467776"/>
                  </a:ext>
                </a:extLst>
              </a:tr>
              <a:tr h="438845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Casino Funds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0.3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0.4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9560772"/>
                  </a:ext>
                </a:extLst>
              </a:tr>
              <a:tr h="438845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Transfer (Spend)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(1.9)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(0.5)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(0.3)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(2.7)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18661611"/>
                  </a:ext>
                </a:extLst>
              </a:tr>
              <a:tr h="438845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11/30/24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$5.6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$0.9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$1.1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$8.0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1901422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235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487E81-AF38-E950-2574-92C31AB1D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41169-3E06-A94B-2709-D115E567C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8836" y="508123"/>
            <a:ext cx="5986328" cy="868748"/>
          </a:xfrm>
        </p:spPr>
        <p:txBody>
          <a:bodyPr>
            <a:noAutofit/>
          </a:bodyPr>
          <a:lstStyle/>
          <a:p>
            <a:pPr algn="ctr"/>
            <a:r>
              <a:rPr lang="en-US" sz="2800" dirty="0">
                <a:latin typeface="Century Gothic" panose="020B0502020202020204" pitchFamily="34" charset="0"/>
              </a:rPr>
              <a:t>PUBLIC SAFETY PERCENTAGE OF ASSESSMENT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1369FBDF-C0C9-AA22-9712-478528BE7A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1500" y="2581278"/>
          <a:ext cx="7972425" cy="25622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324629" imgH="1342927" progId="Excel.Sheet.12">
                  <p:embed/>
                </p:oleObj>
              </mc:Choice>
              <mc:Fallback>
                <p:oleObj name="Worksheet" r:id="rId2" imgW="6324629" imgH="1342927" progId="Excel.Sheet.12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1369FBDF-C0C9-AA22-9712-478528BE7A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71500" y="2581278"/>
                        <a:ext cx="7972425" cy="25622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0922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8929D-7FC4-9BD2-8AA1-E763EEA08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Ocean Pines Traffic Safety   </a:t>
            </a:r>
          </a:p>
        </p:txBody>
      </p:sp>
      <p:graphicFrame>
        <p:nvGraphicFramePr>
          <p:cNvPr id="10" name="Content Placeholder 2">
            <a:extLst>
              <a:ext uri="{FF2B5EF4-FFF2-40B4-BE49-F238E27FC236}">
                <a16:creationId xmlns:a16="http://schemas.microsoft.com/office/drawing/2014/main" id="{69D55332-DC9C-95EE-DE7F-FB24627DADA5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628650" y="2226469"/>
          <a:ext cx="3886200" cy="326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Content Placeholder 5" descr="A street with a blue trash can and a white house&#10;&#10;Description automatically generated">
            <a:extLst>
              <a:ext uri="{FF2B5EF4-FFF2-40B4-BE49-F238E27FC236}">
                <a16:creationId xmlns:a16="http://schemas.microsoft.com/office/drawing/2014/main" id="{9261228E-C96C-D337-8A24-E8EBD56D7AB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214" y="2186127"/>
            <a:ext cx="3382542" cy="3263504"/>
          </a:xfrm>
        </p:spPr>
      </p:pic>
      <p:pic>
        <p:nvPicPr>
          <p:cNvPr id="5" name="Picture 4" descr="A blue and yellow logo&#10;&#10;Description automatically generated">
            <a:extLst>
              <a:ext uri="{FF2B5EF4-FFF2-40B4-BE49-F238E27FC236}">
                <a16:creationId xmlns:a16="http://schemas.microsoft.com/office/drawing/2014/main" id="{1AA6BFF0-6C4E-072B-E207-6E2F3E5CD70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933" y="962079"/>
            <a:ext cx="1025104" cy="113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3537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5654767" y="3162471"/>
            <a:ext cx="2335109" cy="1780887"/>
          </a:xfrm>
        </p:spPr>
        <p:txBody>
          <a:bodyPr vert="horz" lIns="68580" tIns="34290" rIns="68580" bIns="0" rtlCol="0" anchor="b">
            <a:noAutofit/>
          </a:bodyPr>
          <a:lstStyle/>
          <a:p>
            <a:pPr defTabSz="685800"/>
            <a:r>
              <a:rPr lang="en-US" sz="3200" dirty="0">
                <a:solidFill>
                  <a:schemeClr val="bg1"/>
                </a:solidFill>
              </a:rPr>
              <a:t>Treasurer’s Report - 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Monica Rakowski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617803-0051-4A79-B7E2-BA5BD7564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97" y="2334827"/>
            <a:ext cx="3653817" cy="335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18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FF842A-92F4-4637-B96B-ABE0E1852D76}"/>
              </a:ext>
            </a:extLst>
          </p:cNvPr>
          <p:cNvSpPr txBox="1"/>
          <p:nvPr/>
        </p:nvSpPr>
        <p:spPr>
          <a:xfrm>
            <a:off x="1598625" y="890903"/>
            <a:ext cx="5946749" cy="72783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dirty="0">
                <a:solidFill>
                  <a:prstClr val="black"/>
                </a:solidFill>
                <a:latin typeface="Calibri Light" panose="020F0302020204030204"/>
              </a:rPr>
              <a:t>Cash &amp; Short-Term Investments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u="sng" dirty="0">
                <a:solidFill>
                  <a:prstClr val="black"/>
                </a:solidFill>
                <a:latin typeface="Calibri Light" panose="020F0302020204030204"/>
              </a:rPr>
              <a:t>Month of November</a:t>
            </a:r>
            <a:endParaRPr lang="en-US" sz="1875" b="1" dirty="0">
              <a:solidFill>
                <a:srgbClr val="FEFEFE"/>
              </a:solidFill>
              <a:latin typeface="Calibri Light" panose="020F0302020204030204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303081" y="2118904"/>
            <a:ext cx="3536708" cy="322326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As of November 30, 2024, the Association had Approximately (~) $16.1M in Cash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Cash Decreased ~ ($0.7)M from the Same Time Period Last Year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Cash Decreased ~ ($0.9M) from October 2024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$10.8M Invested in CDAR’s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$57K in Interest Income Recognized for the Month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Remaining $5.3M in Insured Cash Sweep, Treasury Bills, Money Market and Other Operating Accounts (Diversified Between 2 Local Banks)</a:t>
            </a:r>
          </a:p>
        </p:txBody>
      </p:sp>
      <p:pic>
        <p:nvPicPr>
          <p:cNvPr id="8" name="Graphic 7" descr="Dollar">
            <a:extLst>
              <a:ext uri="{FF2B5EF4-FFF2-40B4-BE49-F238E27FC236}">
                <a16:creationId xmlns:a16="http://schemas.microsoft.com/office/drawing/2014/main" id="{4FEA77A1-BF0C-4E09-BE54-FF8A202F6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5709" y="2336907"/>
            <a:ext cx="2787254" cy="2787254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29194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0D8FF-B783-3A9F-8EC8-D62767EAD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Signage Considered </a:t>
            </a:r>
          </a:p>
        </p:txBody>
      </p:sp>
      <p:graphicFrame>
        <p:nvGraphicFramePr>
          <p:cNvPr id="1036" name="Content Placeholder 3">
            <a:extLst>
              <a:ext uri="{FF2B5EF4-FFF2-40B4-BE49-F238E27FC236}">
                <a16:creationId xmlns:a16="http://schemas.microsoft.com/office/drawing/2014/main" id="{3F1CCEE5-30AD-4CFA-554F-703EAC5F14DB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628650" y="2226469"/>
          <a:ext cx="3886200" cy="326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8" name="Picture 4" descr="Allowed Use Of Full Lane Sign - (Bicycle Symbol), SKU: K-6423">
            <a:extLst>
              <a:ext uri="{FF2B5EF4-FFF2-40B4-BE49-F238E27FC236}">
                <a16:creationId xmlns:a16="http://schemas.microsoft.com/office/drawing/2014/main" id="{AC8F3525-C1FB-41E0-DE14-90CC06413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465" y="3594334"/>
            <a:ext cx="2278730" cy="227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7A0B93FB-9329-4C86-DF6D-E6E8307F92E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3" r="10064"/>
          <a:stretch/>
        </p:blipFill>
        <p:spPr bwMode="auto">
          <a:xfrm>
            <a:off x="7488606" y="2624789"/>
            <a:ext cx="1557739" cy="193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dvisory Curve 25 MPH Sign - Get 10% Off Now">
            <a:extLst>
              <a:ext uri="{FF2B5EF4-FFF2-40B4-BE49-F238E27FC236}">
                <a16:creationId xmlns:a16="http://schemas.microsoft.com/office/drawing/2014/main" id="{05BE155B-02D3-0793-0706-EF8D5B3DB6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611" y="1490391"/>
            <a:ext cx="1557738" cy="1939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17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FE8DED1-24FF-4A79-873B-ECE3ABE73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AA6A048-501A-4387-906B-B8A8543E7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819" y="643467"/>
            <a:ext cx="8188361" cy="5571066"/>
          </a:xfrm>
          <a:custGeom>
            <a:avLst/>
            <a:gdLst>
              <a:gd name="connsiteX0" fmla="*/ 195712 w 10917814"/>
              <a:gd name="connsiteY0" fmla="*/ 0 h 5571066"/>
              <a:gd name="connsiteX1" fmla="*/ 5062165 w 10917814"/>
              <a:gd name="connsiteY1" fmla="*/ 0 h 5571066"/>
              <a:gd name="connsiteX2" fmla="*/ 5419638 w 10917814"/>
              <a:gd name="connsiteY2" fmla="*/ 268105 h 5571066"/>
              <a:gd name="connsiteX3" fmla="*/ 5428105 w 10917814"/>
              <a:gd name="connsiteY3" fmla="*/ 271280 h 5571066"/>
              <a:gd name="connsiteX4" fmla="*/ 5440804 w 10917814"/>
              <a:gd name="connsiteY4" fmla="*/ 276043 h 5571066"/>
              <a:gd name="connsiteX5" fmla="*/ 5453505 w 10917814"/>
              <a:gd name="connsiteY5" fmla="*/ 280805 h 5571066"/>
              <a:gd name="connsiteX6" fmla="*/ 5464088 w 10917814"/>
              <a:gd name="connsiteY6" fmla="*/ 280805 h 5571066"/>
              <a:gd name="connsiteX7" fmla="*/ 5476788 w 10917814"/>
              <a:gd name="connsiteY7" fmla="*/ 280805 h 5571066"/>
              <a:gd name="connsiteX8" fmla="*/ 5487371 w 10917814"/>
              <a:gd name="connsiteY8" fmla="*/ 276043 h 5571066"/>
              <a:gd name="connsiteX9" fmla="*/ 5500071 w 10917814"/>
              <a:gd name="connsiteY9" fmla="*/ 271280 h 5571066"/>
              <a:gd name="connsiteX10" fmla="*/ 5508538 w 10917814"/>
              <a:gd name="connsiteY10" fmla="*/ 268105 h 5571066"/>
              <a:gd name="connsiteX11" fmla="*/ 5866011 w 10917814"/>
              <a:gd name="connsiteY11" fmla="*/ 0 h 5571066"/>
              <a:gd name="connsiteX12" fmla="*/ 10722102 w 10917814"/>
              <a:gd name="connsiteY12" fmla="*/ 0 h 5571066"/>
              <a:gd name="connsiteX13" fmla="*/ 10917814 w 10917814"/>
              <a:gd name="connsiteY13" fmla="*/ 195712 h 5571066"/>
              <a:gd name="connsiteX14" fmla="*/ 10917814 w 10917814"/>
              <a:gd name="connsiteY14" fmla="*/ 5375354 h 5571066"/>
              <a:gd name="connsiteX15" fmla="*/ 10722102 w 10917814"/>
              <a:gd name="connsiteY15" fmla="*/ 5571066 h 5571066"/>
              <a:gd name="connsiteX16" fmla="*/ 195712 w 10917814"/>
              <a:gd name="connsiteY16" fmla="*/ 5571066 h 5571066"/>
              <a:gd name="connsiteX17" fmla="*/ 0 w 10917814"/>
              <a:gd name="connsiteY17" fmla="*/ 5375354 h 5571066"/>
              <a:gd name="connsiteX18" fmla="*/ 0 w 10917814"/>
              <a:gd name="connsiteY18" fmla="*/ 195712 h 5571066"/>
              <a:gd name="connsiteX19" fmla="*/ 195712 w 10917814"/>
              <a:gd name="connsiteY19" fmla="*/ 0 h 5571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917814" h="5571066">
                <a:moveTo>
                  <a:pt x="195712" y="0"/>
                </a:moveTo>
                <a:lnTo>
                  <a:pt x="5062165" y="0"/>
                </a:lnTo>
                <a:lnTo>
                  <a:pt x="5419638" y="268105"/>
                </a:lnTo>
                <a:lnTo>
                  <a:pt x="5428105" y="271280"/>
                </a:lnTo>
                <a:lnTo>
                  <a:pt x="5440804" y="276043"/>
                </a:lnTo>
                <a:lnTo>
                  <a:pt x="5453505" y="280805"/>
                </a:lnTo>
                <a:lnTo>
                  <a:pt x="5464088" y="280805"/>
                </a:lnTo>
                <a:lnTo>
                  <a:pt x="5476788" y="280805"/>
                </a:lnTo>
                <a:lnTo>
                  <a:pt x="5487371" y="276043"/>
                </a:lnTo>
                <a:lnTo>
                  <a:pt x="5500071" y="271280"/>
                </a:lnTo>
                <a:lnTo>
                  <a:pt x="5508538" y="268105"/>
                </a:lnTo>
                <a:lnTo>
                  <a:pt x="5866011" y="0"/>
                </a:lnTo>
                <a:lnTo>
                  <a:pt x="10722102" y="0"/>
                </a:lnTo>
                <a:cubicBezTo>
                  <a:pt x="10830191" y="0"/>
                  <a:pt x="10917814" y="87623"/>
                  <a:pt x="10917814" y="195712"/>
                </a:cubicBezTo>
                <a:lnTo>
                  <a:pt x="10917814" y="5375354"/>
                </a:lnTo>
                <a:cubicBezTo>
                  <a:pt x="10917814" y="5483443"/>
                  <a:pt x="10830191" y="5571066"/>
                  <a:pt x="10722102" y="5571066"/>
                </a:cubicBezTo>
                <a:lnTo>
                  <a:pt x="195712" y="5571066"/>
                </a:lnTo>
                <a:cubicBezTo>
                  <a:pt x="87623" y="5571066"/>
                  <a:pt x="0" y="5483443"/>
                  <a:pt x="0" y="5375354"/>
                </a:cubicBezTo>
                <a:lnTo>
                  <a:pt x="0" y="195712"/>
                </a:lnTo>
                <a:cubicBezTo>
                  <a:pt x="0" y="87623"/>
                  <a:pt x="87623" y="0"/>
                  <a:pt x="195712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A06C59-3F02-F27D-BA1E-8E9684FDB7F5}"/>
              </a:ext>
            </a:extLst>
          </p:cNvPr>
          <p:cNvSpPr txBox="1"/>
          <p:nvPr/>
        </p:nvSpPr>
        <p:spPr>
          <a:xfrm>
            <a:off x="852265" y="941032"/>
            <a:ext cx="7434428" cy="5086899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 marL="0" lvl="0" defTabSz="457200">
              <a:lnSpc>
                <a:spcPct val="120000"/>
              </a:lnSpc>
              <a:spcBef>
                <a:spcPct val="0"/>
              </a:spcBef>
            </a:pPr>
            <a:r>
              <a:rPr lang="en-US" sz="2400" b="1" u="sng" dirty="0">
                <a:latin typeface="+mj-lt"/>
                <a:ea typeface="+mj-ea"/>
                <a:cs typeface="+mj-cs"/>
              </a:rPr>
              <a:t>Initiatives</a:t>
            </a:r>
            <a:endParaRPr lang="en-US" sz="2400" dirty="0">
              <a:latin typeface="+mj-lt"/>
              <a:ea typeface="+mj-ea"/>
              <a:cs typeface="+mj-cs"/>
            </a:endParaRP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Racquet Sports Building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Golf Bridge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Electronic Signs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Fire Department Building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Golf Irrigation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Jet Ski Launches</a:t>
            </a:r>
          </a:p>
          <a:p>
            <a:pPr marL="230188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Pricing Study</a:t>
            </a:r>
          </a:p>
          <a:p>
            <a:pPr marL="230188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FMLI</a:t>
            </a:r>
          </a:p>
          <a:p>
            <a:pPr marL="230188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Budget</a:t>
            </a:r>
          </a:p>
          <a:p>
            <a:pPr marL="230188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M</a:t>
            </a:r>
            <a:r>
              <a:rPr lang="en-US" sz="2000" spc="0" baseline="0" dirty="0">
                <a:latin typeface="+mj-lt"/>
                <a:ea typeface="+mj-ea"/>
                <a:cs typeface="+mj-cs"/>
              </a:rPr>
              <a:t>etrics</a:t>
            </a:r>
          </a:p>
        </p:txBody>
      </p:sp>
    </p:spTree>
    <p:extLst>
      <p:ext uri="{BB962C8B-B14F-4D97-AF65-F5344CB8AC3E}">
        <p14:creationId xmlns:p14="http://schemas.microsoft.com/office/powerpoint/2010/main" val="4293288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E3A833-3E42-9A6F-AECB-0B934B4AB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53B45-0A0B-86BE-A993-8FFCAFD26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Initiatives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27B8CB05-A76E-30FC-65FC-25F6A5423B2B}"/>
              </a:ext>
            </a:extLst>
          </p:cNvPr>
          <p:cNvSpPr txBox="1">
            <a:spLocks/>
          </p:cNvSpPr>
          <p:nvPr/>
        </p:nvSpPr>
        <p:spPr>
          <a:xfrm>
            <a:off x="142043" y="2032905"/>
            <a:ext cx="5708341" cy="284411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700" dirty="0">
                <a:solidFill>
                  <a:prstClr val="black"/>
                </a:solidFill>
                <a:latin typeface="Century Gothic" panose="020B0502020202020204"/>
              </a:rPr>
              <a:t>Driving Range Building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prstClr val="black"/>
                </a:solidFill>
                <a:latin typeface="Century Gothic" panose="020B0502020202020204"/>
              </a:rPr>
              <a:t>Work continues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700" dirty="0">
                <a:solidFill>
                  <a:prstClr val="black"/>
                </a:solidFill>
                <a:latin typeface="Century Gothic" panose="020B0502020202020204"/>
              </a:rPr>
              <a:t>Racquet Sports Building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prstClr val="black"/>
                </a:solidFill>
                <a:latin typeface="Century Gothic" panose="020B0502020202020204"/>
              </a:rPr>
              <a:t>On track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prstClr val="black"/>
                </a:solidFill>
                <a:latin typeface="Century Gothic" panose="020B0502020202020204"/>
              </a:rPr>
              <a:t>Scheduled to start in January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700" dirty="0">
                <a:solidFill>
                  <a:prstClr val="black"/>
                </a:solidFill>
                <a:latin typeface="Century Gothic" panose="020B0502020202020204"/>
              </a:rPr>
              <a:t>Golf Bridge – 4</a:t>
            </a:r>
            <a:r>
              <a:rPr lang="en-US" sz="1700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sz="1700" dirty="0">
                <a:solidFill>
                  <a:prstClr val="black"/>
                </a:solidFill>
                <a:latin typeface="Century Gothic" panose="020B0502020202020204"/>
              </a:rPr>
              <a:t> Fairway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prstClr val="black"/>
                </a:solidFill>
                <a:latin typeface="Century Gothic" panose="020B0502020202020204"/>
              </a:rPr>
              <a:t>Going forward today with request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prstClr val="black"/>
                </a:solidFill>
                <a:latin typeface="Century Gothic" panose="020B0502020202020204"/>
              </a:rPr>
              <a:t>Scheduled to start in January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700" dirty="0">
                <a:solidFill>
                  <a:prstClr val="black"/>
                </a:solidFill>
                <a:latin typeface="Century Gothic" panose="020B0502020202020204"/>
              </a:rPr>
              <a:t>Electronic Signs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prstClr val="black"/>
                </a:solidFill>
                <a:latin typeface="Century Gothic" panose="020B0502020202020204"/>
              </a:rPr>
              <a:t>4 approved in budget</a:t>
            </a:r>
          </a:p>
          <a:p>
            <a:pPr marL="1260475" lvl="3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300" dirty="0">
                <a:solidFill>
                  <a:prstClr val="black"/>
                </a:solidFill>
                <a:latin typeface="Century Gothic" panose="020B0502020202020204"/>
              </a:rPr>
              <a:t>2 additional signs to be installed within the next month</a:t>
            </a:r>
          </a:p>
          <a:p>
            <a:pPr marL="1260475" lvl="3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300" dirty="0">
                <a:solidFill>
                  <a:prstClr val="black"/>
                </a:solidFill>
                <a:latin typeface="Century Gothic" panose="020B0502020202020204"/>
              </a:rPr>
              <a:t>Other 2 – obtaining approval from Worcester County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700" dirty="0">
                <a:solidFill>
                  <a:prstClr val="black"/>
                </a:solidFill>
                <a:latin typeface="Century Gothic" panose="020B0502020202020204"/>
              </a:rPr>
              <a:t>Fire Department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prstClr val="black"/>
                </a:solidFill>
                <a:latin typeface="Century Gothic" panose="020B0502020202020204"/>
              </a:rPr>
              <a:t>On track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prstClr val="black"/>
                </a:solidFill>
                <a:latin typeface="Century Gothic" panose="020B0502020202020204"/>
              </a:rPr>
              <a:t>Team met to discuss fit out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4" name="Picture 3" descr="A white structure with a green roof and yellow cones in the woods&#10;&#10;Description automatically generated">
            <a:extLst>
              <a:ext uri="{FF2B5EF4-FFF2-40B4-BE49-F238E27FC236}">
                <a16:creationId xmlns:a16="http://schemas.microsoft.com/office/drawing/2014/main" id="{72669912-3384-2DE3-4D19-60E9BB01AC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640" y="4459354"/>
            <a:ext cx="3357360" cy="2398646"/>
          </a:xfrm>
          <a:prstGeom prst="rect">
            <a:avLst/>
          </a:prstGeom>
        </p:spPr>
      </p:pic>
      <p:pic>
        <p:nvPicPr>
          <p:cNvPr id="5" name="Picture 4" descr="A building with a covered area&#10;&#10;Description automatically generated">
            <a:extLst>
              <a:ext uri="{FF2B5EF4-FFF2-40B4-BE49-F238E27FC236}">
                <a16:creationId xmlns:a16="http://schemas.microsoft.com/office/drawing/2014/main" id="{781D0DB7-D37D-D4A1-09B8-8C4D22B499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428" y="1894099"/>
            <a:ext cx="3374572" cy="253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520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ADBFF9-AE47-69FB-1AD3-BD7F6FC39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5C935-84E5-F881-0EB0-8CEAA8FC4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Golf Irrigation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E6DE953D-4167-34AC-1398-F9678EFBDDA0}"/>
              </a:ext>
            </a:extLst>
          </p:cNvPr>
          <p:cNvSpPr txBox="1">
            <a:spLocks/>
          </p:cNvSpPr>
          <p:nvPr/>
        </p:nvSpPr>
        <p:spPr>
          <a:xfrm>
            <a:off x="3061607" y="1949840"/>
            <a:ext cx="5966983" cy="2117324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New pumping station installed in pump house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Installing sprinkler heads and connecting main pipes to pumps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Requesting permission to go forward with preferred vendor for emergency replacement of sprinkler heads and main pipe lines for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2 fairways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and greens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B0650BC1-B230-45D2-C22E-685E954FD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149" y="4507636"/>
            <a:ext cx="3133818" cy="2350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D0EA5AD2-BB4E-865A-1F35-E79BF649D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496845"/>
            <a:ext cx="2823099" cy="2117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BB59F411-0DFA-828E-D299-09C77A015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740676"/>
            <a:ext cx="2823099" cy="2117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5D059B7-26DC-BF05-B2C4-F5E35246421C}"/>
              </a:ext>
            </a:extLst>
          </p:cNvPr>
          <p:cNvSpPr txBox="1"/>
          <p:nvPr/>
        </p:nvSpPr>
        <p:spPr>
          <a:xfrm>
            <a:off x="471579" y="2127513"/>
            <a:ext cx="1879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BEFORE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86B0A4-5A1A-9786-B398-33E19E0606A6}"/>
              </a:ext>
            </a:extLst>
          </p:cNvPr>
          <p:cNvSpPr txBox="1"/>
          <p:nvPr/>
        </p:nvSpPr>
        <p:spPr>
          <a:xfrm>
            <a:off x="5696089" y="4138304"/>
            <a:ext cx="1879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AFTER</a:t>
            </a:r>
          </a:p>
        </p:txBody>
      </p:sp>
    </p:spTree>
    <p:extLst>
      <p:ext uri="{BB962C8B-B14F-4D97-AF65-F5344CB8AC3E}">
        <p14:creationId xmlns:p14="http://schemas.microsoft.com/office/powerpoint/2010/main" val="3498298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3D2E30-AFD7-B230-E37D-F61495E14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96707-7AC7-8401-9374-CA7551ECE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Jet Ski Launches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DB360D8A-2DE1-62AA-57BD-67DAD369B03E}"/>
              </a:ext>
            </a:extLst>
          </p:cNvPr>
          <p:cNvSpPr txBox="1">
            <a:spLocks/>
          </p:cNvSpPr>
          <p:nvPr/>
        </p:nvSpPr>
        <p:spPr>
          <a:xfrm>
            <a:off x="106537" y="2343705"/>
            <a:ext cx="8913176" cy="1518081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Permits being applied for 6 Jet Ski Launches at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th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e Swim &amp; Racquet Marina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 Plus Marine Service to install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Total cost:  $18,882.85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</a:p>
        </p:txBody>
      </p:sp>
      <p:pic>
        <p:nvPicPr>
          <p:cNvPr id="4" name="Picture 3" descr="A pair of blue and yellow jet skis on a dock&#10;&#10;Description automatically generated">
            <a:extLst>
              <a:ext uri="{FF2B5EF4-FFF2-40B4-BE49-F238E27FC236}">
                <a16:creationId xmlns:a16="http://schemas.microsoft.com/office/drawing/2014/main" id="{16C826E1-3620-B703-6D42-B86DBF8AD1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7" t="20960" r="9741" b="18458"/>
          <a:stretch/>
        </p:blipFill>
        <p:spPr>
          <a:xfrm>
            <a:off x="4687369" y="3977196"/>
            <a:ext cx="4456629" cy="28808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BBBE355-6070-FF61-0C26-E981A03E9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977195"/>
            <a:ext cx="4321205" cy="2880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8704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0C8889-D1EF-3375-FFA7-DB1AB0C886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72373-2C34-F7DB-357C-AFEA70A8D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Pricing Study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6B7D536C-27D0-AE40-06D7-9335F1526BAE}"/>
              </a:ext>
            </a:extLst>
          </p:cNvPr>
          <p:cNvSpPr txBox="1">
            <a:spLocks/>
          </p:cNvSpPr>
          <p:nvPr/>
        </p:nvSpPr>
        <p:spPr>
          <a:xfrm>
            <a:off x="257451" y="2297623"/>
            <a:ext cx="8566953" cy="2815915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Team calculated aggregated inflation numbers for the last 5-6 years compared to pricing increases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Benchmarking to comparable amenities was ad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dressed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Recommendations were made by department heads (SME’s)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We incorporated the findings into the budget process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25253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E16CA6-C4FE-AF25-C4E5-CA41D5F16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D6F5A-B37F-952B-0766-993F4FF7E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FMLI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E397EE38-A432-FA66-76F0-294373036D01}"/>
              </a:ext>
            </a:extLst>
          </p:cNvPr>
          <p:cNvSpPr txBox="1">
            <a:spLocks/>
          </p:cNvSpPr>
          <p:nvPr/>
        </p:nvSpPr>
        <p:spPr>
          <a:xfrm>
            <a:off x="106537" y="2343705"/>
            <a:ext cx="8913176" cy="2467998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In 2022, Maryland enacted a Paid Family and Medical Leave Program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All employers with 1 or more Maryland-based employees will be required to provide this benefit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Program is funded by contributions from employee &amp; employer – s</a:t>
            </a:r>
            <a:r>
              <a:rPr lang="en-US" dirty="0" err="1">
                <a:solidFill>
                  <a:prstClr val="black"/>
                </a:solidFill>
                <a:latin typeface="Century Gothic" panose="020B0502020202020204"/>
              </a:rPr>
              <a:t>lated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 to begin July 1, 2025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0.9% of wages, up to the social security wage base is to be split between employers &amp; employees (payroll deduction)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Estimated annual cost to OPA is approximately $30K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Benefits will not be available to the employee until July 1, 2026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Employee is eligible for benefits if they have worked at least 680 hours in the 4 most recently completed quarters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State approves leave – must be used for certain qualifying reasons (i.e., to care for a family member with a serious health condition) </a:t>
            </a:r>
          </a:p>
        </p:txBody>
      </p:sp>
    </p:spTree>
    <p:extLst>
      <p:ext uri="{BB962C8B-B14F-4D97-AF65-F5344CB8AC3E}">
        <p14:creationId xmlns:p14="http://schemas.microsoft.com/office/powerpoint/2010/main" val="3431633083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SIBSON CONSULTING Document">
  <a:themeElements>
    <a:clrScheme name="Sibson">
      <a:dk1>
        <a:sysClr val="windowText" lastClr="000000"/>
      </a:dk1>
      <a:lt1>
        <a:sysClr val="window" lastClr="FFFFFF"/>
      </a:lt1>
      <a:dk2>
        <a:srgbClr val="000000"/>
      </a:dk2>
      <a:lt2>
        <a:srgbClr val="B2B4B3"/>
      </a:lt2>
      <a:accent1>
        <a:srgbClr val="A0CFEB"/>
      </a:accent1>
      <a:accent2>
        <a:srgbClr val="0065BD"/>
      </a:accent2>
      <a:accent3>
        <a:srgbClr val="429C35"/>
      </a:accent3>
      <a:accent4>
        <a:srgbClr val="616365"/>
      </a:accent4>
      <a:accent5>
        <a:srgbClr val="C4262E"/>
      </a:accent5>
      <a:accent6>
        <a:srgbClr val="EEAF30"/>
      </a:accent6>
      <a:hlink>
        <a:srgbClr val="0065BD"/>
      </a:hlink>
      <a:folHlink>
        <a:srgbClr val="7030A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egal Report 1">
        <a:dk1>
          <a:srgbClr val="000000"/>
        </a:dk1>
        <a:lt1>
          <a:srgbClr val="FFFFFF"/>
        </a:lt1>
        <a:dk2>
          <a:srgbClr val="000000"/>
        </a:dk2>
        <a:lt2>
          <a:srgbClr val="B2B4B3"/>
        </a:lt2>
        <a:accent1>
          <a:srgbClr val="A0CFEB"/>
        </a:accent1>
        <a:accent2>
          <a:srgbClr val="C4262E"/>
        </a:accent2>
        <a:accent3>
          <a:srgbClr val="FFFFFF"/>
        </a:accent3>
        <a:accent4>
          <a:srgbClr val="000000"/>
        </a:accent4>
        <a:accent5>
          <a:srgbClr val="CDE4F3"/>
        </a:accent5>
        <a:accent6>
          <a:srgbClr val="B12129"/>
        </a:accent6>
        <a:hlink>
          <a:srgbClr val="3F9C35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IBSON CONSULTING Document" id="{8B48DD64-9FB5-4282-8588-7B21241C64BB}" vid="{85534FED-CE0B-46C2-A386-62A7B1E79165}"/>
    </a:ext>
  </a:extLst>
</a:theme>
</file>

<file path=ppt/theme/theme2.xml><?xml version="1.0" encoding="utf-8"?>
<a:theme xmlns:a="http://schemas.openxmlformats.org/drawingml/2006/main" name="Data slides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05420c5-ce29-4fd8-9b0b-06107616db1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58D88600E1A94FA3EA08FFB8100B44" ma:contentTypeVersion="12" ma:contentTypeDescription="Create a new document." ma:contentTypeScope="" ma:versionID="07e4ddd58a83c4db61c786069a0f1040">
  <xsd:schema xmlns:xsd="http://www.w3.org/2001/XMLSchema" xmlns:xs="http://www.w3.org/2001/XMLSchema" xmlns:p="http://schemas.microsoft.com/office/2006/metadata/properties" xmlns:ns3="005420c5-ce29-4fd8-9b0b-06107616db10" xmlns:ns4="2410f877-682a-4a84-b4b9-52eb2a99858c" targetNamespace="http://schemas.microsoft.com/office/2006/metadata/properties" ma:root="true" ma:fieldsID="1f8d1c40977bbf3988b8287b743bd47e" ns3:_="" ns4:_="">
    <xsd:import namespace="005420c5-ce29-4fd8-9b0b-06107616db10"/>
    <xsd:import namespace="2410f877-682a-4a84-b4b9-52eb2a99858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5420c5-ce29-4fd8-9b0b-06107616db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10f877-682a-4a84-b4b9-52eb2a9985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C4FE95-5FDD-4F38-A968-D37070C529A2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2410f877-682a-4a84-b4b9-52eb2a99858c"/>
    <ds:schemaRef ds:uri="005420c5-ce29-4fd8-9b0b-06107616db10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3CA0E10A-4563-40F3-ADDD-5B4D89EAB1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5420c5-ce29-4fd8-9b0b-06107616db10"/>
    <ds:schemaRef ds:uri="2410f877-682a-4a84-b4b9-52eb2a9985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B739C01-A55D-4154-8A5A-0B12F337382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195817</TotalTime>
  <Words>904</Words>
  <Application>Microsoft Office PowerPoint</Application>
  <PresentationFormat>On-screen Show (4:3)</PresentationFormat>
  <Paragraphs>173</Paragraphs>
  <Slides>21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15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41" baseType="lpstr">
      <vt:lpstr>Aptos</vt:lpstr>
      <vt:lpstr>Aptos Display</vt:lpstr>
      <vt:lpstr>Arial</vt:lpstr>
      <vt:lpstr>Arial Black</vt:lpstr>
      <vt:lpstr>Arial Narrow</vt:lpstr>
      <vt:lpstr>Calibri</vt:lpstr>
      <vt:lpstr>Calibri Light</vt:lpstr>
      <vt:lpstr>Century Gothic</vt:lpstr>
      <vt:lpstr>Corbel</vt:lpstr>
      <vt:lpstr>Franklin Gothic Medium</vt:lpstr>
      <vt:lpstr>Gill Sans MT</vt:lpstr>
      <vt:lpstr>Symbol</vt:lpstr>
      <vt:lpstr>Times New Roman</vt:lpstr>
      <vt:lpstr>Wingdings</vt:lpstr>
      <vt:lpstr>Wingdings 2</vt:lpstr>
      <vt:lpstr>SIBSON CONSULTING Document</vt:lpstr>
      <vt:lpstr>Data slides</vt:lpstr>
      <vt:lpstr>Quotable</vt:lpstr>
      <vt:lpstr>Office Theme</vt:lpstr>
      <vt:lpstr>Worksheet</vt:lpstr>
      <vt:lpstr>GM Leadership Report –  John Viola</vt:lpstr>
      <vt:lpstr>Ocean Pines Traffic Safety   </vt:lpstr>
      <vt:lpstr>New Signage Considered </vt:lpstr>
      <vt:lpstr>PowerPoint Presentation</vt:lpstr>
      <vt:lpstr>Initiatives</vt:lpstr>
      <vt:lpstr>Golf Irrigation</vt:lpstr>
      <vt:lpstr>Jet Ski Launches</vt:lpstr>
      <vt:lpstr>Pricing Study</vt:lpstr>
      <vt:lpstr>FMLI</vt:lpstr>
      <vt:lpstr>FY 2025/2026 Budget</vt:lpstr>
      <vt:lpstr>Director of Business Administration –  Linda Martin</vt:lpstr>
      <vt:lpstr>CPI Violation Dashboard November</vt:lpstr>
      <vt:lpstr>Work Orders November</vt:lpstr>
      <vt:lpstr>Customer Service Dashboard (from info@oceanpines.org) November</vt:lpstr>
      <vt:lpstr>Financials</vt:lpstr>
      <vt:lpstr>MONTH OF NOVEMBER 2024  FINANCIAL RESULTS</vt:lpstr>
      <vt:lpstr>NOVEMBER 2024 YTD FINANCIAL RESULTS </vt:lpstr>
      <vt:lpstr>UNAUDITED RESERVE SUMMARY  NOVEMBER 2024 ($ MILLIONS)</vt:lpstr>
      <vt:lpstr>PUBLIC SAFETY PERCENTAGE OF ASSESSMENT</vt:lpstr>
      <vt:lpstr>Treasurer’s Report -  Monica Rakowski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of Directors Meeting</dc:title>
  <dc:creator>Michelle Bennett</dc:creator>
  <cp:lastModifiedBy>Linda Martin</cp:lastModifiedBy>
  <cp:revision>1758</cp:revision>
  <cp:lastPrinted>2024-12-20T19:32:13Z</cp:lastPrinted>
  <dcterms:created xsi:type="dcterms:W3CDTF">2021-01-13T14:26:54Z</dcterms:created>
  <dcterms:modified xsi:type="dcterms:W3CDTF">2024-12-21T13:42:40Z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0x010100DF58D88600E1A94FA3EA08FFB8100B44</vt:lpwstr>
  </property>
</Properties>
</file>