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43" r:id="rId4"/>
    <p:sldMasterId id="2147484422" r:id="rId5"/>
    <p:sldMasterId id="2147484503" r:id="rId6"/>
  </p:sldMasterIdLst>
  <p:notesMasterIdLst>
    <p:notesMasterId r:id="rId45"/>
  </p:notesMasterIdLst>
  <p:handoutMasterIdLst>
    <p:handoutMasterId r:id="rId46"/>
  </p:handoutMasterIdLst>
  <p:sldIdLst>
    <p:sldId id="267" r:id="rId7"/>
    <p:sldId id="274" r:id="rId8"/>
    <p:sldId id="281" r:id="rId9"/>
    <p:sldId id="280" r:id="rId10"/>
    <p:sldId id="1397" r:id="rId11"/>
    <p:sldId id="1644" r:id="rId12"/>
    <p:sldId id="1671" r:id="rId13"/>
    <p:sldId id="1659" r:id="rId14"/>
    <p:sldId id="1666" r:id="rId15"/>
    <p:sldId id="1677" r:id="rId16"/>
    <p:sldId id="1667" r:id="rId17"/>
    <p:sldId id="1669" r:id="rId18"/>
    <p:sldId id="1675" r:id="rId19"/>
    <p:sldId id="1676" r:id="rId20"/>
    <p:sldId id="1670" r:id="rId21"/>
    <p:sldId id="1668" r:id="rId22"/>
    <p:sldId id="1673" r:id="rId23"/>
    <p:sldId id="1674" r:id="rId24"/>
    <p:sldId id="256" r:id="rId25"/>
    <p:sldId id="258" r:id="rId26"/>
    <p:sldId id="260" r:id="rId27"/>
    <p:sldId id="259" r:id="rId28"/>
    <p:sldId id="261" r:id="rId29"/>
    <p:sldId id="1672" r:id="rId30"/>
    <p:sldId id="654" r:id="rId31"/>
    <p:sldId id="1418" r:id="rId32"/>
    <p:sldId id="652" r:id="rId33"/>
    <p:sldId id="1441" r:id="rId34"/>
    <p:sldId id="668" r:id="rId35"/>
    <p:sldId id="669" r:id="rId36"/>
    <p:sldId id="670" r:id="rId37"/>
    <p:sldId id="582" r:id="rId38"/>
    <p:sldId id="623" r:id="rId39"/>
    <p:sldId id="1443" r:id="rId40"/>
    <p:sldId id="1640" r:id="rId41"/>
    <p:sldId id="1657" r:id="rId42"/>
    <p:sldId id="1658" r:id="rId43"/>
    <p:sldId id="291" r:id="rId44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D2B0"/>
    <a:srgbClr val="FF0000"/>
    <a:srgbClr val="F5EADF"/>
    <a:srgbClr val="D4D1CC"/>
    <a:srgbClr val="5F5ACC"/>
    <a:srgbClr val="D65C00"/>
    <a:srgbClr val="E4E1DE"/>
    <a:srgbClr val="BCE1EC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86" autoAdjust="0"/>
    <p:restoredTop sz="94706" autoAdjust="0"/>
  </p:normalViewPr>
  <p:slideViewPr>
    <p:cSldViewPr snapToGrid="0">
      <p:cViewPr varScale="1">
        <p:scale>
          <a:sx n="108" d="100"/>
          <a:sy n="108" d="100"/>
        </p:scale>
        <p:origin x="1218" y="102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3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2/16/2024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2/16/2024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7" tIns="46559" rIns="93117" bIns="4655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901"/>
            <a:ext cx="5505450" cy="3137535"/>
          </a:xfrm>
          <a:prstGeom prst="rect">
            <a:avLst/>
          </a:prstGeom>
        </p:spPr>
        <p:txBody>
          <a:bodyPr vert="horz" lIns="93117" tIns="46559" rIns="93117" bIns="4655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469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3"/>
          <a:stretch/>
        </p:blipFill>
        <p:spPr bwMode="gray">
          <a:xfrm>
            <a:off x="4568646" y="3429000"/>
            <a:ext cx="4575354" cy="34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5989837"/>
            <a:ext cx="2676912" cy="368363"/>
          </a:xfrm>
          <a:prstGeom prst="rect">
            <a:avLst/>
          </a:prstGeom>
        </p:spPr>
      </p:pic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255760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80094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42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83570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15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49033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9802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60086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590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733800"/>
            <a:ext cx="4343400" cy="2743200"/>
          </a:xfrm>
        </p:spPr>
        <p:txBody>
          <a:bodyPr/>
          <a:lstStyle>
            <a:lvl1pPr>
              <a:defRPr sz="1400"/>
            </a:lvl1pPr>
            <a:lvl2pPr>
              <a:buClr>
                <a:schemeClr val="accent5"/>
              </a:buCl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733800"/>
            <a:ext cx="4267200" cy="27432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58416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7510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ustom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7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54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4800" y="990600"/>
            <a:ext cx="4114800" cy="54864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53988" indent="-153988">
              <a:defRPr sz="1200">
                <a:latin typeface="Arial Narrow" panose="020B0606020202030204" pitchFamily="34" charset="0"/>
              </a:defRPr>
            </a:lvl2pPr>
            <a:lvl3pPr marL="325438" indent="-171450">
              <a:defRPr sz="1200">
                <a:latin typeface="Arial Narrow" panose="020B0606020202030204" pitchFamily="34" charset="0"/>
              </a:defRPr>
            </a:lvl3pPr>
            <a:lvl4pPr marL="461963" indent="-153988">
              <a:defRPr sz="1200">
                <a:latin typeface="Arial Narrow" panose="020B0606020202030204" pitchFamily="34" charset="0"/>
              </a:defRPr>
            </a:lvl4pPr>
            <a:lvl5pPr marL="581025" indent="-119063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24400" y="990600"/>
            <a:ext cx="4114800" cy="44958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61925" indent="-161925">
              <a:defRPr sz="1200">
                <a:latin typeface="Arial Narrow" panose="020B0606020202030204" pitchFamily="34" charset="0"/>
              </a:defRPr>
            </a:lvl2pPr>
            <a:lvl3pPr marL="307975" indent="-146050">
              <a:defRPr sz="1200">
                <a:latin typeface="Arial Narrow" panose="020B0606020202030204" pitchFamily="34" charset="0"/>
              </a:defRPr>
            </a:lvl3pPr>
            <a:lvl4pPr marL="427038" indent="-136525">
              <a:defRPr sz="1200">
                <a:latin typeface="Arial Narrow" panose="020B0606020202030204" pitchFamily="34" charset="0"/>
              </a:defRPr>
            </a:lvl4pPr>
            <a:lvl5pPr marL="530225" indent="-103188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724400" y="5562600"/>
            <a:ext cx="4114800" cy="914400"/>
          </a:xfrm>
        </p:spPr>
        <p:txBody>
          <a:bodyPr/>
          <a:lstStyle>
            <a:lvl1pPr marL="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1pPr>
            <a:lvl2pPr marL="211138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2pPr>
            <a:lvl3pPr marL="396875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3pPr>
            <a:lvl4pPr marL="595313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4pPr>
            <a:lvl5pPr marL="79375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246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82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2"/>
          <a:stretch/>
        </p:blipFill>
        <p:spPr bwMode="gray">
          <a:xfrm>
            <a:off x="4629551" y="3443954"/>
            <a:ext cx="4484537" cy="3414045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5"/>
              </a:buClr>
              <a:buSzTx/>
              <a:buFontTx/>
              <a:buNone/>
              <a:tabLst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5993827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6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9" y="965201"/>
            <a:ext cx="388778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8006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13022696"/>
              </p:ext>
            </p:extLst>
          </p:nvPr>
        </p:nvGraphicFramePr>
        <p:xfrm>
          <a:off x="204788" y="1403202"/>
          <a:ext cx="5953649" cy="3870960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9" y="965201"/>
            <a:ext cx="447833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97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72BD6-CB13-404C-BBAB-5920B3CC15CD}" type="datetime1">
              <a:rPr lang="en-US" smtClean="0"/>
              <a:t>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50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4C30-85AE-4A92-984D-60C6A1DBFA42}" type="datetime1">
              <a:rPr lang="en-US" smtClean="0"/>
              <a:t>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31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D159-92A4-4119-87A8-8289266E0BBE}" type="datetime1">
              <a:rPr lang="en-US" smtClean="0"/>
              <a:t>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0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4D32-E27B-4CF1-9451-12DE577B47D6}" type="datetime1">
              <a:rPr lang="en-US" smtClean="0"/>
              <a:t>2/16/2024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46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A779-EBE4-4697-A0A3-DA9E551BDAFC}" type="datetime1">
              <a:rPr lang="en-US" smtClean="0"/>
              <a:t>2/16/2024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142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66EE-F406-4A69-AC6B-1272CEEE21CC}" type="datetime1">
              <a:rPr lang="en-US" smtClean="0"/>
              <a:t>2/16/2024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16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FEFA-CBB5-452B-A6E0-F41E3EEAFFAB}" type="datetime1">
              <a:rPr lang="en-US" smtClean="0"/>
              <a:t>2/16/2024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5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2693F-7E9C-473F-B9BE-A99371B937BA}" type="datetime1">
              <a:rPr lang="en-US" smtClean="0"/>
              <a:t>2/16/2024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7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9"/>
          <a:stretch/>
        </p:blipFill>
        <p:spPr bwMode="gray">
          <a:xfrm flipV="1">
            <a:off x="4539274" y="0"/>
            <a:ext cx="4604726" cy="4572592"/>
          </a:xfrm>
          <a:prstGeom prst="rect">
            <a:avLst/>
          </a:prstGeom>
        </p:spPr>
      </p:pic>
      <p:sp>
        <p:nvSpPr>
          <p:cNvPr id="15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2019 by The Segal Group, Inc. All rights reserved.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622237"/>
            <a:ext cx="2676912" cy="368363"/>
          </a:xfrm>
          <a:prstGeom prst="rect">
            <a:avLst/>
          </a:prstGeom>
        </p:spPr>
      </p:pic>
      <p:sp>
        <p:nvSpPr>
          <p:cNvPr id="1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1168" tIns="64008" rIns="201168" bIns="64008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7052543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49939ED1-20B6-486E-AD1A-0AF57D3268A8}" type="datetime1">
              <a:rPr lang="en-US" smtClean="0"/>
              <a:t>2/16/2024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9466"/>
      </p:ext>
    </p:extLst>
  </p:cSld>
  <p:clrMapOvr>
    <a:masterClrMapping/>
  </p:clrMapOvr>
  <p:hf sldNum="0"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2/16/2024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31233"/>
      </p:ext>
    </p:extLst>
  </p:cSld>
  <p:clrMapOvr>
    <a:masterClrMapping/>
  </p:clrMapOvr>
  <p:hf sldNum="0"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542176"/>
      </p:ext>
    </p:extLst>
  </p:cSld>
  <p:clrMapOvr>
    <a:masterClrMapping/>
  </p:clrMapOvr>
  <p:hf sldNum="0"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2/16/2024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95801"/>
      </p:ext>
    </p:extLst>
  </p:cSld>
  <p:clrMapOvr>
    <a:masterClrMapping/>
  </p:clrMapOvr>
  <p:hf sldNum="0"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06F1-6C94-4B42-9107-EF88F69A149F}" type="datetime1">
              <a:rPr lang="en-US" smtClean="0"/>
              <a:t>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354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18A4-7AB3-4151-BAC9-99ED2866EE8D}" type="datetime1">
              <a:rPr lang="en-US" smtClean="0"/>
              <a:t>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12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4CE95A8D-EBA0-4BF6-AE99-54C9718622BD}" type="datetime1">
              <a:rPr lang="en-US" smtClean="0"/>
              <a:t>2/16/2024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9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 rot="16454853">
            <a:off x="4470200" y="-124166"/>
            <a:ext cx="4544556" cy="44787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14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615352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57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399" y="1295400"/>
            <a:ext cx="8229601" cy="5078104"/>
          </a:xfrm>
        </p:spPr>
        <p:txBody>
          <a:bodyPr/>
          <a:lstStyle>
            <a:lvl1pPr marL="342900" indent="-342900">
              <a:buFont typeface="+mj-lt"/>
              <a:buNone/>
              <a:defRPr sz="2000" b="0">
                <a:latin typeface="Arial Black" pitchFamily="34" charset="0"/>
              </a:defRPr>
            </a:lvl1pPr>
            <a:lvl2pPr marL="569913" indent="-212725">
              <a:buClr>
                <a:schemeClr val="accent5"/>
              </a:buClr>
              <a:defRPr sz="2000" b="1"/>
            </a:lvl2pPr>
            <a:lvl3pPr marL="914400" indent="-223838">
              <a:buClr>
                <a:schemeClr val="accent5"/>
              </a:buClr>
              <a:defRPr sz="2000" b="1"/>
            </a:lvl3pPr>
            <a:lvl4pPr marL="1258888" indent="-231775">
              <a:buClr>
                <a:schemeClr val="accent5"/>
              </a:buClr>
              <a:defRPr sz="2000" b="1"/>
            </a:lvl4pPr>
            <a:lvl5pPr marL="1484313" indent="-225425">
              <a:buClr>
                <a:schemeClr val="accent5"/>
              </a:buClr>
              <a:defRPr sz="2000" b="1"/>
            </a:lvl5pPr>
          </a:lstStyle>
          <a:p>
            <a:pPr lvl="0"/>
            <a:r>
              <a:rPr lang="en-US" dirty="0"/>
              <a:t>	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437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2766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4685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45901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581400"/>
            <a:ext cx="43434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581400"/>
            <a:ext cx="42672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7766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7696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54" y="990600"/>
            <a:ext cx="8915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  <p:sldLayoutId id="2147484357" r:id="rId14"/>
    <p:sldLayoutId id="2147484358" r:id="rId15"/>
    <p:sldLayoutId id="2147484359" r:id="rId16"/>
    <p:sldLayoutId id="2147484360" r:id="rId17"/>
    <p:sldLayoutId id="2147484361" r:id="rId1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9pPr>
    </p:titleStyle>
    <p:bodyStyle>
      <a:lvl1pPr marL="209550" indent="-209550" algn="l" rtl="0" eaLnBrk="1" fontAlgn="base" hangingPunct="1">
        <a:lnSpc>
          <a:spcPct val="90000"/>
        </a:lnSpc>
        <a:spcBef>
          <a:spcPct val="65000"/>
        </a:spcBef>
        <a:spcAft>
          <a:spcPct val="0"/>
        </a:spcAft>
        <a:buClr>
          <a:schemeClr val="accent5"/>
        </a:buClr>
        <a:buFont typeface="Wingdings" pitchFamily="34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95288" indent="-18415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accent5"/>
        </a:buClr>
        <a:buFont typeface="Symbol" pitchFamily="82" charset="2"/>
        <a:buChar char="·"/>
        <a:defRPr sz="1600">
          <a:solidFill>
            <a:schemeClr val="tx1"/>
          </a:solidFill>
          <a:latin typeface="+mn-lt"/>
        </a:defRPr>
      </a:lvl2pPr>
      <a:lvl3pPr marL="593725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–"/>
        <a:defRPr sz="1600">
          <a:solidFill>
            <a:schemeClr val="tx1"/>
          </a:solidFill>
          <a:latin typeface="+mn-lt"/>
        </a:defRPr>
      </a:lvl3pPr>
      <a:lvl4pPr marL="792163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»"/>
        <a:defRPr sz="1600">
          <a:solidFill>
            <a:schemeClr val="tx1"/>
          </a:solidFill>
          <a:latin typeface="+mn-lt"/>
        </a:defRPr>
      </a:lvl4pPr>
      <a:lvl5pPr marL="9779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›"/>
        <a:defRPr sz="1600">
          <a:solidFill>
            <a:schemeClr val="tx1"/>
          </a:solidFill>
          <a:latin typeface="+mn-lt"/>
        </a:defRPr>
      </a:lvl5pPr>
      <a:lvl6pPr marL="14351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6pPr>
      <a:lvl7pPr marL="18923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7pPr>
      <a:lvl8pPr marL="23495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8pPr>
      <a:lvl9pPr marL="28067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444508"/>
            <a:ext cx="82296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982199"/>
            <a:ext cx="5332506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7" y="6420103"/>
            <a:ext cx="62603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9" y="972237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26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3" r:id="rId1"/>
    <p:sldLayoutId id="2147484424" r:id="rId2"/>
    <p:sldLayoutId id="2147484425" r:id="rId3"/>
  </p:sldLayoutIdLst>
  <p:txStyles>
    <p:titleStyle>
      <a:lvl1pPr algn="l" defTabSz="457189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189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2/16/2024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99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https://files.constantcontact.com/4fdfceab001/4cd6bb01-03f4-42e5-8212-a383c9bfe9d8.png?rdr=true" TargetMode="External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4.sv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500" y="639097"/>
            <a:ext cx="4834654" cy="3781101"/>
          </a:xfrm>
        </p:spPr>
        <p:txBody>
          <a:bodyPr>
            <a:normAutofit/>
          </a:bodyPr>
          <a:lstStyle/>
          <a:p>
            <a:r>
              <a:rPr lang="en-US" dirty="0">
                <a:latin typeface="Franklin Gothic Medium" panose="020B0603020102020204" pitchFamily="34" charset="0"/>
              </a:rPr>
              <a:t>Board of Directors Meeting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07500" y="5280847"/>
            <a:ext cx="4834654" cy="78565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Franklin Gothic Medium"/>
              </a:rPr>
              <a:t>February 17, 2024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43971C-807F-47EA-A77D-96DA0A524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6006" y="0"/>
            <a:ext cx="348799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4B07F1E-24B3-440B-8F89-104CA22D8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38604" y="958640"/>
            <a:ext cx="2522798" cy="4945244"/>
          </a:xfrm>
          <a:prstGeom prst="roundRect">
            <a:avLst>
              <a:gd name="adj" fmla="val 3513"/>
            </a:avLst>
          </a:prstGeom>
          <a:solidFill>
            <a:schemeClr val="tx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Meeting">
            <a:extLst>
              <a:ext uri="{FF2B5EF4-FFF2-40B4-BE49-F238E27FC236}">
                <a16:creationId xmlns:a16="http://schemas.microsoft.com/office/drawing/2014/main" id="{80607E5A-D77F-43FC-8C0E-97F0202CBC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554" y="2376463"/>
            <a:ext cx="2075365" cy="207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77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9721AD-BB8B-170C-3180-176C8020C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50BEE-E3C4-8DF4-53C7-63906EBA0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368807"/>
            <a:ext cx="7524003" cy="970450"/>
          </a:xfrm>
        </p:spPr>
        <p:txBody>
          <a:bodyPr/>
          <a:lstStyle/>
          <a:p>
            <a:pPr algn="ctr"/>
            <a:r>
              <a:rPr lang="en-US" dirty="0"/>
              <a:t>Ditch Maintenance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9543A30C-D1ED-706F-38B2-6E279857DD61}"/>
              </a:ext>
            </a:extLst>
          </p:cNvPr>
          <p:cNvSpPr txBox="1">
            <a:spLocks/>
          </p:cNvSpPr>
          <p:nvPr/>
        </p:nvSpPr>
        <p:spPr>
          <a:xfrm>
            <a:off x="342333" y="2050742"/>
            <a:ext cx="8495930" cy="110970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35 sections of “ditches” cleaned fiscal 2023/2024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200" cap="none" dirty="0">
                <a:solidFill>
                  <a:prstClr val="black"/>
                </a:solidFill>
                <a:latin typeface="Century Gothic" panose="020B0502020202020204"/>
              </a:rPr>
              <a:t>Outside contractors - $102,210.00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3" name="Content Placeholder 10" descr="A stream with trees in the background&#10;&#10;Description automatically generated">
            <a:extLst>
              <a:ext uri="{FF2B5EF4-FFF2-40B4-BE49-F238E27FC236}">
                <a16:creationId xmlns:a16="http://schemas.microsoft.com/office/drawing/2014/main" id="{90A002D1-90CC-55BB-D90D-6532748698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93"/>
          <a:stretch/>
        </p:blipFill>
        <p:spPr>
          <a:xfrm>
            <a:off x="15" y="3849038"/>
            <a:ext cx="3000360" cy="30063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Picture 5" descr="A muddy path with trees and grass&#10;&#10;Description automatically generated">
            <a:extLst>
              <a:ext uri="{FF2B5EF4-FFF2-40B4-BE49-F238E27FC236}">
                <a16:creationId xmlns:a16="http://schemas.microsoft.com/office/drawing/2014/main" id="{1B5EE9E5-1B03-1883-4234-5C448A72E0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" b="22658"/>
          <a:stretch/>
        </p:blipFill>
        <p:spPr>
          <a:xfrm>
            <a:off x="3143251" y="3849039"/>
            <a:ext cx="2857499" cy="300629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" name="Picture 7" descr="A couple of men digging in a ditch&#10;&#10;Description automatically generated">
            <a:extLst>
              <a:ext uri="{FF2B5EF4-FFF2-40B4-BE49-F238E27FC236}">
                <a16:creationId xmlns:a16="http://schemas.microsoft.com/office/drawing/2014/main" id="{24D95EF9-1EFB-C8DA-BF72-CD28E7FD3C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2"/>
          <a:stretch/>
        </p:blipFill>
        <p:spPr>
          <a:xfrm>
            <a:off x="6143610" y="3849031"/>
            <a:ext cx="3000375" cy="300630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638720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565B9-ED9F-EFFF-945F-862C86AE4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Maintenance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CA59F492-D2C8-5C29-D7B5-40CE91630E62}"/>
              </a:ext>
            </a:extLst>
          </p:cNvPr>
          <p:cNvSpPr txBox="1">
            <a:spLocks/>
          </p:cNvSpPr>
          <p:nvPr/>
        </p:nvSpPr>
        <p:spPr>
          <a:xfrm>
            <a:off x="83870" y="1633493"/>
            <a:ext cx="5757638" cy="4918236"/>
          </a:xfrm>
          <a:prstGeom prst="rect">
            <a:avLst/>
          </a:prstGeom>
        </p:spPr>
        <p:txBody>
          <a:bodyPr vert="horz" lIns="91440" tIns="45720" rIns="91440" bIns="0" rtlCol="0" anchor="b">
            <a:normAutofit fontScale="77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Yacht Club	</a:t>
            </a:r>
            <a:r>
              <a:rPr lang="en-US" sz="2000" i="1" cap="none" dirty="0">
                <a:solidFill>
                  <a:prstClr val="black"/>
                </a:solidFill>
                <a:latin typeface="Century Gothic" panose="020B0502020202020204"/>
              </a:rPr>
              <a:t>(see addendum)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Completed “punch list” provided by Matt Ortt Company (17 items – 14 in house; 3 outside contractors)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Beach Club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Refinished bar top (in house)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Repaired tile behind bar in snack area (in house)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Community Center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ea typeface="+mj-ea"/>
                <a:cs typeface="+mj-cs"/>
              </a:rPr>
              <a:t>Filled in gaps in gym floor (in house)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ea typeface="+mj-ea"/>
                <a:cs typeface="+mj-cs"/>
              </a:rPr>
              <a:t>Marlin/</a:t>
            </a:r>
            <a:r>
              <a:rPr lang="en-US" sz="1600" dirty="0" err="1">
                <a:solidFill>
                  <a:prstClr val="black"/>
                </a:solidFill>
                <a:ea typeface="+mj-ea"/>
                <a:cs typeface="+mj-cs"/>
              </a:rPr>
              <a:t>Foultz</a:t>
            </a:r>
            <a:r>
              <a:rPr lang="en-US" sz="1600" dirty="0">
                <a:solidFill>
                  <a:prstClr val="black"/>
                </a:solidFill>
                <a:ea typeface="+mj-ea"/>
                <a:cs typeface="+mj-cs"/>
              </a:rPr>
              <a:t> Floor – to be redone 2/26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Restrooms – new countertops; stall doors sanded and painted (in house)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Hallway indoor restrooms and kitchen – outside cleaning company)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Next steps – Public Works to address White Horse Park maintenance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100" cap="none" dirty="0">
                <a:solidFill>
                  <a:prstClr val="black"/>
                </a:solidFill>
                <a:latin typeface="Century Gothic" panose="020B0502020202020204"/>
              </a:rPr>
              <a:t>Parks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Additional kayak racks installed at Pintail Park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Pools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Reported by Aquatics Advisory Committee Chair of potential safety hazard at pool slide – Public Works immediately addressed the issue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Picture 4" descr="A white pole with blue carpet&#10;&#10;Description automatically generated">
            <a:extLst>
              <a:ext uri="{FF2B5EF4-FFF2-40B4-BE49-F238E27FC236}">
                <a16:creationId xmlns:a16="http://schemas.microsoft.com/office/drawing/2014/main" id="{A9EBE21A-2B64-B5BB-D371-8D462560AC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7" r="22120"/>
          <a:stretch/>
        </p:blipFill>
        <p:spPr>
          <a:xfrm>
            <a:off x="6413932" y="2488522"/>
            <a:ext cx="2264452" cy="1880956"/>
          </a:xfrm>
          <a:prstGeom prst="rect">
            <a:avLst/>
          </a:prstGeom>
        </p:spPr>
      </p:pic>
      <p:pic>
        <p:nvPicPr>
          <p:cNvPr id="7" name="Picture 6" descr="A white plastic tube on a white base&#10;&#10;Description automatically generated with medium confidence">
            <a:extLst>
              <a:ext uri="{FF2B5EF4-FFF2-40B4-BE49-F238E27FC236}">
                <a16:creationId xmlns:a16="http://schemas.microsoft.com/office/drawing/2014/main" id="{E5C08AEF-FDAF-8193-F21E-B7A20A0DC3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7" r="14660"/>
          <a:stretch/>
        </p:blipFill>
        <p:spPr>
          <a:xfrm>
            <a:off x="5841508" y="4645039"/>
            <a:ext cx="3091738" cy="205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92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565B9-ED9F-EFFF-945F-862C86AE4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Tiki Bar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CA59F492-D2C8-5C29-D7B5-40CE91630E62}"/>
              </a:ext>
            </a:extLst>
          </p:cNvPr>
          <p:cNvSpPr txBox="1">
            <a:spLocks/>
          </p:cNvSpPr>
          <p:nvPr/>
        </p:nvSpPr>
        <p:spPr>
          <a:xfrm>
            <a:off x="5779363" y="1908699"/>
            <a:ext cx="3112088" cy="461638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Tiki bar emptied in preparation of 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construction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Public Works running conduit for new electrical service for the tiki bar extension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Choptank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to install new transformer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County reviewing plans, with permit to be submitted after plan review 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 descr="A white paper with a blueprint&#10;&#10;Description automatically generated">
            <a:extLst>
              <a:ext uri="{FF2B5EF4-FFF2-40B4-BE49-F238E27FC236}">
                <a16:creationId xmlns:a16="http://schemas.microsoft.com/office/drawing/2014/main" id="{C4D16D98-85FC-A8B4-467D-10E3BD7903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35" t="28739" r="25145" b="19482"/>
          <a:stretch/>
        </p:blipFill>
        <p:spPr>
          <a:xfrm>
            <a:off x="86072" y="2325950"/>
            <a:ext cx="5673073" cy="39328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271ADB-D7F2-2F0E-C9AC-E766A88F1283}"/>
              </a:ext>
            </a:extLst>
          </p:cNvPr>
          <p:cNvSpPr txBox="1"/>
          <p:nvPr/>
        </p:nvSpPr>
        <p:spPr>
          <a:xfrm>
            <a:off x="0" y="4394447"/>
            <a:ext cx="3417903" cy="18643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057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7954B8-79CE-5463-3D28-AA3559BC7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B4054-0C48-D937-C4F9-7480B755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Racquet Sports Building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8D27A014-F2EC-F6AE-DE34-F8F3F068E5E5}"/>
              </a:ext>
            </a:extLst>
          </p:cNvPr>
          <p:cNvSpPr txBox="1">
            <a:spLocks/>
          </p:cNvSpPr>
          <p:nvPr/>
        </p:nvSpPr>
        <p:spPr>
          <a:xfrm>
            <a:off x="5197422" y="4030462"/>
            <a:ext cx="3777909" cy="12961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Vista preparing sketches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Will meet with contractor once completed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684213" marR="0" lvl="1" indent="-22701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ED8A0A-15BB-F5A7-2D71-A422595DC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75076" y="1892901"/>
            <a:ext cx="4932058" cy="494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122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A2F4BC-8247-217C-1FB4-E89CDF5CC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9BF13-E5EC-F39C-081D-EAA000E1A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Pavilion at Veterans Memorial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0A03375C-1078-7DF2-4849-A8F3B79E881F}"/>
              </a:ext>
            </a:extLst>
          </p:cNvPr>
          <p:cNvSpPr txBox="1">
            <a:spLocks/>
          </p:cNvSpPr>
          <p:nvPr/>
        </p:nvSpPr>
        <p:spPr>
          <a:xfrm>
            <a:off x="5175686" y="3349218"/>
            <a:ext cx="3777909" cy="2254929"/>
          </a:xfrm>
          <a:prstGeom prst="rect">
            <a:avLst/>
          </a:prstGeom>
        </p:spPr>
        <p:txBody>
          <a:bodyPr vert="horz" lIns="91440" tIns="45720" rIns="91440" bIns="0" rtlCol="0" anchor="b">
            <a:normAutofit fontScale="92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GM and Team met with Whayland (contractor) on January 30</a:t>
            </a:r>
            <a:r>
              <a:rPr lang="en-US" sz="2000" cap="none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 on design options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Next steps:  permit and build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Scheduled to be completed by May 10</a:t>
            </a:r>
            <a:r>
              <a:rPr lang="en-US" sz="2000" cap="none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26" name="Picture 2" descr="Photo">
            <a:extLst>
              <a:ext uri="{FF2B5EF4-FFF2-40B4-BE49-F238E27FC236}">
                <a16:creationId xmlns:a16="http://schemas.microsoft.com/office/drawing/2014/main" id="{53D14B05-345D-9ECA-2F33-D99EC84362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72" t="25283" b="37436"/>
          <a:stretch/>
        </p:blipFill>
        <p:spPr bwMode="auto">
          <a:xfrm>
            <a:off x="328474" y="2416945"/>
            <a:ext cx="4580878" cy="411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64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565B9-ED9F-EFFF-945F-862C86AE4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Bulkhead Replacement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CA59F492-D2C8-5C29-D7B5-40CE91630E62}"/>
              </a:ext>
            </a:extLst>
          </p:cNvPr>
          <p:cNvSpPr txBox="1">
            <a:spLocks/>
          </p:cNvSpPr>
          <p:nvPr/>
        </p:nvSpPr>
        <p:spPr>
          <a:xfrm>
            <a:off x="252546" y="2206483"/>
            <a:ext cx="8638903" cy="132682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Fisher Marine finishing up on 2023-2024 Bulkhead Replacement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Emergency bulkhead replacement at 35 &amp; 82 Wood Duck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</a:t>
            </a:r>
          </a:p>
          <a:p>
            <a:pPr marL="684213" marR="0" lvl="1" indent="-22701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7" name="Content Placeholder 4" descr="A dock with a dock in the water&#10;&#10;Description automatically generated with medium confidence">
            <a:extLst>
              <a:ext uri="{FF2B5EF4-FFF2-40B4-BE49-F238E27FC236}">
                <a16:creationId xmlns:a16="http://schemas.microsoft.com/office/drawing/2014/main" id="{9A6E34DF-31A2-3385-01F5-F6E6B6B4A8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0" r="3" b="12088"/>
          <a:stretch/>
        </p:blipFill>
        <p:spPr>
          <a:xfrm>
            <a:off x="491713" y="3279680"/>
            <a:ext cx="3085988" cy="3380370"/>
          </a:xfrm>
          <a:prstGeom prst="rect">
            <a:avLst/>
          </a:prstGeom>
        </p:spPr>
      </p:pic>
      <p:pic>
        <p:nvPicPr>
          <p:cNvPr id="8" name="Picture 7" descr="A group of people working on a dock&#10;&#10;Description automatically generated">
            <a:extLst>
              <a:ext uri="{FF2B5EF4-FFF2-40B4-BE49-F238E27FC236}">
                <a16:creationId xmlns:a16="http://schemas.microsoft.com/office/drawing/2014/main" id="{2D31BB72-3593-A410-736B-65EF3F44DC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1" r="2" b="24374"/>
          <a:stretch/>
        </p:blipFill>
        <p:spPr>
          <a:xfrm>
            <a:off x="4987341" y="3279680"/>
            <a:ext cx="3664946" cy="338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746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565B9-ED9F-EFFF-945F-862C86AE4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Electronic Sign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CA59F492-D2C8-5C29-D7B5-40CE91630E62}"/>
              </a:ext>
            </a:extLst>
          </p:cNvPr>
          <p:cNvSpPr txBox="1">
            <a:spLocks/>
          </p:cNvSpPr>
          <p:nvPr/>
        </p:nvSpPr>
        <p:spPr>
          <a:xfrm>
            <a:off x="252546" y="2206484"/>
            <a:ext cx="8638903" cy="1779590"/>
          </a:xfrm>
          <a:prstGeom prst="rect">
            <a:avLst/>
          </a:prstGeom>
        </p:spPr>
        <p:txBody>
          <a:bodyPr vert="horz" lIns="91440" tIns="45720" rIns="91440" bIns="0" rtlCol="0" anchor="b"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Public Works moved the sign about six feet to satisfy permitting requirements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Photos of the new location were sent to the county for final approval</a:t>
            </a:r>
            <a:endParaRPr lang="en-US" sz="1800" cap="none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Once permitting is completed, the vendor estimates 4-6 weeks to have the sign installed</a:t>
            </a:r>
          </a:p>
        </p:txBody>
      </p:sp>
      <p:pic>
        <p:nvPicPr>
          <p:cNvPr id="5" name="Picture 4" descr="A red tractor with a crane in front of a sign&#10;&#10;Description automatically generated">
            <a:extLst>
              <a:ext uri="{FF2B5EF4-FFF2-40B4-BE49-F238E27FC236}">
                <a16:creationId xmlns:a16="http://schemas.microsoft.com/office/drawing/2014/main" id="{A21AAF43-A588-54BF-469E-5690D26758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643" y="3712191"/>
            <a:ext cx="2359357" cy="3145809"/>
          </a:xfrm>
          <a:prstGeom prst="rect">
            <a:avLst/>
          </a:prstGeom>
        </p:spPr>
      </p:pic>
      <p:pic>
        <p:nvPicPr>
          <p:cNvPr id="7" name="Picture 6" descr="A person using a machine to drill a tree&#10;&#10;Description automatically generated">
            <a:extLst>
              <a:ext uri="{FF2B5EF4-FFF2-40B4-BE49-F238E27FC236}">
                <a16:creationId xmlns:a16="http://schemas.microsoft.com/office/drawing/2014/main" id="{B8AA2F2D-0A25-C521-41F3-B9C912ED1E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43" y="4065981"/>
            <a:ext cx="3907654" cy="279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60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B550D-6A53-2D8D-872F-132E4977D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FF481-F0D8-6890-879E-3C96A2522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Signs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2E559DC1-499E-820F-5B5E-0B0DE824596D}"/>
              </a:ext>
            </a:extLst>
          </p:cNvPr>
          <p:cNvSpPr txBox="1">
            <a:spLocks/>
          </p:cNvSpPr>
          <p:nvPr/>
        </p:nvSpPr>
        <p:spPr>
          <a:xfrm>
            <a:off x="350202" y="2388285"/>
            <a:ext cx="8638903" cy="2081430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GM forming work group to create a standard for signage on OPA-owned property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Current signage to be evaluated for 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mandate/policy on signs, possible replacement of signs, and if permits would be needed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Recommendations to be presented to the Board</a:t>
            </a:r>
          </a:p>
          <a:p>
            <a:pPr marL="684213" marR="0" lvl="1" indent="-22701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3330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E2FDB8-9293-27E3-FF44-BC147B639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62C03-DDB9-8EBC-06A9-5FD9222B1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368807"/>
            <a:ext cx="7524003" cy="97045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ADDENDUM</a:t>
            </a:r>
            <a:br>
              <a:rPr lang="en-US" dirty="0"/>
            </a:br>
            <a:r>
              <a:rPr lang="en-US" dirty="0"/>
              <a:t>Ditch Maintenance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DCDB4B-5289-7786-C3ED-30C4F736C3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48"/>
          <a:stretch/>
        </p:blipFill>
        <p:spPr>
          <a:xfrm>
            <a:off x="2241609" y="1896178"/>
            <a:ext cx="4660777" cy="496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465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6F5D0-7C37-16FA-BBE5-97B6FD0CB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B4DF8-8FB8-E5F6-B12A-789EBBB075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851" y="5350102"/>
            <a:ext cx="4607720" cy="1050300"/>
          </a:xfrm>
        </p:spPr>
        <p:txBody>
          <a:bodyPr wrap="square" anchor="b">
            <a:normAutofit fontScale="90000"/>
          </a:bodyPr>
          <a:lstStyle/>
          <a:p>
            <a:pPr algn="l"/>
            <a:r>
              <a:rPr lang="en-US" sz="4200" dirty="0">
                <a:solidFill>
                  <a:schemeClr val="tx1"/>
                </a:solidFill>
              </a:rPr>
              <a:t>Stormwater pond cleaned out </a:t>
            </a:r>
          </a:p>
        </p:txBody>
      </p:sp>
      <p:pic>
        <p:nvPicPr>
          <p:cNvPr id="5" name="Picture 4" descr="A person holding a yellow object in a puddle of water&#10;&#10;Description automatically generated">
            <a:extLst>
              <a:ext uri="{FF2B5EF4-FFF2-40B4-BE49-F238E27FC236}">
                <a16:creationId xmlns:a16="http://schemas.microsoft.com/office/drawing/2014/main" id="{C9706E8C-3995-020E-A348-BB7419F81D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4899"/>
          <a:stretch/>
        </p:blipFill>
        <p:spPr>
          <a:xfrm>
            <a:off x="15" y="857258"/>
            <a:ext cx="3000360" cy="3004450"/>
          </a:xfrm>
          <a:custGeom>
            <a:avLst/>
            <a:gdLst/>
            <a:ahLst/>
            <a:cxnLst/>
            <a:rect l="l" t="t" r="r" b="b"/>
            <a:pathLst>
              <a:path w="4000500" h="4005943">
                <a:moveTo>
                  <a:pt x="0" y="0"/>
                </a:moveTo>
                <a:lnTo>
                  <a:pt x="4000500" y="0"/>
                </a:lnTo>
                <a:lnTo>
                  <a:pt x="4000500" y="3936797"/>
                </a:lnTo>
                <a:lnTo>
                  <a:pt x="3316514" y="4005943"/>
                </a:lnTo>
                <a:lnTo>
                  <a:pt x="0" y="3964175"/>
                </a:lnTo>
                <a:close/>
              </a:path>
            </a:pathLst>
          </a:custGeom>
        </p:spPr>
      </p:pic>
      <p:pic>
        <p:nvPicPr>
          <p:cNvPr id="7" name="Picture 6" descr="A person in a puddle with a yellow stick&#10;&#10;Description automatically generated">
            <a:extLst>
              <a:ext uri="{FF2B5EF4-FFF2-40B4-BE49-F238E27FC236}">
                <a16:creationId xmlns:a16="http://schemas.microsoft.com/office/drawing/2014/main" id="{CB074853-0592-BAEF-8C35-978B94957B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83"/>
          <a:stretch/>
        </p:blipFill>
        <p:spPr>
          <a:xfrm>
            <a:off x="3143251" y="857258"/>
            <a:ext cx="2857499" cy="2938147"/>
          </a:xfrm>
          <a:custGeom>
            <a:avLst/>
            <a:gdLst/>
            <a:ahLst/>
            <a:cxnLst/>
            <a:rect l="l" t="t" r="r" b="b"/>
            <a:pathLst>
              <a:path w="3809998" h="3917539">
                <a:moveTo>
                  <a:pt x="0" y="0"/>
                </a:moveTo>
                <a:lnTo>
                  <a:pt x="3809998" y="0"/>
                </a:lnTo>
                <a:lnTo>
                  <a:pt x="3809998" y="3909212"/>
                </a:lnTo>
                <a:lnTo>
                  <a:pt x="1781628" y="3737429"/>
                </a:lnTo>
                <a:lnTo>
                  <a:pt x="0" y="3917539"/>
                </a:lnTo>
                <a:close/>
              </a:path>
            </a:pathLst>
          </a:custGeom>
        </p:spPr>
      </p:pic>
      <p:pic>
        <p:nvPicPr>
          <p:cNvPr id="9" name="Picture 8" descr="A person standing in a pond with a stick&#10;&#10;Description automatically generated">
            <a:extLst>
              <a:ext uri="{FF2B5EF4-FFF2-40B4-BE49-F238E27FC236}">
                <a16:creationId xmlns:a16="http://schemas.microsoft.com/office/drawing/2014/main" id="{B8B116F5-53ED-B4C8-8EE8-D3AC1EB9D0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0" r="1" b="19349"/>
          <a:stretch/>
        </p:blipFill>
        <p:spPr>
          <a:xfrm>
            <a:off x="6143625" y="857257"/>
            <a:ext cx="3000375" cy="2969267"/>
          </a:xfrm>
          <a:custGeom>
            <a:avLst/>
            <a:gdLst/>
            <a:ahLst/>
            <a:cxnLst/>
            <a:rect l="l" t="t" r="r" b="b"/>
            <a:pathLst>
              <a:path w="4000500" h="3959032">
                <a:moveTo>
                  <a:pt x="0" y="0"/>
                </a:moveTo>
                <a:lnTo>
                  <a:pt x="4000500" y="0"/>
                </a:lnTo>
                <a:lnTo>
                  <a:pt x="4000500" y="3959032"/>
                </a:lnTo>
                <a:lnTo>
                  <a:pt x="9072" y="3926114"/>
                </a:lnTo>
                <a:lnTo>
                  <a:pt x="0" y="39253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501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Approval of Agenda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088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09C9C-A616-283E-0F1E-0975BB43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51FCB-AA4A-C1BC-53CA-F0FC00FDF3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t">
            <a:norm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Storm Water pond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41B0C2-8E50-CF46-C0CC-A307AF21C0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800" b="1" dirty="0"/>
              <a:t>Stormwater Pond</a:t>
            </a:r>
          </a:p>
        </p:txBody>
      </p:sp>
      <p:pic>
        <p:nvPicPr>
          <p:cNvPr id="5" name="Content Placeholder 4" descr="A lawn with a river and trees&#10;&#10;Description automatically generated with medium confidence">
            <a:extLst>
              <a:ext uri="{FF2B5EF4-FFF2-40B4-BE49-F238E27FC236}">
                <a16:creationId xmlns:a16="http://schemas.microsoft.com/office/drawing/2014/main" id="{D4466B05-CD05-7A66-B64F-73514762CA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1" r="1" b="9351"/>
          <a:stretch/>
        </p:blipFill>
        <p:spPr>
          <a:xfrm>
            <a:off x="5" y="857249"/>
            <a:ext cx="4500562" cy="2933871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7" name="Picture 6" descr="A grassy area with trees and a pond&#10;&#10;Description automatically generated">
            <a:extLst>
              <a:ext uri="{FF2B5EF4-FFF2-40B4-BE49-F238E27FC236}">
                <a16:creationId xmlns:a16="http://schemas.microsoft.com/office/drawing/2014/main" id="{63410A89-7C70-80EA-D95E-5635013329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8" r="1" b="401"/>
          <a:stretch/>
        </p:blipFill>
        <p:spPr>
          <a:xfrm>
            <a:off x="4643434" y="857249"/>
            <a:ext cx="4500563" cy="2991021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85585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08EA5-F2B7-0BA8-07EF-BB51587C4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B2D1E-A8E0-87D5-FD88-E536E7413F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t">
            <a:norm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Storm Water pond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CA2E0F-715A-E145-6553-7CEA6C6DD0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800" b="1" dirty="0"/>
              <a:t>Stormwater Pond</a:t>
            </a:r>
          </a:p>
        </p:txBody>
      </p:sp>
      <p:pic>
        <p:nvPicPr>
          <p:cNvPr id="5" name="Content Placeholder 4" descr="A pond in a yard&#10;&#10;Description automatically generated">
            <a:extLst>
              <a:ext uri="{FF2B5EF4-FFF2-40B4-BE49-F238E27FC236}">
                <a16:creationId xmlns:a16="http://schemas.microsoft.com/office/drawing/2014/main" id="{4ABDD7D6-BEDD-494B-42AC-0EAFDD22B6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3082"/>
          <a:stretch/>
        </p:blipFill>
        <p:spPr>
          <a:xfrm>
            <a:off x="5" y="857249"/>
            <a:ext cx="4500562" cy="2933871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7" name="Picture 6" descr="A lawn next to a river&#10;&#10;Description automatically generated">
            <a:extLst>
              <a:ext uri="{FF2B5EF4-FFF2-40B4-BE49-F238E27FC236}">
                <a16:creationId xmlns:a16="http://schemas.microsoft.com/office/drawing/2014/main" id="{7516CA26-DF39-B19F-10A9-26772CBD57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8" r="1" b="1"/>
          <a:stretch/>
        </p:blipFill>
        <p:spPr>
          <a:xfrm>
            <a:off x="4643434" y="857249"/>
            <a:ext cx="4500563" cy="2991021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272440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9ABF6-B857-113D-1694-BA326E4D2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917A9-BD0E-8834-CA00-24BBF4D0B7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t">
            <a:norm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Ditches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770DF1-43A4-35AF-97E7-410422318B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800" b="1" dirty="0"/>
              <a:t>Ditches</a:t>
            </a:r>
          </a:p>
        </p:txBody>
      </p:sp>
      <p:pic>
        <p:nvPicPr>
          <p:cNvPr id="7" name="Picture 6" descr="A dirt path with trees and grass&#10;&#10;Description automatically generated">
            <a:extLst>
              <a:ext uri="{FF2B5EF4-FFF2-40B4-BE49-F238E27FC236}">
                <a16:creationId xmlns:a16="http://schemas.microsoft.com/office/drawing/2014/main" id="{B36693F3-25D5-02DF-B747-C809CBEED5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3" b="24740"/>
          <a:stretch/>
        </p:blipFill>
        <p:spPr>
          <a:xfrm>
            <a:off x="15" y="857257"/>
            <a:ext cx="3000360" cy="2928662"/>
          </a:xfrm>
          <a:custGeom>
            <a:avLst/>
            <a:gdLst/>
            <a:ahLst/>
            <a:cxnLst/>
            <a:rect l="l" t="t" r="r" b="b"/>
            <a:pathLst>
              <a:path w="4000500" h="3413410">
                <a:moveTo>
                  <a:pt x="0" y="0"/>
                </a:moveTo>
                <a:lnTo>
                  <a:pt x="4000500" y="0"/>
                </a:lnTo>
                <a:lnTo>
                  <a:pt x="4000500" y="3330603"/>
                </a:lnTo>
                <a:lnTo>
                  <a:pt x="416174" y="3413410"/>
                </a:lnTo>
                <a:lnTo>
                  <a:pt x="0" y="3408169"/>
                </a:lnTo>
                <a:close/>
              </a:path>
            </a:pathLst>
          </a:custGeom>
        </p:spPr>
      </p:pic>
      <p:pic>
        <p:nvPicPr>
          <p:cNvPr id="5" name="Content Placeholder 4" descr="A small stream in a forest&#10;&#10;Description automatically generated">
            <a:extLst>
              <a:ext uri="{FF2B5EF4-FFF2-40B4-BE49-F238E27FC236}">
                <a16:creationId xmlns:a16="http://schemas.microsoft.com/office/drawing/2014/main" id="{6ABF3331-C24A-CFD6-D5C8-1FCADC734D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18" b="3214"/>
          <a:stretch/>
        </p:blipFill>
        <p:spPr>
          <a:xfrm>
            <a:off x="3143251" y="857258"/>
            <a:ext cx="2857499" cy="2928661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</p:spPr>
      </p:pic>
      <p:pic>
        <p:nvPicPr>
          <p:cNvPr id="9" name="Picture 8" descr="A stream in a forest&#10;&#10;Description automatically generated">
            <a:extLst>
              <a:ext uri="{FF2B5EF4-FFF2-40B4-BE49-F238E27FC236}">
                <a16:creationId xmlns:a16="http://schemas.microsoft.com/office/drawing/2014/main" id="{0B6C6E0C-BE00-C9E1-2FF5-97B0C3A482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2"/>
          <a:stretch/>
        </p:blipFill>
        <p:spPr>
          <a:xfrm>
            <a:off x="6143625" y="857250"/>
            <a:ext cx="3000375" cy="3006307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56433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C7391-26A8-6E7A-E641-08B00F9E5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5D7312F-CF89-D9DC-51E0-66F8844B74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800" b="1" dirty="0"/>
              <a:t>Ditches</a:t>
            </a:r>
          </a:p>
        </p:txBody>
      </p:sp>
      <p:pic>
        <p:nvPicPr>
          <p:cNvPr id="5" name="Content Placeholder 4" descr="A green trash can next to a road&#10;&#10;Description automatically generated">
            <a:extLst>
              <a:ext uri="{FF2B5EF4-FFF2-40B4-BE49-F238E27FC236}">
                <a16:creationId xmlns:a16="http://schemas.microsoft.com/office/drawing/2014/main" id="{A834609A-6F35-EFF9-FA0E-3475B304E2E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44" r="-2" b="22963"/>
          <a:stretch/>
        </p:blipFill>
        <p:spPr>
          <a:xfrm>
            <a:off x="0" y="857250"/>
            <a:ext cx="4500563" cy="2933700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11" name="Picture 10" descr="A dirt path between trees&#10;&#10;Description automatically generated">
            <a:extLst>
              <a:ext uri="{FF2B5EF4-FFF2-40B4-BE49-F238E27FC236}">
                <a16:creationId xmlns:a16="http://schemas.microsoft.com/office/drawing/2014/main" id="{3D380DDB-E80F-FD3F-9EA4-66226C2B39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53" r="2" b="20304"/>
          <a:stretch/>
        </p:blipFill>
        <p:spPr>
          <a:xfrm>
            <a:off x="4643434" y="857249"/>
            <a:ext cx="4500563" cy="2991021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66586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027030-8360-3F30-8DF7-3E0D9DB04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C49DF-3A0D-637D-A4C2-F3D143D89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ADDENDUM</a:t>
            </a:r>
            <a:br>
              <a:rPr lang="en-US" dirty="0"/>
            </a:br>
            <a:r>
              <a:rPr lang="en-US" dirty="0"/>
              <a:t>Yacht Club Maintenance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1107B0D-0863-8B6E-E5A3-7BC1568E3670}"/>
              </a:ext>
            </a:extLst>
          </p:cNvPr>
          <p:cNvSpPr txBox="1">
            <a:spLocks/>
          </p:cNvSpPr>
          <p:nvPr/>
        </p:nvSpPr>
        <p:spPr>
          <a:xfrm>
            <a:off x="8878" y="2061280"/>
            <a:ext cx="8930936" cy="478341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Painting Dining area and remainer of downstairs not completed this fall.  </a:t>
            </a:r>
            <a:r>
              <a:rPr lang="en-US" sz="1100" b="1" i="1" dirty="0">
                <a:solidFill>
                  <a:schemeClr val="bg1"/>
                </a:solidFill>
              </a:rPr>
              <a:t>Contractor  2/12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Replaced Tile by loading dock hallway        </a:t>
            </a:r>
            <a:r>
              <a:rPr lang="en-US" sz="1100" b="1" i="1" dirty="0">
                <a:solidFill>
                  <a:schemeClr val="bg1"/>
                </a:solidFill>
              </a:rPr>
              <a:t>Completed in-house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Replaced floor and tiles in upstairs storage room    </a:t>
            </a:r>
            <a:r>
              <a:rPr lang="en-US" sz="1100" b="1" i="1" dirty="0">
                <a:solidFill>
                  <a:schemeClr val="bg1"/>
                </a:solidFill>
              </a:rPr>
              <a:t>Completed in-house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Repaired cracks in drywall in stairwells in the lobby    </a:t>
            </a:r>
            <a:r>
              <a:rPr lang="en-US" sz="1100" b="1" i="1" dirty="0">
                <a:solidFill>
                  <a:schemeClr val="bg1"/>
                </a:solidFill>
              </a:rPr>
              <a:t>Completed in-house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Repaired grout throughout the dinning area      </a:t>
            </a:r>
            <a:r>
              <a:rPr lang="en-US" sz="1100" b="1" i="1" dirty="0">
                <a:solidFill>
                  <a:schemeClr val="bg1"/>
                </a:solidFill>
              </a:rPr>
              <a:t>Completed in-house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Replaced signs on bride and groom suite to gender neutral signs.   </a:t>
            </a:r>
            <a:r>
              <a:rPr lang="en-US" sz="1100" b="1" i="1" dirty="0">
                <a:solidFill>
                  <a:schemeClr val="bg1"/>
                </a:solidFill>
              </a:rPr>
              <a:t>Completed in-house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Touch up paint in bridal and ball room       </a:t>
            </a:r>
            <a:r>
              <a:rPr lang="en-US" sz="1100" b="1" i="1" dirty="0">
                <a:solidFill>
                  <a:schemeClr val="bg1"/>
                </a:solidFill>
              </a:rPr>
              <a:t>Contractor 2/12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Professionally  had all flooring cleaned except kitchen     </a:t>
            </a:r>
            <a:r>
              <a:rPr lang="en-US" sz="1100" b="1" i="1" dirty="0">
                <a:solidFill>
                  <a:schemeClr val="bg1"/>
                </a:solidFill>
              </a:rPr>
              <a:t>Completed by contractor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Had ventilation and filters cleaned      </a:t>
            </a:r>
            <a:r>
              <a:rPr lang="en-US" sz="1100" b="1" i="1" dirty="0">
                <a:solidFill>
                  <a:schemeClr val="bg1"/>
                </a:solidFill>
              </a:rPr>
              <a:t>Completed in-house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Repaired flooring in Cove lounge behind bar.      </a:t>
            </a:r>
            <a:r>
              <a:rPr lang="en-US" sz="1100" b="1" i="1" dirty="0">
                <a:solidFill>
                  <a:schemeClr val="bg1"/>
                </a:solidFill>
              </a:rPr>
              <a:t>Completed in-house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Repaired rotten wall section in loading dock.      </a:t>
            </a:r>
            <a:r>
              <a:rPr lang="en-US" sz="1100" b="1" i="1" dirty="0">
                <a:solidFill>
                  <a:schemeClr val="bg1"/>
                </a:solidFill>
              </a:rPr>
              <a:t>Completed in-house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Removed broken tiles and repaired by kitchen floor drain.      </a:t>
            </a:r>
            <a:r>
              <a:rPr lang="en-US" sz="1100" b="1" i="1" dirty="0">
                <a:solidFill>
                  <a:schemeClr val="bg1"/>
                </a:solidFill>
              </a:rPr>
              <a:t>Completed in-house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Replaced all the ceiling tiles in foyer and all stained throughout the building.  </a:t>
            </a:r>
            <a:r>
              <a:rPr lang="en-US" sz="1100" b="1" i="1" dirty="0">
                <a:solidFill>
                  <a:schemeClr val="bg1"/>
                </a:solidFill>
              </a:rPr>
              <a:t>To be completed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Minin Splits have been cleaned and serviced      </a:t>
            </a:r>
            <a:r>
              <a:rPr lang="en-US" sz="1100" b="1" i="1" dirty="0">
                <a:solidFill>
                  <a:schemeClr val="bg1"/>
                </a:solidFill>
              </a:rPr>
              <a:t>Completed by Public Works and contractor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All ice makers filters have been changed.       </a:t>
            </a:r>
            <a:r>
              <a:rPr lang="en-US" sz="1100" b="1" i="1" dirty="0">
                <a:solidFill>
                  <a:schemeClr val="bg1"/>
                </a:solidFill>
              </a:rPr>
              <a:t>Completed in-house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Fire Sprinklers have been inspected and checked     </a:t>
            </a:r>
            <a:r>
              <a:rPr lang="en-US" sz="1100" b="1" i="1" dirty="0">
                <a:solidFill>
                  <a:schemeClr val="bg1"/>
                </a:solidFill>
              </a:rPr>
              <a:t>Contractor 2/12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Fire Marshall is scheduled for annual inspection.       </a:t>
            </a:r>
            <a:r>
              <a:rPr lang="en-US" sz="1100" b="1" i="1" dirty="0">
                <a:solidFill>
                  <a:schemeClr val="bg1"/>
                </a:solidFill>
              </a:rPr>
              <a:t>Within the next week or two</a:t>
            </a:r>
            <a:endParaRPr lang="en-US" sz="1100" dirty="0"/>
          </a:p>
        </p:txBody>
      </p:sp>
      <p:pic>
        <p:nvPicPr>
          <p:cNvPr id="13" name="Picture 12" descr="A tile floor with a black mat&#10;&#10;Description automatically generated">
            <a:extLst>
              <a:ext uri="{FF2B5EF4-FFF2-40B4-BE49-F238E27FC236}">
                <a16:creationId xmlns:a16="http://schemas.microsoft.com/office/drawing/2014/main" id="{E8F8EE62-F690-A2DC-BBAD-9897AD8A7E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551" y="1957142"/>
            <a:ext cx="2492177" cy="1869132"/>
          </a:xfrm>
          <a:prstGeom prst="rect">
            <a:avLst/>
          </a:prstGeom>
        </p:spPr>
      </p:pic>
      <p:pic>
        <p:nvPicPr>
          <p:cNvPr id="14" name="Content Placeholder 4" descr="A tile floor with a black vent&#10;&#10;Description automatically generated">
            <a:extLst>
              <a:ext uri="{FF2B5EF4-FFF2-40B4-BE49-F238E27FC236}">
                <a16:creationId xmlns:a16="http://schemas.microsoft.com/office/drawing/2014/main" id="{E75E18BB-201B-6BBE-9932-4B8BB00200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683" y="3881940"/>
            <a:ext cx="2232045" cy="297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5581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CPI Violation Dashboard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January</a:t>
            </a:r>
            <a:endParaRPr lang="en-US" b="1" u="sng" dirty="0">
              <a:solidFill>
                <a:schemeClr val="tx1"/>
              </a:solidFill>
            </a:endParaRP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394949"/>
              </p:ext>
            </p:extLst>
          </p:nvPr>
        </p:nvGraphicFramePr>
        <p:xfrm>
          <a:off x="109536" y="3091340"/>
          <a:ext cx="8847908" cy="950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83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307832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752377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12/31/23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Violations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Violations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1/1/24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140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93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97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140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AD86D9-C03E-4A30-A454-1333AEBA4A40}"/>
              </a:ext>
            </a:extLst>
          </p:cNvPr>
          <p:cNvSpPr txBox="1"/>
          <p:nvPr/>
        </p:nvSpPr>
        <p:spPr>
          <a:xfrm>
            <a:off x="122598" y="2723080"/>
            <a:ext cx="328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45EED-5BDB-2387-3FB6-2B720D18D314}"/>
              </a:ext>
            </a:extLst>
          </p:cNvPr>
          <p:cNvSpPr txBox="1"/>
          <p:nvPr/>
        </p:nvSpPr>
        <p:spPr>
          <a:xfrm>
            <a:off x="122598" y="4509848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93 violations initiated in January:  10 maintenance/trash/debris; 29 leaf placement; 19 no permit; 35 miscellaneous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Miscellaneous violations includes signs, stop work orders, trailers, unregistered/junk vehicles, and vehicle parking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97 violations complied out; 140 remain open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37 maintenance/trash/debris; 16 leaf placement; 35 no permit; 52 miscellaneous</a:t>
            </a:r>
          </a:p>
        </p:txBody>
      </p:sp>
    </p:spTree>
    <p:extLst>
      <p:ext uri="{BB962C8B-B14F-4D97-AF65-F5344CB8AC3E}">
        <p14:creationId xmlns:p14="http://schemas.microsoft.com/office/powerpoint/2010/main" val="15547114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Work Orders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January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232020"/>
              </p:ext>
            </p:extLst>
          </p:nvPr>
        </p:nvGraphicFramePr>
        <p:xfrm>
          <a:off x="571175" y="2521994"/>
          <a:ext cx="8046719" cy="140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72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164411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204843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879743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12/31/23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Work Orders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Work Orders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1/31/24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125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98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106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117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96AD777-9903-050C-60B7-A95C92E997D2}"/>
              </a:ext>
            </a:extLst>
          </p:cNvPr>
          <p:cNvSpPr txBox="1"/>
          <p:nvPr/>
        </p:nvSpPr>
        <p:spPr>
          <a:xfrm>
            <a:off x="1358434" y="4738046"/>
            <a:ext cx="69755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98 work orders initiated in January:  4 bulkhead;  40 drainage;                                       17 grounds/landscaping; 6 roads; 3 signs; 28 general maintenance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Majority still open in drainage (69):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Gill Sans MT" panose="020B0502020104020203"/>
              </a:rPr>
              <a:t>23 – over 30 days; 12 – over 60 days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Gill Sans MT" panose="020B0502020104020203"/>
              </a:rPr>
              <a:t>Average 1-4 work orders a day to complete depending upon severity</a:t>
            </a:r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</p:txBody>
      </p:sp>
    </p:spTree>
    <p:extLst>
      <p:ext uri="{BB962C8B-B14F-4D97-AF65-F5344CB8AC3E}">
        <p14:creationId xmlns:p14="http://schemas.microsoft.com/office/powerpoint/2010/main" val="708287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139332"/>
            <a:ext cx="7524003" cy="1663343"/>
          </a:xfrm>
        </p:spPr>
        <p:txBody>
          <a:bodyPr>
            <a:noAutofit/>
          </a:bodyPr>
          <a:lstStyle/>
          <a:p>
            <a:pPr algn="ctr"/>
            <a:r>
              <a:rPr lang="en-US" u="sng" dirty="0">
                <a:solidFill>
                  <a:schemeClr val="tx1"/>
                </a:solidFill>
              </a:rPr>
              <a:t>Customer Service Dashboard</a:t>
            </a:r>
            <a:br>
              <a:rPr lang="en-US" b="0" u="sng" dirty="0">
                <a:solidFill>
                  <a:schemeClr val="tx1"/>
                </a:solidFill>
              </a:rPr>
            </a:br>
            <a:r>
              <a:rPr lang="en-US" sz="3200" b="0" u="sng" dirty="0">
                <a:solidFill>
                  <a:schemeClr val="tx1"/>
                </a:solidFill>
              </a:rPr>
              <a:t>(from info@oceanpines.org)</a:t>
            </a:r>
            <a:br>
              <a:rPr lang="en-US" sz="3200" b="0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January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222255"/>
              </p:ext>
            </p:extLst>
          </p:nvPr>
        </p:nvGraphicFramePr>
        <p:xfrm>
          <a:off x="2159726" y="2125434"/>
          <a:ext cx="4977921" cy="253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906">
                  <a:extLst>
                    <a:ext uri="{9D8B030D-6E8A-4147-A177-3AD203B41FA5}">
                      <a16:colId xmlns:a16="http://schemas.microsoft.com/office/drawing/2014/main" val="160533530"/>
                    </a:ext>
                  </a:extLst>
                </a:gridCol>
                <a:gridCol w="2520015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227651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 Received – Jan.</a:t>
                      </a:r>
                    </a:p>
                  </a:txBody>
                  <a:tcPr marL="68580" marR="68580" marT="34290" marB="34290" anchor="b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Amenities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6900878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CPI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5847516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Drainage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24032667"/>
                  </a:ext>
                </a:extLst>
              </a:tr>
              <a:tr h="317588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General 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9019372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Public Works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62857128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109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0244831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97C8FB9E-F9E1-9DA5-4E9C-7C66AD0CD3AF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802772"/>
            <a:ext cx="3708179" cy="1957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42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Financials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6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19" y="428827"/>
            <a:ext cx="5623560" cy="7735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“FLASH” UNAUDITED 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MONTH OF JANUARY 2024</a:t>
            </a: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A52B43-19FA-4221-AEE4-462E04F3A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667793"/>
              </p:ext>
            </p:extLst>
          </p:nvPr>
        </p:nvGraphicFramePr>
        <p:xfrm>
          <a:off x="1348740" y="2600335"/>
          <a:ext cx="6446519" cy="2293480"/>
        </p:xfrm>
        <a:graphic>
          <a:graphicData uri="http://schemas.openxmlformats.org/drawingml/2006/table">
            <a:tbl>
              <a:tblPr>
                <a:tableStyleId>{0660B408-B3CF-4A94-85FC-2B1E0A45F4A2}</a:tableStyleId>
              </a:tblPr>
              <a:tblGrid>
                <a:gridCol w="1971203">
                  <a:extLst>
                    <a:ext uri="{9D8B030D-6E8A-4147-A177-3AD203B41FA5}">
                      <a16:colId xmlns:a16="http://schemas.microsoft.com/office/drawing/2014/main" val="1529911752"/>
                    </a:ext>
                  </a:extLst>
                </a:gridCol>
                <a:gridCol w="1482008">
                  <a:extLst>
                    <a:ext uri="{9D8B030D-6E8A-4147-A177-3AD203B41FA5}">
                      <a16:colId xmlns:a16="http://schemas.microsoft.com/office/drawing/2014/main" val="1196787798"/>
                    </a:ext>
                  </a:extLst>
                </a:gridCol>
                <a:gridCol w="1541150">
                  <a:extLst>
                    <a:ext uri="{9D8B030D-6E8A-4147-A177-3AD203B41FA5}">
                      <a16:colId xmlns:a16="http://schemas.microsoft.com/office/drawing/2014/main" val="1193626519"/>
                    </a:ext>
                  </a:extLst>
                </a:gridCol>
                <a:gridCol w="1452158">
                  <a:extLst>
                    <a:ext uri="{9D8B030D-6E8A-4147-A177-3AD203B41FA5}">
                      <a16:colId xmlns:a16="http://schemas.microsoft.com/office/drawing/2014/main" val="3714425827"/>
                    </a:ext>
                  </a:extLst>
                </a:gridCol>
              </a:tblGrid>
              <a:tr h="27263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January (In 000’s)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703382"/>
                  </a:ext>
                </a:extLst>
              </a:tr>
              <a:tr h="34079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Current Year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Favor/ (</a:t>
                      </a:r>
                      <a:r>
                        <a:rPr lang="en-US" sz="1200" u="none" strike="noStrike" dirty="0" err="1">
                          <a:effectLst/>
                        </a:rPr>
                        <a:t>Unfavor</a:t>
                      </a:r>
                      <a:r>
                        <a:rPr lang="en-US" sz="1200" u="none" strike="noStrike" dirty="0">
                          <a:effectLst/>
                        </a:rPr>
                        <a:t>) vs. 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670456"/>
                  </a:ext>
                </a:extLst>
              </a:tr>
              <a:tr h="231194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768013"/>
                  </a:ext>
                </a:extLst>
              </a:tr>
              <a:tr h="23855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399997"/>
                  </a:ext>
                </a:extLst>
              </a:tr>
              <a:tr h="3873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Revenues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$167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$179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$12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305317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Expenses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957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 943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14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779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Operating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($790)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($764)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$26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1347524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893815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893815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613067" y="48825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406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383177" y="825623"/>
            <a:ext cx="8377646" cy="4461357"/>
          </a:xfrm>
          <a:effectLst/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US" sz="5300" dirty="0">
                <a:solidFill>
                  <a:schemeClr val="bg1"/>
                </a:solidFill>
                <a:cs typeface="+mj-cs"/>
              </a:rPr>
              <a:t>Approval of Minutes</a:t>
            </a:r>
            <a:br>
              <a:rPr lang="en-US" sz="2000" dirty="0">
                <a:solidFill>
                  <a:schemeClr val="tx1"/>
                </a:solidFill>
                <a:cs typeface="+mj-cs"/>
              </a:rPr>
            </a:br>
            <a:br>
              <a:rPr lang="en-US" sz="2000" dirty="0">
                <a:solidFill>
                  <a:schemeClr val="tx1"/>
                </a:solidFill>
                <a:cs typeface="+mj-cs"/>
              </a:rPr>
            </a:br>
            <a:br>
              <a:rPr lang="en-US" sz="360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r>
              <a:rPr lang="en-US" sz="3200" b="0" dirty="0">
                <a:solidFill>
                  <a:schemeClr val="tx1"/>
                </a:solidFill>
                <a:cs typeface="+mj-cs"/>
              </a:rPr>
              <a:t>January 20, 2024 – Regular Meeting</a:t>
            </a: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cs typeface="+mj-cs"/>
              </a:rPr>
            </a:br>
            <a:br>
              <a:rPr lang="en-US" sz="2000" b="0" dirty="0">
                <a:cs typeface="+mj-cs"/>
              </a:rPr>
            </a:br>
            <a:br>
              <a:rPr lang="en-US" sz="2000" dirty="0">
                <a:solidFill>
                  <a:schemeClr val="tx1"/>
                </a:solidFill>
                <a:cs typeface="+mj-cs"/>
              </a:rPr>
            </a:br>
            <a:br>
              <a:rPr lang="en-US" sz="2000" dirty="0">
                <a:highlight>
                  <a:srgbClr val="FFFF00"/>
                </a:highlight>
                <a:cs typeface="+mj-cs"/>
              </a:rPr>
            </a:br>
            <a:br>
              <a:rPr lang="en-US" sz="2000" dirty="0">
                <a:cs typeface="+mj-cs"/>
              </a:rPr>
            </a:br>
            <a:endParaRPr lang="en-US" sz="2000" dirty="0">
              <a:solidFill>
                <a:schemeClr val="tx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10307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8219" y="424150"/>
            <a:ext cx="5707559" cy="10432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100" dirty="0">
                <a:latin typeface="Century Gothic" panose="020B0502020202020204" pitchFamily="34" charset="0"/>
              </a:rPr>
              <a:t>“FLASH” UNAUDITED MONTH OF JANUARY</a:t>
            </a:r>
            <a:br>
              <a:rPr lang="en-US" sz="2100" dirty="0">
                <a:latin typeface="Century Gothic" panose="020B0502020202020204" pitchFamily="34" charset="0"/>
              </a:rPr>
            </a:br>
            <a:r>
              <a:rPr lang="en-US" sz="2100" dirty="0">
                <a:latin typeface="Century Gothic" panose="020B0502020202020204" pitchFamily="34" charset="0"/>
              </a:rPr>
              <a:t>FAVOR/(UNFAVORABLE) VS. BUDGET (IN 000’s)</a:t>
            </a:r>
            <a:br>
              <a:rPr lang="en-US" sz="2025" dirty="0">
                <a:latin typeface="Franklin Gothic Medium" panose="020B06030201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51FE97F5-49DA-4AF4-ACAC-3E7281E89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038124"/>
              </p:ext>
            </p:extLst>
          </p:nvPr>
        </p:nvGraphicFramePr>
        <p:xfrm>
          <a:off x="1907379" y="2603037"/>
          <a:ext cx="5329237" cy="25543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6267">
                  <a:extLst>
                    <a:ext uri="{9D8B030D-6E8A-4147-A177-3AD203B41FA5}">
                      <a16:colId xmlns:a16="http://schemas.microsoft.com/office/drawing/2014/main" val="2078890817"/>
                    </a:ext>
                  </a:extLst>
                </a:gridCol>
                <a:gridCol w="2242970">
                  <a:extLst>
                    <a:ext uri="{9D8B030D-6E8A-4147-A177-3AD203B41FA5}">
                      <a16:colId xmlns:a16="http://schemas.microsoft.com/office/drawing/2014/main" val="1772542581"/>
                    </a:ext>
                  </a:extLst>
                </a:gridCol>
              </a:tblGrid>
              <a:tr h="287819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Department/Amenity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Favorable/(Unfavorable)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9879345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Police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87950552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r>
                        <a:rPr lang="en-US" sz="1200" dirty="0"/>
                        <a:t>Golf Ops + Maintenance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0705006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r>
                        <a:rPr lang="en-US" sz="1200" dirty="0"/>
                        <a:t>Public Works/CPI/Gen Maintenance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(29)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45141597"/>
                  </a:ext>
                </a:extLst>
              </a:tr>
              <a:tr h="3767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Yacht Club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/>
                        <a:t> (6)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85852158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Other Net (Administration, Clubhouse Grille, Beach Club, Parking, Aquatics, Rec &amp; Parks, Racquet Sports, Marinas)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/>
                        <a:t> 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40162042"/>
                  </a:ext>
                </a:extLst>
              </a:tr>
              <a:tr h="409143"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    </a:t>
                      </a:r>
                      <a:r>
                        <a:rPr lang="en-US" sz="1200" b="1" dirty="0"/>
                        <a:t>TOTAL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$26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58657457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A069AC-E94D-40E5-9EDF-5E65AB9AC418}"/>
              </a:ext>
            </a:extLst>
          </p:cNvPr>
          <p:cNvCxnSpPr>
            <a:cxnSpLocks/>
          </p:cNvCxnSpPr>
          <p:nvPr/>
        </p:nvCxnSpPr>
        <p:spPr>
          <a:xfrm>
            <a:off x="5728681" y="5685371"/>
            <a:ext cx="6638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BB0CDF-5ABB-387D-8A08-0F31CC442672}"/>
              </a:ext>
            </a:extLst>
          </p:cNvPr>
          <p:cNvCxnSpPr>
            <a:cxnSpLocks/>
          </p:cNvCxnSpPr>
          <p:nvPr/>
        </p:nvCxnSpPr>
        <p:spPr>
          <a:xfrm>
            <a:off x="5779956" y="5511872"/>
            <a:ext cx="66380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143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4C8E-759C-4538-9575-26595E55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749" y="525878"/>
            <a:ext cx="5264627" cy="868748"/>
          </a:xfrm>
        </p:spPr>
        <p:txBody>
          <a:bodyPr>
            <a:noAutofit/>
          </a:bodyPr>
          <a:lstStyle/>
          <a:p>
            <a:pPr algn="ctr"/>
            <a:r>
              <a:rPr lang="en-US" sz="2700" dirty="0">
                <a:latin typeface="Franklin Gothic Medium" panose="020B0603020102020204" pitchFamily="34" charset="0"/>
              </a:rPr>
              <a:t>UNAUDITED RESERVES JANUARY 2024 ($ MILLIONS)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339740-C4C2-4E66-9638-BF57A372F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384217"/>
              </p:ext>
            </p:extLst>
          </p:nvPr>
        </p:nvGraphicFramePr>
        <p:xfrm>
          <a:off x="1214846" y="2401649"/>
          <a:ext cx="6740435" cy="2895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9683">
                  <a:extLst>
                    <a:ext uri="{9D8B030D-6E8A-4147-A177-3AD203B41FA5}">
                      <a16:colId xmlns:a16="http://schemas.microsoft.com/office/drawing/2014/main" val="1394482498"/>
                    </a:ext>
                  </a:extLst>
                </a:gridCol>
                <a:gridCol w="895836">
                  <a:extLst>
                    <a:ext uri="{9D8B030D-6E8A-4147-A177-3AD203B41FA5}">
                      <a16:colId xmlns:a16="http://schemas.microsoft.com/office/drawing/2014/main" val="3016120161"/>
                    </a:ext>
                  </a:extLst>
                </a:gridCol>
                <a:gridCol w="1038138">
                  <a:extLst>
                    <a:ext uri="{9D8B030D-6E8A-4147-A177-3AD203B41FA5}">
                      <a16:colId xmlns:a16="http://schemas.microsoft.com/office/drawing/2014/main" val="3864248913"/>
                    </a:ext>
                  </a:extLst>
                </a:gridCol>
                <a:gridCol w="847695">
                  <a:extLst>
                    <a:ext uri="{9D8B030D-6E8A-4147-A177-3AD203B41FA5}">
                      <a16:colId xmlns:a16="http://schemas.microsoft.com/office/drawing/2014/main" val="963910479"/>
                    </a:ext>
                  </a:extLst>
                </a:gridCol>
                <a:gridCol w="970619">
                  <a:extLst>
                    <a:ext uri="{9D8B030D-6E8A-4147-A177-3AD203B41FA5}">
                      <a16:colId xmlns:a16="http://schemas.microsoft.com/office/drawing/2014/main" val="2806363114"/>
                    </a:ext>
                  </a:extLst>
                </a:gridCol>
                <a:gridCol w="755009">
                  <a:extLst>
                    <a:ext uri="{9D8B030D-6E8A-4147-A177-3AD203B41FA5}">
                      <a16:colId xmlns:a16="http://schemas.microsoft.com/office/drawing/2014/main" val="2625739660"/>
                    </a:ext>
                  </a:extLst>
                </a:gridCol>
                <a:gridCol w="583455">
                  <a:extLst>
                    <a:ext uri="{9D8B030D-6E8A-4147-A177-3AD203B41FA5}">
                      <a16:colId xmlns:a16="http://schemas.microsoft.com/office/drawing/2014/main" val="208593501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0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Franklin Gothic Medium" panose="020B0603020102020204" pitchFamily="34" charset="0"/>
                        </a:rPr>
                        <a:t>GeneralReplace</a:t>
                      </a:r>
                      <a:endParaRPr lang="en-US" sz="16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Bulkheads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Roads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Drainage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New Capital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Total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0847527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4/30/23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$0.5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$0.7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$6.6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39790926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Contributions/</a:t>
                      </a:r>
                    </a:p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Interest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2.1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 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3.4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823467776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Casino Funds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0.5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9560772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Transfer (Spend)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(1.0)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(0.9)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(0.1)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(2.0)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18661611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1/31/24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$6.2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$0.7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$8.5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1901422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35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654767" y="3162471"/>
            <a:ext cx="2335109" cy="1780887"/>
          </a:xfrm>
        </p:spPr>
        <p:txBody>
          <a:bodyPr vert="horz" lIns="68580" tIns="34290" rIns="68580" bIns="0" rtlCol="0" anchor="b">
            <a:noAutofit/>
          </a:bodyPr>
          <a:lstStyle/>
          <a:p>
            <a:pPr defTabSz="685800"/>
            <a:r>
              <a:rPr lang="en-US" sz="3200" dirty="0">
                <a:solidFill>
                  <a:schemeClr val="bg1"/>
                </a:solidFill>
              </a:rPr>
              <a:t>Treasurer’s Report -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Monica Rakowski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17803-0051-4A79-B7E2-BA5BD7564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7" y="2334827"/>
            <a:ext cx="3653817" cy="335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8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FF842A-92F4-4637-B96B-ABE0E1852D76}"/>
              </a:ext>
            </a:extLst>
          </p:cNvPr>
          <p:cNvSpPr txBox="1"/>
          <p:nvPr/>
        </p:nvSpPr>
        <p:spPr>
          <a:xfrm>
            <a:off x="1598625" y="1192641"/>
            <a:ext cx="5946749" cy="72783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dirty="0">
                <a:solidFill>
                  <a:prstClr val="black"/>
                </a:solidFill>
                <a:latin typeface="Calibri Light" panose="020F0302020204030204"/>
              </a:rPr>
              <a:t>Cash &amp; Short-Term Investments</a:t>
            </a:r>
          </a:p>
          <a:p>
            <a:pPr algn="ctr" defTabSz="685800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u="sng" dirty="0">
                <a:solidFill>
                  <a:prstClr val="black"/>
                </a:solidFill>
                <a:latin typeface="Calibri Light" panose="020F0302020204030204"/>
              </a:rPr>
              <a:t>Month of January</a:t>
            </a:r>
            <a:endParaRPr lang="en-US" sz="1875" b="1" dirty="0">
              <a:solidFill>
                <a:srgbClr val="FEFEFE"/>
              </a:solidFill>
              <a:latin typeface="Calibri Light" panose="020F0302020204030204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03081" y="2118904"/>
            <a:ext cx="3536708" cy="32232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938" indent="-261938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As of January 31, 2023, the Association had Approximately (~) $14.9M in Cash</a:t>
            </a:r>
          </a:p>
          <a:p>
            <a:pPr marL="514350" lvl="1" indent="-252413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Increased ~ $1.0M from the Same Time Period Last Year</a:t>
            </a:r>
          </a:p>
          <a:p>
            <a:pPr marL="514350" lvl="1" indent="-252413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Decreased ~ ($0.8)M from December 2023</a:t>
            </a:r>
          </a:p>
          <a:p>
            <a:pPr marL="514350" lvl="1" indent="-252413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$10.4M Invested in CDAR’s</a:t>
            </a:r>
          </a:p>
          <a:p>
            <a:pPr marL="514350" lvl="1" indent="-252413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$53K in Interest Income Recognized for the Month</a:t>
            </a:r>
          </a:p>
          <a:p>
            <a:pPr marL="514350" lvl="1" indent="-252413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Remaining $4.5M in Insured Cash Sweep, Treasury Bills, Money Market and Other Operating Accounts (Diversified Between 2 Local Banks)</a:t>
            </a:r>
          </a:p>
        </p:txBody>
      </p:sp>
      <p:pic>
        <p:nvPicPr>
          <p:cNvPr id="8" name="Graphic 7" descr="Dollar">
            <a:extLst>
              <a:ext uri="{FF2B5EF4-FFF2-40B4-BE49-F238E27FC236}">
                <a16:creationId xmlns:a16="http://schemas.microsoft.com/office/drawing/2014/main" id="{4FEA77A1-BF0C-4E09-BE54-FF8A202F6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3666" y="2452005"/>
            <a:ext cx="2787254" cy="2787254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2919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B9D93730-8C7D-423D-9137-597B5FA65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6="http://schemas.microsoft.com/office/drawing/2014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0D45553-91A4-480A-9577-0E0FC0D91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" y="0"/>
            <a:ext cx="91405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D240F8A8-FEA1-42C2-B259-27A935127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7753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3A5A1C8-00CF-701D-EA7D-3359A7572C35}"/>
              </a:ext>
            </a:extLst>
          </p:cNvPr>
          <p:cNvSpPr txBox="1">
            <a:spLocks/>
          </p:cNvSpPr>
          <p:nvPr/>
        </p:nvSpPr>
        <p:spPr>
          <a:xfrm>
            <a:off x="123092" y="1741714"/>
            <a:ext cx="3165231" cy="41177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>
                <a:cs typeface="+mj-cs"/>
              </a:rPr>
              <a:t>Public 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B8950-8F74-239B-41CF-6FD1FC1230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99892" y="1977277"/>
            <a:ext cx="4534154" cy="3077726"/>
          </a:xfrm>
        </p:spPr>
        <p:txBody>
          <a:bodyPr>
            <a:normAutofit/>
          </a:bodyPr>
          <a:lstStyle/>
          <a:p>
            <a:pPr marL="0" indent="0" algn="ctr" defTabSz="237744">
              <a:spcAft>
                <a:spcPts val="312"/>
              </a:spcAft>
              <a:buNone/>
            </a:pP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Members wishing to make comments must state their name and address</a:t>
            </a:r>
            <a:endParaRPr lang="en-US" sz="6000" dirty="0"/>
          </a:p>
        </p:txBody>
      </p:sp>
      <p:pic>
        <p:nvPicPr>
          <p:cNvPr id="2" name="Graphic 1" descr="Chat">
            <a:extLst>
              <a:ext uri="{FF2B5EF4-FFF2-40B4-BE49-F238E27FC236}">
                <a16:creationId xmlns:a16="http://schemas.microsoft.com/office/drawing/2014/main" id="{23C1B981-CA93-F970-C55C-554773AA20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609" y="4123900"/>
            <a:ext cx="1489888" cy="148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352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646C3D-5D2C-0DAE-4ADD-07C07B47D8C0}"/>
              </a:ext>
            </a:extLst>
          </p:cNvPr>
          <p:cNvSpPr txBox="1"/>
          <p:nvPr/>
        </p:nvSpPr>
        <p:spPr>
          <a:xfrm>
            <a:off x="457157" y="2412808"/>
            <a:ext cx="3884023" cy="2385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26 Carriage Lane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147 Teal Circle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268 Windjammer Road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79 Crest Haven Drive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48 King Richard Road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F41CFE-21D1-4609-50C1-0B60290285BF}"/>
              </a:ext>
            </a:extLst>
          </p:cNvPr>
          <p:cNvSpPr txBox="1"/>
          <p:nvPr/>
        </p:nvSpPr>
        <p:spPr>
          <a:xfrm>
            <a:off x="687977" y="558854"/>
            <a:ext cx="7768045" cy="1465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CPI Violations</a:t>
            </a:r>
          </a:p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4190FA-D61B-1DD3-5785-6AC678D9AD29}"/>
              </a:ext>
            </a:extLst>
          </p:cNvPr>
          <p:cNvSpPr txBox="1"/>
          <p:nvPr/>
        </p:nvSpPr>
        <p:spPr>
          <a:xfrm>
            <a:off x="4968494" y="2412808"/>
            <a:ext cx="3884023" cy="1720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298 Ocean Parkway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75 Ocean Parkway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29 Boston Drive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691079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646C3D-5D2C-0DAE-4ADD-07C07B47D8C0}"/>
              </a:ext>
            </a:extLst>
          </p:cNvPr>
          <p:cNvSpPr txBox="1"/>
          <p:nvPr/>
        </p:nvSpPr>
        <p:spPr>
          <a:xfrm>
            <a:off x="687977" y="2412808"/>
            <a:ext cx="7768045" cy="292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Motion to approve the FY 2024-2025 Fiscal Budget – Monica Rakowski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First Reading of revisions to Resolution B-08 (Director Ethics and Conduct) – Steve Jacobs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Corporate Resolutions to change the resident agent and signees on liquor licenses for Ocean Pines – Rick Farr</a:t>
            </a: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F41CFE-21D1-4609-50C1-0B60290285BF}"/>
              </a:ext>
            </a:extLst>
          </p:cNvPr>
          <p:cNvSpPr txBox="1"/>
          <p:nvPr/>
        </p:nvSpPr>
        <p:spPr>
          <a:xfrm>
            <a:off x="687977" y="558854"/>
            <a:ext cx="7768045" cy="1465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New Business</a:t>
            </a:r>
          </a:p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651879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394FE-CB9A-F120-62B3-100D26F97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Appointments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23A790-0CFC-161B-E7A8-D7E514D2D869}"/>
              </a:ext>
            </a:extLst>
          </p:cNvPr>
          <p:cNvSpPr txBox="1"/>
          <p:nvPr/>
        </p:nvSpPr>
        <p:spPr>
          <a:xfrm>
            <a:off x="809998" y="2626436"/>
            <a:ext cx="75240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Don Bonafede – 2</a:t>
            </a:r>
            <a:r>
              <a:rPr lang="en-US" sz="2400" baseline="30000" dirty="0">
                <a:solidFill>
                  <a:schemeClr val="bg1"/>
                </a:solidFill>
              </a:rPr>
              <a:t>nd</a:t>
            </a:r>
            <a:r>
              <a:rPr lang="en-US" sz="2400" dirty="0">
                <a:solidFill>
                  <a:schemeClr val="bg1"/>
                </a:solidFill>
              </a:rPr>
              <a:t> Term – Budget &amp; Finance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John </a:t>
            </a:r>
            <a:r>
              <a:rPr lang="en-US" sz="2400" dirty="0" err="1">
                <a:solidFill>
                  <a:schemeClr val="bg1"/>
                </a:solidFill>
              </a:rPr>
              <a:t>Cacchio</a:t>
            </a:r>
            <a:r>
              <a:rPr lang="en-US" sz="2400" dirty="0">
                <a:solidFill>
                  <a:schemeClr val="bg1"/>
                </a:solidFill>
              </a:rPr>
              <a:t> – 1</a:t>
            </a:r>
            <a:r>
              <a:rPr lang="en-US" sz="2400" baseline="30000" dirty="0">
                <a:solidFill>
                  <a:schemeClr val="bg1"/>
                </a:solidFill>
              </a:rPr>
              <a:t>st</a:t>
            </a:r>
            <a:r>
              <a:rPr lang="en-US" sz="2400" dirty="0">
                <a:solidFill>
                  <a:schemeClr val="bg1"/>
                </a:solidFill>
              </a:rPr>
              <a:t> Term – Marine Activities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Connie Corbett – 1</a:t>
            </a:r>
            <a:r>
              <a:rPr lang="en-US" sz="2400" baseline="30000" dirty="0">
                <a:solidFill>
                  <a:schemeClr val="bg1"/>
                </a:solidFill>
              </a:rPr>
              <a:t>st</a:t>
            </a:r>
            <a:r>
              <a:rPr lang="en-US" sz="2400" dirty="0">
                <a:solidFill>
                  <a:schemeClr val="bg1"/>
                </a:solidFill>
              </a:rPr>
              <a:t> Term – Communications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Cindy Hoffman – 1</a:t>
            </a:r>
            <a:r>
              <a:rPr lang="en-US" sz="2400" baseline="30000" dirty="0">
                <a:solidFill>
                  <a:schemeClr val="bg1"/>
                </a:solidFill>
              </a:rPr>
              <a:t>st</a:t>
            </a:r>
            <a:r>
              <a:rPr lang="en-US" sz="2400" dirty="0">
                <a:solidFill>
                  <a:schemeClr val="bg1"/>
                </a:solidFill>
              </a:rPr>
              <a:t> Term – Communications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Camilla Rogers – 1</a:t>
            </a:r>
            <a:r>
              <a:rPr lang="en-US" sz="2400" baseline="30000" dirty="0">
                <a:solidFill>
                  <a:schemeClr val="bg1"/>
                </a:solidFill>
              </a:rPr>
              <a:t>st</a:t>
            </a:r>
            <a:r>
              <a:rPr lang="en-US" sz="2400" dirty="0">
                <a:solidFill>
                  <a:schemeClr val="bg1"/>
                </a:solidFill>
              </a:rPr>
              <a:t> Term – Bylaws &amp; Resolutions</a:t>
            </a:r>
          </a:p>
        </p:txBody>
      </p:sp>
    </p:spTree>
    <p:extLst>
      <p:ext uri="{BB962C8B-B14F-4D97-AF65-F5344CB8AC3E}">
        <p14:creationId xmlns:p14="http://schemas.microsoft.com/office/powerpoint/2010/main" val="39554636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808830" y="4991339"/>
            <a:ext cx="7526337" cy="13118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Adjournment</a:t>
            </a:r>
          </a:p>
        </p:txBody>
      </p:sp>
      <p:pic>
        <p:nvPicPr>
          <p:cNvPr id="2" name="Picture 1" descr="NEWOceanPinesAssociation_Circle_logo small">
            <a:extLst>
              <a:ext uri="{FF2B5EF4-FFF2-40B4-BE49-F238E27FC236}">
                <a16:creationId xmlns:a16="http://schemas.microsoft.com/office/drawing/2014/main" id="{F18ADABF-7432-4728-6D3B-76390DF6181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717074" y="397861"/>
            <a:ext cx="3709851" cy="3649937"/>
          </a:xfrm>
          <a:prstGeom prst="roundRect">
            <a:avLst>
              <a:gd name="adj" fmla="val 3876"/>
            </a:avLst>
          </a:prstGeom>
          <a:noFill/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491972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08831" y="2112885"/>
            <a:ext cx="3843068" cy="246711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5300">
                <a:cs typeface="+mj-cs"/>
              </a:rPr>
              <a:t>President’s Remarks</a:t>
            </a:r>
            <a:br>
              <a:rPr lang="en-US" sz="5000">
                <a:cs typeface="+mj-cs"/>
              </a:rPr>
            </a:br>
            <a:br>
              <a:rPr lang="en-US" sz="5000">
                <a:cs typeface="+mj-cs"/>
              </a:rPr>
            </a:br>
            <a:endParaRPr lang="en-US" sz="5000" dirty="0">
              <a:cs typeface="+mj-cs"/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834520E3-4860-6C7B-CEA5-8FDAF74547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8831" y="5408854"/>
            <a:ext cx="7526338" cy="596170"/>
          </a:xfrm>
        </p:spPr>
        <p:txBody>
          <a:bodyPr>
            <a:normAutofit lnSpcReduction="10000"/>
          </a:bodyPr>
          <a:lstStyle/>
          <a:p>
            <a:r>
              <a:rPr lang="en-US" sz="3600" b="1" dirty="0">
                <a:cs typeface="+mj-cs"/>
              </a:rPr>
              <a:t>Rick Farr</a:t>
            </a:r>
            <a:endParaRPr lang="en-US" sz="3600" b="1" dirty="0"/>
          </a:p>
        </p:txBody>
      </p:sp>
      <p:pic>
        <p:nvPicPr>
          <p:cNvPr id="13" name="Picture 12" descr="NEWOceanPinesAssociation_Circle_logo small">
            <a:extLst>
              <a:ext uri="{FF2B5EF4-FFF2-40B4-BE49-F238E27FC236}">
                <a16:creationId xmlns:a16="http://schemas.microsoft.com/office/drawing/2014/main" id="{4E5AF3F7-C08F-4FE3-A93B-8F4462A82EA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204419" y="852976"/>
            <a:ext cx="3371942" cy="33719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867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Freeform 6">
            <a:extLst>
              <a:ext uri="{FF2B5EF4-FFF2-40B4-BE49-F238E27FC236}">
                <a16:creationId xmlns:a16="http://schemas.microsoft.com/office/drawing/2014/main" id="{A14CE2B0-0F0F-433D-8ED6-770921C98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026" name="Picture 2" descr="A sunset over a body of water&#10;&#10;Description automatically generated">
            <a:extLst>
              <a:ext uri="{FF2B5EF4-FFF2-40B4-BE49-F238E27FC236}">
                <a16:creationId xmlns:a16="http://schemas.microsoft.com/office/drawing/2014/main" id="{9B1620E3-8A0D-2662-CFE1-E56DA924A9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67" b="20727"/>
          <a:stretch/>
        </p:blipFill>
        <p:spPr bwMode="auto">
          <a:xfrm>
            <a:off x="20" y="-1"/>
            <a:ext cx="9143980" cy="488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3" name="Freeform 9">
            <a:extLst>
              <a:ext uri="{FF2B5EF4-FFF2-40B4-BE49-F238E27FC236}">
                <a16:creationId xmlns:a16="http://schemas.microsoft.com/office/drawing/2014/main" id="{02AB05CC-4371-4DE4-AAE6-20E4B1579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547642"/>
            <a:ext cx="9144000" cy="2332906"/>
          </a:xfrm>
          <a:custGeom>
            <a:avLst/>
            <a:gdLst>
              <a:gd name="connsiteX0" fmla="*/ 0 w 12192000"/>
              <a:gd name="connsiteY0" fmla="*/ 0 h 2332906"/>
              <a:gd name="connsiteX1" fmla="*/ 1996017 w 12192000"/>
              <a:gd name="connsiteY1" fmla="*/ 0 h 2332906"/>
              <a:gd name="connsiteX2" fmla="*/ 2377017 w 12192000"/>
              <a:gd name="connsiteY2" fmla="*/ 263783 h 2332906"/>
              <a:gd name="connsiteX3" fmla="*/ 2385484 w 12192000"/>
              <a:gd name="connsiteY3" fmla="*/ 266713 h 2332906"/>
              <a:gd name="connsiteX4" fmla="*/ 2398184 w 12192000"/>
              <a:gd name="connsiteY4" fmla="*/ 271110 h 2332906"/>
              <a:gd name="connsiteX5" fmla="*/ 2410883 w 12192000"/>
              <a:gd name="connsiteY5" fmla="*/ 275506 h 2332906"/>
              <a:gd name="connsiteX6" fmla="*/ 2421467 w 12192000"/>
              <a:gd name="connsiteY6" fmla="*/ 275506 h 2332906"/>
              <a:gd name="connsiteX7" fmla="*/ 2434167 w 12192000"/>
              <a:gd name="connsiteY7" fmla="*/ 275506 h 2332906"/>
              <a:gd name="connsiteX8" fmla="*/ 2444750 w 12192000"/>
              <a:gd name="connsiteY8" fmla="*/ 271110 h 2332906"/>
              <a:gd name="connsiteX9" fmla="*/ 2457450 w 12192000"/>
              <a:gd name="connsiteY9" fmla="*/ 266713 h 2332906"/>
              <a:gd name="connsiteX10" fmla="*/ 2465917 w 12192000"/>
              <a:gd name="connsiteY10" fmla="*/ 263783 h 2332906"/>
              <a:gd name="connsiteX11" fmla="*/ 2846917 w 12192000"/>
              <a:gd name="connsiteY11" fmla="*/ 0 h 2332906"/>
              <a:gd name="connsiteX12" fmla="*/ 12192000 w 12192000"/>
              <a:gd name="connsiteY12" fmla="*/ 0 h 2332906"/>
              <a:gd name="connsiteX13" fmla="*/ 12192000 w 12192000"/>
              <a:gd name="connsiteY13" fmla="*/ 2332906 h 2332906"/>
              <a:gd name="connsiteX14" fmla="*/ 0 w 12192000"/>
              <a:gd name="connsiteY14" fmla="*/ 2332906 h 233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2332906">
                <a:moveTo>
                  <a:pt x="0" y="0"/>
                </a:moveTo>
                <a:lnTo>
                  <a:pt x="1996017" y="0"/>
                </a:lnTo>
                <a:lnTo>
                  <a:pt x="2377017" y="263783"/>
                </a:lnTo>
                <a:lnTo>
                  <a:pt x="2385484" y="266713"/>
                </a:lnTo>
                <a:lnTo>
                  <a:pt x="2398184" y="271110"/>
                </a:lnTo>
                <a:lnTo>
                  <a:pt x="2410883" y="275506"/>
                </a:lnTo>
                <a:lnTo>
                  <a:pt x="2421467" y="275506"/>
                </a:lnTo>
                <a:lnTo>
                  <a:pt x="2434167" y="275506"/>
                </a:lnTo>
                <a:lnTo>
                  <a:pt x="2444750" y="271110"/>
                </a:lnTo>
                <a:lnTo>
                  <a:pt x="2457450" y="266713"/>
                </a:lnTo>
                <a:lnTo>
                  <a:pt x="2465917" y="263783"/>
                </a:lnTo>
                <a:lnTo>
                  <a:pt x="2846917" y="0"/>
                </a:lnTo>
                <a:lnTo>
                  <a:pt x="12192000" y="0"/>
                </a:lnTo>
                <a:lnTo>
                  <a:pt x="12192000" y="2332906"/>
                </a:lnTo>
                <a:lnTo>
                  <a:pt x="0" y="23329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26" y="5324330"/>
            <a:ext cx="7929000" cy="77952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500" dirty="0">
                <a:cs typeface="+mj-cs"/>
              </a:rPr>
              <a:t>GM Leadership Report – </a:t>
            </a:r>
            <a:br>
              <a:rPr lang="en-US" sz="2500" dirty="0">
                <a:cs typeface="+mj-cs"/>
              </a:rPr>
            </a:br>
            <a:r>
              <a:rPr lang="en-US" sz="2500" dirty="0">
                <a:cs typeface="+mj-cs"/>
              </a:rPr>
              <a:t>John Viola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CA2EE5-12EC-AAF1-3BF9-F6A91DAD1493}"/>
              </a:ext>
            </a:extLst>
          </p:cNvPr>
          <p:cNvSpPr txBox="1"/>
          <p:nvPr/>
        </p:nvSpPr>
        <p:spPr>
          <a:xfrm>
            <a:off x="6968971" y="4547642"/>
            <a:ext cx="1961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Photo by Bob McKinley</a:t>
            </a:r>
          </a:p>
        </p:txBody>
      </p:sp>
    </p:spTree>
    <p:extLst>
      <p:ext uri="{BB962C8B-B14F-4D97-AF65-F5344CB8AC3E}">
        <p14:creationId xmlns:p14="http://schemas.microsoft.com/office/powerpoint/2010/main" val="363831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FE8DED1-24FF-4A79-873B-ECE3ABE73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A6A048-501A-4387-906B-B8A8543E7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819" y="643467"/>
            <a:ext cx="8188361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06C59-3F02-F27D-BA1E-8E9684FDB7F5}"/>
              </a:ext>
            </a:extLst>
          </p:cNvPr>
          <p:cNvSpPr txBox="1"/>
          <p:nvPr/>
        </p:nvSpPr>
        <p:spPr>
          <a:xfrm>
            <a:off x="853883" y="310716"/>
            <a:ext cx="7228615" cy="583262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55000" lnSpcReduction="20000"/>
          </a:bodyPr>
          <a:lstStyle/>
          <a:p>
            <a:pPr marL="0" lvl="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u="sng" dirty="0">
                <a:latin typeface="+mj-lt"/>
                <a:ea typeface="+mj-ea"/>
                <a:cs typeface="+mj-cs"/>
              </a:rPr>
              <a:t>Initiatives</a:t>
            </a:r>
            <a:endParaRPr lang="en-US" sz="2400" dirty="0">
              <a:latin typeface="+mj-lt"/>
              <a:ea typeface="+mj-ea"/>
              <a:cs typeface="+mj-cs"/>
            </a:endParaRPr>
          </a:p>
          <a:p>
            <a:pPr marL="688975" marR="0" lvl="1" indent="-457200" defTabSz="4572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Safety</a:t>
            </a:r>
          </a:p>
          <a:p>
            <a:pPr marL="1146175" lvl="2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100" dirty="0">
                <a:latin typeface="+mj-lt"/>
                <a:ea typeface="+mj-ea"/>
                <a:cs typeface="+mj-cs"/>
              </a:rPr>
              <a:t>Painted Crosswalks</a:t>
            </a:r>
          </a:p>
          <a:p>
            <a:pPr marL="688975" marR="0" lvl="1" indent="-457200" defTabSz="4572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Racquet Sports</a:t>
            </a:r>
          </a:p>
          <a:p>
            <a:pPr marL="1146175" lvl="2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100" dirty="0">
                <a:latin typeface="+mj-lt"/>
                <a:ea typeface="+mj-ea"/>
                <a:cs typeface="+mj-cs"/>
              </a:rPr>
              <a:t>Prototype Fence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Maintenance</a:t>
            </a:r>
          </a:p>
          <a:p>
            <a:pPr marL="1146175" lvl="2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100" dirty="0">
                <a:latin typeface="+mj-lt"/>
                <a:ea typeface="+mj-ea"/>
                <a:cs typeface="+mj-cs"/>
              </a:rPr>
              <a:t>Bridge</a:t>
            </a:r>
          </a:p>
          <a:p>
            <a:pPr marL="1146175" lvl="2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100" dirty="0">
                <a:latin typeface="+mj-lt"/>
                <a:ea typeface="+mj-ea"/>
                <a:cs typeface="+mj-cs"/>
              </a:rPr>
              <a:t>Ditches</a:t>
            </a:r>
          </a:p>
          <a:p>
            <a:pPr marL="1146175" lvl="2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100" dirty="0">
                <a:latin typeface="+mj-lt"/>
                <a:ea typeface="+mj-ea"/>
                <a:cs typeface="+mj-cs"/>
              </a:rPr>
              <a:t>Yacht Club</a:t>
            </a:r>
          </a:p>
          <a:p>
            <a:pPr marL="1146175" lvl="2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100" dirty="0">
                <a:latin typeface="+mj-lt"/>
                <a:ea typeface="+mj-ea"/>
                <a:cs typeface="+mj-cs"/>
              </a:rPr>
              <a:t>Beach Club</a:t>
            </a:r>
          </a:p>
          <a:p>
            <a:pPr marL="1146175" lvl="2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100" dirty="0">
                <a:latin typeface="+mj-lt"/>
                <a:ea typeface="+mj-ea"/>
                <a:cs typeface="+mj-cs"/>
              </a:rPr>
              <a:t>Community Center</a:t>
            </a:r>
          </a:p>
          <a:p>
            <a:pPr marL="1146175" lvl="2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100" dirty="0">
                <a:latin typeface="+mj-lt"/>
                <a:ea typeface="+mj-ea"/>
                <a:cs typeface="+mj-cs"/>
              </a:rPr>
              <a:t>Sports Core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Projects</a:t>
            </a:r>
          </a:p>
          <a:p>
            <a:pPr marL="1146175" lvl="2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100" dirty="0">
                <a:latin typeface="+mj-lt"/>
                <a:ea typeface="+mj-ea"/>
                <a:cs typeface="+mj-cs"/>
              </a:rPr>
              <a:t>Tiki Bar</a:t>
            </a:r>
          </a:p>
          <a:p>
            <a:pPr marL="1146175" lvl="2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100" dirty="0">
                <a:latin typeface="+mj-lt"/>
                <a:ea typeface="+mj-ea"/>
                <a:cs typeface="+mj-cs"/>
              </a:rPr>
              <a:t>Racquet Sports Building</a:t>
            </a:r>
          </a:p>
          <a:p>
            <a:pPr marL="1146175" lvl="2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100" dirty="0">
                <a:latin typeface="+mj-lt"/>
                <a:ea typeface="+mj-ea"/>
                <a:cs typeface="+mj-cs"/>
              </a:rPr>
              <a:t>Pavilion at Veteran’s Memorial  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Bulkhead Replacement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Electronic Sign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Signs</a:t>
            </a:r>
          </a:p>
          <a:p>
            <a:pPr marL="688975" marR="0" lvl="1" indent="-457200" defTabSz="457200" fontAlgn="auto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latin typeface="+mj-lt"/>
                <a:ea typeface="+mj-ea"/>
                <a:cs typeface="+mj-cs"/>
              </a:rPr>
              <a:t>M</a:t>
            </a:r>
            <a:r>
              <a:rPr lang="en-US" sz="2400" spc="0" baseline="0" dirty="0">
                <a:latin typeface="+mj-lt"/>
                <a:ea typeface="+mj-ea"/>
                <a:cs typeface="+mj-cs"/>
              </a:rPr>
              <a:t>etrics</a:t>
            </a:r>
          </a:p>
        </p:txBody>
      </p:sp>
    </p:spTree>
    <p:extLst>
      <p:ext uri="{BB962C8B-B14F-4D97-AF65-F5344CB8AC3E}">
        <p14:creationId xmlns:p14="http://schemas.microsoft.com/office/powerpoint/2010/main" val="4293288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565B9-ED9F-EFFF-945F-862C86AE4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Safety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CA59F492-D2C8-5C29-D7B5-40CE91630E62}"/>
              </a:ext>
            </a:extLst>
          </p:cNvPr>
          <p:cNvSpPr txBox="1">
            <a:spLocks/>
          </p:cNvSpPr>
          <p:nvPr/>
        </p:nvSpPr>
        <p:spPr>
          <a:xfrm>
            <a:off x="197438" y="2837330"/>
            <a:ext cx="3131689" cy="1078254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New Crosswalks and painted edge of road for Safety  </a:t>
            </a:r>
          </a:p>
          <a:p>
            <a:pPr marL="684213" marR="0" lvl="1" indent="-22701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 descr="A crosswalk on a road&#10;&#10;Description automatically generated">
            <a:extLst>
              <a:ext uri="{FF2B5EF4-FFF2-40B4-BE49-F238E27FC236}">
                <a16:creationId xmlns:a16="http://schemas.microsoft.com/office/drawing/2014/main" id="{F0A4611D-F349-64E5-99C4-996B128838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0012" y="4650713"/>
            <a:ext cx="2530757" cy="1888731"/>
          </a:xfrm>
          <a:prstGeom prst="rect">
            <a:avLst/>
          </a:prstGeom>
        </p:spPr>
      </p:pic>
      <p:pic>
        <p:nvPicPr>
          <p:cNvPr id="5" name="Picture 4" descr="A road with a car on it&#10;&#10;Description automatically generated">
            <a:extLst>
              <a:ext uri="{FF2B5EF4-FFF2-40B4-BE49-F238E27FC236}">
                <a16:creationId xmlns:a16="http://schemas.microsoft.com/office/drawing/2014/main" id="{83050455-E35E-F3CC-543D-A46E3FAEEA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46884" y="4644440"/>
            <a:ext cx="2530757" cy="1888731"/>
          </a:xfrm>
          <a:prstGeom prst="rect">
            <a:avLst/>
          </a:prstGeom>
        </p:spPr>
      </p:pic>
      <p:pic>
        <p:nvPicPr>
          <p:cNvPr id="6" name="Picture 5" descr="A car driving on a road&#10;&#10;Description automatically generated">
            <a:extLst>
              <a:ext uri="{FF2B5EF4-FFF2-40B4-BE49-F238E27FC236}">
                <a16:creationId xmlns:a16="http://schemas.microsoft.com/office/drawing/2014/main" id="{F5620355-1FF9-BB18-18C5-7589600053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98943" y="4644440"/>
            <a:ext cx="2530757" cy="18887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6C9BCC-15E4-889B-B888-4B7857CBA51B}"/>
              </a:ext>
            </a:extLst>
          </p:cNvPr>
          <p:cNvSpPr txBox="1"/>
          <p:nvPr/>
        </p:nvSpPr>
        <p:spPr>
          <a:xfrm>
            <a:off x="257749" y="5964384"/>
            <a:ext cx="1406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 err="1"/>
              <a:t>Cathell</a:t>
            </a:r>
            <a:r>
              <a:rPr lang="en-US" sz="1350" b="1" dirty="0"/>
              <a:t> and Ocean Parkway Cross walk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417B71-7110-7EE4-745C-A03884A5A09E}"/>
              </a:ext>
            </a:extLst>
          </p:cNvPr>
          <p:cNvSpPr txBox="1"/>
          <p:nvPr/>
        </p:nvSpPr>
        <p:spPr>
          <a:xfrm>
            <a:off x="2340222" y="5894482"/>
            <a:ext cx="12785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Manklin Racquet center  White lines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333549-C6E3-EFB9-58C4-680DF140096B}"/>
              </a:ext>
            </a:extLst>
          </p:cNvPr>
          <p:cNvSpPr txBox="1"/>
          <p:nvPr/>
        </p:nvSpPr>
        <p:spPr>
          <a:xfrm>
            <a:off x="4475545" y="5956841"/>
            <a:ext cx="119867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Camelot Walking trail  Crosswalk </a:t>
            </a: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BF812EAA-8646-F374-4D93-98F3E41CFDBD}"/>
              </a:ext>
            </a:extLst>
          </p:cNvPr>
          <p:cNvSpPr/>
          <p:nvPr/>
        </p:nvSpPr>
        <p:spPr>
          <a:xfrm>
            <a:off x="2248071" y="5614305"/>
            <a:ext cx="1535448" cy="70441"/>
          </a:xfrm>
          <a:prstGeom prst="left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2" name="Picture 11" descr="Aerial view of a road with cars on it&#10;&#10;Description automatically generated">
            <a:extLst>
              <a:ext uri="{FF2B5EF4-FFF2-40B4-BE49-F238E27FC236}">
                <a16:creationId xmlns:a16="http://schemas.microsoft.com/office/drawing/2014/main" id="{479CC58E-EA5D-1784-F440-F9732E367F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351" y="1902849"/>
            <a:ext cx="4234649" cy="238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1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F0A87-8AD9-0F59-7A42-714D806C6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368807"/>
            <a:ext cx="7524003" cy="970450"/>
          </a:xfrm>
        </p:spPr>
        <p:txBody>
          <a:bodyPr/>
          <a:lstStyle/>
          <a:p>
            <a:pPr algn="ctr"/>
            <a:r>
              <a:rPr lang="en-US" dirty="0"/>
              <a:t>Racquet Sports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2774175A-3BD3-8599-99FE-357AB4EF1797}"/>
              </a:ext>
            </a:extLst>
          </p:cNvPr>
          <p:cNvSpPr txBox="1">
            <a:spLocks/>
          </p:cNvSpPr>
          <p:nvPr/>
        </p:nvSpPr>
        <p:spPr>
          <a:xfrm>
            <a:off x="-26629" y="1605078"/>
            <a:ext cx="9188388" cy="319595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84163" indent="-2841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 pitchFamily="34" charset="0"/>
              </a:rPr>
              <a:t>Staffing:</a:t>
            </a:r>
          </a:p>
          <a:p>
            <a:pPr marL="741363" lvl="1" indent="-2841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 pitchFamily="34" charset="0"/>
              </a:rPr>
              <a:t>Ruth Ann Meyer will manage the front desk/pro shop</a:t>
            </a:r>
          </a:p>
          <a:p>
            <a:pPr marL="741363" lvl="1" indent="-2841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 pitchFamily="34" charset="0"/>
              </a:rPr>
              <a:t>Nobie Violante to manage the maintenance of the facility</a:t>
            </a:r>
          </a:p>
          <a:p>
            <a:pPr marL="741363" lvl="1" indent="-2841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 pitchFamily="34" charset="0"/>
              </a:rPr>
              <a:t>Debbie Donahue will continue to manage tournaments as she has done in the past</a:t>
            </a:r>
          </a:p>
          <a:p>
            <a:pPr marL="741363" lvl="1" indent="-2841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 pitchFamily="34" charset="0"/>
              </a:rPr>
              <a:t>We will have instructors in place for lessons (under Terry </a:t>
            </a:r>
            <a:r>
              <a:rPr lang="en-US" sz="1400" cap="none" dirty="0" err="1">
                <a:solidFill>
                  <a:prstClr val="black"/>
                </a:solidFill>
                <a:latin typeface="Century Gothic" panose="020B0502020202020204" pitchFamily="34" charset="0"/>
              </a:rPr>
              <a:t>Underkoffer</a:t>
            </a:r>
            <a:r>
              <a:rPr lang="en-US" sz="1400" cap="none" dirty="0">
                <a:solidFill>
                  <a:prstClr val="black"/>
                </a:solidFill>
                <a:latin typeface="Century Gothic" panose="020B0502020202020204" pitchFamily="34" charset="0"/>
              </a:rPr>
              <a:t>)</a:t>
            </a:r>
          </a:p>
          <a:p>
            <a:pPr marL="284163" indent="-2841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 pitchFamily="34" charset="0"/>
              </a:rPr>
              <a:t>Fencing:</a:t>
            </a:r>
          </a:p>
          <a:p>
            <a:pPr marL="741363" lvl="1" indent="-2841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Prototype fence was installed to prevent trespassers from entering along the fence line by the Manklin Creek baseball field to the Pickleball Courts – we will evaluate</a:t>
            </a:r>
          </a:p>
          <a:p>
            <a:pPr marL="741363" lvl="1" indent="-2841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 pitchFamily="34" charset="0"/>
              </a:rPr>
              <a:t>Team will present fencing option to RSAC for feedback</a:t>
            </a:r>
          </a:p>
          <a:p>
            <a:pPr marL="741363" lvl="1" indent="-2841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 pitchFamily="34" charset="0"/>
              </a:rPr>
              <a:t>Estimated cost:  $17,000-$22,000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6" name="Picture 5" descr="A fenced area with trees and a fence&#10;&#10;Description automatically generated">
            <a:extLst>
              <a:ext uri="{FF2B5EF4-FFF2-40B4-BE49-F238E27FC236}">
                <a16:creationId xmlns:a16="http://schemas.microsoft.com/office/drawing/2014/main" id="{FCC78B36-4338-25CF-F601-229A41E0AE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31"/>
          <a:stretch/>
        </p:blipFill>
        <p:spPr>
          <a:xfrm>
            <a:off x="5692" y="4863183"/>
            <a:ext cx="2462300" cy="1994816"/>
          </a:xfrm>
          <a:prstGeom prst="rect">
            <a:avLst/>
          </a:prstGeom>
        </p:spPr>
      </p:pic>
      <p:pic>
        <p:nvPicPr>
          <p:cNvPr id="10" name="Picture 9" descr="A group of people working on a fence&#10;&#10;Description automatically generated">
            <a:extLst>
              <a:ext uri="{FF2B5EF4-FFF2-40B4-BE49-F238E27FC236}">
                <a16:creationId xmlns:a16="http://schemas.microsoft.com/office/drawing/2014/main" id="{D98DEDA1-B074-B7EE-6F60-C5627A4DFB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694" y="4859614"/>
            <a:ext cx="2985010" cy="1989509"/>
          </a:xfrm>
          <a:prstGeom prst="rect">
            <a:avLst/>
          </a:prstGeom>
        </p:spPr>
      </p:pic>
      <p:pic>
        <p:nvPicPr>
          <p:cNvPr id="9" name="Picture 8" descr="Aerial view of a building&#10;&#10;Description automatically generated">
            <a:extLst>
              <a:ext uri="{FF2B5EF4-FFF2-40B4-BE49-F238E27FC236}">
                <a16:creationId xmlns:a16="http://schemas.microsoft.com/office/drawing/2014/main" id="{351FDEF2-476C-19E4-A2EA-B4F360EA24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968" y="4854307"/>
            <a:ext cx="3546340" cy="199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676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F0A87-8AD9-0F59-7A42-714D806C6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368807"/>
            <a:ext cx="7524003" cy="970450"/>
          </a:xfrm>
        </p:spPr>
        <p:txBody>
          <a:bodyPr/>
          <a:lstStyle/>
          <a:p>
            <a:pPr algn="ctr"/>
            <a:r>
              <a:rPr lang="en-US" dirty="0"/>
              <a:t>Bridge Maintenance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DCC1CAF7-CA5E-0720-7146-5472B8C06A4B}"/>
              </a:ext>
            </a:extLst>
          </p:cNvPr>
          <p:cNvSpPr txBox="1">
            <a:spLocks/>
          </p:cNvSpPr>
          <p:nvPr/>
        </p:nvSpPr>
        <p:spPr>
          <a:xfrm>
            <a:off x="342333" y="2050742"/>
            <a:ext cx="8495930" cy="1615736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200" cap="none" dirty="0">
                <a:solidFill>
                  <a:prstClr val="black"/>
                </a:solidFill>
                <a:latin typeface="Century Gothic" panose="020B0502020202020204"/>
              </a:rPr>
              <a:t>Addressed drainage issue on Ocean Parkway bridge (erosion)</a:t>
            </a:r>
          </a:p>
          <a:p>
            <a:pPr marL="742950" lvl="1" indent="-2857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Done in-house by Public Works</a:t>
            </a:r>
          </a:p>
          <a:p>
            <a:pPr marL="742950" lvl="1" indent="-28575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Work completed January 26</a:t>
            </a:r>
            <a:r>
              <a:rPr lang="en-US" sz="2000" cap="none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 </a:t>
            </a:r>
          </a:p>
        </p:txBody>
      </p:sp>
      <p:pic>
        <p:nvPicPr>
          <p:cNvPr id="5" name="Picture 4" descr="A person in a blue jacket and yellow gloves looking at a person in a blue jacket&#10;&#10;Description automatically generated">
            <a:extLst>
              <a:ext uri="{FF2B5EF4-FFF2-40B4-BE49-F238E27FC236}">
                <a16:creationId xmlns:a16="http://schemas.microsoft.com/office/drawing/2014/main" id="{ECAA6769-F2FF-7E38-51AE-4687C4B8C6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" y="3844024"/>
            <a:ext cx="2260480" cy="3013973"/>
          </a:xfrm>
          <a:prstGeom prst="rect">
            <a:avLst/>
          </a:prstGeom>
        </p:spPr>
      </p:pic>
      <p:pic>
        <p:nvPicPr>
          <p:cNvPr id="7" name="Picture 6" descr="A drain in the ground&#10;&#10;Description automatically generated">
            <a:extLst>
              <a:ext uri="{FF2B5EF4-FFF2-40B4-BE49-F238E27FC236}">
                <a16:creationId xmlns:a16="http://schemas.microsoft.com/office/drawing/2014/main" id="{11ED2780-A932-CA48-B50D-242D75F006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22" y="3844031"/>
            <a:ext cx="2260478" cy="3013970"/>
          </a:xfrm>
          <a:prstGeom prst="rect">
            <a:avLst/>
          </a:prstGeom>
        </p:spPr>
      </p:pic>
      <p:pic>
        <p:nvPicPr>
          <p:cNvPr id="9" name="Picture 8" descr="A person standing next to a pipe&#10;&#10;Description automatically generated">
            <a:extLst>
              <a:ext uri="{FF2B5EF4-FFF2-40B4-BE49-F238E27FC236}">
                <a16:creationId xmlns:a16="http://schemas.microsoft.com/office/drawing/2014/main" id="{8E2D4EA6-6E7E-F2BB-A26F-B88884EC2F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525" y="3844025"/>
            <a:ext cx="2260478" cy="3013971"/>
          </a:xfrm>
          <a:prstGeom prst="rect">
            <a:avLst/>
          </a:prstGeom>
        </p:spPr>
      </p:pic>
      <p:pic>
        <p:nvPicPr>
          <p:cNvPr id="11" name="Picture 10" descr="A person digging a hole in the ground&#10;&#10;Description automatically generated">
            <a:extLst>
              <a:ext uri="{FF2B5EF4-FFF2-40B4-BE49-F238E27FC236}">
                <a16:creationId xmlns:a16="http://schemas.microsoft.com/office/drawing/2014/main" id="{771B8F22-0B48-63A0-4399-28D2C31F68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298" y="3844029"/>
            <a:ext cx="2260477" cy="301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56419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SIBSON CONSULTING Document">
  <a:themeElements>
    <a:clrScheme name="Sibson">
      <a:dk1>
        <a:sysClr val="windowText" lastClr="000000"/>
      </a:dk1>
      <a:lt1>
        <a:sysClr val="window" lastClr="FFFFFF"/>
      </a:lt1>
      <a:dk2>
        <a:srgbClr val="000000"/>
      </a:dk2>
      <a:lt2>
        <a:srgbClr val="B2B4B3"/>
      </a:lt2>
      <a:accent1>
        <a:srgbClr val="A0CFEB"/>
      </a:accent1>
      <a:accent2>
        <a:srgbClr val="0065BD"/>
      </a:accent2>
      <a:accent3>
        <a:srgbClr val="429C35"/>
      </a:accent3>
      <a:accent4>
        <a:srgbClr val="616365"/>
      </a:accent4>
      <a:accent5>
        <a:srgbClr val="C4262E"/>
      </a:accent5>
      <a:accent6>
        <a:srgbClr val="EEAF30"/>
      </a:accent6>
      <a:hlink>
        <a:srgbClr val="0065BD"/>
      </a:hlink>
      <a:folHlink>
        <a:srgbClr val="7030A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egal Report 1">
        <a:dk1>
          <a:srgbClr val="000000"/>
        </a:dk1>
        <a:lt1>
          <a:srgbClr val="FFFFFF"/>
        </a:lt1>
        <a:dk2>
          <a:srgbClr val="000000"/>
        </a:dk2>
        <a:lt2>
          <a:srgbClr val="B2B4B3"/>
        </a:lt2>
        <a:accent1>
          <a:srgbClr val="A0CFEB"/>
        </a:accent1>
        <a:accent2>
          <a:srgbClr val="C4262E"/>
        </a:accent2>
        <a:accent3>
          <a:srgbClr val="FFFFFF"/>
        </a:accent3>
        <a:accent4>
          <a:srgbClr val="000000"/>
        </a:accent4>
        <a:accent5>
          <a:srgbClr val="CDE4F3"/>
        </a:accent5>
        <a:accent6>
          <a:srgbClr val="B12129"/>
        </a:accent6>
        <a:hlink>
          <a:srgbClr val="3F9C35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IBSON CONSULTING Document" id="{8B48DD64-9FB5-4282-8588-7B21241C64BB}" vid="{85534FED-CE0B-46C2-A386-62A7B1E79165}"/>
    </a:ext>
  </a:extLst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4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58D88600E1A94FA3EA08FFB8100B44" ma:contentTypeVersion="12" ma:contentTypeDescription="Create a new document." ma:contentTypeScope="" ma:versionID="07e4ddd58a83c4db61c786069a0f1040">
  <xsd:schema xmlns:xsd="http://www.w3.org/2001/XMLSchema" xmlns:xs="http://www.w3.org/2001/XMLSchema" xmlns:p="http://schemas.microsoft.com/office/2006/metadata/properties" xmlns:ns3="005420c5-ce29-4fd8-9b0b-06107616db10" xmlns:ns4="2410f877-682a-4a84-b4b9-52eb2a99858c" targetNamespace="http://schemas.microsoft.com/office/2006/metadata/properties" ma:root="true" ma:fieldsID="1f8d1c40977bbf3988b8287b743bd47e" ns3:_="" ns4:_="">
    <xsd:import namespace="005420c5-ce29-4fd8-9b0b-06107616db10"/>
    <xsd:import namespace="2410f877-682a-4a84-b4b9-52eb2a9985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5420c5-ce29-4fd8-9b0b-06107616db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10f877-682a-4a84-b4b9-52eb2a998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5420c5-ce29-4fd8-9b0b-06107616db10" xsi:nil="true"/>
  </documentManagement>
</p:properties>
</file>

<file path=customXml/itemProps1.xml><?xml version="1.0" encoding="utf-8"?>
<ds:datastoreItem xmlns:ds="http://schemas.openxmlformats.org/officeDocument/2006/customXml" ds:itemID="{3B739C01-A55D-4154-8A5A-0B12F33738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A0E10A-4563-40F3-ADDD-5B4D89EAB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5420c5-ce29-4fd8-9b0b-06107616db10"/>
    <ds:schemaRef ds:uri="2410f877-682a-4a84-b4b9-52eb2a9985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5C4FE95-5FDD-4F38-A968-D37070C529A2}">
  <ds:schemaRefs>
    <ds:schemaRef ds:uri="http://purl.org/dc/terms/"/>
    <ds:schemaRef ds:uri="http://schemas.microsoft.com/office/infopath/2007/PartnerControls"/>
    <ds:schemaRef ds:uri="2410f877-682a-4a84-b4b9-52eb2a99858c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http://schemas.openxmlformats.org/package/2006/metadata/core-properties"/>
    <ds:schemaRef ds:uri="005420c5-ce29-4fd8-9b0b-06107616db10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166442</TotalTime>
  <Words>1434</Words>
  <Application>Microsoft Office PowerPoint</Application>
  <PresentationFormat>On-screen Show (4:3)</PresentationFormat>
  <Paragraphs>274</Paragraphs>
  <Slides>38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54" baseType="lpstr">
      <vt:lpstr>Arial</vt:lpstr>
      <vt:lpstr>Arial Black</vt:lpstr>
      <vt:lpstr>Arial Narrow</vt:lpstr>
      <vt:lpstr>Calibri</vt:lpstr>
      <vt:lpstr>Calibri Light</vt:lpstr>
      <vt:lpstr>Century Gothic</vt:lpstr>
      <vt:lpstr>Corbel</vt:lpstr>
      <vt:lpstr>Franklin Gothic Medium</vt:lpstr>
      <vt:lpstr>Gill Sans MT</vt:lpstr>
      <vt:lpstr>Symbol</vt:lpstr>
      <vt:lpstr>Times New Roman</vt:lpstr>
      <vt:lpstr>Wingdings</vt:lpstr>
      <vt:lpstr>Wingdings 2</vt:lpstr>
      <vt:lpstr>SIBSON CONSULTING Document</vt:lpstr>
      <vt:lpstr>Data slides</vt:lpstr>
      <vt:lpstr>Quotable</vt:lpstr>
      <vt:lpstr>Board of Directors Meeting</vt:lpstr>
      <vt:lpstr>Approval of Agenda</vt:lpstr>
      <vt:lpstr>Approval of Minutes      January 20, 2024 – Regular Meeting      </vt:lpstr>
      <vt:lpstr>President’s Remarks  </vt:lpstr>
      <vt:lpstr>GM Leadership Report –  John Viola</vt:lpstr>
      <vt:lpstr>PowerPoint Presentation</vt:lpstr>
      <vt:lpstr>Safety</vt:lpstr>
      <vt:lpstr>Racquet Sports</vt:lpstr>
      <vt:lpstr>Bridge Maintenance</vt:lpstr>
      <vt:lpstr>Ditch Maintenance</vt:lpstr>
      <vt:lpstr>Maintenance</vt:lpstr>
      <vt:lpstr>Tiki Bar</vt:lpstr>
      <vt:lpstr>Racquet Sports Building</vt:lpstr>
      <vt:lpstr>Pavilion at Veterans Memorial</vt:lpstr>
      <vt:lpstr>Bulkhead Replacement</vt:lpstr>
      <vt:lpstr>Electronic Sign</vt:lpstr>
      <vt:lpstr>Signs</vt:lpstr>
      <vt:lpstr>ADDENDUM Ditch Maintenance</vt:lpstr>
      <vt:lpstr>Stormwater pond cleaned out </vt:lpstr>
      <vt:lpstr>Storm Water pond </vt:lpstr>
      <vt:lpstr>Storm Water pond </vt:lpstr>
      <vt:lpstr>Ditches </vt:lpstr>
      <vt:lpstr>PowerPoint Presentation</vt:lpstr>
      <vt:lpstr>ADDENDUM Yacht Club Maintenance</vt:lpstr>
      <vt:lpstr>CPI Violation Dashboard January</vt:lpstr>
      <vt:lpstr>Work Orders January</vt:lpstr>
      <vt:lpstr>Customer Service Dashboard (from info@oceanpines.org) January</vt:lpstr>
      <vt:lpstr>Financials</vt:lpstr>
      <vt:lpstr>“FLASH” UNAUDITED  MONTH OF JANUARY 2024</vt:lpstr>
      <vt:lpstr>“FLASH” UNAUDITED MONTH OF JANUARY FAVOR/(UNFAVORABLE) VS. BUDGET (IN 000’s) </vt:lpstr>
      <vt:lpstr>UNAUDITED RESERVES JANUARY 2024 ($ MILLIONS)</vt:lpstr>
      <vt:lpstr>Treasurer’s Report -  Monica Rakowski</vt:lpstr>
      <vt:lpstr>PowerPoint Presentation</vt:lpstr>
      <vt:lpstr>PowerPoint Presentation</vt:lpstr>
      <vt:lpstr>PowerPoint Presentation</vt:lpstr>
      <vt:lpstr>PowerPoint Presentation</vt:lpstr>
      <vt:lpstr>Appointments</vt:lpstr>
      <vt:lpstr>Adjournment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Directors Meeting</dc:title>
  <dc:creator>Michelle Bennett</dc:creator>
  <cp:lastModifiedBy>Linda Martin</cp:lastModifiedBy>
  <cp:revision>1282</cp:revision>
  <cp:lastPrinted>2024-02-16T18:09:57Z</cp:lastPrinted>
  <dcterms:created xsi:type="dcterms:W3CDTF">2021-01-13T14:26:54Z</dcterms:created>
  <dcterms:modified xsi:type="dcterms:W3CDTF">2024-02-16T20:43:16Z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0x010100DF58D88600E1A94FA3EA08FFB8100B44</vt:lpwstr>
  </property>
</Properties>
</file>