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422" r:id="rId5"/>
    <p:sldMasterId id="2147484426" r:id="rId6"/>
    <p:sldMasterId id="2147484442" r:id="rId7"/>
  </p:sldMasterIdLst>
  <p:notesMasterIdLst>
    <p:notesMasterId r:id="rId58"/>
  </p:notesMasterIdLst>
  <p:handoutMasterIdLst>
    <p:handoutMasterId r:id="rId59"/>
  </p:handoutMasterIdLst>
  <p:sldIdLst>
    <p:sldId id="267" r:id="rId8"/>
    <p:sldId id="274" r:id="rId9"/>
    <p:sldId id="281" r:id="rId10"/>
    <p:sldId id="280" r:id="rId11"/>
    <p:sldId id="1397" r:id="rId12"/>
    <p:sldId id="733" r:id="rId13"/>
    <p:sldId id="1551" r:id="rId14"/>
    <p:sldId id="1546" r:id="rId15"/>
    <p:sldId id="1548" r:id="rId16"/>
    <p:sldId id="1531" r:id="rId17"/>
    <p:sldId id="1542" r:id="rId18"/>
    <p:sldId id="1544" r:id="rId19"/>
    <p:sldId id="654" r:id="rId20"/>
    <p:sldId id="1418" r:id="rId21"/>
    <p:sldId id="652" r:id="rId22"/>
    <p:sldId id="1441" r:id="rId23"/>
    <p:sldId id="653" r:id="rId24"/>
    <p:sldId id="662" r:id="rId25"/>
    <p:sldId id="663" r:id="rId26"/>
    <p:sldId id="664" r:id="rId27"/>
    <p:sldId id="624" r:id="rId28"/>
    <p:sldId id="625" r:id="rId29"/>
    <p:sldId id="1442" r:id="rId30"/>
    <p:sldId id="623" r:id="rId31"/>
    <p:sldId id="1443" r:id="rId32"/>
    <p:sldId id="1517" r:id="rId33"/>
    <p:sldId id="1444" r:id="rId34"/>
    <p:sldId id="1552" r:id="rId35"/>
    <p:sldId id="1553" r:id="rId36"/>
    <p:sldId id="1518" r:id="rId37"/>
    <p:sldId id="1446" r:id="rId38"/>
    <p:sldId id="1447" r:id="rId39"/>
    <p:sldId id="256" r:id="rId40"/>
    <p:sldId id="287" r:id="rId41"/>
    <p:sldId id="271" r:id="rId42"/>
    <p:sldId id="272" r:id="rId43"/>
    <p:sldId id="288" r:id="rId44"/>
    <p:sldId id="273" r:id="rId45"/>
    <p:sldId id="279" r:id="rId46"/>
    <p:sldId id="289" r:id="rId47"/>
    <p:sldId id="1554" r:id="rId48"/>
    <p:sldId id="282" r:id="rId49"/>
    <p:sldId id="283" r:id="rId50"/>
    <p:sldId id="284" r:id="rId51"/>
    <p:sldId id="285" r:id="rId52"/>
    <p:sldId id="286" r:id="rId53"/>
    <p:sldId id="263" r:id="rId54"/>
    <p:sldId id="264" r:id="rId55"/>
    <p:sldId id="1448" r:id="rId56"/>
    <p:sldId id="291"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2B0"/>
    <a:srgbClr val="F5EADF"/>
    <a:srgbClr val="D4D1CC"/>
    <a:srgbClr val="5F5ACC"/>
    <a:srgbClr val="D65C00"/>
    <a:srgbClr val="E4E1DE"/>
    <a:srgbClr val="FF0000"/>
    <a:srgbClr val="BCE1E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706" autoAdjust="0"/>
  </p:normalViewPr>
  <p:slideViewPr>
    <p:cSldViewPr snapToGrid="0">
      <p:cViewPr varScale="1">
        <p:scale>
          <a:sx n="110" d="100"/>
          <a:sy n="110" d="100"/>
        </p:scale>
        <p:origin x="1584"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noFill/>
        <a:ln>
          <a:noFill/>
        </a:ln>
      </dgm:spPr>
      <dgm:t>
        <a:bodyPr/>
        <a:lstStyle/>
        <a:p>
          <a:pPr marL="0" lvl="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algn="l" defTabSz="1244600">
            <a:lnSpc>
              <a:spcPct val="100000"/>
            </a:lnSpc>
            <a:spcBef>
              <a:spcPct val="0"/>
            </a:spcBef>
            <a:spcAft>
              <a:spcPts val="600"/>
            </a:spcAft>
            <a:buNone/>
          </a:pPr>
          <a:endParaRPr lang="en-US" sz="1000" b="1" u="sng" kern="1200" dirty="0">
            <a:solidFill>
              <a:schemeClr val="bg1"/>
            </a:solidFill>
            <a:latin typeface="Century Gothic" panose="020B0502020202020204" pitchFamily="34" charset="0"/>
            <a:cs typeface="Calibri" panose="020F0502020204030204" pitchFamily="34" charset="0"/>
          </a:endParaRPr>
        </a:p>
      </dgm:t>
    </dgm:pt>
    <dgm:pt modelId="{6BFC6230-1E06-4372-97E4-3FE1629361ED}" type="sibTrans" cxnId="{2431257B-6215-409A-A5EA-776FCF225ED4}">
      <dgm:prSet/>
      <dgm:spPr/>
      <dgm:t>
        <a:bodyPr/>
        <a:lstStyle/>
        <a:p>
          <a:endParaRPr lang="en-US" sz="1600"/>
        </a:p>
      </dgm:t>
    </dgm:pt>
    <dgm:pt modelId="{A403FB1D-0A94-496E-995F-4AAC8EFE8D61}" type="parTrans" cxnId="{2431257B-6215-409A-A5EA-776FCF225ED4}">
      <dgm:prSet/>
      <dgm:spPr/>
      <dgm:t>
        <a:bodyPr/>
        <a:lstStyle/>
        <a:p>
          <a:endParaRPr lang="en-US" sz="1600"/>
        </a:p>
      </dgm:t>
    </dgm:pt>
    <dgm:pt modelId="{C8330427-0822-4E52-B101-8F71B7704093}">
      <dgm:prSet custT="1"/>
      <dgm:spPr>
        <a:noFill/>
        <a:ln>
          <a:noFill/>
        </a:ln>
      </dgm:spPr>
      <dgm:t>
        <a:bodyPr/>
        <a:lstStyle/>
        <a:p>
          <a:pPr marL="400050" marR="0" lvl="0" indent="-231775" algn="l" defTabSz="977900" eaLnBrk="1" fontAlgn="auto" latinLnBrk="0" hangingPunct="1">
            <a:lnSpc>
              <a:spcPct val="90000"/>
            </a:lnSpc>
            <a:spcBef>
              <a:spcPts val="0"/>
            </a:spcBef>
            <a:spcAft>
              <a:spcPts val="1800"/>
            </a:spcAft>
            <a:buClrTx/>
            <a:buSzTx/>
            <a:buFont typeface="Arial" panose="020B0604020202020204" pitchFamily="34" charset="0"/>
            <a:buNone/>
            <a:tabLst/>
            <a:defRPr/>
          </a:pPr>
          <a:endParaRPr lang="en-US" sz="1800" kern="1200" dirty="0">
            <a:solidFill>
              <a:schemeClr val="bg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gm:t>
    </dgm:pt>
    <dgm:pt modelId="{3C3F3C89-C0AA-4665-A4CF-A6FE61D29742}" type="sibTrans" cxnId="{386085F2-9FBD-4522-949E-142CE8E8A297}">
      <dgm:prSet/>
      <dgm:spPr/>
      <dgm:t>
        <a:bodyPr/>
        <a:lstStyle/>
        <a:p>
          <a:endParaRPr lang="en-US" sz="1600"/>
        </a:p>
      </dgm:t>
    </dgm:pt>
    <dgm:pt modelId="{50838DAC-9624-48C2-A863-AB02E02EDFB2}" type="parTrans" cxnId="{386085F2-9FBD-4522-949E-142CE8E8A297}">
      <dgm:prSet/>
      <dgm:spPr/>
      <dgm:t>
        <a:bodyPr/>
        <a:lstStyle/>
        <a:p>
          <a:endParaRPr lang="en-US" sz="1600"/>
        </a:p>
      </dgm:t>
    </dgm:pt>
    <dgm:pt modelId="{4EDE3E98-33D1-4646-BA7A-49989A3201C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dgm:t>
    </dgm:pt>
    <dgm:pt modelId="{B908138A-A7B0-4C06-A152-2EDF2EAC38AD}" type="parTrans" cxnId="{090D9939-88D7-481E-9135-C7EAC3B4955A}">
      <dgm:prSet/>
      <dgm:spPr/>
      <dgm:t>
        <a:bodyPr/>
        <a:lstStyle/>
        <a:p>
          <a:endParaRPr lang="en-US"/>
        </a:p>
      </dgm:t>
    </dgm:pt>
    <dgm:pt modelId="{E71DA5A7-6F42-4880-A6C2-5F1105F28E83}" type="sibTrans" cxnId="{090D9939-88D7-481E-9135-C7EAC3B4955A}">
      <dgm:prSet/>
      <dgm:spPr/>
      <dgm:t>
        <a:bodyPr/>
        <a:lstStyle/>
        <a:p>
          <a:endParaRPr lang="en-US"/>
        </a:p>
      </dgm:t>
    </dgm:pt>
    <dgm:pt modelId="{8EDC66D8-C774-4ABC-A158-F05A2B222741}">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dgm:t>
    </dgm:pt>
    <dgm:pt modelId="{775288A5-6798-42DE-8392-5AAF7EDF00E2}" type="parTrans" cxnId="{626F8997-276C-4C01-A9BA-5E6DAEBC5B7D}">
      <dgm:prSet/>
      <dgm:spPr/>
      <dgm:t>
        <a:bodyPr/>
        <a:lstStyle/>
        <a:p>
          <a:endParaRPr lang="en-US"/>
        </a:p>
      </dgm:t>
    </dgm:pt>
    <dgm:pt modelId="{1BCF7CFF-22DF-4F40-8E10-74DE8883B15E}" type="sibTrans" cxnId="{626F8997-276C-4C01-A9BA-5E6DAEBC5B7D}">
      <dgm:prSet/>
      <dgm:spPr/>
      <dgm:t>
        <a:bodyPr/>
        <a:lstStyle/>
        <a:p>
          <a:endParaRPr lang="en-US"/>
        </a:p>
      </dgm:t>
    </dgm:pt>
    <dgm:pt modelId="{96BC74AE-D266-43DE-B59D-FD7ED1175EC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Yacht Club Maintenance</a:t>
          </a:r>
        </a:p>
      </dgm:t>
    </dgm:pt>
    <dgm:pt modelId="{00F63F21-3E4D-4842-8C5F-4696B0EC9EEC}" type="parTrans" cxnId="{F07A7806-0A70-4208-9C73-280523EBC52F}">
      <dgm:prSet/>
      <dgm:spPr/>
      <dgm:t>
        <a:bodyPr/>
        <a:lstStyle/>
        <a:p>
          <a:endParaRPr lang="en-US"/>
        </a:p>
      </dgm:t>
    </dgm:pt>
    <dgm:pt modelId="{AD0B8663-1FC5-402D-9F04-A1CCA64BBD59}" type="sibTrans" cxnId="{F07A7806-0A70-4208-9C73-280523EBC52F}">
      <dgm:prSet/>
      <dgm:spPr/>
      <dgm:t>
        <a:bodyPr/>
        <a:lstStyle/>
        <a:p>
          <a:endParaRPr lang="en-US"/>
        </a:p>
      </dgm:t>
    </dgm:pt>
    <dgm:pt modelId="{0D229664-8557-486B-9FE8-0A7DAEDC799C}">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Golf Academy</a:t>
          </a:r>
        </a:p>
      </dgm:t>
    </dgm:pt>
    <dgm:pt modelId="{BBBE3FE2-4EEA-4B05-9085-70A0B27254AD}" type="parTrans" cxnId="{AD77B5AD-C978-4A59-9919-B57F6686DB65}">
      <dgm:prSet/>
      <dgm:spPr/>
      <dgm:t>
        <a:bodyPr/>
        <a:lstStyle/>
        <a:p>
          <a:endParaRPr lang="en-US"/>
        </a:p>
      </dgm:t>
    </dgm:pt>
    <dgm:pt modelId="{9249BD87-4DB8-4A01-8433-F1781940C8C0}" type="sibTrans" cxnId="{AD77B5AD-C978-4A59-9919-B57F6686DB65}">
      <dgm:prSet/>
      <dgm:spPr/>
      <dgm:t>
        <a:bodyPr/>
        <a:lstStyle/>
        <a:p>
          <a:endParaRPr lang="en-US"/>
        </a:p>
      </dgm:t>
    </dgm:pt>
    <dgm:pt modelId="{6F7C2525-7C7F-4ABF-829C-3C3C0C2CB532}">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Basketball Court Lights</a:t>
          </a:r>
        </a:p>
      </dgm:t>
    </dgm:pt>
    <dgm:pt modelId="{324F4CE5-C867-479B-88AA-582AF1831CF0}" type="parTrans" cxnId="{5F2103E1-692E-4ED4-BADF-3AA790B9F02C}">
      <dgm:prSet/>
      <dgm:spPr/>
      <dgm:t>
        <a:bodyPr/>
        <a:lstStyle/>
        <a:p>
          <a:endParaRPr lang="en-US"/>
        </a:p>
      </dgm:t>
    </dgm:pt>
    <dgm:pt modelId="{01D9598F-EF1E-4A6A-A72C-ECD9D5B74B8A}" type="sibTrans" cxnId="{5F2103E1-692E-4ED4-BADF-3AA790B9F02C}">
      <dgm:prSet/>
      <dgm:spPr/>
      <dgm:t>
        <a:bodyPr/>
        <a:lstStyle/>
        <a:p>
          <a:endParaRPr lang="en-US"/>
        </a:p>
      </dgm:t>
    </dgm:pt>
    <dgm:pt modelId="{64ED42DA-2321-4BC9-8FF7-3A521D9C6C7E}">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Admin Renovation</a:t>
          </a:r>
        </a:p>
      </dgm:t>
    </dgm:pt>
    <dgm:pt modelId="{DC952689-BF90-426A-AB36-CB3DB33A4B93}" type="parTrans" cxnId="{489CE578-1BE0-48F5-8989-EB656ECCD93B}">
      <dgm:prSet/>
      <dgm:spPr/>
      <dgm:t>
        <a:bodyPr/>
        <a:lstStyle/>
        <a:p>
          <a:endParaRPr lang="en-US"/>
        </a:p>
      </dgm:t>
    </dgm:pt>
    <dgm:pt modelId="{FCA376D5-3904-4BFB-8738-16B4B56F4F7A}" type="sibTrans" cxnId="{489CE578-1BE0-48F5-8989-EB656ECCD93B}">
      <dgm:prSet/>
      <dgm:spPr/>
      <dgm:t>
        <a:bodyPr/>
        <a:lstStyle/>
        <a:p>
          <a:endParaRPr lang="en-US"/>
        </a:p>
      </dgm:t>
    </dgm:pt>
    <dgm:pt modelId="{662020BD-BA0D-42D3-84DF-7FA53C41F14B}">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Metrics</a:t>
          </a:r>
        </a:p>
      </dgm:t>
    </dgm:pt>
    <dgm:pt modelId="{7A9284B6-102C-4E0F-87AC-71C9D3C1791B}" type="parTrans" cxnId="{A9EB783B-1FDC-428C-8903-91484FDE1D4B}">
      <dgm:prSet/>
      <dgm:spPr/>
      <dgm:t>
        <a:bodyPr/>
        <a:lstStyle/>
        <a:p>
          <a:endParaRPr lang="en-US"/>
        </a:p>
      </dgm:t>
    </dgm:pt>
    <dgm:pt modelId="{87E73410-982A-4FFE-8040-6BD6096D0BFA}" type="sibTrans" cxnId="{A9EB783B-1FDC-428C-8903-91484FDE1D4B}">
      <dgm:prSet/>
      <dgm:spPr/>
      <dgm:t>
        <a:bodyPr/>
        <a:lstStyle/>
        <a:p>
          <a:endParaRPr lang="en-US"/>
        </a:p>
      </dgm:t>
    </dgm:pt>
    <dgm:pt modelId="{EACFA61C-320C-404B-AF34-48F1054FAED0}">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What Are We Doing To Fill Positions?</a:t>
          </a:r>
        </a:p>
      </dgm:t>
    </dgm:pt>
    <dgm:pt modelId="{4B476B64-32FE-444F-9133-91AAEABD7052}" type="parTrans" cxnId="{82B1BE3F-C210-4DCD-A185-99008988D425}">
      <dgm:prSet/>
      <dgm:spPr/>
      <dgm:t>
        <a:bodyPr/>
        <a:lstStyle/>
        <a:p>
          <a:endParaRPr lang="en-US"/>
        </a:p>
      </dgm:t>
    </dgm:pt>
    <dgm:pt modelId="{20245449-56F4-4D7A-A1D8-FBFDDAE25C64}" type="sibTrans" cxnId="{82B1BE3F-C210-4DCD-A185-99008988D425}">
      <dgm:prSet/>
      <dgm:spPr/>
      <dgm:t>
        <a:bodyPr/>
        <a:lstStyle/>
        <a:p>
          <a:endParaRPr lang="en-US"/>
        </a:p>
      </dgm:t>
    </dgm:pt>
    <dgm:pt modelId="{E109FBF0-BBC6-41C1-BB84-097644EE1BFF}">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Headwinds and Tailwinds</a:t>
          </a:r>
        </a:p>
      </dgm:t>
    </dgm:pt>
    <dgm:pt modelId="{A73F221E-9898-4255-BAC3-095C01364806}" type="sibTrans" cxnId="{57CF90C3-73B4-4A2D-8ACF-C6779A96FFFA}">
      <dgm:prSet/>
      <dgm:spPr/>
      <dgm:t>
        <a:bodyPr/>
        <a:lstStyle/>
        <a:p>
          <a:endParaRPr lang="en-US"/>
        </a:p>
      </dgm:t>
    </dgm:pt>
    <dgm:pt modelId="{12D5B012-FF33-4350-9F6B-487CE20A5AE5}" type="parTrans" cxnId="{57CF90C3-73B4-4A2D-8ACF-C6779A96FFFA}">
      <dgm:prSet/>
      <dgm:spPr/>
      <dgm:t>
        <a:bodyPr/>
        <a:lstStyle/>
        <a:p>
          <a:endParaRPr lang="en-US"/>
        </a:p>
      </dgm:t>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30515" custLinFactNeighborX="10" custLinFactNeighborY="3862">
        <dgm:presLayoutVars>
          <dgm:bulletEnabled val="1"/>
        </dgm:presLayoutVars>
      </dgm:prSet>
      <dgm:spPr/>
    </dgm:pt>
  </dgm:ptLst>
  <dgm:cxnLst>
    <dgm:cxn modelId="{F07A7806-0A70-4208-9C73-280523EBC52F}" srcId="{13B849B3-EE92-4F22-8F7E-142A51942BD8}" destId="{96BC74AE-D266-43DE-B59D-FD7ED1175EC3}" srcOrd="4" destOrd="0" parTransId="{00F63F21-3E4D-4842-8C5F-4696B0EC9EEC}" sibTransId="{AD0B8663-1FC5-402D-9F04-A1CCA64BBD59}"/>
    <dgm:cxn modelId="{6C6CC20F-B28E-4E07-BB03-D6E4E95589DB}" type="presOf" srcId="{13B849B3-EE92-4F22-8F7E-142A51942BD8}" destId="{17F224EC-808A-4A8F-B7DC-2E5B9557C321}" srcOrd="0" destOrd="0" presId="urn:microsoft.com/office/officeart/2005/8/layout/default"/>
    <dgm:cxn modelId="{A5BB8F20-1A3B-4404-B009-D90B11344578}" type="presOf" srcId="{EACFA61C-320C-404B-AF34-48F1054FAED0}" destId="{17F224EC-808A-4A8F-B7DC-2E5B9557C321}" srcOrd="0" destOrd="2" presId="urn:microsoft.com/office/officeart/2005/8/layout/default"/>
    <dgm:cxn modelId="{090D9939-88D7-481E-9135-C7EAC3B4955A}" srcId="{13B849B3-EE92-4F22-8F7E-142A51942BD8}" destId="{4EDE3E98-33D1-4646-BA7A-49989A3201C3}" srcOrd="8" destOrd="0" parTransId="{B908138A-A7B0-4C06-A152-2EDF2EAC38AD}" sibTransId="{E71DA5A7-6F42-4880-A6C2-5F1105F28E83}"/>
    <dgm:cxn modelId="{A9EB783B-1FDC-428C-8903-91484FDE1D4B}" srcId="{13B849B3-EE92-4F22-8F7E-142A51942BD8}" destId="{662020BD-BA0D-42D3-84DF-7FA53C41F14B}" srcOrd="6" destOrd="0" parTransId="{7A9284B6-102C-4E0F-87AC-71C9D3C1791B}" sibTransId="{87E73410-982A-4FFE-8040-6BD6096D0BFA}"/>
    <dgm:cxn modelId="{82B1BE3F-C210-4DCD-A185-99008988D425}" srcId="{13B849B3-EE92-4F22-8F7E-142A51942BD8}" destId="{EACFA61C-320C-404B-AF34-48F1054FAED0}" srcOrd="1" destOrd="0" parTransId="{4B476B64-32FE-444F-9133-91AAEABD7052}" sibTransId="{20245449-56F4-4D7A-A1D8-FBFDDAE25C64}"/>
    <dgm:cxn modelId="{27B35A47-CCF3-4A29-926B-C13266019C26}" type="presOf" srcId="{96BC74AE-D266-43DE-B59D-FD7ED1175EC3}" destId="{17F224EC-808A-4A8F-B7DC-2E5B9557C321}" srcOrd="0" destOrd="5" presId="urn:microsoft.com/office/officeart/2005/8/layout/default"/>
    <dgm:cxn modelId="{0A261254-6FEC-4437-9BE8-D763DC56432F}" type="presOf" srcId="{64ED42DA-2321-4BC9-8FF7-3A521D9C6C7E}" destId="{17F224EC-808A-4A8F-B7DC-2E5B9557C321}" srcOrd="0" destOrd="4" presId="urn:microsoft.com/office/officeart/2005/8/layout/default"/>
    <dgm:cxn modelId="{F1149256-4846-48E4-9448-7313A86590DD}" type="presOf" srcId="{C8330427-0822-4E52-B101-8F71B7704093}" destId="{17F224EC-808A-4A8F-B7DC-2E5B9557C321}" srcOrd="0" destOrd="10" presId="urn:microsoft.com/office/officeart/2005/8/layout/default"/>
    <dgm:cxn modelId="{489CE578-1BE0-48F5-8989-EB656ECCD93B}" srcId="{13B849B3-EE92-4F22-8F7E-142A51942BD8}" destId="{64ED42DA-2321-4BC9-8FF7-3A521D9C6C7E}" srcOrd="3" destOrd="0" parTransId="{DC952689-BF90-426A-AB36-CB3DB33A4B93}" sibTransId="{FCA376D5-3904-4BFB-8738-16B4B56F4F7A}"/>
    <dgm:cxn modelId="{FE99DF59-EDCC-47D1-ABF6-9A8C25DC3986}" type="presOf" srcId="{6F7C2525-7C7F-4ABF-829C-3C3C0C2CB532}" destId="{17F224EC-808A-4A8F-B7DC-2E5B9557C321}" srcOrd="0" destOrd="3" presId="urn:microsoft.com/office/officeart/2005/8/layout/default"/>
    <dgm:cxn modelId="{2431257B-6215-409A-A5EA-776FCF225ED4}" srcId="{462F5009-0BF7-4DC7-8761-648C3A31CE0C}" destId="{13B849B3-EE92-4F22-8F7E-142A51942BD8}" srcOrd="0" destOrd="0" parTransId="{A403FB1D-0A94-496E-995F-4AAC8EFE8D61}" sibTransId="{6BFC6230-1E06-4372-97E4-3FE1629361ED}"/>
    <dgm:cxn modelId="{89F15086-E91C-4E39-AF90-51324F0EADA5}" type="presOf" srcId="{0D229664-8557-486B-9FE8-0A7DAEDC799C}" destId="{17F224EC-808A-4A8F-B7DC-2E5B9557C321}" srcOrd="0" destOrd="6" presId="urn:microsoft.com/office/officeart/2005/8/layout/default"/>
    <dgm:cxn modelId="{626F8997-276C-4C01-A9BA-5E6DAEBC5B7D}" srcId="{13B849B3-EE92-4F22-8F7E-142A51942BD8}" destId="{8EDC66D8-C774-4ABC-A158-F05A2B222741}" srcOrd="7" destOrd="0" parTransId="{775288A5-6798-42DE-8392-5AAF7EDF00E2}" sibTransId="{1BCF7CFF-22DF-4F40-8E10-74DE8883B15E}"/>
    <dgm:cxn modelId="{1ED4CAA3-F884-4126-B8C6-33E2111B6190}" type="presOf" srcId="{8EDC66D8-C774-4ABC-A158-F05A2B222741}" destId="{17F224EC-808A-4A8F-B7DC-2E5B9557C321}" srcOrd="0" destOrd="8" presId="urn:microsoft.com/office/officeart/2005/8/layout/default"/>
    <dgm:cxn modelId="{18A997A4-13E6-4C52-9706-D7F21C718580}" type="presOf" srcId="{4EDE3E98-33D1-4646-BA7A-49989A3201C3}" destId="{17F224EC-808A-4A8F-B7DC-2E5B9557C321}" srcOrd="0" destOrd="9" presId="urn:microsoft.com/office/officeart/2005/8/layout/default"/>
    <dgm:cxn modelId="{C36E9BA4-2817-4F6C-AE3A-F54B02CB6273}" type="presOf" srcId="{E109FBF0-BBC6-41C1-BB84-097644EE1BFF}" destId="{17F224EC-808A-4A8F-B7DC-2E5B9557C321}" srcOrd="0" destOrd="1" presId="urn:microsoft.com/office/officeart/2005/8/layout/default"/>
    <dgm:cxn modelId="{AD77B5AD-C978-4A59-9919-B57F6686DB65}" srcId="{13B849B3-EE92-4F22-8F7E-142A51942BD8}" destId="{0D229664-8557-486B-9FE8-0A7DAEDC799C}" srcOrd="5" destOrd="0" parTransId="{BBBE3FE2-4EEA-4B05-9085-70A0B27254AD}" sibTransId="{9249BD87-4DB8-4A01-8433-F1781940C8C0}"/>
    <dgm:cxn modelId="{D1F9E1B5-06A6-45A1-BEE0-1585E18C32FB}" type="presOf" srcId="{662020BD-BA0D-42D3-84DF-7FA53C41F14B}" destId="{17F224EC-808A-4A8F-B7DC-2E5B9557C321}" srcOrd="0" destOrd="7" presId="urn:microsoft.com/office/officeart/2005/8/layout/default"/>
    <dgm:cxn modelId="{C6A483B8-C8A1-4F81-B127-BCA5EFA8B70B}" type="presOf" srcId="{462F5009-0BF7-4DC7-8761-648C3A31CE0C}" destId="{341FFF4B-AFD9-4B69-9A5C-89DD38ED72EA}" srcOrd="0" destOrd="0" presId="urn:microsoft.com/office/officeart/2005/8/layout/default"/>
    <dgm:cxn modelId="{57CF90C3-73B4-4A2D-8ACF-C6779A96FFFA}" srcId="{13B849B3-EE92-4F22-8F7E-142A51942BD8}" destId="{E109FBF0-BBC6-41C1-BB84-097644EE1BFF}" srcOrd="0" destOrd="0" parTransId="{12D5B012-FF33-4350-9F6B-487CE20A5AE5}" sibTransId="{A73F221E-9898-4255-BAC3-095C01364806}"/>
    <dgm:cxn modelId="{5F2103E1-692E-4ED4-BADF-3AA790B9F02C}" srcId="{13B849B3-EE92-4F22-8F7E-142A51942BD8}" destId="{6F7C2525-7C7F-4ABF-829C-3C3C0C2CB532}" srcOrd="2" destOrd="0" parTransId="{324F4CE5-C867-479B-88AA-582AF1831CF0}" sibTransId="{01D9598F-EF1E-4A6A-A72C-ECD9D5B74B8A}"/>
    <dgm:cxn modelId="{386085F2-9FBD-4522-949E-142CE8E8A297}" srcId="{13B849B3-EE92-4F22-8F7E-142A51942BD8}" destId="{C8330427-0822-4E52-B101-8F71B7704093}" srcOrd="9" destOrd="0" parTransId="{50838DAC-9624-48C2-A863-AB02E02EDFB2}" sibTransId="{3C3F3C89-C0AA-4665-A4CF-A6FE61D29742}"/>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4948" y="80763"/>
          <a:ext cx="8404264" cy="6581295"/>
        </a:xfrm>
        <a:prstGeom prst="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indent="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indent="0" algn="l" defTabSz="1244600">
            <a:lnSpc>
              <a:spcPct val="100000"/>
            </a:lnSpc>
            <a:spcBef>
              <a:spcPct val="0"/>
            </a:spcBef>
            <a:spcAft>
              <a:spcPts val="600"/>
            </a:spcAft>
            <a:buNone/>
          </a:pPr>
          <a:endParaRPr lang="en-US" sz="1000" b="1" u="sng" kern="120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Headwinds and Tailwinds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What Are We Doing To Fill Positions?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Basketball Court Lights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Admin Renovation</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Yacht Club Maintenance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Golf Academy</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spc="0" baseline="0" dirty="0">
              <a:solidFill>
                <a:schemeClr val="bg1"/>
              </a:solidFill>
              <a:latin typeface="Century Gothic" panose="020B0502020202020204" pitchFamily="34" charset="0"/>
              <a:cs typeface="Calibri" panose="020F0502020204030204" pitchFamily="34" charset="0"/>
            </a:rPr>
            <a:t>Metrics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90000"/>
            </a:lnSpc>
            <a:spcBef>
              <a:spcPct val="0"/>
            </a:spcBef>
            <a:spcAft>
              <a:spcPts val="1800"/>
            </a:spcAft>
            <a:buClrTx/>
            <a:buSzTx/>
            <a:buFont typeface="Arial" panose="020B0604020202020204" pitchFamily="34" charset="0"/>
            <a:buNone/>
            <a:tabLst/>
            <a:defRPr/>
          </a:pPr>
          <a:endParaRPr lang="en-US" sz="1800" kern="1200" dirty="0">
            <a:solidFill>
              <a:schemeClr val="bg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sp:txBody>
      <dsp:txXfrm>
        <a:off x="4948" y="80763"/>
        <a:ext cx="8404264" cy="65812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970941"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2/17/2023</a:t>
            </a:fld>
            <a:endParaRPr dirty="0"/>
          </a:p>
        </p:txBody>
      </p:sp>
      <p:sp>
        <p:nvSpPr>
          <p:cNvPr id="4" name="Footer Placeholder 3"/>
          <p:cNvSpPr>
            <a:spLocks noGrp="1"/>
          </p:cNvSpPr>
          <p:nvPr>
            <p:ph type="ftr" sz="quarter" idx="2"/>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970941" y="8829979"/>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49:40.2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76,'5504'0,"-5147"-15,-215 9,208-35,-264 32,0 4,90 7,-49 1,1240-3,-1318 2,61 11,42 1,87-15,-226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49:45.0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0 158,'208'-7,"-24"-1,-142 6,69-14,-21 3,63 2,156 9,-12 1,762-11,-1045 12,374-28,-53-1,358 28,-342 3,214-2,-538-1,0-2,36-8,-37 6,1 0,40 0,1111 7,-980 13,223-16,-400 2,0 1,36 9,-33-6,37 4,300-6,-188-6,1008 3,-1169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49:49.5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0 246,'21'0,"109"1,188-24,-212 7,187-4,-168 14,-18-1,-38 7,136-8,-45 0,-37 4,-80 1,494-32,-474 30,91-18,-98 12,1 3,76-2,2947 13,-1646-5,-1266-6,2 1,-115 5,0-3,56-11,-52 6,18 2,0 3,89 7,-41 1,-35-3,-73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49:55.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74,'1'0,"-1"1,1 0,-1-1,0 1,0-1,1 1,0 0,-1-1,1 1,-1-1,1 0,-1 1,1-1,0 1,-1-1,1 1,0-1,0 0,-1 0,1 0,-1 0,1 0,0 1,1-1,24 5,-19-5,390 38,5-34,-367-5,-1-1,2-2,-2-1,50-15,-58 14,-2 2,30-3,-26 5,36-10,-42 7,26-8,0 2,0 2,2 2,53 0,678 8,-426-1,-149-15,-97 13,111 5,-175 5,-36-6,0-1,0 1,-1-1,1 0,0-1,-1 0,1 0,15-4,-15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50:00.0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1 103,'4'-2,"0"0,0-1,0 2,0-1,1 1,-1 0,0 0,1 0,-1 1,1-1,-1 1,1 0,7 1,3-1,45-2,111 12,-152-8,1-2,0 0,26-5,15 1,52 4,76-4,-177 2,0 0,0-1,0-1,15-5,-18 5,1 0,0 0,0 2,0-1,1 2,15-2,15 3,-3 0,1 0,66-12,68-17,-118 26,85 6,-116 0,39 10,-11-3,107 8,-82-12,51 0,582-6,-665-2,1-2,48-11,-50 6,1 3,53-1,2213 8,-2297-1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40:28.9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30,'4'-2,"0"0,-1 0,1 1,0-1,0 1,0 0,1 0,-2 0,2 1,-1-1,0 1,1 0,-1 0,5 2,8-2,300-3,-209 4,-35-8,-1-1,1017 9,-910 12,-110-6,331 16,297-23,-664 1,61 12,-57-6,38 0,420-5,-248-4,1903 2,-2117-1,33-7,-12 1,-36 5,1-2,0 0,18-7,-28 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3T15:48:28.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73,'365'-15,"98"1,-421 12,-1-3,43-9,-45 6,-1 2,64-2,1651 11,-917-5,1789 2,-2622 0,0 0,-1 1,1-1,0 0,-1 1,1 0,0 0,0 0,-1 0,0 0,1 1,-1-1,1 1,-1-1,0 2,0-2,0 1,0 0,0 0,-1 0,1 1,-1-1,1 0,-1 1,1-1,-2 1,1 0,1 3,3 9,-2 0,0 1,1 31,-2-26,2 32,-6 86,2-136,-1-1,1 0,0 0,-1 1,0-1,0 0,0 0,0 1,0-1,0-1,-1 2,1-2,-1 1,1 0,-1-1,1 1,-1-1,0 1,1-1,-2 1,1-1,1 0,-2 0,1 0,0 0,0 0,-1-1,-2 1,-8 2,0-1,-1 0,-23-1,18 0,-176 20,-20 2,-532-22,360-3,299 1,39-2,1 3,-1 2,-79 14,41 0,0-2,-108 1,-180-15,170-3,67 3,-161 1,188 6,-61 0,-1806-7,1935-2,-59-11,61 7,-68-2,90 8,-1 2,-1-2,1 0,0-2,0 0,0-1,1-2,-1 1,-22-10,31 10,-1 0,1 1,-16-2,16 3,1 0,0 0,0-1,-19-9,28 12,-7-5,0 1,0-1,1 0,-14-11,19 15,1-1,1 2,-1-1,0 0,0 0,0 0,0-1,1 2,-1-2,1 1,-1 0,1-1,-1 2,1-2,-1 1,1 0,0-1,0 1,0-1,0 2,0-2,0 1,0-1,0 1,0 0,1-1,-1 2,1-2,-1 1,1 0,-1-1,1 2,0-2,0 1,-1 0,1 0,0 0,0 0,0 0,0 0,0 1,0-1,2-1,2-1,0 0,0 0,0 0,1 1,-1 0,0 0,1 0,-1 1,7-1,58-4,-26 4,80-15,112-7,508 18,-411 8,-239-1,214-10,-185-14,-80 13,65-5,223 12,-167 5,-78-1,91-2,-106-6,26-1,282 9,-237-16,25 15,-152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970941"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2/17/2023</a:t>
            </a:fld>
            <a:endParaRPr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701041" y="4473899"/>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970941" y="8829979"/>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3870960"/>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4139843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41789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1017676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0428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6522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50791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989424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7466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2/17/2023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683886"/>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57470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2015357"/>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0457975"/>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90934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357260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2/17/2023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50883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2DA115-E044-4F16-A8B0-45B1FB893790}"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3640008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DA115-E044-4F16-A8B0-45B1FB893790}"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3494333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DA115-E044-4F16-A8B0-45B1FB893790}"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273299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DA115-E044-4F16-A8B0-45B1FB893790}"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2256203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2DA115-E044-4F16-A8B0-45B1FB893790}"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2500343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2DA115-E044-4F16-A8B0-45B1FB893790}"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233638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DA115-E044-4F16-A8B0-45B1FB893790}"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3271352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2DA115-E044-4F16-A8B0-45B1FB893790}"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3796575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2DA115-E044-4F16-A8B0-45B1FB893790}"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54193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DA115-E044-4F16-A8B0-45B1FB893790}"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11212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DA115-E044-4F16-A8B0-45B1FB893790}"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6CE4-1CC1-4FFA-ACFD-4D39D247A377}" type="slidenum">
              <a:rPr lang="en-US" smtClean="0"/>
              <a:t>‹#›</a:t>
            </a:fld>
            <a:endParaRPr lang="en-US"/>
          </a:p>
        </p:txBody>
      </p:sp>
    </p:spTree>
    <p:extLst>
      <p:ext uri="{BB962C8B-B14F-4D97-AF65-F5344CB8AC3E}">
        <p14:creationId xmlns:p14="http://schemas.microsoft.com/office/powerpoint/2010/main" val="187356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2/17/2023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2384892"/>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2DA115-E044-4F16-A8B0-45B1FB893790}" type="datetimeFigureOut">
              <a:rPr lang="en-US" smtClean="0"/>
              <a:t>2/17/2023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1E6CE4-1CC1-4FFA-ACFD-4D39D247A377}" type="slidenum">
              <a:rPr lang="en-US" smtClean="0"/>
              <a:t>‹#›</a:t>
            </a:fld>
            <a:endParaRPr lang="en-US"/>
          </a:p>
        </p:txBody>
      </p:sp>
    </p:spTree>
    <p:extLst>
      <p:ext uri="{BB962C8B-B14F-4D97-AF65-F5344CB8AC3E}">
        <p14:creationId xmlns:p14="http://schemas.microsoft.com/office/powerpoint/2010/main" val="3927667203"/>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https://files.constantcontact.com/4fdfceab001/4cd6bb01-03f4-42e5-8212-a383c9bfe9d8.png?rdr=true"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8" Type="http://schemas.openxmlformats.org/officeDocument/2006/relationships/hyperlink" Target="https://dnr.maryland.gov/forests/pages/programapps/newtreeexpert.aspx" TargetMode="External"/><Relationship Id="rId3" Type="http://schemas.openxmlformats.org/officeDocument/2006/relationships/hyperlink" Target="https://www.dllr.state.md.us/license/mhic/mhiclicreq.shtml" TargetMode="External"/><Relationship Id="rId7" Type="http://schemas.openxmlformats.org/officeDocument/2006/relationships/hyperlink" Target="https://mde.maryland.gov/programs/water/wetlandsandwaterways/pages/marinecontractors.aspx" TargetMode="External"/><Relationship Id="rId2" Type="http://schemas.openxmlformats.org/officeDocument/2006/relationships/hyperlink" Target="https://www.marylandattorneygeneral.gov/Pages/CPD/Homebuilder/index.aspx" TargetMode="External"/><Relationship Id="rId1" Type="http://schemas.openxmlformats.org/officeDocument/2006/relationships/slideLayout" Target="../slideLayouts/slideLayout38.xml"/><Relationship Id="rId6" Type="http://schemas.openxmlformats.org/officeDocument/2006/relationships/hyperlink" Target="https://www.dllr.state.md.us/license/mhic/mhicfaqgf.shtml#gfdef" TargetMode="External"/><Relationship Id="rId5" Type="http://schemas.openxmlformats.org/officeDocument/2006/relationships/hyperlink" Target="https://www.dllr.state.md.us/license/mhic/mhicfaq.shtml" TargetMode="External"/><Relationship Id="rId4" Type="http://schemas.openxmlformats.org/officeDocument/2006/relationships/hyperlink" Target="https://www.dllr.state.md.us/license/mhic/mhicwhatishi.shtml" TargetMode="External"/><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o.worcester.md.us/sites/default/files/How_to_Permit_App.pdf" TargetMode="External"/><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5.xml"/><Relationship Id="rId3" Type="http://schemas.openxmlformats.org/officeDocument/2006/relationships/image" Target="../media/image34.png"/><Relationship Id="rId7" Type="http://schemas.openxmlformats.org/officeDocument/2006/relationships/customXml" Target="../ink/ink2.xml"/><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38.xml"/><Relationship Id="rId6" Type="http://schemas.openxmlformats.org/officeDocument/2006/relationships/image" Target="../media/image36.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customXml" Target="../ink/ink3.xml"/><Relationship Id="rId1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41.png"/><Relationship Id="rId1" Type="http://schemas.openxmlformats.org/officeDocument/2006/relationships/slideLayout" Target="../slideLayouts/slideLayout38.xml"/><Relationship Id="rId6" Type="http://schemas.openxmlformats.org/officeDocument/2006/relationships/image" Target="../media/image43.png"/><Relationship Id="rId5" Type="http://schemas.openxmlformats.org/officeDocument/2006/relationships/customXml" Target="../ink/ink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hyperlink" Target="http://www.oceanpines.org/"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0" y="639097"/>
            <a:ext cx="4834654" cy="3781101"/>
          </a:xfrm>
        </p:spPr>
        <p:txBody>
          <a:bodyPr>
            <a:normAutofit/>
          </a:bodyPr>
          <a:lstStyle/>
          <a:p>
            <a:r>
              <a:rPr lang="en-US" dirty="0">
                <a:latin typeface="Franklin Gothic Medium" panose="020B0603020102020204" pitchFamily="34" charset="0"/>
              </a:rPr>
              <a:t>Board of Directors Meeting</a:t>
            </a:r>
          </a:p>
        </p:txBody>
      </p:sp>
      <p:sp>
        <p:nvSpPr>
          <p:cNvPr id="19" name="Freeform: Shape 12">
            <a:extLst>
              <a:ext uri="{FF2B5EF4-FFF2-40B4-BE49-F238E27FC236}">
                <a16:creationId xmlns:a16="http://schemas.microsoft.com/office/drawing/2014/main" id="{B95EB505-AE12-4878-88D1-3A93384E0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ubtitle 3"/>
          <p:cNvSpPr>
            <a:spLocks noGrp="1"/>
          </p:cNvSpPr>
          <p:nvPr>
            <p:ph type="subTitle" idx="1"/>
          </p:nvPr>
        </p:nvSpPr>
        <p:spPr>
          <a:xfrm>
            <a:off x="607500" y="5280847"/>
            <a:ext cx="4834654" cy="785656"/>
          </a:xfrm>
        </p:spPr>
        <p:txBody>
          <a:bodyPr>
            <a:normAutofit/>
          </a:bodyPr>
          <a:lstStyle/>
          <a:p>
            <a:r>
              <a:rPr lang="en-US" sz="2400" dirty="0">
                <a:solidFill>
                  <a:srgbClr val="FFFFFF"/>
                </a:solidFill>
                <a:latin typeface="Franklin Gothic Medium"/>
              </a:rPr>
              <a:t>February 18, 2023</a:t>
            </a:r>
          </a:p>
        </p:txBody>
      </p:sp>
      <p:sp>
        <p:nvSpPr>
          <p:cNvPr id="22" name="Rectangle 14">
            <a:extLst>
              <a:ext uri="{FF2B5EF4-FFF2-40B4-BE49-F238E27FC236}">
                <a16:creationId xmlns:a16="http://schemas.microsoft.com/office/drawing/2014/main" id="{A12BC7B8-5515-40FA-A38E-1054E2061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006" y="0"/>
            <a:ext cx="348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a:extLst>
              <a:ext uri="{FF2B5EF4-FFF2-40B4-BE49-F238E27FC236}">
                <a16:creationId xmlns:a16="http://schemas.microsoft.com/office/drawing/2014/main" id="{DD55F7DD-ACF1-44A0-B9B5-FC5A87544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604" y="958640"/>
            <a:ext cx="2522798"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6554" y="2376463"/>
            <a:ext cx="2075365" cy="2075365"/>
          </a:xfrm>
          <a:prstGeom prst="rect">
            <a:avLst/>
          </a:prstGeom>
        </p:spPr>
      </p:pic>
    </p:spTree>
    <p:extLst>
      <p:ext uri="{BB962C8B-B14F-4D97-AF65-F5344CB8AC3E}">
        <p14:creationId xmlns:p14="http://schemas.microsoft.com/office/powerpoint/2010/main" val="547177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7" y="368806"/>
            <a:ext cx="7524003" cy="1338695"/>
          </a:xfrm>
        </p:spPr>
        <p:txBody>
          <a:bodyPr/>
          <a:lstStyle/>
          <a:p>
            <a:pPr algn="ctr"/>
            <a:br>
              <a:rPr lang="en-US" dirty="0">
                <a:solidFill>
                  <a:schemeClr val="bg1"/>
                </a:solidFill>
                <a:latin typeface="Calibri" panose="020F0502020204030204" pitchFamily="34" charset="0"/>
                <a:ea typeface="Calibri" panose="020F0502020204030204" pitchFamily="34" charset="0"/>
              </a:rPr>
            </a:br>
            <a:r>
              <a:rPr lang="en-US" dirty="0">
                <a:solidFill>
                  <a:schemeClr val="tx1"/>
                </a:solidFill>
                <a:latin typeface="Calibri" panose="020F0502020204030204" pitchFamily="34" charset="0"/>
                <a:ea typeface="Calibri" panose="020F0502020204030204" pitchFamily="34" charset="0"/>
              </a:rPr>
              <a:t>Administration Building Renovation</a:t>
            </a:r>
            <a:endParaRPr lang="en-US" dirty="0">
              <a:solidFill>
                <a:schemeClr val="tx1"/>
              </a:solidFill>
            </a:endParaRPr>
          </a:p>
        </p:txBody>
      </p:sp>
      <p:sp>
        <p:nvSpPr>
          <p:cNvPr id="4" name="Title 12">
            <a:extLst>
              <a:ext uri="{FF2B5EF4-FFF2-40B4-BE49-F238E27FC236}">
                <a16:creationId xmlns:a16="http://schemas.microsoft.com/office/drawing/2014/main" id="{DCC1CAF7-CA5E-0720-7146-5472B8C06A4B}"/>
              </a:ext>
            </a:extLst>
          </p:cNvPr>
          <p:cNvSpPr txBox="1">
            <a:spLocks/>
          </p:cNvSpPr>
          <p:nvPr/>
        </p:nvSpPr>
        <p:spPr>
          <a:xfrm>
            <a:off x="316159" y="2055224"/>
            <a:ext cx="8638903" cy="4206240"/>
          </a:xfrm>
          <a:prstGeom prst="rect">
            <a:avLst/>
          </a:prstGeom>
        </p:spPr>
        <p:txBody>
          <a:bodyPr vert="horz" lIns="91440" tIns="45720" rIns="91440" bIns="0" rtlCol="0" anchor="b">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684213" lvl="1" indent="-227013">
              <a:spcBef>
                <a:spcPct val="0"/>
              </a:spcBef>
              <a:spcAft>
                <a:spcPts val="600"/>
              </a:spcAft>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sp>
        <p:nvSpPr>
          <p:cNvPr id="3" name="TextBox 2">
            <a:extLst>
              <a:ext uri="{FF2B5EF4-FFF2-40B4-BE49-F238E27FC236}">
                <a16:creationId xmlns:a16="http://schemas.microsoft.com/office/drawing/2014/main" id="{1217FC4F-F4AF-5747-A600-5B88FC250541}"/>
              </a:ext>
            </a:extLst>
          </p:cNvPr>
          <p:cNvSpPr txBox="1"/>
          <p:nvPr/>
        </p:nvSpPr>
        <p:spPr>
          <a:xfrm>
            <a:off x="86304" y="2055224"/>
            <a:ext cx="5204155" cy="2431435"/>
          </a:xfrm>
          <a:prstGeom prst="rect">
            <a:avLst/>
          </a:prstGeom>
          <a:noFill/>
        </p:spPr>
        <p:txBody>
          <a:bodyPr wrap="square" rtlCol="0">
            <a:spAutoFit/>
          </a:bodyPr>
          <a:lstStyle/>
          <a:p>
            <a:pPr marR="0" lvl="0">
              <a:spcBef>
                <a:spcPts val="0"/>
              </a:spcBef>
              <a:spcAft>
                <a:spcPts val="0"/>
              </a:spcAft>
            </a:pPr>
            <a:endParaRPr lang="en-US" sz="800" dirty="0">
              <a:solidFill>
                <a:schemeClr val="bg1"/>
              </a:solidFill>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Calibri" panose="020F0502020204030204" pitchFamily="34" charset="0"/>
                <a:ea typeface="Calibri" panose="020F0502020204030204" pitchFamily="34" charset="0"/>
              </a:rPr>
              <a:t>Outside Preferred Vendors</a:t>
            </a:r>
          </a:p>
          <a:p>
            <a:pPr marL="742950" lvl="1"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HVAC &amp; Plumbing</a:t>
            </a:r>
          </a:p>
          <a:p>
            <a:pPr marL="742950" lvl="1" indent="-285750">
              <a:buFont typeface="Arial" panose="020B0604020202020204" pitchFamily="34" charset="0"/>
              <a:buChar char="•"/>
            </a:pPr>
            <a:r>
              <a:rPr lang="en-US" dirty="0">
                <a:solidFill>
                  <a:schemeClr val="bg1"/>
                </a:solidFill>
                <a:effectLst/>
                <a:latin typeface="Calibri" panose="020F0502020204030204" pitchFamily="34" charset="0"/>
                <a:ea typeface="Calibri" panose="020F0502020204030204" pitchFamily="34" charset="0"/>
              </a:rPr>
              <a:t>Design, Painting, Restrooms</a:t>
            </a:r>
          </a:p>
          <a:p>
            <a:pPr marL="742950" lvl="1"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Floors</a:t>
            </a:r>
          </a:p>
          <a:p>
            <a:pPr marL="742950" lvl="1" indent="-285750">
              <a:buFont typeface="Arial" panose="020B0604020202020204" pitchFamily="34" charset="0"/>
              <a:buChar char="•"/>
            </a:pPr>
            <a:endParaRPr lang="en-US" dirty="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rPr>
              <a:t>Public Works – Maintenance Team</a:t>
            </a:r>
            <a:endParaRPr lang="en-US" dirty="0">
              <a:solidFill>
                <a:schemeClr val="bg1"/>
              </a:solidFill>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p:txBody>
      </p:sp>
      <p:pic>
        <p:nvPicPr>
          <p:cNvPr id="6" name="Picture 5">
            <a:extLst>
              <a:ext uri="{FF2B5EF4-FFF2-40B4-BE49-F238E27FC236}">
                <a16:creationId xmlns:a16="http://schemas.microsoft.com/office/drawing/2014/main" id="{D4A4CF89-3DFC-634F-2ED8-C04E699FA9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5070" y="4327642"/>
            <a:ext cx="2891838" cy="2168879"/>
          </a:xfrm>
          <a:prstGeom prst="rect">
            <a:avLst/>
          </a:prstGeom>
        </p:spPr>
      </p:pic>
      <p:pic>
        <p:nvPicPr>
          <p:cNvPr id="7" name="Picture 6" descr="A conference room with a table and chairs&#10;&#10;Description automatically generated with low confidence">
            <a:extLst>
              <a:ext uri="{FF2B5EF4-FFF2-40B4-BE49-F238E27FC236}">
                <a16:creationId xmlns:a16="http://schemas.microsoft.com/office/drawing/2014/main" id="{DD981A33-84B6-9748-F27E-6BF5051F3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898" y="2055225"/>
            <a:ext cx="3400509" cy="4698440"/>
          </a:xfrm>
          <a:prstGeom prst="rect">
            <a:avLst/>
          </a:prstGeom>
        </p:spPr>
      </p:pic>
      <p:pic>
        <p:nvPicPr>
          <p:cNvPr id="11" name="Picture 10" descr="A picture containing wall, indoor, bathroom, sink&#10;&#10;Description automatically generated">
            <a:extLst>
              <a:ext uri="{FF2B5EF4-FFF2-40B4-BE49-F238E27FC236}">
                <a16:creationId xmlns:a16="http://schemas.microsoft.com/office/drawing/2014/main" id="{2C128ED3-7C2C-369C-841E-833154B25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868" y="3948857"/>
            <a:ext cx="2193591" cy="2924788"/>
          </a:xfrm>
          <a:prstGeom prst="rect">
            <a:avLst/>
          </a:prstGeom>
        </p:spPr>
      </p:pic>
    </p:spTree>
    <p:extLst>
      <p:ext uri="{BB962C8B-B14F-4D97-AF65-F5344CB8AC3E}">
        <p14:creationId xmlns:p14="http://schemas.microsoft.com/office/powerpoint/2010/main" val="221944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8"/>
            <a:ext cx="8061749" cy="970450"/>
          </a:xfrm>
        </p:spPr>
        <p:txBody>
          <a:bodyPr/>
          <a:lstStyle/>
          <a:p>
            <a:pPr algn="ctr"/>
            <a:r>
              <a:rPr lang="en-US" sz="3200" dirty="0"/>
              <a:t>Yacht Club Maintenance</a:t>
            </a: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building, roof&#10;&#10;Description automatically generated">
            <a:extLst>
              <a:ext uri="{FF2B5EF4-FFF2-40B4-BE49-F238E27FC236}">
                <a16:creationId xmlns:a16="http://schemas.microsoft.com/office/drawing/2014/main" id="{58991EED-41AE-C06B-B462-BB8784B55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3" y="1901211"/>
            <a:ext cx="2643514" cy="3532415"/>
          </a:xfrm>
          <a:prstGeom prst="rect">
            <a:avLst/>
          </a:prstGeom>
        </p:spPr>
      </p:pic>
      <p:pic>
        <p:nvPicPr>
          <p:cNvPr id="5" name="Picture 4" descr="A picture containing outdoor, apartment building&#10;&#10;Description automatically generated">
            <a:extLst>
              <a:ext uri="{FF2B5EF4-FFF2-40B4-BE49-F238E27FC236}">
                <a16:creationId xmlns:a16="http://schemas.microsoft.com/office/drawing/2014/main" id="{CC3DBC99-7E1D-BC68-D7D0-25DB36876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37520" y="2329394"/>
            <a:ext cx="3532415" cy="2649311"/>
          </a:xfrm>
          <a:prstGeom prst="rect">
            <a:avLst/>
          </a:prstGeom>
        </p:spPr>
      </p:pic>
      <p:sp>
        <p:nvSpPr>
          <p:cNvPr id="8" name="TextBox 7">
            <a:extLst>
              <a:ext uri="{FF2B5EF4-FFF2-40B4-BE49-F238E27FC236}">
                <a16:creationId xmlns:a16="http://schemas.microsoft.com/office/drawing/2014/main" id="{643CFBBA-7AF6-4995-F202-735B6F3C0F73}"/>
              </a:ext>
            </a:extLst>
          </p:cNvPr>
          <p:cNvSpPr txBox="1"/>
          <p:nvPr/>
        </p:nvSpPr>
        <p:spPr>
          <a:xfrm>
            <a:off x="709125" y="5433626"/>
            <a:ext cx="7725750" cy="1384995"/>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Outside Contractors</a:t>
            </a: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Overhang was sanded</a:t>
            </a:r>
            <a:r>
              <a:rPr lang="en-US" sz="1400" dirty="0">
                <a:effectLst/>
                <a:latin typeface="Calibri" panose="020F0502020204030204" pitchFamily="34" charset="0"/>
                <a:ea typeface="Calibri" panose="020F0502020204030204" pitchFamily="34" charset="0"/>
              </a:rPr>
              <a:t>, primed and painted</a:t>
            </a: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Cost</a:t>
            </a:r>
            <a:r>
              <a:rPr lang="en-US" sz="1400" dirty="0">
                <a:effectLst/>
                <a:latin typeface="Calibri" panose="020F0502020204030204" pitchFamily="34" charset="0"/>
                <a:ea typeface="Calibri" panose="020F0502020204030204" pitchFamily="34" charset="0"/>
              </a:rPr>
              <a:t> $3,100 </a:t>
            </a: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C</a:t>
            </a:r>
            <a:r>
              <a:rPr lang="en-US" sz="1400" dirty="0">
                <a:effectLst/>
                <a:latin typeface="Calibri" panose="020F0502020204030204" pitchFamily="34" charset="0"/>
                <a:ea typeface="Calibri" panose="020F0502020204030204" pitchFamily="34" charset="0"/>
              </a:rPr>
              <a:t>ompleted about two weeks ago. </a:t>
            </a:r>
          </a:p>
          <a:p>
            <a:pPr marL="7429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The ceiling has been completed in the ball room as well. It had all the lose plaster cut out, patched and sanded. Then the whole ceiling was</a:t>
            </a:r>
            <a:r>
              <a:rPr lang="en-US" sz="1400" dirty="0">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painted. </a:t>
            </a:r>
            <a:endParaRPr lang="en-US" sz="1400" dirty="0"/>
          </a:p>
        </p:txBody>
      </p:sp>
      <p:sp>
        <p:nvSpPr>
          <p:cNvPr id="9" name="TextBox 8">
            <a:extLst>
              <a:ext uri="{FF2B5EF4-FFF2-40B4-BE49-F238E27FC236}">
                <a16:creationId xmlns:a16="http://schemas.microsoft.com/office/drawing/2014/main" id="{9DE710EC-D4B3-DF7E-03F0-0AA4719095D6}"/>
              </a:ext>
            </a:extLst>
          </p:cNvPr>
          <p:cNvSpPr txBox="1"/>
          <p:nvPr/>
        </p:nvSpPr>
        <p:spPr>
          <a:xfrm>
            <a:off x="1788766" y="4997315"/>
            <a:ext cx="1446245" cy="461665"/>
          </a:xfrm>
          <a:prstGeom prst="rect">
            <a:avLst/>
          </a:prstGeom>
          <a:noFill/>
        </p:spPr>
        <p:txBody>
          <a:bodyPr wrap="square" rtlCol="0">
            <a:spAutoFit/>
          </a:bodyPr>
          <a:lstStyle/>
          <a:p>
            <a:pPr algn="ctr"/>
            <a:r>
              <a:rPr lang="en-US" sz="2400" dirty="0">
                <a:solidFill>
                  <a:srgbClr val="FFFF00"/>
                </a:solidFill>
              </a:rPr>
              <a:t>Before</a:t>
            </a:r>
          </a:p>
        </p:txBody>
      </p:sp>
      <p:sp>
        <p:nvSpPr>
          <p:cNvPr id="11" name="TextBox 10">
            <a:extLst>
              <a:ext uri="{FF2B5EF4-FFF2-40B4-BE49-F238E27FC236}">
                <a16:creationId xmlns:a16="http://schemas.microsoft.com/office/drawing/2014/main" id="{F1256332-8484-E5C3-AE96-FE332A8B4357}"/>
              </a:ext>
            </a:extLst>
          </p:cNvPr>
          <p:cNvSpPr txBox="1"/>
          <p:nvPr/>
        </p:nvSpPr>
        <p:spPr>
          <a:xfrm>
            <a:off x="5627664" y="4945224"/>
            <a:ext cx="2062065" cy="461665"/>
          </a:xfrm>
          <a:prstGeom prst="rect">
            <a:avLst/>
          </a:prstGeom>
          <a:noFill/>
        </p:spPr>
        <p:txBody>
          <a:bodyPr wrap="square">
            <a:spAutoFit/>
          </a:bodyPr>
          <a:lstStyle/>
          <a:p>
            <a:pPr algn="ctr"/>
            <a:r>
              <a:rPr lang="en-US" sz="2400" dirty="0">
                <a:solidFill>
                  <a:srgbClr val="FFFF00"/>
                </a:solidFill>
              </a:rPr>
              <a:t>After</a:t>
            </a:r>
          </a:p>
        </p:txBody>
      </p:sp>
    </p:spTree>
    <p:extLst>
      <p:ext uri="{BB962C8B-B14F-4D97-AF65-F5344CB8AC3E}">
        <p14:creationId xmlns:p14="http://schemas.microsoft.com/office/powerpoint/2010/main" val="180219967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764428"/>
            <a:ext cx="8061749" cy="970450"/>
          </a:xfrm>
        </p:spPr>
        <p:txBody>
          <a:bodyPr/>
          <a:lstStyle/>
          <a:p>
            <a:pPr algn="ctr"/>
            <a:br>
              <a:rPr lang="en-US" sz="3200" dirty="0"/>
            </a:br>
            <a:br>
              <a:rPr lang="en-US" sz="3200" dirty="0"/>
            </a:br>
            <a:r>
              <a:rPr lang="en-US" sz="3200" dirty="0"/>
              <a:t>Golf Academy</a:t>
            </a:r>
            <a:br>
              <a:rPr lang="en-US"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BE79326-9610-E4C9-2A70-89A38A350A88}"/>
              </a:ext>
            </a:extLst>
          </p:cNvPr>
          <p:cNvSpPr txBox="1"/>
          <p:nvPr/>
        </p:nvSpPr>
        <p:spPr>
          <a:xfrm>
            <a:off x="223934" y="2602754"/>
            <a:ext cx="4724933" cy="4031873"/>
          </a:xfrm>
          <a:prstGeom prst="rect">
            <a:avLst/>
          </a:prstGeom>
          <a:noFill/>
        </p:spPr>
        <p:txBody>
          <a:bodyPr wrap="square" rtlCol="0">
            <a:spAutoFit/>
          </a:bodyPr>
          <a:lstStyle/>
          <a:p>
            <a:pPr marL="285750" indent="-285750">
              <a:buFont typeface="Arial" panose="020B0604020202020204" pitchFamily="34" charset="0"/>
              <a:buChar char="•"/>
            </a:pPr>
            <a:r>
              <a:rPr kumimoji="0" lang="en-US" altLang="en-US" sz="2000" i="0" u="none" strike="noStrike" cap="none" normalizeH="0" baseline="0" dirty="0">
                <a:ln>
                  <a:noFill/>
                </a:ln>
                <a:solidFill>
                  <a:srgbClr val="000000"/>
                </a:solidFill>
                <a:effectLst/>
                <a:latin typeface="+mj-lt"/>
                <a:ea typeface="Calibri" panose="020F0502020204030204" pitchFamily="34" charset="0"/>
              </a:rPr>
              <a:t>Homegrown talent to lead new Golf Academy at Ocean Pines</a:t>
            </a:r>
          </a:p>
          <a:p>
            <a:r>
              <a:rPr kumimoji="0" lang="en-US" altLang="en-US" sz="2000" i="0" u="none" strike="noStrike" cap="none" normalizeH="0" baseline="0" dirty="0">
                <a:ln>
                  <a:noFill/>
                </a:ln>
                <a:solidFill>
                  <a:srgbClr val="000000"/>
                </a:solidFill>
                <a:effectLst/>
                <a:latin typeface="+mj-lt"/>
                <a:ea typeface="Calibri" panose="020F0502020204030204" pitchFamily="34" charset="0"/>
              </a:rPr>
              <a:t> </a:t>
            </a:r>
          </a:p>
          <a:p>
            <a:pPr marL="285750" indent="-285750">
              <a:buFont typeface="Arial" panose="020B0604020202020204" pitchFamily="34" charset="0"/>
              <a:buChar char="•"/>
            </a:pPr>
            <a:r>
              <a:rPr lang="en-US" sz="2000" dirty="0"/>
              <a:t>New Golf Pro, Matt Ruggeire, PGA</a:t>
            </a:r>
          </a:p>
          <a:p>
            <a:endParaRPr lang="en-US" sz="2000" dirty="0"/>
          </a:p>
          <a:p>
            <a:pPr marL="285750" indent="-285750">
              <a:buFont typeface="Arial" panose="020B0604020202020204" pitchFamily="34" charset="0"/>
              <a:buChar char="•"/>
            </a:pPr>
            <a:r>
              <a:rPr lang="en-US" sz="2000" dirty="0"/>
              <a:t>Starting March 7, 2023</a:t>
            </a:r>
          </a:p>
          <a:p>
            <a:endParaRPr lang="en-US" sz="2000" dirty="0"/>
          </a:p>
          <a:p>
            <a:pPr marL="285750" indent="-285750">
              <a:buFont typeface="Arial" panose="020B0604020202020204" pitchFamily="34" charset="0"/>
              <a:buChar char="•"/>
            </a:pPr>
            <a:r>
              <a:rPr lang="en-US" sz="2000" dirty="0"/>
              <a:t>Offering Private &amp; Group Instruction</a:t>
            </a:r>
          </a:p>
          <a:p>
            <a:endParaRPr lang="en-US" sz="2000" dirty="0"/>
          </a:p>
          <a:p>
            <a:pPr marL="285750" indent="-285750">
              <a:buFont typeface="Arial" panose="020B0604020202020204" pitchFamily="34" charset="0"/>
              <a:buChar char="•"/>
            </a:pPr>
            <a:r>
              <a:rPr lang="en-US" sz="2000" dirty="0"/>
              <a:t>Ruggieregolf.com</a:t>
            </a:r>
          </a:p>
          <a:p>
            <a:endParaRPr lang="en-US" dirty="0"/>
          </a:p>
          <a:p>
            <a:pPr marL="285750" indent="-285750">
              <a:buFont typeface="Arial" panose="020B0604020202020204" pitchFamily="34" charset="0"/>
              <a:buChar char="•"/>
            </a:pPr>
            <a:endParaRPr lang="en-US" dirty="0"/>
          </a:p>
        </p:txBody>
      </p:sp>
      <p:pic>
        <p:nvPicPr>
          <p:cNvPr id="6" name="Picture 5" descr="A picture containing text, newspaper, screenshot&#10;&#10;Description automatically generated">
            <a:extLst>
              <a:ext uri="{FF2B5EF4-FFF2-40B4-BE49-F238E27FC236}">
                <a16:creationId xmlns:a16="http://schemas.microsoft.com/office/drawing/2014/main" id="{F6E4FC8C-3211-C897-5F80-596E766A6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605" y="1868065"/>
            <a:ext cx="4233395" cy="4991878"/>
          </a:xfrm>
          <a:prstGeom prst="rect">
            <a:avLst/>
          </a:prstGeom>
        </p:spPr>
      </p:pic>
    </p:spTree>
    <p:extLst>
      <p:ext uri="{BB962C8B-B14F-4D97-AF65-F5344CB8AC3E}">
        <p14:creationId xmlns:p14="http://schemas.microsoft.com/office/powerpoint/2010/main" val="20227981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987743" y="178584"/>
            <a:ext cx="7526337" cy="1468800"/>
          </a:xfrm>
        </p:spPr>
        <p:txBody>
          <a:bodyPr>
            <a:normAutofit fontScale="90000"/>
          </a:bodyPr>
          <a:lstStyle/>
          <a:p>
            <a:pPr algn="ctr"/>
            <a:r>
              <a:rPr lang="en-US" b="1" u="sng" dirty="0">
                <a:solidFill>
                  <a:schemeClr val="bg1"/>
                </a:solidFill>
              </a:rPr>
              <a:t>CPI Violation Dashboard</a:t>
            </a:r>
            <a:br>
              <a:rPr lang="en-US" b="1" u="sng" dirty="0">
                <a:solidFill>
                  <a:schemeClr val="bg1"/>
                </a:solidFill>
              </a:rPr>
            </a:br>
            <a:r>
              <a:rPr lang="en-US" b="1" u="sng" dirty="0">
                <a:solidFill>
                  <a:schemeClr val="bg1"/>
                </a:solidFill>
              </a:rPr>
              <a:t>January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109536" y="2521994"/>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As of 12/31/22</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effectLst/>
                        </a:rPr>
                        <a:t>New Violations</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1/31/23</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128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rPr>
                        <a:t>27</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26</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129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122598" y="4184560"/>
          <a:ext cx="8847908" cy="1165221"/>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bg1"/>
                          </a:solidFill>
                          <a:effectLst/>
                        </a:rPr>
                        <a:t>As of 12/31/22</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Violations to Legal</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 in Legal</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1/31/23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4164457521"/>
                  </a:ext>
                </a:extLst>
              </a:tr>
              <a:tr h="608961">
                <a:tc>
                  <a:txBody>
                    <a:bodyPr/>
                    <a:lstStyle/>
                    <a:p>
                      <a:pPr algn="ctr"/>
                      <a:r>
                        <a:rPr lang="en-US" sz="1600" b="0" dirty="0">
                          <a:solidFill>
                            <a:schemeClr val="bg1"/>
                          </a:solidFill>
                          <a:latin typeface="+mj-lt"/>
                        </a:rPr>
                        <a:t>62</a:t>
                      </a:r>
                    </a:p>
                  </a:txBody>
                  <a:tcPr marL="68580" marR="68580" marT="34290" marB="34290"/>
                </a:tc>
                <a:tc>
                  <a:txBody>
                    <a:bodyPr/>
                    <a:lstStyle/>
                    <a:p>
                      <a:pPr algn="ctr"/>
                      <a:r>
                        <a:rPr lang="en-US" sz="1600" b="0" dirty="0">
                          <a:solidFill>
                            <a:schemeClr val="bg1"/>
                          </a:solidFill>
                        </a:rPr>
                        <a:t>0</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5</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57</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753395"/>
            <a:ext cx="3283132" cy="369332"/>
          </a:xfrm>
          <a:prstGeom prst="rect">
            <a:avLst/>
          </a:prstGeom>
          <a:noFill/>
        </p:spPr>
        <p:txBody>
          <a:bodyPr wrap="square" rtlCol="0">
            <a:spAutoFit/>
          </a:bodyPr>
          <a:lstStyle/>
          <a:p>
            <a:r>
              <a:rPr lang="en-US" b="1" dirty="0">
                <a:solidFill>
                  <a:schemeClr val="bg1"/>
                </a:solidFill>
              </a:rPr>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19572"/>
            <a:ext cx="3283132" cy="369332"/>
          </a:xfrm>
          <a:prstGeom prst="rect">
            <a:avLst/>
          </a:prstGeom>
          <a:noFill/>
        </p:spPr>
        <p:txBody>
          <a:bodyPr wrap="square" rtlCol="0">
            <a:spAutoFit/>
          </a:bodyPr>
          <a:lstStyle/>
          <a:p>
            <a:r>
              <a:rPr lang="en-US" b="1" dirty="0">
                <a:solidFill>
                  <a:schemeClr val="bg1"/>
                </a:solidFill>
              </a:rPr>
              <a:t>Violations (includes legal)</a:t>
            </a:r>
          </a:p>
        </p:txBody>
      </p:sp>
      <p:sp>
        <p:nvSpPr>
          <p:cNvPr id="2" name="TextBox 1">
            <a:extLst>
              <a:ext uri="{FF2B5EF4-FFF2-40B4-BE49-F238E27FC236}">
                <a16:creationId xmlns:a16="http://schemas.microsoft.com/office/drawing/2014/main" id="{51B85F77-1758-B0F5-6AE1-909BB9012E19}"/>
              </a:ext>
            </a:extLst>
          </p:cNvPr>
          <p:cNvSpPr txBox="1"/>
          <p:nvPr/>
        </p:nvSpPr>
        <p:spPr>
          <a:xfrm>
            <a:off x="122598" y="5489675"/>
            <a:ext cx="8834846" cy="1169551"/>
          </a:xfrm>
          <a:prstGeom prst="rect">
            <a:avLst/>
          </a:prstGeom>
          <a:noFill/>
        </p:spPr>
        <p:txBody>
          <a:bodyPr wrap="square" rtlCol="0">
            <a:spAutoFit/>
          </a:bodyPr>
          <a:lstStyle/>
          <a:p>
            <a:pPr marL="285750" indent="-285750">
              <a:buFont typeface="Arial" panose="020B0604020202020204" pitchFamily="34" charset="0"/>
              <a:buChar char="•"/>
            </a:pPr>
            <a:r>
              <a:rPr lang="en-US" dirty="0"/>
              <a:t>27 violations initiated in January; 26 complied out; 129 remain open (includes the 57 violations in legal)</a:t>
            </a:r>
          </a:p>
          <a:p>
            <a:pPr marL="285750" indent="-285750">
              <a:buFont typeface="Arial" panose="020B0604020202020204" pitchFamily="34" charset="0"/>
              <a:buChar char="•"/>
            </a:pPr>
            <a:r>
              <a:rPr lang="en-US" dirty="0"/>
              <a:t>Legal violations:</a:t>
            </a:r>
          </a:p>
          <a:p>
            <a:pPr marL="742950" lvl="1" indent="-285750">
              <a:buFont typeface="Arial" panose="020B0604020202020204" pitchFamily="34" charset="0"/>
              <a:buChar char="•"/>
            </a:pPr>
            <a:r>
              <a:rPr lang="en-US" sz="1600" dirty="0"/>
              <a:t>7 of the 57 violations in legal (from 2019) will be heard in court on March 15, 2023</a:t>
            </a:r>
            <a:endParaRPr lang="en-US" dirty="0"/>
          </a:p>
        </p:txBody>
      </p:sp>
    </p:spTree>
    <p:extLst>
      <p:ext uri="{BB962C8B-B14F-4D97-AF65-F5344CB8AC3E}">
        <p14:creationId xmlns:p14="http://schemas.microsoft.com/office/powerpoint/2010/main" val="155471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804863" y="86268"/>
            <a:ext cx="7526337" cy="1468800"/>
          </a:xfrm>
        </p:spPr>
        <p:txBody>
          <a:bodyPr>
            <a:noAutofit/>
          </a:bodyPr>
          <a:lstStyle/>
          <a:p>
            <a:pPr algn="ctr"/>
            <a:r>
              <a:rPr lang="en-US" sz="4300" b="1" u="sng" dirty="0">
                <a:solidFill>
                  <a:schemeClr val="bg1"/>
                </a:solidFill>
              </a:rPr>
              <a:t>Work Orders</a:t>
            </a:r>
            <a:br>
              <a:rPr lang="en-US" sz="4300" b="1" u="sng" dirty="0">
                <a:solidFill>
                  <a:schemeClr val="bg1"/>
                </a:solidFill>
              </a:rPr>
            </a:br>
            <a:r>
              <a:rPr lang="en-US" sz="4300" b="1" u="sng" dirty="0">
                <a:solidFill>
                  <a:schemeClr val="bg1"/>
                </a:solidFill>
              </a:rPr>
              <a:t>January</a:t>
            </a:r>
            <a:endParaRPr lang="en-US" sz="4300" b="1" u="sng" dirty="0"/>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40906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Open Work Orders as of 12/31/22</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Work Orders</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Work Orders</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Open Work Orders as of 1/31/23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54</a:t>
                      </a:r>
                    </a:p>
                  </a:txBody>
                  <a:tcPr marL="68580" marR="68580" marT="34290" marB="34290"/>
                </a:tc>
                <a:tc>
                  <a:txBody>
                    <a:bodyPr/>
                    <a:lstStyle/>
                    <a:p>
                      <a:pPr algn="ctr"/>
                      <a:r>
                        <a:rPr lang="en-US" sz="1600" b="0" dirty="0">
                          <a:solidFill>
                            <a:schemeClr val="bg1"/>
                          </a:solidFill>
                        </a:rPr>
                        <a:t>71</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52</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73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3281243918"/>
                  </a:ext>
                </a:extLst>
              </a:tr>
            </a:tbl>
          </a:graphicData>
        </a:graphic>
      </p:graphicFrame>
      <p:sp>
        <p:nvSpPr>
          <p:cNvPr id="5" name="TextBox 4">
            <a:extLst>
              <a:ext uri="{FF2B5EF4-FFF2-40B4-BE49-F238E27FC236}">
                <a16:creationId xmlns:a16="http://schemas.microsoft.com/office/drawing/2014/main" id="{993A2DE9-0BB3-B3EC-EC28-C6C385411411}"/>
              </a:ext>
            </a:extLst>
          </p:cNvPr>
          <p:cNvSpPr txBox="1"/>
          <p:nvPr/>
        </p:nvSpPr>
        <p:spPr>
          <a:xfrm>
            <a:off x="571175" y="5277395"/>
            <a:ext cx="8046718" cy="1384995"/>
          </a:xfrm>
          <a:prstGeom prst="rect">
            <a:avLst/>
          </a:prstGeom>
          <a:noFill/>
        </p:spPr>
        <p:txBody>
          <a:bodyPr wrap="square" rtlCol="0">
            <a:spAutoFit/>
          </a:bodyPr>
          <a:lstStyle/>
          <a:p>
            <a:pPr marL="285750" indent="-285750">
              <a:buFont typeface="Arial" panose="020B0604020202020204" pitchFamily="34" charset="0"/>
              <a:buChar char="•"/>
            </a:pPr>
            <a:r>
              <a:rPr lang="en-US" dirty="0"/>
              <a:t>71 work orders initiated in January:  3 bulkhead; 27 drainage;                              8 grounds/landscaping; 9 roads; 2 signs; 22 general maintenance</a:t>
            </a:r>
          </a:p>
          <a:p>
            <a:pPr marL="285750" indent="-285750">
              <a:buFont typeface="Arial" panose="020B0604020202020204" pitchFamily="34" charset="0"/>
              <a:buChar char="•"/>
            </a:pPr>
            <a:r>
              <a:rPr lang="en-US" dirty="0"/>
              <a:t>Majority still open in drainage (50):</a:t>
            </a:r>
          </a:p>
          <a:p>
            <a:pPr marL="742950" lvl="1" indent="-285750">
              <a:buFont typeface="Arial" panose="020B0604020202020204" pitchFamily="34" charset="0"/>
              <a:buChar char="•"/>
            </a:pPr>
            <a:r>
              <a:rPr lang="en-US" sz="1600" dirty="0"/>
              <a:t>8 – over 30 days; 10 – over 60 days; 13 – over 90 days</a:t>
            </a:r>
          </a:p>
          <a:p>
            <a:pPr marL="1200150" lvl="2" indent="-285750">
              <a:buFont typeface="Arial" panose="020B0604020202020204" pitchFamily="34" charset="0"/>
              <a:buChar char="•"/>
            </a:pPr>
            <a:r>
              <a:rPr lang="en-US" sz="1400" dirty="0"/>
              <a:t>Average 1-4 work orders a day to complete depending upon severity</a:t>
            </a:r>
            <a:endParaRPr lang="en-US" dirty="0"/>
          </a:p>
        </p:txBody>
      </p:sp>
    </p:spTree>
    <p:extLst>
      <p:ext uri="{BB962C8B-B14F-4D97-AF65-F5344CB8AC3E}">
        <p14:creationId xmlns:p14="http://schemas.microsoft.com/office/powerpoint/2010/main" val="70828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0" y="0"/>
            <a:ext cx="9143999" cy="1950720"/>
          </a:xfrm>
        </p:spPr>
        <p:txBody>
          <a:bodyPr>
            <a:normAutofit/>
          </a:bodyPr>
          <a:lstStyle/>
          <a:p>
            <a:pPr algn="ctr"/>
            <a:r>
              <a:rPr lang="en-US" sz="4300" u="sng" dirty="0">
                <a:solidFill>
                  <a:schemeClr val="bg1"/>
                </a:solidFill>
              </a:rPr>
              <a:t>Customer Service Dashboard</a:t>
            </a:r>
            <a:br>
              <a:rPr lang="en-US" b="0" u="sng" dirty="0">
                <a:solidFill>
                  <a:schemeClr val="bg1"/>
                </a:solidFill>
              </a:rPr>
            </a:br>
            <a:r>
              <a:rPr lang="en-US" sz="3600" b="0" u="sng" dirty="0">
                <a:solidFill>
                  <a:schemeClr val="bg1"/>
                </a:solidFill>
              </a:rPr>
              <a:t>(from info@oceanpines.org)</a:t>
            </a:r>
            <a:br>
              <a:rPr lang="en-US" sz="3600" b="0" u="sng" dirty="0">
                <a:solidFill>
                  <a:schemeClr val="bg1"/>
                </a:solidFill>
              </a:rPr>
            </a:br>
            <a:r>
              <a:rPr lang="en-US" sz="4300" u="sng" dirty="0">
                <a:solidFill>
                  <a:schemeClr val="bg1"/>
                </a:solidFill>
              </a:rPr>
              <a:t>January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2159726" y="2160270"/>
          <a:ext cx="4977921" cy="2537460"/>
        </p:xfrm>
        <a:graphic>
          <a:graphicData uri="http://schemas.openxmlformats.org/drawingml/2006/table">
            <a:tbl>
              <a:tblPr firstRow="1" bandRow="1">
                <a:tableStyleId>{5C22544A-7EE6-4342-B048-85BDC9FD1C3A}</a:tableStyleId>
              </a:tblPr>
              <a:tblGrid>
                <a:gridCol w="2457906">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bg1"/>
                          </a:solidFill>
                        </a:rPr>
                        <a:t>Type</a:t>
                      </a:r>
                      <a:endParaRPr lang="en-US" sz="18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 Received – Jan.</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b"/>
                </a:tc>
                <a:extLst>
                  <a:ext uri="{0D108BD9-81ED-4DB2-BD59-A6C34878D82A}">
                    <a16:rowId xmlns:a16="http://schemas.microsoft.com/office/drawing/2014/main" val="2384583703"/>
                  </a:ext>
                </a:extLst>
              </a:tr>
              <a:tr h="250417">
                <a:tc>
                  <a:txBody>
                    <a:bodyPr/>
                    <a:lstStyle/>
                    <a:p>
                      <a:pPr algn="l"/>
                      <a:r>
                        <a:rPr lang="en-US" sz="1800" dirty="0">
                          <a:solidFill>
                            <a:schemeClr val="bg1"/>
                          </a:solidFill>
                        </a:rPr>
                        <a:t>Amenities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28</a:t>
                      </a:r>
                    </a:p>
                  </a:txBody>
                  <a:tcPr marL="68580" marR="68580" marT="34290" marB="34290"/>
                </a:tc>
                <a:extLst>
                  <a:ext uri="{0D108BD9-81ED-4DB2-BD59-A6C34878D82A}">
                    <a16:rowId xmlns:a16="http://schemas.microsoft.com/office/drawing/2014/main" val="2769008789"/>
                  </a:ext>
                </a:extLst>
              </a:tr>
              <a:tr h="250417">
                <a:tc>
                  <a:txBody>
                    <a:bodyPr/>
                    <a:lstStyle/>
                    <a:p>
                      <a:pPr algn="l"/>
                      <a:r>
                        <a:rPr lang="en-US" sz="1800" dirty="0">
                          <a:solidFill>
                            <a:schemeClr val="bg1"/>
                          </a:solidFill>
                        </a:rPr>
                        <a:t>CPI</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17</a:t>
                      </a:r>
                    </a:p>
                  </a:txBody>
                  <a:tcPr marL="68580" marR="68580" marT="34290" marB="34290"/>
                </a:tc>
                <a:extLst>
                  <a:ext uri="{0D108BD9-81ED-4DB2-BD59-A6C34878D82A}">
                    <a16:rowId xmlns:a16="http://schemas.microsoft.com/office/drawing/2014/main" val="3958475169"/>
                  </a:ext>
                </a:extLst>
              </a:tr>
              <a:tr h="250417">
                <a:tc>
                  <a:txBody>
                    <a:bodyPr/>
                    <a:lstStyle/>
                    <a:p>
                      <a:pPr algn="l"/>
                      <a:r>
                        <a:rPr lang="en-US" sz="1800" dirty="0">
                          <a:solidFill>
                            <a:schemeClr val="bg1"/>
                          </a:solidFill>
                        </a:rPr>
                        <a:t>Drainage</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a:t>
                      </a:r>
                    </a:p>
                  </a:txBody>
                  <a:tcPr marL="68580" marR="68580" marT="34290" marB="34290"/>
                </a:tc>
                <a:extLst>
                  <a:ext uri="{0D108BD9-81ED-4DB2-BD59-A6C34878D82A}">
                    <a16:rowId xmlns:a16="http://schemas.microsoft.com/office/drawing/2014/main" val="1924032667"/>
                  </a:ext>
                </a:extLst>
              </a:tr>
              <a:tr h="317588">
                <a:tc>
                  <a:txBody>
                    <a:bodyPr/>
                    <a:lstStyle/>
                    <a:p>
                      <a:pPr algn="l"/>
                      <a:r>
                        <a:rPr lang="en-US" sz="1800" b="0" dirty="0">
                          <a:solidFill>
                            <a:schemeClr val="bg1"/>
                          </a:solidFill>
                          <a:effectLst/>
                        </a:rPr>
                        <a:t>General </a:t>
                      </a:r>
                      <a:endParaRPr lang="en-US" sz="18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rPr>
                        <a:t>48</a:t>
                      </a:r>
                      <a:endPar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279019372"/>
                  </a:ext>
                </a:extLst>
              </a:tr>
              <a:tr h="250417">
                <a:tc>
                  <a:txBody>
                    <a:bodyPr/>
                    <a:lstStyle/>
                    <a:p>
                      <a:r>
                        <a:rPr lang="en-US" sz="1800" dirty="0">
                          <a:solidFill>
                            <a:schemeClr val="bg1"/>
                          </a:solidFill>
                        </a:rPr>
                        <a:t>Public Works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chemeClr val="bg1"/>
                          </a:solidFill>
                          <a:latin typeface="Century Gothic" panose="020B0502020202020204" pitchFamily="34" charset="0"/>
                          <a:cs typeface="Times New Roman" panose="02020603050405020304" pitchFamily="18" charset="0"/>
                        </a:rPr>
                        <a:t>16</a:t>
                      </a:r>
                    </a:p>
                  </a:txBody>
                  <a:tcPr marL="68580" marR="68580" marT="34290" marB="34290"/>
                </a:tc>
                <a:extLst>
                  <a:ext uri="{0D108BD9-81ED-4DB2-BD59-A6C34878D82A}">
                    <a16:rowId xmlns:a16="http://schemas.microsoft.com/office/drawing/2014/main" val="1862857128"/>
                  </a:ext>
                </a:extLst>
              </a:tr>
              <a:tr h="250417">
                <a:tc>
                  <a:txBody>
                    <a:bodyPr/>
                    <a:lstStyle/>
                    <a:p>
                      <a:r>
                        <a:rPr lang="en-US" sz="1800" b="1" dirty="0">
                          <a:solidFill>
                            <a:schemeClr val="bg1"/>
                          </a:solidFill>
                        </a:rPr>
                        <a:t>TOTAL</a:t>
                      </a:r>
                      <a:endParaRPr lang="en-US" sz="1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a:solidFill>
                            <a:schemeClr val="bg1"/>
                          </a:solidFill>
                          <a:latin typeface="Century Gothic" panose="020B0502020202020204" pitchFamily="34" charset="0"/>
                          <a:cs typeface="Times New Roman" panose="02020603050405020304" pitchFamily="18" charset="0"/>
                        </a:rPr>
                        <a:t>109</a:t>
                      </a:r>
                    </a:p>
                  </a:txBody>
                  <a:tcPr marL="68580" marR="68580" marT="34290" marB="34290"/>
                </a:tc>
                <a:extLst>
                  <a:ext uri="{0D108BD9-81ED-4DB2-BD59-A6C34878D82A}">
                    <a16:rowId xmlns:a16="http://schemas.microsoft.com/office/drawing/2014/main" val="1802448314"/>
                  </a:ext>
                </a:extLst>
              </a:tr>
            </a:tbl>
          </a:graphicData>
        </a:graphic>
      </p:graphicFrame>
      <p:pic>
        <p:nvPicPr>
          <p:cNvPr id="5" name="Picture 2">
            <a:extLst>
              <a:ext uri="{FF2B5EF4-FFF2-40B4-BE49-F238E27FC236}">
                <a16:creationId xmlns:a16="http://schemas.microsoft.com/office/drawing/2014/main" id="{97C8FB9E-F9E1-9DA5-4E9C-7C66AD0CD3A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800350" y="4907280"/>
            <a:ext cx="3708179" cy="195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34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Financials</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8867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322731"/>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Month of January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431066"/>
          <a:ext cx="8595360" cy="3090167"/>
        </p:xfrm>
        <a:graphic>
          <a:graphicData uri="http://schemas.openxmlformats.org/drawingml/2006/table">
            <a:tbl>
              <a:tblPr>
                <a:tableStyleId>{073A0DAA-6AF3-43AB-8588-CEC1D06C72B9}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January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b="0" u="none" strike="noStrike" dirty="0">
                          <a:solidFill>
                            <a:srgbClr val="000000"/>
                          </a:solidFill>
                          <a:effectLst/>
                        </a:rPr>
                        <a:t>  $159</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$177</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$18</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897</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872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25</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($738)</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($695)</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$43</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016529"/>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Year-to-Date January 2023</a:t>
            </a:r>
            <a:br>
              <a:rPr lang="en-US" sz="36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335273"/>
          <a:ext cx="8595360" cy="3090167"/>
        </p:xfrm>
        <a:graphic>
          <a:graphicData uri="http://schemas.openxmlformats.org/drawingml/2006/table">
            <a:tbl>
              <a:tblPr>
                <a:tableStyleId>{073A0DAA-6AF3-43AB-8588-CEC1D06C72B9}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YTD January 2023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$13,076</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$14,023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$947</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10,791</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10,659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132</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$2,285</a:t>
                      </a:r>
                      <a:endParaRPr lang="en-US" sz="1600" u="none" strike="noStrike" dirty="0">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$3,364</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$1,079</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72354"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3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625059"/>
            <a:ext cx="7498080" cy="840405"/>
          </a:xfrm>
        </p:spPr>
        <p:txBody>
          <a:bodyPr>
            <a:normAutofit fontScale="90000"/>
          </a:bodyPr>
          <a:lstStyle/>
          <a:p>
            <a:pPr algn="ctr"/>
            <a:r>
              <a:rPr lang="en-US" sz="2800" dirty="0">
                <a:latin typeface="Century Gothic" panose="020B0502020202020204" pitchFamily="34" charset="0"/>
              </a:rPr>
              <a:t>M</a:t>
            </a:r>
            <a:r>
              <a:rPr lang="en-US" sz="2800" b="1" dirty="0">
                <a:latin typeface="Century Gothic" panose="020B0502020202020204" pitchFamily="34" charset="0"/>
              </a:rPr>
              <a:t>onth of January</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2063931" y="2024975"/>
          <a:ext cx="5016138" cy="4444283"/>
        </p:xfrm>
        <a:graphic>
          <a:graphicData uri="http://schemas.openxmlformats.org/drawingml/2006/table">
            <a:tbl>
              <a:tblPr firstRow="1" bandRow="1">
                <a:tableStyleId>{5C22544A-7EE6-4342-B048-85BDC9FD1C3A}</a:tableStyleId>
              </a:tblPr>
              <a:tblGrid>
                <a:gridCol w="2695038">
                  <a:extLst>
                    <a:ext uri="{9D8B030D-6E8A-4147-A177-3AD203B41FA5}">
                      <a16:colId xmlns:a16="http://schemas.microsoft.com/office/drawing/2014/main" val="2078890817"/>
                    </a:ext>
                  </a:extLst>
                </a:gridCol>
                <a:gridCol w="2321100">
                  <a:extLst>
                    <a:ext uri="{9D8B030D-6E8A-4147-A177-3AD203B41FA5}">
                      <a16:colId xmlns:a16="http://schemas.microsoft.com/office/drawing/2014/main" val="1772542581"/>
                    </a:ext>
                  </a:extLst>
                </a:gridCol>
              </a:tblGrid>
              <a:tr h="581389">
                <a:tc>
                  <a:txBody>
                    <a:bodyPr/>
                    <a:lstStyle/>
                    <a:p>
                      <a:pPr algn="ctr"/>
                      <a:r>
                        <a:rPr lang="en-US" sz="1600" dirty="0"/>
                        <a:t>Department/Amenity</a:t>
                      </a:r>
                    </a:p>
                  </a:txBody>
                  <a:tcPr/>
                </a:tc>
                <a:tc>
                  <a:txBody>
                    <a:bodyPr/>
                    <a:lstStyle/>
                    <a:p>
                      <a:pPr algn="ctr"/>
                      <a:r>
                        <a:rPr lang="en-US" sz="1600" dirty="0"/>
                        <a:t>Favorable/ (Unfavorable)</a:t>
                      </a:r>
                    </a:p>
                  </a:txBody>
                  <a:tcPr/>
                </a:tc>
                <a:extLst>
                  <a:ext uri="{0D108BD9-81ED-4DB2-BD59-A6C34878D82A}">
                    <a16:rowId xmlns:a16="http://schemas.microsoft.com/office/drawing/2014/main" val="249879345"/>
                  </a:ext>
                </a:extLst>
              </a:tr>
              <a:tr h="304537">
                <a:tc>
                  <a:txBody>
                    <a:bodyPr/>
                    <a:lstStyle/>
                    <a:p>
                      <a:r>
                        <a:rPr lang="en-US" sz="1400" dirty="0"/>
                        <a:t>Public Works, Gen </a:t>
                      </a:r>
                      <a:r>
                        <a:rPr lang="en-US" sz="1400" dirty="0" err="1"/>
                        <a:t>Maint</a:t>
                      </a:r>
                      <a:r>
                        <a:rPr lang="en-US" sz="1400" dirty="0"/>
                        <a:t>, CPI</a:t>
                      </a:r>
                    </a:p>
                  </a:txBody>
                  <a:tcPr/>
                </a:tc>
                <a:tc>
                  <a:txBody>
                    <a:bodyPr/>
                    <a:lstStyle/>
                    <a:p>
                      <a:pPr algn="ctr"/>
                      <a:r>
                        <a:rPr lang="en-US" sz="1400" dirty="0"/>
                        <a:t>17</a:t>
                      </a:r>
                    </a:p>
                  </a:txBody>
                  <a:tcPr/>
                </a:tc>
                <a:extLst>
                  <a:ext uri="{0D108BD9-81ED-4DB2-BD59-A6C34878D82A}">
                    <a16:rowId xmlns:a16="http://schemas.microsoft.com/office/drawing/2014/main" val="3136704269"/>
                  </a:ext>
                </a:extLst>
              </a:tr>
              <a:tr h="304537">
                <a:tc>
                  <a:txBody>
                    <a:bodyPr/>
                    <a:lstStyle/>
                    <a:p>
                      <a:r>
                        <a:rPr lang="en-US" sz="1400" dirty="0"/>
                        <a:t>Administration</a:t>
                      </a:r>
                    </a:p>
                  </a:txBody>
                  <a:tcPr/>
                </a:tc>
                <a:tc>
                  <a:txBody>
                    <a:bodyPr/>
                    <a:lstStyle/>
                    <a:p>
                      <a:pPr algn="ctr"/>
                      <a:r>
                        <a:rPr lang="en-US" sz="1400" dirty="0"/>
                        <a:t>14</a:t>
                      </a:r>
                    </a:p>
                  </a:txBody>
                  <a:tcPr/>
                </a:tc>
                <a:extLst>
                  <a:ext uri="{0D108BD9-81ED-4DB2-BD59-A6C34878D82A}">
                    <a16:rowId xmlns:a16="http://schemas.microsoft.com/office/drawing/2014/main" val="4017784582"/>
                  </a:ext>
                </a:extLst>
              </a:tr>
              <a:tr h="3045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Recreation &amp; Parks</a:t>
                      </a:r>
                    </a:p>
                  </a:txBody>
                  <a:tcPr/>
                </a:tc>
                <a:tc>
                  <a:txBody>
                    <a:bodyPr/>
                    <a:lstStyle/>
                    <a:p>
                      <a:pPr algn="ctr"/>
                      <a:r>
                        <a:rPr lang="en-US" sz="1400" dirty="0"/>
                        <a:t>11</a:t>
                      </a:r>
                    </a:p>
                  </a:txBody>
                  <a:tcPr/>
                </a:tc>
                <a:extLst>
                  <a:ext uri="{0D108BD9-81ED-4DB2-BD59-A6C34878D82A}">
                    <a16:rowId xmlns:a16="http://schemas.microsoft.com/office/drawing/2014/main" val="2890164068"/>
                  </a:ext>
                </a:extLst>
              </a:tr>
              <a:tr h="3019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Public Relations/Marketing</a:t>
                      </a:r>
                    </a:p>
                  </a:txBody>
                  <a:tcPr/>
                </a:tc>
                <a:tc>
                  <a:txBody>
                    <a:bodyPr/>
                    <a:lstStyle/>
                    <a:p>
                      <a:pPr algn="ctr"/>
                      <a:r>
                        <a:rPr lang="en-US" sz="1400" dirty="0"/>
                        <a:t>9</a:t>
                      </a:r>
                    </a:p>
                  </a:txBody>
                  <a:tcPr/>
                </a:tc>
                <a:extLst>
                  <a:ext uri="{0D108BD9-81ED-4DB2-BD59-A6C34878D82A}">
                    <a16:rowId xmlns:a16="http://schemas.microsoft.com/office/drawing/2014/main" val="588948364"/>
                  </a:ext>
                </a:extLst>
              </a:tr>
              <a:tr h="304537">
                <a:tc>
                  <a:txBody>
                    <a:bodyPr/>
                    <a:lstStyle/>
                    <a:p>
                      <a:r>
                        <a:rPr lang="en-US" sz="1400" dirty="0"/>
                        <a:t>Police</a:t>
                      </a:r>
                    </a:p>
                  </a:txBody>
                  <a:tcPr/>
                </a:tc>
                <a:tc>
                  <a:txBody>
                    <a:bodyPr/>
                    <a:lstStyle/>
                    <a:p>
                      <a:pPr algn="ctr"/>
                      <a:r>
                        <a:rPr lang="en-US" sz="1400" dirty="0"/>
                        <a:t>7</a:t>
                      </a:r>
                    </a:p>
                  </a:txBody>
                  <a:tcPr/>
                </a:tc>
                <a:extLst>
                  <a:ext uri="{0D108BD9-81ED-4DB2-BD59-A6C34878D82A}">
                    <a16:rowId xmlns:a16="http://schemas.microsoft.com/office/drawing/2014/main" val="425491745"/>
                  </a:ext>
                </a:extLst>
              </a:tr>
              <a:tr h="3372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Golf Ops &amp; Maintenance</a:t>
                      </a:r>
                    </a:p>
                  </a:txBody>
                  <a:tcPr/>
                </a:tc>
                <a:tc>
                  <a:txBody>
                    <a:bodyPr/>
                    <a:lstStyle/>
                    <a:p>
                      <a:pPr algn="ctr"/>
                      <a:r>
                        <a:rPr lang="en-US" sz="1400" dirty="0"/>
                        <a:t>6</a:t>
                      </a:r>
                    </a:p>
                  </a:txBody>
                  <a:tcPr/>
                </a:tc>
                <a:extLst>
                  <a:ext uri="{0D108BD9-81ED-4DB2-BD59-A6C34878D82A}">
                    <a16:rowId xmlns:a16="http://schemas.microsoft.com/office/drawing/2014/main" val="3264544859"/>
                  </a:ext>
                </a:extLst>
              </a:tr>
              <a:tr h="526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Clubhouse Grille</a:t>
                      </a:r>
                    </a:p>
                  </a:txBody>
                  <a:tcPr/>
                </a:tc>
                <a:tc>
                  <a:txBody>
                    <a:bodyPr/>
                    <a:lstStyle/>
                    <a:p>
                      <a:pPr algn="ctr"/>
                      <a:r>
                        <a:rPr lang="en-US" sz="1400" dirty="0"/>
                        <a:t>(8)</a:t>
                      </a:r>
                    </a:p>
                  </a:txBody>
                  <a:tcPr/>
                </a:tc>
                <a:extLst>
                  <a:ext uri="{0D108BD9-81ED-4DB2-BD59-A6C34878D82A}">
                    <a16:rowId xmlns:a16="http://schemas.microsoft.com/office/drawing/2014/main" val="2175427186"/>
                  </a:ext>
                </a:extLst>
              </a:tr>
              <a:tr h="3403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Yacht Club</a:t>
                      </a:r>
                    </a:p>
                  </a:txBody>
                  <a:tcPr/>
                </a:tc>
                <a:tc>
                  <a:txBody>
                    <a:bodyPr/>
                    <a:lstStyle/>
                    <a:p>
                      <a:pPr algn="ctr"/>
                      <a:r>
                        <a:rPr lang="en-US" sz="1400" dirty="0"/>
                        <a:t>(7)</a:t>
                      </a:r>
                    </a:p>
                  </a:txBody>
                  <a:tcPr/>
                </a:tc>
                <a:extLst>
                  <a:ext uri="{0D108BD9-81ED-4DB2-BD59-A6C34878D82A}">
                    <a16:rowId xmlns:a16="http://schemas.microsoft.com/office/drawing/2014/main" val="3233637016"/>
                  </a:ext>
                </a:extLst>
              </a:tr>
              <a:tr h="304537">
                <a:tc>
                  <a:txBody>
                    <a:bodyPr/>
                    <a:lstStyle/>
                    <a:p>
                      <a:r>
                        <a:rPr lang="en-US" sz="1400" dirty="0"/>
                        <a:t>Other Net (Racquet Sports, Marinas, Beach Club, Beach Parking, Finance, GM Office)</a:t>
                      </a:r>
                    </a:p>
                  </a:txBody>
                  <a:tcPr/>
                </a:tc>
                <a:tc>
                  <a:txBody>
                    <a:bodyPr/>
                    <a:lstStyle/>
                    <a:p>
                      <a:pPr algn="ctr"/>
                      <a:endParaRPr lang="en-US" sz="1400" dirty="0"/>
                    </a:p>
                    <a:p>
                      <a:pPr algn="ctr"/>
                      <a:r>
                        <a:rPr lang="en-US" sz="1400" dirty="0"/>
                        <a:t>(6)</a:t>
                      </a:r>
                    </a:p>
                  </a:txBody>
                  <a:tcPr/>
                </a:tc>
                <a:extLst>
                  <a:ext uri="{0D108BD9-81ED-4DB2-BD59-A6C34878D82A}">
                    <a16:rowId xmlns:a16="http://schemas.microsoft.com/office/drawing/2014/main" val="917740097"/>
                  </a:ext>
                </a:extLst>
              </a:tr>
              <a:tr h="403738">
                <a:tc>
                  <a:txBody>
                    <a:bodyPr/>
                    <a:lstStyle/>
                    <a:p>
                      <a:r>
                        <a:rPr lang="en-US" sz="1400" dirty="0"/>
                        <a:t>               </a:t>
                      </a:r>
                      <a:r>
                        <a:rPr lang="en-US" sz="1400" b="1" dirty="0"/>
                        <a:t>TOTAL</a:t>
                      </a:r>
                    </a:p>
                  </a:txBody>
                  <a:tcPr/>
                </a:tc>
                <a:tc>
                  <a:txBody>
                    <a:bodyPr/>
                    <a:lstStyle/>
                    <a:p>
                      <a:pPr algn="ctr"/>
                      <a:r>
                        <a:rPr lang="en-US" sz="1400" b="1" dirty="0"/>
                        <a:t>$43</a:t>
                      </a:r>
                    </a:p>
                  </a:txBody>
                  <a:tcPr/>
                </a:tc>
                <a:extLst>
                  <a:ext uri="{0D108BD9-81ED-4DB2-BD59-A6C34878D82A}">
                    <a16:rowId xmlns:a16="http://schemas.microsoft.com/office/drawing/2014/main" val="1258657457"/>
                  </a:ext>
                </a:extLst>
              </a:tr>
            </a:tbl>
          </a:graphicData>
        </a:graphic>
      </p:graphicFrame>
    </p:spTree>
    <p:extLst>
      <p:ext uri="{BB962C8B-B14F-4D97-AF65-F5344CB8AC3E}">
        <p14:creationId xmlns:p14="http://schemas.microsoft.com/office/powerpoint/2010/main" val="37620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Approval of Agenda</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8088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121" y="60536"/>
            <a:ext cx="7498080" cy="1363330"/>
          </a:xfrm>
        </p:spPr>
        <p:txBody>
          <a:bodyPr>
            <a:normAutofit/>
          </a:bodyPr>
          <a:lstStyle/>
          <a:p>
            <a:pPr algn="ctr"/>
            <a:r>
              <a:rPr lang="en-US" sz="2800" b="1" dirty="0">
                <a:latin typeface="Century Gothic" panose="020B0502020202020204" pitchFamily="34" charset="0"/>
              </a:rPr>
              <a:t>Year-to-Date January</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334496" y="1571053"/>
          <a:ext cx="6475008" cy="5226411"/>
        </p:xfrm>
        <a:graphic>
          <a:graphicData uri="http://schemas.openxmlformats.org/drawingml/2006/table">
            <a:tbl>
              <a:tblPr firstRow="1" bandRow="1">
                <a:tableStyleId>{5C22544A-7EE6-4342-B048-85BDC9FD1C3A}</a:tableStyleId>
              </a:tblPr>
              <a:tblGrid>
                <a:gridCol w="3541631">
                  <a:extLst>
                    <a:ext uri="{9D8B030D-6E8A-4147-A177-3AD203B41FA5}">
                      <a16:colId xmlns:a16="http://schemas.microsoft.com/office/drawing/2014/main" val="2078890817"/>
                    </a:ext>
                  </a:extLst>
                </a:gridCol>
                <a:gridCol w="2933377">
                  <a:extLst>
                    <a:ext uri="{9D8B030D-6E8A-4147-A177-3AD203B41FA5}">
                      <a16:colId xmlns:a16="http://schemas.microsoft.com/office/drawing/2014/main" val="1772542581"/>
                    </a:ext>
                  </a:extLst>
                </a:gridCol>
              </a:tblGrid>
              <a:tr h="623931">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26821">
                <a:tc>
                  <a:txBody>
                    <a:bodyPr/>
                    <a:lstStyle/>
                    <a:p>
                      <a:r>
                        <a:rPr lang="en-US" sz="1600" dirty="0"/>
                        <a:t>Public Works, Gen </a:t>
                      </a:r>
                      <a:r>
                        <a:rPr lang="en-US" sz="1600" dirty="0" err="1"/>
                        <a:t>Maint</a:t>
                      </a:r>
                      <a:r>
                        <a:rPr lang="en-US" sz="1600" dirty="0"/>
                        <a:t>, CPI</a:t>
                      </a:r>
                    </a:p>
                  </a:txBody>
                  <a:tcPr/>
                </a:tc>
                <a:tc>
                  <a:txBody>
                    <a:bodyPr/>
                    <a:lstStyle/>
                    <a:p>
                      <a:pPr algn="ctr"/>
                      <a:r>
                        <a:rPr lang="en-US" sz="1600" dirty="0"/>
                        <a:t>241</a:t>
                      </a:r>
                    </a:p>
                  </a:txBody>
                  <a:tcPr/>
                </a:tc>
                <a:extLst>
                  <a:ext uri="{0D108BD9-81ED-4DB2-BD59-A6C34878D82A}">
                    <a16:rowId xmlns:a16="http://schemas.microsoft.com/office/drawing/2014/main" val="4017784582"/>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Golf Ops &amp; Maintenance</a:t>
                      </a:r>
                    </a:p>
                  </a:txBody>
                  <a:tcPr/>
                </a:tc>
                <a:tc>
                  <a:txBody>
                    <a:bodyPr/>
                    <a:lstStyle/>
                    <a:p>
                      <a:pPr algn="ctr"/>
                      <a:r>
                        <a:rPr lang="en-US" sz="1600" dirty="0"/>
                        <a:t>209</a:t>
                      </a:r>
                    </a:p>
                  </a:txBody>
                  <a:tcPr/>
                </a:tc>
                <a:extLst>
                  <a:ext uri="{0D108BD9-81ED-4DB2-BD59-A6C34878D82A}">
                    <a16:rowId xmlns:a16="http://schemas.microsoft.com/office/drawing/2014/main" val="2890164068"/>
                  </a:ext>
                </a:extLst>
              </a:tr>
              <a:tr h="326821">
                <a:tc>
                  <a:txBody>
                    <a:bodyPr/>
                    <a:lstStyle/>
                    <a:p>
                      <a:r>
                        <a:rPr lang="en-US" sz="1600" dirty="0"/>
                        <a:t>Aquatics</a:t>
                      </a:r>
                    </a:p>
                  </a:txBody>
                  <a:tcPr/>
                </a:tc>
                <a:tc>
                  <a:txBody>
                    <a:bodyPr/>
                    <a:lstStyle/>
                    <a:p>
                      <a:pPr algn="ctr"/>
                      <a:r>
                        <a:rPr lang="en-US" sz="1600" dirty="0"/>
                        <a:t>138</a:t>
                      </a:r>
                    </a:p>
                  </a:txBody>
                  <a:tcPr/>
                </a:tc>
                <a:extLst>
                  <a:ext uri="{0D108BD9-81ED-4DB2-BD59-A6C34878D82A}">
                    <a16:rowId xmlns:a16="http://schemas.microsoft.com/office/drawing/2014/main" val="3947291642"/>
                  </a:ext>
                </a:extLst>
              </a:tr>
              <a:tr h="326821">
                <a:tc>
                  <a:txBody>
                    <a:bodyPr/>
                    <a:lstStyle/>
                    <a:p>
                      <a:r>
                        <a:rPr lang="en-US" sz="1600" dirty="0"/>
                        <a:t>Police</a:t>
                      </a:r>
                    </a:p>
                  </a:txBody>
                  <a:tcPr/>
                </a:tc>
                <a:tc>
                  <a:txBody>
                    <a:bodyPr/>
                    <a:lstStyle/>
                    <a:p>
                      <a:pPr algn="ctr"/>
                      <a:r>
                        <a:rPr lang="en-US" sz="1600" dirty="0"/>
                        <a:t>98</a:t>
                      </a:r>
                    </a:p>
                  </a:txBody>
                  <a:tcPr/>
                </a:tc>
                <a:extLst>
                  <a:ext uri="{0D108BD9-81ED-4DB2-BD59-A6C34878D82A}">
                    <a16:rowId xmlns:a16="http://schemas.microsoft.com/office/drawing/2014/main" val="1840666671"/>
                  </a:ext>
                </a:extLst>
              </a:tr>
              <a:tr h="326821">
                <a:tc>
                  <a:txBody>
                    <a:bodyPr/>
                    <a:lstStyle/>
                    <a:p>
                      <a:r>
                        <a:rPr lang="en-US" sz="1600" dirty="0"/>
                        <a:t>Rec &amp; Parks</a:t>
                      </a:r>
                    </a:p>
                  </a:txBody>
                  <a:tcPr/>
                </a:tc>
                <a:tc>
                  <a:txBody>
                    <a:bodyPr/>
                    <a:lstStyle/>
                    <a:p>
                      <a:pPr algn="ctr"/>
                      <a:r>
                        <a:rPr lang="en-US" sz="1600" dirty="0"/>
                        <a:t>96</a:t>
                      </a:r>
                    </a:p>
                  </a:txBody>
                  <a:tcPr/>
                </a:tc>
                <a:extLst>
                  <a:ext uri="{0D108BD9-81ED-4DB2-BD59-A6C34878D82A}">
                    <a16:rowId xmlns:a16="http://schemas.microsoft.com/office/drawing/2014/main" val="588948364"/>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Yacht Club</a:t>
                      </a:r>
                    </a:p>
                  </a:txBody>
                  <a:tcPr/>
                </a:tc>
                <a:tc>
                  <a:txBody>
                    <a:bodyPr/>
                    <a:lstStyle/>
                    <a:p>
                      <a:pPr algn="ctr"/>
                      <a:r>
                        <a:rPr lang="en-US" sz="1600" dirty="0"/>
                        <a:t>92</a:t>
                      </a:r>
                    </a:p>
                  </a:txBody>
                  <a:tcPr/>
                </a:tc>
                <a:extLst>
                  <a:ext uri="{0D108BD9-81ED-4DB2-BD59-A6C34878D82A}">
                    <a16:rowId xmlns:a16="http://schemas.microsoft.com/office/drawing/2014/main" val="417862280"/>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Club</a:t>
                      </a:r>
                    </a:p>
                  </a:txBody>
                  <a:tcPr/>
                </a:tc>
                <a:tc>
                  <a:txBody>
                    <a:bodyPr/>
                    <a:lstStyle/>
                    <a:p>
                      <a:pPr algn="ctr"/>
                      <a:r>
                        <a:rPr lang="en-US" sz="1600" dirty="0"/>
                        <a:t>88</a:t>
                      </a:r>
                    </a:p>
                  </a:txBody>
                  <a:tcPr/>
                </a:tc>
                <a:extLst>
                  <a:ext uri="{0D108BD9-81ED-4DB2-BD59-A6C34878D82A}">
                    <a16:rowId xmlns:a16="http://schemas.microsoft.com/office/drawing/2014/main" val="896384330"/>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Marinas</a:t>
                      </a:r>
                    </a:p>
                  </a:txBody>
                  <a:tcPr/>
                </a:tc>
                <a:tc>
                  <a:txBody>
                    <a:bodyPr/>
                    <a:lstStyle/>
                    <a:p>
                      <a:pPr algn="ctr"/>
                      <a:r>
                        <a:rPr lang="en-US" sz="1600" dirty="0"/>
                        <a:t>35</a:t>
                      </a:r>
                    </a:p>
                  </a:txBody>
                  <a:tcPr/>
                </a:tc>
                <a:extLst>
                  <a:ext uri="{0D108BD9-81ED-4DB2-BD59-A6C34878D82A}">
                    <a16:rowId xmlns:a16="http://schemas.microsoft.com/office/drawing/2014/main" val="2175427186"/>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Racquet Sports</a:t>
                      </a:r>
                    </a:p>
                  </a:txBody>
                  <a:tcPr/>
                </a:tc>
                <a:tc>
                  <a:txBody>
                    <a:bodyPr/>
                    <a:lstStyle/>
                    <a:p>
                      <a:pPr algn="ctr"/>
                      <a:r>
                        <a:rPr lang="en-US" sz="1600" dirty="0"/>
                        <a:t>34</a:t>
                      </a:r>
                    </a:p>
                  </a:txBody>
                  <a:tcPr/>
                </a:tc>
                <a:extLst>
                  <a:ext uri="{0D108BD9-81ED-4DB2-BD59-A6C34878D82A}">
                    <a16:rowId xmlns:a16="http://schemas.microsoft.com/office/drawing/2014/main" val="2623441110"/>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Parking</a:t>
                      </a:r>
                    </a:p>
                  </a:txBody>
                  <a:tcPr/>
                </a:tc>
                <a:tc>
                  <a:txBody>
                    <a:bodyPr/>
                    <a:lstStyle/>
                    <a:p>
                      <a:pPr algn="ctr"/>
                      <a:r>
                        <a:rPr lang="en-US" sz="1600" dirty="0"/>
                        <a:t>23</a:t>
                      </a:r>
                    </a:p>
                  </a:txBody>
                  <a:tcPr/>
                </a:tc>
                <a:extLst>
                  <a:ext uri="{0D108BD9-81ED-4DB2-BD59-A6C34878D82A}">
                    <a16:rowId xmlns:a16="http://schemas.microsoft.com/office/drawing/2014/main" val="3483272084"/>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Finance</a:t>
                      </a:r>
                    </a:p>
                  </a:txBody>
                  <a:tcPr/>
                </a:tc>
                <a:tc>
                  <a:txBody>
                    <a:bodyPr/>
                    <a:lstStyle/>
                    <a:p>
                      <a:pPr algn="ctr"/>
                      <a:r>
                        <a:rPr lang="en-US" sz="1600" dirty="0"/>
                        <a:t>18</a:t>
                      </a:r>
                    </a:p>
                  </a:txBody>
                  <a:tcPr/>
                </a:tc>
                <a:extLst>
                  <a:ext uri="{0D108BD9-81ED-4DB2-BD59-A6C34878D82A}">
                    <a16:rowId xmlns:a16="http://schemas.microsoft.com/office/drawing/2014/main" val="3542125365"/>
                  </a:ext>
                </a:extLst>
              </a:tr>
              <a:tr h="5645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Other Net (Admin, GM Office, PR/Marketing, Clubhouse Grille)</a:t>
                      </a:r>
                    </a:p>
                  </a:txBody>
                  <a:tcPr/>
                </a:tc>
                <a:tc>
                  <a:txBody>
                    <a:bodyPr/>
                    <a:lstStyle/>
                    <a:p>
                      <a:pPr algn="ctr"/>
                      <a:r>
                        <a:rPr lang="en-US" sz="1600" dirty="0"/>
                        <a:t>7</a:t>
                      </a:r>
                    </a:p>
                  </a:txBody>
                  <a:tcPr/>
                </a:tc>
                <a:extLst>
                  <a:ext uri="{0D108BD9-81ED-4DB2-BD59-A6C34878D82A}">
                    <a16:rowId xmlns:a16="http://schemas.microsoft.com/office/drawing/2014/main" val="992985541"/>
                  </a:ext>
                </a:extLst>
              </a:tr>
              <a:tr h="334856">
                <a:tc>
                  <a:txBody>
                    <a:bodyPr/>
                    <a:lstStyle/>
                    <a:p>
                      <a:pPr algn="ctr"/>
                      <a:r>
                        <a:rPr lang="en-US" sz="1600" b="1" dirty="0"/>
                        <a:t>TOTAL</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$1,036</a:t>
                      </a:r>
                    </a:p>
                  </a:txBody>
                  <a:tcPr/>
                </a:tc>
                <a:extLst>
                  <a:ext uri="{0D108BD9-81ED-4DB2-BD59-A6C34878D82A}">
                    <a16:rowId xmlns:a16="http://schemas.microsoft.com/office/drawing/2014/main" val="421012020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932977" y="6382063"/>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5932977" y="6754708"/>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193320" y="327570"/>
            <a:ext cx="7019502" cy="1161596"/>
          </a:xfrm>
        </p:spPr>
        <p:txBody>
          <a:bodyPr>
            <a:noAutofit/>
          </a:bodyPr>
          <a:lstStyle/>
          <a:p>
            <a:pPr algn="ctr"/>
            <a:r>
              <a:rPr lang="en-US" sz="3600" dirty="0">
                <a:latin typeface="Franklin Gothic Medium" panose="020B0603020102020204" pitchFamily="34" charset="0"/>
              </a:rPr>
              <a:t>Unaudited Reserves                  January 2023 ($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78377" y="2355289"/>
          <a:ext cx="8987246" cy="3850296"/>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err="1">
                          <a:latin typeface="Franklin Gothic Medium" panose="020B0603020102020204" pitchFamily="34" charset="0"/>
                        </a:rPr>
                        <a:t>GeneralReplace</a:t>
                      </a:r>
                      <a:endParaRPr lang="en-US" sz="2100" dirty="0">
                        <a:latin typeface="Franklin Gothic Medium" panose="020B0603020102020204" pitchFamily="34" charset="0"/>
                      </a:endParaRP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4/30/22 Balance</a:t>
                      </a:r>
                    </a:p>
                  </a:txBody>
                  <a:tcPr marL="68580" marR="68580" anchor="ctr"/>
                </a:tc>
                <a:tc>
                  <a:txBody>
                    <a:bodyPr/>
                    <a:lstStyle/>
                    <a:p>
                      <a:pPr algn="ctr"/>
                      <a:r>
                        <a:rPr lang="en-US" sz="2000" b="1" dirty="0">
                          <a:latin typeface="Franklin Gothic Medium" panose="020B0603020102020204" pitchFamily="34" charset="0"/>
                        </a:rPr>
                        <a:t>$4.8</a:t>
                      </a:r>
                    </a:p>
                  </a:txBody>
                  <a:tcPr marL="68580" marR="68580" anchor="ctr"/>
                </a:tc>
                <a:tc>
                  <a:txBody>
                    <a:bodyPr/>
                    <a:lstStyle/>
                    <a:p>
                      <a:pPr algn="ctr"/>
                      <a:r>
                        <a:rPr lang="en-US" sz="2000" b="1" dirty="0">
                          <a:latin typeface="Franklin Gothic Medium" panose="020B0603020102020204" pitchFamily="34" charset="0"/>
                        </a:rPr>
                        <a:t> $0.5</a:t>
                      </a:r>
                    </a:p>
                  </a:txBody>
                  <a:tcPr marL="68580" marR="68580" anchor="ctr"/>
                </a:tc>
                <a:tc>
                  <a:txBody>
                    <a:bodyPr/>
                    <a:lstStyle/>
                    <a:p>
                      <a:pPr algn="ctr"/>
                      <a:r>
                        <a:rPr lang="en-US" sz="2000" b="1" dirty="0">
                          <a:latin typeface="Franklin Gothic Medium" panose="020B0603020102020204" pitchFamily="34" charset="0"/>
                        </a:rPr>
                        <a:t>$0.0</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$6.1</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Contributions/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1.9</a:t>
                      </a:r>
                    </a:p>
                  </a:txBody>
                  <a:tcPr marL="68580" marR="68580" anchor="ctr"/>
                </a:tc>
                <a:tc>
                  <a:txBody>
                    <a:bodyPr/>
                    <a:lstStyle/>
                    <a:p>
                      <a:pPr algn="ctr"/>
                      <a:r>
                        <a:rPr lang="en-US" sz="2000" dirty="0">
                          <a:latin typeface="Franklin Gothic Medium" panose="020B0603020102020204" pitchFamily="34" charset="0"/>
                        </a:rPr>
                        <a:t>   1.1</a:t>
                      </a:r>
                    </a:p>
                  </a:txBody>
                  <a:tcPr marL="68580" marR="68580" anchor="ctr"/>
                </a:tc>
                <a:tc>
                  <a:txBody>
                    <a:bodyPr/>
                    <a:lstStyle/>
                    <a:p>
                      <a:pPr algn="ctr"/>
                      <a:r>
                        <a:rPr lang="en-US" sz="2000" dirty="0">
                          <a:latin typeface="Franklin Gothic Medium" panose="020B0603020102020204" pitchFamily="34" charset="0"/>
                        </a:rPr>
                        <a:t>  0.7</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0.2</a:t>
                      </a:r>
                    </a:p>
                  </a:txBody>
                  <a:tcPr marL="68580" marR="68580" anchor="ctr"/>
                </a:tc>
                <a:tc>
                  <a:txBody>
                    <a:bodyPr/>
                    <a:lstStyle/>
                    <a:p>
                      <a:pPr algn="ctr"/>
                      <a:r>
                        <a:rPr lang="en-US" sz="2000" dirty="0">
                          <a:latin typeface="Franklin Gothic Medium" panose="020B0603020102020204" pitchFamily="34" charset="0"/>
                        </a:rPr>
                        <a:t> 3.9</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tc>
                  <a:txBody>
                    <a:bodyPr/>
                    <a:lstStyle/>
                    <a:p>
                      <a:pPr algn="ctr"/>
                      <a:r>
                        <a:rPr lang="en-US" sz="2000" dirty="0">
                          <a:latin typeface="Franklin Gothic Medium" panose="020B0603020102020204" pitchFamily="34" charset="0"/>
                        </a:rPr>
                        <a:t> 0.1</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0.4</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(0.9)</a:t>
                      </a:r>
                    </a:p>
                  </a:txBody>
                  <a:tcPr marL="68580" marR="68580" anchor="ctr"/>
                </a:tc>
                <a:tc>
                  <a:txBody>
                    <a:bodyPr/>
                    <a:lstStyle/>
                    <a:p>
                      <a:pPr algn="ctr"/>
                      <a:r>
                        <a:rPr lang="en-US" sz="2000" dirty="0">
                          <a:latin typeface="Franklin Gothic Medium" panose="020B0603020102020204" pitchFamily="34" charset="0"/>
                        </a:rPr>
                        <a:t>  (0.6)</a:t>
                      </a:r>
                    </a:p>
                  </a:txBody>
                  <a:tcPr marL="68580" marR="68580" anchor="ctr"/>
                </a:tc>
                <a:tc>
                  <a:txBody>
                    <a:bodyPr/>
                    <a:lstStyle/>
                    <a:p>
                      <a:pPr algn="ctr"/>
                      <a:r>
                        <a:rPr lang="en-US" sz="2000" dirty="0">
                          <a:latin typeface="Franklin Gothic Medium" panose="020B0603020102020204" pitchFamily="34" charset="0"/>
                        </a:rPr>
                        <a:t>(0.2)</a:t>
                      </a:r>
                    </a:p>
                  </a:txBody>
                  <a:tcPr marL="68580" marR="68580" anchor="ctr"/>
                </a:tc>
                <a:tc>
                  <a:txBody>
                    <a:bodyPr/>
                    <a:lstStyle/>
                    <a:p>
                      <a:pPr algn="ctr"/>
                      <a:r>
                        <a:rPr lang="en-US" sz="2000" dirty="0">
                          <a:latin typeface="Franklin Gothic Medium" panose="020B0603020102020204" pitchFamily="34" charset="0"/>
                        </a:rPr>
                        <a:t> (0.6)</a:t>
                      </a:r>
                    </a:p>
                  </a:txBody>
                  <a:tcPr marL="68580" marR="68580" anchor="ctr"/>
                </a:tc>
                <a:tc>
                  <a:txBody>
                    <a:bodyPr/>
                    <a:lstStyle/>
                    <a:p>
                      <a:pPr algn="ctr"/>
                      <a:r>
                        <a:rPr lang="en-US" sz="2000" dirty="0">
                          <a:latin typeface="Franklin Gothic Medium" panose="020B0603020102020204" pitchFamily="34" charset="0"/>
                        </a:rPr>
                        <a:t> (0.2)</a:t>
                      </a:r>
                    </a:p>
                  </a:txBody>
                  <a:tcPr marL="68580" marR="68580" anchor="ctr"/>
                </a:tc>
                <a:tc>
                  <a:txBody>
                    <a:bodyPr/>
                    <a:lstStyle/>
                    <a:p>
                      <a:pPr algn="ctr"/>
                      <a:r>
                        <a:rPr lang="en-US" sz="2000" dirty="0">
                          <a:latin typeface="Franklin Gothic Medium" panose="020B0603020102020204" pitchFamily="34" charset="0"/>
                        </a:rPr>
                        <a:t>(2.5)</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1/31/23 Balance</a:t>
                      </a:r>
                    </a:p>
                  </a:txBody>
                  <a:tcPr marL="68580" marR="68580" anchor="ctr"/>
                </a:tc>
                <a:tc>
                  <a:txBody>
                    <a:bodyPr/>
                    <a:lstStyle/>
                    <a:p>
                      <a:pPr algn="ctr"/>
                      <a:r>
                        <a:rPr lang="en-US" sz="2000" b="1" dirty="0">
                          <a:latin typeface="Franklin Gothic Medium" panose="020B0603020102020204" pitchFamily="34" charset="0"/>
                        </a:rPr>
                        <a:t>$5.8</a:t>
                      </a:r>
                    </a:p>
                  </a:txBody>
                  <a:tcPr marL="68580" marR="68580" anchor="ctr"/>
                </a:tc>
                <a:tc>
                  <a:txBody>
                    <a:bodyPr/>
                    <a:lstStyle/>
                    <a:p>
                      <a:pPr algn="ctr"/>
                      <a:r>
                        <a:rPr lang="en-US" sz="2000" b="1" dirty="0">
                          <a:latin typeface="Franklin Gothic Medium" panose="020B0603020102020204" pitchFamily="34" charset="0"/>
                        </a:rPr>
                        <a:t>$1.0</a:t>
                      </a:r>
                    </a:p>
                  </a:txBody>
                  <a:tcPr marL="68580" marR="68580" anchor="ctr"/>
                </a:tc>
                <a:tc>
                  <a:txBody>
                    <a:bodyPr/>
                    <a:lstStyle/>
                    <a:p>
                      <a:pPr algn="ctr"/>
                      <a:r>
                        <a:rPr lang="en-US" sz="2000" b="1" dirty="0">
                          <a:latin typeface="Franklin Gothic Medium" panose="020B0603020102020204" pitchFamily="34" charset="0"/>
                        </a:rPr>
                        <a:t>$0.8</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$7.9</a:t>
                      </a:r>
                    </a:p>
                  </a:txBody>
                  <a:tcPr marL="68580" marR="68580" anchor="ctr"/>
                </a:tc>
                <a:extLst>
                  <a:ext uri="{0D108BD9-81ED-4DB2-BD59-A6C34878D82A}">
                    <a16:rowId xmlns:a16="http://schemas.microsoft.com/office/drawing/2014/main" val="1901422235"/>
                  </a:ext>
                </a:extLst>
              </a:tr>
            </a:tbl>
          </a:graphicData>
        </a:graphic>
      </p:graphicFrame>
    </p:spTree>
    <p:extLst>
      <p:ext uri="{BB962C8B-B14F-4D97-AF65-F5344CB8AC3E}">
        <p14:creationId xmlns:p14="http://schemas.microsoft.com/office/powerpoint/2010/main" val="16464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367903" y="226422"/>
            <a:ext cx="8408193" cy="584865"/>
          </a:xfrm>
        </p:spPr>
        <p:txBody>
          <a:bodyPr vert="horz" lIns="91440" tIns="45720" rIns="91440" bIns="45720" rtlCol="0" anchor="ctr">
            <a:normAutofit fontScale="90000"/>
          </a:bodyPr>
          <a:lstStyle/>
          <a:p>
            <a:pPr algn="ctr" defTabSz="914400"/>
            <a:r>
              <a:rPr lang="en-US" sz="2800" kern="1200" dirty="0">
                <a:latin typeface="+mj-lt"/>
                <a:ea typeface="+mj-ea"/>
                <a:cs typeface="+mj-cs"/>
              </a:rPr>
              <a:t>Reserves Y</a:t>
            </a:r>
            <a:r>
              <a:rPr lang="en-US" sz="2800" dirty="0"/>
              <a:t>ear-End U</a:t>
            </a:r>
            <a:r>
              <a:rPr lang="en-US" sz="2800" kern="1200" dirty="0">
                <a:latin typeface="+mj-lt"/>
                <a:ea typeface="+mj-ea"/>
                <a:cs typeface="+mj-cs"/>
              </a:rPr>
              <a:t>naudited Estimate</a:t>
            </a:r>
            <a:br>
              <a:rPr lang="en-US" sz="2800" kern="1200" dirty="0">
                <a:latin typeface="+mj-lt"/>
                <a:ea typeface="+mj-ea"/>
                <a:cs typeface="+mj-cs"/>
              </a:rPr>
            </a:br>
            <a:r>
              <a:rPr lang="en-US" sz="2000" b="1" dirty="0">
                <a:solidFill>
                  <a:schemeClr val="tx1"/>
                </a:solidFill>
                <a:latin typeface="Franklin Gothic Medium" panose="020B0603020102020204" pitchFamily="34" charset="0"/>
              </a:rPr>
              <a:t>(in </a:t>
            </a:r>
            <a:r>
              <a:rPr lang="en-US" sz="2000" b="1" dirty="0" err="1">
                <a:solidFill>
                  <a:schemeClr val="tx1"/>
                </a:solidFill>
                <a:latin typeface="Franklin Gothic Medium" panose="020B0603020102020204" pitchFamily="34" charset="0"/>
              </a:rPr>
              <a:t>ooo’s</a:t>
            </a:r>
            <a:r>
              <a:rPr lang="en-US" sz="2000" b="1" dirty="0">
                <a:solidFill>
                  <a:schemeClr val="tx1"/>
                </a:solidFill>
                <a:latin typeface="Franklin Gothic Medium" panose="020B0603020102020204" pitchFamily="34" charset="0"/>
              </a:rPr>
              <a:t>)</a:t>
            </a:r>
            <a:endParaRPr lang="en-US" sz="28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109057" y="946063"/>
          <a:ext cx="8939149" cy="5663091"/>
        </p:xfrm>
        <a:graphic>
          <a:graphicData uri="http://schemas.openxmlformats.org/drawingml/2006/table">
            <a:tbl>
              <a:tblPr firstRow="1" bandRow="1">
                <a:tableStyleId>{073A0DAA-6AF3-43AB-8588-CEC1D06C72B9}</a:tableStyleId>
              </a:tblPr>
              <a:tblGrid>
                <a:gridCol w="3733738">
                  <a:extLst>
                    <a:ext uri="{9D8B030D-6E8A-4147-A177-3AD203B41FA5}">
                      <a16:colId xmlns:a16="http://schemas.microsoft.com/office/drawing/2014/main" val="1394482498"/>
                    </a:ext>
                  </a:extLst>
                </a:gridCol>
                <a:gridCol w="1005652">
                  <a:extLst>
                    <a:ext uri="{9D8B030D-6E8A-4147-A177-3AD203B41FA5}">
                      <a16:colId xmlns:a16="http://schemas.microsoft.com/office/drawing/2014/main" val="3016120161"/>
                    </a:ext>
                  </a:extLst>
                </a:gridCol>
                <a:gridCol w="1277099">
                  <a:extLst>
                    <a:ext uri="{9D8B030D-6E8A-4147-A177-3AD203B41FA5}">
                      <a16:colId xmlns:a16="http://schemas.microsoft.com/office/drawing/2014/main" val="3864248913"/>
                    </a:ext>
                  </a:extLst>
                </a:gridCol>
                <a:gridCol w="1319051">
                  <a:extLst>
                    <a:ext uri="{9D8B030D-6E8A-4147-A177-3AD203B41FA5}">
                      <a16:colId xmlns:a16="http://schemas.microsoft.com/office/drawing/2014/main" val="963910479"/>
                    </a:ext>
                  </a:extLst>
                </a:gridCol>
                <a:gridCol w="1603609">
                  <a:extLst>
                    <a:ext uri="{9D8B030D-6E8A-4147-A177-3AD203B41FA5}">
                      <a16:colId xmlns:a16="http://schemas.microsoft.com/office/drawing/2014/main" val="2085935011"/>
                    </a:ext>
                  </a:extLst>
                </a:gridCol>
              </a:tblGrid>
              <a:tr h="533373">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Beginning Balance</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 </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 </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Unaudited EST Balance</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extLst>
                  <a:ext uri="{0D108BD9-81ED-4DB2-BD59-A6C34878D82A}">
                    <a16:rowId xmlns:a16="http://schemas.microsoft.com/office/drawing/2014/main" val="823467776"/>
                  </a:ext>
                </a:extLst>
              </a:tr>
              <a:tr h="268928">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4/30/22</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Additions</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Expenditures</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4/30/2023</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extLst>
                  <a:ext uri="{0D108BD9-81ED-4DB2-BD59-A6C34878D82A}">
                    <a16:rowId xmlns:a16="http://schemas.microsoft.com/office/drawing/2014/main" val="3199560772"/>
                  </a:ext>
                </a:extLst>
              </a:tr>
              <a:tr h="268928">
                <a:tc>
                  <a:txBody>
                    <a:bodyPr/>
                    <a:lstStyle/>
                    <a:p>
                      <a:pPr algn="l" fontAlgn="b"/>
                      <a:r>
                        <a:rPr lang="en-US" sz="1400" b="0" u="none" strike="noStrike" dirty="0">
                          <a:solidFill>
                            <a:srgbClr val="000000"/>
                          </a:solidFill>
                          <a:effectLst/>
                        </a:rPr>
                        <a:t>Major Maintenance &amp; Replacement:</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extLst>
                  <a:ext uri="{0D108BD9-81ED-4DB2-BD59-A6C34878D82A}">
                    <a16:rowId xmlns:a16="http://schemas.microsoft.com/office/drawing/2014/main" val="2918661611"/>
                  </a:ext>
                </a:extLst>
              </a:tr>
              <a:tr h="268928">
                <a:tc>
                  <a:txBody>
                    <a:bodyPr/>
                    <a:lstStyle/>
                    <a:p>
                      <a:pPr algn="l" fontAlgn="b"/>
                      <a:r>
                        <a:rPr lang="en-US" sz="1400" b="0" u="none" strike="noStrike" dirty="0">
                          <a:solidFill>
                            <a:srgbClr val="000000"/>
                          </a:solidFill>
                          <a:effectLst/>
                        </a:rPr>
                        <a:t>       Marina Fuel Lines/Pumps/C Deck</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(500)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901422235"/>
                  </a:ext>
                </a:extLst>
              </a:tr>
              <a:tr h="268928">
                <a:tc>
                  <a:txBody>
                    <a:bodyPr/>
                    <a:lstStyle/>
                    <a:p>
                      <a:pPr algn="l" fontAlgn="b"/>
                      <a:r>
                        <a:rPr lang="en-US" sz="1400" b="0" u="none" strike="noStrike" dirty="0">
                          <a:solidFill>
                            <a:srgbClr val="000000"/>
                          </a:solidFill>
                          <a:effectLst/>
                        </a:rPr>
                        <a:t>       Police Vehicles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(165)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524958791"/>
                  </a:ext>
                </a:extLst>
              </a:tr>
              <a:tr h="268928">
                <a:tc>
                  <a:txBody>
                    <a:bodyPr/>
                    <a:lstStyle/>
                    <a:p>
                      <a:pPr algn="l" fontAlgn="b"/>
                      <a:r>
                        <a:rPr lang="en-US" sz="1400" b="0" u="none" strike="noStrike" dirty="0">
                          <a:solidFill>
                            <a:srgbClr val="000000"/>
                          </a:solidFill>
                          <a:effectLst/>
                        </a:rPr>
                        <a:t>       Golf </a:t>
                      </a:r>
                      <a:r>
                        <a:rPr lang="en-US" sz="1400" b="0" u="none" strike="noStrike" dirty="0" err="1">
                          <a:solidFill>
                            <a:srgbClr val="000000"/>
                          </a:solidFill>
                          <a:effectLst/>
                        </a:rPr>
                        <a:t>Maint</a:t>
                      </a:r>
                      <a:r>
                        <a:rPr lang="en-US" sz="1400" b="0" u="none" strike="noStrike" dirty="0">
                          <a:solidFill>
                            <a:srgbClr val="000000"/>
                          </a:solidFill>
                          <a:effectLst/>
                        </a:rPr>
                        <a:t> Mowers/Sprayer</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(145)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981607299"/>
                  </a:ext>
                </a:extLst>
              </a:tr>
              <a:tr h="268928">
                <a:tc>
                  <a:txBody>
                    <a:bodyPr/>
                    <a:lstStyle/>
                    <a:p>
                      <a:pPr algn="l" fontAlgn="b"/>
                      <a:r>
                        <a:rPr lang="en-US" sz="1400" b="0" u="none" strike="noStrike" dirty="0">
                          <a:solidFill>
                            <a:srgbClr val="000000"/>
                          </a:solidFill>
                          <a:effectLst/>
                        </a:rPr>
                        <a:t>       Admin Building Renovation</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(125)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336713207"/>
                  </a:ext>
                </a:extLst>
              </a:tr>
              <a:tr h="268928">
                <a:tc>
                  <a:txBody>
                    <a:bodyPr/>
                    <a:lstStyle/>
                    <a:p>
                      <a:pPr algn="l" fontAlgn="b"/>
                      <a:r>
                        <a:rPr lang="en-US" sz="1400" b="0" u="none" strike="noStrike" dirty="0">
                          <a:solidFill>
                            <a:srgbClr val="000000"/>
                          </a:solidFill>
                          <a:effectLst/>
                        </a:rPr>
                        <a:t>       Aquatics Furniture, Equipment</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071151155"/>
                  </a:ext>
                </a:extLst>
              </a:tr>
              <a:tr h="268928">
                <a:tc>
                  <a:txBody>
                    <a:bodyPr/>
                    <a:lstStyle/>
                    <a:p>
                      <a:pPr algn="l" fontAlgn="b"/>
                      <a:r>
                        <a:rPr lang="en-US" sz="1400" b="0" u="none" strike="noStrike" dirty="0">
                          <a:solidFill>
                            <a:srgbClr val="000000"/>
                          </a:solidFill>
                          <a:effectLst/>
                        </a:rPr>
                        <a:t>       Public Works Utility Vehicle</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(75)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793735571"/>
                  </a:ext>
                </a:extLst>
              </a:tr>
              <a:tr h="268928">
                <a:tc>
                  <a:txBody>
                    <a:bodyPr/>
                    <a:lstStyle/>
                    <a:p>
                      <a:pPr algn="l" fontAlgn="b"/>
                      <a:r>
                        <a:rPr lang="en-US" sz="1400" b="0" u="none" strike="noStrike" dirty="0">
                          <a:solidFill>
                            <a:srgbClr val="000000"/>
                          </a:solidFill>
                          <a:effectLst/>
                        </a:rPr>
                        <a:t>       North Gate Bridge</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(75)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358501643"/>
                  </a:ext>
                </a:extLst>
              </a:tr>
              <a:tr h="268928">
                <a:tc>
                  <a:txBody>
                    <a:bodyPr/>
                    <a:lstStyle/>
                    <a:p>
                      <a:pPr algn="l" fontAlgn="b"/>
                      <a:r>
                        <a:rPr lang="en-US" sz="1400" b="0" u="none" strike="noStrike" dirty="0">
                          <a:solidFill>
                            <a:srgbClr val="000000"/>
                          </a:solidFill>
                          <a:effectLst/>
                        </a:rPr>
                        <a:t>       Court Renovations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(75)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486657525"/>
                  </a:ext>
                </a:extLst>
              </a:tr>
              <a:tr h="268928">
                <a:tc>
                  <a:txBody>
                    <a:bodyPr/>
                    <a:lstStyle/>
                    <a:p>
                      <a:pPr algn="l" fontAlgn="b"/>
                      <a:r>
                        <a:rPr lang="en-US" sz="1400" b="0" u="none" strike="noStrike" dirty="0">
                          <a:solidFill>
                            <a:srgbClr val="000000"/>
                          </a:solidFill>
                          <a:effectLst/>
                        </a:rPr>
                        <a:t>       Other</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892904026"/>
                  </a:ext>
                </a:extLst>
              </a:tr>
              <a:tr h="268928">
                <a:tc>
                  <a:txBody>
                    <a:bodyPr/>
                    <a:lstStyle/>
                    <a:p>
                      <a:pPr algn="l" fontAlgn="b"/>
                      <a:r>
                        <a:rPr lang="en-US" sz="1400" b="1" u="none" strike="noStrike" dirty="0">
                          <a:solidFill>
                            <a:srgbClr val="000000"/>
                          </a:solidFill>
                          <a:effectLst/>
                        </a:rPr>
                        <a:t>                   Total</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4,769 </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1" u="none" strike="noStrike" dirty="0">
                          <a:solidFill>
                            <a:srgbClr val="000000"/>
                          </a:solidFill>
                          <a:effectLst/>
                        </a:rPr>
                        <a:t>1,925</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1" u="none" strike="noStrike" dirty="0">
                          <a:solidFill>
                            <a:srgbClr val="000000"/>
                          </a:solidFill>
                          <a:effectLst/>
                        </a:rPr>
                        <a:t>  (1,360)</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1" u="none" strike="noStrike" dirty="0">
                          <a:solidFill>
                            <a:srgbClr val="000000"/>
                          </a:solidFill>
                          <a:effectLst/>
                        </a:rPr>
                        <a:t>5,334</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237541083"/>
                  </a:ext>
                </a:extLst>
              </a:tr>
              <a:tr h="268928">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553002767"/>
                  </a:ext>
                </a:extLst>
              </a:tr>
              <a:tr h="268928">
                <a:tc>
                  <a:txBody>
                    <a:bodyPr/>
                    <a:lstStyle/>
                    <a:p>
                      <a:pPr algn="l" fontAlgn="b"/>
                      <a:r>
                        <a:rPr lang="en-US" sz="1400" b="0" u="none" strike="noStrike" dirty="0">
                          <a:solidFill>
                            <a:srgbClr val="000000"/>
                          </a:solidFill>
                          <a:effectLst/>
                        </a:rPr>
                        <a:t>Bulkheads &amp; Waterways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536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1,084</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(1,253)</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367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516989499"/>
                  </a:ext>
                </a:extLst>
              </a:tr>
              <a:tr h="268928">
                <a:tc>
                  <a:txBody>
                    <a:bodyPr/>
                    <a:lstStyle/>
                    <a:p>
                      <a:pPr algn="l" fontAlgn="b"/>
                      <a:r>
                        <a:rPr lang="en-US" sz="1400" b="0" u="none" strike="noStrike" dirty="0">
                          <a:solidFill>
                            <a:srgbClr val="000000"/>
                          </a:solidFill>
                          <a:effectLst/>
                        </a:rPr>
                        <a:t>Roads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1,055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(365)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695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834877057"/>
                  </a:ext>
                </a:extLst>
              </a:tr>
              <a:tr h="268928">
                <a:tc>
                  <a:txBody>
                    <a:bodyPr/>
                    <a:lstStyle/>
                    <a:p>
                      <a:pPr algn="l" fontAlgn="b"/>
                      <a:r>
                        <a:rPr lang="en-US" sz="1400" b="0" u="none" strike="noStrike" dirty="0">
                          <a:solidFill>
                            <a:srgbClr val="000000"/>
                          </a:solidFill>
                          <a:effectLst/>
                        </a:rPr>
                        <a:t>Drainage</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687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120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(610)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197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7534395"/>
                  </a:ext>
                </a:extLst>
              </a:tr>
              <a:tr h="268928">
                <a:tc>
                  <a:txBody>
                    <a:bodyPr/>
                    <a:lstStyle/>
                    <a:p>
                      <a:pPr algn="l" fontAlgn="b"/>
                      <a:r>
                        <a:rPr lang="en-US" sz="1400" b="0" u="none" strike="noStrike" dirty="0">
                          <a:solidFill>
                            <a:srgbClr val="000000"/>
                          </a:solidFill>
                          <a:effectLst/>
                        </a:rPr>
                        <a:t>New Capital</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150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215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(335)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30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80010029"/>
                  </a:ext>
                </a:extLst>
              </a:tr>
              <a:tr h="268928">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 </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430071085"/>
                  </a:ext>
                </a:extLst>
              </a:tr>
              <a:tr h="268928">
                <a:tc>
                  <a:txBody>
                    <a:bodyPr/>
                    <a:lstStyle/>
                    <a:p>
                      <a:pPr algn="l" fontAlgn="b"/>
                      <a:r>
                        <a:rPr lang="en-US" sz="1800" b="1" u="none" strike="noStrike" dirty="0">
                          <a:solidFill>
                            <a:srgbClr val="000000"/>
                          </a:solidFill>
                          <a:effectLst/>
                        </a:rPr>
                        <a:t>TOTAL 4/30/23 ESTIMATE</a:t>
                      </a:r>
                      <a:endParaRPr lang="en-US" sz="18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800" b="1" u="none" strike="noStrike" dirty="0">
                          <a:solidFill>
                            <a:srgbClr val="000000"/>
                          </a:solidFill>
                          <a:effectLst/>
                        </a:rPr>
                        <a:t>6,147 </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  4,399 </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 (3,923)</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6,623</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353093010"/>
                  </a:ext>
                </a:extLst>
              </a:tr>
            </a:tbl>
          </a:graphicData>
        </a:graphic>
      </p:graphicFrame>
    </p:spTree>
    <p:extLst>
      <p:ext uri="{BB962C8B-B14F-4D97-AF65-F5344CB8AC3E}">
        <p14:creationId xmlns:p14="http://schemas.microsoft.com/office/powerpoint/2010/main" val="358448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Treasurer’s Report</a:t>
            </a:r>
            <a:br>
              <a:rPr lang="en-US" sz="3800" dirty="0">
                <a:cs typeface="+mj-cs"/>
              </a:rPr>
            </a:br>
            <a:br>
              <a:rPr lang="en-US" sz="3800" dirty="0">
                <a:cs typeface="+mj-cs"/>
              </a:rPr>
            </a:br>
            <a:r>
              <a:rPr lang="en-US" sz="3800" dirty="0">
                <a:cs typeface="+mj-cs"/>
              </a:rPr>
              <a:t>Monica Rakowski</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22235" y="1532709"/>
            <a:ext cx="3749765" cy="3667941"/>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2048638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1" y="0"/>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January</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January 31, 2023, the Association had approx. ~ $13.9M in cash</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increased ~ $0.9M from the same time period last year</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decreased ~($1.2M) from December 2022</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$11.1M invested in CDAR’s</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Remaining $2.8M in Insured Cash Sweep, Money Market and Other Operating Accounts</a:t>
            </a:r>
          </a:p>
          <a:p>
            <a:pPr marL="349250" marR="0" lvl="0"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With Interest Rates continuing to increase in the marketplace, there will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continue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be an upward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of interest income realized within the Reserve Accounts in the coming months </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5" t="-39" b="1"/>
          <a:stretch/>
        </p:blipFill>
        <p:spPr>
          <a:xfrm>
            <a:off x="5207726" y="1863635"/>
            <a:ext cx="3722834" cy="3717786"/>
          </a:xfrm>
          <a:prstGeom prst="roundRect">
            <a:avLst>
              <a:gd name="adj" fmla="val 387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05" name="Rectangle 410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0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3500" dirty="0">
                <a:cs typeface="+mj-cs"/>
              </a:rPr>
              <a:t>Public Comments</a:t>
            </a:r>
          </a:p>
        </p:txBody>
      </p:sp>
      <p:pic>
        <p:nvPicPr>
          <p:cNvPr id="2" name="Graphic 1" descr="Chat">
            <a:extLst>
              <a:ext uri="{FF2B5EF4-FFF2-40B4-BE49-F238E27FC236}">
                <a16:creationId xmlns:a16="http://schemas.microsoft.com/office/drawing/2014/main" id="{23C1B981-CA93-F970-C55C-554773AA2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8" y="3429000"/>
            <a:ext cx="2240912" cy="2240912"/>
          </a:xfrm>
          <a:prstGeom prst="rect">
            <a:avLst/>
          </a:prstGeom>
        </p:spPr>
      </p:pic>
      <p:sp>
        <p:nvSpPr>
          <p:cNvPr id="3" name="Content Placeholder 2">
            <a:extLst>
              <a:ext uri="{FF2B5EF4-FFF2-40B4-BE49-F238E27FC236}">
                <a16:creationId xmlns:a16="http://schemas.microsoft.com/office/drawing/2014/main" id="{D17B8950-8F74-239B-41CF-6FD1FC12303E}"/>
              </a:ext>
            </a:extLst>
          </p:cNvPr>
          <p:cNvSpPr>
            <a:spLocks noGrp="1"/>
          </p:cNvSpPr>
          <p:nvPr>
            <p:ph idx="1"/>
          </p:nvPr>
        </p:nvSpPr>
        <p:spPr>
          <a:xfrm>
            <a:off x="3816387" y="0"/>
            <a:ext cx="4988977" cy="6857999"/>
          </a:xfrm>
        </p:spPr>
        <p:txBody>
          <a:bodyPr>
            <a:normAutofit/>
          </a:bodyPr>
          <a:lstStyle/>
          <a:p>
            <a:pPr marL="0" indent="0" algn="ctr">
              <a:buNone/>
            </a:pPr>
            <a:r>
              <a:rPr lang="en-US" sz="4000" dirty="0"/>
              <a:t>Members wishing to make comments must state their name and address.  </a:t>
            </a:r>
          </a:p>
        </p:txBody>
      </p:sp>
    </p:spTree>
    <p:extLst>
      <p:ext uri="{BB962C8B-B14F-4D97-AF65-F5344CB8AC3E}">
        <p14:creationId xmlns:p14="http://schemas.microsoft.com/office/powerpoint/2010/main" val="1974335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1076325"/>
            <a:ext cx="7696201" cy="3521801"/>
          </a:xfrm>
          <a:effectLst/>
        </p:spPr>
        <p:txBody>
          <a:bodyPr vert="horz" lIns="91440" tIns="45720" rIns="91440" bIns="45720" rtlCol="0" anchor="b">
            <a:normAutofit/>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solidFill>
                  <a:schemeClr val="tx1"/>
                </a:solidFill>
                <a:cs typeface="+mj-cs"/>
              </a:rPr>
            </a:br>
            <a:r>
              <a:rPr lang="en-US" sz="5400" dirty="0">
                <a:solidFill>
                  <a:schemeClr val="tx1"/>
                </a:solidFill>
                <a:cs typeface="+mj-cs"/>
              </a:rPr>
              <a:t>Capital Requests</a:t>
            </a:r>
            <a:br>
              <a:rPr lang="en-US" sz="5400" dirty="0">
                <a:solidFill>
                  <a:schemeClr val="tx1"/>
                </a:solidFill>
                <a:cs typeface="+mj-cs"/>
              </a:rPr>
            </a:br>
            <a:br>
              <a:rPr lang="en-US" sz="2000" dirty="0">
                <a:solidFill>
                  <a:schemeClr val="tx1"/>
                </a:solidFill>
                <a:cs typeface="+mj-cs"/>
              </a:rPr>
            </a:br>
            <a:br>
              <a:rPr lang="en-US" sz="2000" dirty="0">
                <a:solidFill>
                  <a:schemeClr val="tx1"/>
                </a:solidFill>
                <a:cs typeface="+mj-cs"/>
              </a:rPr>
            </a:br>
            <a:br>
              <a:rPr lang="en-US" sz="2000" dirty="0">
                <a:solidFill>
                  <a:schemeClr val="tx1"/>
                </a:solidFill>
                <a:cs typeface="+mj-cs"/>
              </a:rPr>
            </a:br>
            <a:br>
              <a:rPr lang="en-US" sz="2000" dirty="0">
                <a:solidFill>
                  <a:schemeClr val="tx1"/>
                </a:solidFill>
                <a:highlight>
                  <a:srgbClr val="FFFF00"/>
                </a:highlight>
                <a:cs typeface="+mj-cs"/>
              </a:rPr>
            </a:br>
            <a:br>
              <a:rPr lang="en-US" sz="2000" dirty="0">
                <a:solidFill>
                  <a:schemeClr val="tx1"/>
                </a:solidFill>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15245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646C3D-5D2C-0DAE-4ADD-07C07B47D8C0}"/>
              </a:ext>
            </a:extLst>
          </p:cNvPr>
          <p:cNvSpPr txBox="1"/>
          <p:nvPr/>
        </p:nvSpPr>
        <p:spPr>
          <a:xfrm>
            <a:off x="687977" y="2247345"/>
            <a:ext cx="7768045" cy="2714589"/>
          </a:xfrm>
          <a:prstGeom prst="rect">
            <a:avLst/>
          </a:prstGeom>
          <a:noFill/>
        </p:spPr>
        <p:txBody>
          <a:bodyPr wrap="square">
            <a:spAutoFit/>
          </a:bodyPr>
          <a:lstStyle/>
          <a:p>
            <a:pPr marL="112713"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noProof="0" dirty="0">
                <a:ln>
                  <a:noFill/>
                </a:ln>
                <a:solidFill>
                  <a:prstClr val="black"/>
                </a:solidFill>
                <a:effectLst/>
                <a:uLnTx/>
                <a:uFillTx/>
                <a:latin typeface="Century Gothic" panose="020B0502020202020204"/>
                <a:ea typeface="+mj-ea"/>
                <a:cs typeface="+mj-cs"/>
              </a:rPr>
              <a:t>Capital Requests</a:t>
            </a:r>
          </a:p>
          <a:p>
            <a:pPr marL="112713" marR="0" lvl="0" indent="0" algn="ctr" defTabSz="914400" rtl="0" eaLnBrk="1" fontAlgn="auto" latinLnBrk="0" hangingPunct="1">
              <a:lnSpc>
                <a:spcPct val="90000"/>
              </a:lnSpc>
              <a:spcBef>
                <a:spcPct val="0"/>
              </a:spcBef>
              <a:spcAft>
                <a:spcPts val="600"/>
              </a:spcAft>
              <a:buClrTx/>
              <a:buSzTx/>
              <a:buFontTx/>
              <a:buNone/>
              <a:tabLst/>
              <a:defRPr/>
            </a:pPr>
            <a:endPar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endParaRPr>
          </a:p>
          <a:p>
            <a:pPr marL="339725" marR="0" lvl="0" indent="-339725" algn="l" defTabSz="914400" rtl="0" eaLnBrk="1" fontAlgn="auto" latinLnBrk="0" hangingPunct="1">
              <a:lnSpc>
                <a:spcPct val="90000"/>
              </a:lnSpc>
              <a:spcBef>
                <a:spcPct val="0"/>
              </a:spcBef>
              <a:spcAft>
                <a:spcPts val="1200"/>
              </a:spcAft>
              <a:buClrTx/>
              <a:buSzTx/>
              <a:buFont typeface="Arial" panose="020B0604020202020204" pitchFamily="34" charset="0"/>
              <a:buChar char="•"/>
              <a:tabLst/>
              <a:defRPr/>
            </a:pPr>
            <a:r>
              <a:rPr lang="en-US" sz="2400" cap="none" dirty="0">
                <a:solidFill>
                  <a:schemeClr val="bg1"/>
                </a:solidFill>
                <a:latin typeface="Century Gothic" panose="020B0502020202020204"/>
              </a:rPr>
              <a:t>Public Works – Swim &amp; Racquet Pool Roof Replacement</a:t>
            </a:r>
          </a:p>
          <a:p>
            <a:pPr marL="339725" marR="0" lvl="0" indent="-339725" algn="l" defTabSz="914400" rtl="0" eaLnBrk="1" fontAlgn="auto" latinLnBrk="0" hangingPunct="1">
              <a:lnSpc>
                <a:spcPct val="90000"/>
              </a:lnSpc>
              <a:spcBef>
                <a:spcPct val="0"/>
              </a:spcBef>
              <a:spcAft>
                <a:spcPts val="1200"/>
              </a:spcAft>
              <a:buClrTx/>
              <a:buSzTx/>
              <a:buFont typeface="Arial" panose="020B0604020202020204" pitchFamily="34" charset="0"/>
              <a:buChar char="•"/>
              <a:tabLst/>
              <a:defRPr/>
            </a:pPr>
            <a:r>
              <a:rPr lang="en-US" sz="2400" dirty="0">
                <a:solidFill>
                  <a:schemeClr val="bg1"/>
                </a:solidFill>
                <a:latin typeface="Century Gothic" panose="020B0502020202020204"/>
              </a:rPr>
              <a:t>Racquet Sports – Resurfacing of Har Tru Courts</a:t>
            </a:r>
          </a:p>
          <a:p>
            <a:pPr marL="112713"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156063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Public Works – Swim &amp; Racquet Pool Clubhouse, Pool House &amp; Gazebo (Roof Replacement)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Requesting authorization to go forward with staff recommendation of $29,200.00 for roofing.</a:t>
            </a:r>
            <a:endParaRPr kumimoji="0" lang="en-US" sz="2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9194184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Racquet Sports – Resurfacing 8 Har Tru Tennis Courts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Requesting authorization to go forward with staff recommendation of $19,580.00 for resurfacing courts.</a:t>
            </a:r>
            <a:endParaRPr kumimoji="0" lang="en-US" sz="2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587156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3177" y="545657"/>
            <a:ext cx="8377646" cy="4270807"/>
          </a:xfrm>
          <a:effectLst/>
        </p:spPr>
        <p:txBody>
          <a:bodyPr vert="horz" lIns="91440" tIns="45720" rIns="91440" bIns="45720" rtlCol="0" anchor="b">
            <a:normAutofit fontScale="90000"/>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cs typeface="+mj-cs"/>
              </a:rPr>
            </a:br>
            <a:r>
              <a:rPr lang="en-US" sz="5400" dirty="0">
                <a:solidFill>
                  <a:schemeClr val="tx1"/>
                </a:solidFill>
                <a:cs typeface="+mj-cs"/>
              </a:rPr>
              <a:t>Approval of Minutes</a:t>
            </a:r>
            <a:br>
              <a:rPr lang="en-US" sz="2000" dirty="0">
                <a:solidFill>
                  <a:schemeClr val="tx1"/>
                </a:solidFill>
                <a:cs typeface="+mj-cs"/>
              </a:rPr>
            </a:br>
            <a:br>
              <a:rPr lang="en-US" sz="2000" dirty="0">
                <a:solidFill>
                  <a:schemeClr val="tx1"/>
                </a:solidFill>
                <a:cs typeface="+mj-cs"/>
              </a:rPr>
            </a:br>
            <a:br>
              <a:rPr lang="en-US" sz="3600" dirty="0">
                <a:solidFill>
                  <a:schemeClr val="tx1"/>
                </a:solidFill>
                <a:cs typeface="+mj-cs"/>
              </a:rPr>
            </a:br>
            <a:br>
              <a:rPr lang="en-US" sz="3200" b="0" dirty="0">
                <a:solidFill>
                  <a:schemeClr val="tx1"/>
                </a:solidFill>
                <a:cs typeface="+mj-cs"/>
              </a:rPr>
            </a:br>
            <a:r>
              <a:rPr lang="en-US" sz="3200" b="0" dirty="0">
                <a:solidFill>
                  <a:schemeClr val="tx1"/>
                </a:solidFill>
                <a:cs typeface="+mj-cs"/>
              </a:rPr>
              <a:t>January 21, 2023 – Regular Meeting</a:t>
            </a:r>
            <a:br>
              <a:rPr lang="en-US" sz="3200" b="0" dirty="0">
                <a:cs typeface="+mj-cs"/>
              </a:rPr>
            </a:br>
            <a:br>
              <a:rPr lang="en-US" sz="2000" b="0" dirty="0">
                <a:cs typeface="+mj-cs"/>
              </a:rPr>
            </a:br>
            <a:r>
              <a:rPr lang="en-US" sz="3200" b="0" dirty="0">
                <a:solidFill>
                  <a:schemeClr val="tx1"/>
                </a:solidFill>
                <a:cs typeface="+mj-cs"/>
              </a:rPr>
              <a:t>February 7, 2023 – Special Meeting</a:t>
            </a:r>
            <a:br>
              <a:rPr lang="en-US" sz="2000" dirty="0">
                <a:solidFill>
                  <a:schemeClr val="tx1"/>
                </a:solidFill>
                <a:cs typeface="+mj-cs"/>
              </a:rPr>
            </a:br>
            <a:br>
              <a:rPr lang="en-US" sz="2000" dirty="0">
                <a:highlight>
                  <a:srgbClr val="FFFF00"/>
                </a:highlight>
                <a:cs typeface="+mj-cs"/>
              </a:rPr>
            </a:br>
            <a:br>
              <a:rPr lang="en-US" sz="2000" dirty="0">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0307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3738818"/>
          </a:xfrm>
          <a:effectLst/>
        </p:spPr>
        <p:txBody>
          <a:bodyPr vert="horz" lIns="91440" tIns="45720" rIns="91440" bIns="45720" rtlCol="0" anchor="b">
            <a:normAutofit/>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solidFill>
                  <a:schemeClr val="tx1"/>
                </a:solidFill>
                <a:cs typeface="+mj-cs"/>
              </a:rPr>
            </a:br>
            <a:r>
              <a:rPr lang="en-US" sz="5400" dirty="0">
                <a:solidFill>
                  <a:schemeClr val="tx1"/>
                </a:solidFill>
                <a:cs typeface="+mj-cs"/>
              </a:rPr>
              <a:t>CPI Violations</a:t>
            </a:r>
            <a:br>
              <a:rPr lang="en-US" sz="2000" dirty="0">
                <a:solidFill>
                  <a:schemeClr val="tx1"/>
                </a:solidFill>
                <a:cs typeface="+mj-cs"/>
              </a:rPr>
            </a:br>
            <a:br>
              <a:rPr lang="en-US" sz="2000" dirty="0">
                <a:solidFill>
                  <a:schemeClr val="tx1"/>
                </a:solidFill>
                <a:cs typeface="+mj-cs"/>
              </a:rPr>
            </a:br>
            <a:r>
              <a:rPr lang="en-US" sz="3600" b="0" dirty="0">
                <a:solidFill>
                  <a:schemeClr val="tx1"/>
                </a:solidFill>
                <a:cs typeface="+mj-cs"/>
              </a:rPr>
              <a:t>None</a:t>
            </a:r>
            <a:br>
              <a:rPr lang="en-US" sz="2000" dirty="0">
                <a:solidFill>
                  <a:schemeClr val="tx1"/>
                </a:solidFill>
                <a:cs typeface="+mj-cs"/>
              </a:rPr>
            </a:br>
            <a:br>
              <a:rPr lang="en-US" sz="2000" dirty="0">
                <a:solidFill>
                  <a:schemeClr val="tx1"/>
                </a:solidFill>
                <a:cs typeface="+mj-cs"/>
              </a:rPr>
            </a:br>
            <a:br>
              <a:rPr lang="en-US" sz="2000" dirty="0">
                <a:solidFill>
                  <a:schemeClr val="tx1"/>
                </a:solidFill>
                <a:highlight>
                  <a:srgbClr val="FFFF00"/>
                </a:highlight>
                <a:cs typeface="+mj-cs"/>
              </a:rPr>
            </a:br>
            <a:br>
              <a:rPr lang="en-US" sz="2000" dirty="0">
                <a:solidFill>
                  <a:schemeClr val="tx1"/>
                </a:solidFill>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38501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3738818"/>
          </a:xfrm>
          <a:effectLst/>
        </p:spPr>
        <p:txBody>
          <a:bodyPr vert="horz" lIns="91440" tIns="45720" rIns="91440" bIns="45720" rtlCol="0" anchor="b">
            <a:normAutofit/>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solidFill>
                  <a:schemeClr val="tx1"/>
                </a:solidFill>
                <a:cs typeface="+mj-cs"/>
              </a:rPr>
            </a:br>
            <a:r>
              <a:rPr lang="en-US" sz="5400" dirty="0">
                <a:solidFill>
                  <a:schemeClr val="tx1"/>
                </a:solidFill>
                <a:cs typeface="+mj-cs"/>
              </a:rPr>
              <a:t>Unfinished Business</a:t>
            </a:r>
            <a:br>
              <a:rPr lang="en-US" sz="2000" dirty="0">
                <a:solidFill>
                  <a:schemeClr val="tx1"/>
                </a:solidFill>
                <a:cs typeface="+mj-cs"/>
              </a:rPr>
            </a:br>
            <a:br>
              <a:rPr lang="en-US" sz="2000" dirty="0">
                <a:solidFill>
                  <a:schemeClr val="tx1"/>
                </a:solidFill>
                <a:cs typeface="+mj-cs"/>
              </a:rPr>
            </a:br>
            <a:r>
              <a:rPr lang="en-US" sz="3600" b="0" dirty="0">
                <a:solidFill>
                  <a:schemeClr val="tx1"/>
                </a:solidFill>
                <a:cs typeface="+mj-cs"/>
              </a:rPr>
              <a:t>None</a:t>
            </a:r>
            <a:br>
              <a:rPr lang="en-US" sz="2000" dirty="0">
                <a:solidFill>
                  <a:schemeClr val="tx1"/>
                </a:solidFill>
                <a:cs typeface="+mj-cs"/>
              </a:rPr>
            </a:br>
            <a:br>
              <a:rPr lang="en-US" sz="2000" dirty="0">
                <a:solidFill>
                  <a:schemeClr val="tx1"/>
                </a:solidFill>
                <a:cs typeface="+mj-cs"/>
              </a:rPr>
            </a:br>
            <a:br>
              <a:rPr lang="en-US" sz="2000" dirty="0">
                <a:solidFill>
                  <a:schemeClr val="tx1"/>
                </a:solidFill>
                <a:highlight>
                  <a:srgbClr val="FFFF00"/>
                </a:highlight>
                <a:cs typeface="+mj-cs"/>
              </a:rPr>
            </a:br>
            <a:br>
              <a:rPr lang="en-US" sz="2000" dirty="0">
                <a:solidFill>
                  <a:schemeClr val="tx1"/>
                </a:solidFill>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8856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71476FC-0387-EFE5-C6DC-5FEC2F21F9BD}"/>
              </a:ext>
            </a:extLst>
          </p:cNvPr>
          <p:cNvSpPr txBox="1"/>
          <p:nvPr/>
        </p:nvSpPr>
        <p:spPr>
          <a:xfrm>
            <a:off x="330926" y="775094"/>
            <a:ext cx="8482148" cy="978729"/>
          </a:xfrm>
          <a:prstGeom prst="rect">
            <a:avLst/>
          </a:prstGeom>
          <a:noFill/>
        </p:spPr>
        <p:txBody>
          <a:bodyPr wrap="square">
            <a:spAutoFit/>
          </a:bodyPr>
          <a:lstStyle/>
          <a:p>
            <a:pPr marL="112713"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noProof="0" dirty="0">
                <a:ln>
                  <a:noFill/>
                </a:ln>
                <a:solidFill>
                  <a:prstClr val="black"/>
                </a:solidFill>
                <a:effectLst/>
                <a:uLnTx/>
                <a:uFillTx/>
                <a:latin typeface="Century Gothic" panose="020B0502020202020204"/>
                <a:ea typeface="+mj-ea"/>
                <a:cs typeface="+mj-cs"/>
              </a:rPr>
              <a:t>New Business</a:t>
            </a:r>
            <a:br>
              <a:rPr kumimoji="0" lang="en-US" sz="5400" b="0" i="0" u="none" strike="noStrike" kern="1200" cap="all" spc="0" normalizeH="0" baseline="0" noProof="0" dirty="0">
                <a:ln>
                  <a:noFill/>
                </a:ln>
                <a:solidFill>
                  <a:prstClr val="black"/>
                </a:solidFill>
                <a:effectLst/>
                <a:uLnTx/>
                <a:uFillTx/>
                <a:latin typeface="Century Gothic" panose="020B0502020202020204"/>
                <a:ea typeface="+mj-ea"/>
                <a:cs typeface="+mj-cs"/>
              </a:rPr>
            </a:br>
            <a:endPar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endParaRPr>
          </a:p>
        </p:txBody>
      </p:sp>
      <p:sp>
        <p:nvSpPr>
          <p:cNvPr id="2" name="TextBox 1">
            <a:extLst>
              <a:ext uri="{FF2B5EF4-FFF2-40B4-BE49-F238E27FC236}">
                <a16:creationId xmlns:a16="http://schemas.microsoft.com/office/drawing/2014/main" id="{799A31B3-87EE-47EB-6162-74406923DB63}"/>
              </a:ext>
            </a:extLst>
          </p:cNvPr>
          <p:cNvSpPr txBox="1"/>
          <p:nvPr/>
        </p:nvSpPr>
        <p:spPr>
          <a:xfrm>
            <a:off x="1334276" y="1843747"/>
            <a:ext cx="681134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Election Committee Update – Rick Farr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Licensed Contractor Registry – Colette Horn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Second reading of amending Resolution B-01 (Book of Resolutions) – Steve Jacobs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Second reading of revisions to Resolution M-08 (Association Manuals) – Steve Jacobs</a:t>
            </a:r>
          </a:p>
          <a:p>
            <a:endParaRPr lang="en-US" dirty="0"/>
          </a:p>
          <a:p>
            <a:pPr marL="285750" indent="-285750">
              <a:buFont typeface="Arial" panose="020B0604020202020204" pitchFamily="34" charset="0"/>
              <a:buChar char="•"/>
            </a:pPr>
            <a:r>
              <a:rPr lang="en-US" dirty="0"/>
              <a:t>Motion to establish interest rate for delinquent assessment fees – Monica Rakowski</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062707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2553-3CF0-15C0-7404-ADDDB165E2EA}"/>
              </a:ext>
            </a:extLst>
          </p:cNvPr>
          <p:cNvSpPr>
            <a:spLocks noGrp="1"/>
          </p:cNvSpPr>
          <p:nvPr>
            <p:ph type="ctrTitle"/>
          </p:nvPr>
        </p:nvSpPr>
        <p:spPr>
          <a:xfrm>
            <a:off x="595936" y="1866901"/>
            <a:ext cx="7936361" cy="3053123"/>
          </a:xfrm>
        </p:spPr>
        <p:txBody>
          <a:bodyPr>
            <a:normAutofit fontScale="90000"/>
          </a:bodyPr>
          <a:lstStyle/>
          <a:p>
            <a:br>
              <a:rPr lang="en-US"/>
            </a:br>
            <a:br>
              <a:rPr lang="en-US"/>
            </a:br>
            <a:br>
              <a:rPr lang="en-US"/>
            </a:br>
            <a:br>
              <a:rPr lang="en-US"/>
            </a:br>
            <a:br>
              <a:rPr lang="en-US"/>
            </a:br>
            <a:br>
              <a:rPr lang="en-US" b="1">
                <a:latin typeface="+mn-lt"/>
              </a:rPr>
            </a:br>
            <a:br>
              <a:rPr lang="en-US" b="1">
                <a:latin typeface="+mn-lt"/>
              </a:rPr>
            </a:br>
            <a:br>
              <a:rPr lang="en-US" b="1">
                <a:latin typeface="+mn-lt"/>
              </a:rPr>
            </a:br>
            <a:br>
              <a:rPr lang="en-US" b="1">
                <a:latin typeface="+mn-lt"/>
              </a:rPr>
            </a:br>
            <a:br>
              <a:rPr lang="en-US" b="1">
                <a:latin typeface="+mn-lt"/>
              </a:rPr>
            </a:br>
            <a:br>
              <a:rPr lang="en-US" b="1">
                <a:latin typeface="+mn-lt"/>
              </a:rPr>
            </a:br>
            <a:br>
              <a:rPr lang="en-US" b="1">
                <a:latin typeface="+mn-lt"/>
              </a:rPr>
            </a:br>
            <a:br>
              <a:rPr lang="en-US" b="1">
                <a:latin typeface="+mn-lt"/>
              </a:rPr>
            </a:br>
            <a:br>
              <a:rPr lang="en-US" b="1">
                <a:latin typeface="+mn-lt"/>
              </a:rPr>
            </a:br>
            <a:r>
              <a:rPr lang="en-US" b="1" u="sng">
                <a:latin typeface="Arial" panose="020B0604020202020204" pitchFamily="34" charset="0"/>
                <a:ea typeface="Arial" panose="020B0604020202020204" pitchFamily="34" charset="0"/>
              </a:rPr>
              <a:t>Ocean Pines Association Compliance, Permits, Inspections (CPI)</a:t>
            </a:r>
            <a:br>
              <a:rPr lang="en-US" b="1" u="sng">
                <a:latin typeface="Arial" panose="020B0604020202020204" pitchFamily="34" charset="0"/>
                <a:ea typeface="Arial" panose="020B0604020202020204" pitchFamily="34" charset="0"/>
              </a:rPr>
            </a:br>
            <a:r>
              <a:rPr lang="en-US" b="1" u="sng">
                <a:latin typeface="Arial" panose="020B0604020202020204" pitchFamily="34" charset="0"/>
                <a:ea typeface="Arial" panose="020B0604020202020204" pitchFamily="34" charset="0"/>
              </a:rPr>
              <a:t> Proposed </a:t>
            </a:r>
            <a:br>
              <a:rPr lang="en-US" b="1" u="sng">
                <a:latin typeface="Arial" panose="020B0604020202020204" pitchFamily="34" charset="0"/>
                <a:ea typeface="Arial" panose="020B0604020202020204" pitchFamily="34" charset="0"/>
              </a:rPr>
            </a:br>
            <a:r>
              <a:rPr lang="en-US" b="1" u="sng">
                <a:latin typeface="Arial" panose="020B0604020202020204" pitchFamily="34" charset="0"/>
                <a:ea typeface="Arial" panose="020B0604020202020204" pitchFamily="34" charset="0"/>
              </a:rPr>
              <a:t>“Licensed Contractor Registry”</a:t>
            </a:r>
            <a:br>
              <a:rPr lang="en-US">
                <a:latin typeface="+mn-lt"/>
              </a:rPr>
            </a:br>
            <a:endParaRPr lang="en-US">
              <a:latin typeface="+mn-lt"/>
            </a:endParaRPr>
          </a:p>
        </p:txBody>
      </p:sp>
      <p:sp>
        <p:nvSpPr>
          <p:cNvPr id="3" name="Subtitle 2">
            <a:extLst>
              <a:ext uri="{FF2B5EF4-FFF2-40B4-BE49-F238E27FC236}">
                <a16:creationId xmlns:a16="http://schemas.microsoft.com/office/drawing/2014/main" id="{35076FF0-DEBA-B21D-9A22-B3B663C5363D}"/>
              </a:ext>
            </a:extLst>
          </p:cNvPr>
          <p:cNvSpPr>
            <a:spLocks noGrp="1"/>
          </p:cNvSpPr>
          <p:nvPr>
            <p:ph type="subTitle" idx="1"/>
          </p:nvPr>
        </p:nvSpPr>
        <p:spPr>
          <a:xfrm>
            <a:off x="1681327" y="4711919"/>
            <a:ext cx="5286375" cy="1054713"/>
          </a:xfrm>
        </p:spPr>
        <p:txBody>
          <a:bodyPr>
            <a:normAutofit/>
          </a:bodyPr>
          <a:lstStyle/>
          <a:p>
            <a:r>
              <a:rPr lang="en-US"/>
              <a:t>Benefits </a:t>
            </a:r>
            <a:r>
              <a:rPr lang="en-US" i="1"/>
              <a:t>everyone</a:t>
            </a:r>
            <a:r>
              <a:rPr lang="en-US"/>
              <a:t> within the Ocean Pines Community </a:t>
            </a:r>
          </a:p>
          <a:p>
            <a:r>
              <a:rPr lang="en-US"/>
              <a:t>Members, HOA &amp; Licensed Contractors </a:t>
            </a:r>
          </a:p>
          <a:p>
            <a:r>
              <a:rPr lang="en-US"/>
              <a:t>Serving the OPA community</a:t>
            </a:r>
          </a:p>
          <a:p>
            <a:endParaRPr lang="en-US"/>
          </a:p>
        </p:txBody>
      </p:sp>
      <p:pic>
        <p:nvPicPr>
          <p:cNvPr id="1025" name="Picture 1" descr="Allergy - Anaphylaxis/Severe!">
            <a:extLst>
              <a:ext uri="{FF2B5EF4-FFF2-40B4-BE49-F238E27FC236}">
                <a16:creationId xmlns:a16="http://schemas.microsoft.com/office/drawing/2014/main" id="{5AE0F5A8-8122-609E-FE3C-A8CD863A9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sthma">
            <a:extLst>
              <a:ext uri="{FF2B5EF4-FFF2-40B4-BE49-F238E27FC236}">
                <a16:creationId xmlns:a16="http://schemas.microsoft.com/office/drawing/2014/main" id="{38FCFBD9-CCAC-39E1-7AEB-0A911758E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504 Eligible">
            <a:extLst>
              <a:ext uri="{FF2B5EF4-FFF2-40B4-BE49-F238E27FC236}">
                <a16:creationId xmlns:a16="http://schemas.microsoft.com/office/drawing/2014/main" id="{E45E9095-C15E-B268-7E00-258283272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04 Plan">
            <a:extLst>
              <a:ext uri="{FF2B5EF4-FFF2-40B4-BE49-F238E27FC236}">
                <a16:creationId xmlns:a16="http://schemas.microsoft.com/office/drawing/2014/main" id="{7F84DC94-9664-44FD-A65C-AC34FCD60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sthma">
            <a:extLst>
              <a:ext uri="{FF2B5EF4-FFF2-40B4-BE49-F238E27FC236}">
                <a16:creationId xmlns:a16="http://schemas.microsoft.com/office/drawing/2014/main" id="{B87A6583-54AC-E7F5-8E1C-ED69A3A65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4 Eligible">
            <a:extLst>
              <a:ext uri="{FF2B5EF4-FFF2-40B4-BE49-F238E27FC236}">
                <a16:creationId xmlns:a16="http://schemas.microsoft.com/office/drawing/2014/main" id="{505919EC-3CCF-CB28-39CE-1260650EA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504 Plan">
            <a:extLst>
              <a:ext uri="{FF2B5EF4-FFF2-40B4-BE49-F238E27FC236}">
                <a16:creationId xmlns:a16="http://schemas.microsoft.com/office/drawing/2014/main" id="{CAC38113-781A-8174-C7DC-207D8C4AB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udent with IEP">
            <a:extLst>
              <a:ext uri="{FF2B5EF4-FFF2-40B4-BE49-F238E27FC236}">
                <a16:creationId xmlns:a16="http://schemas.microsoft.com/office/drawing/2014/main" id="{AF94B4BD-9392-6633-E7D3-CD54D0F035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tudent with IEP">
            <a:extLst>
              <a:ext uri="{FF2B5EF4-FFF2-40B4-BE49-F238E27FC236}">
                <a16:creationId xmlns:a16="http://schemas.microsoft.com/office/drawing/2014/main" id="{7758A841-83D0-3BF0-3B6D-A634FB67EC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04 Eligible">
            <a:extLst>
              <a:ext uri="{FF2B5EF4-FFF2-40B4-BE49-F238E27FC236}">
                <a16:creationId xmlns:a16="http://schemas.microsoft.com/office/drawing/2014/main" id="{69F7F78A-8B78-7018-DF7B-B12102F5D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504 Plan">
            <a:extLst>
              <a:ext uri="{FF2B5EF4-FFF2-40B4-BE49-F238E27FC236}">
                <a16:creationId xmlns:a16="http://schemas.microsoft.com/office/drawing/2014/main" id="{56C75150-E206-6CA7-E8F0-FCCD770B8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504 Eligible">
            <a:extLst>
              <a:ext uri="{FF2B5EF4-FFF2-40B4-BE49-F238E27FC236}">
                <a16:creationId xmlns:a16="http://schemas.microsoft.com/office/drawing/2014/main" id="{9FA9129E-B909-46C4-04A8-9658BCF90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504 Plan">
            <a:extLst>
              <a:ext uri="{FF2B5EF4-FFF2-40B4-BE49-F238E27FC236}">
                <a16:creationId xmlns:a16="http://schemas.microsoft.com/office/drawing/2014/main" id="{5A9E01AF-7CD3-7598-3A34-AD7424F7D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lergy - Anaphylaxis/Severe!">
            <a:extLst>
              <a:ext uri="{FF2B5EF4-FFF2-40B4-BE49-F238E27FC236}">
                <a16:creationId xmlns:a16="http://schemas.microsoft.com/office/drawing/2014/main" id="{63A9888C-F0D2-2026-E4B8-DEA57F2C1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08F2D5-12A2-1BCC-F7A6-64642A222D2A}"/>
              </a:ext>
            </a:extLst>
          </p:cNvPr>
          <p:cNvPicPr>
            <a:picLocks noChangeAspect="1"/>
          </p:cNvPicPr>
          <p:nvPr/>
        </p:nvPicPr>
        <p:blipFill>
          <a:blip r:embed="rId7"/>
          <a:stretch>
            <a:fillRect/>
          </a:stretch>
        </p:blipFill>
        <p:spPr>
          <a:xfrm>
            <a:off x="7777297" y="1144350"/>
            <a:ext cx="1171575" cy="1264444"/>
          </a:xfrm>
          <a:prstGeom prst="rect">
            <a:avLst/>
          </a:prstGeom>
        </p:spPr>
      </p:pic>
    </p:spTree>
    <p:extLst>
      <p:ext uri="{BB962C8B-B14F-4D97-AF65-F5344CB8AC3E}">
        <p14:creationId xmlns:p14="http://schemas.microsoft.com/office/powerpoint/2010/main" val="120418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D7F330A3-E4DB-DEBB-6AA2-60F1260A2F32}"/>
              </a:ext>
            </a:extLst>
          </p:cNvPr>
          <p:cNvSpPr>
            <a:spLocks noGrp="1"/>
          </p:cNvSpPr>
          <p:nvPr>
            <p:ph type="title"/>
          </p:nvPr>
        </p:nvSpPr>
        <p:spPr>
          <a:xfrm>
            <a:off x="429370" y="1036155"/>
            <a:ext cx="8263890" cy="1075811"/>
          </a:xfrm>
        </p:spPr>
        <p:txBody>
          <a:bodyPr vert="horz" lIns="68580" tIns="34290" rIns="68580" bIns="34290" rtlCol="0" anchor="b">
            <a:normAutofit/>
          </a:bodyPr>
          <a:lstStyle/>
          <a:p>
            <a:r>
              <a:rPr lang="en-US" sz="4050" b="1" u="sng">
                <a:latin typeface="Arial" panose="020B0604020202020204" pitchFamily="34" charset="0"/>
                <a:cs typeface="Arial" panose="020B0604020202020204" pitchFamily="34" charset="0"/>
              </a:rPr>
              <a:t>Statement of the Problem</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1B5CE360-1EDC-A880-0F6F-6DEFD500E1BD}"/>
              </a:ext>
            </a:extLst>
          </p:cNvPr>
          <p:cNvSpPr>
            <a:spLocks noGrp="1"/>
          </p:cNvSpPr>
          <p:nvPr>
            <p:ph sz="half" idx="1"/>
          </p:nvPr>
        </p:nvSpPr>
        <p:spPr>
          <a:xfrm>
            <a:off x="429370" y="2410737"/>
            <a:ext cx="5035164" cy="3089379"/>
          </a:xfrm>
        </p:spPr>
        <p:txBody>
          <a:bodyPr vert="horz" lIns="68580" tIns="34290" rIns="68580" bIns="34290" rtlCol="0" anchor="t">
            <a:normAutofit/>
          </a:bodyPr>
          <a:lstStyle/>
          <a:p>
            <a:r>
              <a:rPr lang="en-US" sz="1650">
                <a:latin typeface="Arial" panose="020B0604020202020204" pitchFamily="34" charset="0"/>
                <a:cs typeface="Arial" panose="020B0604020202020204" pitchFamily="34" charset="0"/>
              </a:rPr>
              <a:t>OPA/CPI desiring to conform with Maryland State and Worcester County license requirements when issuing OPA/CPI required permits.</a:t>
            </a:r>
          </a:p>
          <a:p>
            <a:r>
              <a:rPr lang="en-US" sz="1650">
                <a:latin typeface="Arial" panose="020B0604020202020204" pitchFamily="34" charset="0"/>
                <a:cs typeface="Arial" panose="020B0604020202020204" pitchFamily="34" charset="0"/>
              </a:rPr>
              <a:t>Unlicensed trades people working in the community in violation of ARC standards.</a:t>
            </a:r>
          </a:p>
          <a:p>
            <a:r>
              <a:rPr lang="en-US" sz="1650">
                <a:latin typeface="Arial" panose="020B0604020202020204" pitchFamily="34" charset="0"/>
                <a:cs typeface="Arial" panose="020B0604020202020204" pitchFamily="34" charset="0"/>
              </a:rPr>
              <a:t>Homeowners bearing the burden of expense that results when the work of unlicensed and uninsured trades people produce sub-standard work.</a:t>
            </a:r>
          </a:p>
          <a:p>
            <a:r>
              <a:rPr lang="en-US" sz="1650">
                <a:latin typeface="Arial" panose="020B0604020202020204" pitchFamily="34" charset="0"/>
                <a:cs typeface="Arial" panose="020B0604020202020204" pitchFamily="34" charset="0"/>
              </a:rPr>
              <a:t>OPA/CPI desiring to increase efficiency in the permit-approval process.</a:t>
            </a:r>
          </a:p>
          <a:p>
            <a:endParaRPr lang="en-US" sz="1650"/>
          </a:p>
        </p:txBody>
      </p:sp>
      <p:pic>
        <p:nvPicPr>
          <p:cNvPr id="7" name="Content Placeholder 6" descr="Logo&#10;&#10;Description automatically generated">
            <a:extLst>
              <a:ext uri="{FF2B5EF4-FFF2-40B4-BE49-F238E27FC236}">
                <a16:creationId xmlns:a16="http://schemas.microsoft.com/office/drawing/2014/main" id="{7438F54B-5CFA-B054-2BBF-BD8B18C6D707}"/>
              </a:ext>
            </a:extLst>
          </p:cNvPr>
          <p:cNvPicPr>
            <a:picLocks noGrp="1" noChangeAspect="1"/>
          </p:cNvPicPr>
          <p:nvPr>
            <p:ph sz="half" idx="2"/>
          </p:nvPr>
        </p:nvPicPr>
        <p:blipFill rotWithShape="1">
          <a:blip r:embed="rId2"/>
          <a:srcRect t="3690" r="1" b="1"/>
          <a:stretch/>
        </p:blipFill>
        <p:spPr>
          <a:xfrm>
            <a:off x="5756744" y="2427732"/>
            <a:ext cx="2955798" cy="3072384"/>
          </a:xfrm>
          <a:prstGeom prst="rect">
            <a:avLst/>
          </a:prstGeom>
        </p:spPr>
      </p:pic>
    </p:spTree>
    <p:extLst>
      <p:ext uri="{BB962C8B-B14F-4D97-AF65-F5344CB8AC3E}">
        <p14:creationId xmlns:p14="http://schemas.microsoft.com/office/powerpoint/2010/main" val="241121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9BBC9646-DEDC-57B3-5E1C-0F871195E78F}"/>
              </a:ext>
            </a:extLst>
          </p:cNvPr>
          <p:cNvSpPr>
            <a:spLocks noGrp="1"/>
          </p:cNvSpPr>
          <p:nvPr>
            <p:ph type="title"/>
          </p:nvPr>
        </p:nvSpPr>
        <p:spPr>
          <a:xfrm>
            <a:off x="429370" y="1036155"/>
            <a:ext cx="8263890" cy="1075811"/>
          </a:xfrm>
        </p:spPr>
        <p:txBody>
          <a:bodyPr anchor="b">
            <a:normAutofit/>
          </a:bodyPr>
          <a:lstStyle/>
          <a:p>
            <a:r>
              <a:rPr lang="en-US" sz="4050" b="1" u="sng">
                <a:latin typeface="Arial" panose="020B0604020202020204" pitchFamily="34" charset="0"/>
                <a:ea typeface="Arial" panose="020B0604020202020204" pitchFamily="34" charset="0"/>
              </a:rPr>
              <a:t>Background</a:t>
            </a:r>
            <a:endParaRPr lang="en-US" sz="405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D8D0BF1-2463-CEA2-6FD6-409121C1CC44}"/>
              </a:ext>
            </a:extLst>
          </p:cNvPr>
          <p:cNvSpPr>
            <a:spLocks noGrp="1"/>
          </p:cNvSpPr>
          <p:nvPr>
            <p:ph idx="1"/>
          </p:nvPr>
        </p:nvSpPr>
        <p:spPr>
          <a:xfrm>
            <a:off x="429370" y="2410737"/>
            <a:ext cx="5035164" cy="3089379"/>
          </a:xfrm>
        </p:spPr>
        <p:txBody>
          <a:bodyPr anchor="t">
            <a:normAutofit/>
          </a:bodyPr>
          <a:lstStyle/>
          <a:p>
            <a:pPr marL="0" indent="0">
              <a:spcBef>
                <a:spcPts val="0"/>
              </a:spcBef>
              <a:buNone/>
            </a:pPr>
            <a:r>
              <a:rPr lang="en-US" sz="1650">
                <a:latin typeface="Arial" panose="020B0604020202020204" pitchFamily="34" charset="0"/>
                <a:ea typeface="Arial" panose="020B0604020202020204" pitchFamily="34" charset="0"/>
              </a:rPr>
              <a:t>ARC Guidelines, revision 2020, Introduction, page 3, establishes responsibilities of and relationship between (ECC) ARC and CPI to “address permit requests, formulate guidelines, and monitor compliance with the Declaration(s) of Restrictions and these Guidelines.” </a:t>
            </a:r>
          </a:p>
          <a:p>
            <a:endParaRPr lang="en-US" sz="1650"/>
          </a:p>
        </p:txBody>
      </p:sp>
      <p:pic>
        <p:nvPicPr>
          <p:cNvPr id="4" name="Picture 3">
            <a:extLst>
              <a:ext uri="{FF2B5EF4-FFF2-40B4-BE49-F238E27FC236}">
                <a16:creationId xmlns:a16="http://schemas.microsoft.com/office/drawing/2014/main" id="{092EEDA3-27AA-9EBB-73DD-9B276343938D}"/>
              </a:ext>
            </a:extLst>
          </p:cNvPr>
          <p:cNvPicPr>
            <a:picLocks noChangeAspect="1"/>
          </p:cNvPicPr>
          <p:nvPr/>
        </p:nvPicPr>
        <p:blipFill rotWithShape="1">
          <a:blip r:embed="rId2"/>
          <a:srcRect t="3690" r="1" b="1"/>
          <a:stretch/>
        </p:blipFill>
        <p:spPr>
          <a:xfrm>
            <a:off x="5756744" y="2427732"/>
            <a:ext cx="2955798" cy="3072384"/>
          </a:xfrm>
          <a:prstGeom prst="rect">
            <a:avLst/>
          </a:prstGeom>
        </p:spPr>
      </p:pic>
    </p:spTree>
    <p:extLst>
      <p:ext uri="{BB962C8B-B14F-4D97-AF65-F5344CB8AC3E}">
        <p14:creationId xmlns:p14="http://schemas.microsoft.com/office/powerpoint/2010/main" val="1930655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F594EC4-6037-DDB9-084D-FE5E9D76A551}"/>
              </a:ext>
            </a:extLst>
          </p:cNvPr>
          <p:cNvSpPr>
            <a:spLocks noGrp="1"/>
          </p:cNvSpPr>
          <p:nvPr>
            <p:ph type="title"/>
          </p:nvPr>
        </p:nvSpPr>
        <p:spPr>
          <a:xfrm>
            <a:off x="429370" y="1036155"/>
            <a:ext cx="8263890" cy="1075811"/>
          </a:xfrm>
        </p:spPr>
        <p:txBody>
          <a:bodyPr anchor="b">
            <a:normAutofit/>
          </a:bodyPr>
          <a:lstStyle/>
          <a:p>
            <a:r>
              <a:rPr lang="en-US" sz="4050" b="1" u="sng">
                <a:latin typeface="Arial" panose="020B0604020202020204" pitchFamily="34" charset="0"/>
                <a:ea typeface="Arial" panose="020B0604020202020204" pitchFamily="34" charset="0"/>
              </a:rPr>
              <a:t>Background</a:t>
            </a:r>
            <a:endParaRPr lang="en-US" sz="405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FFC1FE4-8B54-A212-9769-751F26DE9E11}"/>
              </a:ext>
            </a:extLst>
          </p:cNvPr>
          <p:cNvSpPr>
            <a:spLocks noGrp="1"/>
          </p:cNvSpPr>
          <p:nvPr>
            <p:ph idx="1"/>
          </p:nvPr>
        </p:nvSpPr>
        <p:spPr>
          <a:xfrm>
            <a:off x="429370" y="2410737"/>
            <a:ext cx="5035164" cy="3089379"/>
          </a:xfrm>
        </p:spPr>
        <p:txBody>
          <a:bodyPr anchor="t">
            <a:normAutofit fontScale="92500"/>
          </a:bodyPr>
          <a:lstStyle/>
          <a:p>
            <a:pPr marL="0" indent="0">
              <a:lnSpc>
                <a:spcPct val="115000"/>
              </a:lnSpc>
              <a:spcBef>
                <a:spcPts val="0"/>
              </a:spcBef>
              <a:buNone/>
            </a:pPr>
            <a:r>
              <a:rPr lang="en-US" sz="1650">
                <a:latin typeface="Arial" panose="020B0604020202020204" pitchFamily="34" charset="0"/>
                <a:ea typeface="Arial" panose="020B0604020202020204" pitchFamily="34" charset="0"/>
              </a:rPr>
              <a:t>The introduction statement within the ARC Guidelines establishes that the BOD appointed and tasked ARC members and staff within OPA/CPI with the responsibility of reviewing applications and issuing permits for various projects within the OPA community. Projects vary within four general categories: new construction, home improvements, docks/lifts, and tree services. OPA/CPI is tasked, specifically, with issuing permit(s) and approvals for each of these respective categories. Permit and licensure is addressed within the ARC Guidelines and Permit applications are on the OPA webpage. </a:t>
            </a:r>
          </a:p>
          <a:p>
            <a:endParaRPr lang="en-US" sz="1650"/>
          </a:p>
        </p:txBody>
      </p:sp>
      <p:pic>
        <p:nvPicPr>
          <p:cNvPr id="4" name="Picture 3">
            <a:extLst>
              <a:ext uri="{FF2B5EF4-FFF2-40B4-BE49-F238E27FC236}">
                <a16:creationId xmlns:a16="http://schemas.microsoft.com/office/drawing/2014/main" id="{0294D246-EA77-D9BD-6714-B837E9A8F1C4}"/>
              </a:ext>
            </a:extLst>
          </p:cNvPr>
          <p:cNvPicPr>
            <a:picLocks noChangeAspect="1"/>
          </p:cNvPicPr>
          <p:nvPr/>
        </p:nvPicPr>
        <p:blipFill rotWithShape="1">
          <a:blip r:embed="rId2"/>
          <a:srcRect t="3690" r="1" b="1"/>
          <a:stretch/>
        </p:blipFill>
        <p:spPr>
          <a:xfrm>
            <a:off x="5756744" y="2427732"/>
            <a:ext cx="2955798" cy="3072384"/>
          </a:xfrm>
          <a:prstGeom prst="rect">
            <a:avLst/>
          </a:prstGeom>
        </p:spPr>
      </p:pic>
    </p:spTree>
    <p:extLst>
      <p:ext uri="{BB962C8B-B14F-4D97-AF65-F5344CB8AC3E}">
        <p14:creationId xmlns:p14="http://schemas.microsoft.com/office/powerpoint/2010/main" val="56029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F594EC4-6037-DDB9-084D-FE5E9D76A551}"/>
              </a:ext>
            </a:extLst>
          </p:cNvPr>
          <p:cNvSpPr>
            <a:spLocks noGrp="1"/>
          </p:cNvSpPr>
          <p:nvPr>
            <p:ph type="title"/>
          </p:nvPr>
        </p:nvSpPr>
        <p:spPr>
          <a:xfrm>
            <a:off x="429370" y="1036155"/>
            <a:ext cx="8263890" cy="1075811"/>
          </a:xfrm>
        </p:spPr>
        <p:txBody>
          <a:bodyPr anchor="b">
            <a:normAutofit/>
          </a:bodyPr>
          <a:lstStyle/>
          <a:p>
            <a:r>
              <a:rPr lang="en-US" sz="4050" b="1" u="sng">
                <a:latin typeface="Arial" panose="020B0604020202020204" pitchFamily="34" charset="0"/>
                <a:ea typeface="Arial" panose="020B0604020202020204" pitchFamily="34" charset="0"/>
              </a:rPr>
              <a:t>Background</a:t>
            </a:r>
            <a:endParaRPr lang="en-US" sz="405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FFC1FE4-8B54-A212-9769-751F26DE9E11}"/>
              </a:ext>
            </a:extLst>
          </p:cNvPr>
          <p:cNvSpPr>
            <a:spLocks noGrp="1"/>
          </p:cNvSpPr>
          <p:nvPr>
            <p:ph idx="1"/>
          </p:nvPr>
        </p:nvSpPr>
        <p:spPr>
          <a:xfrm>
            <a:off x="429370" y="2410737"/>
            <a:ext cx="5035164" cy="3089379"/>
          </a:xfrm>
        </p:spPr>
        <p:txBody>
          <a:bodyPr anchor="t">
            <a:normAutofit/>
          </a:bodyPr>
          <a:lstStyle/>
          <a:p>
            <a:pPr marL="0" indent="0">
              <a:lnSpc>
                <a:spcPct val="115000"/>
              </a:lnSpc>
              <a:spcBef>
                <a:spcPts val="0"/>
              </a:spcBef>
              <a:buNone/>
            </a:pPr>
            <a:r>
              <a:rPr lang="en-US" sz="1650">
                <a:latin typeface="Arial" panose="020B0604020202020204" pitchFamily="34" charset="0"/>
                <a:ea typeface="Arial" panose="020B0604020202020204" pitchFamily="34" charset="0"/>
              </a:rPr>
              <a:t>It should be noted that in ARC Guidelines (Section 100: General Provisions, and Section 100.1: Purpose, paragraph B, Public Health, Safety, and Welfare) it addresses, in part, “The primary considerations” to “protect, preserve, enhance, and perpetuate maximum property values and aesthetic character consistent with health, safety, and general welfare of the owners within the community.”   </a:t>
            </a:r>
          </a:p>
        </p:txBody>
      </p:sp>
      <p:pic>
        <p:nvPicPr>
          <p:cNvPr id="4" name="Picture 3">
            <a:extLst>
              <a:ext uri="{FF2B5EF4-FFF2-40B4-BE49-F238E27FC236}">
                <a16:creationId xmlns:a16="http://schemas.microsoft.com/office/drawing/2014/main" id="{0294D246-EA77-D9BD-6714-B837E9A8F1C4}"/>
              </a:ext>
            </a:extLst>
          </p:cNvPr>
          <p:cNvPicPr>
            <a:picLocks noChangeAspect="1"/>
          </p:cNvPicPr>
          <p:nvPr/>
        </p:nvPicPr>
        <p:blipFill rotWithShape="1">
          <a:blip r:embed="rId2"/>
          <a:srcRect t="3690" r="1" b="1"/>
          <a:stretch/>
        </p:blipFill>
        <p:spPr>
          <a:xfrm>
            <a:off x="5756744" y="2427732"/>
            <a:ext cx="2955798" cy="3072384"/>
          </a:xfrm>
          <a:prstGeom prst="rect">
            <a:avLst/>
          </a:prstGeom>
        </p:spPr>
      </p:pic>
    </p:spTree>
    <p:extLst>
      <p:ext uri="{BB962C8B-B14F-4D97-AF65-F5344CB8AC3E}">
        <p14:creationId xmlns:p14="http://schemas.microsoft.com/office/powerpoint/2010/main" val="2529283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3B8185B-1F2B-DAEC-AC7D-CF321457DE39}"/>
              </a:ext>
            </a:extLst>
          </p:cNvPr>
          <p:cNvSpPr>
            <a:spLocks noGrp="1"/>
          </p:cNvSpPr>
          <p:nvPr>
            <p:ph type="title"/>
          </p:nvPr>
        </p:nvSpPr>
        <p:spPr>
          <a:xfrm>
            <a:off x="429370" y="1036155"/>
            <a:ext cx="8263890" cy="1075811"/>
          </a:xfrm>
        </p:spPr>
        <p:txBody>
          <a:bodyPr anchor="b">
            <a:normAutofit/>
          </a:bodyPr>
          <a:lstStyle/>
          <a:p>
            <a:r>
              <a:rPr lang="en-US" sz="4050" b="1" u="sng">
                <a:latin typeface="Arial" panose="020B0604020202020204" pitchFamily="34" charset="0"/>
                <a:ea typeface="Arial" panose="020B0604020202020204" pitchFamily="34" charset="0"/>
              </a:rPr>
              <a:t>Background</a:t>
            </a:r>
            <a:endParaRPr lang="en-US" sz="405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2F630EC-C373-8C0B-59FB-3C5E92C8EB2C}"/>
              </a:ext>
            </a:extLst>
          </p:cNvPr>
          <p:cNvSpPr>
            <a:spLocks noGrp="1"/>
          </p:cNvSpPr>
          <p:nvPr>
            <p:ph idx="1"/>
          </p:nvPr>
        </p:nvSpPr>
        <p:spPr>
          <a:xfrm>
            <a:off x="429370" y="2410737"/>
            <a:ext cx="5035164" cy="3089379"/>
          </a:xfrm>
        </p:spPr>
        <p:txBody>
          <a:bodyPr anchor="t">
            <a:normAutofit/>
          </a:bodyPr>
          <a:lstStyle/>
          <a:p>
            <a:pPr marL="0" indent="0">
              <a:lnSpc>
                <a:spcPct val="115000"/>
              </a:lnSpc>
              <a:spcBef>
                <a:spcPts val="0"/>
              </a:spcBef>
              <a:buNone/>
            </a:pPr>
            <a:r>
              <a:rPr lang="en-US" sz="1650">
                <a:latin typeface="Arial" panose="020B0604020202020204" pitchFamily="34" charset="0"/>
                <a:ea typeface="Arial" panose="020B0604020202020204" pitchFamily="34" charset="0"/>
              </a:rPr>
              <a:t>It is incumbent upon OPA, ARC, and CPI to operate within the requirements of the applicable Maryland State agencies regarding required licensure and addressing permit requests, applications, and permit issuance.  </a:t>
            </a:r>
          </a:p>
          <a:p>
            <a:pPr marL="0" indent="0">
              <a:spcBef>
                <a:spcPts val="0"/>
              </a:spcBef>
              <a:buNone/>
            </a:pPr>
            <a:endParaRPr lang="en-US" sz="1650">
              <a:latin typeface="Arial" panose="020B0604020202020204" pitchFamily="34" charset="0"/>
              <a:ea typeface="Arial" panose="020B0604020202020204" pitchFamily="34" charset="0"/>
            </a:endParaRPr>
          </a:p>
          <a:p>
            <a:pPr marL="0" indent="0">
              <a:spcBef>
                <a:spcPts val="0"/>
              </a:spcBef>
              <a:buNone/>
            </a:pPr>
            <a:endParaRPr lang="en-US" sz="1650">
              <a:latin typeface="Arial" panose="020B0604020202020204" pitchFamily="34" charset="0"/>
              <a:ea typeface="Arial" panose="020B0604020202020204" pitchFamily="34" charset="0"/>
            </a:endParaRPr>
          </a:p>
          <a:p>
            <a:endParaRPr lang="en-US" sz="1650"/>
          </a:p>
        </p:txBody>
      </p:sp>
      <p:pic>
        <p:nvPicPr>
          <p:cNvPr id="4" name="Picture 3">
            <a:extLst>
              <a:ext uri="{FF2B5EF4-FFF2-40B4-BE49-F238E27FC236}">
                <a16:creationId xmlns:a16="http://schemas.microsoft.com/office/drawing/2014/main" id="{6FCE895C-E653-4E48-3D45-FA6F6DF55E14}"/>
              </a:ext>
            </a:extLst>
          </p:cNvPr>
          <p:cNvPicPr>
            <a:picLocks noChangeAspect="1"/>
          </p:cNvPicPr>
          <p:nvPr/>
        </p:nvPicPr>
        <p:blipFill rotWithShape="1">
          <a:blip r:embed="rId2"/>
          <a:srcRect t="3690" r="1" b="1"/>
          <a:stretch/>
        </p:blipFill>
        <p:spPr>
          <a:xfrm>
            <a:off x="5756744" y="2427732"/>
            <a:ext cx="2955798" cy="3072384"/>
          </a:xfrm>
          <a:prstGeom prst="rect">
            <a:avLst/>
          </a:prstGeom>
        </p:spPr>
      </p:pic>
    </p:spTree>
    <p:extLst>
      <p:ext uri="{BB962C8B-B14F-4D97-AF65-F5344CB8AC3E}">
        <p14:creationId xmlns:p14="http://schemas.microsoft.com/office/powerpoint/2010/main" val="232333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E616-34A1-99C5-1FB3-7518D062F9AC}"/>
              </a:ext>
            </a:extLst>
          </p:cNvPr>
          <p:cNvSpPr>
            <a:spLocks noGrp="1"/>
          </p:cNvSpPr>
          <p:nvPr>
            <p:ph type="title"/>
          </p:nvPr>
        </p:nvSpPr>
        <p:spPr>
          <a:xfrm>
            <a:off x="628650" y="922735"/>
            <a:ext cx="7886700" cy="1202531"/>
          </a:xfrm>
        </p:spPr>
        <p:txBody>
          <a:bodyPr>
            <a:normAutofit fontScale="90000"/>
          </a:bodyPr>
          <a:lstStyle/>
          <a:p>
            <a:pPr marL="171450" indent="-171450">
              <a:spcBef>
                <a:spcPts val="750"/>
              </a:spcBef>
              <a:defRPr/>
            </a:pPr>
            <a:br>
              <a:rPr lang="en-US" sz="2100">
                <a:solidFill>
                  <a:prstClr val="black"/>
                </a:solidFill>
                <a:latin typeface="Arial" panose="020B0604020202020204" pitchFamily="34" charset="0"/>
                <a:ea typeface="Arial" panose="020B0604020202020204" pitchFamily="34" charset="0"/>
                <a:cs typeface="+mn-cs"/>
              </a:rPr>
            </a:br>
            <a:r>
              <a:rPr lang="en-US" sz="2100">
                <a:solidFill>
                  <a:prstClr val="black"/>
                </a:solidFill>
                <a:latin typeface="Arial" panose="020B0604020202020204" pitchFamily="34" charset="0"/>
                <a:ea typeface="Arial" panose="020B0604020202020204" pitchFamily="34" charset="0"/>
                <a:cs typeface="+mn-cs"/>
              </a:rPr>
              <a:t>Maryland essentially establishes requirements for contractor licensure and registration for the various industries mentioned below. Specific requirements can be viewed on the webpages listed. </a:t>
            </a:r>
            <a:br>
              <a:rPr lang="en-US" sz="2100">
                <a:solidFill>
                  <a:prstClr val="black"/>
                </a:solidFill>
                <a:latin typeface="Arial" panose="020B0604020202020204" pitchFamily="34" charset="0"/>
                <a:ea typeface="Arial" panose="020B0604020202020204" pitchFamily="34" charset="0"/>
                <a:cs typeface="+mn-cs"/>
              </a:rPr>
            </a:br>
            <a:endParaRPr lang="en-US"/>
          </a:p>
        </p:txBody>
      </p:sp>
      <p:sp>
        <p:nvSpPr>
          <p:cNvPr id="16" name="Content Placeholder 15">
            <a:extLst>
              <a:ext uri="{FF2B5EF4-FFF2-40B4-BE49-F238E27FC236}">
                <a16:creationId xmlns:a16="http://schemas.microsoft.com/office/drawing/2014/main" id="{7AD557F7-8590-DB87-5406-317E2A24FD62}"/>
              </a:ext>
            </a:extLst>
          </p:cNvPr>
          <p:cNvSpPr>
            <a:spLocks noGrp="1"/>
          </p:cNvSpPr>
          <p:nvPr>
            <p:ph idx="1"/>
          </p:nvPr>
        </p:nvSpPr>
        <p:spPr>
          <a:xfrm>
            <a:off x="567559" y="1940341"/>
            <a:ext cx="7947791" cy="3868859"/>
          </a:xfrm>
        </p:spPr>
        <p:txBody>
          <a:bodyPr>
            <a:normAutofit fontScale="85000" lnSpcReduction="20000"/>
          </a:bodyPr>
          <a:lstStyle/>
          <a:p>
            <a:pPr marL="0" indent="0">
              <a:lnSpc>
                <a:spcPct val="115000"/>
              </a:lnSpc>
              <a:spcBef>
                <a:spcPts val="0"/>
              </a:spcBef>
              <a:buNone/>
            </a:pPr>
            <a:r>
              <a:rPr lang="en-US" sz="1350" b="1" u="sng">
                <a:solidFill>
                  <a:srgbClr val="FF0000"/>
                </a:solidFill>
                <a:latin typeface="Arial" panose="020B0604020202020204" pitchFamily="34" charset="0"/>
                <a:ea typeface="Arial" panose="020B0604020202020204" pitchFamily="34" charset="0"/>
              </a:rPr>
              <a:t>New Home Construction </a:t>
            </a:r>
            <a:endParaRPr lang="en-US" sz="1350" b="1">
              <a:solidFill>
                <a:srgbClr val="FF0000"/>
              </a:solidFill>
              <a:latin typeface="Arial" panose="020B0604020202020204" pitchFamily="34" charset="0"/>
              <a:ea typeface="Arial" panose="020B0604020202020204" pitchFamily="34" charset="0"/>
            </a:endParaRPr>
          </a:p>
          <a:p>
            <a:pPr marL="0" indent="0">
              <a:lnSpc>
                <a:spcPct val="115000"/>
              </a:lnSpc>
              <a:spcBef>
                <a:spcPts val="0"/>
              </a:spcBef>
              <a:buNone/>
            </a:pPr>
            <a:r>
              <a:rPr lang="en-US" sz="975" i="1">
                <a:latin typeface="Arial" panose="020B0604020202020204" pitchFamily="34" charset="0"/>
                <a:ea typeface="Arial" panose="020B0604020202020204" pitchFamily="34" charset="0"/>
              </a:rPr>
              <a:t>Agency:</a:t>
            </a:r>
            <a:r>
              <a:rPr lang="en-US" sz="975">
                <a:latin typeface="Arial" panose="020B0604020202020204" pitchFamily="34" charset="0"/>
                <a:ea typeface="Arial" panose="020B0604020202020204" pitchFamily="34" charset="0"/>
              </a:rPr>
              <a:t> </a:t>
            </a:r>
            <a:r>
              <a:rPr lang="en-US" sz="1350" b="1">
                <a:latin typeface="Arial" panose="020B0604020202020204" pitchFamily="34" charset="0"/>
                <a:ea typeface="Arial" panose="020B0604020202020204" pitchFamily="34" charset="0"/>
              </a:rPr>
              <a:t>Maryland General Attorney, Registered Home Builders</a:t>
            </a:r>
          </a:p>
          <a:p>
            <a:pPr marL="0" indent="0">
              <a:lnSpc>
                <a:spcPct val="115000"/>
              </a:lnSpc>
              <a:spcBef>
                <a:spcPts val="0"/>
              </a:spcBef>
              <a:buNone/>
            </a:pPr>
            <a:r>
              <a:rPr lang="en-US" sz="1350" u="sng">
                <a:solidFill>
                  <a:srgbClr val="0000FF"/>
                </a:solidFill>
                <a:latin typeface="Arial" panose="020B0604020202020204" pitchFamily="34" charset="0"/>
                <a:ea typeface="Arial" panose="020B0604020202020204" pitchFamily="34" charset="0"/>
                <a:hlinkClick r:id="rId2"/>
              </a:rPr>
              <a:t>https://www.marylandattorneygeneral.gov/Pages/CPD/Homebuilder/index.aspx</a:t>
            </a:r>
            <a:endParaRPr lang="en-US" sz="1350">
              <a:latin typeface="Arial" panose="020B0604020202020204" pitchFamily="34" charset="0"/>
              <a:ea typeface="Arial" panose="020B0604020202020204" pitchFamily="34" charset="0"/>
            </a:endParaRPr>
          </a:p>
          <a:p>
            <a:pPr marL="0" indent="0">
              <a:lnSpc>
                <a:spcPct val="115000"/>
              </a:lnSpc>
              <a:spcBef>
                <a:spcPts val="0"/>
              </a:spcBef>
              <a:buNone/>
            </a:pPr>
            <a:endParaRPr lang="en-US" sz="1350">
              <a:latin typeface="Arial" panose="020B0604020202020204" pitchFamily="34" charset="0"/>
              <a:ea typeface="Arial" panose="020B0604020202020204" pitchFamily="34" charset="0"/>
            </a:endParaRPr>
          </a:p>
          <a:p>
            <a:pPr marL="0" indent="0">
              <a:lnSpc>
                <a:spcPct val="115000"/>
              </a:lnSpc>
              <a:spcBef>
                <a:spcPts val="0"/>
              </a:spcBef>
              <a:buNone/>
            </a:pPr>
            <a:r>
              <a:rPr lang="en-US" sz="1350" b="1" u="sng">
                <a:solidFill>
                  <a:srgbClr val="FF0000"/>
                </a:solidFill>
                <a:latin typeface="Arial" panose="020B0604020202020204" pitchFamily="34" charset="0"/>
                <a:ea typeface="Arial" panose="020B0604020202020204" pitchFamily="34" charset="0"/>
              </a:rPr>
              <a:t>Renovation or Home Improvements</a:t>
            </a:r>
            <a:endParaRPr lang="en-US" sz="1350" b="1">
              <a:solidFill>
                <a:srgbClr val="FF0000"/>
              </a:solidFill>
              <a:latin typeface="Arial" panose="020B0604020202020204" pitchFamily="34" charset="0"/>
              <a:ea typeface="Arial" panose="020B0604020202020204" pitchFamily="34" charset="0"/>
            </a:endParaRPr>
          </a:p>
          <a:p>
            <a:pPr marL="0" indent="0">
              <a:lnSpc>
                <a:spcPct val="115000"/>
              </a:lnSpc>
              <a:spcBef>
                <a:spcPts val="0"/>
              </a:spcBef>
              <a:buNone/>
            </a:pPr>
            <a:r>
              <a:rPr lang="en-US" sz="975" i="1">
                <a:latin typeface="Arial" panose="020B0604020202020204" pitchFamily="34" charset="0"/>
                <a:ea typeface="Arial" panose="020B0604020202020204" pitchFamily="34" charset="0"/>
              </a:rPr>
              <a:t>Agency:</a:t>
            </a:r>
            <a:r>
              <a:rPr lang="en-US" sz="975" b="1">
                <a:latin typeface="Arial" panose="020B0604020202020204" pitchFamily="34" charset="0"/>
                <a:ea typeface="Arial" panose="020B0604020202020204" pitchFamily="34" charset="0"/>
              </a:rPr>
              <a:t> </a:t>
            </a:r>
            <a:r>
              <a:rPr lang="en-US" sz="1350" b="1">
                <a:latin typeface="Arial" panose="020B0604020202020204" pitchFamily="34" charset="0"/>
                <a:ea typeface="Arial" panose="020B0604020202020204" pitchFamily="34" charset="0"/>
              </a:rPr>
              <a:t>Maryland Department of Labor, Maryland Home Improvement Commission</a:t>
            </a:r>
            <a:endParaRPr lang="en-US" sz="1350">
              <a:latin typeface="Arial" panose="020B0604020202020204" pitchFamily="34" charset="0"/>
              <a:ea typeface="Arial" panose="020B0604020202020204" pitchFamily="34" charset="0"/>
            </a:endParaRPr>
          </a:p>
          <a:p>
            <a:pPr indent="0">
              <a:lnSpc>
                <a:spcPct val="115000"/>
              </a:lnSpc>
              <a:spcBef>
                <a:spcPts val="0"/>
              </a:spcBef>
              <a:buNone/>
            </a:pPr>
            <a:r>
              <a:rPr lang="en-US" sz="1350">
                <a:latin typeface="Arial" panose="020B0604020202020204" pitchFamily="34" charset="0"/>
                <a:ea typeface="Arial" panose="020B0604020202020204" pitchFamily="34" charset="0"/>
              </a:rPr>
              <a:t>License Categories and Requirements - Home Improvement Commission</a:t>
            </a:r>
          </a:p>
          <a:p>
            <a:pPr indent="0">
              <a:lnSpc>
                <a:spcPct val="115000"/>
              </a:lnSpc>
              <a:spcBef>
                <a:spcPts val="0"/>
              </a:spcBef>
              <a:buNone/>
            </a:pPr>
            <a:r>
              <a:rPr lang="en-US" sz="1350">
                <a:solidFill>
                  <a:srgbClr val="0000FF"/>
                </a:solidFill>
                <a:latin typeface="Arial" panose="020B0604020202020204" pitchFamily="34" charset="0"/>
                <a:ea typeface="Arial" panose="020B0604020202020204" pitchFamily="34" charset="0"/>
                <a:hlinkClick r:id="rId3"/>
              </a:rPr>
              <a:t>https://www.dllr.state.md.us/license/mhic/mhiclicreq.shtml</a:t>
            </a:r>
            <a:endParaRPr lang="en-US" sz="1350">
              <a:latin typeface="Arial" panose="020B0604020202020204" pitchFamily="34" charset="0"/>
              <a:ea typeface="Arial" panose="020B0604020202020204" pitchFamily="34" charset="0"/>
            </a:endParaRPr>
          </a:p>
          <a:p>
            <a:pPr indent="0">
              <a:lnSpc>
                <a:spcPct val="115000"/>
              </a:lnSpc>
              <a:spcBef>
                <a:spcPts val="0"/>
              </a:spcBef>
              <a:buNone/>
            </a:pPr>
            <a:r>
              <a:rPr lang="en-US" sz="1350">
                <a:latin typeface="Arial" panose="020B0604020202020204" pitchFamily="34" charset="0"/>
                <a:ea typeface="Arial" panose="020B0604020202020204" pitchFamily="34" charset="0"/>
              </a:rPr>
              <a:t>What is Home Improvement? - Home Improvement Commission</a:t>
            </a:r>
          </a:p>
          <a:p>
            <a:pPr indent="0">
              <a:lnSpc>
                <a:spcPct val="115000"/>
              </a:lnSpc>
              <a:spcBef>
                <a:spcPts val="0"/>
              </a:spcBef>
              <a:buNone/>
            </a:pPr>
            <a:r>
              <a:rPr lang="en-US" sz="1350" u="sng">
                <a:solidFill>
                  <a:srgbClr val="0000FF"/>
                </a:solidFill>
                <a:latin typeface="Arial" panose="020B0604020202020204" pitchFamily="34" charset="0"/>
                <a:ea typeface="Arial" panose="020B0604020202020204" pitchFamily="34" charset="0"/>
                <a:hlinkClick r:id="rId4"/>
              </a:rPr>
              <a:t>https://www.dllr.state.md.us/license/mhic/mhicwhatishi.shtml</a:t>
            </a:r>
            <a:endParaRPr lang="en-US" sz="1350">
              <a:latin typeface="Arial" panose="020B0604020202020204" pitchFamily="34" charset="0"/>
              <a:ea typeface="Arial" panose="020B0604020202020204" pitchFamily="34" charset="0"/>
            </a:endParaRPr>
          </a:p>
          <a:p>
            <a:pPr indent="0">
              <a:lnSpc>
                <a:spcPct val="115000"/>
              </a:lnSpc>
              <a:spcBef>
                <a:spcPts val="0"/>
              </a:spcBef>
              <a:buNone/>
            </a:pPr>
            <a:r>
              <a:rPr lang="en-US" sz="1350">
                <a:latin typeface="Arial" panose="020B0604020202020204" pitchFamily="34" charset="0"/>
                <a:ea typeface="Arial" panose="020B0604020202020204" pitchFamily="34" charset="0"/>
              </a:rPr>
              <a:t>FAQs - Do You Need a License to Do That? - Home Improvement Commission </a:t>
            </a:r>
          </a:p>
          <a:p>
            <a:pPr indent="0">
              <a:lnSpc>
                <a:spcPct val="115000"/>
              </a:lnSpc>
              <a:spcBef>
                <a:spcPts val="0"/>
              </a:spcBef>
              <a:buNone/>
            </a:pPr>
            <a:r>
              <a:rPr lang="en-US" sz="1350" u="sng">
                <a:solidFill>
                  <a:srgbClr val="0000FF"/>
                </a:solidFill>
                <a:latin typeface="Arial" panose="020B0604020202020204" pitchFamily="34" charset="0"/>
                <a:ea typeface="Arial" panose="020B0604020202020204" pitchFamily="34" charset="0"/>
                <a:hlinkClick r:id="rId5"/>
              </a:rPr>
              <a:t>https://www.dllr.state.md.us/license/mhic/mhicfaq.shtml</a:t>
            </a:r>
            <a:endParaRPr lang="en-US" sz="1350" u="sng">
              <a:solidFill>
                <a:srgbClr val="0000FF"/>
              </a:solidFill>
              <a:latin typeface="Arial" panose="020B0604020202020204" pitchFamily="34" charset="0"/>
              <a:ea typeface="Arial" panose="020B0604020202020204" pitchFamily="34" charset="0"/>
            </a:endParaRPr>
          </a:p>
          <a:p>
            <a:pPr indent="0">
              <a:lnSpc>
                <a:spcPct val="115000"/>
              </a:lnSpc>
              <a:spcBef>
                <a:spcPts val="0"/>
              </a:spcBef>
              <a:buNone/>
            </a:pPr>
            <a:r>
              <a:rPr lang="en-US" sz="1350">
                <a:solidFill>
                  <a:srgbClr val="333333"/>
                </a:solidFill>
                <a:latin typeface="Arial" panose="020B0604020202020204" pitchFamily="34" charset="0"/>
              </a:rPr>
              <a:t>Guaranty Fund FAQs - Home Improvement Commission</a:t>
            </a:r>
          </a:p>
          <a:p>
            <a:pPr indent="0">
              <a:lnSpc>
                <a:spcPct val="115000"/>
              </a:lnSpc>
              <a:spcBef>
                <a:spcPts val="0"/>
              </a:spcBef>
              <a:buNone/>
            </a:pPr>
            <a:r>
              <a:rPr lang="en-US" sz="1350">
                <a:latin typeface="Arial" panose="020B0604020202020204" pitchFamily="34" charset="0"/>
                <a:ea typeface="Arial" panose="020B0604020202020204" pitchFamily="34" charset="0"/>
                <a:hlinkClick r:id="rId6"/>
              </a:rPr>
              <a:t>https://www.dllr.state.md.us/license/mhic/mhicfaqgf.shtml#gfdef</a:t>
            </a:r>
            <a:endParaRPr lang="en-US" sz="1350">
              <a:latin typeface="Arial" panose="020B0604020202020204" pitchFamily="34" charset="0"/>
              <a:ea typeface="Arial" panose="020B0604020202020204" pitchFamily="34" charset="0"/>
            </a:endParaRPr>
          </a:p>
          <a:p>
            <a:pPr marL="0" indent="0">
              <a:lnSpc>
                <a:spcPct val="115000"/>
              </a:lnSpc>
              <a:spcBef>
                <a:spcPts val="0"/>
              </a:spcBef>
              <a:buNone/>
            </a:pPr>
            <a:endParaRPr lang="en-US" sz="1350" b="1" u="sng">
              <a:solidFill>
                <a:srgbClr val="FF0000"/>
              </a:solidFill>
              <a:latin typeface="Arial" panose="020B0604020202020204" pitchFamily="34" charset="0"/>
              <a:ea typeface="Arial" panose="020B0604020202020204" pitchFamily="34" charset="0"/>
            </a:endParaRPr>
          </a:p>
          <a:p>
            <a:pPr marL="0" indent="0">
              <a:lnSpc>
                <a:spcPct val="115000"/>
              </a:lnSpc>
              <a:spcBef>
                <a:spcPts val="0"/>
              </a:spcBef>
              <a:buNone/>
            </a:pPr>
            <a:r>
              <a:rPr lang="en-US" sz="1350" b="1" u="sng">
                <a:solidFill>
                  <a:srgbClr val="FF0000"/>
                </a:solidFill>
                <a:latin typeface="Arial" panose="020B0604020202020204" pitchFamily="34" charset="0"/>
                <a:ea typeface="Arial" panose="020B0604020202020204" pitchFamily="34" charset="0"/>
              </a:rPr>
              <a:t>Dock/Lifts</a:t>
            </a:r>
            <a:endParaRPr lang="en-US" sz="1350" b="1">
              <a:solidFill>
                <a:srgbClr val="FF0000"/>
              </a:solidFill>
              <a:latin typeface="Arial" panose="020B0604020202020204" pitchFamily="34" charset="0"/>
              <a:ea typeface="Arial" panose="020B0604020202020204" pitchFamily="34" charset="0"/>
            </a:endParaRPr>
          </a:p>
          <a:p>
            <a:pPr marL="0" indent="0">
              <a:lnSpc>
                <a:spcPct val="115000"/>
              </a:lnSpc>
              <a:spcBef>
                <a:spcPts val="0"/>
              </a:spcBef>
              <a:buNone/>
            </a:pPr>
            <a:r>
              <a:rPr lang="en-US" sz="975" i="1">
                <a:latin typeface="Arial" panose="020B0604020202020204" pitchFamily="34" charset="0"/>
                <a:ea typeface="Arial" panose="020B0604020202020204" pitchFamily="34" charset="0"/>
              </a:rPr>
              <a:t>Agency:</a:t>
            </a:r>
            <a:r>
              <a:rPr lang="en-US" sz="975" b="1">
                <a:latin typeface="Arial" panose="020B0604020202020204" pitchFamily="34" charset="0"/>
                <a:ea typeface="Arial" panose="020B0604020202020204" pitchFamily="34" charset="0"/>
              </a:rPr>
              <a:t> </a:t>
            </a:r>
            <a:r>
              <a:rPr lang="en-US" sz="1350" b="1">
                <a:latin typeface="Arial" panose="020B0604020202020204" pitchFamily="34" charset="0"/>
                <a:ea typeface="Arial" panose="020B0604020202020204" pitchFamily="34" charset="0"/>
              </a:rPr>
              <a:t>Maryland Department of the Environment, The Marine Contractors Licensing Board</a:t>
            </a:r>
            <a:endParaRPr lang="en-US" sz="1350">
              <a:latin typeface="Arial" panose="020B0604020202020204" pitchFamily="34" charset="0"/>
              <a:ea typeface="Arial" panose="020B0604020202020204" pitchFamily="34" charset="0"/>
            </a:endParaRPr>
          </a:p>
          <a:p>
            <a:pPr indent="0">
              <a:lnSpc>
                <a:spcPct val="115000"/>
              </a:lnSpc>
              <a:spcBef>
                <a:spcPts val="0"/>
              </a:spcBef>
              <a:buNone/>
            </a:pPr>
            <a:r>
              <a:rPr lang="en-US" sz="1350" u="sng">
                <a:solidFill>
                  <a:srgbClr val="0000FF"/>
                </a:solidFill>
                <a:latin typeface="Arial" panose="020B0604020202020204" pitchFamily="34" charset="0"/>
                <a:ea typeface="Arial" panose="020B0604020202020204" pitchFamily="34" charset="0"/>
                <a:hlinkClick r:id="rId7"/>
              </a:rPr>
              <a:t>https://mde.maryland.gov/programs/water/wetlandsandwaterways/pages/marinecontractors.aspx</a:t>
            </a:r>
            <a:endParaRPr lang="en-US" sz="1350">
              <a:latin typeface="Arial" panose="020B0604020202020204" pitchFamily="34" charset="0"/>
              <a:ea typeface="Arial" panose="020B0604020202020204" pitchFamily="34" charset="0"/>
            </a:endParaRPr>
          </a:p>
          <a:p>
            <a:pPr marL="0" indent="0">
              <a:lnSpc>
                <a:spcPct val="115000"/>
              </a:lnSpc>
              <a:spcBef>
                <a:spcPts val="0"/>
              </a:spcBef>
              <a:buNone/>
            </a:pPr>
            <a:endParaRPr lang="en-US" sz="1350" b="1" u="sng">
              <a:solidFill>
                <a:srgbClr val="FF0000"/>
              </a:solidFill>
              <a:latin typeface="Arial" panose="020B0604020202020204" pitchFamily="34" charset="0"/>
              <a:ea typeface="Arial" panose="020B0604020202020204" pitchFamily="34" charset="0"/>
            </a:endParaRPr>
          </a:p>
          <a:p>
            <a:pPr marL="0" indent="0">
              <a:lnSpc>
                <a:spcPct val="115000"/>
              </a:lnSpc>
              <a:spcBef>
                <a:spcPts val="0"/>
              </a:spcBef>
              <a:buNone/>
            </a:pPr>
            <a:r>
              <a:rPr lang="en-US" sz="1350" b="1" u="sng">
                <a:solidFill>
                  <a:srgbClr val="FF0000"/>
                </a:solidFill>
                <a:latin typeface="Arial" panose="020B0604020202020204" pitchFamily="34" charset="0"/>
                <a:ea typeface="Arial" panose="020B0604020202020204" pitchFamily="34" charset="0"/>
              </a:rPr>
              <a:t>Tree Services</a:t>
            </a:r>
            <a:endParaRPr lang="en-US" sz="1350" b="1">
              <a:solidFill>
                <a:srgbClr val="FF0000"/>
              </a:solidFill>
              <a:latin typeface="Arial" panose="020B0604020202020204" pitchFamily="34" charset="0"/>
              <a:ea typeface="Arial" panose="020B0604020202020204" pitchFamily="34" charset="0"/>
            </a:endParaRPr>
          </a:p>
          <a:p>
            <a:pPr marL="0" indent="0">
              <a:lnSpc>
                <a:spcPct val="115000"/>
              </a:lnSpc>
              <a:spcBef>
                <a:spcPts val="0"/>
              </a:spcBef>
              <a:buNone/>
            </a:pPr>
            <a:r>
              <a:rPr lang="en-US" sz="975" i="1">
                <a:latin typeface="Arial" panose="020B0604020202020204" pitchFamily="34" charset="0"/>
                <a:ea typeface="Arial" panose="020B0604020202020204" pitchFamily="34" charset="0"/>
              </a:rPr>
              <a:t>Agency:</a:t>
            </a:r>
            <a:r>
              <a:rPr lang="en-US" sz="975" b="1">
                <a:latin typeface="Arial" panose="020B0604020202020204" pitchFamily="34" charset="0"/>
                <a:ea typeface="Arial" panose="020B0604020202020204" pitchFamily="34" charset="0"/>
              </a:rPr>
              <a:t> </a:t>
            </a:r>
            <a:r>
              <a:rPr lang="en-US" sz="1350" b="1">
                <a:latin typeface="Arial" panose="020B0604020202020204" pitchFamily="34" charset="0"/>
                <a:ea typeface="Arial" panose="020B0604020202020204" pitchFamily="34" charset="0"/>
              </a:rPr>
              <a:t>Department of Natural Resources, Licensed Tree Expert </a:t>
            </a:r>
            <a:endParaRPr lang="en-US" sz="1350">
              <a:latin typeface="Arial" panose="020B0604020202020204" pitchFamily="34" charset="0"/>
              <a:ea typeface="Arial" panose="020B0604020202020204" pitchFamily="34" charset="0"/>
            </a:endParaRPr>
          </a:p>
          <a:p>
            <a:pPr marL="0" indent="0">
              <a:lnSpc>
                <a:spcPct val="115000"/>
              </a:lnSpc>
              <a:spcBef>
                <a:spcPts val="0"/>
              </a:spcBef>
              <a:buNone/>
            </a:pPr>
            <a:r>
              <a:rPr lang="en-US" sz="1350">
                <a:solidFill>
                  <a:srgbClr val="0000FF"/>
                </a:solidFill>
                <a:latin typeface="Arial" panose="020B0604020202020204" pitchFamily="34" charset="0"/>
                <a:ea typeface="Arial" panose="020B0604020202020204" pitchFamily="34" charset="0"/>
                <a:hlinkClick r:id="rId8"/>
              </a:rPr>
              <a:t>https://dnr.maryland.gov/forests/pages/programapps/newtreeexpert.aspx</a:t>
            </a:r>
            <a:endParaRPr lang="en-US" sz="1350">
              <a:latin typeface="Arial" panose="020B0604020202020204" pitchFamily="34" charset="0"/>
              <a:ea typeface="Arial" panose="020B0604020202020204" pitchFamily="34" charset="0"/>
            </a:endParaRPr>
          </a:p>
          <a:p>
            <a:endParaRPr lang="en-US"/>
          </a:p>
        </p:txBody>
      </p:sp>
      <p:pic>
        <p:nvPicPr>
          <p:cNvPr id="17" name="Picture 16">
            <a:extLst>
              <a:ext uri="{FF2B5EF4-FFF2-40B4-BE49-F238E27FC236}">
                <a16:creationId xmlns:a16="http://schemas.microsoft.com/office/drawing/2014/main" id="{1DDFB8C0-FB0F-E934-C29C-B90ABEF1AE27}"/>
              </a:ext>
            </a:extLst>
          </p:cNvPr>
          <p:cNvPicPr>
            <a:picLocks noChangeAspect="1"/>
          </p:cNvPicPr>
          <p:nvPr/>
        </p:nvPicPr>
        <p:blipFill>
          <a:blip r:embed="rId9"/>
          <a:stretch>
            <a:fillRect/>
          </a:stretch>
        </p:blipFill>
        <p:spPr>
          <a:xfrm>
            <a:off x="7787688" y="1741827"/>
            <a:ext cx="1171575" cy="1264444"/>
          </a:xfrm>
          <a:prstGeom prst="rect">
            <a:avLst/>
          </a:prstGeom>
        </p:spPr>
      </p:pic>
    </p:spTree>
    <p:extLst>
      <p:ext uri="{BB962C8B-B14F-4D97-AF65-F5344CB8AC3E}">
        <p14:creationId xmlns:p14="http://schemas.microsoft.com/office/powerpoint/2010/main" val="418665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President’s Remarks</a:t>
            </a:r>
            <a:br>
              <a:rPr lang="en-US" sz="3800" dirty="0">
                <a:cs typeface="+mj-cs"/>
              </a:rPr>
            </a:br>
            <a:br>
              <a:rPr lang="en-US" sz="3800" dirty="0">
                <a:cs typeface="+mj-cs"/>
              </a:rPr>
            </a:br>
            <a:r>
              <a:rPr lang="en-US" sz="3800" dirty="0">
                <a:cs typeface="+mj-cs"/>
              </a:rPr>
              <a:t>Doug Parks</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91904" y="1163501"/>
            <a:ext cx="3680096" cy="3678464"/>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4018675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3B8185B-1F2B-DAEC-AC7D-CF321457DE39}"/>
              </a:ext>
            </a:extLst>
          </p:cNvPr>
          <p:cNvSpPr>
            <a:spLocks noGrp="1"/>
          </p:cNvSpPr>
          <p:nvPr>
            <p:ph type="title"/>
          </p:nvPr>
        </p:nvSpPr>
        <p:spPr>
          <a:xfrm>
            <a:off x="429370" y="1036155"/>
            <a:ext cx="8263890" cy="1075811"/>
          </a:xfrm>
        </p:spPr>
        <p:txBody>
          <a:bodyPr anchor="b">
            <a:noAutofit/>
          </a:bodyPr>
          <a:lstStyle/>
          <a:p>
            <a:r>
              <a:rPr lang="en-US" sz="3600" b="1" u="sng">
                <a:latin typeface="Arial" panose="020B0604020202020204" pitchFamily="34" charset="0"/>
                <a:ea typeface="Arial" panose="020B0604020202020204" pitchFamily="34" charset="0"/>
              </a:rPr>
              <a:t>Review of Maryland State Web Pages</a:t>
            </a:r>
            <a:endParaRPr lang="en-US" sz="3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2F630EC-C373-8C0B-59FB-3C5E92C8EB2C}"/>
              </a:ext>
            </a:extLst>
          </p:cNvPr>
          <p:cNvSpPr>
            <a:spLocks noGrp="1"/>
          </p:cNvSpPr>
          <p:nvPr>
            <p:ph idx="1"/>
          </p:nvPr>
        </p:nvSpPr>
        <p:spPr>
          <a:xfrm>
            <a:off x="429370" y="2410737"/>
            <a:ext cx="5035164" cy="3089379"/>
          </a:xfrm>
        </p:spPr>
        <p:txBody>
          <a:bodyPr anchor="t">
            <a:normAutofit fontScale="85000" lnSpcReduction="10000"/>
          </a:bodyPr>
          <a:lstStyle/>
          <a:p>
            <a:pPr marL="0" indent="0">
              <a:lnSpc>
                <a:spcPct val="115000"/>
              </a:lnSpc>
              <a:spcBef>
                <a:spcPts val="0"/>
              </a:spcBef>
              <a:buNone/>
            </a:pPr>
            <a:r>
              <a:rPr lang="en-US" sz="1650">
                <a:latin typeface="Arial" panose="020B0604020202020204" pitchFamily="34" charset="0"/>
                <a:ea typeface="Arial" panose="020B0604020202020204" pitchFamily="34" charset="0"/>
              </a:rPr>
              <a:t>As exhibited, there are multiple agencies with various requirements including education, trainings, experience, and certifications. In addition, there are requirements for financial solvency, insurance liability minimums, and bonding. All are necessary to meet the credentialling requirements for licensure of such experts within their respective fields.   </a:t>
            </a:r>
          </a:p>
          <a:p>
            <a:pPr marL="0" indent="0">
              <a:lnSpc>
                <a:spcPct val="115000"/>
              </a:lnSpc>
              <a:spcBef>
                <a:spcPts val="0"/>
              </a:spcBef>
              <a:buNone/>
            </a:pPr>
            <a:r>
              <a:rPr lang="en-US" sz="1650">
                <a:latin typeface="Arial" panose="020B0604020202020204" pitchFamily="34" charset="0"/>
                <a:ea typeface="Arial" panose="020B0604020202020204" pitchFamily="34" charset="0"/>
              </a:rPr>
              <a:t> </a:t>
            </a:r>
          </a:p>
          <a:p>
            <a:pPr marL="0" indent="0">
              <a:lnSpc>
                <a:spcPct val="115000"/>
              </a:lnSpc>
              <a:spcBef>
                <a:spcPts val="0"/>
              </a:spcBef>
              <a:buNone/>
            </a:pPr>
            <a:r>
              <a:rPr lang="en-US" sz="1650">
                <a:latin typeface="Arial" panose="020B0604020202020204" pitchFamily="34" charset="0"/>
                <a:ea typeface="Arial" panose="020B0604020202020204" pitchFamily="34" charset="0"/>
              </a:rPr>
              <a:t>In summary, it would be advantageous for OPA/CPI to establish and maintain a central listing for “</a:t>
            </a:r>
            <a:r>
              <a:rPr lang="en-US" sz="1650" i="1">
                <a:latin typeface="Arial" panose="020B0604020202020204" pitchFamily="34" charset="0"/>
                <a:ea typeface="Arial" panose="020B0604020202020204" pitchFamily="34" charset="0"/>
              </a:rPr>
              <a:t>properly credentialed”</a:t>
            </a:r>
            <a:r>
              <a:rPr lang="en-US" sz="1650">
                <a:latin typeface="Arial" panose="020B0604020202020204" pitchFamily="34" charset="0"/>
                <a:ea typeface="Arial" panose="020B0604020202020204" pitchFamily="34" charset="0"/>
              </a:rPr>
              <a:t> contractors wishing to provide services to the OPA HOA. This list would become a “Contractor Registry” restricted to contractors who are licensed and insured as required by the applicable agencies of the State of Maryland. </a:t>
            </a:r>
          </a:p>
          <a:p>
            <a:pPr marL="0" indent="0">
              <a:spcBef>
                <a:spcPts val="0"/>
              </a:spcBef>
              <a:buNone/>
            </a:pPr>
            <a:endParaRPr lang="en-US" sz="1650"/>
          </a:p>
        </p:txBody>
      </p:sp>
      <p:pic>
        <p:nvPicPr>
          <p:cNvPr id="4" name="Picture 3">
            <a:extLst>
              <a:ext uri="{FF2B5EF4-FFF2-40B4-BE49-F238E27FC236}">
                <a16:creationId xmlns:a16="http://schemas.microsoft.com/office/drawing/2014/main" id="{6FCE895C-E653-4E48-3D45-FA6F6DF55E14}"/>
              </a:ext>
            </a:extLst>
          </p:cNvPr>
          <p:cNvPicPr>
            <a:picLocks noChangeAspect="1"/>
          </p:cNvPicPr>
          <p:nvPr/>
        </p:nvPicPr>
        <p:blipFill rotWithShape="1">
          <a:blip r:embed="rId2"/>
          <a:srcRect t="3690" r="1" b="1"/>
          <a:stretch/>
        </p:blipFill>
        <p:spPr>
          <a:xfrm>
            <a:off x="5756744" y="2427732"/>
            <a:ext cx="2955798" cy="3072384"/>
          </a:xfrm>
          <a:prstGeom prst="rect">
            <a:avLst/>
          </a:prstGeom>
        </p:spPr>
      </p:pic>
    </p:spTree>
    <p:extLst>
      <p:ext uri="{BB962C8B-B14F-4D97-AF65-F5344CB8AC3E}">
        <p14:creationId xmlns:p14="http://schemas.microsoft.com/office/powerpoint/2010/main" val="1611781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26768D-D058-8247-7C5C-195AEB481990}"/>
              </a:ext>
            </a:extLst>
          </p:cNvPr>
          <p:cNvSpPr>
            <a:spLocks noChangeArrowheads="1"/>
          </p:cNvSpPr>
          <p:nvPr/>
        </p:nvSpPr>
        <p:spPr bwMode="auto">
          <a:xfrm>
            <a:off x="78740" y="971727"/>
            <a:ext cx="8986520" cy="23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42900" defTabSz="342900">
              <a:lnSpc>
                <a:spcPct val="115000"/>
              </a:lnSpc>
              <a:spcBef>
                <a:spcPts val="0"/>
              </a:spcBef>
              <a:spcAft>
                <a:spcPts val="0"/>
              </a:spcAft>
            </a:pPr>
            <a:r>
              <a:rPr lang="en-US" sz="1350" b="1" u="sng">
                <a:solidFill>
                  <a:prstClr val="black"/>
                </a:solidFill>
                <a:ea typeface="Arial" panose="020B0604020202020204" pitchFamily="34" charset="0"/>
              </a:rPr>
              <a:t>Proposal</a:t>
            </a:r>
            <a:r>
              <a:rPr lang="en-US" sz="1350">
                <a:solidFill>
                  <a:prstClr val="black"/>
                </a:solidFill>
                <a:ea typeface="Arial" panose="020B0604020202020204" pitchFamily="34" charset="0"/>
              </a:rPr>
              <a:t> </a:t>
            </a:r>
            <a:r>
              <a:rPr lang="en-US" sz="1350" i="1">
                <a:solidFill>
                  <a:prstClr val="black"/>
                </a:solidFill>
                <a:ea typeface="Arial" panose="020B0604020202020204" pitchFamily="34" charset="0"/>
              </a:rPr>
              <a:t>(the what)</a:t>
            </a:r>
            <a:r>
              <a:rPr lang="en-US" sz="1350">
                <a:solidFill>
                  <a:prstClr val="black"/>
                </a:solidFill>
                <a:ea typeface="Arial" panose="020B0604020202020204" pitchFamily="34" charset="0"/>
              </a:rPr>
              <a:t> </a:t>
            </a:r>
            <a:r>
              <a:rPr lang="en-US" sz="1350" i="1">
                <a:solidFill>
                  <a:prstClr val="black"/>
                </a:solidFill>
                <a:ea typeface="Arial" panose="020B0604020202020204" pitchFamily="34" charset="0"/>
              </a:rPr>
              <a:t>CPI will compile a “Licensed Contractor Registry.”</a:t>
            </a:r>
            <a:endParaRPr lang="en-US" sz="1350">
              <a:solidFill>
                <a:prstClr val="black"/>
              </a:solidFill>
              <a:ea typeface="Arial" panose="020B0604020202020204" pitchFamily="34" charset="0"/>
            </a:endParaRPr>
          </a:p>
          <a:p>
            <a:pPr indent="342900" defTabSz="342900">
              <a:lnSpc>
                <a:spcPct val="115000"/>
              </a:lnSpc>
              <a:spcBef>
                <a:spcPts val="0"/>
              </a:spcBef>
              <a:spcAft>
                <a:spcPts val="0"/>
              </a:spcAft>
            </a:pPr>
            <a:r>
              <a:rPr lang="en-US" sz="1350">
                <a:solidFill>
                  <a:prstClr val="black"/>
                </a:solidFill>
                <a:ea typeface="Arial" panose="020B0604020202020204" pitchFamily="34" charset="0"/>
              </a:rPr>
              <a:t>OPA/CPI will compile a registry (database) of </a:t>
            </a:r>
            <a:r>
              <a:rPr lang="en-US" sz="1350" i="1" u="sng">
                <a:solidFill>
                  <a:srgbClr val="0000FF"/>
                </a:solidFill>
                <a:ea typeface="Arial" panose="020B0604020202020204" pitchFamily="34" charset="0"/>
              </a:rPr>
              <a:t>“properly credentialed”</a:t>
            </a:r>
            <a:r>
              <a:rPr lang="en-US" sz="1350" u="sng">
                <a:solidFill>
                  <a:srgbClr val="0000FF"/>
                </a:solidFill>
                <a:ea typeface="Arial" panose="020B0604020202020204" pitchFamily="34" charset="0"/>
              </a:rPr>
              <a:t> </a:t>
            </a:r>
            <a:r>
              <a:rPr lang="en-US" sz="1350">
                <a:solidFill>
                  <a:prstClr val="black"/>
                </a:solidFill>
                <a:ea typeface="Arial" panose="020B0604020202020204" pitchFamily="34" charset="0"/>
              </a:rPr>
              <a:t>contractors wishing to perform work on projects requiring CPI issued permits within the OPA Community. </a:t>
            </a:r>
            <a:r>
              <a:rPr lang="en-US" sz="1350" i="1">
                <a:solidFill>
                  <a:prstClr val="black"/>
                </a:solidFill>
                <a:ea typeface="Arial" panose="020B0604020202020204" pitchFamily="34" charset="0"/>
              </a:rPr>
              <a:t>*(“properly credentialed,”</a:t>
            </a:r>
            <a:r>
              <a:rPr lang="en-US" sz="1350">
                <a:solidFill>
                  <a:prstClr val="black"/>
                </a:solidFill>
                <a:ea typeface="Arial" panose="020B0604020202020204" pitchFamily="34" charset="0"/>
              </a:rPr>
              <a:t> meeting Maryland State and Worcester County licensure requirements) </a:t>
            </a:r>
          </a:p>
          <a:p>
            <a:pPr indent="342900" defTabSz="342900">
              <a:lnSpc>
                <a:spcPct val="115000"/>
              </a:lnSpc>
              <a:spcBef>
                <a:spcPts val="0"/>
              </a:spcBef>
              <a:spcAft>
                <a:spcPts val="0"/>
              </a:spcAft>
            </a:pPr>
            <a:r>
              <a:rPr lang="en-US" sz="1350">
                <a:solidFill>
                  <a:prstClr val="black"/>
                </a:solidFill>
                <a:ea typeface="Arial" panose="020B0604020202020204" pitchFamily="34" charset="0"/>
              </a:rPr>
              <a:t> </a:t>
            </a:r>
          </a:p>
          <a:p>
            <a:pPr indent="342900" defTabSz="342900">
              <a:lnSpc>
                <a:spcPct val="115000"/>
              </a:lnSpc>
              <a:spcBef>
                <a:spcPts val="0"/>
              </a:spcBef>
              <a:spcAft>
                <a:spcPts val="0"/>
              </a:spcAft>
            </a:pPr>
            <a:r>
              <a:rPr lang="en-US" sz="1350">
                <a:solidFill>
                  <a:prstClr val="black"/>
                </a:solidFill>
                <a:ea typeface="Arial" panose="020B0604020202020204" pitchFamily="34" charset="0"/>
              </a:rPr>
              <a:t>Contractors choosing to provide services requiring issuance of a CPI permit(s) would provide respective information regarding the entity and license information like that required by Worcester County (section eight, paragraph 3 of the “How to Complete a Permit Application</a:t>
            </a:r>
          </a:p>
          <a:p>
            <a:pPr indent="342900" defTabSz="342900">
              <a:lnSpc>
                <a:spcPct val="115000"/>
              </a:lnSpc>
              <a:spcBef>
                <a:spcPts val="0"/>
              </a:spcBef>
              <a:spcAft>
                <a:spcPts val="0"/>
              </a:spcAft>
            </a:pPr>
            <a:r>
              <a:rPr lang="en-US" sz="1350" u="sng">
                <a:solidFill>
                  <a:srgbClr val="0000FF"/>
                </a:solidFill>
                <a:ea typeface="Arial" panose="020B0604020202020204" pitchFamily="34" charset="0"/>
                <a:hlinkClick r:id="rId2"/>
              </a:rPr>
              <a:t>https://www.co.worcester.md.us/sites/default/files/How_to_Permit_App.pdf</a:t>
            </a:r>
            <a:r>
              <a:rPr lang="en-US" sz="1350">
                <a:solidFill>
                  <a:prstClr val="black"/>
                </a:solidFill>
                <a:ea typeface="Arial" panose="020B0604020202020204" pitchFamily="34" charset="0"/>
              </a:rPr>
              <a:t>)</a:t>
            </a:r>
          </a:p>
          <a:p>
            <a:pPr indent="342900" defTabSz="685800"/>
            <a:r>
              <a:rPr lang="en-US" altLang="en-US" sz="825">
                <a:solidFill>
                  <a:prstClr val="black"/>
                </a:solidFill>
                <a:ea typeface="Arial" panose="020B0604020202020204" pitchFamily="34" charset="0"/>
              </a:rPr>
              <a:t> </a:t>
            </a:r>
            <a:endParaRPr lang="en-US" altLang="en-US" sz="1350">
              <a:solidFill>
                <a:prstClr val="black"/>
              </a:solidFill>
            </a:endParaRPr>
          </a:p>
        </p:txBody>
      </p:sp>
      <p:pic>
        <p:nvPicPr>
          <p:cNvPr id="3" name="Picture 2" descr="Text&#10;&#10;Description automatically generated">
            <a:extLst>
              <a:ext uri="{FF2B5EF4-FFF2-40B4-BE49-F238E27FC236}">
                <a16:creationId xmlns:a16="http://schemas.microsoft.com/office/drawing/2014/main" id="{3FF0C286-8149-1101-CA31-7270215EC951}"/>
              </a:ext>
            </a:extLst>
          </p:cNvPr>
          <p:cNvPicPr>
            <a:picLocks noChangeAspect="1"/>
          </p:cNvPicPr>
          <p:nvPr/>
        </p:nvPicPr>
        <p:blipFill>
          <a:blip r:embed="rId3"/>
          <a:stretch>
            <a:fillRect/>
          </a:stretch>
        </p:blipFill>
        <p:spPr>
          <a:xfrm>
            <a:off x="1565866" y="3476454"/>
            <a:ext cx="5069840" cy="2205874"/>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07F019FD-A4DC-086F-4FF6-5DCE178CAA1F}"/>
              </a:ext>
            </a:extLst>
          </p:cNvPr>
          <p:cNvSpPr>
            <a:spLocks noChangeArrowheads="1"/>
          </p:cNvSpPr>
          <p:nvPr/>
        </p:nvSpPr>
        <p:spPr bwMode="auto">
          <a:xfrm>
            <a:off x="1" y="315477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Calibri" panose="020F0502020204030204"/>
            </a:endParaRPr>
          </a:p>
        </p:txBody>
      </p:sp>
      <p:pic>
        <p:nvPicPr>
          <p:cNvPr id="19" name="Picture 18">
            <a:extLst>
              <a:ext uri="{FF2B5EF4-FFF2-40B4-BE49-F238E27FC236}">
                <a16:creationId xmlns:a16="http://schemas.microsoft.com/office/drawing/2014/main" id="{8BFDB0EC-C39A-9643-7119-84899DEE07AF}"/>
              </a:ext>
            </a:extLst>
          </p:cNvPr>
          <p:cNvPicPr>
            <a:picLocks noChangeAspect="1"/>
          </p:cNvPicPr>
          <p:nvPr/>
        </p:nvPicPr>
        <p:blipFill>
          <a:blip r:embed="rId4"/>
          <a:stretch>
            <a:fillRect/>
          </a:stretch>
        </p:blipFill>
        <p:spPr>
          <a:xfrm>
            <a:off x="7683779" y="4116150"/>
            <a:ext cx="1171575" cy="1264444"/>
          </a:xfrm>
          <a:prstGeom prst="rect">
            <a:avLst/>
          </a:prstGeom>
        </p:spPr>
      </p:pic>
    </p:spTree>
    <p:extLst>
      <p:ext uri="{BB962C8B-B14F-4D97-AF65-F5344CB8AC3E}">
        <p14:creationId xmlns:p14="http://schemas.microsoft.com/office/powerpoint/2010/main" val="386146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4FABD4-2C7B-75F7-8FCF-0296EA819EA4}"/>
              </a:ext>
            </a:extLst>
          </p:cNvPr>
          <p:cNvSpPr>
            <a:spLocks noGrp="1"/>
          </p:cNvSpPr>
          <p:nvPr>
            <p:ph type="title"/>
          </p:nvPr>
        </p:nvSpPr>
        <p:spPr>
          <a:xfrm>
            <a:off x="83128" y="857251"/>
            <a:ext cx="7688975" cy="2810741"/>
          </a:xfrm>
        </p:spPr>
        <p:txBody>
          <a:bodyPr>
            <a:normAutofit/>
          </a:bodyPr>
          <a:lstStyle/>
          <a:p>
            <a:r>
              <a:rPr lang="en-US" sz="1350">
                <a:latin typeface="Arial" panose="020B0604020202020204" pitchFamily="34" charset="0"/>
                <a:ea typeface="Arial" panose="020B0604020202020204" pitchFamily="34" charset="0"/>
              </a:rPr>
              <a:t>Properly credentialed Contractors will be assigned a “Licensed Contractor Registry” number (LCR#) that is unique to and for the exclusive use of their respective companies. </a:t>
            </a:r>
            <a:br>
              <a:rPr lang="en-US" sz="1350">
                <a:latin typeface="Arial" panose="020B0604020202020204" pitchFamily="34" charset="0"/>
                <a:ea typeface="Arial" panose="020B0604020202020204" pitchFamily="34" charset="0"/>
              </a:rPr>
            </a:br>
            <a:br>
              <a:rPr lang="en-US" sz="1350">
                <a:latin typeface="Arial" panose="020B0604020202020204" pitchFamily="34" charset="0"/>
                <a:ea typeface="Arial" panose="020B0604020202020204" pitchFamily="34" charset="0"/>
              </a:rPr>
            </a:br>
            <a:r>
              <a:rPr lang="en-US" sz="1350">
                <a:latin typeface="Arial" panose="020B0604020202020204" pitchFamily="34" charset="0"/>
                <a:ea typeface="Arial" panose="020B0604020202020204" pitchFamily="34" charset="0"/>
              </a:rPr>
              <a:t>These registered contractors would use this LCR# on OPA/CPI permit application. Contractors will also include their Maryland State agency issued license number on permit applications when applying for permits from CPI. </a:t>
            </a:r>
            <a:br>
              <a:rPr lang="en-US" sz="1350">
                <a:latin typeface="Arial" panose="020B0604020202020204" pitchFamily="34" charset="0"/>
                <a:ea typeface="Arial" panose="020B0604020202020204" pitchFamily="34" charset="0"/>
              </a:rPr>
            </a:br>
            <a:br>
              <a:rPr lang="en-US" sz="1350">
                <a:latin typeface="Arial" panose="020B0604020202020204" pitchFamily="34" charset="0"/>
                <a:ea typeface="Arial" panose="020B0604020202020204" pitchFamily="34" charset="0"/>
              </a:rPr>
            </a:br>
            <a:r>
              <a:rPr lang="en-US" sz="1350">
                <a:latin typeface="Arial" panose="020B0604020202020204" pitchFamily="34" charset="0"/>
                <a:ea typeface="Arial" panose="020B0604020202020204" pitchFamily="34" charset="0"/>
              </a:rPr>
              <a:t>This LCR# would speed the process for both CPI and the respective contractors as they will have previously provided valid copies for record of all required licenses and certificates of insurance. </a:t>
            </a:r>
            <a:br>
              <a:rPr lang="en-US" sz="1350">
                <a:latin typeface="Arial" panose="020B0604020202020204" pitchFamily="34" charset="0"/>
                <a:ea typeface="Arial" panose="020B0604020202020204" pitchFamily="34" charset="0"/>
              </a:rPr>
            </a:br>
            <a:br>
              <a:rPr lang="en-US" sz="1350">
                <a:latin typeface="Arial" panose="020B0604020202020204" pitchFamily="34" charset="0"/>
                <a:ea typeface="Arial" panose="020B0604020202020204" pitchFamily="34" charset="0"/>
              </a:rPr>
            </a:br>
            <a:r>
              <a:rPr lang="en-US" sz="1350">
                <a:latin typeface="Arial" panose="020B0604020202020204" pitchFamily="34" charset="0"/>
                <a:ea typeface="Arial" panose="020B0604020202020204" pitchFamily="34" charset="0"/>
              </a:rPr>
              <a:t>This registry would essentially become a quick reference of pre-validated contractors on file with OPA. </a:t>
            </a:r>
            <a:br>
              <a:rPr lang="en-US" sz="1350">
                <a:latin typeface="Arial" panose="020B0604020202020204" pitchFamily="34" charset="0"/>
                <a:ea typeface="Arial" panose="020B0604020202020204" pitchFamily="34" charset="0"/>
              </a:rPr>
            </a:br>
            <a:endParaRPr lang="en-US" sz="1650"/>
          </a:p>
        </p:txBody>
      </p:sp>
      <p:sp>
        <p:nvSpPr>
          <p:cNvPr id="8" name="Content Placeholder 7">
            <a:extLst>
              <a:ext uri="{FF2B5EF4-FFF2-40B4-BE49-F238E27FC236}">
                <a16:creationId xmlns:a16="http://schemas.microsoft.com/office/drawing/2014/main" id="{DB68AEC1-17AF-A090-2F8B-A099ED8F2F93}"/>
              </a:ext>
            </a:extLst>
          </p:cNvPr>
          <p:cNvSpPr>
            <a:spLocks noGrp="1"/>
          </p:cNvSpPr>
          <p:nvPr>
            <p:ph sz="half" idx="1"/>
          </p:nvPr>
        </p:nvSpPr>
        <p:spPr>
          <a:xfrm>
            <a:off x="294604" y="3855851"/>
            <a:ext cx="4220246" cy="1863485"/>
          </a:xfrm>
          <a:solidFill>
            <a:schemeClr val="accent5">
              <a:lumMod val="20000"/>
              <a:lumOff val="80000"/>
            </a:schemeClr>
          </a:solidFill>
        </p:spPr>
        <p:txBody>
          <a:bodyPr>
            <a:normAutofit fontScale="92500" lnSpcReduction="20000"/>
          </a:bodyPr>
          <a:lstStyle/>
          <a:p>
            <a:pPr marL="0" indent="0">
              <a:lnSpc>
                <a:spcPct val="115000"/>
              </a:lnSpc>
              <a:spcBef>
                <a:spcPts val="0"/>
              </a:spcBef>
              <a:buNone/>
            </a:pPr>
            <a:r>
              <a:rPr lang="en-US" sz="1350">
                <a:latin typeface="Arial" panose="020B0604020202020204" pitchFamily="34" charset="0"/>
                <a:ea typeface="Arial" panose="020B0604020202020204" pitchFamily="34" charset="0"/>
              </a:rPr>
              <a:t>It should be noted that CURRENT ARC Guidelines, Section 200.2: Plan Review, paragraph A. and Section 200.3: Additions/Alterations to Existing Houses, paragraph A. General (requirements) states that “Contractors performing work must have a Maryland Home Improvement license, and the license number shall be included on the (permit) application.” </a:t>
            </a:r>
          </a:p>
          <a:p>
            <a:pPr marL="0" indent="0">
              <a:lnSpc>
                <a:spcPct val="115000"/>
              </a:lnSpc>
              <a:spcBef>
                <a:spcPts val="0"/>
              </a:spcBef>
              <a:buNone/>
            </a:pPr>
            <a:endParaRPr lang="en-US" sz="1350">
              <a:latin typeface="Arial" panose="020B0604020202020204" pitchFamily="34" charset="0"/>
              <a:ea typeface="Arial" panose="020B0604020202020204" pitchFamily="34" charset="0"/>
            </a:endParaRPr>
          </a:p>
          <a:p>
            <a:pPr marL="0" indent="0">
              <a:lnSpc>
                <a:spcPct val="115000"/>
              </a:lnSpc>
              <a:spcBef>
                <a:spcPts val="0"/>
              </a:spcBef>
              <a:buNone/>
            </a:pPr>
            <a:r>
              <a:rPr lang="en-US" sz="1350">
                <a:latin typeface="Arial" panose="020B0604020202020204" pitchFamily="34" charset="0"/>
                <a:ea typeface="Arial" panose="020B0604020202020204" pitchFamily="34" charset="0"/>
              </a:rPr>
              <a:t>Multiple references to permits (requirement) appears in various other sections of the ARC Guidelines. </a:t>
            </a:r>
          </a:p>
          <a:p>
            <a:endParaRPr lang="en-US"/>
          </a:p>
        </p:txBody>
      </p:sp>
      <p:sp>
        <p:nvSpPr>
          <p:cNvPr id="9" name="Content Placeholder 8">
            <a:extLst>
              <a:ext uri="{FF2B5EF4-FFF2-40B4-BE49-F238E27FC236}">
                <a16:creationId xmlns:a16="http://schemas.microsoft.com/office/drawing/2014/main" id="{414CA8A2-5C41-DFEA-FD79-90DBF9F43525}"/>
              </a:ext>
            </a:extLst>
          </p:cNvPr>
          <p:cNvSpPr>
            <a:spLocks noGrp="1"/>
          </p:cNvSpPr>
          <p:nvPr>
            <p:ph sz="half" idx="2"/>
          </p:nvPr>
        </p:nvSpPr>
        <p:spPr>
          <a:xfrm>
            <a:off x="4629150" y="3855851"/>
            <a:ext cx="3886200" cy="1863485"/>
          </a:xfrm>
          <a:solidFill>
            <a:schemeClr val="accent5">
              <a:lumMod val="20000"/>
              <a:lumOff val="80000"/>
            </a:schemeClr>
          </a:solidFill>
        </p:spPr>
        <p:txBody>
          <a:bodyPr>
            <a:normAutofit fontScale="92500" lnSpcReduction="20000"/>
          </a:bodyPr>
          <a:lstStyle/>
          <a:p>
            <a:pPr marL="0" indent="0">
              <a:lnSpc>
                <a:spcPct val="115000"/>
              </a:lnSpc>
              <a:spcBef>
                <a:spcPts val="0"/>
              </a:spcBef>
              <a:buNone/>
            </a:pPr>
            <a:r>
              <a:rPr lang="en-US" sz="1350">
                <a:latin typeface="Arial" panose="020B0604020202020204" pitchFamily="34" charset="0"/>
                <a:ea typeface="Arial" panose="020B0604020202020204" pitchFamily="34" charset="0"/>
              </a:rPr>
              <a:t>It should also be noted that OPA Tree Service permits CURRENTLY require the Contractor Name and Contractor License number be listed on the application before permit issuance.</a:t>
            </a:r>
          </a:p>
          <a:p>
            <a:pPr marL="0" indent="0">
              <a:lnSpc>
                <a:spcPct val="115000"/>
              </a:lnSpc>
              <a:spcBef>
                <a:spcPts val="0"/>
              </a:spcBef>
              <a:buNone/>
            </a:pPr>
            <a:endParaRPr lang="en-US" sz="1350">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3A3FEFCD-655F-50E8-7838-19B4CC7795BB}"/>
              </a:ext>
            </a:extLst>
          </p:cNvPr>
          <p:cNvPicPr>
            <a:picLocks noChangeAspect="1"/>
          </p:cNvPicPr>
          <p:nvPr/>
        </p:nvPicPr>
        <p:blipFill>
          <a:blip r:embed="rId2"/>
          <a:stretch>
            <a:fillRect/>
          </a:stretch>
        </p:blipFill>
        <p:spPr>
          <a:xfrm>
            <a:off x="7829252" y="1087200"/>
            <a:ext cx="1171575" cy="1264444"/>
          </a:xfrm>
          <a:prstGeom prst="rect">
            <a:avLst/>
          </a:prstGeom>
        </p:spPr>
      </p:pic>
    </p:spTree>
    <p:extLst>
      <p:ext uri="{BB962C8B-B14F-4D97-AF65-F5344CB8AC3E}">
        <p14:creationId xmlns:p14="http://schemas.microsoft.com/office/powerpoint/2010/main" val="1213234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CE11E-A44A-A83A-32F2-86985D8B9D15}"/>
              </a:ext>
            </a:extLst>
          </p:cNvPr>
          <p:cNvSpPr>
            <a:spLocks noGrp="1"/>
          </p:cNvSpPr>
          <p:nvPr>
            <p:ph type="title"/>
          </p:nvPr>
        </p:nvSpPr>
        <p:spPr>
          <a:xfrm>
            <a:off x="628650" y="1159473"/>
            <a:ext cx="7258050" cy="994172"/>
          </a:xfrm>
        </p:spPr>
        <p:txBody>
          <a:bodyPr>
            <a:normAutofit fontScale="90000"/>
          </a:bodyPr>
          <a:lstStyle/>
          <a:p>
            <a:pPr>
              <a:lnSpc>
                <a:spcPct val="115000"/>
              </a:lnSpc>
              <a:spcBef>
                <a:spcPts val="0"/>
              </a:spcBef>
            </a:pPr>
            <a:br>
              <a:rPr lang="en-US" sz="1350" b="1" u="sng" dirty="0">
                <a:latin typeface="Arial" panose="020B0604020202020204" pitchFamily="34" charset="0"/>
                <a:ea typeface="Arial" panose="020B0604020202020204" pitchFamily="34" charset="0"/>
              </a:rPr>
            </a:br>
            <a:br>
              <a:rPr lang="en-US" sz="1350" b="1" u="sng" dirty="0">
                <a:latin typeface="Arial" panose="020B0604020202020204" pitchFamily="34" charset="0"/>
                <a:ea typeface="Arial" panose="020B0604020202020204" pitchFamily="34" charset="0"/>
              </a:rPr>
            </a:br>
            <a:br>
              <a:rPr lang="en-US" sz="1350" b="1" u="sng" dirty="0">
                <a:latin typeface="Arial" panose="020B0604020202020204" pitchFamily="34" charset="0"/>
                <a:ea typeface="Arial" panose="020B0604020202020204" pitchFamily="34" charset="0"/>
              </a:rPr>
            </a:br>
            <a:r>
              <a:rPr lang="en-US" sz="1800" b="1" u="sng" dirty="0">
                <a:latin typeface="Arial" panose="020B0604020202020204" pitchFamily="34" charset="0"/>
                <a:ea typeface="Arial" panose="020B0604020202020204" pitchFamily="34" charset="0"/>
              </a:rPr>
              <a:t>Purpose</a:t>
            </a:r>
            <a:r>
              <a:rPr lang="en-US" sz="1800" dirty="0">
                <a:latin typeface="Arial" panose="020B0604020202020204" pitchFamily="34" charset="0"/>
                <a:ea typeface="Arial" panose="020B0604020202020204" pitchFamily="34" charset="0"/>
              </a:rPr>
              <a:t> </a:t>
            </a:r>
            <a:r>
              <a:rPr lang="en-US" sz="1800" i="1" dirty="0">
                <a:latin typeface="Arial" panose="020B0604020202020204" pitchFamily="34" charset="0"/>
                <a:ea typeface="Arial" panose="020B0604020202020204" pitchFamily="34" charset="0"/>
              </a:rPr>
              <a:t>(the why)</a:t>
            </a:r>
            <a:r>
              <a:rPr lang="en-US" sz="1800" dirty="0">
                <a:latin typeface="Arial" panose="020B0604020202020204" pitchFamily="34" charset="0"/>
                <a:ea typeface="Arial" panose="020B0604020202020204" pitchFamily="34" charset="0"/>
              </a:rPr>
              <a:t> “LCR,” </a:t>
            </a:r>
            <a:r>
              <a:rPr lang="en-US" sz="1800" i="1" dirty="0">
                <a:latin typeface="Arial" panose="020B0604020202020204" pitchFamily="34" charset="0"/>
                <a:ea typeface="Arial" panose="020B0604020202020204" pitchFamily="34" charset="0"/>
              </a:rPr>
              <a:t>serves as a quick reference affirmation instrument for Compliance Permitting and Inspections (CPI), the HOA and </a:t>
            </a:r>
            <a:br>
              <a:rPr lang="en-US" sz="1800" i="1" dirty="0">
                <a:latin typeface="Arial" panose="020B0604020202020204" pitchFamily="34" charset="0"/>
                <a:ea typeface="Arial" panose="020B0604020202020204" pitchFamily="34" charset="0"/>
              </a:rPr>
            </a:br>
            <a:r>
              <a:rPr lang="en-US" sz="1800" i="1" dirty="0">
                <a:latin typeface="Arial" panose="020B0604020202020204" pitchFamily="34" charset="0"/>
                <a:ea typeface="Arial" panose="020B0604020202020204" pitchFamily="34" charset="0"/>
              </a:rPr>
              <a:t>its members.</a:t>
            </a:r>
            <a:br>
              <a:rPr lang="en-US" sz="1800" dirty="0">
                <a:latin typeface="Arial" panose="020B0604020202020204" pitchFamily="34" charset="0"/>
                <a:ea typeface="Arial" panose="020B0604020202020204" pitchFamily="34" charset="0"/>
              </a:rPr>
            </a:br>
            <a:r>
              <a:rPr lang="en-US" sz="1350" dirty="0">
                <a:latin typeface="Arial" panose="020B0604020202020204" pitchFamily="34" charset="0"/>
                <a:ea typeface="Arial" panose="020B0604020202020204" pitchFamily="34" charset="0"/>
              </a:rPr>
              <a:t> </a:t>
            </a:r>
            <a:br>
              <a:rPr lang="en-US" sz="1350" dirty="0">
                <a:latin typeface="Arial" panose="020B0604020202020204" pitchFamily="34" charset="0"/>
                <a:ea typeface="Arial" panose="020B0604020202020204" pitchFamily="34" charset="0"/>
              </a:rPr>
            </a:br>
            <a:endParaRPr lang="en-US" dirty="0"/>
          </a:p>
        </p:txBody>
      </p:sp>
      <p:sp>
        <p:nvSpPr>
          <p:cNvPr id="6" name="Content Placeholder 5">
            <a:extLst>
              <a:ext uri="{FF2B5EF4-FFF2-40B4-BE49-F238E27FC236}">
                <a16:creationId xmlns:a16="http://schemas.microsoft.com/office/drawing/2014/main" id="{C5A39D21-0A65-CF3D-27B2-6E5107E1B878}"/>
              </a:ext>
            </a:extLst>
          </p:cNvPr>
          <p:cNvSpPr>
            <a:spLocks noGrp="1"/>
          </p:cNvSpPr>
          <p:nvPr>
            <p:ph idx="1"/>
          </p:nvPr>
        </p:nvSpPr>
        <p:spPr>
          <a:xfrm>
            <a:off x="628650" y="2653393"/>
            <a:ext cx="7886700" cy="3060258"/>
          </a:xfrm>
        </p:spPr>
        <p:txBody>
          <a:bodyPr>
            <a:normAutofit lnSpcReduction="10000"/>
          </a:bodyPr>
          <a:lstStyle/>
          <a:p>
            <a:r>
              <a:rPr lang="en-US" dirty="0">
                <a:effectLst/>
                <a:latin typeface="Arial" panose="020B0604020202020204" pitchFamily="34" charset="0"/>
                <a:ea typeface="Arial" panose="020B0604020202020204" pitchFamily="34" charset="0"/>
              </a:rPr>
              <a:t>This registry would serve to validate the contractors applying for Ocean Pines permits. </a:t>
            </a:r>
          </a:p>
          <a:p>
            <a:r>
              <a:rPr lang="en-US" dirty="0">
                <a:effectLst/>
                <a:latin typeface="Arial" panose="020B0604020202020204" pitchFamily="34" charset="0"/>
                <a:ea typeface="Arial" panose="020B0604020202020204" pitchFamily="34" charset="0"/>
              </a:rPr>
              <a:t>It would also eliminate any claims of complicity and culpability on the part of OPA issuing permits to unlicensed and uninsured contractors not meeting Maryland State requirements.</a:t>
            </a:r>
          </a:p>
          <a:p>
            <a:r>
              <a:rPr lang="en-US" dirty="0">
                <a:effectLst/>
                <a:latin typeface="Arial" panose="020B0604020202020204" pitchFamily="34" charset="0"/>
                <a:ea typeface="Arial" panose="020B0604020202020204" pitchFamily="34" charset="0"/>
              </a:rPr>
              <a:t>Ocean Pines Association members will benefit from using Licensed Contractors with required credentials including liability insurance. </a:t>
            </a:r>
          </a:p>
          <a:p>
            <a:r>
              <a:rPr lang="en-US" dirty="0">
                <a:effectLst/>
                <a:latin typeface="Arial" panose="020B0604020202020204" pitchFamily="34" charset="0"/>
                <a:ea typeface="Arial" panose="020B0604020202020204" pitchFamily="34" charset="0"/>
              </a:rPr>
              <a:t>Members would also have the added benefit of access to the Maryland Home Improvement Commissions Guaranty Fund. </a:t>
            </a:r>
          </a:p>
          <a:p>
            <a:endParaRPr lang="en-US" dirty="0"/>
          </a:p>
        </p:txBody>
      </p:sp>
      <p:pic>
        <p:nvPicPr>
          <p:cNvPr id="7" name="Picture 6">
            <a:extLst>
              <a:ext uri="{FF2B5EF4-FFF2-40B4-BE49-F238E27FC236}">
                <a16:creationId xmlns:a16="http://schemas.microsoft.com/office/drawing/2014/main" id="{EB11F29A-B6E6-7088-2EE4-7500D9B31ADF}"/>
              </a:ext>
            </a:extLst>
          </p:cNvPr>
          <p:cNvPicPr>
            <a:picLocks noChangeAspect="1"/>
          </p:cNvPicPr>
          <p:nvPr/>
        </p:nvPicPr>
        <p:blipFill>
          <a:blip r:embed="rId2"/>
          <a:stretch>
            <a:fillRect/>
          </a:stretch>
        </p:blipFill>
        <p:spPr>
          <a:xfrm>
            <a:off x="7777297" y="1144350"/>
            <a:ext cx="1171575" cy="1264444"/>
          </a:xfrm>
          <a:prstGeom prst="rect">
            <a:avLst/>
          </a:prstGeom>
        </p:spPr>
      </p:pic>
    </p:spTree>
    <p:extLst>
      <p:ext uri="{BB962C8B-B14F-4D97-AF65-F5344CB8AC3E}">
        <p14:creationId xmlns:p14="http://schemas.microsoft.com/office/powerpoint/2010/main" val="255873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CE11E-A44A-A83A-32F2-86985D8B9D15}"/>
              </a:ext>
            </a:extLst>
          </p:cNvPr>
          <p:cNvSpPr>
            <a:spLocks noGrp="1"/>
          </p:cNvSpPr>
          <p:nvPr>
            <p:ph type="title"/>
          </p:nvPr>
        </p:nvSpPr>
        <p:spPr>
          <a:xfrm>
            <a:off x="628650" y="1159473"/>
            <a:ext cx="6795655" cy="1650403"/>
          </a:xfrm>
        </p:spPr>
        <p:txBody>
          <a:bodyPr>
            <a:normAutofit fontScale="90000"/>
          </a:bodyPr>
          <a:lstStyle/>
          <a:p>
            <a:pPr>
              <a:lnSpc>
                <a:spcPct val="115000"/>
              </a:lnSpc>
              <a:spcBef>
                <a:spcPts val="0"/>
              </a:spcBef>
            </a:pPr>
            <a:r>
              <a:rPr lang="en-US" sz="1800" b="1" u="sng" dirty="0">
                <a:latin typeface="Arial" panose="020B0604020202020204" pitchFamily="34" charset="0"/>
                <a:ea typeface="Arial" panose="020B0604020202020204" pitchFamily="34" charset="0"/>
              </a:rPr>
              <a:t>Place</a:t>
            </a:r>
            <a:r>
              <a:rPr lang="en-US" sz="1800" dirty="0">
                <a:latin typeface="Arial" panose="020B0604020202020204" pitchFamily="34" charset="0"/>
                <a:ea typeface="Arial" panose="020B0604020202020204" pitchFamily="34" charset="0"/>
              </a:rPr>
              <a:t> (</a:t>
            </a:r>
            <a:r>
              <a:rPr lang="en-US" sz="1800" i="1" dirty="0">
                <a:latin typeface="Arial" panose="020B0604020202020204" pitchFamily="34" charset="0"/>
                <a:ea typeface="Arial" panose="020B0604020202020204" pitchFamily="34" charset="0"/>
              </a:rPr>
              <a:t>the where) CPI</a:t>
            </a:r>
            <a:br>
              <a:rPr lang="en-US" sz="1800" dirty="0">
                <a:latin typeface="Arial" panose="020B0604020202020204" pitchFamily="34" charset="0"/>
                <a:ea typeface="Arial" panose="020B0604020202020204" pitchFamily="34" charset="0"/>
              </a:rPr>
            </a:br>
            <a:r>
              <a:rPr lang="en-US" sz="1800" dirty="0">
                <a:latin typeface="Arial" panose="020B0604020202020204" pitchFamily="34" charset="0"/>
                <a:ea typeface="Arial" panose="020B0604020202020204" pitchFamily="34" charset="0"/>
              </a:rPr>
              <a:t>This registry would essentially be a list (database) of contractors that have provided copies of their applicable credentials, including current certificates of insurance and general business information. It would include valid credentials from one of the following agencies.</a:t>
            </a:r>
            <a:br>
              <a:rPr lang="en-US" sz="1350" dirty="0">
                <a:latin typeface="Arial" panose="020B0604020202020204" pitchFamily="34" charset="0"/>
                <a:ea typeface="Arial" panose="020B0604020202020204" pitchFamily="34" charset="0"/>
              </a:rPr>
            </a:br>
            <a:endParaRPr lang="en-US" sz="1500" dirty="0"/>
          </a:p>
        </p:txBody>
      </p:sp>
      <p:sp>
        <p:nvSpPr>
          <p:cNvPr id="6" name="Content Placeholder 5">
            <a:extLst>
              <a:ext uri="{FF2B5EF4-FFF2-40B4-BE49-F238E27FC236}">
                <a16:creationId xmlns:a16="http://schemas.microsoft.com/office/drawing/2014/main" id="{C5A39D21-0A65-CF3D-27B2-6E5107E1B878}"/>
              </a:ext>
            </a:extLst>
          </p:cNvPr>
          <p:cNvSpPr>
            <a:spLocks noGrp="1"/>
          </p:cNvSpPr>
          <p:nvPr>
            <p:ph idx="1"/>
          </p:nvPr>
        </p:nvSpPr>
        <p:spPr>
          <a:xfrm>
            <a:off x="628650" y="2909455"/>
            <a:ext cx="7886700" cy="2580518"/>
          </a:xfrm>
        </p:spPr>
        <p:txBody>
          <a:bodyPr/>
          <a:lstStyle/>
          <a:p>
            <a:pPr marL="0" indent="0">
              <a:buNone/>
            </a:pPr>
            <a:endParaRPr lang="en-US" sz="1350" dirty="0">
              <a:latin typeface="Arial" panose="020B0604020202020204" pitchFamily="34" charset="0"/>
              <a:ea typeface="Arial" panose="020B0604020202020204" pitchFamily="34" charset="0"/>
            </a:endParaRPr>
          </a:p>
          <a:p>
            <a:pPr marL="0">
              <a:lnSpc>
                <a:spcPct val="115000"/>
              </a:lnSpc>
              <a:spcBef>
                <a:spcPts val="0"/>
              </a:spcBef>
            </a:pPr>
            <a:r>
              <a:rPr lang="en-US" dirty="0">
                <a:effectLst/>
                <a:latin typeface="Arial" panose="020B0604020202020204" pitchFamily="34" charset="0"/>
                <a:ea typeface="Arial" panose="020B0604020202020204" pitchFamily="34" charset="0"/>
              </a:rPr>
              <a:t>Maryland Registered Home Builder, Registration number.</a:t>
            </a:r>
          </a:p>
          <a:p>
            <a:pPr marL="0">
              <a:lnSpc>
                <a:spcPct val="115000"/>
              </a:lnSpc>
              <a:spcBef>
                <a:spcPts val="0"/>
              </a:spcBef>
            </a:pPr>
            <a:r>
              <a:rPr lang="en-US" dirty="0">
                <a:effectLst/>
                <a:latin typeface="Arial" panose="020B0604020202020204" pitchFamily="34" charset="0"/>
                <a:ea typeface="Arial" panose="020B0604020202020204" pitchFamily="34" charset="0"/>
              </a:rPr>
              <a:t>Maryland Home Improvement License (MHIC) </a:t>
            </a:r>
          </a:p>
          <a:p>
            <a:pPr marL="0">
              <a:lnSpc>
                <a:spcPct val="115000"/>
              </a:lnSpc>
              <a:spcBef>
                <a:spcPts val="0"/>
              </a:spcBef>
            </a:pPr>
            <a:r>
              <a:rPr lang="en-US" dirty="0">
                <a:effectLst/>
                <a:latin typeface="Arial" panose="020B0604020202020204" pitchFamily="34" charset="0"/>
                <a:ea typeface="Arial" panose="020B0604020202020204" pitchFamily="34" charset="0"/>
              </a:rPr>
              <a:t>Maryland Department of the Environment, The Marine Contractors License</a:t>
            </a:r>
          </a:p>
          <a:p>
            <a:pPr marL="0">
              <a:lnSpc>
                <a:spcPct val="115000"/>
              </a:lnSpc>
              <a:spcBef>
                <a:spcPts val="0"/>
              </a:spcBef>
            </a:pPr>
            <a:r>
              <a:rPr lang="en-US" dirty="0">
                <a:effectLst/>
                <a:latin typeface="Arial" panose="020B0604020202020204" pitchFamily="34" charset="0"/>
                <a:ea typeface="Arial" panose="020B0604020202020204" pitchFamily="34" charset="0"/>
              </a:rPr>
              <a:t>Department of Natural Resources Licensed Tree Expert (LTE)</a:t>
            </a:r>
          </a:p>
          <a:p>
            <a:pPr marL="385763" indent="-385763">
              <a:buFont typeface="+mj-lt"/>
              <a:buAutoNum type="arabicPeriod"/>
            </a:pPr>
            <a:endParaRPr lang="en-US" dirty="0"/>
          </a:p>
        </p:txBody>
      </p:sp>
      <p:pic>
        <p:nvPicPr>
          <p:cNvPr id="2" name="Picture 1">
            <a:extLst>
              <a:ext uri="{FF2B5EF4-FFF2-40B4-BE49-F238E27FC236}">
                <a16:creationId xmlns:a16="http://schemas.microsoft.com/office/drawing/2014/main" id="{FBAA4083-20D1-E97D-E418-FD825B5DC4AB}"/>
              </a:ext>
            </a:extLst>
          </p:cNvPr>
          <p:cNvPicPr>
            <a:picLocks noChangeAspect="1"/>
          </p:cNvPicPr>
          <p:nvPr/>
        </p:nvPicPr>
        <p:blipFill>
          <a:blip r:embed="rId2"/>
          <a:stretch>
            <a:fillRect/>
          </a:stretch>
        </p:blipFill>
        <p:spPr>
          <a:xfrm>
            <a:off x="7777297" y="1144350"/>
            <a:ext cx="1171575" cy="1264444"/>
          </a:xfrm>
          <a:prstGeom prst="rect">
            <a:avLst/>
          </a:prstGeom>
        </p:spPr>
      </p:pic>
    </p:spTree>
    <p:extLst>
      <p:ext uri="{BB962C8B-B14F-4D97-AF65-F5344CB8AC3E}">
        <p14:creationId xmlns:p14="http://schemas.microsoft.com/office/powerpoint/2010/main" val="87979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CE11E-A44A-A83A-32F2-86985D8B9D15}"/>
              </a:ext>
            </a:extLst>
          </p:cNvPr>
          <p:cNvSpPr>
            <a:spLocks noGrp="1"/>
          </p:cNvSpPr>
          <p:nvPr>
            <p:ph type="title"/>
          </p:nvPr>
        </p:nvSpPr>
        <p:spPr>
          <a:xfrm>
            <a:off x="628651" y="1159473"/>
            <a:ext cx="6696941" cy="994172"/>
          </a:xfrm>
        </p:spPr>
        <p:txBody>
          <a:bodyPr>
            <a:normAutofit fontScale="90000"/>
          </a:bodyPr>
          <a:lstStyle/>
          <a:p>
            <a:pPr>
              <a:lnSpc>
                <a:spcPct val="115000"/>
              </a:lnSpc>
              <a:spcBef>
                <a:spcPts val="0"/>
              </a:spcBef>
            </a:pPr>
            <a:br>
              <a:rPr lang="en-US" sz="1350" b="1" u="sng">
                <a:latin typeface="Arial" panose="020B0604020202020204" pitchFamily="34" charset="0"/>
                <a:ea typeface="Arial" panose="020B0604020202020204" pitchFamily="34" charset="0"/>
              </a:rPr>
            </a:br>
            <a:br>
              <a:rPr lang="en-US" sz="1350" b="1" u="sng">
                <a:latin typeface="Arial" panose="020B0604020202020204" pitchFamily="34" charset="0"/>
                <a:ea typeface="Arial" panose="020B0604020202020204" pitchFamily="34" charset="0"/>
              </a:rPr>
            </a:br>
            <a:br>
              <a:rPr lang="en-US" sz="1350" b="1" u="sng">
                <a:latin typeface="Arial" panose="020B0604020202020204" pitchFamily="34" charset="0"/>
                <a:ea typeface="Arial" panose="020B0604020202020204" pitchFamily="34" charset="0"/>
              </a:rPr>
            </a:br>
            <a:r>
              <a:rPr lang="en-US" sz="1800" b="1" u="sng">
                <a:latin typeface="Arial" panose="020B0604020202020204" pitchFamily="34" charset="0"/>
                <a:ea typeface="Arial" panose="020B0604020202020204" pitchFamily="34" charset="0"/>
              </a:rPr>
              <a:t>Progress</a:t>
            </a:r>
            <a:r>
              <a:rPr lang="en-US" sz="1800">
                <a:latin typeface="Arial" panose="020B0604020202020204" pitchFamily="34" charset="0"/>
                <a:ea typeface="Arial" panose="020B0604020202020204" pitchFamily="34" charset="0"/>
              </a:rPr>
              <a:t> </a:t>
            </a:r>
            <a:r>
              <a:rPr lang="en-US" sz="1800" i="1">
                <a:latin typeface="Arial" panose="020B0604020202020204" pitchFamily="34" charset="0"/>
                <a:ea typeface="Arial" panose="020B0604020202020204" pitchFamily="34" charset="0"/>
              </a:rPr>
              <a:t>(the when)</a:t>
            </a:r>
            <a:r>
              <a:rPr lang="en-US" sz="1800">
                <a:latin typeface="Arial" panose="020B0604020202020204" pitchFamily="34" charset="0"/>
                <a:ea typeface="Arial" panose="020B0604020202020204" pitchFamily="34" charset="0"/>
              </a:rPr>
              <a:t> CPI issues permits or a regular basis. </a:t>
            </a:r>
            <a:br>
              <a:rPr lang="en-US" sz="1800">
                <a:latin typeface="Arial" panose="020B0604020202020204" pitchFamily="34" charset="0"/>
                <a:ea typeface="Arial" panose="020B0604020202020204" pitchFamily="34" charset="0"/>
              </a:rPr>
            </a:br>
            <a:r>
              <a:rPr lang="en-US" sz="1800">
                <a:latin typeface="Arial" panose="020B0604020202020204" pitchFamily="34" charset="0"/>
                <a:ea typeface="Arial" panose="020B0604020202020204" pitchFamily="34" charset="0"/>
              </a:rPr>
              <a:t>CPI does not currently have resources (database) for determining </a:t>
            </a:r>
            <a:r>
              <a:rPr lang="en-US" sz="1800" i="1">
                <a:latin typeface="Arial" panose="020B0604020202020204" pitchFamily="34" charset="0"/>
                <a:ea typeface="Arial" panose="020B0604020202020204" pitchFamily="34" charset="0"/>
              </a:rPr>
              <a:t>“properly credentialed”</a:t>
            </a:r>
            <a:r>
              <a:rPr lang="en-US" sz="1800">
                <a:latin typeface="Arial" panose="020B0604020202020204" pitchFamily="34" charset="0"/>
                <a:ea typeface="Arial" panose="020B0604020202020204" pitchFamily="34" charset="0"/>
              </a:rPr>
              <a:t> or licensed or insured status of contractors applying for permits. </a:t>
            </a:r>
            <a:br>
              <a:rPr lang="en-US" sz="1800">
                <a:latin typeface="Arial" panose="020B0604020202020204" pitchFamily="34" charset="0"/>
                <a:ea typeface="Arial" panose="020B0604020202020204" pitchFamily="34" charset="0"/>
              </a:rPr>
            </a:br>
            <a:endParaRPr lang="en-US" sz="1800"/>
          </a:p>
        </p:txBody>
      </p:sp>
      <p:sp>
        <p:nvSpPr>
          <p:cNvPr id="6" name="Content Placeholder 5">
            <a:extLst>
              <a:ext uri="{FF2B5EF4-FFF2-40B4-BE49-F238E27FC236}">
                <a16:creationId xmlns:a16="http://schemas.microsoft.com/office/drawing/2014/main" id="{C5A39D21-0A65-CF3D-27B2-6E5107E1B878}"/>
              </a:ext>
            </a:extLst>
          </p:cNvPr>
          <p:cNvSpPr>
            <a:spLocks noGrp="1"/>
          </p:cNvSpPr>
          <p:nvPr>
            <p:ph idx="1"/>
          </p:nvPr>
        </p:nvSpPr>
        <p:spPr>
          <a:xfrm>
            <a:off x="628649" y="2571750"/>
            <a:ext cx="8223966" cy="3295650"/>
          </a:xfrm>
        </p:spPr>
        <p:txBody>
          <a:bodyPr>
            <a:normAutofit lnSpcReduction="10000"/>
          </a:bodyPr>
          <a:lstStyle/>
          <a:p>
            <a:pPr marL="0" indent="0">
              <a:lnSpc>
                <a:spcPct val="115000"/>
              </a:lnSpc>
              <a:spcBef>
                <a:spcPts val="0"/>
              </a:spcBef>
              <a:buNone/>
            </a:pPr>
            <a:r>
              <a:rPr lang="en-US" sz="1350" dirty="0">
                <a:latin typeface="Arial" panose="020B0604020202020204" pitchFamily="34" charset="0"/>
                <a:ea typeface="Arial" panose="020B0604020202020204" pitchFamily="34" charset="0"/>
              </a:rPr>
              <a:t>As a result, and before issuance of permits, CPI needs contractors to provide, prior to or upon application:</a:t>
            </a:r>
          </a:p>
          <a:p>
            <a:pPr>
              <a:lnSpc>
                <a:spcPct val="115000"/>
              </a:lnSpc>
              <a:spcBef>
                <a:spcPts val="0"/>
              </a:spcBef>
            </a:pPr>
            <a:endParaRPr lang="en-US" sz="1350" dirty="0">
              <a:latin typeface="Arial" panose="020B0604020202020204" pitchFamily="34" charset="0"/>
              <a:ea typeface="Arial" panose="020B0604020202020204" pitchFamily="34" charset="0"/>
            </a:endParaRPr>
          </a:p>
          <a:p>
            <a:pPr>
              <a:lnSpc>
                <a:spcPct val="115000"/>
              </a:lnSpc>
              <a:spcBef>
                <a:spcPts val="0"/>
              </a:spcBef>
            </a:pPr>
            <a:r>
              <a:rPr lang="en-US" sz="1500" dirty="0">
                <a:latin typeface="Arial" panose="020B0604020202020204" pitchFamily="34" charset="0"/>
                <a:ea typeface="Arial" panose="020B0604020202020204" pitchFamily="34" charset="0"/>
              </a:rPr>
              <a:t>A VALID AND UP-TO-DATE, Maryland Home Builders Registry NUMBER</a:t>
            </a:r>
          </a:p>
          <a:p>
            <a:pPr>
              <a:lnSpc>
                <a:spcPct val="115000"/>
              </a:lnSpc>
              <a:spcBef>
                <a:spcPts val="0"/>
              </a:spcBef>
            </a:pPr>
            <a:r>
              <a:rPr lang="en-US" sz="1500" dirty="0">
                <a:latin typeface="Arial" panose="020B0604020202020204" pitchFamily="34" charset="0"/>
                <a:ea typeface="Arial" panose="020B0604020202020204" pitchFamily="34" charset="0"/>
              </a:rPr>
              <a:t>A VALID AND UP-TO-DATE, Maryland Home Improvement Contractors License, MHIC NUMBER</a:t>
            </a:r>
          </a:p>
          <a:p>
            <a:pPr>
              <a:lnSpc>
                <a:spcPct val="115000"/>
              </a:lnSpc>
              <a:spcBef>
                <a:spcPts val="0"/>
              </a:spcBef>
            </a:pPr>
            <a:r>
              <a:rPr lang="en-US" sz="1500" dirty="0">
                <a:latin typeface="Arial" panose="020B0604020202020204" pitchFamily="34" charset="0"/>
                <a:ea typeface="Arial" panose="020B0604020202020204" pitchFamily="34" charset="0"/>
              </a:rPr>
              <a:t>A VALID AND UP-TO-DATE, Maryland Department of Environment, MARINE CONTRACTORS LICENSE, NUMBER</a:t>
            </a:r>
          </a:p>
          <a:p>
            <a:pPr>
              <a:lnSpc>
                <a:spcPct val="115000"/>
              </a:lnSpc>
              <a:spcBef>
                <a:spcPts val="0"/>
              </a:spcBef>
            </a:pPr>
            <a:r>
              <a:rPr lang="en-US" sz="1500" dirty="0">
                <a:latin typeface="Arial" panose="020B0604020202020204" pitchFamily="34" charset="0"/>
                <a:ea typeface="Arial" panose="020B0604020202020204" pitchFamily="34" charset="0"/>
              </a:rPr>
              <a:t>A VALID AND UP-TO-DATE, Maryland Department of Natural Resources, Licensed Tree Expert, LTE NUMBER, OR A MD REGISTRATION NUMBER </a:t>
            </a:r>
          </a:p>
          <a:p>
            <a:pPr>
              <a:lnSpc>
                <a:spcPct val="115000"/>
              </a:lnSpc>
              <a:spcBef>
                <a:spcPts val="0"/>
              </a:spcBef>
            </a:pPr>
            <a:endParaRPr lang="en-US" sz="1350" dirty="0">
              <a:latin typeface="Arial" panose="020B0604020202020204" pitchFamily="34" charset="0"/>
              <a:ea typeface="Arial" panose="020B0604020202020204" pitchFamily="34" charset="0"/>
            </a:endParaRPr>
          </a:p>
          <a:p>
            <a:pPr marL="0" indent="0">
              <a:lnSpc>
                <a:spcPct val="115000"/>
              </a:lnSpc>
              <a:spcBef>
                <a:spcPts val="0"/>
              </a:spcBef>
              <a:buNone/>
            </a:pPr>
            <a:r>
              <a:rPr lang="en-US" sz="1350" dirty="0">
                <a:latin typeface="Arial" panose="020B0604020202020204" pitchFamily="34" charset="0"/>
                <a:ea typeface="Arial" panose="020B0604020202020204" pitchFamily="34" charset="0"/>
              </a:rPr>
              <a:t>ALL APPLICATIONS and associated paperwork MUST BE COMPLETED in full, at time of application. Incomplete applications will not result in a permit issuance. Also, contractors must have provided certificates of insurance issued to and submitted to OPA/CPI.  </a:t>
            </a:r>
          </a:p>
          <a:p>
            <a:pPr marL="0" indent="0">
              <a:buNone/>
            </a:pPr>
            <a:endParaRPr lang="en-US" dirty="0"/>
          </a:p>
        </p:txBody>
      </p:sp>
      <p:pic>
        <p:nvPicPr>
          <p:cNvPr id="2" name="Picture 1">
            <a:extLst>
              <a:ext uri="{FF2B5EF4-FFF2-40B4-BE49-F238E27FC236}">
                <a16:creationId xmlns:a16="http://schemas.microsoft.com/office/drawing/2014/main" id="{5BE362DC-81A4-1CFF-8F7C-1B7396A5132F}"/>
              </a:ext>
            </a:extLst>
          </p:cNvPr>
          <p:cNvPicPr>
            <a:picLocks noChangeAspect="1"/>
          </p:cNvPicPr>
          <p:nvPr/>
        </p:nvPicPr>
        <p:blipFill>
          <a:blip r:embed="rId2"/>
          <a:stretch>
            <a:fillRect/>
          </a:stretch>
        </p:blipFill>
        <p:spPr>
          <a:xfrm>
            <a:off x="7777297" y="1144350"/>
            <a:ext cx="1171575" cy="1264444"/>
          </a:xfrm>
          <a:prstGeom prst="rect">
            <a:avLst/>
          </a:prstGeom>
        </p:spPr>
      </p:pic>
    </p:spTree>
    <p:extLst>
      <p:ext uri="{BB962C8B-B14F-4D97-AF65-F5344CB8AC3E}">
        <p14:creationId xmlns:p14="http://schemas.microsoft.com/office/powerpoint/2010/main" val="3108882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CE11E-A44A-A83A-32F2-86985D8B9D15}"/>
              </a:ext>
            </a:extLst>
          </p:cNvPr>
          <p:cNvSpPr>
            <a:spLocks noGrp="1"/>
          </p:cNvSpPr>
          <p:nvPr>
            <p:ph type="title"/>
          </p:nvPr>
        </p:nvSpPr>
        <p:spPr>
          <a:xfrm>
            <a:off x="628651" y="1131094"/>
            <a:ext cx="6754091" cy="994172"/>
          </a:xfrm>
        </p:spPr>
        <p:txBody>
          <a:bodyPr>
            <a:normAutofit fontScale="90000"/>
          </a:bodyPr>
          <a:lstStyle/>
          <a:p>
            <a:pPr>
              <a:lnSpc>
                <a:spcPct val="115000"/>
              </a:lnSpc>
              <a:spcBef>
                <a:spcPts val="0"/>
              </a:spcBef>
            </a:pPr>
            <a:br>
              <a:rPr lang="en-US" sz="1350" b="1" u="sng">
                <a:latin typeface="Arial" panose="020B0604020202020204" pitchFamily="34" charset="0"/>
                <a:ea typeface="Arial" panose="020B0604020202020204" pitchFamily="34" charset="0"/>
              </a:rPr>
            </a:br>
            <a:br>
              <a:rPr lang="en-US" sz="1350" b="1" u="sng">
                <a:latin typeface="Arial" panose="020B0604020202020204" pitchFamily="34" charset="0"/>
                <a:ea typeface="Arial" panose="020B0604020202020204" pitchFamily="34" charset="0"/>
              </a:rPr>
            </a:br>
            <a:br>
              <a:rPr lang="en-US" sz="1350" b="1" u="sng">
                <a:latin typeface="Arial" panose="020B0604020202020204" pitchFamily="34" charset="0"/>
                <a:ea typeface="Arial" panose="020B0604020202020204" pitchFamily="34" charset="0"/>
              </a:rPr>
            </a:br>
            <a:r>
              <a:rPr lang="en-US" sz="2025" b="1" u="sng">
                <a:latin typeface="Arial" panose="020B0604020202020204" pitchFamily="34" charset="0"/>
                <a:ea typeface="Arial" panose="020B0604020202020204" pitchFamily="34" charset="0"/>
              </a:rPr>
              <a:t>People</a:t>
            </a:r>
            <a:r>
              <a:rPr lang="en-US" sz="2025">
                <a:latin typeface="Arial" panose="020B0604020202020204" pitchFamily="34" charset="0"/>
                <a:ea typeface="Arial" panose="020B0604020202020204" pitchFamily="34" charset="0"/>
              </a:rPr>
              <a:t> (</a:t>
            </a:r>
            <a:r>
              <a:rPr lang="en-US" sz="2025" i="1">
                <a:latin typeface="Arial" panose="020B0604020202020204" pitchFamily="34" charset="0"/>
                <a:ea typeface="Arial" panose="020B0604020202020204" pitchFamily="34" charset="0"/>
              </a:rPr>
              <a:t>the Who)</a:t>
            </a:r>
            <a:r>
              <a:rPr lang="en-US" sz="2025">
                <a:latin typeface="Arial" panose="020B0604020202020204" pitchFamily="34" charset="0"/>
                <a:ea typeface="Arial" panose="020B0604020202020204" pitchFamily="34" charset="0"/>
              </a:rPr>
              <a:t> </a:t>
            </a:r>
            <a:br>
              <a:rPr lang="en-US" sz="1650">
                <a:latin typeface="Arial" panose="020B0604020202020204" pitchFamily="34" charset="0"/>
                <a:ea typeface="Arial" panose="020B0604020202020204" pitchFamily="34" charset="0"/>
              </a:rPr>
            </a:br>
            <a:r>
              <a:rPr lang="en-US" sz="1500">
                <a:latin typeface="Arial" panose="020B0604020202020204" pitchFamily="34" charset="0"/>
                <a:ea typeface="Arial" panose="020B0604020202020204" pitchFamily="34" charset="0"/>
              </a:rPr>
              <a:t>Everyone would benefit from having a registry of compliant State Licensed contractors. </a:t>
            </a:r>
            <a:br>
              <a:rPr lang="en-US" sz="1650">
                <a:latin typeface="Arial" panose="020B0604020202020204" pitchFamily="34" charset="0"/>
                <a:ea typeface="Arial" panose="020B0604020202020204" pitchFamily="34" charset="0"/>
              </a:rPr>
            </a:br>
            <a:br>
              <a:rPr lang="en-US" sz="1650">
                <a:latin typeface="Arial" panose="020B0604020202020204" pitchFamily="34" charset="0"/>
                <a:ea typeface="Arial" panose="020B0604020202020204" pitchFamily="34" charset="0"/>
              </a:rPr>
            </a:br>
            <a:br>
              <a:rPr lang="en-US" sz="1350">
                <a:latin typeface="Arial" panose="020B0604020202020204" pitchFamily="34" charset="0"/>
                <a:ea typeface="Arial" panose="020B0604020202020204" pitchFamily="34" charset="0"/>
              </a:rPr>
            </a:br>
            <a:endParaRPr lang="en-US"/>
          </a:p>
        </p:txBody>
      </p:sp>
      <p:sp>
        <p:nvSpPr>
          <p:cNvPr id="6" name="Content Placeholder 5">
            <a:extLst>
              <a:ext uri="{FF2B5EF4-FFF2-40B4-BE49-F238E27FC236}">
                <a16:creationId xmlns:a16="http://schemas.microsoft.com/office/drawing/2014/main" id="{C5A39D21-0A65-CF3D-27B2-6E5107E1B878}"/>
              </a:ext>
            </a:extLst>
          </p:cNvPr>
          <p:cNvSpPr>
            <a:spLocks noGrp="1"/>
          </p:cNvSpPr>
          <p:nvPr>
            <p:ph sz="half" idx="1"/>
          </p:nvPr>
        </p:nvSpPr>
        <p:spPr>
          <a:xfrm>
            <a:off x="628650" y="2226469"/>
            <a:ext cx="1989859" cy="3263504"/>
          </a:xfrm>
        </p:spPr>
        <p:txBody>
          <a:bodyPr>
            <a:normAutofit fontScale="25000" lnSpcReduction="20000"/>
          </a:bodyPr>
          <a:lstStyle/>
          <a:p>
            <a:pPr marL="0" indent="0">
              <a:lnSpc>
                <a:spcPct val="115000"/>
              </a:lnSpc>
              <a:spcBef>
                <a:spcPts val="0"/>
              </a:spcBef>
              <a:buNone/>
            </a:pPr>
            <a:r>
              <a:rPr lang="en-US" sz="4500" b="1" i="1" u="sng">
                <a:latin typeface="Arial" panose="020B0604020202020204" pitchFamily="34" charset="0"/>
                <a:ea typeface="Arial" panose="020B0604020202020204" pitchFamily="34" charset="0"/>
              </a:rPr>
              <a:t>Property Owners</a:t>
            </a:r>
          </a:p>
          <a:p>
            <a:pPr marL="0" indent="0">
              <a:lnSpc>
                <a:spcPct val="115000"/>
              </a:lnSpc>
              <a:spcBef>
                <a:spcPts val="0"/>
              </a:spcBef>
              <a:buNone/>
            </a:pPr>
            <a:endParaRPr lang="en-US" sz="4500" b="1">
              <a:latin typeface="Arial" panose="020B0604020202020204" pitchFamily="34" charset="0"/>
              <a:ea typeface="Arial" panose="020B0604020202020204" pitchFamily="34" charset="0"/>
            </a:endParaRPr>
          </a:p>
          <a:p>
            <a:pPr marL="0" indent="0">
              <a:lnSpc>
                <a:spcPct val="115000"/>
              </a:lnSpc>
              <a:spcBef>
                <a:spcPts val="0"/>
              </a:spcBef>
              <a:buNone/>
            </a:pPr>
            <a:endParaRPr lang="en-US" sz="1425">
              <a:latin typeface="Arial" panose="020B0604020202020204" pitchFamily="34" charset="0"/>
              <a:ea typeface="Arial" panose="020B0604020202020204" pitchFamily="34" charset="0"/>
            </a:endParaRPr>
          </a:p>
          <a:p>
            <a:pPr marL="0" indent="0">
              <a:lnSpc>
                <a:spcPct val="134000"/>
              </a:lnSpc>
              <a:spcBef>
                <a:spcPts val="0"/>
              </a:spcBef>
              <a:buNone/>
            </a:pPr>
            <a:r>
              <a:rPr lang="en-US" sz="4200">
                <a:latin typeface="Arial" panose="020B0604020202020204" pitchFamily="34" charset="0"/>
                <a:ea typeface="Arial" panose="020B0604020202020204" pitchFamily="34" charset="0"/>
              </a:rPr>
              <a:t>Ocean Pines is composed of both part-time and full-time property owners (residents), Property owners come from a variety of states other than Maryland and, subsequently, may not be familiar with Maryland State law requiring contractors to be licensed. They may also be unaware of all associated requirements regarding property owner’s rights and rules. Use of an MHIC Licensed Contractor also gives access to the Maryland Home Improvement Guaranty Fund </a:t>
            </a:r>
          </a:p>
          <a:p>
            <a:pPr marL="0" indent="0">
              <a:buNone/>
            </a:pPr>
            <a:endParaRPr lang="en-US"/>
          </a:p>
        </p:txBody>
      </p:sp>
      <p:sp>
        <p:nvSpPr>
          <p:cNvPr id="7" name="Content Placeholder 6">
            <a:extLst>
              <a:ext uri="{FF2B5EF4-FFF2-40B4-BE49-F238E27FC236}">
                <a16:creationId xmlns:a16="http://schemas.microsoft.com/office/drawing/2014/main" id="{BBC95C58-41BB-130D-2893-916EE513DC99}"/>
              </a:ext>
            </a:extLst>
          </p:cNvPr>
          <p:cNvSpPr>
            <a:spLocks noGrp="1"/>
          </p:cNvSpPr>
          <p:nvPr>
            <p:ph sz="half" idx="2"/>
          </p:nvPr>
        </p:nvSpPr>
        <p:spPr>
          <a:xfrm>
            <a:off x="6063095" y="2226469"/>
            <a:ext cx="2452255" cy="3263504"/>
          </a:xfrm>
        </p:spPr>
        <p:txBody>
          <a:bodyPr>
            <a:normAutofit fontScale="25000" lnSpcReduction="20000"/>
          </a:bodyPr>
          <a:lstStyle/>
          <a:p>
            <a:pPr marL="0" indent="0">
              <a:lnSpc>
                <a:spcPct val="134000"/>
              </a:lnSpc>
              <a:spcBef>
                <a:spcPts val="0"/>
              </a:spcBef>
              <a:buNone/>
            </a:pPr>
            <a:r>
              <a:rPr lang="en-US" sz="4200" b="1" i="1" u="sng">
                <a:latin typeface="Arial" panose="020B0604020202020204" pitchFamily="34" charset="0"/>
                <a:ea typeface="Arial" panose="020B0604020202020204" pitchFamily="34" charset="0"/>
              </a:rPr>
              <a:t>OPA/CPI</a:t>
            </a:r>
            <a:endParaRPr lang="en-US" sz="4200" b="1">
              <a:latin typeface="Arial" panose="020B0604020202020204" pitchFamily="34" charset="0"/>
              <a:ea typeface="Arial" panose="020B0604020202020204" pitchFamily="34" charset="0"/>
            </a:endParaRPr>
          </a:p>
          <a:p>
            <a:pPr marL="0" indent="0">
              <a:lnSpc>
                <a:spcPct val="134000"/>
              </a:lnSpc>
              <a:spcBef>
                <a:spcPts val="0"/>
              </a:spcBef>
              <a:buNone/>
            </a:pPr>
            <a:endParaRPr lang="en-US" sz="4200">
              <a:latin typeface="Arial" panose="020B0604020202020204" pitchFamily="34" charset="0"/>
              <a:ea typeface="Arial" panose="020B0604020202020204" pitchFamily="34" charset="0"/>
            </a:endParaRPr>
          </a:p>
          <a:p>
            <a:pPr marL="0" indent="0">
              <a:lnSpc>
                <a:spcPct val="134000"/>
              </a:lnSpc>
              <a:spcBef>
                <a:spcPts val="0"/>
              </a:spcBef>
              <a:buNone/>
            </a:pPr>
            <a:r>
              <a:rPr lang="en-US" sz="4200">
                <a:latin typeface="Arial" panose="020B0604020202020204" pitchFamily="34" charset="0"/>
                <a:ea typeface="Arial" panose="020B0604020202020204" pitchFamily="34" charset="0"/>
              </a:rPr>
              <a:t>CPI would benefit from having pre-validated contractors and reduce time for issuance of permits. CPI will also benefit from having official credentials detailing the contractor(s) business and contact information. Ultimately, OPA/CPI will have exercised due diligence and be operating within the frameworks required by Maryland State agencies regarding “properly credentialed” and licensed contractors. </a:t>
            </a:r>
          </a:p>
          <a:p>
            <a:pPr marL="0" indent="0">
              <a:buNone/>
            </a:pPr>
            <a:endParaRPr lang="en-US"/>
          </a:p>
        </p:txBody>
      </p:sp>
      <p:sp>
        <p:nvSpPr>
          <p:cNvPr id="9" name="TextBox 8">
            <a:extLst>
              <a:ext uri="{FF2B5EF4-FFF2-40B4-BE49-F238E27FC236}">
                <a16:creationId xmlns:a16="http://schemas.microsoft.com/office/drawing/2014/main" id="{98B8C76D-5DCE-48B3-A749-FD438F240FAB}"/>
              </a:ext>
            </a:extLst>
          </p:cNvPr>
          <p:cNvSpPr txBox="1"/>
          <p:nvPr/>
        </p:nvSpPr>
        <p:spPr>
          <a:xfrm>
            <a:off x="3445304" y="2226469"/>
            <a:ext cx="1989859" cy="2343847"/>
          </a:xfrm>
          <a:prstGeom prst="rect">
            <a:avLst/>
          </a:prstGeom>
          <a:noFill/>
        </p:spPr>
        <p:txBody>
          <a:bodyPr wrap="square" rtlCol="0">
            <a:spAutoFit/>
          </a:bodyPr>
          <a:lstStyle/>
          <a:p>
            <a:pPr defTabSz="342900">
              <a:lnSpc>
                <a:spcPct val="115000"/>
              </a:lnSpc>
            </a:pPr>
            <a:r>
              <a:rPr lang="en-US" sz="1200" b="1" i="1" u="sng">
                <a:solidFill>
                  <a:prstClr val="black"/>
                </a:solidFill>
                <a:latin typeface="Arial" panose="020B0604020202020204" pitchFamily="34" charset="0"/>
                <a:ea typeface="Arial" panose="020B0604020202020204" pitchFamily="34" charset="0"/>
              </a:rPr>
              <a:t>Contractors</a:t>
            </a:r>
          </a:p>
          <a:p>
            <a:pPr defTabSz="342900">
              <a:lnSpc>
                <a:spcPct val="115000"/>
              </a:lnSpc>
            </a:pPr>
            <a:endParaRPr lang="en-US" sz="1200">
              <a:solidFill>
                <a:prstClr val="black"/>
              </a:solidFill>
              <a:latin typeface="Arial" panose="020B0604020202020204" pitchFamily="34" charset="0"/>
              <a:ea typeface="Arial" panose="020B0604020202020204" pitchFamily="34" charset="0"/>
            </a:endParaRPr>
          </a:p>
          <a:p>
            <a:pPr defTabSz="342900">
              <a:lnSpc>
                <a:spcPct val="114000"/>
              </a:lnSpc>
            </a:pPr>
            <a:r>
              <a:rPr lang="en-US" sz="1050">
                <a:solidFill>
                  <a:prstClr val="black"/>
                </a:solidFill>
                <a:latin typeface="Arial" panose="020B0604020202020204" pitchFamily="34" charset="0"/>
                <a:ea typeface="Arial" panose="020B0604020202020204" pitchFamily="34" charset="0"/>
              </a:rPr>
              <a:t>Contractors would benefit from having their credentials pre-submitted, pre-verified and on record with OPA/CPI. Pre-registered Contractors would benefit by being placed in an advantageous position regarding fast permit issuance and </a:t>
            </a:r>
            <a:r>
              <a:rPr lang="en-US" sz="1050" i="1">
                <a:solidFill>
                  <a:prstClr val="black"/>
                </a:solidFill>
                <a:latin typeface="Arial" panose="020B0604020202020204" pitchFamily="34" charset="0"/>
                <a:ea typeface="Arial" panose="020B0604020202020204" pitchFamily="34" charset="0"/>
              </a:rPr>
              <a:t>community familiarity and recognition</a:t>
            </a:r>
            <a:r>
              <a:rPr lang="en-US" sz="1050">
                <a:solidFill>
                  <a:prstClr val="black"/>
                </a:solidFill>
                <a:latin typeface="Arial" panose="020B0604020202020204" pitchFamily="34" charset="0"/>
                <a:ea typeface="Arial" panose="020B0604020202020204" pitchFamily="34" charset="0"/>
              </a:rPr>
              <a:t>. </a:t>
            </a:r>
          </a:p>
        </p:txBody>
      </p:sp>
      <p:pic>
        <p:nvPicPr>
          <p:cNvPr id="10" name="Picture 9">
            <a:extLst>
              <a:ext uri="{FF2B5EF4-FFF2-40B4-BE49-F238E27FC236}">
                <a16:creationId xmlns:a16="http://schemas.microsoft.com/office/drawing/2014/main" id="{20F3AEC5-A692-E9D2-ABF4-D4C5585B6B5D}"/>
              </a:ext>
            </a:extLst>
          </p:cNvPr>
          <p:cNvPicPr>
            <a:picLocks noChangeAspect="1"/>
          </p:cNvPicPr>
          <p:nvPr/>
        </p:nvPicPr>
        <p:blipFill>
          <a:blip r:embed="rId2"/>
          <a:stretch>
            <a:fillRect/>
          </a:stretch>
        </p:blipFill>
        <p:spPr>
          <a:xfrm>
            <a:off x="7777297" y="1144350"/>
            <a:ext cx="1171575" cy="1264444"/>
          </a:xfrm>
          <a:prstGeom prst="rect">
            <a:avLst/>
          </a:prstGeom>
        </p:spPr>
      </p:pic>
    </p:spTree>
    <p:extLst>
      <p:ext uri="{BB962C8B-B14F-4D97-AF65-F5344CB8AC3E}">
        <p14:creationId xmlns:p14="http://schemas.microsoft.com/office/powerpoint/2010/main" val="130728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3CE3E37D-D3A4-B41E-9D8E-D1CEE9E605AD}"/>
              </a:ext>
            </a:extLst>
          </p:cNvPr>
          <p:cNvPicPr>
            <a:picLocks noChangeAspect="1"/>
          </p:cNvPicPr>
          <p:nvPr/>
        </p:nvPicPr>
        <p:blipFill>
          <a:blip r:embed="rId2"/>
          <a:stretch>
            <a:fillRect/>
          </a:stretch>
        </p:blipFill>
        <p:spPr>
          <a:xfrm>
            <a:off x="514916" y="1235644"/>
            <a:ext cx="3766035" cy="847175"/>
          </a:xfrm>
          <a:prstGeom prst="rect">
            <a:avLst/>
          </a:prstGeom>
        </p:spPr>
      </p:pic>
      <p:sp>
        <p:nvSpPr>
          <p:cNvPr id="24" name="Content Placeholder 12">
            <a:extLst>
              <a:ext uri="{FF2B5EF4-FFF2-40B4-BE49-F238E27FC236}">
                <a16:creationId xmlns:a16="http://schemas.microsoft.com/office/drawing/2014/main" id="{FE50C133-DF81-5DB9-5901-2186375DF5EC}"/>
              </a:ext>
            </a:extLst>
          </p:cNvPr>
          <p:cNvSpPr>
            <a:spLocks noGrp="1"/>
          </p:cNvSpPr>
          <p:nvPr>
            <p:ph idx="1"/>
          </p:nvPr>
        </p:nvSpPr>
        <p:spPr>
          <a:xfrm rot="10800000" flipV="1">
            <a:off x="1686394" y="2051120"/>
            <a:ext cx="6968402" cy="245106"/>
          </a:xfrm>
        </p:spPr>
        <p:txBody>
          <a:bodyPr anchor="ctr">
            <a:normAutofit fontScale="85000" lnSpcReduction="20000"/>
          </a:bodyPr>
          <a:lstStyle/>
          <a:p>
            <a:pPr marL="0" indent="0">
              <a:buNone/>
            </a:pPr>
            <a:r>
              <a:rPr lang="en-US" sz="1500"/>
              <a:t>https://www.co.worcester.md.us/sites/default/files/How_to_Permit_App.pdf</a:t>
            </a:r>
          </a:p>
        </p:txBody>
      </p:sp>
      <p:pic>
        <p:nvPicPr>
          <p:cNvPr id="9" name="Picture 8">
            <a:extLst>
              <a:ext uri="{FF2B5EF4-FFF2-40B4-BE49-F238E27FC236}">
                <a16:creationId xmlns:a16="http://schemas.microsoft.com/office/drawing/2014/main" id="{D053D26B-0E3F-308A-0D5A-442CF3BCB887}"/>
              </a:ext>
            </a:extLst>
          </p:cNvPr>
          <p:cNvPicPr>
            <a:picLocks noChangeAspect="1"/>
          </p:cNvPicPr>
          <p:nvPr/>
        </p:nvPicPr>
        <p:blipFill>
          <a:blip r:embed="rId3"/>
          <a:stretch>
            <a:fillRect/>
          </a:stretch>
        </p:blipFill>
        <p:spPr>
          <a:xfrm>
            <a:off x="514916" y="3195364"/>
            <a:ext cx="3730752" cy="1744127"/>
          </a:xfrm>
          <a:prstGeom prst="rect">
            <a:avLst/>
          </a:prstGeom>
        </p:spPr>
      </p:pic>
      <p:pic>
        <p:nvPicPr>
          <p:cNvPr id="15" name="Picture 14">
            <a:extLst>
              <a:ext uri="{FF2B5EF4-FFF2-40B4-BE49-F238E27FC236}">
                <a16:creationId xmlns:a16="http://schemas.microsoft.com/office/drawing/2014/main" id="{14BFBD2C-3303-08ED-D388-A6A9D6AB7868}"/>
              </a:ext>
            </a:extLst>
          </p:cNvPr>
          <p:cNvPicPr>
            <a:picLocks noChangeAspect="1"/>
          </p:cNvPicPr>
          <p:nvPr/>
        </p:nvPicPr>
        <p:blipFill>
          <a:blip r:embed="rId4"/>
          <a:stretch>
            <a:fillRect/>
          </a:stretch>
        </p:blipFill>
        <p:spPr>
          <a:xfrm>
            <a:off x="4898009" y="3274141"/>
            <a:ext cx="3731075" cy="1883828"/>
          </a:xfrm>
          <a:prstGeom prst="rect">
            <a:avLst/>
          </a:prstGeom>
        </p:spPr>
      </p:pic>
      <mc:AlternateContent xmlns:mc="http://schemas.openxmlformats.org/markup-compatibility/2006">
        <mc:Choice xmlns:p14="http://schemas.microsoft.com/office/powerpoint/2010/main" Requires="p14">
          <p:contentPart p14:bwMode="auto" r:id="rId5">
            <p14:nvContentPartPr>
              <p14:cNvPr id="38" name="Ink 37">
                <a:extLst>
                  <a:ext uri="{FF2B5EF4-FFF2-40B4-BE49-F238E27FC236}">
                    <a16:creationId xmlns:a16="http://schemas.microsoft.com/office/drawing/2014/main" id="{5BF6D496-255F-1552-F77F-4FF91122A5D7}"/>
                  </a:ext>
                </a:extLst>
              </p14:cNvPr>
              <p14:cNvContentPartPr/>
              <p14:nvPr/>
            </p14:nvContentPartPr>
            <p14:xfrm>
              <a:off x="5245669" y="4376720"/>
              <a:ext cx="3152790" cy="27270"/>
            </p14:xfrm>
          </p:contentPart>
        </mc:Choice>
        <mc:Fallback>
          <p:pic>
            <p:nvPicPr>
              <p:cNvPr id="38" name="Ink 37">
                <a:extLst>
                  <a:ext uri="{FF2B5EF4-FFF2-40B4-BE49-F238E27FC236}">
                    <a16:creationId xmlns:a16="http://schemas.microsoft.com/office/drawing/2014/main" id="{5BF6D496-255F-1552-F77F-4FF91122A5D7}"/>
                  </a:ext>
                </a:extLst>
              </p:cNvPr>
              <p:cNvPicPr/>
              <p:nvPr/>
            </p:nvPicPr>
            <p:blipFill>
              <a:blip r:embed="rId6"/>
              <a:stretch>
                <a:fillRect/>
              </a:stretch>
            </p:blipFill>
            <p:spPr>
              <a:xfrm>
                <a:off x="5191677" y="4270473"/>
                <a:ext cx="3260415" cy="239409"/>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9" name="Ink 38">
                <a:extLst>
                  <a:ext uri="{FF2B5EF4-FFF2-40B4-BE49-F238E27FC236}">
                    <a16:creationId xmlns:a16="http://schemas.microsoft.com/office/drawing/2014/main" id="{5B758BD5-E5F5-1A5F-ED65-39411000A5A5}"/>
                  </a:ext>
                </a:extLst>
              </p14:cNvPr>
              <p14:cNvContentPartPr/>
              <p14:nvPr/>
            </p14:nvContentPartPr>
            <p14:xfrm>
              <a:off x="5225149" y="4485260"/>
              <a:ext cx="3147660" cy="56970"/>
            </p14:xfrm>
          </p:contentPart>
        </mc:Choice>
        <mc:Fallback>
          <p:pic>
            <p:nvPicPr>
              <p:cNvPr id="39" name="Ink 38">
                <a:extLst>
                  <a:ext uri="{FF2B5EF4-FFF2-40B4-BE49-F238E27FC236}">
                    <a16:creationId xmlns:a16="http://schemas.microsoft.com/office/drawing/2014/main" id="{5B758BD5-E5F5-1A5F-ED65-39411000A5A5}"/>
                  </a:ext>
                </a:extLst>
              </p:cNvPr>
              <p:cNvPicPr/>
              <p:nvPr/>
            </p:nvPicPr>
            <p:blipFill>
              <a:blip r:embed="rId8"/>
              <a:stretch>
                <a:fillRect/>
              </a:stretch>
            </p:blipFill>
            <p:spPr>
              <a:xfrm>
                <a:off x="5171158" y="4377769"/>
                <a:ext cx="3255282" cy="27159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0" name="Ink 39">
                <a:extLst>
                  <a:ext uri="{FF2B5EF4-FFF2-40B4-BE49-F238E27FC236}">
                    <a16:creationId xmlns:a16="http://schemas.microsoft.com/office/drawing/2014/main" id="{97329307-02DC-C27B-FC7D-173C19149B7F}"/>
                  </a:ext>
                </a:extLst>
              </p14:cNvPr>
              <p14:cNvContentPartPr/>
              <p14:nvPr/>
            </p14:nvContentPartPr>
            <p14:xfrm>
              <a:off x="5286709" y="4535480"/>
              <a:ext cx="3018330" cy="88830"/>
            </p14:xfrm>
          </p:contentPart>
        </mc:Choice>
        <mc:Fallback>
          <p:pic>
            <p:nvPicPr>
              <p:cNvPr id="40" name="Ink 39">
                <a:extLst>
                  <a:ext uri="{FF2B5EF4-FFF2-40B4-BE49-F238E27FC236}">
                    <a16:creationId xmlns:a16="http://schemas.microsoft.com/office/drawing/2014/main" id="{97329307-02DC-C27B-FC7D-173C19149B7F}"/>
                  </a:ext>
                </a:extLst>
              </p:cNvPr>
              <p:cNvPicPr/>
              <p:nvPr/>
            </p:nvPicPr>
            <p:blipFill>
              <a:blip r:embed="rId10"/>
              <a:stretch>
                <a:fillRect/>
              </a:stretch>
            </p:blipFill>
            <p:spPr>
              <a:xfrm>
                <a:off x="5232714" y="4428024"/>
                <a:ext cx="3125960" cy="30338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Ink 40">
                <a:extLst>
                  <a:ext uri="{FF2B5EF4-FFF2-40B4-BE49-F238E27FC236}">
                    <a16:creationId xmlns:a16="http://schemas.microsoft.com/office/drawing/2014/main" id="{6A1BC77A-B3C3-28B6-42B4-2BDB38354310}"/>
                  </a:ext>
                </a:extLst>
              </p14:cNvPr>
              <p14:cNvContentPartPr/>
              <p14:nvPr/>
            </p14:nvContentPartPr>
            <p14:xfrm>
              <a:off x="5225149" y="4679390"/>
              <a:ext cx="1226070" cy="47250"/>
            </p14:xfrm>
          </p:contentPart>
        </mc:Choice>
        <mc:Fallback>
          <p:pic>
            <p:nvPicPr>
              <p:cNvPr id="41" name="Ink 40">
                <a:extLst>
                  <a:ext uri="{FF2B5EF4-FFF2-40B4-BE49-F238E27FC236}">
                    <a16:creationId xmlns:a16="http://schemas.microsoft.com/office/drawing/2014/main" id="{6A1BC77A-B3C3-28B6-42B4-2BDB38354310}"/>
                  </a:ext>
                </a:extLst>
              </p:cNvPr>
              <p:cNvPicPr/>
              <p:nvPr/>
            </p:nvPicPr>
            <p:blipFill>
              <a:blip r:embed="rId12"/>
              <a:stretch>
                <a:fillRect/>
              </a:stretch>
            </p:blipFill>
            <p:spPr>
              <a:xfrm>
                <a:off x="5171153" y="4572004"/>
                <a:ext cx="1333702" cy="26166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Ink 41">
                <a:extLst>
                  <a:ext uri="{FF2B5EF4-FFF2-40B4-BE49-F238E27FC236}">
                    <a16:creationId xmlns:a16="http://schemas.microsoft.com/office/drawing/2014/main" id="{9EF33F9F-605A-28F7-EB85-B90F46057AD3}"/>
                  </a:ext>
                </a:extLst>
              </p14:cNvPr>
              <p14:cNvContentPartPr/>
              <p14:nvPr/>
            </p14:nvContentPartPr>
            <p14:xfrm>
              <a:off x="6433129" y="4571660"/>
              <a:ext cx="1959930" cy="36990"/>
            </p14:xfrm>
          </p:contentPart>
        </mc:Choice>
        <mc:Fallback>
          <p:pic>
            <p:nvPicPr>
              <p:cNvPr id="42" name="Ink 41">
                <a:extLst>
                  <a:ext uri="{FF2B5EF4-FFF2-40B4-BE49-F238E27FC236}">
                    <a16:creationId xmlns:a16="http://schemas.microsoft.com/office/drawing/2014/main" id="{9EF33F9F-605A-28F7-EB85-B90F46057AD3}"/>
                  </a:ext>
                </a:extLst>
              </p:cNvPr>
              <p:cNvPicPr/>
              <p:nvPr/>
            </p:nvPicPr>
            <p:blipFill>
              <a:blip r:embed="rId14"/>
              <a:stretch>
                <a:fillRect/>
              </a:stretch>
            </p:blipFill>
            <p:spPr>
              <a:xfrm>
                <a:off x="6379136" y="4463922"/>
                <a:ext cx="2067555" cy="252107"/>
              </a:xfrm>
              <a:prstGeom prst="rect">
                <a:avLst/>
              </a:prstGeom>
            </p:spPr>
          </p:pic>
        </mc:Fallback>
      </mc:AlternateContent>
    </p:spTree>
    <p:extLst>
      <p:ext uri="{BB962C8B-B14F-4D97-AF65-F5344CB8AC3E}">
        <p14:creationId xmlns:p14="http://schemas.microsoft.com/office/powerpoint/2010/main" val="224638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30D-0468-2DE7-817D-44C1AFCE9DCA}"/>
              </a:ext>
            </a:extLst>
          </p:cNvPr>
          <p:cNvSpPr>
            <a:spLocks noGrp="1"/>
          </p:cNvSpPr>
          <p:nvPr>
            <p:ph type="title"/>
          </p:nvPr>
        </p:nvSpPr>
        <p:spPr>
          <a:xfrm>
            <a:off x="628650" y="1131094"/>
            <a:ext cx="7886700" cy="362971"/>
          </a:xfrm>
        </p:spPr>
        <p:txBody>
          <a:bodyPr>
            <a:normAutofit fontScale="90000"/>
          </a:bodyPr>
          <a:lstStyle/>
          <a:p>
            <a:r>
              <a:rPr lang="en-US">
                <a:latin typeface="+mn-lt"/>
              </a:rPr>
              <a:t>Worcester County Permit Application</a:t>
            </a:r>
          </a:p>
        </p:txBody>
      </p:sp>
      <p:pic>
        <p:nvPicPr>
          <p:cNvPr id="5" name="Content Placeholder 4">
            <a:extLst>
              <a:ext uri="{FF2B5EF4-FFF2-40B4-BE49-F238E27FC236}">
                <a16:creationId xmlns:a16="http://schemas.microsoft.com/office/drawing/2014/main" id="{C3AF0C62-83D5-BFFC-3F53-17D6DBEA941C}"/>
              </a:ext>
            </a:extLst>
          </p:cNvPr>
          <p:cNvPicPr>
            <a:picLocks noGrp="1" noChangeAspect="1"/>
          </p:cNvPicPr>
          <p:nvPr>
            <p:ph idx="1"/>
          </p:nvPr>
        </p:nvPicPr>
        <p:blipFill>
          <a:blip r:embed="rId2"/>
          <a:stretch>
            <a:fillRect/>
          </a:stretch>
        </p:blipFill>
        <p:spPr>
          <a:xfrm>
            <a:off x="2996181" y="1778206"/>
            <a:ext cx="2612683" cy="3948701"/>
          </a:xfr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99410269-F5B1-23AB-49F1-3DD1FDBEBF68}"/>
                  </a:ext>
                </a:extLst>
              </p14:cNvPr>
              <p14:cNvContentPartPr/>
              <p14:nvPr/>
            </p14:nvContentPartPr>
            <p14:xfrm>
              <a:off x="3065326" y="3466820"/>
              <a:ext cx="2330370" cy="27000"/>
            </p14:xfrm>
          </p:contentPart>
        </mc:Choice>
        <mc:Fallback>
          <p:pic>
            <p:nvPicPr>
              <p:cNvPr id="8" name="Ink 7">
                <a:extLst>
                  <a:ext uri="{FF2B5EF4-FFF2-40B4-BE49-F238E27FC236}">
                    <a16:creationId xmlns:a16="http://schemas.microsoft.com/office/drawing/2014/main" id="{99410269-F5B1-23AB-49F1-3DD1FDBEBF68}"/>
                  </a:ext>
                </a:extLst>
              </p:cNvPr>
              <p:cNvPicPr/>
              <p:nvPr/>
            </p:nvPicPr>
            <p:blipFill>
              <a:blip r:embed="rId4"/>
              <a:stretch>
                <a:fillRect/>
              </a:stretch>
            </p:blipFill>
            <p:spPr>
              <a:xfrm>
                <a:off x="3011332" y="3358820"/>
                <a:ext cx="2437998"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A94A31B1-30BA-052C-BBCD-BACA9B6C61D4}"/>
                  </a:ext>
                </a:extLst>
              </p14:cNvPr>
              <p14:cNvContentPartPr/>
              <p14:nvPr/>
            </p14:nvContentPartPr>
            <p14:xfrm>
              <a:off x="3055135" y="5406500"/>
              <a:ext cx="2329290" cy="190080"/>
            </p14:xfrm>
          </p:contentPart>
        </mc:Choice>
        <mc:Fallback>
          <p:pic>
            <p:nvPicPr>
              <p:cNvPr id="15" name="Ink 14">
                <a:extLst>
                  <a:ext uri="{FF2B5EF4-FFF2-40B4-BE49-F238E27FC236}">
                    <a16:creationId xmlns:a16="http://schemas.microsoft.com/office/drawing/2014/main" id="{A94A31B1-30BA-052C-BBCD-BACA9B6C61D4}"/>
                  </a:ext>
                </a:extLst>
              </p:cNvPr>
              <p:cNvPicPr/>
              <p:nvPr/>
            </p:nvPicPr>
            <p:blipFill>
              <a:blip r:embed="rId6"/>
              <a:stretch>
                <a:fillRect/>
              </a:stretch>
            </p:blipFill>
            <p:spPr>
              <a:xfrm>
                <a:off x="3001141" y="5298500"/>
                <a:ext cx="2436918" cy="405720"/>
              </a:xfrm>
              <a:prstGeom prst="rect">
                <a:avLst/>
              </a:prstGeom>
            </p:spPr>
          </p:pic>
        </mc:Fallback>
      </mc:AlternateContent>
    </p:spTree>
    <p:extLst>
      <p:ext uri="{BB962C8B-B14F-4D97-AF65-F5344CB8AC3E}">
        <p14:creationId xmlns:p14="http://schemas.microsoft.com/office/powerpoint/2010/main" val="175370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12">
            <a:extLst>
              <a:ext uri="{FF2B5EF4-FFF2-40B4-BE49-F238E27FC236}">
                <a16:creationId xmlns:a16="http://schemas.microsoft.com/office/drawing/2014/main" id="{0D9DDC8D-8B78-CCED-6194-014BB66C79C1}"/>
              </a:ext>
            </a:extLst>
          </p:cNvPr>
          <p:cNvSpPr txBox="1">
            <a:spLocks/>
          </p:cNvSpPr>
          <p:nvPr/>
        </p:nvSpPr>
        <p:spPr>
          <a:xfrm>
            <a:off x="182880" y="650653"/>
            <a:ext cx="8778240" cy="3333518"/>
          </a:xfrm>
          <a:prstGeom prst="rect">
            <a:avLst/>
          </a:prstGeom>
        </p:spPr>
        <p:txBody>
          <a:bodyPr vert="horz" lIns="91440" tIns="45720" rIns="91440" bIns="0" rtlCol="0" anchor="b">
            <a:normAutofit fontScale="625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12713" marR="0" lvl="0" indent="0" algn="ctr" defTabSz="914400" rtl="0" eaLnBrk="1" fontAlgn="auto" latinLnBrk="0" hangingPunct="1">
              <a:lnSpc>
                <a:spcPct val="90000"/>
              </a:lnSpc>
              <a:spcBef>
                <a:spcPct val="0"/>
              </a:spcBef>
              <a:spcAft>
                <a:spcPts val="600"/>
              </a:spcAft>
              <a:buClrTx/>
              <a:buSzTx/>
              <a:buFontTx/>
              <a:buNone/>
              <a:tabLst/>
              <a:defRPr/>
            </a:pPr>
            <a:r>
              <a:rPr kumimoji="0" lang="en-US" sz="7000" b="1" i="0" u="none" strike="noStrike" kern="1200" cap="none" spc="0" normalizeH="0" noProof="0" dirty="0">
                <a:ln>
                  <a:noFill/>
                </a:ln>
                <a:solidFill>
                  <a:prstClr val="black"/>
                </a:solidFill>
                <a:effectLst/>
                <a:uLnTx/>
                <a:uFillTx/>
                <a:latin typeface="Century Gothic" panose="020B0502020202020204"/>
                <a:ea typeface="+mj-ea"/>
                <a:cs typeface="+mj-cs"/>
              </a:rPr>
              <a:t>Appointments</a:t>
            </a:r>
            <a:br>
              <a:rPr kumimoji="0" lang="en-US" sz="6600" b="0" i="0" u="none" strike="noStrike" kern="1200" cap="all" spc="0" normalizeH="0" baseline="0" noProof="0" dirty="0">
                <a:ln>
                  <a:noFill/>
                </a:ln>
                <a:solidFill>
                  <a:prstClr val="black"/>
                </a:solidFill>
                <a:effectLst/>
                <a:uLnTx/>
                <a:uFillTx/>
                <a:latin typeface="Century Gothic" panose="020B0502020202020204"/>
                <a:ea typeface="+mj-ea"/>
                <a:cs typeface="+mj-cs"/>
              </a:rPr>
            </a:br>
            <a:endParaRPr kumimoji="0" lang="en-US" sz="6600" b="0" i="0" u="none" strike="noStrike" kern="1200" cap="all" spc="0" normalizeH="0" baseline="0" noProof="0" dirty="0">
              <a:ln>
                <a:noFill/>
              </a:ln>
              <a:solidFill>
                <a:prstClr val="black"/>
              </a:solidFill>
              <a:effectLst/>
              <a:uLnTx/>
              <a:uFillTx/>
              <a:latin typeface="Century Gothic" panose="020B0502020202020204"/>
              <a:ea typeface="+mj-ea"/>
              <a:cs typeface="+mj-cs"/>
            </a:endParaRPr>
          </a:p>
          <a:p>
            <a:pPr marL="112713" marR="0" lvl="0" indent="0" algn="ctr" defTabSz="914400" rtl="0" eaLnBrk="1" fontAlgn="auto" latinLnBrk="0" hangingPunct="1">
              <a:lnSpc>
                <a:spcPct val="90000"/>
              </a:lnSpc>
              <a:spcBef>
                <a:spcPct val="0"/>
              </a:spcBef>
              <a:spcAft>
                <a:spcPts val="600"/>
              </a:spcAft>
              <a:buClrTx/>
              <a:buSzTx/>
              <a:buFontTx/>
              <a:buNone/>
              <a:tabLst/>
              <a:defRPr/>
            </a:pPr>
            <a:endParaRPr kumimoji="0" lang="en-US" sz="2600" b="0" i="0" u="none" strike="noStrike" kern="1200" cap="all" spc="0" normalizeH="0" baseline="0" noProof="0" dirty="0">
              <a:ln>
                <a:noFill/>
              </a:ln>
              <a:solidFill>
                <a:prstClr val="black"/>
              </a:solidFill>
              <a:effectLst/>
              <a:uLnTx/>
              <a:uFillTx/>
              <a:latin typeface="Century Gothic" panose="020B0502020202020204"/>
              <a:ea typeface="+mj-ea"/>
              <a:cs typeface="+mj-cs"/>
            </a:endParaRPr>
          </a:p>
          <a:p>
            <a:pPr marL="569913" indent="-457200" defTabSz="914400">
              <a:spcAft>
                <a:spcPts val="1200"/>
              </a:spcAft>
              <a:buFont typeface="Arial" panose="020B0604020202020204" pitchFamily="34" charset="0"/>
              <a:buChar char="•"/>
              <a:defRPr/>
            </a:pPr>
            <a:r>
              <a:rPr kumimoji="0" lang="en-US" sz="2900" b="0" i="0" u="none" strike="noStrike" kern="1200" cap="none" spc="0" normalizeH="0" noProof="0" dirty="0">
                <a:ln>
                  <a:noFill/>
                </a:ln>
                <a:solidFill>
                  <a:prstClr val="black"/>
                </a:solidFill>
                <a:effectLst/>
                <a:uLnTx/>
                <a:uFillTx/>
                <a:latin typeface="Century Gothic" panose="020B0502020202020204"/>
                <a:ea typeface="+mj-ea"/>
                <a:cs typeface="+mj-cs"/>
              </a:rPr>
              <a:t>John Lynch – 1st Term – Strategic Planning Committee</a:t>
            </a:r>
          </a:p>
          <a:p>
            <a:pPr marL="569913" indent="-457200" defTabSz="914400">
              <a:spcAft>
                <a:spcPts val="1200"/>
              </a:spcAft>
              <a:buFont typeface="Arial" panose="020B0604020202020204" pitchFamily="34" charset="0"/>
              <a:buChar char="•"/>
              <a:defRPr/>
            </a:pPr>
            <a:endParaRPr kumimoji="0" lang="en-US" sz="2900" b="0" i="0" u="none" strike="noStrike" kern="1200" cap="none" spc="0" normalizeH="0" noProof="0" dirty="0">
              <a:ln>
                <a:noFill/>
              </a:ln>
              <a:solidFill>
                <a:prstClr val="black"/>
              </a:solidFill>
              <a:effectLst/>
              <a:uLnTx/>
              <a:uFillTx/>
              <a:latin typeface="Century Gothic" panose="020B0502020202020204"/>
              <a:ea typeface="+mj-ea"/>
              <a:cs typeface="+mj-cs"/>
            </a:endParaRPr>
          </a:p>
          <a:p>
            <a:pPr marL="569913" indent="-457200" defTabSz="914400">
              <a:spcAft>
                <a:spcPts val="1200"/>
              </a:spcAft>
              <a:buFont typeface="Arial" panose="020B0604020202020204" pitchFamily="34" charset="0"/>
              <a:buChar char="•"/>
              <a:defRPr/>
            </a:pPr>
            <a:r>
              <a:rPr kumimoji="0" lang="en-US" sz="2900" b="0" i="0" u="none" strike="noStrike" kern="1200" cap="none" spc="0" normalizeH="0" noProof="0" dirty="0">
                <a:ln>
                  <a:noFill/>
                </a:ln>
                <a:solidFill>
                  <a:prstClr val="black"/>
                </a:solidFill>
                <a:effectLst/>
                <a:uLnTx/>
                <a:uFillTx/>
                <a:latin typeface="Century Gothic" panose="020B0502020202020204"/>
                <a:ea typeface="+mj-ea"/>
                <a:cs typeface="+mj-cs"/>
              </a:rPr>
              <a:t>John Maziuk – 2</a:t>
            </a:r>
            <a:r>
              <a:rPr kumimoji="0" lang="en-US" sz="2900" b="0" i="0" u="none" strike="noStrike" kern="1200" cap="none" spc="0" normalizeH="0" baseline="30000" noProof="0" dirty="0">
                <a:ln>
                  <a:noFill/>
                </a:ln>
                <a:solidFill>
                  <a:prstClr val="black"/>
                </a:solidFill>
                <a:effectLst/>
                <a:uLnTx/>
                <a:uFillTx/>
                <a:latin typeface="Century Gothic" panose="020B0502020202020204"/>
                <a:ea typeface="+mj-ea"/>
                <a:cs typeface="+mj-cs"/>
              </a:rPr>
              <a:t>nd</a:t>
            </a:r>
            <a:r>
              <a:rPr kumimoji="0" lang="en-US" sz="2900" b="0" i="0" u="none" strike="noStrike" kern="1200" cap="none" spc="0" normalizeH="0" noProof="0" dirty="0">
                <a:ln>
                  <a:noFill/>
                </a:ln>
                <a:solidFill>
                  <a:prstClr val="black"/>
                </a:solidFill>
                <a:effectLst/>
                <a:uLnTx/>
                <a:uFillTx/>
                <a:latin typeface="Century Gothic" panose="020B0502020202020204"/>
                <a:ea typeface="+mj-ea"/>
                <a:cs typeface="+mj-cs"/>
              </a:rPr>
              <a:t> Term – Environmental &amp; Natural Assets Committee</a:t>
            </a:r>
          </a:p>
          <a:p>
            <a:pPr marL="569913" indent="-457200" defTabSz="914400">
              <a:spcAft>
                <a:spcPts val="1200"/>
              </a:spcAft>
              <a:buFont typeface="Arial" panose="020B0604020202020204" pitchFamily="34" charset="0"/>
              <a:buChar char="•"/>
              <a:defRPr/>
            </a:pPr>
            <a:endParaRPr kumimoji="0" lang="en-US" sz="2900" b="0" i="0" u="none" strike="noStrike" kern="1200" cap="none" spc="0" normalizeH="0" noProof="0" dirty="0">
              <a:ln>
                <a:noFill/>
              </a:ln>
              <a:solidFill>
                <a:prstClr val="black"/>
              </a:solidFill>
              <a:effectLst/>
              <a:uLnTx/>
              <a:uFillTx/>
              <a:latin typeface="Century Gothic" panose="020B0502020202020204"/>
              <a:ea typeface="+mj-ea"/>
              <a:cs typeface="+mj-cs"/>
            </a:endParaRPr>
          </a:p>
          <a:p>
            <a:pPr marL="112713" defTabSz="914400">
              <a:spcAft>
                <a:spcPts val="1200"/>
              </a:spcAft>
              <a:defRPr/>
            </a:pPr>
            <a:endParaRPr kumimoji="0" lang="en-US" sz="2400" b="0" i="0" u="none" strike="noStrike" kern="1200" cap="none" spc="0" normalizeH="0" noProof="0" dirty="0">
              <a:ln>
                <a:noFill/>
              </a:ln>
              <a:solidFill>
                <a:prstClr val="black"/>
              </a:solidFill>
              <a:effectLst/>
              <a:uLnTx/>
              <a:uFillTx/>
              <a:latin typeface="Century Gothic" panose="020B0502020202020204"/>
              <a:ea typeface="+mj-ea"/>
              <a:cs typeface="+mj-cs"/>
            </a:endParaRPr>
          </a:p>
          <a:p>
            <a:pPr marL="112713" marR="0" lvl="0" indent="0" algn="l"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all" spc="0" normalizeH="0" baseline="0" noProof="0" dirty="0">
                <a:ln>
                  <a:noFill/>
                </a:ln>
                <a:solidFill>
                  <a:prstClr val="black"/>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33909708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1"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4" descr="A group of people in a room&#10;&#10;Description automatically generated with medium confidence">
            <a:extLst>
              <a:ext uri="{FF2B5EF4-FFF2-40B4-BE49-F238E27FC236}">
                <a16:creationId xmlns:a16="http://schemas.microsoft.com/office/drawing/2014/main" id="{D848EA79-61A5-F810-50C1-581941756F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545" r="16309" b="3"/>
          <a:stretch/>
        </p:blipFill>
        <p:spPr>
          <a:xfrm>
            <a:off x="5861051" y="10"/>
            <a:ext cx="3282949" cy="4547283"/>
          </a:xfrm>
          <a:prstGeom prst="rect">
            <a:avLst/>
          </a:prstGeom>
        </p:spPr>
      </p:pic>
      <p:pic>
        <p:nvPicPr>
          <p:cNvPr id="7" name="Picture 6" descr="Text, letter&#10;&#10;Description automatically generated">
            <a:extLst>
              <a:ext uri="{FF2B5EF4-FFF2-40B4-BE49-F238E27FC236}">
                <a16:creationId xmlns:a16="http://schemas.microsoft.com/office/drawing/2014/main" id="{A61675E4-BDED-C1B7-506C-044DA6998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22" r="29558" b="2"/>
          <a:stretch/>
        </p:blipFill>
        <p:spPr>
          <a:xfrm>
            <a:off x="2813051" y="-1911"/>
            <a:ext cx="3282950" cy="4883281"/>
          </a:xfrm>
          <a:custGeom>
            <a:avLst/>
            <a:gdLst/>
            <a:ahLst/>
            <a:cxnLst/>
            <a:rect l="l" t="t" r="r" b="b"/>
            <a:pathLst>
              <a:path w="4377267" h="4883281">
                <a:moveTo>
                  <a:pt x="0" y="0"/>
                </a:moveTo>
                <a:lnTo>
                  <a:pt x="313267" y="0"/>
                </a:lnTo>
                <a:lnTo>
                  <a:pt x="4064000" y="0"/>
                </a:lnTo>
                <a:lnTo>
                  <a:pt x="4377267" y="0"/>
                </a:lnTo>
                <a:lnTo>
                  <a:pt x="4377267" y="2014600"/>
                </a:lnTo>
                <a:lnTo>
                  <a:pt x="4129005" y="2373182"/>
                </a:lnTo>
                <a:lnTo>
                  <a:pt x="4126075" y="2381649"/>
                </a:lnTo>
                <a:lnTo>
                  <a:pt x="4121678" y="2394349"/>
                </a:lnTo>
                <a:lnTo>
                  <a:pt x="4117282" y="2407048"/>
                </a:lnTo>
                <a:lnTo>
                  <a:pt x="4117282" y="2417632"/>
                </a:lnTo>
                <a:lnTo>
                  <a:pt x="4117282" y="2430332"/>
                </a:lnTo>
                <a:lnTo>
                  <a:pt x="4121678" y="2440915"/>
                </a:lnTo>
                <a:lnTo>
                  <a:pt x="4126075" y="2453615"/>
                </a:lnTo>
                <a:lnTo>
                  <a:pt x="4129005" y="2462082"/>
                </a:lnTo>
                <a:lnTo>
                  <a:pt x="4377267" y="2820664"/>
                </a:lnTo>
                <a:lnTo>
                  <a:pt x="4377267" y="4883281"/>
                </a:lnTo>
                <a:lnTo>
                  <a:pt x="4064000" y="4883281"/>
                </a:lnTo>
                <a:lnTo>
                  <a:pt x="313267" y="4883281"/>
                </a:lnTo>
                <a:lnTo>
                  <a:pt x="0" y="4883281"/>
                </a:lnTo>
                <a:close/>
              </a:path>
            </a:pathLst>
          </a:custGeom>
          <a:ln w="12700">
            <a:solidFill>
              <a:schemeClr val="tx1"/>
            </a:solidFill>
          </a:ln>
        </p:spPr>
      </p:pic>
      <p:pic>
        <p:nvPicPr>
          <p:cNvPr id="4" name="Picture 3" descr="A group of people sitting around a table&#10;&#10;Description automatically generated with medium confidence">
            <a:extLst>
              <a:ext uri="{FF2B5EF4-FFF2-40B4-BE49-F238E27FC236}">
                <a16:creationId xmlns:a16="http://schemas.microsoft.com/office/drawing/2014/main" id="{E10898A7-8050-FE44-572A-F3FCDEAA23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82" r="2995" b="-1"/>
          <a:stretch/>
        </p:blipFill>
        <p:spPr>
          <a:xfrm>
            <a:off x="0" y="0"/>
            <a:ext cx="3047980" cy="4883271"/>
          </a:xfrm>
          <a:custGeom>
            <a:avLst/>
            <a:gdLst/>
            <a:ahLst/>
            <a:cxnLst/>
            <a:rect l="l" t="t" r="r" b="b"/>
            <a:pathLst>
              <a:path w="4064000" h="4883281">
                <a:moveTo>
                  <a:pt x="0" y="0"/>
                </a:moveTo>
                <a:lnTo>
                  <a:pt x="4064000" y="0"/>
                </a:lnTo>
                <a:lnTo>
                  <a:pt x="4064000" y="2014600"/>
                </a:lnTo>
                <a:lnTo>
                  <a:pt x="3815738" y="2373182"/>
                </a:lnTo>
                <a:lnTo>
                  <a:pt x="3812808" y="2381649"/>
                </a:lnTo>
                <a:lnTo>
                  <a:pt x="3808411" y="2394349"/>
                </a:lnTo>
                <a:lnTo>
                  <a:pt x="3804015" y="2407048"/>
                </a:lnTo>
                <a:lnTo>
                  <a:pt x="3804015" y="2417632"/>
                </a:lnTo>
                <a:lnTo>
                  <a:pt x="3804015" y="2430332"/>
                </a:lnTo>
                <a:lnTo>
                  <a:pt x="3808411" y="2440915"/>
                </a:lnTo>
                <a:lnTo>
                  <a:pt x="3812808" y="2453615"/>
                </a:lnTo>
                <a:lnTo>
                  <a:pt x="3815738" y="2462082"/>
                </a:lnTo>
                <a:lnTo>
                  <a:pt x="4064000" y="2820664"/>
                </a:lnTo>
                <a:lnTo>
                  <a:pt x="4064000" y="4883281"/>
                </a:lnTo>
                <a:lnTo>
                  <a:pt x="0" y="4883281"/>
                </a:lnTo>
                <a:close/>
              </a:path>
            </a:pathLst>
          </a:custGeom>
          <a:ln w="12700">
            <a:solidFill>
              <a:schemeClr val="tx1"/>
            </a:solidFill>
          </a:ln>
        </p:spPr>
      </p:pic>
      <p:sp>
        <p:nvSpPr>
          <p:cNvPr id="4143" name="Freeform 9">
            <a:extLst>
              <a:ext uri="{FF2B5EF4-FFF2-40B4-BE49-F238E27FC236}">
                <a16:creationId xmlns:a16="http://schemas.microsoft.com/office/drawing/2014/main" id="{A10B3C8E-9FBF-459A-A9D9-2FA3784DB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9144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609591" y="4895558"/>
            <a:ext cx="7929000" cy="779529"/>
          </a:xfrm>
          <a:effectLst/>
        </p:spPr>
        <p:txBody>
          <a:bodyPr vert="horz" lIns="91440" tIns="45720" rIns="91440" bIns="45720" rtlCol="0" anchor="b">
            <a:normAutofit/>
          </a:bodyPr>
          <a:lstStyle/>
          <a:p>
            <a:pPr>
              <a:lnSpc>
                <a:spcPct val="90000"/>
              </a:lnSpc>
            </a:pPr>
            <a:r>
              <a:rPr lang="en-US" sz="2500">
                <a:solidFill>
                  <a:schemeClr val="tx1"/>
                </a:solidFill>
                <a:cs typeface="+mj-cs"/>
              </a:rPr>
              <a:t>GM Leadership Report – </a:t>
            </a:r>
            <a:br>
              <a:rPr lang="en-US" sz="2500">
                <a:solidFill>
                  <a:schemeClr val="tx1"/>
                </a:solidFill>
                <a:cs typeface="+mj-cs"/>
              </a:rPr>
            </a:br>
            <a:r>
              <a:rPr lang="en-US" sz="2500">
                <a:solidFill>
                  <a:schemeClr val="tx1"/>
                </a:solidFill>
                <a:cs typeface="+mj-cs"/>
              </a:rPr>
              <a:t>John Viola</a:t>
            </a:r>
          </a:p>
        </p:txBody>
      </p:sp>
    </p:spTree>
    <p:extLst>
      <p:ext uri="{BB962C8B-B14F-4D97-AF65-F5344CB8AC3E}">
        <p14:creationId xmlns:p14="http://schemas.microsoft.com/office/powerpoint/2010/main" val="36383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Title 12"/>
          <p:cNvSpPr>
            <a:spLocks noGrp="1"/>
          </p:cNvSpPr>
          <p:nvPr>
            <p:ph type="title"/>
          </p:nvPr>
        </p:nvSpPr>
        <p:spPr>
          <a:xfrm>
            <a:off x="2154673" y="5476070"/>
            <a:ext cx="4834654" cy="896983"/>
          </a:xfrm>
        </p:spPr>
        <p:txBody>
          <a:bodyPr vert="horz" lIns="91440" tIns="45720" rIns="91440" bIns="45720" rtlCol="0" anchor="b">
            <a:normAutofit fontScale="90000"/>
          </a:bodyPr>
          <a:lstStyle/>
          <a:p>
            <a:pPr algn="ctr"/>
            <a:r>
              <a:rPr lang="en-US" sz="5400" dirty="0">
                <a:solidFill>
                  <a:schemeClr val="bg1"/>
                </a:solidFill>
                <a:cs typeface="+mj-cs"/>
              </a:rPr>
              <a:t>Adjournment</a:t>
            </a:r>
          </a:p>
        </p:txBody>
      </p:sp>
      <p:pic>
        <p:nvPicPr>
          <p:cNvPr id="2" name="Picture 1" descr="NEWOceanPinesAssociation_Circle_logo small">
            <a:extLst>
              <a:ext uri="{FF2B5EF4-FFF2-40B4-BE49-F238E27FC236}">
                <a16:creationId xmlns:a16="http://schemas.microsoft.com/office/drawing/2014/main" id="{F18ADABF-7432-4728-6D3B-76390DF61814}"/>
              </a:ext>
            </a:extLst>
          </p:cNvPr>
          <p:cNvPicPr>
            <a:picLocks noChangeAspect="1"/>
          </p:cNvPicPr>
          <p:nvPr/>
        </p:nvPicPr>
        <p:blipFill>
          <a:blip r:embed="rId2" cstate="print"/>
          <a:stretch>
            <a:fillRect/>
          </a:stretch>
        </p:blipFill>
        <p:spPr bwMode="auto">
          <a:xfrm>
            <a:off x="2717074" y="397861"/>
            <a:ext cx="3709851" cy="3649937"/>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149197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1DAA6D-DC59-484E-B3D4-532D08B5E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1E0EE507-7152-4DB9-AB28-B6C0FA6F5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643467"/>
            <a:ext cx="8188361"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1730585848"/>
              </p:ext>
            </p:extLst>
          </p:nvPr>
        </p:nvGraphicFramePr>
        <p:xfrm>
          <a:off x="477819" y="-2"/>
          <a:ext cx="8412480" cy="666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764428"/>
            <a:ext cx="8061749" cy="970450"/>
          </a:xfrm>
        </p:spPr>
        <p:txBody>
          <a:bodyPr/>
          <a:lstStyle/>
          <a:p>
            <a:pPr algn="ctr"/>
            <a:br>
              <a:rPr lang="en-US" sz="3200" dirty="0"/>
            </a:br>
            <a:br>
              <a:rPr lang="en-US" sz="3200" dirty="0"/>
            </a:br>
            <a:r>
              <a:rPr lang="en-US" sz="3200" dirty="0"/>
              <a:t>Proposed FY 2023-2024</a:t>
            </a:r>
            <a:br>
              <a:rPr lang="en-US"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BE79326-9610-E4C9-2A70-89A38A350A88}"/>
              </a:ext>
            </a:extLst>
          </p:cNvPr>
          <p:cNvSpPr txBox="1"/>
          <p:nvPr/>
        </p:nvSpPr>
        <p:spPr>
          <a:xfrm>
            <a:off x="135294" y="2487573"/>
            <a:ext cx="8873411" cy="4739759"/>
          </a:xfrm>
          <a:prstGeom prst="rect">
            <a:avLst/>
          </a:prstGeom>
          <a:noFill/>
        </p:spPr>
        <p:txBody>
          <a:bodyPr wrap="square" rtlCol="0">
            <a:spAutoFit/>
          </a:bodyPr>
          <a:lstStyle/>
          <a:p>
            <a:pPr marL="285750" indent="-285750">
              <a:buFont typeface="Arial" panose="020B0604020202020204" pitchFamily="34" charset="0"/>
              <a:buChar char="•"/>
            </a:pPr>
            <a:r>
              <a:rPr kumimoji="0" lang="en-US" altLang="en-US" sz="2400" i="0" u="none" strike="noStrike" cap="none" normalizeH="0" baseline="0" dirty="0">
                <a:ln>
                  <a:noFill/>
                </a:ln>
                <a:solidFill>
                  <a:srgbClr val="000000"/>
                </a:solidFill>
                <a:effectLst/>
                <a:latin typeface="+mj-lt"/>
                <a:ea typeface="Calibri" panose="020F0502020204030204" pitchFamily="34" charset="0"/>
              </a:rPr>
              <a:t>Headwinds</a:t>
            </a:r>
          </a:p>
          <a:p>
            <a:pPr marL="742950" lvl="1" indent="-285750">
              <a:buFont typeface="Arial" panose="020B0604020202020204" pitchFamily="34" charset="0"/>
              <a:buChar char="•"/>
            </a:pPr>
            <a:r>
              <a:rPr lang="en-US" altLang="en-US" sz="2400" dirty="0">
                <a:solidFill>
                  <a:srgbClr val="000000"/>
                </a:solidFill>
                <a:latin typeface="+mj-lt"/>
                <a:ea typeface="Calibri" panose="020F0502020204030204" pitchFamily="34" charset="0"/>
              </a:rPr>
              <a:t>Safety – Fire, EMS, Police</a:t>
            </a:r>
          </a:p>
          <a:p>
            <a:pPr marL="742950" lvl="1" indent="-285750">
              <a:buFont typeface="Arial" panose="020B0604020202020204" pitchFamily="34" charset="0"/>
              <a:buChar char="•"/>
            </a:pPr>
            <a:r>
              <a:rPr lang="en-US" altLang="en-US" sz="2400" dirty="0">
                <a:solidFill>
                  <a:srgbClr val="000000"/>
                </a:solidFill>
                <a:latin typeface="+mj-lt"/>
                <a:ea typeface="Calibri" panose="020F0502020204030204" pitchFamily="34" charset="0"/>
              </a:rPr>
              <a:t>Inflation</a:t>
            </a:r>
          </a:p>
          <a:p>
            <a:pPr marL="742950" lvl="1" indent="-285750">
              <a:buFont typeface="Arial" panose="020B0604020202020204" pitchFamily="34" charset="0"/>
              <a:buChar char="•"/>
            </a:pPr>
            <a:r>
              <a:rPr kumimoji="0" lang="en-US" altLang="en-US" sz="2400" i="0" u="none" strike="noStrike" cap="none" normalizeH="0" baseline="0" dirty="0">
                <a:ln>
                  <a:noFill/>
                </a:ln>
                <a:solidFill>
                  <a:srgbClr val="000000"/>
                </a:solidFill>
                <a:effectLst/>
                <a:latin typeface="+mj-lt"/>
                <a:ea typeface="Calibri" panose="020F0502020204030204" pitchFamily="34" charset="0"/>
              </a:rPr>
              <a:t>Minimum wa</a:t>
            </a:r>
            <a:r>
              <a:rPr lang="en-US" altLang="en-US" sz="2400" dirty="0">
                <a:solidFill>
                  <a:srgbClr val="000000"/>
                </a:solidFill>
                <a:latin typeface="+mj-lt"/>
                <a:ea typeface="Calibri" panose="020F0502020204030204" pitchFamily="34" charset="0"/>
              </a:rPr>
              <a:t>ge</a:t>
            </a:r>
          </a:p>
          <a:p>
            <a:pPr marL="742950" lvl="1" indent="-285750">
              <a:buFont typeface="Arial" panose="020B0604020202020204" pitchFamily="34" charset="0"/>
              <a:buChar char="•"/>
            </a:pPr>
            <a:r>
              <a:rPr kumimoji="0" lang="en-US" altLang="en-US" sz="2400" i="0" u="none" strike="noStrike" cap="none" normalizeH="0" baseline="0" dirty="0">
                <a:ln>
                  <a:noFill/>
                </a:ln>
                <a:solidFill>
                  <a:srgbClr val="000000"/>
                </a:solidFill>
                <a:effectLst/>
                <a:latin typeface="+mj-lt"/>
                <a:ea typeface="Calibri" panose="020F0502020204030204" pitchFamily="34" charset="0"/>
              </a:rPr>
              <a:t>Mark to Market</a:t>
            </a:r>
          </a:p>
          <a:p>
            <a:pPr marL="742950" lvl="1" indent="-285750">
              <a:buFont typeface="Arial" panose="020B0604020202020204" pitchFamily="34" charset="0"/>
              <a:buChar char="•"/>
            </a:pPr>
            <a:r>
              <a:rPr lang="en-US" altLang="en-US" sz="2400" dirty="0">
                <a:solidFill>
                  <a:srgbClr val="000000"/>
                </a:solidFill>
                <a:latin typeface="+mj-lt"/>
                <a:ea typeface="Calibri" panose="020F0502020204030204" pitchFamily="34" charset="0"/>
              </a:rPr>
              <a:t>Labor pool</a:t>
            </a:r>
          </a:p>
          <a:p>
            <a:pPr marL="742950" lvl="1" indent="-285750">
              <a:buFont typeface="Arial" panose="020B0604020202020204" pitchFamily="34" charset="0"/>
              <a:buChar char="•"/>
            </a:pPr>
            <a:r>
              <a:rPr kumimoji="0" lang="en-US" altLang="en-US" sz="2400" i="0" u="none" strike="noStrike" cap="none" normalizeH="0" baseline="0" dirty="0">
                <a:ln>
                  <a:noFill/>
                </a:ln>
                <a:solidFill>
                  <a:srgbClr val="000000"/>
                </a:solidFill>
                <a:effectLst/>
                <a:latin typeface="+mj-lt"/>
                <a:ea typeface="Calibri" panose="020F0502020204030204" pitchFamily="34" charset="0"/>
              </a:rPr>
              <a:t>Insurance premiums</a:t>
            </a:r>
          </a:p>
          <a:p>
            <a:pPr lvl="1"/>
            <a:endParaRPr lang="en-US" altLang="en-US" sz="2400" dirty="0">
              <a:solidFill>
                <a:srgbClr val="000000"/>
              </a:solidFill>
              <a:latin typeface="+mj-lt"/>
              <a:ea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mj-lt"/>
              </a:rPr>
              <a:t>Tailwinds</a:t>
            </a:r>
          </a:p>
          <a:p>
            <a:pPr marL="742950" lvl="1" indent="-285750">
              <a:buFont typeface="Arial" panose="020B0604020202020204" pitchFamily="34" charset="0"/>
              <a:buChar char="•"/>
            </a:pPr>
            <a:r>
              <a:rPr lang="en-US" sz="2400" dirty="0">
                <a:solidFill>
                  <a:srgbClr val="000000"/>
                </a:solidFill>
                <a:latin typeface="+mj-lt"/>
              </a:rPr>
              <a:t>Improved performance in amenities and departments</a:t>
            </a:r>
          </a:p>
          <a:p>
            <a:pPr marL="742950" lvl="1" indent="-285750">
              <a:buFont typeface="Arial" panose="020B0604020202020204" pitchFamily="34" charset="0"/>
              <a:buChar char="•"/>
            </a:pPr>
            <a:endParaRPr lang="en-US" sz="2000" dirty="0">
              <a:solidFill>
                <a:srgbClr val="000000"/>
              </a:solidFill>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1680257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What Are We Doing To Fill Positions?</a:t>
            </a:r>
          </a:p>
        </p:txBody>
      </p:sp>
      <p:sp>
        <p:nvSpPr>
          <p:cNvPr id="3" name="TextBox 2">
            <a:extLst>
              <a:ext uri="{FF2B5EF4-FFF2-40B4-BE49-F238E27FC236}">
                <a16:creationId xmlns:a16="http://schemas.microsoft.com/office/drawing/2014/main" id="{99343A32-2A69-7A8A-E6ED-4BEC46F50FA3}"/>
              </a:ext>
            </a:extLst>
          </p:cNvPr>
          <p:cNvSpPr txBox="1"/>
          <p:nvPr/>
        </p:nvSpPr>
        <p:spPr>
          <a:xfrm>
            <a:off x="386623" y="2325098"/>
            <a:ext cx="7652865" cy="387798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Public Works, Racquet Sports, Aquatics, and Police Department are posted on Indeed, and the State of Maryland.</a:t>
            </a:r>
          </a:p>
          <a:p>
            <a:pPr marL="285750" indent="-285750">
              <a:buFont typeface="Arial" panose="020B0604020202020204" pitchFamily="34" charset="0"/>
              <a:buChar char="•"/>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Police have had 5 inquiries.  They have 6 openings.</a:t>
            </a:r>
          </a:p>
          <a:p>
            <a:pPr marL="285750" indent="-285750">
              <a:buFont typeface="Arial" panose="020B0604020202020204" pitchFamily="34" charset="0"/>
              <a:buChar char="•"/>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Racquet Sports Manager has had 5 inquiries and are currently conducting interviews.</a:t>
            </a:r>
          </a:p>
          <a:p>
            <a:pPr marL="285750" indent="-285750">
              <a:buFont typeface="Arial" panose="020B0604020202020204" pitchFamily="34" charset="0"/>
              <a:buChar char="•"/>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Aquatics has hired 2 new lifeguards. An additional person is in the background/drug testing phase.  Currently we have 1 full time and 17 part time lifeguards.  Need 40 lifeguards for summer, 10 front desk and 4 bathroom attendants.</a:t>
            </a:r>
          </a:p>
          <a:p>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Public Works has 3 openings.  They have had 32 inquiries,1 new employee and 1 in background/drug testing phase.</a:t>
            </a:r>
          </a:p>
          <a:p>
            <a:pPr marL="285750" indent="-285750">
              <a:buFont typeface="Arial" panose="020B0604020202020204" pitchFamily="34" charset="0"/>
              <a:buChar char="•"/>
            </a:pPr>
            <a:endParaRPr lang="en-US" sz="1200" dirty="0">
              <a:solidFill>
                <a:schemeClr val="bg1"/>
              </a:solidFill>
            </a:endParaRPr>
          </a:p>
          <a:p>
            <a:pPr marL="288925" indent="-288925">
              <a:buFont typeface="Arial" panose="020B0604020202020204" pitchFamily="34" charset="0"/>
              <a:buChar char="•"/>
            </a:pPr>
            <a:r>
              <a:rPr lang="en-US" sz="1200" dirty="0">
                <a:solidFill>
                  <a:schemeClr val="bg1"/>
                </a:solidFill>
              </a:rPr>
              <a:t>All online inquiries are sent an email via HR requesting that they complete the online application at </a:t>
            </a:r>
            <a:r>
              <a:rPr lang="en-US" sz="1200" dirty="0">
                <a:solidFill>
                  <a:schemeClr val="bg1"/>
                </a:solidFill>
                <a:hlinkClick r:id="rId2"/>
              </a:rPr>
              <a:t>www.oceanpines.org</a:t>
            </a:r>
            <a:r>
              <a:rPr lang="en-US" sz="1200" dirty="0">
                <a:solidFill>
                  <a:schemeClr val="bg1"/>
                </a:solidFill>
              </a:rPr>
              <a:t>.  As applications arrive, they are forwarded to the hiring manager for review of skills.</a:t>
            </a:r>
          </a:p>
          <a:p>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Ocean Pines Job Fair is scheduled for March 11 from 9am – 12pm</a:t>
            </a:r>
          </a:p>
          <a:p>
            <a:endParaRPr lang="en-US" dirty="0">
              <a:solidFill>
                <a:schemeClr val="bg1"/>
              </a:solidFill>
            </a:endParaRPr>
          </a:p>
        </p:txBody>
      </p:sp>
    </p:spTree>
    <p:extLst>
      <p:ext uri="{BB962C8B-B14F-4D97-AF65-F5344CB8AC3E}">
        <p14:creationId xmlns:p14="http://schemas.microsoft.com/office/powerpoint/2010/main" val="46093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7" y="368807"/>
            <a:ext cx="7524003" cy="970450"/>
          </a:xfrm>
        </p:spPr>
        <p:txBody>
          <a:bodyPr/>
          <a:lstStyle/>
          <a:p>
            <a:pPr algn="ctr"/>
            <a:r>
              <a:rPr lang="en-US" dirty="0"/>
              <a:t>Basketball Court</a:t>
            </a:r>
          </a:p>
        </p:txBody>
      </p:sp>
      <p:sp>
        <p:nvSpPr>
          <p:cNvPr id="3" name="TextBox 2">
            <a:extLst>
              <a:ext uri="{FF2B5EF4-FFF2-40B4-BE49-F238E27FC236}">
                <a16:creationId xmlns:a16="http://schemas.microsoft.com/office/drawing/2014/main" id="{99343A32-2A69-7A8A-E6ED-4BEC46F50FA3}"/>
              </a:ext>
            </a:extLst>
          </p:cNvPr>
          <p:cNvSpPr txBox="1"/>
          <p:nvPr/>
        </p:nvSpPr>
        <p:spPr>
          <a:xfrm>
            <a:off x="334137" y="2650561"/>
            <a:ext cx="1998517"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4 lights have been replaced with LED bulbs.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Cost </a:t>
            </a:r>
            <a:r>
              <a:rPr lang="en-US" sz="1800" dirty="0">
                <a:solidFill>
                  <a:schemeClr val="bg1"/>
                </a:solidFill>
                <a:effectLst/>
                <a:ea typeface="Calibri" panose="020F0502020204030204" pitchFamily="34" charset="0"/>
              </a:rPr>
              <a:t>was $1,859.00 for lights and brackets.  </a:t>
            </a:r>
            <a:endParaRPr lang="en-US" dirty="0">
              <a:solidFill>
                <a:schemeClr val="bg1"/>
              </a:solidFill>
            </a:endParaRPr>
          </a:p>
        </p:txBody>
      </p:sp>
      <p:pic>
        <p:nvPicPr>
          <p:cNvPr id="5" name="Picture 4" descr="A picture containing outdoor, athletic game, sport, light&#10;&#10;Description automatically generated">
            <a:extLst>
              <a:ext uri="{FF2B5EF4-FFF2-40B4-BE49-F238E27FC236}">
                <a16:creationId xmlns:a16="http://schemas.microsoft.com/office/drawing/2014/main" id="{93098C79-6E14-408F-5C3E-D3EFE824F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611" y="2265783"/>
            <a:ext cx="3293706" cy="4107026"/>
          </a:xfrm>
          <a:prstGeom prst="rect">
            <a:avLst/>
          </a:prstGeom>
        </p:spPr>
      </p:pic>
      <p:pic>
        <p:nvPicPr>
          <p:cNvPr id="6" name="Picture 5" descr="A picture containing outdoor, tree, transport, red&#10;&#10;Description automatically generated">
            <a:extLst>
              <a:ext uri="{FF2B5EF4-FFF2-40B4-BE49-F238E27FC236}">
                <a16:creationId xmlns:a16="http://schemas.microsoft.com/office/drawing/2014/main" id="{5269CC12-01B7-3CA1-A57F-CF683C270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6" y="2265783"/>
            <a:ext cx="3028951" cy="4107026"/>
          </a:xfrm>
          <a:prstGeom prst="rect">
            <a:avLst/>
          </a:prstGeom>
        </p:spPr>
      </p:pic>
    </p:spTree>
    <p:extLst>
      <p:ext uri="{BB962C8B-B14F-4D97-AF65-F5344CB8AC3E}">
        <p14:creationId xmlns:p14="http://schemas.microsoft.com/office/powerpoint/2010/main" val="332236594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58D88600E1A94FA3EA08FFB8100B44" ma:contentTypeVersion="7" ma:contentTypeDescription="Create a new document." ma:contentTypeScope="" ma:versionID="ede93c1d543f4e06c3d997410b425369">
  <xsd:schema xmlns:xsd="http://www.w3.org/2001/XMLSchema" xmlns:xs="http://www.w3.org/2001/XMLSchema" xmlns:p="http://schemas.microsoft.com/office/2006/metadata/properties" xmlns:ns3="005420c5-ce29-4fd8-9b0b-06107616db10" xmlns:ns4="2410f877-682a-4a84-b4b9-52eb2a99858c" targetNamespace="http://schemas.microsoft.com/office/2006/metadata/properties" ma:root="true" ma:fieldsID="fb6d9f7e123445346b805c2023b5ba4e" ns3:_="" ns4:_="">
    <xsd:import namespace="005420c5-ce29-4fd8-9b0b-06107616db10"/>
    <xsd:import namespace="2410f877-682a-4a84-b4b9-52eb2a9985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20c5-ce29-4fd8-9b0b-06107616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10f877-682a-4a84-b4b9-52eb2a9985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C4FE95-5FDD-4F38-A968-D37070C529A2}">
  <ds:schemaRefs>
    <ds:schemaRef ds:uri="http://schemas.openxmlformats.org/package/2006/metadata/core-properties"/>
    <ds:schemaRef ds:uri="http://purl.org/dc/dcmitype/"/>
    <ds:schemaRef ds:uri="http://schemas.microsoft.com/office/infopath/2007/PartnerControls"/>
    <ds:schemaRef ds:uri="2410f877-682a-4a84-b4b9-52eb2a99858c"/>
    <ds:schemaRef ds:uri="http://purl.org/dc/elements/1.1/"/>
    <ds:schemaRef ds:uri="http://schemas.microsoft.com/office/2006/metadata/properties"/>
    <ds:schemaRef ds:uri="http://schemas.microsoft.com/office/2006/documentManagement/types"/>
    <ds:schemaRef ds:uri="http://purl.org/dc/terms/"/>
    <ds:schemaRef ds:uri="005420c5-ce29-4fd8-9b0b-06107616db10"/>
    <ds:schemaRef ds:uri="http://www.w3.org/XML/1998/namespace"/>
  </ds:schemaRefs>
</ds:datastoreItem>
</file>

<file path=customXml/itemProps2.xml><?xml version="1.0" encoding="utf-8"?>
<ds:datastoreItem xmlns:ds="http://schemas.openxmlformats.org/officeDocument/2006/customXml" ds:itemID="{989B73A6-EE1C-46AF-8594-86CEF488F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20c5-ce29-4fd8-9b0b-06107616db10"/>
    <ds:schemaRef ds:uri="2410f877-682a-4a84-b4b9-52eb2a99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39C01-A55D-4154-8A5A-0B12F3373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69480</TotalTime>
  <Words>3242</Words>
  <Application>Microsoft Office PowerPoint</Application>
  <PresentationFormat>On-screen Show (4:3)</PresentationFormat>
  <Paragraphs>478</Paragraphs>
  <Slides>50</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50</vt:i4>
      </vt:variant>
    </vt:vector>
  </HeadingPairs>
  <TitlesOfParts>
    <vt:vector size="66" baseType="lpstr">
      <vt:lpstr>Arial</vt:lpstr>
      <vt:lpstr>Arial Black</vt:lpstr>
      <vt:lpstr>Arial Narrow</vt:lpstr>
      <vt:lpstr>Calibri</vt:lpstr>
      <vt:lpstr>Calibri Light</vt:lpstr>
      <vt:lpstr>Century Gothic</vt:lpstr>
      <vt:lpstr>Corbel</vt:lpstr>
      <vt:lpstr>Franklin Gothic Medium</vt:lpstr>
      <vt:lpstr>Symbol</vt:lpstr>
      <vt:lpstr>Times New Roman</vt:lpstr>
      <vt:lpstr>Wingdings</vt:lpstr>
      <vt:lpstr>Wingdings 2</vt:lpstr>
      <vt:lpstr>SIBSON CONSULTING Document</vt:lpstr>
      <vt:lpstr>Data slides</vt:lpstr>
      <vt:lpstr>Quotable</vt:lpstr>
      <vt:lpstr>Office Theme</vt:lpstr>
      <vt:lpstr>Board of Directors Meeting</vt:lpstr>
      <vt:lpstr>Approval of Agenda</vt:lpstr>
      <vt:lpstr>   Approval of Minutes    January 21, 2023 – Regular Meeting  February 7, 2023 – Special Meeting   </vt:lpstr>
      <vt:lpstr>President’s Remarks  Doug Parks</vt:lpstr>
      <vt:lpstr>GM Leadership Report –  John Viola</vt:lpstr>
      <vt:lpstr>PowerPoint Presentation</vt:lpstr>
      <vt:lpstr>  Proposed FY 2023-2024 </vt:lpstr>
      <vt:lpstr>What Are We Doing To Fill Positions?</vt:lpstr>
      <vt:lpstr>Basketball Court</vt:lpstr>
      <vt:lpstr> Administration Building Renovation</vt:lpstr>
      <vt:lpstr>Yacht Club Maintenance</vt:lpstr>
      <vt:lpstr>  Golf Academy </vt:lpstr>
      <vt:lpstr>CPI Violation Dashboard January</vt:lpstr>
      <vt:lpstr>Work Orders January</vt:lpstr>
      <vt:lpstr>Customer Service Dashboard (from info@oceanpines.org) January</vt:lpstr>
      <vt:lpstr>Financials</vt:lpstr>
      <vt:lpstr>Financial Change  Month of January 2023</vt:lpstr>
      <vt:lpstr>Financial Change  Year-to-Date January 2023  </vt:lpstr>
      <vt:lpstr>Month of January Favor/(Unfavorable) vs. Budget (in 000’s) </vt:lpstr>
      <vt:lpstr>Year-to-Date January Favor/(Unfavorable) vs. Budget (in 000’s) </vt:lpstr>
      <vt:lpstr>Unaudited Reserves                  January 2023 ($ Millions)</vt:lpstr>
      <vt:lpstr>Reserves Year-End Unaudited Estimate (in ooo’s)</vt:lpstr>
      <vt:lpstr>Treasurer’s Report  Monica Rakowski</vt:lpstr>
      <vt:lpstr>PowerPoint Presentation</vt:lpstr>
      <vt:lpstr>Public Comments</vt:lpstr>
      <vt:lpstr>   Capital Requests      </vt:lpstr>
      <vt:lpstr>PowerPoint Presentation</vt:lpstr>
      <vt:lpstr>PowerPoint Presentation</vt:lpstr>
      <vt:lpstr>PowerPoint Presentation</vt:lpstr>
      <vt:lpstr>   CPI Violations  None    </vt:lpstr>
      <vt:lpstr>   Unfinished Business  None    </vt:lpstr>
      <vt:lpstr>PowerPoint Presentation</vt:lpstr>
      <vt:lpstr>              Ocean Pines Association Compliance, Permits, Inspections (CPI)  Proposed  “Licensed Contractor Registry” </vt:lpstr>
      <vt:lpstr>Statement of the Problem</vt:lpstr>
      <vt:lpstr>Background</vt:lpstr>
      <vt:lpstr>Background</vt:lpstr>
      <vt:lpstr>Background</vt:lpstr>
      <vt:lpstr>Background</vt:lpstr>
      <vt:lpstr> Maryland essentially establishes requirements for contractor licensure and registration for the various industries mentioned below. Specific requirements can be viewed on the webpages listed.  </vt:lpstr>
      <vt:lpstr>Review of Maryland State Web Pages</vt:lpstr>
      <vt:lpstr>PowerPoint Presentation</vt:lpstr>
      <vt:lpstr>Properly credentialed Contractors will be assigned a “Licensed Contractor Registry” number (LCR#) that is unique to and for the exclusive use of their respective companies.   These registered contractors would use this LCR# on OPA/CPI permit application. Contractors will also include their Maryland State agency issued license number on permit applications when applying for permits from CPI.   This LCR# would speed the process for both CPI and the respective contractors as they will have previously provided valid copies for record of all required licenses and certificates of insurance.   This registry would essentially become a quick reference of pre-validated contractors on file with OPA.  </vt:lpstr>
      <vt:lpstr>   Purpose (the why) “LCR,” serves as a quick reference affirmation instrument for Compliance Permitting and Inspections (CPI), the HOA and  its members.   </vt:lpstr>
      <vt:lpstr>Place (the where) CPI This registry would essentially be a list (database) of contractors that have provided copies of their applicable credentials, including current certificates of insurance and general business information. It would include valid credentials from one of the following agencies. </vt:lpstr>
      <vt:lpstr>   Progress (the when) CPI issues permits or a regular basis.  CPI does not currently have resources (database) for determining “properly credentialed” or licensed or insured status of contractors applying for permits.  </vt:lpstr>
      <vt:lpstr>   People (the Who)  Everyone would benefit from having a registry of compliant State Licensed contractors.    </vt:lpstr>
      <vt:lpstr>PowerPoint Presentation</vt:lpstr>
      <vt:lpstr>Worcester County Permit Application</vt:lpstr>
      <vt:lpstr>PowerPoint Presentation</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Linda Martin</cp:lastModifiedBy>
  <cp:revision>975</cp:revision>
  <cp:lastPrinted>2023-02-17T16:28:11Z</cp:lastPrinted>
  <dcterms:created xsi:type="dcterms:W3CDTF">2021-01-13T14:26:54Z</dcterms:created>
  <dcterms:modified xsi:type="dcterms:W3CDTF">2023-02-17T20:40:29Z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0x010100DF58D88600E1A94FA3EA08FFB8100B44</vt:lpwstr>
  </property>
</Properties>
</file>