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  <p:sldMasterId id="2147484519" r:id="rId7"/>
  </p:sldMasterIdLst>
  <p:notesMasterIdLst>
    <p:notesMasterId r:id="rId35"/>
  </p:notesMasterIdLst>
  <p:handoutMasterIdLst>
    <p:handoutMasterId r:id="rId36"/>
  </p:handoutMasterIdLst>
  <p:sldIdLst>
    <p:sldId id="267" r:id="rId8"/>
    <p:sldId id="1644" r:id="rId9"/>
    <p:sldId id="1738" r:id="rId10"/>
    <p:sldId id="257" r:id="rId11"/>
    <p:sldId id="258" r:id="rId12"/>
    <p:sldId id="259" r:id="rId13"/>
    <p:sldId id="1737" r:id="rId14"/>
    <p:sldId id="1730" r:id="rId15"/>
    <p:sldId id="1728" r:id="rId16"/>
    <p:sldId id="1731" r:id="rId17"/>
    <p:sldId id="1729" r:id="rId18"/>
    <p:sldId id="1733" r:id="rId19"/>
    <p:sldId id="1736" r:id="rId20"/>
    <p:sldId id="1735" r:id="rId21"/>
    <p:sldId id="256" r:id="rId22"/>
    <p:sldId id="1727" r:id="rId23"/>
    <p:sldId id="1734" r:id="rId24"/>
    <p:sldId id="1732" r:id="rId25"/>
    <p:sldId id="654" r:id="rId26"/>
    <p:sldId id="1418" r:id="rId27"/>
    <p:sldId id="652" r:id="rId28"/>
    <p:sldId id="1441" r:id="rId29"/>
    <p:sldId id="669" r:id="rId30"/>
    <p:sldId id="668" r:id="rId31"/>
    <p:sldId id="670" r:id="rId32"/>
    <p:sldId id="582" r:id="rId33"/>
    <p:sldId id="623" r:id="rId3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D2B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1776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7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2/21/2025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984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7" y="8829984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7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2/21/2025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29984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7" y="8829984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96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25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39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4207" y="559607"/>
            <a:ext cx="6435586" cy="496290"/>
          </a:xfrm>
        </p:spPr>
        <p:txBody>
          <a:bodyPr lIns="0" tIns="0" rIns="0" bIns="0"/>
          <a:lstStyle>
            <a:lvl1pPr>
              <a:defRPr sz="3225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8276" y="1481512"/>
            <a:ext cx="7383145" cy="461665"/>
          </a:xfrm>
        </p:spPr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174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4207" y="559607"/>
            <a:ext cx="6435586" cy="496290"/>
          </a:xfrm>
        </p:spPr>
        <p:txBody>
          <a:bodyPr lIns="0" tIns="0" rIns="0" bIns="0"/>
          <a:lstStyle>
            <a:lvl1pPr>
              <a:defRPr sz="3225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81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4207" y="559607"/>
            <a:ext cx="6435586" cy="496290"/>
          </a:xfrm>
        </p:spPr>
        <p:txBody>
          <a:bodyPr lIns="0" tIns="0" rIns="0" bIns="0"/>
          <a:lstStyle>
            <a:lvl1pPr>
              <a:defRPr sz="3225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999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03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9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4207" y="559607"/>
            <a:ext cx="6435586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8276" y="1481512"/>
            <a:ext cx="738314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76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996B38B-9567-AD23-0E90-986825F4BD91}"/>
              </a:ext>
            </a:extLst>
          </p:cNvPr>
          <p:cNvSpPr txBox="1">
            <a:spLocks/>
          </p:cNvSpPr>
          <p:nvPr/>
        </p:nvSpPr>
        <p:spPr>
          <a:xfrm>
            <a:off x="195308" y="639097"/>
            <a:ext cx="3133817" cy="3781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cs typeface="+mj-cs"/>
              </a:rPr>
              <a:t>GM Leadership Report – </a:t>
            </a:r>
            <a:br>
              <a:rPr lang="en-US" sz="4000" dirty="0">
                <a:cs typeface="+mj-cs"/>
              </a:rPr>
            </a:br>
            <a:r>
              <a:rPr lang="en-US" sz="4000" dirty="0">
                <a:cs typeface="+mj-cs"/>
              </a:rPr>
              <a:t>John Viola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7500" y="5280847"/>
            <a:ext cx="2408545" cy="7856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February 22, 2025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63C51E-4C59-4602-8432-5BB95E37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7993" y="0"/>
            <a:ext cx="56647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53BD741A-3F41-45C2-A7D1-440BB2354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7789" y="958640"/>
            <a:ext cx="4693613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under construction with a pool&#10;&#10;AI-generated content may be incorrect.">
            <a:extLst>
              <a:ext uri="{FF2B5EF4-FFF2-40B4-BE49-F238E27FC236}">
                <a16:creationId xmlns:a16="http://schemas.microsoft.com/office/drawing/2014/main" id="{0A069BDA-624A-6BB7-9C82-06513046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48" y="1991332"/>
            <a:ext cx="4310848" cy="28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75ED7-9A34-A02F-3ADB-F12F2A50B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4F325FE-3130-C82D-414D-8D34B2AD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Irrigation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24AE69-0B11-2608-326A-4A7FF7DD8ABA}"/>
              </a:ext>
            </a:extLst>
          </p:cNvPr>
          <p:cNvSpPr txBox="1"/>
          <p:nvPr/>
        </p:nvSpPr>
        <p:spPr>
          <a:xfrm>
            <a:off x="71023" y="2204028"/>
            <a:ext cx="915287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Finishing installing new irrigation on the driving range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Material received for holes 2 and 3 – will begin installing the main lines next week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 descr="A field with trees and a tractor&#10;&#10;AI-generated content may be incorrect.">
            <a:extLst>
              <a:ext uri="{FF2B5EF4-FFF2-40B4-BE49-F238E27FC236}">
                <a16:creationId xmlns:a16="http://schemas.microsoft.com/office/drawing/2014/main" id="{C527F1ED-965E-2B7D-BB59-FD6002E88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625" y="3857625"/>
            <a:ext cx="3429000" cy="2571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7D8841-6FC8-B8E2-08E5-365A7EB6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28" y="3428999"/>
            <a:ext cx="2571751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0CF26D6-8836-5F9E-0B84-AD5E8409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526" y="4257789"/>
            <a:ext cx="3466947" cy="260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639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67DC4A-4F8B-47C0-D3C4-6ACBA722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564C2C-DFCF-FD06-11F7-70F54D76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Canal Bridge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6A721-55CC-7903-7769-B30837A36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3875"/>
            <a:ext cx="2139518" cy="2864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949F6-FFBA-5334-4FBC-5F7433A57B08}"/>
              </a:ext>
            </a:extLst>
          </p:cNvPr>
          <p:cNvSpPr txBox="1"/>
          <p:nvPr/>
        </p:nvSpPr>
        <p:spPr>
          <a:xfrm>
            <a:off x="177554" y="2065781"/>
            <a:ext cx="896644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Repairs began on 4</a:t>
            </a:r>
            <a:r>
              <a:rPr kumimoji="0" lang="en-US" sz="2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fairway bridge week of 2/3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Railings removed and deck boards to be replaced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Bridge closed for carts – play to begin on back 9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Approved by Board on 12/21/24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Total cost:  $40,000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 descr="A tractor on a dock&#10;&#10;AI-generated content may be incorrect.">
            <a:extLst>
              <a:ext uri="{FF2B5EF4-FFF2-40B4-BE49-F238E27FC236}">
                <a16:creationId xmlns:a16="http://schemas.microsoft.com/office/drawing/2014/main" id="{142678B5-CB1C-6C02-EF61-C72484291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7895" y="4361895"/>
            <a:ext cx="2852691" cy="2139518"/>
          </a:xfrm>
          <a:prstGeom prst="rect">
            <a:avLst/>
          </a:prstGeom>
        </p:spPr>
      </p:pic>
      <p:pic>
        <p:nvPicPr>
          <p:cNvPr id="8" name="Picture 7" descr="A person on a tractor on a dock&#10;&#10;AI-generated content may be incorrect.">
            <a:extLst>
              <a:ext uri="{FF2B5EF4-FFF2-40B4-BE49-F238E27FC236}">
                <a16:creationId xmlns:a16="http://schemas.microsoft.com/office/drawing/2014/main" id="{B56E07C4-02C1-3776-64EF-A7AD28733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38" y="4005308"/>
            <a:ext cx="3808520" cy="285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96B67C-C068-26F0-E734-3A83EF87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4407FE-FA17-4337-2811-0C3215F2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Bocce Ball Courts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05887-936F-BD1D-3547-FE5D34DB49EC}"/>
              </a:ext>
            </a:extLst>
          </p:cNvPr>
          <p:cNvSpPr txBox="1"/>
          <p:nvPr/>
        </p:nvSpPr>
        <p:spPr>
          <a:xfrm>
            <a:off x="84336" y="2110155"/>
            <a:ext cx="8975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Approval by Board needed for expansion of Bocce Ball Court area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Projected cost:  $15,000 per court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2 courts proposed to be within club standards (76 x 13)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Membership begins this Spring - $10 per member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Sign up at the Recreation Department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Projected membership revenue:  $1,300 (1</a:t>
            </a:r>
            <a:r>
              <a:rPr lang="en-US" baseline="30000" dirty="0">
                <a:solidFill>
                  <a:prstClr val="black"/>
                </a:solidFill>
                <a:latin typeface="Century Gothic" panose="020B0502020202020204"/>
              </a:rPr>
              <a:t>st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 year)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/>
              </a:rPr>
              <a:t>rojected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 payback over 5 years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AAEDB-2D6E-B900-A3A3-DABB39D35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83844" y="3017770"/>
            <a:ext cx="2176307" cy="55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F19990-E7D6-AF79-C99E-E235C63B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95EDCE-30D7-68B0-34E3-F8626195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6" y="485712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Street Brining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5B9D1-499F-9B3A-DE38-A0F22275C819}"/>
              </a:ext>
            </a:extLst>
          </p:cNvPr>
          <p:cNvSpPr txBox="1"/>
          <p:nvPr/>
        </p:nvSpPr>
        <p:spPr>
          <a:xfrm>
            <a:off x="84336" y="2242250"/>
            <a:ext cx="897532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Machine built by Public Works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To be successful, can only be used during storms that do not start out as rain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 descr="A group of white containers with wires connected to them&#10;&#10;AI-generated content may be incorrect.">
            <a:extLst>
              <a:ext uri="{FF2B5EF4-FFF2-40B4-BE49-F238E27FC236}">
                <a16:creationId xmlns:a16="http://schemas.microsoft.com/office/drawing/2014/main" id="{7CA9341B-CD23-B4B5-1C7D-99FAB10B0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-119280" y="3681160"/>
            <a:ext cx="3011771" cy="2773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5FF2C-CC2A-FE86-DAB8-C5D9D029E658}"/>
              </a:ext>
            </a:extLst>
          </p:cNvPr>
          <p:cNvSpPr txBox="1"/>
          <p:nvPr/>
        </p:nvSpPr>
        <p:spPr>
          <a:xfrm>
            <a:off x="255614" y="6519446"/>
            <a:ext cx="286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Making brine solution</a:t>
            </a:r>
          </a:p>
        </p:txBody>
      </p:sp>
      <p:pic>
        <p:nvPicPr>
          <p:cNvPr id="7" name="Picture 6" descr="A white truck on the road&#10;&#10;AI-generated content may be incorrect.">
            <a:extLst>
              <a:ext uri="{FF2B5EF4-FFF2-40B4-BE49-F238E27FC236}">
                <a16:creationId xmlns:a16="http://schemas.microsoft.com/office/drawing/2014/main" id="{4C9A23BA-1911-3695-CB2B-49A68132B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5" t="601" r="-567" b="36281"/>
          <a:stretch/>
        </p:blipFill>
        <p:spPr>
          <a:xfrm>
            <a:off x="3051803" y="4669654"/>
            <a:ext cx="2184732" cy="1903997"/>
          </a:xfrm>
          <a:prstGeom prst="rect">
            <a:avLst/>
          </a:prstGeom>
        </p:spPr>
      </p:pic>
      <p:pic>
        <p:nvPicPr>
          <p:cNvPr id="8" name="Picture 7" descr="A road with snow on the ground&#10;&#10;AI-generated content may be incorrect.">
            <a:extLst>
              <a:ext uri="{FF2B5EF4-FFF2-40B4-BE49-F238E27FC236}">
                <a16:creationId xmlns:a16="http://schemas.microsoft.com/office/drawing/2014/main" id="{94AC535E-379A-950F-9789-C5F855D71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 t="62401" r="31783" b="6980"/>
          <a:stretch/>
        </p:blipFill>
        <p:spPr>
          <a:xfrm>
            <a:off x="5236535" y="4669654"/>
            <a:ext cx="3909416" cy="1903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7F1235-1A4D-782B-EB56-86983C7ACA25}"/>
              </a:ext>
            </a:extLst>
          </p:cNvPr>
          <p:cNvSpPr txBox="1"/>
          <p:nvPr/>
        </p:nvSpPr>
        <p:spPr>
          <a:xfrm>
            <a:off x="4139495" y="6531482"/>
            <a:ext cx="3997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Applying brine solution to the road</a:t>
            </a:r>
          </a:p>
        </p:txBody>
      </p:sp>
    </p:spTree>
    <p:extLst>
      <p:ext uri="{BB962C8B-B14F-4D97-AF65-F5344CB8AC3E}">
        <p14:creationId xmlns:p14="http://schemas.microsoft.com/office/powerpoint/2010/main" val="48372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C2431-C911-D37C-3CF6-77CB92088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AE90BC-B440-7EEA-790F-C1B12A5FA98C}"/>
              </a:ext>
            </a:extLst>
          </p:cNvPr>
          <p:cNvSpPr txBox="1"/>
          <p:nvPr/>
        </p:nvSpPr>
        <p:spPr>
          <a:xfrm>
            <a:off x="359739" y="2763079"/>
            <a:ext cx="696447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telephone vendor and consolidation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  <a:t>Retiring all legacy lines and transitioning to VOIP network (will cellular backup)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Consolidation will see a net savings around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20-25% per year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on telephone costs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Replacing outdated Cisco phones with new Poly Edge E220 – VoIP Phone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1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Roll out to new system over the next six months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F8A273-88AC-0BD6-B3EA-7CAE35E7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Telephones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88B01-C9F0-CF0C-52C2-F686BA454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234" y="4094921"/>
            <a:ext cx="2143765" cy="2161933"/>
          </a:xfrm>
          <a:prstGeom prst="rect">
            <a:avLst/>
          </a:prstGeom>
        </p:spPr>
      </p:pic>
      <p:pic>
        <p:nvPicPr>
          <p:cNvPr id="3" name="Picture 4" descr="Spectrotel - AVANT">
            <a:extLst>
              <a:ext uri="{FF2B5EF4-FFF2-40B4-BE49-F238E27FC236}">
                <a16:creationId xmlns:a16="http://schemas.microsoft.com/office/drawing/2014/main" id="{B2F970E1-81DA-D9EF-AE82-1928ECDF8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3" y="1959113"/>
            <a:ext cx="1669774" cy="8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6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rthstar Technologies - Crunchbase Company Profile &amp; Funding">
            <a:extLst>
              <a:ext uri="{FF2B5EF4-FFF2-40B4-BE49-F238E27FC236}">
                <a16:creationId xmlns:a16="http://schemas.microsoft.com/office/drawing/2014/main" id="{C516F4FC-A625-F4AF-9725-96601F6F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00" y="5029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4C652E-59B9-F00B-A733-B3D9ACFF36A4}"/>
              </a:ext>
            </a:extLst>
          </p:cNvPr>
          <p:cNvSpPr txBox="1"/>
          <p:nvPr/>
        </p:nvSpPr>
        <p:spPr>
          <a:xfrm>
            <a:off x="399494" y="2437164"/>
            <a:ext cx="832725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Golf NorthStar integration rollout February 28 and March 1, 2025</a:t>
            </a:r>
            <a:br>
              <a:rPr lang="en-US" sz="2100" dirty="0">
                <a:solidFill>
                  <a:schemeClr val="bg1"/>
                </a:solidFill>
              </a:rPr>
            </a:br>
            <a:endParaRPr lang="en-US" sz="21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New version of NorthStar release March 24, 2025 (“Nexus”)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Major upgrade implementing new user interface and many additions</a:t>
            </a:r>
            <a:br>
              <a:rPr lang="en-US" sz="2100" dirty="0">
                <a:solidFill>
                  <a:schemeClr val="bg1"/>
                </a:solidFill>
              </a:rPr>
            </a:br>
            <a:endParaRPr lang="en-US" sz="21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NorthStar team onsite March 24, 25, and 26, 2025 for Nexus upgrade and annual review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0658CD-29DE-C5A7-F25B-423ED749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Northstar</a:t>
            </a:r>
          </a:p>
        </p:txBody>
      </p:sp>
    </p:spTree>
    <p:extLst>
      <p:ext uri="{BB962C8B-B14F-4D97-AF65-F5344CB8AC3E}">
        <p14:creationId xmlns:p14="http://schemas.microsoft.com/office/powerpoint/2010/main" val="142601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080" name="Rectangle 2079">
            <a:extLst>
              <a:ext uri="{FF2B5EF4-FFF2-40B4-BE49-F238E27FC236}">
                <a16:creationId xmlns:a16="http://schemas.microsoft.com/office/drawing/2014/main" id="{FCA38DE0-0434-4DDD-89EE-77463F374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82" name="Freeform: Shape 2081">
            <a:extLst>
              <a:ext uri="{FF2B5EF4-FFF2-40B4-BE49-F238E27FC236}">
                <a16:creationId xmlns:a16="http://schemas.microsoft.com/office/drawing/2014/main" id="{6A520694-B5C4-4629-92F0-65DEBCE68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97235" y="487711"/>
            <a:ext cx="6867524" cy="5873054"/>
          </a:xfrm>
          <a:custGeom>
            <a:avLst/>
            <a:gdLst>
              <a:gd name="connsiteX0" fmla="*/ 0 w 6867524"/>
              <a:gd name="connsiteY0" fmla="*/ 7529514 h 7830738"/>
              <a:gd name="connsiteX1" fmla="*/ 0 w 6867524"/>
              <a:gd name="connsiteY1" fmla="*/ 2857374 h 7830738"/>
              <a:gd name="connsiteX2" fmla="*/ 0 w 6867524"/>
              <a:gd name="connsiteY2" fmla="*/ 0 h 7830738"/>
              <a:gd name="connsiteX3" fmla="*/ 6867524 w 6867524"/>
              <a:gd name="connsiteY3" fmla="*/ 0 h 7830738"/>
              <a:gd name="connsiteX4" fmla="*/ 6867524 w 6867524"/>
              <a:gd name="connsiteY4" fmla="*/ 2626914 h 7830738"/>
              <a:gd name="connsiteX5" fmla="*/ 6867524 w 6867524"/>
              <a:gd name="connsiteY5" fmla="*/ 7532288 h 7830738"/>
              <a:gd name="connsiteX6" fmla="*/ 3859631 w 6867524"/>
              <a:gd name="connsiteY6" fmla="*/ 7532288 h 7830738"/>
              <a:gd name="connsiteX7" fmla="*/ 3478631 w 6867524"/>
              <a:gd name="connsiteY7" fmla="*/ 7818038 h 7830738"/>
              <a:gd name="connsiteX8" fmla="*/ 3470164 w 6867524"/>
              <a:gd name="connsiteY8" fmla="*/ 7821213 h 7830738"/>
              <a:gd name="connsiteX9" fmla="*/ 3457464 w 6867524"/>
              <a:gd name="connsiteY9" fmla="*/ 7825976 h 7830738"/>
              <a:gd name="connsiteX10" fmla="*/ 3446881 w 6867524"/>
              <a:gd name="connsiteY10" fmla="*/ 7830738 h 7830738"/>
              <a:gd name="connsiteX11" fmla="*/ 3434181 w 6867524"/>
              <a:gd name="connsiteY11" fmla="*/ 7830738 h 7830738"/>
              <a:gd name="connsiteX12" fmla="*/ 3423598 w 6867524"/>
              <a:gd name="connsiteY12" fmla="*/ 7830738 h 7830738"/>
              <a:gd name="connsiteX13" fmla="*/ 3410897 w 6867524"/>
              <a:gd name="connsiteY13" fmla="*/ 7825976 h 7830738"/>
              <a:gd name="connsiteX14" fmla="*/ 3398198 w 6867524"/>
              <a:gd name="connsiteY14" fmla="*/ 7821213 h 7830738"/>
              <a:gd name="connsiteX15" fmla="*/ 3389731 w 6867524"/>
              <a:gd name="connsiteY15" fmla="*/ 7818038 h 7830738"/>
              <a:gd name="connsiteX16" fmla="*/ 3008731 w 6867524"/>
              <a:gd name="connsiteY16" fmla="*/ 7532288 h 7830738"/>
              <a:gd name="connsiteX17" fmla="*/ 1012714 w 6867524"/>
              <a:gd name="connsiteY17" fmla="*/ 7532288 h 7830738"/>
              <a:gd name="connsiteX18" fmla="*/ 1012714 w 6867524"/>
              <a:gd name="connsiteY18" fmla="*/ 7531893 h 7830738"/>
              <a:gd name="connsiteX19" fmla="*/ 4761 w 6867524"/>
              <a:gd name="connsiteY19" fmla="*/ 7531893 h 7830738"/>
              <a:gd name="connsiteX20" fmla="*/ 4761 w 6867524"/>
              <a:gd name="connsiteY20" fmla="*/ 7529514 h 783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67524" h="7830738">
                <a:moveTo>
                  <a:pt x="0" y="7529514"/>
                </a:moveTo>
                <a:lnTo>
                  <a:pt x="0" y="2857374"/>
                </a:lnTo>
                <a:lnTo>
                  <a:pt x="0" y="0"/>
                </a:lnTo>
                <a:lnTo>
                  <a:pt x="6867524" y="0"/>
                </a:lnTo>
                <a:lnTo>
                  <a:pt x="6867524" y="2626914"/>
                </a:lnTo>
                <a:lnTo>
                  <a:pt x="6867524" y="7532288"/>
                </a:lnTo>
                <a:lnTo>
                  <a:pt x="3859631" y="7532288"/>
                </a:lnTo>
                <a:lnTo>
                  <a:pt x="3478631" y="7818038"/>
                </a:lnTo>
                <a:lnTo>
                  <a:pt x="3470164" y="7821213"/>
                </a:lnTo>
                <a:lnTo>
                  <a:pt x="3457464" y="7825976"/>
                </a:lnTo>
                <a:lnTo>
                  <a:pt x="3446881" y="7830738"/>
                </a:lnTo>
                <a:lnTo>
                  <a:pt x="3434181" y="7830738"/>
                </a:lnTo>
                <a:lnTo>
                  <a:pt x="3423598" y="7830738"/>
                </a:lnTo>
                <a:lnTo>
                  <a:pt x="3410897" y="7825976"/>
                </a:lnTo>
                <a:lnTo>
                  <a:pt x="3398198" y="7821213"/>
                </a:lnTo>
                <a:lnTo>
                  <a:pt x="3389731" y="7818038"/>
                </a:lnTo>
                <a:lnTo>
                  <a:pt x="3008731" y="7532288"/>
                </a:lnTo>
                <a:lnTo>
                  <a:pt x="1012714" y="7532288"/>
                </a:lnTo>
                <a:lnTo>
                  <a:pt x="1012714" y="7531893"/>
                </a:lnTo>
                <a:lnTo>
                  <a:pt x="4761" y="7531893"/>
                </a:lnTo>
                <a:lnTo>
                  <a:pt x="4761" y="7529514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1449147"/>
            <a:ext cx="4288403" cy="3959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cs typeface="+mj-cs"/>
              </a:rPr>
              <a:t>Director of Business Administration – </a:t>
            </a:r>
            <a:br>
              <a:rPr lang="en-US" sz="3200" dirty="0">
                <a:cs typeface="+mj-cs"/>
              </a:rPr>
            </a:br>
            <a:r>
              <a:rPr lang="en-US" sz="3200" dirty="0">
                <a:cs typeface="+mj-cs"/>
              </a:rPr>
              <a:t>Linda Martin</a:t>
            </a:r>
          </a:p>
        </p:txBody>
      </p:sp>
    </p:spTree>
    <p:extLst>
      <p:ext uri="{BB962C8B-B14F-4D97-AF65-F5344CB8AC3E}">
        <p14:creationId xmlns:p14="http://schemas.microsoft.com/office/powerpoint/2010/main" val="598243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574F2-68B6-1453-9523-D5C0FD19F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D35CC7-5EF4-8E2F-D1DD-CF877A40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Yard Waste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972315-432C-72DF-0360-2E45A415E4E5}"/>
              </a:ext>
            </a:extLst>
          </p:cNvPr>
          <p:cNvSpPr txBox="1"/>
          <p:nvPr/>
        </p:nvSpPr>
        <p:spPr>
          <a:xfrm>
            <a:off x="146479" y="2216691"/>
            <a:ext cx="885103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Questions received regarding Republic and yard waste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Confirmed with Republic that yard waste will still be picked up on the same day as trash pick up per our contract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/>
              </a:rPr>
              <a:t>Yard waste rules: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 more than 4 bags at a time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Tree limbs/shrub trimmings need to be cut into 4-foot lengths and tied into bundles weighing no more than 50 pounds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Public Works yard will reopen in the Spring for yard waste drop off</a:t>
            </a:r>
          </a:p>
        </p:txBody>
      </p:sp>
      <p:pic>
        <p:nvPicPr>
          <p:cNvPr id="2050" name="Picture 2" descr="Amazon.com: Rocky Mountain Goods Yard Waste Bags - Large 30 Gallon Brown  Paper Leaf Bags for Yard/Garden - Environmental Friendly Lawn Bags - Tear  ...">
            <a:extLst>
              <a:ext uri="{FF2B5EF4-FFF2-40B4-BE49-F238E27FC236}">
                <a16:creationId xmlns:a16="http://schemas.microsoft.com/office/drawing/2014/main" id="{19ED7D87-58B6-8C06-77F3-7175E4ABA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23431" r="7136" b="19525"/>
          <a:stretch/>
        </p:blipFill>
        <p:spPr bwMode="auto">
          <a:xfrm>
            <a:off x="2671750" y="5002069"/>
            <a:ext cx="3800494" cy="18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0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CD6312-2967-2C52-5DC1-7AA954FA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90FF22-C7D7-8FB7-2BC3-BBCED42D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Leaf Maintenance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257A7-21B2-26D4-3123-D89442F93C98}"/>
              </a:ext>
            </a:extLst>
          </p:cNvPr>
          <p:cNvSpPr txBox="1"/>
          <p:nvPr/>
        </p:nvSpPr>
        <p:spPr>
          <a:xfrm>
            <a:off x="0" y="2119038"/>
            <a:ext cx="902859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Section 10.D. of the Declaration of Restrictions: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On each lot, the rights</a:t>
            </a:r>
            <a:r>
              <a:rPr lang="en-US" sz="1400" i="1" dirty="0">
                <a:solidFill>
                  <a:prstClr val="black"/>
                </a:solidFill>
                <a:latin typeface="Century Gothic" panose="020B0502020202020204"/>
              </a:rPr>
              <a:t>-of-way and easement areas reserved by Declarant or dedicated to public utilities purposes shall be maintained continuously by the lot owner.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Ditches are to be clear of debris</a:t>
            </a:r>
          </a:p>
          <a:p>
            <a:pPr marL="1128713" lvl="2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prstClr val="black"/>
                </a:solidFill>
                <a:latin typeface="Century Gothic" panose="020B0502020202020204"/>
              </a:rPr>
              <a:t>…which may change the direction of flow of drainage channels in the easements, which may obstruct or retard the flow of water through drainage channels in the easements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Section 8.A.l. 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of the Declaration of Restrictions: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All lots…shall at all times be maintained in such manner as to prevent their becoming unsightly by reason of un</a:t>
            </a:r>
            <a:r>
              <a:rPr lang="en-US" sz="1400" i="1" dirty="0">
                <a:solidFill>
                  <a:prstClr val="black"/>
                </a:solidFill>
                <a:latin typeface="Century Gothic" panose="020B0502020202020204"/>
              </a:rPr>
              <a:t>attractive growth on such lot or the accumulation of rubbish or debris thereon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Resolution M-04 gives OPA the authority to clear leaves and debris from the property with a two-third vote of the Board</a:t>
            </a:r>
          </a:p>
        </p:txBody>
      </p:sp>
      <p:pic>
        <p:nvPicPr>
          <p:cNvPr id="4" name="Picture 3" descr="A house with a porch and a driveway&#10;&#10;AI-generated content may be incorrect.">
            <a:extLst>
              <a:ext uri="{FF2B5EF4-FFF2-40B4-BE49-F238E27FC236}">
                <a16:creationId xmlns:a16="http://schemas.microsoft.com/office/drawing/2014/main" id="{6D491094-4AE6-B493-437D-17C38E7F5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53722"/>
          <a:stretch/>
        </p:blipFill>
        <p:spPr>
          <a:xfrm>
            <a:off x="2442624" y="5104470"/>
            <a:ext cx="4208471" cy="17535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1FCA03-3682-A152-74A4-70A74C84D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7" t="31785" r="19126"/>
          <a:stretch/>
        </p:blipFill>
        <p:spPr bwMode="auto">
          <a:xfrm>
            <a:off x="0" y="5104471"/>
            <a:ext cx="2381258" cy="176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A3058-CFFC-774D-5071-92DEF07FA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2" r="33824" b="30065"/>
          <a:stretch/>
        </p:blipFill>
        <p:spPr bwMode="auto">
          <a:xfrm rot="5400000">
            <a:off x="7048120" y="4762124"/>
            <a:ext cx="1760219" cy="24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51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January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35153"/>
              </p:ext>
            </p:extLst>
          </p:nvPr>
        </p:nvGraphicFramePr>
        <p:xfrm>
          <a:off x="109536" y="3091340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1/1/25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1/31/25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302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99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122598" y="2723080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45EED-5BDB-2387-3FB6-2B720D18D314}"/>
              </a:ext>
            </a:extLst>
          </p:cNvPr>
          <p:cNvSpPr txBox="1"/>
          <p:nvPr/>
        </p:nvSpPr>
        <p:spPr>
          <a:xfrm>
            <a:off x="122598" y="450984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99 violations initiated in January:  72 maintenance/trash/debris;  12 no permit;  5 signs;              10 miscellaneous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 violations includes permit expiration, trailers, unregistered/junk vehicles, vehicle parking, and wire/metal fencing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91 violations complied out; 310 remain open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116 maintenance/trash/debris; 56 no permit; 11 signs; 127 miscellaneous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73 of 310 violations still open are in legal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852265" y="1136342"/>
            <a:ext cx="7434428" cy="489158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230188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Initiatives</a:t>
            </a:r>
          </a:p>
          <a:p>
            <a:pPr marL="687388" lvl="2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Firehouse</a:t>
            </a:r>
          </a:p>
          <a:p>
            <a:pPr marL="1144588" lvl="3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Joe Enste, President, OPVFD</a:t>
            </a:r>
          </a:p>
          <a:p>
            <a:pPr marL="687388" lvl="2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Racquet Center</a:t>
            </a:r>
          </a:p>
          <a:p>
            <a:pPr marL="687388" lvl="2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Irrigation</a:t>
            </a:r>
          </a:p>
          <a:p>
            <a:pPr marL="687388" lvl="2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Canal Bridge</a:t>
            </a:r>
          </a:p>
          <a:p>
            <a:pPr marL="687388" lvl="2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Bocce Ball Courts</a:t>
            </a:r>
          </a:p>
          <a:p>
            <a:pPr marL="230188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Street Brining</a:t>
            </a:r>
          </a:p>
          <a:p>
            <a:pPr marL="230188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Telephones</a:t>
            </a:r>
          </a:p>
          <a:p>
            <a:pPr marL="230188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Northstar</a:t>
            </a:r>
          </a:p>
          <a:p>
            <a:pPr marL="230188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Yard Waste</a:t>
            </a:r>
          </a:p>
          <a:p>
            <a:pPr marL="230188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Leaf Maintenance</a:t>
            </a:r>
          </a:p>
          <a:p>
            <a:pPr marL="230188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M</a:t>
            </a:r>
            <a:r>
              <a:rPr lang="en-US" sz="2000" spc="0" baseline="0" dirty="0">
                <a:latin typeface="+mj-lt"/>
                <a:ea typeface="+mj-ea"/>
                <a:cs typeface="+mj-cs"/>
              </a:rPr>
              <a:t>etrics</a:t>
            </a: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January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568167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1/1/25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1/31/25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6AD777-9903-050C-60B7-A95C92E997D2}"/>
              </a:ext>
            </a:extLst>
          </p:cNvPr>
          <p:cNvSpPr txBox="1"/>
          <p:nvPr/>
        </p:nvSpPr>
        <p:spPr>
          <a:xfrm>
            <a:off x="1001195" y="4502597"/>
            <a:ext cx="7332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33 work orders initiated in January:  2 bulkhead;  1 drainage;                                       4 grounds/landscaping;  3 roads; 2 signs; 21 general maintenance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Majority still open in drainage (24):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7 – over 30 days; 14 – over 60 days</a:t>
            </a:r>
          </a:p>
          <a:p>
            <a:pPr marL="1200150" lvl="2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ill Sans MT" panose="020B0502020104020203"/>
              </a:rPr>
              <a:t>Average 1-4 work orders a day to complete depending upon severity</a:t>
            </a: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January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884649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Received – Jan.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919" y="371924"/>
            <a:ext cx="5707559" cy="1043201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MONTH OF JANUARY 2025 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FINANCIAL RESULTS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DC50967-1FD0-E331-D249-7CD27CF5DB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900829"/>
              </p:ext>
            </p:extLst>
          </p:nvPr>
        </p:nvGraphicFramePr>
        <p:xfrm>
          <a:off x="1718220" y="2175029"/>
          <a:ext cx="6068959" cy="453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95829" imgH="4638629" progId="Excel.Sheet.12">
                  <p:embed/>
                </p:oleObj>
              </mc:Choice>
              <mc:Fallback>
                <p:oleObj name="Worksheet" r:id="rId2" imgW="4495829" imgH="4638629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DC50967-1FD0-E331-D249-7CD27CF5D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8220" y="2175029"/>
                        <a:ext cx="6068959" cy="453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19" y="415566"/>
            <a:ext cx="5623560" cy="11056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JANUARY 2025 YTD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FINANCIAL RESULTS</a:t>
            </a:r>
            <a:br>
              <a:rPr lang="en-US" sz="2700" dirty="0">
                <a:latin typeface="Century Gothic" panose="020B05020202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202E1F-91A6-B68D-8201-1D3A4ED63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192193"/>
              </p:ext>
            </p:extLst>
          </p:nvPr>
        </p:nvGraphicFramePr>
        <p:xfrm>
          <a:off x="1634196" y="2215303"/>
          <a:ext cx="5875607" cy="4491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95829" imgH="4638629" progId="Excel.Sheet.12">
                  <p:embed/>
                </p:oleObj>
              </mc:Choice>
              <mc:Fallback>
                <p:oleObj name="Worksheet" r:id="rId2" imgW="4495829" imgH="4638629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9202E1F-91A6-B68D-8201-1D3A4ED63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4196" y="2215303"/>
                        <a:ext cx="5875607" cy="4491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4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836" y="490368"/>
            <a:ext cx="5986328" cy="86874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Franklin Gothic Medium" panose="020B0603020102020204" pitchFamily="34" charset="0"/>
              </a:rPr>
              <a:t>UNAUDITED RESERVE SUMMARY 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JANUARY 2025 ($ 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1093198" y="2510609"/>
          <a:ext cx="6957606" cy="283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835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924699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071586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958257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918641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779335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602253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General Replace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$7.1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2.1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 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3.3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0.4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(2.1)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(0.7)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(0.3)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(3.1)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1/31/25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$0.7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$7.7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54767" y="3162471"/>
            <a:ext cx="2335109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200" dirty="0">
                <a:solidFill>
                  <a:schemeClr val="bg1"/>
                </a:solidFill>
              </a:rPr>
              <a:t>Treasurer’s Report -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" y="2334827"/>
            <a:ext cx="3653817" cy="3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866414" y="787998"/>
            <a:ext cx="5946749" cy="72783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dirty="0">
                <a:solidFill>
                  <a:prstClr val="black"/>
                </a:solidFill>
                <a:latin typeface="Calibri Light" panose="020F0302020204030204"/>
              </a:rPr>
              <a:t>Cash &amp; Short-Term Investments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u="sng" dirty="0">
                <a:solidFill>
                  <a:prstClr val="black"/>
                </a:solidFill>
                <a:latin typeface="Calibri Light" panose="020F0302020204030204"/>
              </a:rPr>
              <a:t>Month of January</a:t>
            </a:r>
            <a:endParaRPr lang="en-US" sz="1875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03081" y="2260952"/>
            <a:ext cx="3536708" cy="32232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As of January 31, 2025, the Association had Approximately (~) $14.3M in Cash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Decreased ~ ($0.6)M from the Same Time Period Last Year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Decreased ~ ($0.8M) from December 2024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$8.7M Invested in CDAR’s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$50K in Interest Income Recognized for the Month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Remaining $5.6M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4687" y="2478955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8439" y="857250"/>
            <a:ext cx="3865563" cy="5143500"/>
            <a:chOff x="10556877" y="0"/>
            <a:chExt cx="7731125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95741" y="0"/>
              <a:ext cx="4592258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20033" y="8260406"/>
              <a:ext cx="1668145" cy="2026920"/>
            </a:xfrm>
            <a:custGeom>
              <a:avLst/>
              <a:gdLst/>
              <a:ahLst/>
              <a:cxnLst/>
              <a:rect l="l" t="t" r="r" b="b"/>
              <a:pathLst>
                <a:path w="1668144" h="2026920">
                  <a:moveTo>
                    <a:pt x="1667966" y="2026593"/>
                  </a:moveTo>
                  <a:lnTo>
                    <a:pt x="390562" y="2026593"/>
                  </a:lnTo>
                  <a:lnTo>
                    <a:pt x="344494" y="2014984"/>
                  </a:lnTo>
                  <a:lnTo>
                    <a:pt x="299876" y="1999004"/>
                  </a:lnTo>
                  <a:lnTo>
                    <a:pt x="257027" y="1978754"/>
                  </a:lnTo>
                  <a:lnTo>
                    <a:pt x="216266" y="1954366"/>
                  </a:lnTo>
                  <a:lnTo>
                    <a:pt x="177910" y="1925971"/>
                  </a:lnTo>
                  <a:lnTo>
                    <a:pt x="142279" y="1893701"/>
                  </a:lnTo>
                  <a:lnTo>
                    <a:pt x="110010" y="1858070"/>
                  </a:lnTo>
                  <a:lnTo>
                    <a:pt x="81615" y="1819714"/>
                  </a:lnTo>
                  <a:lnTo>
                    <a:pt x="57227" y="1778953"/>
                  </a:lnTo>
                  <a:lnTo>
                    <a:pt x="36977" y="1736104"/>
                  </a:lnTo>
                  <a:lnTo>
                    <a:pt x="20997" y="1691487"/>
                  </a:lnTo>
                  <a:lnTo>
                    <a:pt x="9420" y="1645419"/>
                  </a:lnTo>
                  <a:lnTo>
                    <a:pt x="2377" y="1598219"/>
                  </a:lnTo>
                  <a:lnTo>
                    <a:pt x="0" y="1550206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1667966" y="0"/>
                  </a:lnTo>
                  <a:lnTo>
                    <a:pt x="1667966" y="2026593"/>
                  </a:lnTo>
                  <a:close/>
                </a:path>
              </a:pathLst>
            </a:custGeom>
            <a:solidFill>
              <a:srgbClr val="5CA8DD"/>
            </a:solidFill>
          </p:spPr>
          <p:txBody>
            <a:bodyPr wrap="square" lIns="0" tIns="0" rIns="0" bIns="0" rtlCol="0"/>
            <a:lstStyle/>
            <a:p>
              <a:pPr defTabSz="457200"/>
              <a:endParaRPr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556877" y="8801100"/>
              <a:ext cx="3418840" cy="1485900"/>
            </a:xfrm>
            <a:custGeom>
              <a:avLst/>
              <a:gdLst/>
              <a:ahLst/>
              <a:cxnLst/>
              <a:rect l="l" t="t" r="r" b="b"/>
              <a:pathLst>
                <a:path w="3418840" h="1485900">
                  <a:moveTo>
                    <a:pt x="3418596" y="1485899"/>
                  </a:moveTo>
                  <a:lnTo>
                    <a:pt x="0" y="1485899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2932821" y="0"/>
                  </a:lnTo>
                  <a:lnTo>
                    <a:pt x="2980834" y="2377"/>
                  </a:lnTo>
                  <a:lnTo>
                    <a:pt x="3028034" y="9420"/>
                  </a:lnTo>
                  <a:lnTo>
                    <a:pt x="3074102" y="20997"/>
                  </a:lnTo>
                  <a:lnTo>
                    <a:pt x="3118720" y="36977"/>
                  </a:lnTo>
                  <a:lnTo>
                    <a:pt x="3161568" y="57227"/>
                  </a:lnTo>
                  <a:lnTo>
                    <a:pt x="3202330" y="81616"/>
                  </a:lnTo>
                  <a:lnTo>
                    <a:pt x="3240685" y="110010"/>
                  </a:lnTo>
                  <a:lnTo>
                    <a:pt x="3276317" y="142280"/>
                  </a:lnTo>
                  <a:lnTo>
                    <a:pt x="3308586" y="177911"/>
                  </a:lnTo>
                  <a:lnTo>
                    <a:pt x="3336980" y="216266"/>
                  </a:lnTo>
                  <a:lnTo>
                    <a:pt x="3361369" y="257028"/>
                  </a:lnTo>
                  <a:lnTo>
                    <a:pt x="3381619" y="299876"/>
                  </a:lnTo>
                  <a:lnTo>
                    <a:pt x="3397598" y="344494"/>
                  </a:lnTo>
                  <a:lnTo>
                    <a:pt x="3409176" y="390562"/>
                  </a:lnTo>
                  <a:lnTo>
                    <a:pt x="3416219" y="437762"/>
                  </a:lnTo>
                  <a:lnTo>
                    <a:pt x="3418596" y="485774"/>
                  </a:lnTo>
                  <a:lnTo>
                    <a:pt x="3418596" y="1485899"/>
                  </a:lnTo>
                  <a:close/>
                </a:path>
              </a:pathLst>
            </a:custGeom>
            <a:solidFill>
              <a:srgbClr val="C8252B"/>
            </a:solidFill>
          </p:spPr>
          <p:txBody>
            <a:bodyPr wrap="square" lIns="0" tIns="0" rIns="0" bIns="0" rtlCol="0"/>
            <a:lstStyle/>
            <a:p>
              <a:pPr defTabSz="457200"/>
              <a:endParaRPr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032327" y="6885680"/>
              <a:ext cx="1977389" cy="2036445"/>
            </a:xfrm>
            <a:custGeom>
              <a:avLst/>
              <a:gdLst/>
              <a:ahLst/>
              <a:cxnLst/>
              <a:rect l="l" t="t" r="r" b="b"/>
              <a:pathLst>
                <a:path w="1977390" h="2036445">
                  <a:moveTo>
                    <a:pt x="1491555" y="2035982"/>
                  </a:moveTo>
                  <a:lnTo>
                    <a:pt x="485775" y="2035982"/>
                  </a:lnTo>
                  <a:lnTo>
                    <a:pt x="437762" y="2033605"/>
                  </a:lnTo>
                  <a:lnTo>
                    <a:pt x="390562" y="2026561"/>
                  </a:lnTo>
                  <a:lnTo>
                    <a:pt x="344494" y="2014984"/>
                  </a:lnTo>
                  <a:lnTo>
                    <a:pt x="299876" y="1999004"/>
                  </a:lnTo>
                  <a:lnTo>
                    <a:pt x="257027" y="1978754"/>
                  </a:lnTo>
                  <a:lnTo>
                    <a:pt x="216266" y="1954366"/>
                  </a:lnTo>
                  <a:lnTo>
                    <a:pt x="177910" y="1925971"/>
                  </a:lnTo>
                  <a:lnTo>
                    <a:pt x="142279" y="1893702"/>
                  </a:lnTo>
                  <a:lnTo>
                    <a:pt x="110010" y="1858070"/>
                  </a:lnTo>
                  <a:lnTo>
                    <a:pt x="81615" y="1819715"/>
                  </a:lnTo>
                  <a:lnTo>
                    <a:pt x="57227" y="1778953"/>
                  </a:lnTo>
                  <a:lnTo>
                    <a:pt x="36977" y="1736105"/>
                  </a:lnTo>
                  <a:lnTo>
                    <a:pt x="20997" y="1691487"/>
                  </a:lnTo>
                  <a:lnTo>
                    <a:pt x="9420" y="1645419"/>
                  </a:lnTo>
                  <a:lnTo>
                    <a:pt x="2377" y="1598220"/>
                  </a:lnTo>
                  <a:lnTo>
                    <a:pt x="0" y="1550207"/>
                  </a:ln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1"/>
                  </a:lnTo>
                  <a:lnTo>
                    <a:pt x="216266" y="81616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5" y="0"/>
                  </a:lnTo>
                  <a:lnTo>
                    <a:pt x="1491555" y="0"/>
                  </a:lnTo>
                  <a:lnTo>
                    <a:pt x="1539568" y="2377"/>
                  </a:lnTo>
                  <a:lnTo>
                    <a:pt x="1586768" y="9420"/>
                  </a:lnTo>
                  <a:lnTo>
                    <a:pt x="1632836" y="20997"/>
                  </a:lnTo>
                  <a:lnTo>
                    <a:pt x="1677453" y="36977"/>
                  </a:lnTo>
                  <a:lnTo>
                    <a:pt x="1720302" y="57227"/>
                  </a:lnTo>
                  <a:lnTo>
                    <a:pt x="1761064" y="81616"/>
                  </a:lnTo>
                  <a:lnTo>
                    <a:pt x="1799419" y="110011"/>
                  </a:lnTo>
                  <a:lnTo>
                    <a:pt x="1835050" y="142280"/>
                  </a:lnTo>
                  <a:lnTo>
                    <a:pt x="1867320" y="177911"/>
                  </a:lnTo>
                  <a:lnTo>
                    <a:pt x="1895715" y="216266"/>
                  </a:lnTo>
                  <a:lnTo>
                    <a:pt x="1920103" y="257028"/>
                  </a:lnTo>
                  <a:lnTo>
                    <a:pt x="1940353" y="299877"/>
                  </a:lnTo>
                  <a:lnTo>
                    <a:pt x="1956333" y="344494"/>
                  </a:lnTo>
                  <a:lnTo>
                    <a:pt x="1967910" y="390562"/>
                  </a:lnTo>
                  <a:lnTo>
                    <a:pt x="1974953" y="437762"/>
                  </a:lnTo>
                  <a:lnTo>
                    <a:pt x="1977330" y="485775"/>
                  </a:lnTo>
                  <a:lnTo>
                    <a:pt x="1977330" y="1550207"/>
                  </a:lnTo>
                  <a:lnTo>
                    <a:pt x="1974953" y="1598220"/>
                  </a:lnTo>
                  <a:lnTo>
                    <a:pt x="1967910" y="1645419"/>
                  </a:lnTo>
                  <a:lnTo>
                    <a:pt x="1956333" y="1691487"/>
                  </a:lnTo>
                  <a:lnTo>
                    <a:pt x="1940353" y="1736105"/>
                  </a:lnTo>
                  <a:lnTo>
                    <a:pt x="1920103" y="1778953"/>
                  </a:lnTo>
                  <a:lnTo>
                    <a:pt x="1895715" y="1819715"/>
                  </a:lnTo>
                  <a:lnTo>
                    <a:pt x="1867320" y="1858070"/>
                  </a:lnTo>
                  <a:lnTo>
                    <a:pt x="1835050" y="1893702"/>
                  </a:lnTo>
                  <a:lnTo>
                    <a:pt x="1799419" y="1925971"/>
                  </a:lnTo>
                  <a:lnTo>
                    <a:pt x="1761064" y="1954366"/>
                  </a:lnTo>
                  <a:lnTo>
                    <a:pt x="1720302" y="1978754"/>
                  </a:lnTo>
                  <a:lnTo>
                    <a:pt x="1677453" y="1999004"/>
                  </a:lnTo>
                  <a:lnTo>
                    <a:pt x="1632836" y="2014984"/>
                  </a:lnTo>
                  <a:lnTo>
                    <a:pt x="1586768" y="2026561"/>
                  </a:lnTo>
                  <a:lnTo>
                    <a:pt x="1539568" y="2033605"/>
                  </a:lnTo>
                  <a:lnTo>
                    <a:pt x="1491555" y="2035982"/>
                  </a:lnTo>
                  <a:close/>
                </a:path>
              </a:pathLst>
            </a:custGeom>
            <a:solidFill>
              <a:srgbClr val="5CA8DD"/>
            </a:solidFill>
          </p:spPr>
          <p:txBody>
            <a:bodyPr wrap="square" lIns="0" tIns="0" rIns="0" bIns="0" rtlCol="0"/>
            <a:lstStyle/>
            <a:p>
              <a:pPr defTabSz="457200"/>
              <a:endParaRPr sz="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960151" y="11"/>
              <a:ext cx="3871595" cy="3286125"/>
            </a:xfrm>
            <a:custGeom>
              <a:avLst/>
              <a:gdLst/>
              <a:ahLst/>
              <a:cxnLst/>
              <a:rect l="l" t="t" r="r" b="b"/>
              <a:pathLst>
                <a:path w="3871594" h="3286125">
                  <a:moveTo>
                    <a:pt x="3871201" y="485775"/>
                  </a:moveTo>
                  <a:lnTo>
                    <a:pt x="3868978" y="438988"/>
                  </a:lnTo>
                  <a:lnTo>
                    <a:pt x="3862438" y="393458"/>
                  </a:lnTo>
                  <a:lnTo>
                    <a:pt x="3851795" y="349402"/>
                  </a:lnTo>
                  <a:lnTo>
                    <a:pt x="3837254" y="306997"/>
                  </a:lnTo>
                  <a:lnTo>
                    <a:pt x="3819004" y="266471"/>
                  </a:lnTo>
                  <a:lnTo>
                    <a:pt x="3797249" y="228015"/>
                  </a:lnTo>
                  <a:lnTo>
                    <a:pt x="3772217" y="191833"/>
                  </a:lnTo>
                  <a:lnTo>
                    <a:pt x="3744087" y="158127"/>
                  </a:lnTo>
                  <a:lnTo>
                    <a:pt x="3713061" y="127114"/>
                  </a:lnTo>
                  <a:lnTo>
                    <a:pt x="3679367" y="98983"/>
                  </a:lnTo>
                  <a:lnTo>
                    <a:pt x="3643185" y="73939"/>
                  </a:lnTo>
                  <a:lnTo>
                    <a:pt x="3604730" y="52197"/>
                  </a:lnTo>
                  <a:lnTo>
                    <a:pt x="3564191" y="33947"/>
                  </a:lnTo>
                  <a:lnTo>
                    <a:pt x="3521799" y="19392"/>
                  </a:lnTo>
                  <a:lnTo>
                    <a:pt x="3477730" y="8750"/>
                  </a:lnTo>
                  <a:lnTo>
                    <a:pt x="3432213" y="2222"/>
                  </a:lnTo>
                  <a:lnTo>
                    <a:pt x="3385426" y="0"/>
                  </a:lnTo>
                  <a:lnTo>
                    <a:pt x="2229497" y="0"/>
                  </a:lnTo>
                  <a:lnTo>
                    <a:pt x="2182711" y="2222"/>
                  </a:lnTo>
                  <a:lnTo>
                    <a:pt x="2137181" y="8750"/>
                  </a:lnTo>
                  <a:lnTo>
                    <a:pt x="2093125" y="19392"/>
                  </a:lnTo>
                  <a:lnTo>
                    <a:pt x="2050719" y="33947"/>
                  </a:lnTo>
                  <a:lnTo>
                    <a:pt x="2010194" y="52197"/>
                  </a:lnTo>
                  <a:lnTo>
                    <a:pt x="1971738" y="73939"/>
                  </a:lnTo>
                  <a:lnTo>
                    <a:pt x="1935556" y="98983"/>
                  </a:lnTo>
                  <a:lnTo>
                    <a:pt x="1901850" y="127114"/>
                  </a:lnTo>
                  <a:lnTo>
                    <a:pt x="1870837" y="158127"/>
                  </a:lnTo>
                  <a:lnTo>
                    <a:pt x="1842706" y="191833"/>
                  </a:lnTo>
                  <a:lnTo>
                    <a:pt x="1817662" y="228015"/>
                  </a:lnTo>
                  <a:lnTo>
                    <a:pt x="1795919" y="266471"/>
                  </a:lnTo>
                  <a:lnTo>
                    <a:pt x="1777669" y="306997"/>
                  </a:lnTo>
                  <a:lnTo>
                    <a:pt x="1763115" y="349402"/>
                  </a:lnTo>
                  <a:lnTo>
                    <a:pt x="1752473" y="393458"/>
                  </a:lnTo>
                  <a:lnTo>
                    <a:pt x="1745945" y="438988"/>
                  </a:lnTo>
                  <a:lnTo>
                    <a:pt x="1743722" y="485775"/>
                  </a:lnTo>
                  <a:lnTo>
                    <a:pt x="1743722" y="1106398"/>
                  </a:lnTo>
                  <a:lnTo>
                    <a:pt x="1734019" y="1104049"/>
                  </a:lnTo>
                  <a:lnTo>
                    <a:pt x="1688490" y="1097508"/>
                  </a:lnTo>
                  <a:lnTo>
                    <a:pt x="1641703" y="1095286"/>
                  </a:lnTo>
                  <a:lnTo>
                    <a:pt x="485775" y="1095286"/>
                  </a:lnTo>
                  <a:lnTo>
                    <a:pt x="438988" y="1097508"/>
                  </a:lnTo>
                  <a:lnTo>
                    <a:pt x="393458" y="1104049"/>
                  </a:lnTo>
                  <a:lnTo>
                    <a:pt x="349402" y="1114691"/>
                  </a:lnTo>
                  <a:lnTo>
                    <a:pt x="306997" y="1129233"/>
                  </a:lnTo>
                  <a:lnTo>
                    <a:pt x="266471" y="1147483"/>
                  </a:lnTo>
                  <a:lnTo>
                    <a:pt x="228015" y="1169238"/>
                  </a:lnTo>
                  <a:lnTo>
                    <a:pt x="191833" y="1194269"/>
                  </a:lnTo>
                  <a:lnTo>
                    <a:pt x="158140" y="1222413"/>
                  </a:lnTo>
                  <a:lnTo>
                    <a:pt x="127114" y="1253426"/>
                  </a:lnTo>
                  <a:lnTo>
                    <a:pt x="98983" y="1287119"/>
                  </a:lnTo>
                  <a:lnTo>
                    <a:pt x="73952" y="1323301"/>
                  </a:lnTo>
                  <a:lnTo>
                    <a:pt x="52197" y="1361757"/>
                  </a:lnTo>
                  <a:lnTo>
                    <a:pt x="33947" y="1402295"/>
                  </a:lnTo>
                  <a:lnTo>
                    <a:pt x="19405" y="1444688"/>
                  </a:lnTo>
                  <a:lnTo>
                    <a:pt x="8763" y="1488757"/>
                  </a:lnTo>
                  <a:lnTo>
                    <a:pt x="2222" y="1534274"/>
                  </a:lnTo>
                  <a:lnTo>
                    <a:pt x="0" y="1581061"/>
                  </a:lnTo>
                  <a:lnTo>
                    <a:pt x="0" y="2800096"/>
                  </a:lnTo>
                  <a:lnTo>
                    <a:pt x="2222" y="2846882"/>
                  </a:lnTo>
                  <a:lnTo>
                    <a:pt x="8763" y="2892412"/>
                  </a:lnTo>
                  <a:lnTo>
                    <a:pt x="19405" y="2936468"/>
                  </a:lnTo>
                  <a:lnTo>
                    <a:pt x="33947" y="2978874"/>
                  </a:lnTo>
                  <a:lnTo>
                    <a:pt x="52197" y="3019399"/>
                  </a:lnTo>
                  <a:lnTo>
                    <a:pt x="73952" y="3057855"/>
                  </a:lnTo>
                  <a:lnTo>
                    <a:pt x="98983" y="3094037"/>
                  </a:lnTo>
                  <a:lnTo>
                    <a:pt x="127114" y="3127743"/>
                  </a:lnTo>
                  <a:lnTo>
                    <a:pt x="158140" y="3158756"/>
                  </a:lnTo>
                  <a:lnTo>
                    <a:pt x="191833" y="3186887"/>
                  </a:lnTo>
                  <a:lnTo>
                    <a:pt x="228015" y="3211931"/>
                  </a:lnTo>
                  <a:lnTo>
                    <a:pt x="266471" y="3233674"/>
                  </a:lnTo>
                  <a:lnTo>
                    <a:pt x="306997" y="3251924"/>
                  </a:lnTo>
                  <a:lnTo>
                    <a:pt x="349402" y="3266465"/>
                  </a:lnTo>
                  <a:lnTo>
                    <a:pt x="393458" y="3277120"/>
                  </a:lnTo>
                  <a:lnTo>
                    <a:pt x="438988" y="3283648"/>
                  </a:lnTo>
                  <a:lnTo>
                    <a:pt x="485775" y="3285871"/>
                  </a:lnTo>
                  <a:lnTo>
                    <a:pt x="1641703" y="3285871"/>
                  </a:lnTo>
                  <a:lnTo>
                    <a:pt x="1688490" y="3283648"/>
                  </a:lnTo>
                  <a:lnTo>
                    <a:pt x="1734019" y="3277120"/>
                  </a:lnTo>
                  <a:lnTo>
                    <a:pt x="1778076" y="3266465"/>
                  </a:lnTo>
                  <a:lnTo>
                    <a:pt x="1820481" y="3251924"/>
                  </a:lnTo>
                  <a:lnTo>
                    <a:pt x="1861007" y="3233674"/>
                  </a:lnTo>
                  <a:lnTo>
                    <a:pt x="1899462" y="3211931"/>
                  </a:lnTo>
                  <a:lnTo>
                    <a:pt x="1935645" y="3186887"/>
                  </a:lnTo>
                  <a:lnTo>
                    <a:pt x="1969338" y="3158756"/>
                  </a:lnTo>
                  <a:lnTo>
                    <a:pt x="2000364" y="3127743"/>
                  </a:lnTo>
                  <a:lnTo>
                    <a:pt x="2028494" y="3094037"/>
                  </a:lnTo>
                  <a:lnTo>
                    <a:pt x="2053539" y="3057855"/>
                  </a:lnTo>
                  <a:lnTo>
                    <a:pt x="2075281" y="3019399"/>
                  </a:lnTo>
                  <a:lnTo>
                    <a:pt x="2093531" y="2978874"/>
                  </a:lnTo>
                  <a:lnTo>
                    <a:pt x="2108073" y="2936468"/>
                  </a:lnTo>
                  <a:lnTo>
                    <a:pt x="2118715" y="2892412"/>
                  </a:lnTo>
                  <a:lnTo>
                    <a:pt x="2125256" y="2846882"/>
                  </a:lnTo>
                  <a:lnTo>
                    <a:pt x="2127478" y="2800096"/>
                  </a:lnTo>
                  <a:lnTo>
                    <a:pt x="2127478" y="2179485"/>
                  </a:lnTo>
                  <a:lnTo>
                    <a:pt x="2137181" y="2181822"/>
                  </a:lnTo>
                  <a:lnTo>
                    <a:pt x="2182711" y="2188362"/>
                  </a:lnTo>
                  <a:lnTo>
                    <a:pt x="2229497" y="2190585"/>
                  </a:lnTo>
                  <a:lnTo>
                    <a:pt x="3385426" y="2190585"/>
                  </a:lnTo>
                  <a:lnTo>
                    <a:pt x="3432213" y="2188362"/>
                  </a:lnTo>
                  <a:lnTo>
                    <a:pt x="3477730" y="2181822"/>
                  </a:lnTo>
                  <a:lnTo>
                    <a:pt x="3521799" y="2171179"/>
                  </a:lnTo>
                  <a:lnTo>
                    <a:pt x="3564191" y="2156625"/>
                  </a:lnTo>
                  <a:lnTo>
                    <a:pt x="3604730" y="2138375"/>
                  </a:lnTo>
                  <a:lnTo>
                    <a:pt x="3643185" y="2116632"/>
                  </a:lnTo>
                  <a:lnTo>
                    <a:pt x="3679367" y="2091588"/>
                  </a:lnTo>
                  <a:lnTo>
                    <a:pt x="3713061" y="2063457"/>
                  </a:lnTo>
                  <a:lnTo>
                    <a:pt x="3744087" y="2032444"/>
                  </a:lnTo>
                  <a:lnTo>
                    <a:pt x="3772217" y="1998738"/>
                  </a:lnTo>
                  <a:lnTo>
                    <a:pt x="3797249" y="1962556"/>
                  </a:lnTo>
                  <a:lnTo>
                    <a:pt x="3819004" y="1924100"/>
                  </a:lnTo>
                  <a:lnTo>
                    <a:pt x="3837254" y="1883575"/>
                  </a:lnTo>
                  <a:lnTo>
                    <a:pt x="3851795" y="1841182"/>
                  </a:lnTo>
                  <a:lnTo>
                    <a:pt x="3862438" y="1797113"/>
                  </a:lnTo>
                  <a:lnTo>
                    <a:pt x="3868978" y="1751584"/>
                  </a:lnTo>
                  <a:lnTo>
                    <a:pt x="3871201" y="1704809"/>
                  </a:lnTo>
                  <a:lnTo>
                    <a:pt x="3871201" y="485775"/>
                  </a:lnTo>
                  <a:close/>
                </a:path>
              </a:pathLst>
            </a:custGeom>
            <a:solidFill>
              <a:srgbClr val="91C73D"/>
            </a:solidFill>
          </p:spPr>
          <p:txBody>
            <a:bodyPr wrap="square" lIns="0" tIns="0" rIns="0" bIns="0" rtlCol="0"/>
            <a:lstStyle/>
            <a:p>
              <a:pPr defTabSz="457200"/>
              <a:endParaRPr sz="9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539" y="1009852"/>
            <a:ext cx="1147762" cy="114776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8000" y="2353340"/>
            <a:ext cx="4813935" cy="16324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350" marR="2540">
              <a:lnSpc>
                <a:spcPts val="4235"/>
              </a:lnSpc>
              <a:spcBef>
                <a:spcPts val="130"/>
              </a:spcBef>
            </a:pPr>
            <a:r>
              <a:rPr sz="3550" spc="-133" dirty="0">
                <a:solidFill>
                  <a:srgbClr val="FFFFFF"/>
                </a:solidFill>
                <a:latin typeface="Lucida Sans"/>
                <a:cs typeface="Lucida Sans"/>
              </a:rPr>
              <a:t>Ocean</a:t>
            </a:r>
            <a:r>
              <a:rPr sz="3550" spc="-153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550" spc="-260" dirty="0">
                <a:solidFill>
                  <a:srgbClr val="FFFFFF"/>
                </a:solidFill>
                <a:latin typeface="Lucida Sans"/>
                <a:cs typeface="Lucida Sans"/>
              </a:rPr>
              <a:t>Pines</a:t>
            </a:r>
            <a:r>
              <a:rPr sz="3550" spc="-153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550" spc="-150" dirty="0">
                <a:solidFill>
                  <a:srgbClr val="FFFFFF"/>
                </a:solidFill>
                <a:latin typeface="Lucida Sans"/>
                <a:cs typeface="Lucida Sans"/>
              </a:rPr>
              <a:t>Volunteer </a:t>
            </a:r>
            <a:r>
              <a:rPr sz="3550" spc="-170" dirty="0">
                <a:solidFill>
                  <a:srgbClr val="FFFFFF"/>
                </a:solidFill>
                <a:latin typeface="Lucida Sans"/>
                <a:cs typeface="Lucida Sans"/>
              </a:rPr>
              <a:t>Fire</a:t>
            </a:r>
            <a:r>
              <a:rPr sz="3550" spc="-1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550" spc="-155" dirty="0">
                <a:solidFill>
                  <a:srgbClr val="FFFFFF"/>
                </a:solidFill>
                <a:latin typeface="Lucida Sans"/>
                <a:cs typeface="Lucida Sans"/>
              </a:rPr>
              <a:t>Department: </a:t>
            </a:r>
            <a:r>
              <a:rPr sz="3550" spc="-195" dirty="0">
                <a:solidFill>
                  <a:srgbClr val="FFFFFF"/>
                </a:solidFill>
                <a:latin typeface="Lucida Sans"/>
                <a:cs typeface="Lucida Sans"/>
              </a:rPr>
              <a:t>South</a:t>
            </a:r>
            <a:r>
              <a:rPr sz="3550" spc="-1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550" spc="-133" dirty="0">
                <a:solidFill>
                  <a:srgbClr val="FFFFFF"/>
                </a:solidFill>
                <a:latin typeface="Lucida Sans"/>
                <a:cs typeface="Lucida Sans"/>
              </a:rPr>
              <a:t>Station</a:t>
            </a:r>
            <a:r>
              <a:rPr sz="3550" spc="-143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550" spc="-155" dirty="0">
                <a:solidFill>
                  <a:srgbClr val="FFFFFF"/>
                </a:solidFill>
                <a:latin typeface="Lucida Sans"/>
                <a:cs typeface="Lucida Sans"/>
              </a:rPr>
              <a:t>Update</a:t>
            </a:r>
            <a:endParaRPr sz="355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000" y="4223383"/>
            <a:ext cx="3805555" cy="11459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242820" defTabSz="457200">
              <a:spcBef>
                <a:spcPts val="50"/>
              </a:spcBef>
            </a:pPr>
            <a:r>
              <a:rPr sz="1500" kern="0" dirty="0">
                <a:solidFill>
                  <a:srgbClr val="FFFFFF"/>
                </a:solidFill>
                <a:latin typeface="Arial"/>
                <a:cs typeface="Arial"/>
              </a:rPr>
              <a:t>February</a:t>
            </a:r>
            <a:r>
              <a:rPr sz="1500" kern="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kern="0" dirty="0">
                <a:solidFill>
                  <a:srgbClr val="FFFFFF"/>
                </a:solidFill>
                <a:latin typeface="Arial"/>
                <a:cs typeface="Arial"/>
              </a:rPr>
              <a:t>22,</a:t>
            </a:r>
            <a:r>
              <a:rPr sz="1500" kern="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350" defTabSz="457200">
              <a:spcBef>
                <a:spcPts val="1158"/>
              </a:spcBef>
            </a:pPr>
            <a:r>
              <a:rPr sz="1500" kern="0" spc="-70" dirty="0">
                <a:solidFill>
                  <a:srgbClr val="FFFFFF"/>
                </a:solidFill>
                <a:latin typeface="Verdana"/>
                <a:cs typeface="Verdana"/>
              </a:rPr>
              <a:t>Presented</a:t>
            </a:r>
            <a:r>
              <a:rPr sz="1500" kern="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kern="0" spc="-193" dirty="0">
                <a:solidFill>
                  <a:srgbClr val="FFFFFF"/>
                </a:solidFill>
                <a:latin typeface="Verdana"/>
                <a:cs typeface="Verdana"/>
              </a:rPr>
              <a:t>by:</a:t>
            </a:r>
            <a:endParaRPr sz="1500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6350" marR="1675765" defTabSz="457200">
              <a:lnSpc>
                <a:spcPts val="2100"/>
              </a:lnSpc>
              <a:spcBef>
                <a:spcPts val="50"/>
              </a:spcBef>
            </a:pPr>
            <a:r>
              <a:rPr sz="1500" kern="0" dirty="0">
                <a:solidFill>
                  <a:srgbClr val="FFFFFF"/>
                </a:solidFill>
                <a:latin typeface="Verdana"/>
                <a:cs typeface="Verdana"/>
              </a:rPr>
              <a:t>Joe</a:t>
            </a:r>
            <a:r>
              <a:rPr sz="1500" kern="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kern="0" spc="-105" dirty="0">
                <a:solidFill>
                  <a:srgbClr val="FFFFFF"/>
                </a:solidFill>
                <a:latin typeface="Verdana"/>
                <a:cs typeface="Verdana"/>
              </a:rPr>
              <a:t>Enste,</a:t>
            </a:r>
            <a:r>
              <a:rPr sz="1500" kern="0" spc="-17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kern="0" spc="-10" dirty="0">
                <a:solidFill>
                  <a:srgbClr val="FFFFFF"/>
                </a:solidFill>
                <a:latin typeface="Verdana"/>
                <a:cs typeface="Verdana"/>
              </a:rPr>
              <a:t>President </a:t>
            </a:r>
            <a:r>
              <a:rPr sz="1500" kern="0" spc="-30" dirty="0">
                <a:solidFill>
                  <a:srgbClr val="FFFFFF"/>
                </a:solidFill>
                <a:latin typeface="Verdana"/>
                <a:cs typeface="Verdana"/>
              </a:rPr>
              <a:t>Joey</a:t>
            </a:r>
            <a:r>
              <a:rPr sz="1500" kern="0" spc="-17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kern="0" spc="-102" dirty="0">
                <a:solidFill>
                  <a:srgbClr val="FFFFFF"/>
                </a:solidFill>
                <a:latin typeface="Verdana"/>
                <a:cs typeface="Verdana"/>
              </a:rPr>
              <a:t>Widgeon,</a:t>
            </a:r>
            <a:r>
              <a:rPr sz="1500" kern="0" spc="-17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kern="0" spc="-73" dirty="0">
                <a:solidFill>
                  <a:srgbClr val="FFFFFF"/>
                </a:solidFill>
                <a:latin typeface="Verdana"/>
                <a:cs typeface="Verdana"/>
              </a:rPr>
              <a:t>Fire</a:t>
            </a:r>
            <a:r>
              <a:rPr sz="1500" kern="0" spc="-17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kern="0" spc="-48" dirty="0">
                <a:solidFill>
                  <a:srgbClr val="FFFFFF"/>
                </a:solidFill>
                <a:latin typeface="Verdana"/>
                <a:cs typeface="Verdana"/>
              </a:rPr>
              <a:t>Chief</a:t>
            </a:r>
            <a:endParaRPr sz="1500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8567" y="811557"/>
            <a:ext cx="6686864" cy="504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6350">
              <a:spcBef>
                <a:spcPts val="65"/>
              </a:spcBef>
            </a:pPr>
            <a:r>
              <a:rPr spc="28" dirty="0"/>
              <a:t>OPVFD</a:t>
            </a:r>
            <a:r>
              <a:rPr spc="-135" dirty="0"/>
              <a:t> </a:t>
            </a:r>
            <a:r>
              <a:rPr dirty="0"/>
              <a:t>Building</a:t>
            </a:r>
            <a:r>
              <a:rPr spc="-135" dirty="0"/>
              <a:t> </a:t>
            </a:r>
            <a:r>
              <a:rPr dirty="0"/>
              <a:t>Funding</a:t>
            </a:r>
            <a:r>
              <a:rPr spc="-135" dirty="0"/>
              <a:t> </a:t>
            </a:r>
            <a:r>
              <a:rPr spc="28" dirty="0"/>
              <a:t>Sources</a:t>
            </a:r>
          </a:p>
        </p:txBody>
      </p:sp>
      <p:sp>
        <p:nvSpPr>
          <p:cNvPr id="3" name="object 3"/>
          <p:cNvSpPr/>
          <p:nvPr/>
        </p:nvSpPr>
        <p:spPr>
          <a:xfrm>
            <a:off x="1154611" y="2817442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37030" y="257174"/>
                </a:moveTo>
                <a:lnTo>
                  <a:pt x="120144" y="257174"/>
                </a:lnTo>
                <a:lnTo>
                  <a:pt x="111782" y="256351"/>
                </a:lnTo>
                <a:lnTo>
                  <a:pt x="71578" y="244155"/>
                </a:lnTo>
                <a:lnTo>
                  <a:pt x="31692" y="213542"/>
                </a:lnTo>
                <a:lnTo>
                  <a:pt x="6557" y="169995"/>
                </a:lnTo>
                <a:lnTo>
                  <a:pt x="0" y="137030"/>
                </a:lnTo>
                <a:lnTo>
                  <a:pt x="0" y="120144"/>
                </a:lnTo>
                <a:lnTo>
                  <a:pt x="13019" y="71578"/>
                </a:lnTo>
                <a:lnTo>
                  <a:pt x="43632" y="31692"/>
                </a:lnTo>
                <a:lnTo>
                  <a:pt x="87179" y="6557"/>
                </a:lnTo>
                <a:lnTo>
                  <a:pt x="120144" y="0"/>
                </a:lnTo>
                <a:lnTo>
                  <a:pt x="137030" y="0"/>
                </a:lnTo>
                <a:lnTo>
                  <a:pt x="185596" y="13019"/>
                </a:lnTo>
                <a:lnTo>
                  <a:pt x="225482" y="43632"/>
                </a:lnTo>
                <a:lnTo>
                  <a:pt x="250617" y="87179"/>
                </a:lnTo>
                <a:lnTo>
                  <a:pt x="257175" y="128587"/>
                </a:lnTo>
                <a:lnTo>
                  <a:pt x="257174" y="137030"/>
                </a:lnTo>
                <a:lnTo>
                  <a:pt x="244155" y="185596"/>
                </a:lnTo>
                <a:lnTo>
                  <a:pt x="213542" y="225482"/>
                </a:lnTo>
                <a:lnTo>
                  <a:pt x="169995" y="250617"/>
                </a:lnTo>
                <a:lnTo>
                  <a:pt x="137030" y="25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4611" y="3350842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37030" y="257174"/>
                </a:moveTo>
                <a:lnTo>
                  <a:pt x="120144" y="257174"/>
                </a:lnTo>
                <a:lnTo>
                  <a:pt x="111782" y="256351"/>
                </a:lnTo>
                <a:lnTo>
                  <a:pt x="71578" y="244155"/>
                </a:lnTo>
                <a:lnTo>
                  <a:pt x="31692" y="213542"/>
                </a:lnTo>
                <a:lnTo>
                  <a:pt x="6557" y="169994"/>
                </a:lnTo>
                <a:lnTo>
                  <a:pt x="0" y="137030"/>
                </a:lnTo>
                <a:lnTo>
                  <a:pt x="0" y="120144"/>
                </a:lnTo>
                <a:lnTo>
                  <a:pt x="13019" y="71578"/>
                </a:lnTo>
                <a:lnTo>
                  <a:pt x="43632" y="31691"/>
                </a:lnTo>
                <a:lnTo>
                  <a:pt x="87179" y="6557"/>
                </a:lnTo>
                <a:lnTo>
                  <a:pt x="120144" y="0"/>
                </a:lnTo>
                <a:lnTo>
                  <a:pt x="137030" y="0"/>
                </a:lnTo>
                <a:lnTo>
                  <a:pt x="185596" y="13019"/>
                </a:lnTo>
                <a:lnTo>
                  <a:pt x="225482" y="43632"/>
                </a:lnTo>
                <a:lnTo>
                  <a:pt x="250617" y="87179"/>
                </a:lnTo>
                <a:lnTo>
                  <a:pt x="257175" y="128587"/>
                </a:lnTo>
                <a:lnTo>
                  <a:pt x="257174" y="137030"/>
                </a:lnTo>
                <a:lnTo>
                  <a:pt x="244155" y="185595"/>
                </a:lnTo>
                <a:lnTo>
                  <a:pt x="213542" y="225482"/>
                </a:lnTo>
                <a:lnTo>
                  <a:pt x="169995" y="250617"/>
                </a:lnTo>
                <a:lnTo>
                  <a:pt x="137030" y="25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790879" y="1984810"/>
            <a:ext cx="7562239" cy="1665263"/>
          </a:xfrm>
          <a:prstGeom prst="rect">
            <a:avLst/>
          </a:prstGeom>
        </p:spPr>
        <p:txBody>
          <a:bodyPr vert="horz" wrap="square" lIns="0" tIns="658558" rIns="0" bIns="0" rtlCol="0">
            <a:spAutoFit/>
          </a:bodyPr>
          <a:lstStyle/>
          <a:p>
            <a:pPr marL="733743">
              <a:spcBef>
                <a:spcPts val="650"/>
              </a:spcBef>
            </a:pPr>
            <a:r>
              <a:rPr dirty="0"/>
              <a:t>$1,700,000 </a:t>
            </a:r>
            <a:r>
              <a:rPr lang="en-US" dirty="0"/>
              <a:t>i</a:t>
            </a:r>
            <a:r>
              <a:rPr dirty="0"/>
              <a:t>n Grants and Bonds</a:t>
            </a:r>
          </a:p>
          <a:p>
            <a:pPr marL="733743">
              <a:spcBef>
                <a:spcPts val="600"/>
              </a:spcBef>
            </a:pPr>
            <a:r>
              <a:rPr dirty="0"/>
              <a:t>$750,000 from </a:t>
            </a:r>
            <a:r>
              <a:rPr lang="en-US" dirty="0"/>
              <a:t>f</a:t>
            </a:r>
            <a:r>
              <a:rPr dirty="0"/>
              <a:t>undraising/</a:t>
            </a:r>
            <a:r>
              <a:rPr lang="en-US" dirty="0"/>
              <a:t>s</a:t>
            </a:r>
            <a:r>
              <a:rPr dirty="0"/>
              <a:t>avings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8968" y="728668"/>
            <a:ext cx="6845360" cy="504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071880">
              <a:spcBef>
                <a:spcPts val="65"/>
              </a:spcBef>
            </a:pPr>
            <a:r>
              <a:rPr spc="75" dirty="0"/>
              <a:t>Pre-</a:t>
            </a:r>
            <a:r>
              <a:rPr spc="-25" dirty="0"/>
              <a:t>Planning</a:t>
            </a:r>
            <a:r>
              <a:rPr spc="-178" dirty="0"/>
              <a:t> </a:t>
            </a:r>
            <a:r>
              <a:rPr spc="57" dirty="0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601253" y="2346900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37030" y="257174"/>
                </a:moveTo>
                <a:lnTo>
                  <a:pt x="120144" y="257174"/>
                </a:lnTo>
                <a:lnTo>
                  <a:pt x="111782" y="256351"/>
                </a:lnTo>
                <a:lnTo>
                  <a:pt x="71578" y="244155"/>
                </a:lnTo>
                <a:lnTo>
                  <a:pt x="31692" y="213542"/>
                </a:lnTo>
                <a:lnTo>
                  <a:pt x="6557" y="169995"/>
                </a:lnTo>
                <a:lnTo>
                  <a:pt x="0" y="137030"/>
                </a:lnTo>
                <a:lnTo>
                  <a:pt x="0" y="120144"/>
                </a:lnTo>
                <a:lnTo>
                  <a:pt x="13019" y="71578"/>
                </a:lnTo>
                <a:lnTo>
                  <a:pt x="43632" y="31692"/>
                </a:lnTo>
                <a:lnTo>
                  <a:pt x="87179" y="6557"/>
                </a:lnTo>
                <a:lnTo>
                  <a:pt x="120144" y="0"/>
                </a:lnTo>
                <a:lnTo>
                  <a:pt x="137030" y="0"/>
                </a:lnTo>
                <a:lnTo>
                  <a:pt x="185596" y="13019"/>
                </a:lnTo>
                <a:lnTo>
                  <a:pt x="225482" y="43632"/>
                </a:lnTo>
                <a:lnTo>
                  <a:pt x="250617" y="87179"/>
                </a:lnTo>
                <a:lnTo>
                  <a:pt x="257175" y="128587"/>
                </a:lnTo>
                <a:lnTo>
                  <a:pt x="257174" y="137030"/>
                </a:lnTo>
                <a:lnTo>
                  <a:pt x="244155" y="185596"/>
                </a:lnTo>
                <a:lnTo>
                  <a:pt x="213542" y="225482"/>
                </a:lnTo>
                <a:lnTo>
                  <a:pt x="169995" y="250617"/>
                </a:lnTo>
                <a:lnTo>
                  <a:pt x="137030" y="25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8953" y="2880300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257175" y="128587"/>
                </a:moveTo>
                <a:lnTo>
                  <a:pt x="257174" y="137030"/>
                </a:lnTo>
                <a:lnTo>
                  <a:pt x="256351" y="145392"/>
                </a:lnTo>
                <a:lnTo>
                  <a:pt x="254704" y="153673"/>
                </a:lnTo>
                <a:lnTo>
                  <a:pt x="253056" y="161954"/>
                </a:lnTo>
                <a:lnTo>
                  <a:pt x="235504" y="200026"/>
                </a:lnTo>
                <a:lnTo>
                  <a:pt x="207047" y="230812"/>
                </a:lnTo>
                <a:lnTo>
                  <a:pt x="169995" y="250617"/>
                </a:lnTo>
                <a:lnTo>
                  <a:pt x="128587" y="257174"/>
                </a:lnTo>
                <a:lnTo>
                  <a:pt x="120144" y="257174"/>
                </a:lnTo>
                <a:lnTo>
                  <a:pt x="79379" y="247386"/>
                </a:lnTo>
                <a:lnTo>
                  <a:pt x="71578" y="244155"/>
                </a:lnTo>
                <a:lnTo>
                  <a:pt x="64168" y="240194"/>
                </a:lnTo>
                <a:lnTo>
                  <a:pt x="57147" y="235503"/>
                </a:lnTo>
                <a:lnTo>
                  <a:pt x="50127" y="230812"/>
                </a:lnTo>
                <a:lnTo>
                  <a:pt x="21670" y="200026"/>
                </a:lnTo>
                <a:lnTo>
                  <a:pt x="16979" y="193006"/>
                </a:lnTo>
                <a:lnTo>
                  <a:pt x="2470" y="153673"/>
                </a:lnTo>
                <a:lnTo>
                  <a:pt x="0" y="137030"/>
                </a:lnTo>
                <a:lnTo>
                  <a:pt x="0" y="128587"/>
                </a:lnTo>
                <a:lnTo>
                  <a:pt x="0" y="120144"/>
                </a:lnTo>
                <a:lnTo>
                  <a:pt x="823" y="111782"/>
                </a:lnTo>
                <a:lnTo>
                  <a:pt x="2470" y="103501"/>
                </a:lnTo>
                <a:lnTo>
                  <a:pt x="4117" y="95220"/>
                </a:lnTo>
                <a:lnTo>
                  <a:pt x="21670" y="57147"/>
                </a:lnTo>
                <a:lnTo>
                  <a:pt x="26361" y="50127"/>
                </a:lnTo>
                <a:lnTo>
                  <a:pt x="31691" y="43632"/>
                </a:lnTo>
                <a:lnTo>
                  <a:pt x="37662" y="37662"/>
                </a:lnTo>
                <a:lnTo>
                  <a:pt x="43632" y="31691"/>
                </a:lnTo>
                <a:lnTo>
                  <a:pt x="50127" y="26361"/>
                </a:lnTo>
                <a:lnTo>
                  <a:pt x="57147" y="21670"/>
                </a:lnTo>
                <a:lnTo>
                  <a:pt x="64168" y="16979"/>
                </a:lnTo>
                <a:lnTo>
                  <a:pt x="71578" y="13019"/>
                </a:lnTo>
                <a:lnTo>
                  <a:pt x="79379" y="9788"/>
                </a:lnTo>
                <a:lnTo>
                  <a:pt x="87179" y="6557"/>
                </a:lnTo>
                <a:lnTo>
                  <a:pt x="95220" y="4117"/>
                </a:lnTo>
                <a:lnTo>
                  <a:pt x="103501" y="2470"/>
                </a:lnTo>
                <a:lnTo>
                  <a:pt x="111782" y="823"/>
                </a:lnTo>
                <a:lnTo>
                  <a:pt x="120144" y="0"/>
                </a:lnTo>
                <a:lnTo>
                  <a:pt x="128587" y="0"/>
                </a:lnTo>
                <a:lnTo>
                  <a:pt x="137030" y="0"/>
                </a:lnTo>
                <a:lnTo>
                  <a:pt x="177795" y="9788"/>
                </a:lnTo>
                <a:lnTo>
                  <a:pt x="185596" y="13019"/>
                </a:lnTo>
                <a:lnTo>
                  <a:pt x="193006" y="16979"/>
                </a:lnTo>
                <a:lnTo>
                  <a:pt x="200026" y="21670"/>
                </a:lnTo>
                <a:lnTo>
                  <a:pt x="207047" y="26361"/>
                </a:lnTo>
                <a:lnTo>
                  <a:pt x="235503" y="57147"/>
                </a:lnTo>
                <a:lnTo>
                  <a:pt x="240194" y="64168"/>
                </a:lnTo>
                <a:lnTo>
                  <a:pt x="254704" y="103501"/>
                </a:lnTo>
                <a:lnTo>
                  <a:pt x="257174" y="120144"/>
                </a:lnTo>
                <a:lnTo>
                  <a:pt x="257175" y="12858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8953" y="3413700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257175" y="128587"/>
                </a:moveTo>
                <a:lnTo>
                  <a:pt x="250617" y="169994"/>
                </a:lnTo>
                <a:lnTo>
                  <a:pt x="235504" y="200026"/>
                </a:lnTo>
                <a:lnTo>
                  <a:pt x="230813" y="207046"/>
                </a:lnTo>
                <a:lnTo>
                  <a:pt x="200026" y="235503"/>
                </a:lnTo>
                <a:lnTo>
                  <a:pt x="161954" y="253056"/>
                </a:lnTo>
                <a:lnTo>
                  <a:pt x="137030" y="257174"/>
                </a:lnTo>
                <a:lnTo>
                  <a:pt x="128587" y="257174"/>
                </a:lnTo>
                <a:lnTo>
                  <a:pt x="120144" y="257174"/>
                </a:lnTo>
                <a:lnTo>
                  <a:pt x="111782" y="256351"/>
                </a:lnTo>
                <a:lnTo>
                  <a:pt x="103501" y="254703"/>
                </a:lnTo>
                <a:lnTo>
                  <a:pt x="95220" y="253056"/>
                </a:lnTo>
                <a:lnTo>
                  <a:pt x="87179" y="250617"/>
                </a:lnTo>
                <a:lnTo>
                  <a:pt x="79379" y="247386"/>
                </a:lnTo>
                <a:lnTo>
                  <a:pt x="71578" y="244155"/>
                </a:lnTo>
                <a:lnTo>
                  <a:pt x="64168" y="240194"/>
                </a:lnTo>
                <a:lnTo>
                  <a:pt x="57147" y="235503"/>
                </a:lnTo>
                <a:lnTo>
                  <a:pt x="50127" y="230812"/>
                </a:lnTo>
                <a:lnTo>
                  <a:pt x="43632" y="225482"/>
                </a:lnTo>
                <a:lnTo>
                  <a:pt x="37662" y="219512"/>
                </a:lnTo>
                <a:lnTo>
                  <a:pt x="31691" y="213542"/>
                </a:lnTo>
                <a:lnTo>
                  <a:pt x="26361" y="207046"/>
                </a:lnTo>
                <a:lnTo>
                  <a:pt x="21670" y="200026"/>
                </a:lnTo>
                <a:lnTo>
                  <a:pt x="16979" y="193006"/>
                </a:lnTo>
                <a:lnTo>
                  <a:pt x="13019" y="185595"/>
                </a:lnTo>
                <a:lnTo>
                  <a:pt x="9787" y="177795"/>
                </a:lnTo>
                <a:lnTo>
                  <a:pt x="6556" y="169994"/>
                </a:lnTo>
                <a:lnTo>
                  <a:pt x="4117" y="161954"/>
                </a:lnTo>
                <a:lnTo>
                  <a:pt x="2470" y="153673"/>
                </a:lnTo>
                <a:lnTo>
                  <a:pt x="823" y="145392"/>
                </a:lnTo>
                <a:lnTo>
                  <a:pt x="0" y="137030"/>
                </a:lnTo>
                <a:lnTo>
                  <a:pt x="0" y="128587"/>
                </a:lnTo>
                <a:lnTo>
                  <a:pt x="0" y="120144"/>
                </a:lnTo>
                <a:lnTo>
                  <a:pt x="9787" y="79378"/>
                </a:lnTo>
                <a:lnTo>
                  <a:pt x="13019" y="71578"/>
                </a:lnTo>
                <a:lnTo>
                  <a:pt x="16979" y="64167"/>
                </a:lnTo>
                <a:lnTo>
                  <a:pt x="21670" y="57147"/>
                </a:lnTo>
                <a:lnTo>
                  <a:pt x="26361" y="50127"/>
                </a:lnTo>
                <a:lnTo>
                  <a:pt x="31691" y="43632"/>
                </a:lnTo>
                <a:lnTo>
                  <a:pt x="37662" y="37662"/>
                </a:lnTo>
                <a:lnTo>
                  <a:pt x="43632" y="31691"/>
                </a:lnTo>
                <a:lnTo>
                  <a:pt x="50127" y="26361"/>
                </a:lnTo>
                <a:lnTo>
                  <a:pt x="57147" y="21670"/>
                </a:lnTo>
                <a:lnTo>
                  <a:pt x="64168" y="16979"/>
                </a:lnTo>
                <a:lnTo>
                  <a:pt x="71578" y="13018"/>
                </a:lnTo>
                <a:lnTo>
                  <a:pt x="79379" y="9787"/>
                </a:lnTo>
                <a:lnTo>
                  <a:pt x="87179" y="6556"/>
                </a:lnTo>
                <a:lnTo>
                  <a:pt x="95220" y="4117"/>
                </a:lnTo>
                <a:lnTo>
                  <a:pt x="103501" y="2470"/>
                </a:lnTo>
                <a:lnTo>
                  <a:pt x="111782" y="823"/>
                </a:lnTo>
                <a:lnTo>
                  <a:pt x="120144" y="0"/>
                </a:lnTo>
                <a:lnTo>
                  <a:pt x="128587" y="0"/>
                </a:lnTo>
                <a:lnTo>
                  <a:pt x="137030" y="0"/>
                </a:lnTo>
                <a:lnTo>
                  <a:pt x="177795" y="9787"/>
                </a:lnTo>
                <a:lnTo>
                  <a:pt x="185596" y="13018"/>
                </a:lnTo>
                <a:lnTo>
                  <a:pt x="193006" y="16979"/>
                </a:lnTo>
                <a:lnTo>
                  <a:pt x="200026" y="21670"/>
                </a:lnTo>
                <a:lnTo>
                  <a:pt x="207047" y="26361"/>
                </a:lnTo>
                <a:lnTo>
                  <a:pt x="235503" y="57147"/>
                </a:lnTo>
                <a:lnTo>
                  <a:pt x="240194" y="64167"/>
                </a:lnTo>
                <a:lnTo>
                  <a:pt x="254704" y="103500"/>
                </a:lnTo>
                <a:lnTo>
                  <a:pt x="257174" y="120144"/>
                </a:lnTo>
                <a:lnTo>
                  <a:pt x="257175" y="12858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8953" y="4480500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257175" y="128587"/>
                </a:moveTo>
                <a:lnTo>
                  <a:pt x="257174" y="137030"/>
                </a:lnTo>
                <a:lnTo>
                  <a:pt x="256351" y="145392"/>
                </a:lnTo>
                <a:lnTo>
                  <a:pt x="254704" y="153673"/>
                </a:lnTo>
                <a:lnTo>
                  <a:pt x="253056" y="161953"/>
                </a:lnTo>
                <a:lnTo>
                  <a:pt x="235504" y="200026"/>
                </a:lnTo>
                <a:lnTo>
                  <a:pt x="207047" y="230812"/>
                </a:lnTo>
                <a:lnTo>
                  <a:pt x="169995" y="250617"/>
                </a:lnTo>
                <a:lnTo>
                  <a:pt x="128587" y="257174"/>
                </a:lnTo>
                <a:lnTo>
                  <a:pt x="120144" y="257174"/>
                </a:lnTo>
                <a:lnTo>
                  <a:pt x="79379" y="247386"/>
                </a:lnTo>
                <a:lnTo>
                  <a:pt x="71578" y="244154"/>
                </a:lnTo>
                <a:lnTo>
                  <a:pt x="37662" y="219512"/>
                </a:lnTo>
                <a:lnTo>
                  <a:pt x="13019" y="185595"/>
                </a:lnTo>
                <a:lnTo>
                  <a:pt x="823" y="145392"/>
                </a:lnTo>
                <a:lnTo>
                  <a:pt x="0" y="137030"/>
                </a:lnTo>
                <a:lnTo>
                  <a:pt x="0" y="128587"/>
                </a:lnTo>
                <a:lnTo>
                  <a:pt x="0" y="120144"/>
                </a:lnTo>
                <a:lnTo>
                  <a:pt x="823" y="111781"/>
                </a:lnTo>
                <a:lnTo>
                  <a:pt x="2470" y="103500"/>
                </a:lnTo>
                <a:lnTo>
                  <a:pt x="4117" y="95219"/>
                </a:lnTo>
                <a:lnTo>
                  <a:pt x="6556" y="87178"/>
                </a:lnTo>
                <a:lnTo>
                  <a:pt x="9787" y="79378"/>
                </a:lnTo>
                <a:lnTo>
                  <a:pt x="13019" y="71578"/>
                </a:lnTo>
                <a:lnTo>
                  <a:pt x="16979" y="64167"/>
                </a:lnTo>
                <a:lnTo>
                  <a:pt x="21670" y="57147"/>
                </a:lnTo>
                <a:lnTo>
                  <a:pt x="26361" y="50127"/>
                </a:lnTo>
                <a:lnTo>
                  <a:pt x="31691" y="43632"/>
                </a:lnTo>
                <a:lnTo>
                  <a:pt x="37662" y="37661"/>
                </a:lnTo>
                <a:lnTo>
                  <a:pt x="43632" y="31691"/>
                </a:lnTo>
                <a:lnTo>
                  <a:pt x="50127" y="26361"/>
                </a:lnTo>
                <a:lnTo>
                  <a:pt x="57147" y="21670"/>
                </a:lnTo>
                <a:lnTo>
                  <a:pt x="64168" y="16979"/>
                </a:lnTo>
                <a:lnTo>
                  <a:pt x="71578" y="13018"/>
                </a:lnTo>
                <a:lnTo>
                  <a:pt x="79379" y="9787"/>
                </a:lnTo>
                <a:lnTo>
                  <a:pt x="87179" y="6556"/>
                </a:lnTo>
                <a:lnTo>
                  <a:pt x="95220" y="4117"/>
                </a:lnTo>
                <a:lnTo>
                  <a:pt x="103501" y="2470"/>
                </a:lnTo>
                <a:lnTo>
                  <a:pt x="111782" y="823"/>
                </a:lnTo>
                <a:lnTo>
                  <a:pt x="120144" y="0"/>
                </a:lnTo>
                <a:lnTo>
                  <a:pt x="128587" y="0"/>
                </a:lnTo>
                <a:lnTo>
                  <a:pt x="137030" y="0"/>
                </a:lnTo>
                <a:lnTo>
                  <a:pt x="177795" y="9787"/>
                </a:lnTo>
                <a:lnTo>
                  <a:pt x="185596" y="13018"/>
                </a:lnTo>
                <a:lnTo>
                  <a:pt x="219512" y="37661"/>
                </a:lnTo>
                <a:lnTo>
                  <a:pt x="235503" y="57147"/>
                </a:lnTo>
                <a:lnTo>
                  <a:pt x="240194" y="64167"/>
                </a:lnTo>
                <a:lnTo>
                  <a:pt x="254704" y="103500"/>
                </a:lnTo>
                <a:lnTo>
                  <a:pt x="257174" y="120144"/>
                </a:lnTo>
                <a:lnTo>
                  <a:pt x="257175" y="12858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7482" y="2126886"/>
            <a:ext cx="8186518" cy="2702215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53733" marR="1073468" indent="-647700" defTabSz="457200">
              <a:lnSpc>
                <a:spcPct val="116700"/>
              </a:lnSpc>
              <a:spcBef>
                <a:spcPts val="48"/>
              </a:spcBef>
            </a:pP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Reviewed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p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reliminary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s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ketches to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: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f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ine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t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une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i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nterior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f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it out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c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osts</a:t>
            </a:r>
          </a:p>
          <a:p>
            <a:pPr marL="653733" marR="2540" defTabSz="457200">
              <a:lnSpc>
                <a:spcPts val="4200"/>
              </a:lnSpc>
              <a:spcBef>
                <a:spcPts val="240"/>
              </a:spcBef>
            </a:pP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Insure compliance w/State/Local and National (NFPA) standards</a:t>
            </a:r>
          </a:p>
          <a:p>
            <a:pPr marL="653733" defTabSz="457200">
              <a:spcBef>
                <a:spcPts val="360"/>
              </a:spcBef>
            </a:pP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Estimate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t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ransition </a:t>
            </a:r>
            <a:r>
              <a:rPr lang="en-US"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c</a:t>
            </a:r>
            <a:r>
              <a:rPr sz="3000" kern="0" dirty="0">
                <a:solidFill>
                  <a:sysClr val="windowText" lastClr="000000"/>
                </a:solidFill>
                <a:latin typeface="Verdana"/>
                <a:cs typeface="Verdana"/>
              </a:rPr>
              <a:t>osts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2899" y="646640"/>
            <a:ext cx="4742180" cy="50462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6350">
              <a:spcBef>
                <a:spcPts val="65"/>
              </a:spcBef>
            </a:pPr>
            <a:r>
              <a:rPr spc="75" dirty="0"/>
              <a:t>Pre-</a:t>
            </a:r>
            <a:r>
              <a:rPr spc="-25" dirty="0"/>
              <a:t>Planning</a:t>
            </a:r>
            <a:r>
              <a:rPr spc="-178" dirty="0"/>
              <a:t> </a:t>
            </a:r>
            <a:r>
              <a:rPr spc="-30" dirty="0"/>
              <a:t>Outcomes</a:t>
            </a:r>
          </a:p>
        </p:txBody>
      </p:sp>
      <p:sp>
        <p:nvSpPr>
          <p:cNvPr id="3" name="object 3"/>
          <p:cNvSpPr/>
          <p:nvPr/>
        </p:nvSpPr>
        <p:spPr>
          <a:xfrm>
            <a:off x="498146" y="2241434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37030" y="257174"/>
                </a:moveTo>
                <a:lnTo>
                  <a:pt x="120144" y="257174"/>
                </a:lnTo>
                <a:lnTo>
                  <a:pt x="111782" y="256351"/>
                </a:lnTo>
                <a:lnTo>
                  <a:pt x="71578" y="244155"/>
                </a:lnTo>
                <a:lnTo>
                  <a:pt x="31692" y="213542"/>
                </a:lnTo>
                <a:lnTo>
                  <a:pt x="6557" y="169995"/>
                </a:lnTo>
                <a:lnTo>
                  <a:pt x="0" y="137030"/>
                </a:lnTo>
                <a:lnTo>
                  <a:pt x="0" y="120144"/>
                </a:lnTo>
                <a:lnTo>
                  <a:pt x="13019" y="71578"/>
                </a:lnTo>
                <a:lnTo>
                  <a:pt x="43632" y="31692"/>
                </a:lnTo>
                <a:lnTo>
                  <a:pt x="87179" y="6557"/>
                </a:lnTo>
                <a:lnTo>
                  <a:pt x="120144" y="0"/>
                </a:lnTo>
                <a:lnTo>
                  <a:pt x="137030" y="0"/>
                </a:lnTo>
                <a:lnTo>
                  <a:pt x="185596" y="13019"/>
                </a:lnTo>
                <a:lnTo>
                  <a:pt x="225482" y="43632"/>
                </a:lnTo>
                <a:lnTo>
                  <a:pt x="250617" y="87179"/>
                </a:lnTo>
                <a:lnTo>
                  <a:pt x="257175" y="128587"/>
                </a:lnTo>
                <a:lnTo>
                  <a:pt x="257174" y="137030"/>
                </a:lnTo>
                <a:lnTo>
                  <a:pt x="244155" y="185596"/>
                </a:lnTo>
                <a:lnTo>
                  <a:pt x="213542" y="225482"/>
                </a:lnTo>
                <a:lnTo>
                  <a:pt x="169995" y="250617"/>
                </a:lnTo>
                <a:lnTo>
                  <a:pt x="137030" y="25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8146" y="2774834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37030" y="257174"/>
                </a:moveTo>
                <a:lnTo>
                  <a:pt x="120144" y="257174"/>
                </a:lnTo>
                <a:lnTo>
                  <a:pt x="111782" y="256351"/>
                </a:lnTo>
                <a:lnTo>
                  <a:pt x="71578" y="244155"/>
                </a:lnTo>
                <a:lnTo>
                  <a:pt x="31692" y="213542"/>
                </a:lnTo>
                <a:lnTo>
                  <a:pt x="6557" y="169994"/>
                </a:lnTo>
                <a:lnTo>
                  <a:pt x="0" y="137030"/>
                </a:lnTo>
                <a:lnTo>
                  <a:pt x="0" y="120144"/>
                </a:lnTo>
                <a:lnTo>
                  <a:pt x="13019" y="71578"/>
                </a:lnTo>
                <a:lnTo>
                  <a:pt x="43632" y="31691"/>
                </a:lnTo>
                <a:lnTo>
                  <a:pt x="87179" y="6557"/>
                </a:lnTo>
                <a:lnTo>
                  <a:pt x="120144" y="0"/>
                </a:lnTo>
                <a:lnTo>
                  <a:pt x="137030" y="0"/>
                </a:lnTo>
                <a:lnTo>
                  <a:pt x="185596" y="13019"/>
                </a:lnTo>
                <a:lnTo>
                  <a:pt x="225482" y="43632"/>
                </a:lnTo>
                <a:lnTo>
                  <a:pt x="250617" y="87179"/>
                </a:lnTo>
                <a:lnTo>
                  <a:pt x="257175" y="128587"/>
                </a:lnTo>
                <a:lnTo>
                  <a:pt x="257174" y="137030"/>
                </a:lnTo>
                <a:lnTo>
                  <a:pt x="244155" y="185595"/>
                </a:lnTo>
                <a:lnTo>
                  <a:pt x="213542" y="225482"/>
                </a:lnTo>
                <a:lnTo>
                  <a:pt x="169995" y="250617"/>
                </a:lnTo>
                <a:lnTo>
                  <a:pt x="137030" y="25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8146" y="4375034"/>
            <a:ext cx="128588" cy="128588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37030" y="257174"/>
                </a:moveTo>
                <a:lnTo>
                  <a:pt x="120144" y="257174"/>
                </a:lnTo>
                <a:lnTo>
                  <a:pt x="111782" y="256350"/>
                </a:lnTo>
                <a:lnTo>
                  <a:pt x="71578" y="244154"/>
                </a:lnTo>
                <a:lnTo>
                  <a:pt x="31692" y="213541"/>
                </a:lnTo>
                <a:lnTo>
                  <a:pt x="6557" y="169994"/>
                </a:lnTo>
                <a:lnTo>
                  <a:pt x="0" y="137030"/>
                </a:lnTo>
                <a:lnTo>
                  <a:pt x="0" y="120144"/>
                </a:lnTo>
                <a:lnTo>
                  <a:pt x="13019" y="71578"/>
                </a:lnTo>
                <a:lnTo>
                  <a:pt x="43632" y="31691"/>
                </a:lnTo>
                <a:lnTo>
                  <a:pt x="87179" y="6556"/>
                </a:lnTo>
                <a:lnTo>
                  <a:pt x="120144" y="0"/>
                </a:lnTo>
                <a:lnTo>
                  <a:pt x="137030" y="0"/>
                </a:lnTo>
                <a:lnTo>
                  <a:pt x="185596" y="13018"/>
                </a:lnTo>
                <a:lnTo>
                  <a:pt x="225482" y="43632"/>
                </a:lnTo>
                <a:lnTo>
                  <a:pt x="250617" y="87178"/>
                </a:lnTo>
                <a:lnTo>
                  <a:pt x="257175" y="128587"/>
                </a:lnTo>
                <a:lnTo>
                  <a:pt x="257174" y="137030"/>
                </a:lnTo>
                <a:lnTo>
                  <a:pt x="244155" y="185595"/>
                </a:lnTo>
                <a:lnTo>
                  <a:pt x="213542" y="225482"/>
                </a:lnTo>
                <a:lnTo>
                  <a:pt x="169995" y="250617"/>
                </a:lnTo>
                <a:lnTo>
                  <a:pt x="137030" y="257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762124" y="2028041"/>
            <a:ext cx="7883730" cy="3201839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654368">
              <a:lnSpc>
                <a:spcPct val="116700"/>
              </a:lnSpc>
              <a:spcBef>
                <a:spcPts val="48"/>
              </a:spcBef>
            </a:pPr>
            <a:r>
              <a:rPr dirty="0"/>
              <a:t>Increased design</a:t>
            </a:r>
            <a:r>
              <a:rPr lang="en-US" dirty="0"/>
              <a:t> – </a:t>
            </a:r>
            <a:r>
              <a:rPr dirty="0"/>
              <a:t>approx. 760sqft Confirmed Pricing for Fire Suppression System, Vehicle Exhaust Extraction, and Station Alerting</a:t>
            </a:r>
          </a:p>
          <a:p>
            <a:pPr marL="6350" marR="2540">
              <a:lnSpc>
                <a:spcPts val="4200"/>
              </a:lnSpc>
              <a:spcBef>
                <a:spcPts val="140"/>
              </a:spcBef>
            </a:pPr>
            <a:r>
              <a:rPr dirty="0"/>
              <a:t>Eliminated some transition costs to account for addition to project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C7205-B5A5-DE35-D241-27597B1CF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A429F7-C699-D57A-7000-0EBCAFE5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OPVFD Firehouse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DEDBC-71BD-2458-635C-83C7FEC2B820}"/>
              </a:ext>
            </a:extLst>
          </p:cNvPr>
          <p:cNvSpPr txBox="1"/>
          <p:nvPr/>
        </p:nvSpPr>
        <p:spPr>
          <a:xfrm>
            <a:off x="106532" y="2225569"/>
            <a:ext cx="90374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Where were we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Reevaluated initial proposal</a:t>
            </a:r>
          </a:p>
          <a:p>
            <a:pPr marL="1128713" lvl="2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19,100 sq. ft to 14,610 sq. ft.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Where are we now: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Set up new work group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Fine tuned the interior costs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Safety and NFPA requirements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Transition costs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We have an architect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 descr="A drawing of a house&#10;&#10;AI-generated content may be incorrect.">
            <a:extLst>
              <a:ext uri="{FF2B5EF4-FFF2-40B4-BE49-F238E27FC236}">
                <a16:creationId xmlns:a16="http://schemas.microsoft.com/office/drawing/2014/main" id="{15127CA2-1DD7-0CBE-59AE-5428A03EC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" t="42847" r="7864" b="31133"/>
          <a:stretch/>
        </p:blipFill>
        <p:spPr>
          <a:xfrm rot="60000">
            <a:off x="1025115" y="5359018"/>
            <a:ext cx="7289071" cy="15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6FEA2-2054-1ED8-E2DD-50222899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758551-1C46-2254-F512-3363F277B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OPVFD Firehouse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8CDE4-B616-B529-46F9-CCCA3233BB71}"/>
              </a:ext>
            </a:extLst>
          </p:cNvPr>
          <p:cNvSpPr txBox="1"/>
          <p:nvPr/>
        </p:nvSpPr>
        <p:spPr>
          <a:xfrm>
            <a:off x="0" y="2145676"/>
            <a:ext cx="90374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Next steps – at this time: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 to Board with changes – 2/22/25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Architectural drawings – 2/28/25 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Final architectural plans (est. April)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Funding – deliver options to the Board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Approval to move forward from Board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How much money (ballpark) to go forward with referendum (June/August)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Bids or award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/>
              </a:rPr>
              <a:t>Timeline</a:t>
            </a:r>
          </a:p>
          <a:p>
            <a:pPr marL="6715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Project plan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Shovel in ground:  estimate October 2025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Completion estimate – 65 weeks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 descr="A drawing of a house&#10;&#10;AI-generated content may be incorrect.">
            <a:extLst>
              <a:ext uri="{FF2B5EF4-FFF2-40B4-BE49-F238E27FC236}">
                <a16:creationId xmlns:a16="http://schemas.microsoft.com/office/drawing/2014/main" id="{5EB72E85-0842-5B3B-2331-79AC1ECDA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" t="42847" r="7864" b="31133"/>
          <a:stretch/>
        </p:blipFill>
        <p:spPr>
          <a:xfrm rot="60000">
            <a:off x="1025115" y="5359018"/>
            <a:ext cx="7289071" cy="15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4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F6252-5E5B-0078-D286-01C12B4DB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5BCFA2-2CD5-4B6D-269D-3FF2F15E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Racquet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88DAD-A6F5-5767-3995-AD02647AB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92" y="4191590"/>
            <a:ext cx="1997796" cy="2667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7C0A7-90D3-1BBE-D9FB-067EE8A8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095" y="4190259"/>
            <a:ext cx="1997796" cy="2670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87CA21-0715-6D05-7AC9-97441370737B}"/>
              </a:ext>
            </a:extLst>
          </p:cNvPr>
          <p:cNvSpPr txBox="1"/>
          <p:nvPr/>
        </p:nvSpPr>
        <p:spPr>
          <a:xfrm>
            <a:off x="88781" y="2092407"/>
            <a:ext cx="89753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Approved by the Board at the 12/16/23 Board Meeting for $140,000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Change orders: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Upon removal of flooring, found structure was built on top of a sidewalk – new concrete needed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windows needed as current are outdated</a:t>
            </a:r>
          </a:p>
          <a:p>
            <a:pPr marL="671513" lvl="1" indent="-21431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Estimated additional cost of $50,000</a:t>
            </a:r>
          </a:p>
        </p:txBody>
      </p:sp>
    </p:spTree>
    <p:extLst>
      <p:ext uri="{BB962C8B-B14F-4D97-AF65-F5344CB8AC3E}">
        <p14:creationId xmlns:p14="http://schemas.microsoft.com/office/powerpoint/2010/main" val="92523491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Props1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C4FE95-5FDD-4F38-A968-D37070C529A2}">
  <ds:schemaRefs>
    <ds:schemaRef ds:uri="2410f877-682a-4a84-b4b9-52eb2a99858c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005420c5-ce29-4fd8-9b0b-06107616db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199619</TotalTime>
  <Words>1234</Words>
  <Application>Microsoft Office PowerPoint</Application>
  <PresentationFormat>On-screen Show (4:3)</PresentationFormat>
  <Paragraphs>206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Lucida Sans</vt:lpstr>
      <vt:lpstr>Symbol</vt:lpstr>
      <vt:lpstr>Times New Roman</vt:lpstr>
      <vt:lpstr>Verdana</vt:lpstr>
      <vt:lpstr>Wingdings</vt:lpstr>
      <vt:lpstr>Wingdings 2</vt:lpstr>
      <vt:lpstr>SIBSON CONSULTING Document</vt:lpstr>
      <vt:lpstr>Data slides</vt:lpstr>
      <vt:lpstr>Quotable</vt:lpstr>
      <vt:lpstr>Office Theme</vt:lpstr>
      <vt:lpstr>Worksheet</vt:lpstr>
      <vt:lpstr>PowerPoint Presentation</vt:lpstr>
      <vt:lpstr>PowerPoint Presentation</vt:lpstr>
      <vt:lpstr>Ocean Pines Volunteer Fire Department: South Station Update</vt:lpstr>
      <vt:lpstr>OPVFD Building Funding Sources</vt:lpstr>
      <vt:lpstr>Pre-Planning Process</vt:lpstr>
      <vt:lpstr>Pre-Planning Outcomes</vt:lpstr>
      <vt:lpstr>OPVFD Firehouse</vt:lpstr>
      <vt:lpstr>OPVFD Firehouse</vt:lpstr>
      <vt:lpstr>Racquet Center</vt:lpstr>
      <vt:lpstr>Irrigation</vt:lpstr>
      <vt:lpstr>Canal Bridge</vt:lpstr>
      <vt:lpstr>Bocce Ball Courts</vt:lpstr>
      <vt:lpstr>Street Brining</vt:lpstr>
      <vt:lpstr>Telephones</vt:lpstr>
      <vt:lpstr>Northstar</vt:lpstr>
      <vt:lpstr>Director of Business Administration –  Linda Martin</vt:lpstr>
      <vt:lpstr>Yard Waste</vt:lpstr>
      <vt:lpstr>Leaf Maintenance</vt:lpstr>
      <vt:lpstr>CPI Violation Dashboard January</vt:lpstr>
      <vt:lpstr>Work Orders January</vt:lpstr>
      <vt:lpstr>Customer Service Dashboard (from info@oceanpines.org) January</vt:lpstr>
      <vt:lpstr>Financials</vt:lpstr>
      <vt:lpstr>MONTH OF JANUARY 2025  FINANCIAL RESULTS</vt:lpstr>
      <vt:lpstr>JANUARY 2025 YTD FINANCIAL RESULTS </vt:lpstr>
      <vt:lpstr>UNAUDITED RESERVE SUMMARY  JANUARY 2025 ($ MILLIONS)</vt:lpstr>
      <vt:lpstr>Treasurer’s Report -  Monica Rakowski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1819</cp:revision>
  <cp:lastPrinted>2025-02-21T18:23:48Z</cp:lastPrinted>
  <dcterms:created xsi:type="dcterms:W3CDTF">2021-01-13T14:26:54Z</dcterms:created>
  <dcterms:modified xsi:type="dcterms:W3CDTF">2025-02-22T00:58:14Z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