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19" r:id="rId1"/>
    <p:sldMasterId id="2147484343" r:id="rId2"/>
    <p:sldMasterId id="2147484362" r:id="rId3"/>
  </p:sldMasterIdLst>
  <p:notesMasterIdLst>
    <p:notesMasterId r:id="rId44"/>
  </p:notesMasterIdLst>
  <p:handoutMasterIdLst>
    <p:handoutMasterId r:id="rId45"/>
  </p:handoutMasterIdLst>
  <p:sldIdLst>
    <p:sldId id="267" r:id="rId4"/>
    <p:sldId id="274" r:id="rId5"/>
    <p:sldId id="281" r:id="rId6"/>
    <p:sldId id="280" r:id="rId7"/>
    <p:sldId id="581" r:id="rId8"/>
    <p:sldId id="589" r:id="rId9"/>
    <p:sldId id="256" r:id="rId10"/>
    <p:sldId id="257" r:id="rId11"/>
    <p:sldId id="259" r:id="rId12"/>
    <p:sldId id="258" r:id="rId13"/>
    <p:sldId id="265" r:id="rId14"/>
    <p:sldId id="266" r:id="rId15"/>
    <p:sldId id="261" r:id="rId16"/>
    <p:sldId id="263" r:id="rId17"/>
    <p:sldId id="590" r:id="rId18"/>
    <p:sldId id="264" r:id="rId19"/>
    <p:sldId id="556" r:id="rId20"/>
    <p:sldId id="569" r:id="rId21"/>
    <p:sldId id="279" r:id="rId22"/>
    <p:sldId id="565" r:id="rId23"/>
    <p:sldId id="568" r:id="rId24"/>
    <p:sldId id="598" r:id="rId25"/>
    <p:sldId id="587" r:id="rId26"/>
    <p:sldId id="593" r:id="rId27"/>
    <p:sldId id="594" r:id="rId28"/>
    <p:sldId id="560" r:id="rId29"/>
    <p:sldId id="595" r:id="rId30"/>
    <p:sldId id="596" r:id="rId31"/>
    <p:sldId id="582" r:id="rId32"/>
    <p:sldId id="531" r:id="rId33"/>
    <p:sldId id="551" r:id="rId34"/>
    <p:sldId id="597" r:id="rId35"/>
    <p:sldId id="547" r:id="rId36"/>
    <p:sldId id="284" r:id="rId37"/>
    <p:sldId id="285" r:id="rId38"/>
    <p:sldId id="286" r:id="rId39"/>
    <p:sldId id="287" r:id="rId40"/>
    <p:sldId id="567" r:id="rId41"/>
    <p:sldId id="290" r:id="rId42"/>
    <p:sldId id="291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422AEC-0DB9-4B1A-B5F3-FB460DCF65FC}" v="197" dt="2020-02-05T20:12:34.5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6" autoAdjust="0"/>
  </p:normalViewPr>
  <p:slideViewPr>
    <p:cSldViewPr snapToGrid="0">
      <p:cViewPr varScale="1">
        <p:scale>
          <a:sx n="110" d="100"/>
          <a:sy n="110" d="100"/>
        </p:scale>
        <p:origin x="1542" y="108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1922E5-A808-4366-AAC0-61FE340C5D1F}" type="doc">
      <dgm:prSet loTypeId="urn:microsoft.com/office/officeart/2005/8/layout/process4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9320C75-E924-4770-BCF7-457D3E320411}">
      <dgm:prSet/>
      <dgm:spPr/>
      <dgm:t>
        <a:bodyPr/>
        <a:lstStyle/>
        <a:p>
          <a:r>
            <a:rPr lang="en-US" dirty="0"/>
            <a:t>PW Drainage Team, Vista, Commissioners, County, Drainage Ad-Hoc Group, Coastal Bays, Board, GM, Community</a:t>
          </a:r>
        </a:p>
      </dgm:t>
    </dgm:pt>
    <dgm:pt modelId="{542E97F7-629E-41C1-9826-E5E7FF058CB8}" type="parTrans" cxnId="{BCD6BFC7-5F71-4B14-AA2C-5D4AB73E60F6}">
      <dgm:prSet/>
      <dgm:spPr/>
      <dgm:t>
        <a:bodyPr/>
        <a:lstStyle/>
        <a:p>
          <a:endParaRPr lang="en-US"/>
        </a:p>
      </dgm:t>
    </dgm:pt>
    <dgm:pt modelId="{059569A7-51B2-4ED6-844C-769E6B3C0BD8}" type="sibTrans" cxnId="{BCD6BFC7-5F71-4B14-AA2C-5D4AB73E60F6}">
      <dgm:prSet/>
      <dgm:spPr/>
      <dgm:t>
        <a:bodyPr/>
        <a:lstStyle/>
        <a:p>
          <a:endParaRPr lang="en-US"/>
        </a:p>
      </dgm:t>
    </dgm:pt>
    <dgm:pt modelId="{DB213BEF-B366-4D1A-A76D-5F478FE9678F}">
      <dgm:prSet/>
      <dgm:spPr/>
      <dgm:t>
        <a:bodyPr/>
        <a:lstStyle/>
        <a:p>
          <a:r>
            <a:rPr lang="en-US" dirty="0"/>
            <a:t>Completed Pipe/Drainage Improvements:</a:t>
          </a:r>
        </a:p>
      </dgm:t>
    </dgm:pt>
    <dgm:pt modelId="{7E9FC37E-B4C1-4600-9EB1-E7F018588690}" type="parTrans" cxnId="{A7565CA4-D305-4EA6-982E-D19330A2D2FD}">
      <dgm:prSet/>
      <dgm:spPr/>
      <dgm:t>
        <a:bodyPr/>
        <a:lstStyle/>
        <a:p>
          <a:endParaRPr lang="en-US"/>
        </a:p>
      </dgm:t>
    </dgm:pt>
    <dgm:pt modelId="{23DA6B73-641D-4AB1-9E8C-0E7E1EEC6AC3}" type="sibTrans" cxnId="{A7565CA4-D305-4EA6-982E-D19330A2D2FD}">
      <dgm:prSet/>
      <dgm:spPr/>
      <dgm:t>
        <a:bodyPr/>
        <a:lstStyle/>
        <a:p>
          <a:endParaRPr lang="en-US"/>
        </a:p>
      </dgm:t>
    </dgm:pt>
    <dgm:pt modelId="{BBB8D378-8633-4E13-85B3-57C7983F64A4}">
      <dgm:prSet/>
      <dgm:spPr/>
      <dgm:t>
        <a:bodyPr/>
        <a:lstStyle/>
        <a:p>
          <a:r>
            <a:rPr lang="en-US" b="1" dirty="0"/>
            <a:t>Boston Drive</a:t>
          </a:r>
          <a:r>
            <a:rPr lang="en-US" dirty="0"/>
            <a:t>: </a:t>
          </a:r>
        </a:p>
        <a:p>
          <a:r>
            <a:rPr lang="en-US" dirty="0"/>
            <a:t> Replacement of Failing Culverts</a:t>
          </a:r>
        </a:p>
      </dgm:t>
    </dgm:pt>
    <dgm:pt modelId="{BCDE0EFA-C5BF-475B-B879-156AE2CAA0DB}" type="parTrans" cxnId="{05A01098-65F0-4419-9DDB-4703E95262FB}">
      <dgm:prSet/>
      <dgm:spPr/>
      <dgm:t>
        <a:bodyPr/>
        <a:lstStyle/>
        <a:p>
          <a:endParaRPr lang="en-US"/>
        </a:p>
      </dgm:t>
    </dgm:pt>
    <dgm:pt modelId="{E09784FC-6BDB-4BE6-9207-86D1CC207876}" type="sibTrans" cxnId="{05A01098-65F0-4419-9DDB-4703E95262FB}">
      <dgm:prSet/>
      <dgm:spPr/>
      <dgm:t>
        <a:bodyPr/>
        <a:lstStyle/>
        <a:p>
          <a:endParaRPr lang="en-US"/>
        </a:p>
      </dgm:t>
    </dgm:pt>
    <dgm:pt modelId="{2040C384-47EA-4B0A-801F-05AE09A33DE4}">
      <dgm:prSet/>
      <dgm:spPr/>
      <dgm:t>
        <a:bodyPr/>
        <a:lstStyle/>
        <a:p>
          <a:r>
            <a:rPr lang="en-US" b="1" dirty="0" err="1"/>
            <a:t>Mumfords</a:t>
          </a:r>
          <a:r>
            <a:rPr lang="en-US" b="1" dirty="0"/>
            <a:t> Landing Road</a:t>
          </a:r>
          <a:r>
            <a:rPr lang="en-US" dirty="0"/>
            <a:t>: </a:t>
          </a:r>
        </a:p>
        <a:p>
          <a:r>
            <a:rPr lang="en-US" dirty="0"/>
            <a:t>Repair of Damaged Culverts</a:t>
          </a:r>
        </a:p>
      </dgm:t>
    </dgm:pt>
    <dgm:pt modelId="{30D17974-C19F-4F55-9068-C26B70D9C8A1}" type="parTrans" cxnId="{707A5171-5600-441B-B6BD-10AAC6F0A451}">
      <dgm:prSet/>
      <dgm:spPr/>
      <dgm:t>
        <a:bodyPr/>
        <a:lstStyle/>
        <a:p>
          <a:endParaRPr lang="en-US"/>
        </a:p>
      </dgm:t>
    </dgm:pt>
    <dgm:pt modelId="{E0065583-9619-43C1-9EC8-CF0F38845662}" type="sibTrans" cxnId="{707A5171-5600-441B-B6BD-10AAC6F0A451}">
      <dgm:prSet/>
      <dgm:spPr/>
      <dgm:t>
        <a:bodyPr/>
        <a:lstStyle/>
        <a:p>
          <a:endParaRPr lang="en-US"/>
        </a:p>
      </dgm:t>
    </dgm:pt>
    <dgm:pt modelId="{3B4F38EF-B5B2-4E60-B88C-B7CDEAEA833E}">
      <dgm:prSet/>
      <dgm:spPr/>
      <dgm:t>
        <a:bodyPr/>
        <a:lstStyle/>
        <a:p>
          <a:r>
            <a:rPr lang="en-US" b="1" dirty="0">
              <a:highlight>
                <a:srgbClr val="FFFF00"/>
              </a:highlight>
            </a:rPr>
            <a:t>Blue Bill Court</a:t>
          </a:r>
          <a:r>
            <a:rPr lang="en-US" dirty="0">
              <a:highlight>
                <a:srgbClr val="FFFF00"/>
              </a:highlight>
            </a:rPr>
            <a:t>: </a:t>
          </a:r>
        </a:p>
        <a:p>
          <a:r>
            <a:rPr lang="en-US" dirty="0"/>
            <a:t> Inlet lowering, pavement milling and repaving to help with standing drainage issues</a:t>
          </a:r>
        </a:p>
      </dgm:t>
    </dgm:pt>
    <dgm:pt modelId="{9107DC3C-5E1C-4094-B8DB-EB089E3115B3}" type="parTrans" cxnId="{0EC3A1FD-A307-4A99-BA47-C2CC85F3B573}">
      <dgm:prSet/>
      <dgm:spPr/>
      <dgm:t>
        <a:bodyPr/>
        <a:lstStyle/>
        <a:p>
          <a:endParaRPr lang="en-US"/>
        </a:p>
      </dgm:t>
    </dgm:pt>
    <dgm:pt modelId="{53090AA3-6774-4BCF-A3E0-9938FE9951C0}" type="sibTrans" cxnId="{0EC3A1FD-A307-4A99-BA47-C2CC85F3B573}">
      <dgm:prSet/>
      <dgm:spPr/>
      <dgm:t>
        <a:bodyPr/>
        <a:lstStyle/>
        <a:p>
          <a:endParaRPr lang="en-US"/>
        </a:p>
      </dgm:t>
    </dgm:pt>
    <dgm:pt modelId="{BFC5215F-E692-4CB3-9F22-6904DCB83DDD}">
      <dgm:prSet/>
      <dgm:spPr/>
      <dgm:t>
        <a:bodyPr/>
        <a:lstStyle/>
        <a:p>
          <a:r>
            <a:rPr lang="en-US" b="1" dirty="0">
              <a:highlight>
                <a:srgbClr val="FFFF00"/>
              </a:highlight>
            </a:rPr>
            <a:t>Watertown:</a:t>
          </a:r>
          <a:r>
            <a:rPr lang="en-US" dirty="0">
              <a:highlight>
                <a:srgbClr val="FFFF00"/>
              </a:highlight>
            </a:rPr>
            <a:t> </a:t>
          </a:r>
        </a:p>
        <a:p>
          <a:r>
            <a:rPr lang="en-US" dirty="0"/>
            <a:t>Replacement of Culvert Pipe &amp; Catch Basins</a:t>
          </a:r>
        </a:p>
      </dgm:t>
    </dgm:pt>
    <dgm:pt modelId="{1955DFC1-8EC2-4E7F-81E1-41E1667C01D5}" type="parTrans" cxnId="{97504EE0-CED2-4B48-AA99-A212CC8951FD}">
      <dgm:prSet/>
      <dgm:spPr/>
      <dgm:t>
        <a:bodyPr/>
        <a:lstStyle/>
        <a:p>
          <a:endParaRPr lang="en-US"/>
        </a:p>
      </dgm:t>
    </dgm:pt>
    <dgm:pt modelId="{F60F9A16-892F-4B5A-807E-B6E1195A3981}" type="sibTrans" cxnId="{97504EE0-CED2-4B48-AA99-A212CC8951FD}">
      <dgm:prSet/>
      <dgm:spPr/>
      <dgm:t>
        <a:bodyPr/>
        <a:lstStyle/>
        <a:p>
          <a:endParaRPr lang="en-US"/>
        </a:p>
      </dgm:t>
    </dgm:pt>
    <dgm:pt modelId="{8E10AEFC-2DF3-4195-8BAD-F1241DDB9004}">
      <dgm:prSet/>
      <dgm:spPr/>
      <dgm:t>
        <a:bodyPr/>
        <a:lstStyle/>
        <a:p>
          <a:r>
            <a:rPr lang="en-US" b="1" dirty="0" err="1">
              <a:highlight>
                <a:srgbClr val="FFFF00"/>
              </a:highlight>
            </a:rPr>
            <a:t>Borderlinks</a:t>
          </a:r>
          <a:r>
            <a:rPr lang="en-US" b="1" dirty="0">
              <a:highlight>
                <a:srgbClr val="FFFF00"/>
              </a:highlight>
            </a:rPr>
            <a:t> Road</a:t>
          </a:r>
          <a:r>
            <a:rPr lang="en-US" dirty="0">
              <a:highlight>
                <a:srgbClr val="FFFF00"/>
              </a:highlight>
            </a:rPr>
            <a:t>:</a:t>
          </a:r>
        </a:p>
        <a:p>
          <a:r>
            <a:rPr lang="en-US" dirty="0"/>
            <a:t> Replacement of Failed Culvert</a:t>
          </a:r>
        </a:p>
      </dgm:t>
    </dgm:pt>
    <dgm:pt modelId="{A57D15B2-9ACC-48E6-8ED7-B8A7D04F9D1A}" type="parTrans" cxnId="{ED4AC642-3B5C-48A5-9280-4DB63C6BF526}">
      <dgm:prSet/>
      <dgm:spPr/>
      <dgm:t>
        <a:bodyPr/>
        <a:lstStyle/>
        <a:p>
          <a:endParaRPr lang="en-US"/>
        </a:p>
      </dgm:t>
    </dgm:pt>
    <dgm:pt modelId="{033B9900-92D1-4FA3-9AE4-702913F63F66}" type="sibTrans" cxnId="{ED4AC642-3B5C-48A5-9280-4DB63C6BF526}">
      <dgm:prSet/>
      <dgm:spPr/>
      <dgm:t>
        <a:bodyPr/>
        <a:lstStyle/>
        <a:p>
          <a:endParaRPr lang="en-US"/>
        </a:p>
      </dgm:t>
    </dgm:pt>
    <dgm:pt modelId="{486E7B0F-8031-4E0F-B49C-67C35AF429B5}">
      <dgm:prSet/>
      <dgm:spPr/>
      <dgm:t>
        <a:bodyPr/>
        <a:lstStyle/>
        <a:p>
          <a:r>
            <a:rPr lang="en-US" b="1" dirty="0">
              <a:highlight>
                <a:srgbClr val="FFFF00"/>
              </a:highlight>
            </a:rPr>
            <a:t>Harborview Drive</a:t>
          </a:r>
          <a:r>
            <a:rPr lang="en-US" dirty="0">
              <a:highlight>
                <a:srgbClr val="FFFF00"/>
              </a:highlight>
            </a:rPr>
            <a:t>: </a:t>
          </a:r>
        </a:p>
        <a:p>
          <a:r>
            <a:rPr lang="en-US" dirty="0"/>
            <a:t>New Culvert to Alleviate Existing Flooding</a:t>
          </a:r>
        </a:p>
      </dgm:t>
    </dgm:pt>
    <dgm:pt modelId="{955D2E09-6344-4A69-B952-38F355A2556C}" type="parTrans" cxnId="{82C97F89-9248-491C-B9BA-3CB46D12F824}">
      <dgm:prSet/>
      <dgm:spPr/>
      <dgm:t>
        <a:bodyPr/>
        <a:lstStyle/>
        <a:p>
          <a:endParaRPr lang="en-US"/>
        </a:p>
      </dgm:t>
    </dgm:pt>
    <dgm:pt modelId="{D177F225-4818-498D-B2AE-C57474B1E43B}" type="sibTrans" cxnId="{82C97F89-9248-491C-B9BA-3CB46D12F824}">
      <dgm:prSet/>
      <dgm:spPr/>
      <dgm:t>
        <a:bodyPr/>
        <a:lstStyle/>
        <a:p>
          <a:endParaRPr lang="en-US"/>
        </a:p>
      </dgm:t>
    </dgm:pt>
    <dgm:pt modelId="{93D7C839-F61F-4BFB-BBEB-45AF840179E5}" type="pres">
      <dgm:prSet presAssocID="{871922E5-A808-4366-AAC0-61FE340C5D1F}" presName="Name0" presStyleCnt="0">
        <dgm:presLayoutVars>
          <dgm:dir/>
          <dgm:animLvl val="lvl"/>
          <dgm:resizeHandles val="exact"/>
        </dgm:presLayoutVars>
      </dgm:prSet>
      <dgm:spPr/>
    </dgm:pt>
    <dgm:pt modelId="{502D0A4E-0883-4C30-88D9-8F3AE4ADFB4B}" type="pres">
      <dgm:prSet presAssocID="{DB213BEF-B366-4D1A-A76D-5F478FE9678F}" presName="boxAndChildren" presStyleCnt="0"/>
      <dgm:spPr/>
    </dgm:pt>
    <dgm:pt modelId="{43E36E46-93BF-436D-93C3-CF25D144A8F9}" type="pres">
      <dgm:prSet presAssocID="{DB213BEF-B366-4D1A-A76D-5F478FE9678F}" presName="parentTextBox" presStyleLbl="node1" presStyleIdx="0" presStyleCnt="2"/>
      <dgm:spPr/>
    </dgm:pt>
    <dgm:pt modelId="{AAC6A189-9D56-47E6-AA03-F0446A193825}" type="pres">
      <dgm:prSet presAssocID="{DB213BEF-B366-4D1A-A76D-5F478FE9678F}" presName="entireBox" presStyleLbl="node1" presStyleIdx="0" presStyleCnt="2"/>
      <dgm:spPr/>
    </dgm:pt>
    <dgm:pt modelId="{144DA575-33E1-4259-AFE5-8AB838A67FFB}" type="pres">
      <dgm:prSet presAssocID="{DB213BEF-B366-4D1A-A76D-5F478FE9678F}" presName="descendantBox" presStyleCnt="0"/>
      <dgm:spPr/>
    </dgm:pt>
    <dgm:pt modelId="{09A84368-41A1-4CB7-BCE1-22634DF48FCE}" type="pres">
      <dgm:prSet presAssocID="{BBB8D378-8633-4E13-85B3-57C7983F64A4}" presName="childTextBox" presStyleLbl="fgAccFollowNode1" presStyleIdx="0" presStyleCnt="6">
        <dgm:presLayoutVars>
          <dgm:bulletEnabled val="1"/>
        </dgm:presLayoutVars>
      </dgm:prSet>
      <dgm:spPr/>
    </dgm:pt>
    <dgm:pt modelId="{240C30D3-40AE-4CF9-811D-5B2AED14ABB5}" type="pres">
      <dgm:prSet presAssocID="{2040C384-47EA-4B0A-801F-05AE09A33DE4}" presName="childTextBox" presStyleLbl="fgAccFollowNode1" presStyleIdx="1" presStyleCnt="6">
        <dgm:presLayoutVars>
          <dgm:bulletEnabled val="1"/>
        </dgm:presLayoutVars>
      </dgm:prSet>
      <dgm:spPr/>
    </dgm:pt>
    <dgm:pt modelId="{FF584ECB-0B1C-4830-B490-B5BE79FC2323}" type="pres">
      <dgm:prSet presAssocID="{3B4F38EF-B5B2-4E60-B88C-B7CDEAEA833E}" presName="childTextBox" presStyleLbl="fgAccFollowNode1" presStyleIdx="2" presStyleCnt="6">
        <dgm:presLayoutVars>
          <dgm:bulletEnabled val="1"/>
        </dgm:presLayoutVars>
      </dgm:prSet>
      <dgm:spPr/>
    </dgm:pt>
    <dgm:pt modelId="{0E23DFD5-3C08-4278-A7C3-FED4409E4C84}" type="pres">
      <dgm:prSet presAssocID="{BFC5215F-E692-4CB3-9F22-6904DCB83DDD}" presName="childTextBox" presStyleLbl="fgAccFollowNode1" presStyleIdx="3" presStyleCnt="6">
        <dgm:presLayoutVars>
          <dgm:bulletEnabled val="1"/>
        </dgm:presLayoutVars>
      </dgm:prSet>
      <dgm:spPr/>
    </dgm:pt>
    <dgm:pt modelId="{5016493B-44BD-4CEF-B9E1-0B5B1158A0A2}" type="pres">
      <dgm:prSet presAssocID="{8E10AEFC-2DF3-4195-8BAD-F1241DDB9004}" presName="childTextBox" presStyleLbl="fgAccFollowNode1" presStyleIdx="4" presStyleCnt="6">
        <dgm:presLayoutVars>
          <dgm:bulletEnabled val="1"/>
        </dgm:presLayoutVars>
      </dgm:prSet>
      <dgm:spPr/>
    </dgm:pt>
    <dgm:pt modelId="{DA0D0D20-CDAB-4712-93E3-FA0F462BC526}" type="pres">
      <dgm:prSet presAssocID="{486E7B0F-8031-4E0F-B49C-67C35AF429B5}" presName="childTextBox" presStyleLbl="fgAccFollowNode1" presStyleIdx="5" presStyleCnt="6">
        <dgm:presLayoutVars>
          <dgm:bulletEnabled val="1"/>
        </dgm:presLayoutVars>
      </dgm:prSet>
      <dgm:spPr/>
    </dgm:pt>
    <dgm:pt modelId="{F806A3FD-F1A9-4207-AC38-A2187CFED2D1}" type="pres">
      <dgm:prSet presAssocID="{059569A7-51B2-4ED6-844C-769E6B3C0BD8}" presName="sp" presStyleCnt="0"/>
      <dgm:spPr/>
    </dgm:pt>
    <dgm:pt modelId="{07E8F2DE-3A4C-4BA2-8063-191093ED8298}" type="pres">
      <dgm:prSet presAssocID="{69320C75-E924-4770-BCF7-457D3E320411}" presName="arrowAndChildren" presStyleCnt="0"/>
      <dgm:spPr/>
    </dgm:pt>
    <dgm:pt modelId="{31774EB2-E654-4A1D-A74E-014F18C72ADC}" type="pres">
      <dgm:prSet presAssocID="{69320C75-E924-4770-BCF7-457D3E320411}" presName="parentTextArrow" presStyleLbl="node1" presStyleIdx="1" presStyleCnt="2"/>
      <dgm:spPr/>
    </dgm:pt>
  </dgm:ptLst>
  <dgm:cxnLst>
    <dgm:cxn modelId="{100FD20E-40E5-434B-9FC3-D965DEEF01A6}" type="presOf" srcId="{69320C75-E924-4770-BCF7-457D3E320411}" destId="{31774EB2-E654-4A1D-A74E-014F18C72ADC}" srcOrd="0" destOrd="0" presId="urn:microsoft.com/office/officeart/2005/8/layout/process4"/>
    <dgm:cxn modelId="{79C31433-8A05-4789-8B19-003C58B2BAF0}" type="presOf" srcId="{486E7B0F-8031-4E0F-B49C-67C35AF429B5}" destId="{DA0D0D20-CDAB-4712-93E3-FA0F462BC526}" srcOrd="0" destOrd="0" presId="urn:microsoft.com/office/officeart/2005/8/layout/process4"/>
    <dgm:cxn modelId="{ED4AC642-3B5C-48A5-9280-4DB63C6BF526}" srcId="{DB213BEF-B366-4D1A-A76D-5F478FE9678F}" destId="{8E10AEFC-2DF3-4195-8BAD-F1241DDB9004}" srcOrd="4" destOrd="0" parTransId="{A57D15B2-9ACC-48E6-8ED7-B8A7D04F9D1A}" sibTransId="{033B9900-92D1-4FA3-9AE4-702913F63F66}"/>
    <dgm:cxn modelId="{0550BA6F-342F-455C-9D26-58CA81B71853}" type="presOf" srcId="{871922E5-A808-4366-AAC0-61FE340C5D1F}" destId="{93D7C839-F61F-4BFB-BBEB-45AF840179E5}" srcOrd="0" destOrd="0" presId="urn:microsoft.com/office/officeart/2005/8/layout/process4"/>
    <dgm:cxn modelId="{707A5171-5600-441B-B6BD-10AAC6F0A451}" srcId="{DB213BEF-B366-4D1A-A76D-5F478FE9678F}" destId="{2040C384-47EA-4B0A-801F-05AE09A33DE4}" srcOrd="1" destOrd="0" parTransId="{30D17974-C19F-4F55-9068-C26B70D9C8A1}" sibTransId="{E0065583-9619-43C1-9EC8-CF0F38845662}"/>
    <dgm:cxn modelId="{D7791C78-F835-49E1-A493-C3B636FAD3BC}" type="presOf" srcId="{BFC5215F-E692-4CB3-9F22-6904DCB83DDD}" destId="{0E23DFD5-3C08-4278-A7C3-FED4409E4C84}" srcOrd="0" destOrd="0" presId="urn:microsoft.com/office/officeart/2005/8/layout/process4"/>
    <dgm:cxn modelId="{82C97F89-9248-491C-B9BA-3CB46D12F824}" srcId="{DB213BEF-B366-4D1A-A76D-5F478FE9678F}" destId="{486E7B0F-8031-4E0F-B49C-67C35AF429B5}" srcOrd="5" destOrd="0" parTransId="{955D2E09-6344-4A69-B952-38F355A2556C}" sibTransId="{D177F225-4818-498D-B2AE-C57474B1E43B}"/>
    <dgm:cxn modelId="{176FF68B-6E6D-4067-BEB7-32FB709805DC}" type="presOf" srcId="{8E10AEFC-2DF3-4195-8BAD-F1241DDB9004}" destId="{5016493B-44BD-4CEF-B9E1-0B5B1158A0A2}" srcOrd="0" destOrd="0" presId="urn:microsoft.com/office/officeart/2005/8/layout/process4"/>
    <dgm:cxn modelId="{05A01098-65F0-4419-9DDB-4703E95262FB}" srcId="{DB213BEF-B366-4D1A-A76D-5F478FE9678F}" destId="{BBB8D378-8633-4E13-85B3-57C7983F64A4}" srcOrd="0" destOrd="0" parTransId="{BCDE0EFA-C5BF-475B-B879-156AE2CAA0DB}" sibTransId="{E09784FC-6BDB-4BE6-9207-86D1CC207876}"/>
    <dgm:cxn modelId="{A7565CA4-D305-4EA6-982E-D19330A2D2FD}" srcId="{871922E5-A808-4366-AAC0-61FE340C5D1F}" destId="{DB213BEF-B366-4D1A-A76D-5F478FE9678F}" srcOrd="1" destOrd="0" parTransId="{7E9FC37E-B4C1-4600-9EB1-E7F018588690}" sibTransId="{23DA6B73-641D-4AB1-9E8C-0E7E1EEC6AC3}"/>
    <dgm:cxn modelId="{0B5057A9-49C6-453C-823E-6E52DDD50F5B}" type="presOf" srcId="{2040C384-47EA-4B0A-801F-05AE09A33DE4}" destId="{240C30D3-40AE-4CF9-811D-5B2AED14ABB5}" srcOrd="0" destOrd="0" presId="urn:microsoft.com/office/officeart/2005/8/layout/process4"/>
    <dgm:cxn modelId="{ADF7C7B5-3BC3-4025-AA1D-AB4128C4A11A}" type="presOf" srcId="{3B4F38EF-B5B2-4E60-B88C-B7CDEAEA833E}" destId="{FF584ECB-0B1C-4830-B490-B5BE79FC2323}" srcOrd="0" destOrd="0" presId="urn:microsoft.com/office/officeart/2005/8/layout/process4"/>
    <dgm:cxn modelId="{BCD6BFC7-5F71-4B14-AA2C-5D4AB73E60F6}" srcId="{871922E5-A808-4366-AAC0-61FE340C5D1F}" destId="{69320C75-E924-4770-BCF7-457D3E320411}" srcOrd="0" destOrd="0" parTransId="{542E97F7-629E-41C1-9826-E5E7FF058CB8}" sibTransId="{059569A7-51B2-4ED6-844C-769E6B3C0BD8}"/>
    <dgm:cxn modelId="{7ADBD7CC-6D70-4C9D-847A-640C56246581}" type="presOf" srcId="{BBB8D378-8633-4E13-85B3-57C7983F64A4}" destId="{09A84368-41A1-4CB7-BCE1-22634DF48FCE}" srcOrd="0" destOrd="0" presId="urn:microsoft.com/office/officeart/2005/8/layout/process4"/>
    <dgm:cxn modelId="{35F608E0-AFEC-4318-9C80-806F3E752B39}" type="presOf" srcId="{DB213BEF-B366-4D1A-A76D-5F478FE9678F}" destId="{43E36E46-93BF-436D-93C3-CF25D144A8F9}" srcOrd="0" destOrd="0" presId="urn:microsoft.com/office/officeart/2005/8/layout/process4"/>
    <dgm:cxn modelId="{97504EE0-CED2-4B48-AA99-A212CC8951FD}" srcId="{DB213BEF-B366-4D1A-A76D-5F478FE9678F}" destId="{BFC5215F-E692-4CB3-9F22-6904DCB83DDD}" srcOrd="3" destOrd="0" parTransId="{1955DFC1-8EC2-4E7F-81E1-41E1667C01D5}" sibTransId="{F60F9A16-892F-4B5A-807E-B6E1195A3981}"/>
    <dgm:cxn modelId="{66F0E7F8-0C9B-4AC8-BD03-5E18C78AD1B7}" type="presOf" srcId="{DB213BEF-B366-4D1A-A76D-5F478FE9678F}" destId="{AAC6A189-9D56-47E6-AA03-F0446A193825}" srcOrd="1" destOrd="0" presId="urn:microsoft.com/office/officeart/2005/8/layout/process4"/>
    <dgm:cxn modelId="{0EC3A1FD-A307-4A99-BA47-C2CC85F3B573}" srcId="{DB213BEF-B366-4D1A-A76D-5F478FE9678F}" destId="{3B4F38EF-B5B2-4E60-B88C-B7CDEAEA833E}" srcOrd="2" destOrd="0" parTransId="{9107DC3C-5E1C-4094-B8DB-EB089E3115B3}" sibTransId="{53090AA3-6774-4BCF-A3E0-9938FE9951C0}"/>
    <dgm:cxn modelId="{4512187A-0860-44FA-971A-52BC1CDDEBFC}" type="presParOf" srcId="{93D7C839-F61F-4BFB-BBEB-45AF840179E5}" destId="{502D0A4E-0883-4C30-88D9-8F3AE4ADFB4B}" srcOrd="0" destOrd="0" presId="urn:microsoft.com/office/officeart/2005/8/layout/process4"/>
    <dgm:cxn modelId="{01761281-476C-42C6-91C1-10196CB1B949}" type="presParOf" srcId="{502D0A4E-0883-4C30-88D9-8F3AE4ADFB4B}" destId="{43E36E46-93BF-436D-93C3-CF25D144A8F9}" srcOrd="0" destOrd="0" presId="urn:microsoft.com/office/officeart/2005/8/layout/process4"/>
    <dgm:cxn modelId="{1FFD739A-786A-4BE6-80BB-4C642312918B}" type="presParOf" srcId="{502D0A4E-0883-4C30-88D9-8F3AE4ADFB4B}" destId="{AAC6A189-9D56-47E6-AA03-F0446A193825}" srcOrd="1" destOrd="0" presId="urn:microsoft.com/office/officeart/2005/8/layout/process4"/>
    <dgm:cxn modelId="{C14AC6F6-A6B5-442A-B454-7FE22316632A}" type="presParOf" srcId="{502D0A4E-0883-4C30-88D9-8F3AE4ADFB4B}" destId="{144DA575-33E1-4259-AFE5-8AB838A67FFB}" srcOrd="2" destOrd="0" presId="urn:microsoft.com/office/officeart/2005/8/layout/process4"/>
    <dgm:cxn modelId="{19986A34-178E-4E2D-A6B5-044844C17F88}" type="presParOf" srcId="{144DA575-33E1-4259-AFE5-8AB838A67FFB}" destId="{09A84368-41A1-4CB7-BCE1-22634DF48FCE}" srcOrd="0" destOrd="0" presId="urn:microsoft.com/office/officeart/2005/8/layout/process4"/>
    <dgm:cxn modelId="{3412E2CD-1BF4-4C15-9704-03D900F03C45}" type="presParOf" srcId="{144DA575-33E1-4259-AFE5-8AB838A67FFB}" destId="{240C30D3-40AE-4CF9-811D-5B2AED14ABB5}" srcOrd="1" destOrd="0" presId="urn:microsoft.com/office/officeart/2005/8/layout/process4"/>
    <dgm:cxn modelId="{F755ED7A-1085-4177-AE8B-68696D86E866}" type="presParOf" srcId="{144DA575-33E1-4259-AFE5-8AB838A67FFB}" destId="{FF584ECB-0B1C-4830-B490-B5BE79FC2323}" srcOrd="2" destOrd="0" presId="urn:microsoft.com/office/officeart/2005/8/layout/process4"/>
    <dgm:cxn modelId="{6AD75A41-E397-4DC7-B1DF-2D472A14B3AA}" type="presParOf" srcId="{144DA575-33E1-4259-AFE5-8AB838A67FFB}" destId="{0E23DFD5-3C08-4278-A7C3-FED4409E4C84}" srcOrd="3" destOrd="0" presId="urn:microsoft.com/office/officeart/2005/8/layout/process4"/>
    <dgm:cxn modelId="{A0FF46F0-27E8-4E2F-AF99-86873D1EE050}" type="presParOf" srcId="{144DA575-33E1-4259-AFE5-8AB838A67FFB}" destId="{5016493B-44BD-4CEF-B9E1-0B5B1158A0A2}" srcOrd="4" destOrd="0" presId="urn:microsoft.com/office/officeart/2005/8/layout/process4"/>
    <dgm:cxn modelId="{38E64478-B014-47A2-B34E-6F3CAF618C32}" type="presParOf" srcId="{144DA575-33E1-4259-AFE5-8AB838A67FFB}" destId="{DA0D0D20-CDAB-4712-93E3-FA0F462BC526}" srcOrd="5" destOrd="0" presId="urn:microsoft.com/office/officeart/2005/8/layout/process4"/>
    <dgm:cxn modelId="{AFC520F8-6FA6-4E4D-83DF-10241ACD9810}" type="presParOf" srcId="{93D7C839-F61F-4BFB-BBEB-45AF840179E5}" destId="{F806A3FD-F1A9-4207-AC38-A2187CFED2D1}" srcOrd="1" destOrd="0" presId="urn:microsoft.com/office/officeart/2005/8/layout/process4"/>
    <dgm:cxn modelId="{1B2FBC8C-4A4E-4B9F-B61C-DD1614A25E2F}" type="presParOf" srcId="{93D7C839-F61F-4BFB-BBEB-45AF840179E5}" destId="{07E8F2DE-3A4C-4BA2-8063-191093ED8298}" srcOrd="2" destOrd="0" presId="urn:microsoft.com/office/officeart/2005/8/layout/process4"/>
    <dgm:cxn modelId="{BBBA7FF2-E7D4-4070-8947-8026C6FBD976}" type="presParOf" srcId="{07E8F2DE-3A4C-4BA2-8063-191093ED8298}" destId="{31774EB2-E654-4A1D-A74E-014F18C72AD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D4E173-89E8-4ECE-B736-944D9B16C1A1}" type="doc">
      <dgm:prSet loTypeId="urn:microsoft.com/office/officeart/2005/8/layout/venn3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140C84C-7221-4809-AC40-A4D823B3185B}">
      <dgm:prSet/>
      <dgm:spPr/>
      <dgm:t>
        <a:bodyPr/>
        <a:lstStyle/>
        <a:p>
          <a:r>
            <a:rPr lang="en-US"/>
            <a:t>Retrofit Bainbridge Pond to meet current MDE standards and improve downstream swales &amp; 3 road crossings to Beauchamp Road.</a:t>
          </a:r>
        </a:p>
      </dgm:t>
    </dgm:pt>
    <dgm:pt modelId="{36014E60-A5CD-4D09-BDBE-01CD51E8116A}" type="parTrans" cxnId="{54316B7F-FC7A-450B-8C5D-B6C91A0DDFA0}">
      <dgm:prSet/>
      <dgm:spPr/>
      <dgm:t>
        <a:bodyPr/>
        <a:lstStyle/>
        <a:p>
          <a:endParaRPr lang="en-US"/>
        </a:p>
      </dgm:t>
    </dgm:pt>
    <dgm:pt modelId="{64242B55-612F-4FEE-973A-73BD6D76396C}" type="sibTrans" cxnId="{54316B7F-FC7A-450B-8C5D-B6C91A0DDFA0}">
      <dgm:prSet/>
      <dgm:spPr/>
      <dgm:t>
        <a:bodyPr/>
        <a:lstStyle/>
        <a:p>
          <a:endParaRPr lang="en-US"/>
        </a:p>
      </dgm:t>
    </dgm:pt>
    <dgm:pt modelId="{6407768C-A920-4133-9A28-BA7F35FF8DF3}">
      <dgm:prSet/>
      <dgm:spPr/>
      <dgm:t>
        <a:bodyPr/>
        <a:lstStyle/>
        <a:p>
          <a:r>
            <a:rPr lang="en-US" dirty="0"/>
            <a:t>Add additional Culvert under Beauchamp Road to increase runoff conveyance capacity.</a:t>
          </a:r>
        </a:p>
      </dgm:t>
    </dgm:pt>
    <dgm:pt modelId="{DA638C10-3B58-4772-AAA8-38604072A21C}" type="parTrans" cxnId="{6A6D9478-1B7F-4306-8693-42CD0DE7DAB2}">
      <dgm:prSet/>
      <dgm:spPr/>
      <dgm:t>
        <a:bodyPr/>
        <a:lstStyle/>
        <a:p>
          <a:endParaRPr lang="en-US"/>
        </a:p>
      </dgm:t>
    </dgm:pt>
    <dgm:pt modelId="{A023073E-9D37-48CC-A015-84BB8B85A672}" type="sibTrans" cxnId="{6A6D9478-1B7F-4306-8693-42CD0DE7DAB2}">
      <dgm:prSet/>
      <dgm:spPr/>
      <dgm:t>
        <a:bodyPr/>
        <a:lstStyle/>
        <a:p>
          <a:endParaRPr lang="en-US"/>
        </a:p>
      </dgm:t>
    </dgm:pt>
    <dgm:pt modelId="{54451E53-3768-4E82-B91D-45061584A3D5}">
      <dgm:prSet/>
      <dgm:spPr/>
      <dgm:t>
        <a:bodyPr/>
        <a:lstStyle/>
        <a:p>
          <a:r>
            <a:rPr lang="en-US" dirty="0"/>
            <a:t>Remove high points on Southern Beauchamp Road Swale to allow trapped runoff to access new Beauchamp Road Culverts.</a:t>
          </a:r>
        </a:p>
      </dgm:t>
    </dgm:pt>
    <dgm:pt modelId="{3DFBA86B-3DDB-40E3-8354-31B5B13E340B}" type="parTrans" cxnId="{51150A85-C722-4D0A-A168-33EB4860BDE0}">
      <dgm:prSet/>
      <dgm:spPr/>
      <dgm:t>
        <a:bodyPr/>
        <a:lstStyle/>
        <a:p>
          <a:endParaRPr lang="en-US"/>
        </a:p>
      </dgm:t>
    </dgm:pt>
    <dgm:pt modelId="{A6410B5B-C38B-4D19-B2D7-2EC5506BAE65}" type="sibTrans" cxnId="{51150A85-C722-4D0A-A168-33EB4860BDE0}">
      <dgm:prSet/>
      <dgm:spPr/>
      <dgm:t>
        <a:bodyPr/>
        <a:lstStyle/>
        <a:p>
          <a:endParaRPr lang="en-US"/>
        </a:p>
      </dgm:t>
    </dgm:pt>
    <dgm:pt modelId="{8110D244-4AB7-447E-A5FC-A4D79457A9C0}">
      <dgm:prSet/>
      <dgm:spPr/>
      <dgm:t>
        <a:bodyPr/>
        <a:lstStyle/>
        <a:p>
          <a:r>
            <a:rPr lang="en-US" dirty="0"/>
            <a:t>Possible off-site improvements will also aid this effort.</a:t>
          </a:r>
        </a:p>
      </dgm:t>
    </dgm:pt>
    <dgm:pt modelId="{EF917C04-32FE-4535-80C8-50CA28538B50}" type="parTrans" cxnId="{01413289-1F12-41F9-A813-C148A51A8F7F}">
      <dgm:prSet/>
      <dgm:spPr/>
      <dgm:t>
        <a:bodyPr/>
        <a:lstStyle/>
        <a:p>
          <a:endParaRPr lang="en-US"/>
        </a:p>
      </dgm:t>
    </dgm:pt>
    <dgm:pt modelId="{CC19A746-6314-4307-B69B-05B6998D9267}" type="sibTrans" cxnId="{01413289-1F12-41F9-A813-C148A51A8F7F}">
      <dgm:prSet/>
      <dgm:spPr/>
      <dgm:t>
        <a:bodyPr/>
        <a:lstStyle/>
        <a:p>
          <a:endParaRPr lang="en-US"/>
        </a:p>
      </dgm:t>
    </dgm:pt>
    <dgm:pt modelId="{F80027D9-9FFD-4FB9-B77A-C1162019CC1B}">
      <dgm:prSet/>
      <dgm:spPr/>
      <dgm:t>
        <a:bodyPr/>
        <a:lstStyle/>
        <a:p>
          <a:r>
            <a:rPr lang="en-US" dirty="0"/>
            <a:t>Possible DNR Grant funding for water quality improvement components.</a:t>
          </a:r>
        </a:p>
      </dgm:t>
    </dgm:pt>
    <dgm:pt modelId="{BDD9E9C3-2BA6-4154-BAEC-7BC9872A29E2}" type="parTrans" cxnId="{D5BCB667-4494-4E24-A9ED-7D5B03CC5613}">
      <dgm:prSet/>
      <dgm:spPr/>
      <dgm:t>
        <a:bodyPr/>
        <a:lstStyle/>
        <a:p>
          <a:endParaRPr lang="en-US"/>
        </a:p>
      </dgm:t>
    </dgm:pt>
    <dgm:pt modelId="{BFF6A3F1-5B9A-4E73-8946-4FF23CE157F9}" type="sibTrans" cxnId="{D5BCB667-4494-4E24-A9ED-7D5B03CC5613}">
      <dgm:prSet/>
      <dgm:spPr/>
      <dgm:t>
        <a:bodyPr/>
        <a:lstStyle/>
        <a:p>
          <a:endParaRPr lang="en-US"/>
        </a:p>
      </dgm:t>
    </dgm:pt>
    <dgm:pt modelId="{D308A149-072E-4EE5-9287-0BF764BCAABE}" type="pres">
      <dgm:prSet presAssocID="{37D4E173-89E8-4ECE-B736-944D9B16C1A1}" presName="Name0" presStyleCnt="0">
        <dgm:presLayoutVars>
          <dgm:dir/>
          <dgm:resizeHandles val="exact"/>
        </dgm:presLayoutVars>
      </dgm:prSet>
      <dgm:spPr/>
    </dgm:pt>
    <dgm:pt modelId="{E79463EE-2833-4F81-A033-78B16577F662}" type="pres">
      <dgm:prSet presAssocID="{6140C84C-7221-4809-AC40-A4D823B3185B}" presName="Name5" presStyleLbl="vennNode1" presStyleIdx="0" presStyleCnt="5">
        <dgm:presLayoutVars>
          <dgm:bulletEnabled val="1"/>
        </dgm:presLayoutVars>
      </dgm:prSet>
      <dgm:spPr/>
    </dgm:pt>
    <dgm:pt modelId="{09B3E42F-AAA4-4C68-9A85-35567DCAE176}" type="pres">
      <dgm:prSet presAssocID="{64242B55-612F-4FEE-973A-73BD6D76396C}" presName="space" presStyleCnt="0"/>
      <dgm:spPr/>
    </dgm:pt>
    <dgm:pt modelId="{ADD76114-104C-4203-93A3-99E9932398D7}" type="pres">
      <dgm:prSet presAssocID="{6407768C-A920-4133-9A28-BA7F35FF8DF3}" presName="Name5" presStyleLbl="vennNode1" presStyleIdx="1" presStyleCnt="5">
        <dgm:presLayoutVars>
          <dgm:bulletEnabled val="1"/>
        </dgm:presLayoutVars>
      </dgm:prSet>
      <dgm:spPr/>
    </dgm:pt>
    <dgm:pt modelId="{0B732789-4B06-422F-88D6-63471E555E8A}" type="pres">
      <dgm:prSet presAssocID="{A023073E-9D37-48CC-A015-84BB8B85A672}" presName="space" presStyleCnt="0"/>
      <dgm:spPr/>
    </dgm:pt>
    <dgm:pt modelId="{A6A02CD3-027A-483D-9173-E82A83B8BD26}" type="pres">
      <dgm:prSet presAssocID="{54451E53-3768-4E82-B91D-45061584A3D5}" presName="Name5" presStyleLbl="vennNode1" presStyleIdx="2" presStyleCnt="5">
        <dgm:presLayoutVars>
          <dgm:bulletEnabled val="1"/>
        </dgm:presLayoutVars>
      </dgm:prSet>
      <dgm:spPr/>
    </dgm:pt>
    <dgm:pt modelId="{F963E495-952B-462A-9C45-08D11A862BF1}" type="pres">
      <dgm:prSet presAssocID="{A6410B5B-C38B-4D19-B2D7-2EC5506BAE65}" presName="space" presStyleCnt="0"/>
      <dgm:spPr/>
    </dgm:pt>
    <dgm:pt modelId="{6698D030-812C-4262-B4CD-3FA38CA18C68}" type="pres">
      <dgm:prSet presAssocID="{8110D244-4AB7-447E-A5FC-A4D79457A9C0}" presName="Name5" presStyleLbl="vennNode1" presStyleIdx="3" presStyleCnt="5">
        <dgm:presLayoutVars>
          <dgm:bulletEnabled val="1"/>
        </dgm:presLayoutVars>
      </dgm:prSet>
      <dgm:spPr/>
    </dgm:pt>
    <dgm:pt modelId="{05B27575-1296-4970-AE7F-12045286C3F0}" type="pres">
      <dgm:prSet presAssocID="{CC19A746-6314-4307-B69B-05B6998D9267}" presName="space" presStyleCnt="0"/>
      <dgm:spPr/>
    </dgm:pt>
    <dgm:pt modelId="{1ACA8F4D-482F-43D2-9722-0DE505262940}" type="pres">
      <dgm:prSet presAssocID="{F80027D9-9FFD-4FB9-B77A-C1162019CC1B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01CA6A19-AA6F-4382-BA50-AB7432D9FB6B}" type="presOf" srcId="{6140C84C-7221-4809-AC40-A4D823B3185B}" destId="{E79463EE-2833-4F81-A033-78B16577F662}" srcOrd="0" destOrd="0" presId="urn:microsoft.com/office/officeart/2005/8/layout/venn3"/>
    <dgm:cxn modelId="{5BAD9D25-3E25-4720-8CBF-8437AF2BECB1}" type="presOf" srcId="{54451E53-3768-4E82-B91D-45061584A3D5}" destId="{A6A02CD3-027A-483D-9173-E82A83B8BD26}" srcOrd="0" destOrd="0" presId="urn:microsoft.com/office/officeart/2005/8/layout/venn3"/>
    <dgm:cxn modelId="{C2A4DD60-FBEA-494E-AF8D-FE153DFC8B16}" type="presOf" srcId="{8110D244-4AB7-447E-A5FC-A4D79457A9C0}" destId="{6698D030-812C-4262-B4CD-3FA38CA18C68}" srcOrd="0" destOrd="0" presId="urn:microsoft.com/office/officeart/2005/8/layout/venn3"/>
    <dgm:cxn modelId="{D5BCB667-4494-4E24-A9ED-7D5B03CC5613}" srcId="{37D4E173-89E8-4ECE-B736-944D9B16C1A1}" destId="{F80027D9-9FFD-4FB9-B77A-C1162019CC1B}" srcOrd="4" destOrd="0" parTransId="{BDD9E9C3-2BA6-4154-BAEC-7BC9872A29E2}" sibTransId="{BFF6A3F1-5B9A-4E73-8946-4FF23CE157F9}"/>
    <dgm:cxn modelId="{6A6D9478-1B7F-4306-8693-42CD0DE7DAB2}" srcId="{37D4E173-89E8-4ECE-B736-944D9B16C1A1}" destId="{6407768C-A920-4133-9A28-BA7F35FF8DF3}" srcOrd="1" destOrd="0" parTransId="{DA638C10-3B58-4772-AAA8-38604072A21C}" sibTransId="{A023073E-9D37-48CC-A015-84BB8B85A672}"/>
    <dgm:cxn modelId="{54316B7F-FC7A-450B-8C5D-B6C91A0DDFA0}" srcId="{37D4E173-89E8-4ECE-B736-944D9B16C1A1}" destId="{6140C84C-7221-4809-AC40-A4D823B3185B}" srcOrd="0" destOrd="0" parTransId="{36014E60-A5CD-4D09-BDBE-01CD51E8116A}" sibTransId="{64242B55-612F-4FEE-973A-73BD6D76396C}"/>
    <dgm:cxn modelId="{51150A85-C722-4D0A-A168-33EB4860BDE0}" srcId="{37D4E173-89E8-4ECE-B736-944D9B16C1A1}" destId="{54451E53-3768-4E82-B91D-45061584A3D5}" srcOrd="2" destOrd="0" parTransId="{3DFBA86B-3DDB-40E3-8354-31B5B13E340B}" sibTransId="{A6410B5B-C38B-4D19-B2D7-2EC5506BAE65}"/>
    <dgm:cxn modelId="{01413289-1F12-41F9-A813-C148A51A8F7F}" srcId="{37D4E173-89E8-4ECE-B736-944D9B16C1A1}" destId="{8110D244-4AB7-447E-A5FC-A4D79457A9C0}" srcOrd="3" destOrd="0" parTransId="{EF917C04-32FE-4535-80C8-50CA28538B50}" sibTransId="{CC19A746-6314-4307-B69B-05B6998D9267}"/>
    <dgm:cxn modelId="{E73E3E98-7387-40D4-9281-1803CDD4CE6F}" type="presOf" srcId="{F80027D9-9FFD-4FB9-B77A-C1162019CC1B}" destId="{1ACA8F4D-482F-43D2-9722-0DE505262940}" srcOrd="0" destOrd="0" presId="urn:microsoft.com/office/officeart/2005/8/layout/venn3"/>
    <dgm:cxn modelId="{78E791E5-2625-4C1E-A66D-2A656EC887D5}" type="presOf" srcId="{6407768C-A920-4133-9A28-BA7F35FF8DF3}" destId="{ADD76114-104C-4203-93A3-99E9932398D7}" srcOrd="0" destOrd="0" presId="urn:microsoft.com/office/officeart/2005/8/layout/venn3"/>
    <dgm:cxn modelId="{4069DEFF-32B3-4341-97E9-1D85ACE22DC3}" type="presOf" srcId="{37D4E173-89E8-4ECE-B736-944D9B16C1A1}" destId="{D308A149-072E-4EE5-9287-0BF764BCAABE}" srcOrd="0" destOrd="0" presId="urn:microsoft.com/office/officeart/2005/8/layout/venn3"/>
    <dgm:cxn modelId="{AEC0F027-3325-470B-95BF-29F96E080DF5}" type="presParOf" srcId="{D308A149-072E-4EE5-9287-0BF764BCAABE}" destId="{E79463EE-2833-4F81-A033-78B16577F662}" srcOrd="0" destOrd="0" presId="urn:microsoft.com/office/officeart/2005/8/layout/venn3"/>
    <dgm:cxn modelId="{4974C92A-FC67-45B4-9206-A8FADEFC29CC}" type="presParOf" srcId="{D308A149-072E-4EE5-9287-0BF764BCAABE}" destId="{09B3E42F-AAA4-4C68-9A85-35567DCAE176}" srcOrd="1" destOrd="0" presId="urn:microsoft.com/office/officeart/2005/8/layout/venn3"/>
    <dgm:cxn modelId="{03DC57F4-48F1-45CB-8DFA-88FAA1D4A3D6}" type="presParOf" srcId="{D308A149-072E-4EE5-9287-0BF764BCAABE}" destId="{ADD76114-104C-4203-93A3-99E9932398D7}" srcOrd="2" destOrd="0" presId="urn:microsoft.com/office/officeart/2005/8/layout/venn3"/>
    <dgm:cxn modelId="{9D789926-B7CA-4A57-B228-0908A36D8795}" type="presParOf" srcId="{D308A149-072E-4EE5-9287-0BF764BCAABE}" destId="{0B732789-4B06-422F-88D6-63471E555E8A}" srcOrd="3" destOrd="0" presId="urn:microsoft.com/office/officeart/2005/8/layout/venn3"/>
    <dgm:cxn modelId="{09529372-4B5F-4367-87B5-21E2F32DF81E}" type="presParOf" srcId="{D308A149-072E-4EE5-9287-0BF764BCAABE}" destId="{A6A02CD3-027A-483D-9173-E82A83B8BD26}" srcOrd="4" destOrd="0" presId="urn:microsoft.com/office/officeart/2005/8/layout/venn3"/>
    <dgm:cxn modelId="{0B7E3925-C4B8-4E62-B3FD-AD9388F91353}" type="presParOf" srcId="{D308A149-072E-4EE5-9287-0BF764BCAABE}" destId="{F963E495-952B-462A-9C45-08D11A862BF1}" srcOrd="5" destOrd="0" presId="urn:microsoft.com/office/officeart/2005/8/layout/venn3"/>
    <dgm:cxn modelId="{A455A8DA-CD1D-4FB3-A61C-03BE0CB4CB88}" type="presParOf" srcId="{D308A149-072E-4EE5-9287-0BF764BCAABE}" destId="{6698D030-812C-4262-B4CD-3FA38CA18C68}" srcOrd="6" destOrd="0" presId="urn:microsoft.com/office/officeart/2005/8/layout/venn3"/>
    <dgm:cxn modelId="{C04238E9-0CE1-43EA-9812-2D29F39CA124}" type="presParOf" srcId="{D308A149-072E-4EE5-9287-0BF764BCAABE}" destId="{05B27575-1296-4970-AE7F-12045286C3F0}" srcOrd="7" destOrd="0" presId="urn:microsoft.com/office/officeart/2005/8/layout/venn3"/>
    <dgm:cxn modelId="{BA569874-E90C-4F3E-AE8E-FC300238D8EB}" type="presParOf" srcId="{D308A149-072E-4EE5-9287-0BF764BCAABE}" destId="{1ACA8F4D-482F-43D2-9722-0DE505262940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EF06E3-180B-47B1-A404-A36EC2D183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3540A9-1E69-421E-A99D-6B82BAA77EA0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Jennifer Dindinger ~ </a:t>
          </a:r>
        </a:p>
        <a:p>
          <a:r>
            <a:rPr lang="en-US" dirty="0"/>
            <a:t>Watershed restoration specialist </a:t>
          </a:r>
        </a:p>
      </dgm:t>
    </dgm:pt>
    <dgm:pt modelId="{4805451C-E664-4446-897D-DAB7666028E7}" type="parTrans" cxnId="{14BF993C-3D35-4352-A41D-14BAB017D999}">
      <dgm:prSet/>
      <dgm:spPr/>
      <dgm:t>
        <a:bodyPr/>
        <a:lstStyle/>
        <a:p>
          <a:endParaRPr lang="en-US"/>
        </a:p>
      </dgm:t>
    </dgm:pt>
    <dgm:pt modelId="{40A5DC94-1DDE-4F41-A01B-DA36D31C8959}" type="sibTrans" cxnId="{14BF993C-3D35-4352-A41D-14BAB017D999}">
      <dgm:prSet/>
      <dgm:spPr/>
      <dgm:t>
        <a:bodyPr/>
        <a:lstStyle/>
        <a:p>
          <a:endParaRPr lang="en-US"/>
        </a:p>
      </dgm:t>
    </dgm:pt>
    <dgm:pt modelId="{D375B095-DDA5-4DF5-8E29-19979634A538}">
      <dgm:prSet/>
      <dgm:spPr/>
      <dgm:t>
        <a:bodyPr/>
        <a:lstStyle/>
        <a:p>
          <a:endParaRPr lang="en-US" dirty="0"/>
        </a:p>
      </dgm:t>
    </dgm:pt>
    <dgm:pt modelId="{93D8D8A8-BAE6-488F-B474-AC5BBD502088}" type="parTrans" cxnId="{F56598AE-25DE-40CD-8CFD-81D40970D15F}">
      <dgm:prSet/>
      <dgm:spPr/>
      <dgm:t>
        <a:bodyPr/>
        <a:lstStyle/>
        <a:p>
          <a:endParaRPr lang="en-US"/>
        </a:p>
      </dgm:t>
    </dgm:pt>
    <dgm:pt modelId="{5DE86BF7-8364-4ECC-A198-86C732C1DC55}" type="sibTrans" cxnId="{F56598AE-25DE-40CD-8CFD-81D40970D15F}">
      <dgm:prSet/>
      <dgm:spPr/>
      <dgm:t>
        <a:bodyPr/>
        <a:lstStyle/>
        <a:p>
          <a:endParaRPr lang="en-US"/>
        </a:p>
      </dgm:t>
    </dgm:pt>
    <dgm:pt modelId="{B5904479-7B8B-49D6-BCA9-CA1BF220A8F7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March 2</a:t>
          </a:r>
          <a:r>
            <a:rPr lang="en-US" baseline="30000" dirty="0"/>
            <a:t>nd</a:t>
          </a:r>
          <a:r>
            <a:rPr lang="en-US" dirty="0"/>
            <a:t>   </a:t>
          </a:r>
        </a:p>
        <a:p>
          <a:r>
            <a:rPr lang="en-US" dirty="0"/>
            <a:t>6pm-7:30pm ~ Community Center</a:t>
          </a:r>
        </a:p>
      </dgm:t>
    </dgm:pt>
    <dgm:pt modelId="{A69DB7CC-EDCA-4E0F-AB20-19AFC6B5FBEC}" type="parTrans" cxnId="{DD03989F-35AE-44F1-B301-FE4AB945B1A9}">
      <dgm:prSet/>
      <dgm:spPr/>
      <dgm:t>
        <a:bodyPr/>
        <a:lstStyle/>
        <a:p>
          <a:endParaRPr lang="en-US"/>
        </a:p>
      </dgm:t>
    </dgm:pt>
    <dgm:pt modelId="{4006D691-78B0-4B4F-8922-27E96476C009}" type="sibTrans" cxnId="{DD03989F-35AE-44F1-B301-FE4AB945B1A9}">
      <dgm:prSet/>
      <dgm:spPr/>
      <dgm:t>
        <a:bodyPr/>
        <a:lstStyle/>
        <a:p>
          <a:endParaRPr lang="en-US"/>
        </a:p>
      </dgm:t>
    </dgm:pt>
    <dgm:pt modelId="{04D7D927-614B-4011-9170-5C97446AA2FC}">
      <dgm:prSet custT="1"/>
      <dgm:spPr/>
      <dgm:t>
        <a:bodyPr/>
        <a:lstStyle/>
        <a:p>
          <a:r>
            <a:rPr lang="en-US" sz="1600" dirty="0">
              <a:highlight>
                <a:srgbClr val="FFFF00"/>
              </a:highlight>
            </a:rPr>
            <a:t>Yard Waste/Lawn Fertilization</a:t>
          </a:r>
          <a:r>
            <a:rPr lang="en-US" sz="1600" dirty="0"/>
            <a:t>.</a:t>
          </a:r>
        </a:p>
      </dgm:t>
    </dgm:pt>
    <dgm:pt modelId="{A120912D-3846-4723-B652-7569E49C3F15}" type="parTrans" cxnId="{7F6541FE-08C0-428A-BC39-0063F2220EAF}">
      <dgm:prSet/>
      <dgm:spPr/>
      <dgm:t>
        <a:bodyPr/>
        <a:lstStyle/>
        <a:p>
          <a:endParaRPr lang="en-US"/>
        </a:p>
      </dgm:t>
    </dgm:pt>
    <dgm:pt modelId="{6D689028-4200-4F71-8E75-80D1526DE89D}" type="sibTrans" cxnId="{7F6541FE-08C0-428A-BC39-0063F2220EAF}">
      <dgm:prSet/>
      <dgm:spPr/>
      <dgm:t>
        <a:bodyPr/>
        <a:lstStyle/>
        <a:p>
          <a:endParaRPr lang="en-US"/>
        </a:p>
      </dgm:t>
    </dgm:pt>
    <dgm:pt modelId="{08DBB6B6-94B1-44FB-8D93-0E4A0333007E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April 20</a:t>
          </a:r>
          <a:r>
            <a:rPr lang="en-US" baseline="30000" dirty="0"/>
            <a:t>th</a:t>
          </a:r>
          <a:r>
            <a:rPr lang="en-US" dirty="0"/>
            <a:t>   </a:t>
          </a:r>
        </a:p>
        <a:p>
          <a:r>
            <a:rPr lang="en-US" dirty="0"/>
            <a:t>6pm-7:30pm ~ Community Center</a:t>
          </a:r>
        </a:p>
      </dgm:t>
    </dgm:pt>
    <dgm:pt modelId="{3DE0C5BE-D9D1-497A-BCE8-48E37C0E6F37}" type="parTrans" cxnId="{F4018E74-5BFE-4AAD-A329-44E7B4A89A15}">
      <dgm:prSet/>
      <dgm:spPr/>
      <dgm:t>
        <a:bodyPr/>
        <a:lstStyle/>
        <a:p>
          <a:endParaRPr lang="en-US"/>
        </a:p>
      </dgm:t>
    </dgm:pt>
    <dgm:pt modelId="{4229878F-C336-4074-A28A-67CF5E38129C}" type="sibTrans" cxnId="{F4018E74-5BFE-4AAD-A329-44E7B4A89A15}">
      <dgm:prSet/>
      <dgm:spPr/>
      <dgm:t>
        <a:bodyPr/>
        <a:lstStyle/>
        <a:p>
          <a:endParaRPr lang="en-US"/>
        </a:p>
      </dgm:t>
    </dgm:pt>
    <dgm:pt modelId="{CA3F3D18-A1E6-4640-9791-6556C974499F}">
      <dgm:prSet custT="1"/>
      <dgm:spPr/>
      <dgm:t>
        <a:bodyPr/>
        <a:lstStyle/>
        <a:p>
          <a:r>
            <a:rPr lang="en-US" sz="1600" dirty="0">
              <a:highlight>
                <a:srgbClr val="FFFF00"/>
              </a:highlight>
            </a:rPr>
            <a:t>Hands on seminar on making rain barrels and rain gardens.</a:t>
          </a:r>
        </a:p>
      </dgm:t>
    </dgm:pt>
    <dgm:pt modelId="{F6B282FA-7AEB-478E-ACC4-58A7986BFC03}" type="parTrans" cxnId="{A58FBC25-CB97-420D-A6BD-7DD3817DF28A}">
      <dgm:prSet/>
      <dgm:spPr/>
      <dgm:t>
        <a:bodyPr/>
        <a:lstStyle/>
        <a:p>
          <a:endParaRPr lang="en-US"/>
        </a:p>
      </dgm:t>
    </dgm:pt>
    <dgm:pt modelId="{7D249BC0-1CD2-404F-9A67-314DA9016424}" type="sibTrans" cxnId="{A58FBC25-CB97-420D-A6BD-7DD3817DF28A}">
      <dgm:prSet/>
      <dgm:spPr/>
      <dgm:t>
        <a:bodyPr/>
        <a:lstStyle/>
        <a:p>
          <a:endParaRPr lang="en-US"/>
        </a:p>
      </dgm:t>
    </dgm:pt>
    <dgm:pt modelId="{5B2BD215-6522-4868-91A3-EC7E2EAE5750}" type="pres">
      <dgm:prSet presAssocID="{79EF06E3-180B-47B1-A404-A36EC2D1830D}" presName="linear" presStyleCnt="0">
        <dgm:presLayoutVars>
          <dgm:animLvl val="lvl"/>
          <dgm:resizeHandles val="exact"/>
        </dgm:presLayoutVars>
      </dgm:prSet>
      <dgm:spPr/>
    </dgm:pt>
    <dgm:pt modelId="{826F29F7-EFC7-4AAE-845F-0B5544781F21}" type="pres">
      <dgm:prSet presAssocID="{653540A9-1E69-421E-A99D-6B82BAA77EA0}" presName="parentText" presStyleLbl="node1" presStyleIdx="0" presStyleCnt="3" custScaleY="81447">
        <dgm:presLayoutVars>
          <dgm:chMax val="0"/>
          <dgm:bulletEnabled val="1"/>
        </dgm:presLayoutVars>
      </dgm:prSet>
      <dgm:spPr/>
    </dgm:pt>
    <dgm:pt modelId="{F4E5AB8F-294A-4FE4-8E26-58532F1188DB}" type="pres">
      <dgm:prSet presAssocID="{653540A9-1E69-421E-A99D-6B82BAA77EA0}" presName="childText" presStyleLbl="revTx" presStyleIdx="0" presStyleCnt="3">
        <dgm:presLayoutVars>
          <dgm:bulletEnabled val="1"/>
        </dgm:presLayoutVars>
      </dgm:prSet>
      <dgm:spPr/>
    </dgm:pt>
    <dgm:pt modelId="{A71B202A-8067-49AB-85D5-AB2191C1D748}" type="pres">
      <dgm:prSet presAssocID="{B5904479-7B8B-49D6-BCA9-CA1BF220A8F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C754255-150F-407E-8CF5-1FEBD5A9A2E4}" type="pres">
      <dgm:prSet presAssocID="{B5904479-7B8B-49D6-BCA9-CA1BF220A8F7}" presName="childText" presStyleLbl="revTx" presStyleIdx="1" presStyleCnt="3">
        <dgm:presLayoutVars>
          <dgm:bulletEnabled val="1"/>
        </dgm:presLayoutVars>
      </dgm:prSet>
      <dgm:spPr/>
    </dgm:pt>
    <dgm:pt modelId="{6B4C0FB1-F38B-4CA6-88FC-5C93993FB378}" type="pres">
      <dgm:prSet presAssocID="{08DBB6B6-94B1-44FB-8D93-0E4A0333007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7554F9C-8364-4193-A9A1-D5B8BF3DCF0F}" type="pres">
      <dgm:prSet presAssocID="{08DBB6B6-94B1-44FB-8D93-0E4A0333007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EF457E03-233C-42DA-A7D5-CCDB95304D91}" type="presOf" srcId="{04D7D927-614B-4011-9170-5C97446AA2FC}" destId="{FC754255-150F-407E-8CF5-1FEBD5A9A2E4}" srcOrd="0" destOrd="0" presId="urn:microsoft.com/office/officeart/2005/8/layout/vList2"/>
    <dgm:cxn modelId="{A58FBC25-CB97-420D-A6BD-7DD3817DF28A}" srcId="{08DBB6B6-94B1-44FB-8D93-0E4A0333007E}" destId="{CA3F3D18-A1E6-4640-9791-6556C974499F}" srcOrd="0" destOrd="0" parTransId="{F6B282FA-7AEB-478E-ACC4-58A7986BFC03}" sibTransId="{7D249BC0-1CD2-404F-9A67-314DA9016424}"/>
    <dgm:cxn modelId="{14BF993C-3D35-4352-A41D-14BAB017D999}" srcId="{79EF06E3-180B-47B1-A404-A36EC2D1830D}" destId="{653540A9-1E69-421E-A99D-6B82BAA77EA0}" srcOrd="0" destOrd="0" parTransId="{4805451C-E664-4446-897D-DAB7666028E7}" sibTransId="{40A5DC94-1DDE-4F41-A01B-DA36D31C8959}"/>
    <dgm:cxn modelId="{8273E35E-ED9B-4D7B-B553-8AD2D7D9223F}" type="presOf" srcId="{B5904479-7B8B-49D6-BCA9-CA1BF220A8F7}" destId="{A71B202A-8067-49AB-85D5-AB2191C1D748}" srcOrd="0" destOrd="0" presId="urn:microsoft.com/office/officeart/2005/8/layout/vList2"/>
    <dgm:cxn modelId="{F4018E74-5BFE-4AAD-A329-44E7B4A89A15}" srcId="{79EF06E3-180B-47B1-A404-A36EC2D1830D}" destId="{08DBB6B6-94B1-44FB-8D93-0E4A0333007E}" srcOrd="2" destOrd="0" parTransId="{3DE0C5BE-D9D1-497A-BCE8-48E37C0E6F37}" sibTransId="{4229878F-C336-4074-A28A-67CF5E38129C}"/>
    <dgm:cxn modelId="{652C7056-F321-4C87-81A7-2050FCEB0FF6}" type="presOf" srcId="{CA3F3D18-A1E6-4640-9791-6556C974499F}" destId="{27554F9C-8364-4193-A9A1-D5B8BF3DCF0F}" srcOrd="0" destOrd="0" presId="urn:microsoft.com/office/officeart/2005/8/layout/vList2"/>
    <dgm:cxn modelId="{DEBE2287-DE34-4030-97F7-88A74C8CA497}" type="presOf" srcId="{79EF06E3-180B-47B1-A404-A36EC2D1830D}" destId="{5B2BD215-6522-4868-91A3-EC7E2EAE5750}" srcOrd="0" destOrd="0" presId="urn:microsoft.com/office/officeart/2005/8/layout/vList2"/>
    <dgm:cxn modelId="{A0347895-2880-497F-BD99-FCDC0108EAE3}" type="presOf" srcId="{653540A9-1E69-421E-A99D-6B82BAA77EA0}" destId="{826F29F7-EFC7-4AAE-845F-0B5544781F21}" srcOrd="0" destOrd="0" presId="urn:microsoft.com/office/officeart/2005/8/layout/vList2"/>
    <dgm:cxn modelId="{DD03989F-35AE-44F1-B301-FE4AB945B1A9}" srcId="{79EF06E3-180B-47B1-A404-A36EC2D1830D}" destId="{B5904479-7B8B-49D6-BCA9-CA1BF220A8F7}" srcOrd="1" destOrd="0" parTransId="{A69DB7CC-EDCA-4E0F-AB20-19AFC6B5FBEC}" sibTransId="{4006D691-78B0-4B4F-8922-27E96476C009}"/>
    <dgm:cxn modelId="{F56598AE-25DE-40CD-8CFD-81D40970D15F}" srcId="{653540A9-1E69-421E-A99D-6B82BAA77EA0}" destId="{D375B095-DDA5-4DF5-8E29-19979634A538}" srcOrd="0" destOrd="0" parTransId="{93D8D8A8-BAE6-488F-B474-AC5BBD502088}" sibTransId="{5DE86BF7-8364-4ECC-A198-86C732C1DC55}"/>
    <dgm:cxn modelId="{F64F5BD3-FB29-4E94-A61C-6B414AE516A9}" type="presOf" srcId="{08DBB6B6-94B1-44FB-8D93-0E4A0333007E}" destId="{6B4C0FB1-F38B-4CA6-88FC-5C93993FB378}" srcOrd="0" destOrd="0" presId="urn:microsoft.com/office/officeart/2005/8/layout/vList2"/>
    <dgm:cxn modelId="{EB6DA6D9-744A-4774-9893-09BFEA5511FD}" type="presOf" srcId="{D375B095-DDA5-4DF5-8E29-19979634A538}" destId="{F4E5AB8F-294A-4FE4-8E26-58532F1188DB}" srcOrd="0" destOrd="0" presId="urn:microsoft.com/office/officeart/2005/8/layout/vList2"/>
    <dgm:cxn modelId="{7F6541FE-08C0-428A-BC39-0063F2220EAF}" srcId="{B5904479-7B8B-49D6-BCA9-CA1BF220A8F7}" destId="{04D7D927-614B-4011-9170-5C97446AA2FC}" srcOrd="0" destOrd="0" parTransId="{A120912D-3846-4723-B652-7569E49C3F15}" sibTransId="{6D689028-4200-4F71-8E75-80D1526DE89D}"/>
    <dgm:cxn modelId="{C513928A-5649-445A-9AAA-99A4692F335C}" type="presParOf" srcId="{5B2BD215-6522-4868-91A3-EC7E2EAE5750}" destId="{826F29F7-EFC7-4AAE-845F-0B5544781F21}" srcOrd="0" destOrd="0" presId="urn:microsoft.com/office/officeart/2005/8/layout/vList2"/>
    <dgm:cxn modelId="{3C5950CA-4D1B-461C-95F1-C4BC40C80FC2}" type="presParOf" srcId="{5B2BD215-6522-4868-91A3-EC7E2EAE5750}" destId="{F4E5AB8F-294A-4FE4-8E26-58532F1188DB}" srcOrd="1" destOrd="0" presId="urn:microsoft.com/office/officeart/2005/8/layout/vList2"/>
    <dgm:cxn modelId="{164C41B6-8A1F-4B5F-AA62-3C610A66892A}" type="presParOf" srcId="{5B2BD215-6522-4868-91A3-EC7E2EAE5750}" destId="{A71B202A-8067-49AB-85D5-AB2191C1D748}" srcOrd="2" destOrd="0" presId="urn:microsoft.com/office/officeart/2005/8/layout/vList2"/>
    <dgm:cxn modelId="{6CE5A4D5-4DC1-4883-BC11-FB51F39919BD}" type="presParOf" srcId="{5B2BD215-6522-4868-91A3-EC7E2EAE5750}" destId="{FC754255-150F-407E-8CF5-1FEBD5A9A2E4}" srcOrd="3" destOrd="0" presId="urn:microsoft.com/office/officeart/2005/8/layout/vList2"/>
    <dgm:cxn modelId="{928D503D-9D80-47A0-861D-0CF223F69CF3}" type="presParOf" srcId="{5B2BD215-6522-4868-91A3-EC7E2EAE5750}" destId="{6B4C0FB1-F38B-4CA6-88FC-5C93993FB378}" srcOrd="4" destOrd="0" presId="urn:microsoft.com/office/officeart/2005/8/layout/vList2"/>
    <dgm:cxn modelId="{74CB895F-C2D6-41C6-B5BC-19A94F309B9B}" type="presParOf" srcId="{5B2BD215-6522-4868-91A3-EC7E2EAE5750}" destId="{27554F9C-8364-4193-A9A1-D5B8BF3DCF0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49B0AD-B01C-4209-BC32-B7E0C26934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15F6DF-12F5-47E2-9C46-06469053CCCA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Kevin Wagner ~ </a:t>
          </a:r>
        </a:p>
        <a:p>
          <a:r>
            <a:rPr lang="en-US" dirty="0"/>
            <a:t>MD Dept of Environment ~ FEMA </a:t>
          </a:r>
        </a:p>
      </dgm:t>
    </dgm:pt>
    <dgm:pt modelId="{3A833CE9-DB9E-4EE7-94DA-75713DAC9E71}" type="parTrans" cxnId="{497C0FAB-05C2-46FB-B028-A3B9248A0D22}">
      <dgm:prSet/>
      <dgm:spPr/>
      <dgm:t>
        <a:bodyPr/>
        <a:lstStyle/>
        <a:p>
          <a:endParaRPr lang="en-US"/>
        </a:p>
      </dgm:t>
    </dgm:pt>
    <dgm:pt modelId="{30242F16-52F0-4A18-B1AB-46393B8EF2F9}" type="sibTrans" cxnId="{497C0FAB-05C2-46FB-B028-A3B9248A0D22}">
      <dgm:prSet/>
      <dgm:spPr/>
      <dgm:t>
        <a:bodyPr/>
        <a:lstStyle/>
        <a:p>
          <a:endParaRPr lang="en-US"/>
        </a:p>
      </dgm:t>
    </dgm:pt>
    <dgm:pt modelId="{785E19B5-74B9-44CA-9ECA-21FB1BCE500C}">
      <dgm:prSet/>
      <dgm:spPr/>
      <dgm:t>
        <a:bodyPr/>
        <a:lstStyle/>
        <a:p>
          <a:endParaRPr lang="en-US" dirty="0"/>
        </a:p>
      </dgm:t>
    </dgm:pt>
    <dgm:pt modelId="{1486E60B-83B4-4387-B7D8-553480A71C74}" type="parTrans" cxnId="{D932A673-450D-4329-9923-3AC0ED31635A}">
      <dgm:prSet/>
      <dgm:spPr/>
      <dgm:t>
        <a:bodyPr/>
        <a:lstStyle/>
        <a:p>
          <a:endParaRPr lang="en-US"/>
        </a:p>
      </dgm:t>
    </dgm:pt>
    <dgm:pt modelId="{A97DA154-0080-48D2-92FB-964ACD6EFEA0}" type="sibTrans" cxnId="{D932A673-450D-4329-9923-3AC0ED31635A}">
      <dgm:prSet/>
      <dgm:spPr/>
      <dgm:t>
        <a:bodyPr/>
        <a:lstStyle/>
        <a:p>
          <a:endParaRPr lang="en-US"/>
        </a:p>
      </dgm:t>
    </dgm:pt>
    <dgm:pt modelId="{9725D958-9ADE-44EB-B1FC-7F0B4C55521C}">
      <dgm:prSet/>
      <dgm:spPr>
        <a:solidFill>
          <a:schemeClr val="accent2"/>
        </a:solidFill>
      </dgm:spPr>
      <dgm:t>
        <a:bodyPr/>
        <a:lstStyle/>
        <a:p>
          <a:r>
            <a:rPr lang="en-US" dirty="0" err="1"/>
            <a:t>Jalessa</a:t>
          </a:r>
          <a:r>
            <a:rPr lang="en-US" dirty="0"/>
            <a:t> Tate ~</a:t>
          </a:r>
        </a:p>
        <a:p>
          <a:r>
            <a:rPr lang="en-US" dirty="0"/>
            <a:t>MD Emergency Management ~ MEMA</a:t>
          </a:r>
        </a:p>
      </dgm:t>
    </dgm:pt>
    <dgm:pt modelId="{07E3D381-BF41-415F-AE10-4E5EB1532134}" type="parTrans" cxnId="{4CC27698-B69D-4231-8158-0FA530CA4FDA}">
      <dgm:prSet/>
      <dgm:spPr/>
      <dgm:t>
        <a:bodyPr/>
        <a:lstStyle/>
        <a:p>
          <a:endParaRPr lang="en-US"/>
        </a:p>
      </dgm:t>
    </dgm:pt>
    <dgm:pt modelId="{A9FD8CFC-F234-42D7-A602-FFD9F1EC7E9C}" type="sibTrans" cxnId="{4CC27698-B69D-4231-8158-0FA530CA4FDA}">
      <dgm:prSet/>
      <dgm:spPr/>
      <dgm:t>
        <a:bodyPr/>
        <a:lstStyle/>
        <a:p>
          <a:endParaRPr lang="en-US"/>
        </a:p>
      </dgm:t>
    </dgm:pt>
    <dgm:pt modelId="{35964944-5F12-4E75-8644-18502ABB74C4}">
      <dgm:prSet/>
      <dgm:spPr/>
      <dgm:t>
        <a:bodyPr/>
        <a:lstStyle/>
        <a:p>
          <a:endParaRPr lang="en-US" dirty="0"/>
        </a:p>
      </dgm:t>
    </dgm:pt>
    <dgm:pt modelId="{8330C053-3DB7-406C-B934-E195F56576C3}" type="parTrans" cxnId="{FEDCFD4B-2153-4C6D-99F8-DAE9F9C829A1}">
      <dgm:prSet/>
      <dgm:spPr/>
      <dgm:t>
        <a:bodyPr/>
        <a:lstStyle/>
        <a:p>
          <a:endParaRPr lang="en-US"/>
        </a:p>
      </dgm:t>
    </dgm:pt>
    <dgm:pt modelId="{C2B4E59B-51EF-413B-954F-B71AF6C67E71}" type="sibTrans" cxnId="{FEDCFD4B-2153-4C6D-99F8-DAE9F9C829A1}">
      <dgm:prSet/>
      <dgm:spPr/>
      <dgm:t>
        <a:bodyPr/>
        <a:lstStyle/>
        <a:p>
          <a:endParaRPr lang="en-US"/>
        </a:p>
      </dgm:t>
    </dgm:pt>
    <dgm:pt modelId="{A5AAD697-F639-4989-ACD6-ED66F0A9EC67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May 12</a:t>
          </a:r>
          <a:r>
            <a:rPr lang="en-US" baseline="30000" dirty="0"/>
            <a:t>th</a:t>
          </a:r>
          <a:r>
            <a:rPr lang="en-US" dirty="0"/>
            <a:t> </a:t>
          </a:r>
        </a:p>
        <a:p>
          <a:r>
            <a:rPr lang="en-US" dirty="0"/>
            <a:t>5:30-7pm ~ Community Center</a:t>
          </a:r>
        </a:p>
      </dgm:t>
    </dgm:pt>
    <dgm:pt modelId="{1C279735-3A02-4278-AD33-9D01EA003CFE}" type="parTrans" cxnId="{F2EE1DFA-3194-4086-BB72-A4A1EBEB591B}">
      <dgm:prSet/>
      <dgm:spPr/>
      <dgm:t>
        <a:bodyPr/>
        <a:lstStyle/>
        <a:p>
          <a:endParaRPr lang="en-US"/>
        </a:p>
      </dgm:t>
    </dgm:pt>
    <dgm:pt modelId="{623C4E54-9388-4698-84D5-7B33D23FDBF5}" type="sibTrans" cxnId="{F2EE1DFA-3194-4086-BB72-A4A1EBEB591B}">
      <dgm:prSet/>
      <dgm:spPr/>
      <dgm:t>
        <a:bodyPr/>
        <a:lstStyle/>
        <a:p>
          <a:endParaRPr lang="en-US"/>
        </a:p>
      </dgm:t>
    </dgm:pt>
    <dgm:pt modelId="{FD57D469-5277-4E9E-B7E0-A39F7E6473DE}">
      <dgm:prSet custT="1"/>
      <dgm:spPr/>
      <dgm:t>
        <a:bodyPr/>
        <a:lstStyle/>
        <a:p>
          <a:r>
            <a:rPr lang="en-US" sz="1400" dirty="0">
              <a:highlight>
                <a:srgbClr val="FFFF00"/>
              </a:highlight>
            </a:rPr>
            <a:t>FEMA floodplain mapping and Flood Insurance options</a:t>
          </a:r>
        </a:p>
      </dgm:t>
    </dgm:pt>
    <dgm:pt modelId="{2DED1933-9913-440E-837D-C79EC4882B13}" type="parTrans" cxnId="{88E319EF-BD42-42DE-8263-452F396A78A9}">
      <dgm:prSet/>
      <dgm:spPr/>
      <dgm:t>
        <a:bodyPr/>
        <a:lstStyle/>
        <a:p>
          <a:endParaRPr lang="en-US"/>
        </a:p>
      </dgm:t>
    </dgm:pt>
    <dgm:pt modelId="{07A81143-9C8D-4A7C-AE65-2DA21092AF0F}" type="sibTrans" cxnId="{88E319EF-BD42-42DE-8263-452F396A78A9}">
      <dgm:prSet/>
      <dgm:spPr/>
      <dgm:t>
        <a:bodyPr/>
        <a:lstStyle/>
        <a:p>
          <a:endParaRPr lang="en-US"/>
        </a:p>
      </dgm:t>
    </dgm:pt>
    <dgm:pt modelId="{77E05C4E-9C88-4575-BE27-F1AAABBD03B0}">
      <dgm:prSet custT="1"/>
      <dgm:spPr/>
      <dgm:t>
        <a:bodyPr/>
        <a:lstStyle/>
        <a:p>
          <a:r>
            <a:rPr lang="en-US" sz="1400" dirty="0">
              <a:highlight>
                <a:srgbClr val="FFFF00"/>
              </a:highlight>
            </a:rPr>
            <a:t>Elevation Certificates/Flood Openings</a:t>
          </a:r>
        </a:p>
      </dgm:t>
    </dgm:pt>
    <dgm:pt modelId="{E8B659E4-1D64-4096-826F-F8F978D3D34A}" type="parTrans" cxnId="{C3063979-3740-4E1E-A581-135F457B7DF9}">
      <dgm:prSet/>
      <dgm:spPr/>
      <dgm:t>
        <a:bodyPr/>
        <a:lstStyle/>
        <a:p>
          <a:endParaRPr lang="en-US"/>
        </a:p>
      </dgm:t>
    </dgm:pt>
    <dgm:pt modelId="{2DE8A296-64F2-460A-B812-F0A3D4F4BC78}" type="sibTrans" cxnId="{C3063979-3740-4E1E-A581-135F457B7DF9}">
      <dgm:prSet/>
      <dgm:spPr/>
      <dgm:t>
        <a:bodyPr/>
        <a:lstStyle/>
        <a:p>
          <a:endParaRPr lang="en-US"/>
        </a:p>
      </dgm:t>
    </dgm:pt>
    <dgm:pt modelId="{DEDD2DE0-B076-4645-8071-5FBEDA2D2A06}">
      <dgm:prSet custT="1"/>
      <dgm:spPr/>
      <dgm:t>
        <a:bodyPr/>
        <a:lstStyle/>
        <a:p>
          <a:r>
            <a:rPr lang="en-US" sz="1400" dirty="0">
              <a:highlight>
                <a:srgbClr val="FFFF00"/>
              </a:highlight>
            </a:rPr>
            <a:t>Low cost things property owners can do </a:t>
          </a:r>
        </a:p>
      </dgm:t>
    </dgm:pt>
    <dgm:pt modelId="{2A574014-2939-43F3-9567-88663BF17ACC}" type="parTrans" cxnId="{8750D1E8-6F2C-4277-9EE2-50BAC135A1E1}">
      <dgm:prSet/>
      <dgm:spPr/>
      <dgm:t>
        <a:bodyPr/>
        <a:lstStyle/>
        <a:p>
          <a:endParaRPr lang="en-US"/>
        </a:p>
      </dgm:t>
    </dgm:pt>
    <dgm:pt modelId="{86482997-A723-4CEA-9586-A9C2FCB7B1B3}" type="sibTrans" cxnId="{8750D1E8-6F2C-4277-9EE2-50BAC135A1E1}">
      <dgm:prSet/>
      <dgm:spPr/>
      <dgm:t>
        <a:bodyPr/>
        <a:lstStyle/>
        <a:p>
          <a:endParaRPr lang="en-US"/>
        </a:p>
      </dgm:t>
    </dgm:pt>
    <dgm:pt modelId="{1705D059-197A-4E13-9CEE-C79BC07AC548}">
      <dgm:prSet custT="1"/>
      <dgm:spPr/>
      <dgm:t>
        <a:bodyPr/>
        <a:lstStyle/>
        <a:p>
          <a:r>
            <a:rPr lang="en-US" sz="1400" dirty="0">
              <a:highlight>
                <a:srgbClr val="FFFF00"/>
              </a:highlight>
            </a:rPr>
            <a:t>Disaster Risk Reduction</a:t>
          </a:r>
        </a:p>
      </dgm:t>
    </dgm:pt>
    <dgm:pt modelId="{F9767314-08CD-470A-A18C-0FF54D15D0E9}" type="parTrans" cxnId="{C267C7F8-3298-455A-8C6D-5BCECD14D5AF}">
      <dgm:prSet/>
      <dgm:spPr/>
      <dgm:t>
        <a:bodyPr/>
        <a:lstStyle/>
        <a:p>
          <a:endParaRPr lang="en-US"/>
        </a:p>
      </dgm:t>
    </dgm:pt>
    <dgm:pt modelId="{DE3FF31A-9AA3-45AC-A693-B1F2D9B4CA6C}" type="sibTrans" cxnId="{C267C7F8-3298-455A-8C6D-5BCECD14D5AF}">
      <dgm:prSet/>
      <dgm:spPr/>
      <dgm:t>
        <a:bodyPr/>
        <a:lstStyle/>
        <a:p>
          <a:endParaRPr lang="en-US"/>
        </a:p>
      </dgm:t>
    </dgm:pt>
    <dgm:pt modelId="{5C3CD030-B2A6-4C23-8458-9088276F86E4}">
      <dgm:prSet custT="1"/>
      <dgm:spPr/>
      <dgm:t>
        <a:bodyPr/>
        <a:lstStyle/>
        <a:p>
          <a:r>
            <a:rPr lang="en-US" sz="1400" dirty="0">
              <a:highlight>
                <a:srgbClr val="FFFF00"/>
              </a:highlight>
            </a:rPr>
            <a:t>Vendors</a:t>
          </a:r>
        </a:p>
      </dgm:t>
    </dgm:pt>
    <dgm:pt modelId="{E1F70406-C5CC-411D-B05B-E6632AEAE6A5}" type="parTrans" cxnId="{37AF1A53-9478-4E6D-ACFC-E21B38C9E3E7}">
      <dgm:prSet/>
      <dgm:spPr/>
      <dgm:t>
        <a:bodyPr/>
        <a:lstStyle/>
        <a:p>
          <a:endParaRPr lang="en-US"/>
        </a:p>
      </dgm:t>
    </dgm:pt>
    <dgm:pt modelId="{F66DAB2A-4B60-4725-961C-976C18709A5C}" type="sibTrans" cxnId="{37AF1A53-9478-4E6D-ACFC-E21B38C9E3E7}">
      <dgm:prSet/>
      <dgm:spPr/>
      <dgm:t>
        <a:bodyPr/>
        <a:lstStyle/>
        <a:p>
          <a:endParaRPr lang="en-US"/>
        </a:p>
      </dgm:t>
    </dgm:pt>
    <dgm:pt modelId="{F4CAF1AF-94EE-414F-A496-A07487A68033}" type="pres">
      <dgm:prSet presAssocID="{F549B0AD-B01C-4209-BC32-B7E0C269345D}" presName="linear" presStyleCnt="0">
        <dgm:presLayoutVars>
          <dgm:animLvl val="lvl"/>
          <dgm:resizeHandles val="exact"/>
        </dgm:presLayoutVars>
      </dgm:prSet>
      <dgm:spPr/>
    </dgm:pt>
    <dgm:pt modelId="{C227E795-24DE-483F-809A-7DF0E026F96F}" type="pres">
      <dgm:prSet presAssocID="{0415F6DF-12F5-47E2-9C46-06469053CCCA}" presName="parentText" presStyleLbl="node1" presStyleIdx="0" presStyleCnt="3" custScaleY="124428" custLinFactNeighborX="0" custLinFactNeighborY="-6455">
        <dgm:presLayoutVars>
          <dgm:chMax val="0"/>
          <dgm:bulletEnabled val="1"/>
        </dgm:presLayoutVars>
      </dgm:prSet>
      <dgm:spPr/>
    </dgm:pt>
    <dgm:pt modelId="{5CC928E9-A910-42EF-A29E-A23BC82FCE4B}" type="pres">
      <dgm:prSet presAssocID="{0415F6DF-12F5-47E2-9C46-06469053CCCA}" presName="childText" presStyleLbl="revTx" presStyleIdx="0" presStyleCnt="3">
        <dgm:presLayoutVars>
          <dgm:bulletEnabled val="1"/>
        </dgm:presLayoutVars>
      </dgm:prSet>
      <dgm:spPr/>
    </dgm:pt>
    <dgm:pt modelId="{F1D14B2C-1E8B-4517-889F-D1F8EA3337D8}" type="pres">
      <dgm:prSet presAssocID="{9725D958-9ADE-44EB-B1FC-7F0B4C55521C}" presName="parentText" presStyleLbl="node1" presStyleIdx="1" presStyleCnt="3" custScaleY="145010">
        <dgm:presLayoutVars>
          <dgm:chMax val="0"/>
          <dgm:bulletEnabled val="1"/>
        </dgm:presLayoutVars>
      </dgm:prSet>
      <dgm:spPr/>
    </dgm:pt>
    <dgm:pt modelId="{9689092D-75F4-4DF7-AED6-46C1B52E16EB}" type="pres">
      <dgm:prSet presAssocID="{9725D958-9ADE-44EB-B1FC-7F0B4C55521C}" presName="childText" presStyleLbl="revTx" presStyleIdx="1" presStyleCnt="3">
        <dgm:presLayoutVars>
          <dgm:bulletEnabled val="1"/>
        </dgm:presLayoutVars>
      </dgm:prSet>
      <dgm:spPr/>
    </dgm:pt>
    <dgm:pt modelId="{D49CB936-60BF-47E9-96F3-B7C013428C1E}" type="pres">
      <dgm:prSet presAssocID="{A5AAD697-F639-4989-ACD6-ED66F0A9EC6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045983B-0F61-4428-897B-4FA3BE848073}" type="pres">
      <dgm:prSet presAssocID="{A5AAD697-F639-4989-ACD6-ED66F0A9EC67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B17C330C-2CD1-47C8-8573-9FCC63E9E4DF}" type="presOf" srcId="{35964944-5F12-4E75-8644-18502ABB74C4}" destId="{9689092D-75F4-4DF7-AED6-46C1B52E16EB}" srcOrd="0" destOrd="0" presId="urn:microsoft.com/office/officeart/2005/8/layout/vList2"/>
    <dgm:cxn modelId="{864BCC35-1A18-49B4-B8B0-4E14C90DF650}" type="presOf" srcId="{77E05C4E-9C88-4575-BE27-F1AAABBD03B0}" destId="{0045983B-0F61-4428-897B-4FA3BE848073}" srcOrd="0" destOrd="1" presId="urn:microsoft.com/office/officeart/2005/8/layout/vList2"/>
    <dgm:cxn modelId="{BA95835B-BD0C-4CE0-9067-3A3C60F61DEC}" type="presOf" srcId="{785E19B5-74B9-44CA-9ECA-21FB1BCE500C}" destId="{5CC928E9-A910-42EF-A29E-A23BC82FCE4B}" srcOrd="0" destOrd="0" presId="urn:microsoft.com/office/officeart/2005/8/layout/vList2"/>
    <dgm:cxn modelId="{FEDCFD4B-2153-4C6D-99F8-DAE9F9C829A1}" srcId="{9725D958-9ADE-44EB-B1FC-7F0B4C55521C}" destId="{35964944-5F12-4E75-8644-18502ABB74C4}" srcOrd="0" destOrd="0" parTransId="{8330C053-3DB7-406C-B934-E195F56576C3}" sibTransId="{C2B4E59B-51EF-413B-954F-B71AF6C67E71}"/>
    <dgm:cxn modelId="{EB8F474C-CD7B-48DB-A645-4330634592DA}" type="presOf" srcId="{DEDD2DE0-B076-4645-8071-5FBEDA2D2A06}" destId="{0045983B-0F61-4428-897B-4FA3BE848073}" srcOrd="0" destOrd="2" presId="urn:microsoft.com/office/officeart/2005/8/layout/vList2"/>
    <dgm:cxn modelId="{37AF1A53-9478-4E6D-ACFC-E21B38C9E3E7}" srcId="{A5AAD697-F639-4989-ACD6-ED66F0A9EC67}" destId="{5C3CD030-B2A6-4C23-8458-9088276F86E4}" srcOrd="4" destOrd="0" parTransId="{E1F70406-C5CC-411D-B05B-E6632AEAE6A5}" sibTransId="{F66DAB2A-4B60-4725-961C-976C18709A5C}"/>
    <dgm:cxn modelId="{D932A673-450D-4329-9923-3AC0ED31635A}" srcId="{0415F6DF-12F5-47E2-9C46-06469053CCCA}" destId="{785E19B5-74B9-44CA-9ECA-21FB1BCE500C}" srcOrd="0" destOrd="0" parTransId="{1486E60B-83B4-4387-B7D8-553480A71C74}" sibTransId="{A97DA154-0080-48D2-92FB-964ACD6EFEA0}"/>
    <dgm:cxn modelId="{C3063979-3740-4E1E-A581-135F457B7DF9}" srcId="{A5AAD697-F639-4989-ACD6-ED66F0A9EC67}" destId="{77E05C4E-9C88-4575-BE27-F1AAABBD03B0}" srcOrd="1" destOrd="0" parTransId="{E8B659E4-1D64-4096-826F-F8F978D3D34A}" sibTransId="{2DE8A296-64F2-460A-B812-F0A3D4F4BC78}"/>
    <dgm:cxn modelId="{B0210E92-AB75-48B5-8D4A-28FDDC191FD4}" type="presOf" srcId="{0415F6DF-12F5-47E2-9C46-06469053CCCA}" destId="{C227E795-24DE-483F-809A-7DF0E026F96F}" srcOrd="0" destOrd="0" presId="urn:microsoft.com/office/officeart/2005/8/layout/vList2"/>
    <dgm:cxn modelId="{4CC27698-B69D-4231-8158-0FA530CA4FDA}" srcId="{F549B0AD-B01C-4209-BC32-B7E0C269345D}" destId="{9725D958-9ADE-44EB-B1FC-7F0B4C55521C}" srcOrd="1" destOrd="0" parTransId="{07E3D381-BF41-415F-AE10-4E5EB1532134}" sibTransId="{A9FD8CFC-F234-42D7-A602-FFD9F1EC7E9C}"/>
    <dgm:cxn modelId="{05A4BF9A-093F-487D-AE77-82B43722566B}" type="presOf" srcId="{F549B0AD-B01C-4209-BC32-B7E0C269345D}" destId="{F4CAF1AF-94EE-414F-A496-A07487A68033}" srcOrd="0" destOrd="0" presId="urn:microsoft.com/office/officeart/2005/8/layout/vList2"/>
    <dgm:cxn modelId="{CB68D09F-2E2C-44C6-BE98-67040A122650}" type="presOf" srcId="{1705D059-197A-4E13-9CEE-C79BC07AC548}" destId="{0045983B-0F61-4428-897B-4FA3BE848073}" srcOrd="0" destOrd="3" presId="urn:microsoft.com/office/officeart/2005/8/layout/vList2"/>
    <dgm:cxn modelId="{DDA6BFA2-1661-4B0A-A22D-CAE3FD5E1AA8}" type="presOf" srcId="{FD57D469-5277-4E9E-B7E0-A39F7E6473DE}" destId="{0045983B-0F61-4428-897B-4FA3BE848073}" srcOrd="0" destOrd="0" presId="urn:microsoft.com/office/officeart/2005/8/layout/vList2"/>
    <dgm:cxn modelId="{497C0FAB-05C2-46FB-B028-A3B9248A0D22}" srcId="{F549B0AD-B01C-4209-BC32-B7E0C269345D}" destId="{0415F6DF-12F5-47E2-9C46-06469053CCCA}" srcOrd="0" destOrd="0" parTransId="{3A833CE9-DB9E-4EE7-94DA-75713DAC9E71}" sibTransId="{30242F16-52F0-4A18-B1AB-46393B8EF2F9}"/>
    <dgm:cxn modelId="{7FDEB4B3-33F2-489C-8B93-343441FDDC0A}" type="presOf" srcId="{A5AAD697-F639-4989-ACD6-ED66F0A9EC67}" destId="{D49CB936-60BF-47E9-96F3-B7C013428C1E}" srcOrd="0" destOrd="0" presId="urn:microsoft.com/office/officeart/2005/8/layout/vList2"/>
    <dgm:cxn modelId="{F16D85C8-371C-4CB7-86EB-DA227AD552CA}" type="presOf" srcId="{9725D958-9ADE-44EB-B1FC-7F0B4C55521C}" destId="{F1D14B2C-1E8B-4517-889F-D1F8EA3337D8}" srcOrd="0" destOrd="0" presId="urn:microsoft.com/office/officeart/2005/8/layout/vList2"/>
    <dgm:cxn modelId="{526A25D3-F254-4E0B-B4C4-583C0F6B81F5}" type="presOf" srcId="{5C3CD030-B2A6-4C23-8458-9088276F86E4}" destId="{0045983B-0F61-4428-897B-4FA3BE848073}" srcOrd="0" destOrd="4" presId="urn:microsoft.com/office/officeart/2005/8/layout/vList2"/>
    <dgm:cxn modelId="{8750D1E8-6F2C-4277-9EE2-50BAC135A1E1}" srcId="{A5AAD697-F639-4989-ACD6-ED66F0A9EC67}" destId="{DEDD2DE0-B076-4645-8071-5FBEDA2D2A06}" srcOrd="2" destOrd="0" parTransId="{2A574014-2939-43F3-9567-88663BF17ACC}" sibTransId="{86482997-A723-4CEA-9586-A9C2FCB7B1B3}"/>
    <dgm:cxn modelId="{88E319EF-BD42-42DE-8263-452F396A78A9}" srcId="{A5AAD697-F639-4989-ACD6-ED66F0A9EC67}" destId="{FD57D469-5277-4E9E-B7E0-A39F7E6473DE}" srcOrd="0" destOrd="0" parTransId="{2DED1933-9913-440E-837D-C79EC4882B13}" sibTransId="{07A81143-9C8D-4A7C-AE65-2DA21092AF0F}"/>
    <dgm:cxn modelId="{C267C7F8-3298-455A-8C6D-5BCECD14D5AF}" srcId="{A5AAD697-F639-4989-ACD6-ED66F0A9EC67}" destId="{1705D059-197A-4E13-9CEE-C79BC07AC548}" srcOrd="3" destOrd="0" parTransId="{F9767314-08CD-470A-A18C-0FF54D15D0E9}" sibTransId="{DE3FF31A-9AA3-45AC-A693-B1F2D9B4CA6C}"/>
    <dgm:cxn modelId="{F2EE1DFA-3194-4086-BB72-A4A1EBEB591B}" srcId="{F549B0AD-B01C-4209-BC32-B7E0C269345D}" destId="{A5AAD697-F639-4989-ACD6-ED66F0A9EC67}" srcOrd="2" destOrd="0" parTransId="{1C279735-3A02-4278-AD33-9D01EA003CFE}" sibTransId="{623C4E54-9388-4698-84D5-7B33D23FDBF5}"/>
    <dgm:cxn modelId="{9746A2E5-0B35-42F3-8336-7AF2477DC60B}" type="presParOf" srcId="{F4CAF1AF-94EE-414F-A496-A07487A68033}" destId="{C227E795-24DE-483F-809A-7DF0E026F96F}" srcOrd="0" destOrd="0" presId="urn:microsoft.com/office/officeart/2005/8/layout/vList2"/>
    <dgm:cxn modelId="{67FC0BA2-9C35-427F-9219-20646B5B22E3}" type="presParOf" srcId="{F4CAF1AF-94EE-414F-A496-A07487A68033}" destId="{5CC928E9-A910-42EF-A29E-A23BC82FCE4B}" srcOrd="1" destOrd="0" presId="urn:microsoft.com/office/officeart/2005/8/layout/vList2"/>
    <dgm:cxn modelId="{3E7FCC32-7FB1-4EF5-89CA-B4E3F123E65D}" type="presParOf" srcId="{F4CAF1AF-94EE-414F-A496-A07487A68033}" destId="{F1D14B2C-1E8B-4517-889F-D1F8EA3337D8}" srcOrd="2" destOrd="0" presId="urn:microsoft.com/office/officeart/2005/8/layout/vList2"/>
    <dgm:cxn modelId="{B5461F85-2E26-4EAC-8105-45AAF4062817}" type="presParOf" srcId="{F4CAF1AF-94EE-414F-A496-A07487A68033}" destId="{9689092D-75F4-4DF7-AED6-46C1B52E16EB}" srcOrd="3" destOrd="0" presId="urn:microsoft.com/office/officeart/2005/8/layout/vList2"/>
    <dgm:cxn modelId="{6DC946AF-F0D0-4DF3-8F75-2D185B75AE43}" type="presParOf" srcId="{F4CAF1AF-94EE-414F-A496-A07487A68033}" destId="{D49CB936-60BF-47E9-96F3-B7C013428C1E}" srcOrd="4" destOrd="0" presId="urn:microsoft.com/office/officeart/2005/8/layout/vList2"/>
    <dgm:cxn modelId="{07B0F0E2-420B-4820-BFC2-F2E4BA79F3B6}" type="presParOf" srcId="{F4CAF1AF-94EE-414F-A496-A07487A68033}" destId="{0045983B-0F61-4428-897B-4FA3BE84807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6B8497-6B65-4BBB-9CF7-CCE77775B6E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D92A6B2-99C5-46A3-B8A9-5686CF357154}">
      <dgm:prSet/>
      <dgm:spPr/>
      <dgm:t>
        <a:bodyPr/>
        <a:lstStyle/>
        <a:p>
          <a:r>
            <a:rPr lang="en-US" b="0" i="0" baseline="0" dirty="0"/>
            <a:t>Financial Information with GM and Finance Lead</a:t>
          </a:r>
          <a:endParaRPr lang="en-US" dirty="0"/>
        </a:p>
      </dgm:t>
    </dgm:pt>
    <dgm:pt modelId="{55476604-8B33-44B0-9583-6F0FB0240A91}" type="parTrans" cxnId="{E780F9CA-192D-4F11-B250-ECC07BBF1250}">
      <dgm:prSet/>
      <dgm:spPr/>
      <dgm:t>
        <a:bodyPr/>
        <a:lstStyle/>
        <a:p>
          <a:endParaRPr lang="en-US"/>
        </a:p>
      </dgm:t>
    </dgm:pt>
    <dgm:pt modelId="{FE6DFBC0-4258-4079-8701-2331D3CC468A}" type="sibTrans" cxnId="{E780F9CA-192D-4F11-B250-ECC07BBF1250}">
      <dgm:prSet/>
      <dgm:spPr/>
      <dgm:t>
        <a:bodyPr/>
        <a:lstStyle/>
        <a:p>
          <a:endParaRPr lang="en-US"/>
        </a:p>
      </dgm:t>
    </dgm:pt>
    <dgm:pt modelId="{8739FBB2-80DF-469E-81C0-F12EABD31CCA}">
      <dgm:prSet/>
      <dgm:spPr/>
      <dgm:t>
        <a:bodyPr/>
        <a:lstStyle/>
        <a:p>
          <a:r>
            <a:rPr lang="en-US" b="0" i="0" baseline="0" dirty="0"/>
            <a:t>Monthly Bank Reconciliation</a:t>
          </a:r>
          <a:endParaRPr lang="en-US" dirty="0"/>
        </a:p>
      </dgm:t>
    </dgm:pt>
    <dgm:pt modelId="{57404181-6C91-481B-B2BB-B136ED8D57FD}" type="parTrans" cxnId="{5645DB91-31D6-43AD-9DE2-E2B3B0892161}">
      <dgm:prSet/>
      <dgm:spPr/>
      <dgm:t>
        <a:bodyPr/>
        <a:lstStyle/>
        <a:p>
          <a:endParaRPr lang="en-US"/>
        </a:p>
      </dgm:t>
    </dgm:pt>
    <dgm:pt modelId="{841933A3-000C-476E-BFFE-650EF78B9E32}" type="sibTrans" cxnId="{5645DB91-31D6-43AD-9DE2-E2B3B0892161}">
      <dgm:prSet/>
      <dgm:spPr/>
      <dgm:t>
        <a:bodyPr/>
        <a:lstStyle/>
        <a:p>
          <a:endParaRPr lang="en-US"/>
        </a:p>
      </dgm:t>
    </dgm:pt>
    <dgm:pt modelId="{5FC1198B-83B6-43B1-9A94-532D6EA3405E}">
      <dgm:prSet/>
      <dgm:spPr/>
      <dgm:t>
        <a:bodyPr/>
        <a:lstStyle/>
        <a:p>
          <a:r>
            <a:rPr lang="en-US" b="0" i="0" baseline="0" dirty="0"/>
            <a:t>Cash &amp; Short-Term Investments</a:t>
          </a:r>
          <a:endParaRPr lang="en-US" dirty="0"/>
        </a:p>
      </dgm:t>
    </dgm:pt>
    <dgm:pt modelId="{4B57FDFB-91E3-4086-805B-4D76D2ED057F}" type="parTrans" cxnId="{9303F8A6-DB2D-416F-AC06-5B4E8F6C2972}">
      <dgm:prSet/>
      <dgm:spPr/>
      <dgm:t>
        <a:bodyPr/>
        <a:lstStyle/>
        <a:p>
          <a:endParaRPr lang="en-US"/>
        </a:p>
      </dgm:t>
    </dgm:pt>
    <dgm:pt modelId="{18C2D21C-41AB-4B50-8342-B6A19A4AC1A5}" type="sibTrans" cxnId="{9303F8A6-DB2D-416F-AC06-5B4E8F6C2972}">
      <dgm:prSet/>
      <dgm:spPr/>
      <dgm:t>
        <a:bodyPr/>
        <a:lstStyle/>
        <a:p>
          <a:endParaRPr lang="en-US"/>
        </a:p>
      </dgm:t>
    </dgm:pt>
    <dgm:pt modelId="{3487F5EB-0919-4F24-BB9F-53878B7C867A}">
      <dgm:prSet/>
      <dgm:spPr/>
      <dgm:t>
        <a:bodyPr/>
        <a:lstStyle/>
        <a:p>
          <a:r>
            <a:rPr lang="en-US" b="0" i="0" baseline="0" dirty="0"/>
            <a:t>Large Disbursement</a:t>
          </a:r>
          <a:endParaRPr lang="en-US" dirty="0"/>
        </a:p>
      </dgm:t>
    </dgm:pt>
    <dgm:pt modelId="{961243ED-17D0-46D2-8E39-D071E94F9C23}" type="parTrans" cxnId="{93F2CAA5-1D07-4826-AEDA-E86C8E2A8723}">
      <dgm:prSet/>
      <dgm:spPr/>
      <dgm:t>
        <a:bodyPr/>
        <a:lstStyle/>
        <a:p>
          <a:endParaRPr lang="en-US"/>
        </a:p>
      </dgm:t>
    </dgm:pt>
    <dgm:pt modelId="{CC14591A-89A2-4B1D-893D-C034E3DD5D82}" type="sibTrans" cxnId="{93F2CAA5-1D07-4826-AEDA-E86C8E2A8723}">
      <dgm:prSet/>
      <dgm:spPr/>
      <dgm:t>
        <a:bodyPr/>
        <a:lstStyle/>
        <a:p>
          <a:endParaRPr lang="en-US"/>
        </a:p>
      </dgm:t>
    </dgm:pt>
    <dgm:pt modelId="{FB54546B-5A60-4412-B481-4DF53984F04E}">
      <dgm:prSet/>
      <dgm:spPr/>
      <dgm:t>
        <a:bodyPr/>
        <a:lstStyle/>
        <a:p>
          <a:r>
            <a:rPr lang="en-US" b="0" i="0" baseline="0"/>
            <a:t>Reserves (Forecasts)</a:t>
          </a:r>
          <a:endParaRPr lang="en-US"/>
        </a:p>
      </dgm:t>
    </dgm:pt>
    <dgm:pt modelId="{F54BE04A-0C41-4C6D-9057-603500B768D8}" type="parTrans" cxnId="{20A8E35C-C945-4E6A-9B9F-990F4DD7866E}">
      <dgm:prSet/>
      <dgm:spPr/>
      <dgm:t>
        <a:bodyPr/>
        <a:lstStyle/>
        <a:p>
          <a:endParaRPr lang="en-US"/>
        </a:p>
      </dgm:t>
    </dgm:pt>
    <dgm:pt modelId="{03AAEA64-EE25-4E21-B0A2-E266B3E3A5F1}" type="sibTrans" cxnId="{20A8E35C-C945-4E6A-9B9F-990F4DD7866E}">
      <dgm:prSet/>
      <dgm:spPr/>
      <dgm:t>
        <a:bodyPr/>
        <a:lstStyle/>
        <a:p>
          <a:endParaRPr lang="en-US"/>
        </a:p>
      </dgm:t>
    </dgm:pt>
    <dgm:pt modelId="{34EFD7E6-69DB-4086-9905-576611906CE1}" type="pres">
      <dgm:prSet presAssocID="{BB6B8497-6B65-4BBB-9CF7-CCE77775B6E5}" presName="root" presStyleCnt="0">
        <dgm:presLayoutVars>
          <dgm:dir/>
          <dgm:resizeHandles val="exact"/>
        </dgm:presLayoutVars>
      </dgm:prSet>
      <dgm:spPr/>
    </dgm:pt>
    <dgm:pt modelId="{201F576F-4AF8-432C-89BA-3DA44696B2AD}" type="pres">
      <dgm:prSet presAssocID="{3D92A6B2-99C5-46A3-B8A9-5686CF357154}" presName="compNode" presStyleCnt="0"/>
      <dgm:spPr/>
    </dgm:pt>
    <dgm:pt modelId="{17FA9D18-85E3-4FCB-BBDB-973D02D8F55B}" type="pres">
      <dgm:prSet presAssocID="{3D92A6B2-99C5-46A3-B8A9-5686CF357154}" presName="bgRect" presStyleLbl="bgShp" presStyleIdx="0" presStyleCnt="5"/>
      <dgm:spPr/>
    </dgm:pt>
    <dgm:pt modelId="{864D0645-82D7-4D36-A73A-BD1056D7F100}" type="pres">
      <dgm:prSet presAssocID="{3D92A6B2-99C5-46A3-B8A9-5686CF35715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ancial"/>
        </a:ext>
      </dgm:extLst>
    </dgm:pt>
    <dgm:pt modelId="{3D604426-D75A-40C9-AE9A-0C02EC81B2DF}" type="pres">
      <dgm:prSet presAssocID="{3D92A6B2-99C5-46A3-B8A9-5686CF357154}" presName="spaceRect" presStyleCnt="0"/>
      <dgm:spPr/>
    </dgm:pt>
    <dgm:pt modelId="{87CAA9ED-92AD-4522-AC63-3A803785EE4F}" type="pres">
      <dgm:prSet presAssocID="{3D92A6B2-99C5-46A3-B8A9-5686CF357154}" presName="parTx" presStyleLbl="revTx" presStyleIdx="0" presStyleCnt="5">
        <dgm:presLayoutVars>
          <dgm:chMax val="0"/>
          <dgm:chPref val="0"/>
        </dgm:presLayoutVars>
      </dgm:prSet>
      <dgm:spPr/>
    </dgm:pt>
    <dgm:pt modelId="{E95FDB02-C973-406D-9148-871B71A15DD6}" type="pres">
      <dgm:prSet presAssocID="{FE6DFBC0-4258-4079-8701-2331D3CC468A}" presName="sibTrans" presStyleCnt="0"/>
      <dgm:spPr/>
    </dgm:pt>
    <dgm:pt modelId="{38F022CE-7F50-42FA-8DBA-75ECE841DAA0}" type="pres">
      <dgm:prSet presAssocID="{8739FBB2-80DF-469E-81C0-F12EABD31CCA}" presName="compNode" presStyleCnt="0"/>
      <dgm:spPr/>
    </dgm:pt>
    <dgm:pt modelId="{C6DF6DFF-D314-4768-AD67-61E670670D8B}" type="pres">
      <dgm:prSet presAssocID="{8739FBB2-80DF-469E-81C0-F12EABD31CCA}" presName="bgRect" presStyleLbl="bgShp" presStyleIdx="1" presStyleCnt="5"/>
      <dgm:spPr/>
    </dgm:pt>
    <dgm:pt modelId="{4AF92101-B9D7-42CB-8E3D-791524AE6B41}" type="pres">
      <dgm:prSet presAssocID="{8739FBB2-80DF-469E-81C0-F12EABD31CC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vings"/>
        </a:ext>
      </dgm:extLst>
    </dgm:pt>
    <dgm:pt modelId="{E66AB2E7-EDF2-4F0B-AD34-CA9BD3C9EA2D}" type="pres">
      <dgm:prSet presAssocID="{8739FBB2-80DF-469E-81C0-F12EABD31CCA}" presName="spaceRect" presStyleCnt="0"/>
      <dgm:spPr/>
    </dgm:pt>
    <dgm:pt modelId="{CA547306-0913-405C-B3DB-4042B5B04EAF}" type="pres">
      <dgm:prSet presAssocID="{8739FBB2-80DF-469E-81C0-F12EABD31CCA}" presName="parTx" presStyleLbl="revTx" presStyleIdx="1" presStyleCnt="5">
        <dgm:presLayoutVars>
          <dgm:chMax val="0"/>
          <dgm:chPref val="0"/>
        </dgm:presLayoutVars>
      </dgm:prSet>
      <dgm:spPr/>
    </dgm:pt>
    <dgm:pt modelId="{29F06682-C958-4421-8CA3-41EFC3767310}" type="pres">
      <dgm:prSet presAssocID="{841933A3-000C-476E-BFFE-650EF78B9E32}" presName="sibTrans" presStyleCnt="0"/>
      <dgm:spPr/>
    </dgm:pt>
    <dgm:pt modelId="{62364D23-D425-4C78-9EEA-B98ACD0EC2C8}" type="pres">
      <dgm:prSet presAssocID="{5FC1198B-83B6-43B1-9A94-532D6EA3405E}" presName="compNode" presStyleCnt="0"/>
      <dgm:spPr/>
    </dgm:pt>
    <dgm:pt modelId="{E434783C-B270-4996-9534-86A749A65788}" type="pres">
      <dgm:prSet presAssocID="{5FC1198B-83B6-43B1-9A94-532D6EA3405E}" presName="bgRect" presStyleLbl="bgShp" presStyleIdx="2" presStyleCnt="5"/>
      <dgm:spPr/>
    </dgm:pt>
    <dgm:pt modelId="{9CC0D2BE-8E74-4BF3-9C51-7AB493B70EF9}" type="pres">
      <dgm:prSet presAssocID="{5FC1198B-83B6-43B1-9A94-532D6EA3405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81968786-B5D4-4A22-A57D-0E27053FF832}" type="pres">
      <dgm:prSet presAssocID="{5FC1198B-83B6-43B1-9A94-532D6EA3405E}" presName="spaceRect" presStyleCnt="0"/>
      <dgm:spPr/>
    </dgm:pt>
    <dgm:pt modelId="{D98E5E7C-6107-4285-8EE1-DB84D2B1EC78}" type="pres">
      <dgm:prSet presAssocID="{5FC1198B-83B6-43B1-9A94-532D6EA3405E}" presName="parTx" presStyleLbl="revTx" presStyleIdx="2" presStyleCnt="5">
        <dgm:presLayoutVars>
          <dgm:chMax val="0"/>
          <dgm:chPref val="0"/>
        </dgm:presLayoutVars>
      </dgm:prSet>
      <dgm:spPr/>
    </dgm:pt>
    <dgm:pt modelId="{F4DE7DFE-0DD6-42DF-AFEB-A2CA6ED73A9C}" type="pres">
      <dgm:prSet presAssocID="{18C2D21C-41AB-4B50-8342-B6A19A4AC1A5}" presName="sibTrans" presStyleCnt="0"/>
      <dgm:spPr/>
    </dgm:pt>
    <dgm:pt modelId="{47DFD65E-C9FC-4125-A639-26501DD876F9}" type="pres">
      <dgm:prSet presAssocID="{3487F5EB-0919-4F24-BB9F-53878B7C867A}" presName="compNode" presStyleCnt="0"/>
      <dgm:spPr/>
    </dgm:pt>
    <dgm:pt modelId="{94238E91-729F-48B2-82CA-63206915C485}" type="pres">
      <dgm:prSet presAssocID="{3487F5EB-0919-4F24-BB9F-53878B7C867A}" presName="bgRect" presStyleLbl="bgShp" presStyleIdx="3" presStyleCnt="5"/>
      <dgm:spPr/>
    </dgm:pt>
    <dgm:pt modelId="{82F54E7F-AA83-434A-95EC-998290D5A63E}" type="pres">
      <dgm:prSet presAssocID="{3487F5EB-0919-4F24-BB9F-53878B7C867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C"/>
        </a:ext>
      </dgm:extLst>
    </dgm:pt>
    <dgm:pt modelId="{5B1A76E5-B1BA-4B51-8AAB-BC6846421673}" type="pres">
      <dgm:prSet presAssocID="{3487F5EB-0919-4F24-BB9F-53878B7C867A}" presName="spaceRect" presStyleCnt="0"/>
      <dgm:spPr/>
    </dgm:pt>
    <dgm:pt modelId="{37782B99-F2F1-4CA0-8F5C-7797D7DC5A3C}" type="pres">
      <dgm:prSet presAssocID="{3487F5EB-0919-4F24-BB9F-53878B7C867A}" presName="parTx" presStyleLbl="revTx" presStyleIdx="3" presStyleCnt="5">
        <dgm:presLayoutVars>
          <dgm:chMax val="0"/>
          <dgm:chPref val="0"/>
        </dgm:presLayoutVars>
      </dgm:prSet>
      <dgm:spPr/>
    </dgm:pt>
    <dgm:pt modelId="{184E0302-7B46-43FF-BE3C-04F45E47A4DF}" type="pres">
      <dgm:prSet presAssocID="{CC14591A-89A2-4B1D-893D-C034E3DD5D82}" presName="sibTrans" presStyleCnt="0"/>
      <dgm:spPr/>
    </dgm:pt>
    <dgm:pt modelId="{7D9273AC-1B09-4733-A688-D6AD58E1E10B}" type="pres">
      <dgm:prSet presAssocID="{FB54546B-5A60-4412-B481-4DF53984F04E}" presName="compNode" presStyleCnt="0"/>
      <dgm:spPr/>
    </dgm:pt>
    <dgm:pt modelId="{5D376B8B-E594-444E-9BEE-8B5060AB0C29}" type="pres">
      <dgm:prSet presAssocID="{FB54546B-5A60-4412-B481-4DF53984F04E}" presName="bgRect" presStyleLbl="bgShp" presStyleIdx="4" presStyleCnt="5"/>
      <dgm:spPr/>
    </dgm:pt>
    <dgm:pt modelId="{0C448A44-557B-481A-B951-95F5E5C93BAA}" type="pres">
      <dgm:prSet presAssocID="{FB54546B-5A60-4412-B481-4DF53984F04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cipitation"/>
        </a:ext>
      </dgm:extLst>
    </dgm:pt>
    <dgm:pt modelId="{9DDCB8F0-F1F7-4267-AD9E-63D133C33198}" type="pres">
      <dgm:prSet presAssocID="{FB54546B-5A60-4412-B481-4DF53984F04E}" presName="spaceRect" presStyleCnt="0"/>
      <dgm:spPr/>
    </dgm:pt>
    <dgm:pt modelId="{44D1A1F0-1C19-447A-B52D-838DFF3DBB81}" type="pres">
      <dgm:prSet presAssocID="{FB54546B-5A60-4412-B481-4DF53984F04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26E6B5B-B4FA-43C6-8C65-ABC862E442B1}" type="presOf" srcId="{5FC1198B-83B6-43B1-9A94-532D6EA3405E}" destId="{D98E5E7C-6107-4285-8EE1-DB84D2B1EC78}" srcOrd="0" destOrd="0" presId="urn:microsoft.com/office/officeart/2018/2/layout/IconVerticalSolidList"/>
    <dgm:cxn modelId="{20A8E35C-C945-4E6A-9B9F-990F4DD7866E}" srcId="{BB6B8497-6B65-4BBB-9CF7-CCE77775B6E5}" destId="{FB54546B-5A60-4412-B481-4DF53984F04E}" srcOrd="4" destOrd="0" parTransId="{F54BE04A-0C41-4C6D-9057-603500B768D8}" sibTransId="{03AAEA64-EE25-4E21-B0A2-E266B3E3A5F1}"/>
    <dgm:cxn modelId="{52D89847-8FDA-41CD-953A-323B4B6D4FAB}" type="presOf" srcId="{BB6B8497-6B65-4BBB-9CF7-CCE77775B6E5}" destId="{34EFD7E6-69DB-4086-9905-576611906CE1}" srcOrd="0" destOrd="0" presId="urn:microsoft.com/office/officeart/2018/2/layout/IconVerticalSolidList"/>
    <dgm:cxn modelId="{43F5BE7A-BF97-4CD1-B66E-07BD3D0A7BBC}" type="presOf" srcId="{FB54546B-5A60-4412-B481-4DF53984F04E}" destId="{44D1A1F0-1C19-447A-B52D-838DFF3DBB81}" srcOrd="0" destOrd="0" presId="urn:microsoft.com/office/officeart/2018/2/layout/IconVerticalSolidList"/>
    <dgm:cxn modelId="{5645DB91-31D6-43AD-9DE2-E2B3B0892161}" srcId="{BB6B8497-6B65-4BBB-9CF7-CCE77775B6E5}" destId="{8739FBB2-80DF-469E-81C0-F12EABD31CCA}" srcOrd="1" destOrd="0" parTransId="{57404181-6C91-481B-B2BB-B136ED8D57FD}" sibTransId="{841933A3-000C-476E-BFFE-650EF78B9E32}"/>
    <dgm:cxn modelId="{93F2CAA5-1D07-4826-AEDA-E86C8E2A8723}" srcId="{BB6B8497-6B65-4BBB-9CF7-CCE77775B6E5}" destId="{3487F5EB-0919-4F24-BB9F-53878B7C867A}" srcOrd="3" destOrd="0" parTransId="{961243ED-17D0-46D2-8E39-D071E94F9C23}" sibTransId="{CC14591A-89A2-4B1D-893D-C034E3DD5D82}"/>
    <dgm:cxn modelId="{9303F8A6-DB2D-416F-AC06-5B4E8F6C2972}" srcId="{BB6B8497-6B65-4BBB-9CF7-CCE77775B6E5}" destId="{5FC1198B-83B6-43B1-9A94-532D6EA3405E}" srcOrd="2" destOrd="0" parTransId="{4B57FDFB-91E3-4086-805B-4D76D2ED057F}" sibTransId="{18C2D21C-41AB-4B50-8342-B6A19A4AC1A5}"/>
    <dgm:cxn modelId="{862800AE-536B-473F-AEAD-5B24D76829CC}" type="presOf" srcId="{8739FBB2-80DF-469E-81C0-F12EABD31CCA}" destId="{CA547306-0913-405C-B3DB-4042B5B04EAF}" srcOrd="0" destOrd="0" presId="urn:microsoft.com/office/officeart/2018/2/layout/IconVerticalSolidList"/>
    <dgm:cxn modelId="{E780F9CA-192D-4F11-B250-ECC07BBF1250}" srcId="{BB6B8497-6B65-4BBB-9CF7-CCE77775B6E5}" destId="{3D92A6B2-99C5-46A3-B8A9-5686CF357154}" srcOrd="0" destOrd="0" parTransId="{55476604-8B33-44B0-9583-6F0FB0240A91}" sibTransId="{FE6DFBC0-4258-4079-8701-2331D3CC468A}"/>
    <dgm:cxn modelId="{F6082CF7-F376-4258-B2A5-4963AEA6A2B2}" type="presOf" srcId="{3487F5EB-0919-4F24-BB9F-53878B7C867A}" destId="{37782B99-F2F1-4CA0-8F5C-7797D7DC5A3C}" srcOrd="0" destOrd="0" presId="urn:microsoft.com/office/officeart/2018/2/layout/IconVerticalSolidList"/>
    <dgm:cxn modelId="{94C3C0FA-285F-4A58-9CC4-A87212F5166E}" type="presOf" srcId="{3D92A6B2-99C5-46A3-B8A9-5686CF357154}" destId="{87CAA9ED-92AD-4522-AC63-3A803785EE4F}" srcOrd="0" destOrd="0" presId="urn:microsoft.com/office/officeart/2018/2/layout/IconVerticalSolidList"/>
    <dgm:cxn modelId="{CCACAFD4-9AC4-4DE7-8A26-F6FE82343F43}" type="presParOf" srcId="{34EFD7E6-69DB-4086-9905-576611906CE1}" destId="{201F576F-4AF8-432C-89BA-3DA44696B2AD}" srcOrd="0" destOrd="0" presId="urn:microsoft.com/office/officeart/2018/2/layout/IconVerticalSolidList"/>
    <dgm:cxn modelId="{2DD9612D-CA2B-440F-AEB5-EC0F14A441B3}" type="presParOf" srcId="{201F576F-4AF8-432C-89BA-3DA44696B2AD}" destId="{17FA9D18-85E3-4FCB-BBDB-973D02D8F55B}" srcOrd="0" destOrd="0" presId="urn:microsoft.com/office/officeart/2018/2/layout/IconVerticalSolidList"/>
    <dgm:cxn modelId="{BA83B44D-6D42-44C7-AD2C-EAF258E69C31}" type="presParOf" srcId="{201F576F-4AF8-432C-89BA-3DA44696B2AD}" destId="{864D0645-82D7-4D36-A73A-BD1056D7F100}" srcOrd="1" destOrd="0" presId="urn:microsoft.com/office/officeart/2018/2/layout/IconVerticalSolidList"/>
    <dgm:cxn modelId="{D8FA2F55-3628-479C-A8BE-5AEA64CD12B5}" type="presParOf" srcId="{201F576F-4AF8-432C-89BA-3DA44696B2AD}" destId="{3D604426-D75A-40C9-AE9A-0C02EC81B2DF}" srcOrd="2" destOrd="0" presId="urn:microsoft.com/office/officeart/2018/2/layout/IconVerticalSolidList"/>
    <dgm:cxn modelId="{35890A80-F22D-4ED0-856D-647D27E7ACDC}" type="presParOf" srcId="{201F576F-4AF8-432C-89BA-3DA44696B2AD}" destId="{87CAA9ED-92AD-4522-AC63-3A803785EE4F}" srcOrd="3" destOrd="0" presId="urn:microsoft.com/office/officeart/2018/2/layout/IconVerticalSolidList"/>
    <dgm:cxn modelId="{40FA4779-DEAF-4726-A2B7-6A4DDC56A55B}" type="presParOf" srcId="{34EFD7E6-69DB-4086-9905-576611906CE1}" destId="{E95FDB02-C973-406D-9148-871B71A15DD6}" srcOrd="1" destOrd="0" presId="urn:microsoft.com/office/officeart/2018/2/layout/IconVerticalSolidList"/>
    <dgm:cxn modelId="{A7AD6428-654C-4449-B953-1125E05CC715}" type="presParOf" srcId="{34EFD7E6-69DB-4086-9905-576611906CE1}" destId="{38F022CE-7F50-42FA-8DBA-75ECE841DAA0}" srcOrd="2" destOrd="0" presId="urn:microsoft.com/office/officeart/2018/2/layout/IconVerticalSolidList"/>
    <dgm:cxn modelId="{A3C9642A-09F0-4378-8BDB-8DD73C737CD3}" type="presParOf" srcId="{38F022CE-7F50-42FA-8DBA-75ECE841DAA0}" destId="{C6DF6DFF-D314-4768-AD67-61E670670D8B}" srcOrd="0" destOrd="0" presId="urn:microsoft.com/office/officeart/2018/2/layout/IconVerticalSolidList"/>
    <dgm:cxn modelId="{F3FB1C07-9604-41EF-8024-340A3BE4EC61}" type="presParOf" srcId="{38F022CE-7F50-42FA-8DBA-75ECE841DAA0}" destId="{4AF92101-B9D7-42CB-8E3D-791524AE6B41}" srcOrd="1" destOrd="0" presId="urn:microsoft.com/office/officeart/2018/2/layout/IconVerticalSolidList"/>
    <dgm:cxn modelId="{29E2889B-44B2-4A58-BC84-AB81FBDF2D43}" type="presParOf" srcId="{38F022CE-7F50-42FA-8DBA-75ECE841DAA0}" destId="{E66AB2E7-EDF2-4F0B-AD34-CA9BD3C9EA2D}" srcOrd="2" destOrd="0" presId="urn:microsoft.com/office/officeart/2018/2/layout/IconVerticalSolidList"/>
    <dgm:cxn modelId="{2014A066-03A4-4697-95F7-9A89DD4109D1}" type="presParOf" srcId="{38F022CE-7F50-42FA-8DBA-75ECE841DAA0}" destId="{CA547306-0913-405C-B3DB-4042B5B04EAF}" srcOrd="3" destOrd="0" presId="urn:microsoft.com/office/officeart/2018/2/layout/IconVerticalSolidList"/>
    <dgm:cxn modelId="{B02B120C-7976-4045-AB8E-3D4DF1575485}" type="presParOf" srcId="{34EFD7E6-69DB-4086-9905-576611906CE1}" destId="{29F06682-C958-4421-8CA3-41EFC3767310}" srcOrd="3" destOrd="0" presId="urn:microsoft.com/office/officeart/2018/2/layout/IconVerticalSolidList"/>
    <dgm:cxn modelId="{6E2D3B0B-25F5-4AC5-B21A-B98C1439D79F}" type="presParOf" srcId="{34EFD7E6-69DB-4086-9905-576611906CE1}" destId="{62364D23-D425-4C78-9EEA-B98ACD0EC2C8}" srcOrd="4" destOrd="0" presId="urn:microsoft.com/office/officeart/2018/2/layout/IconVerticalSolidList"/>
    <dgm:cxn modelId="{0A184BDF-97F5-4200-A636-9A7AB1C6ADB4}" type="presParOf" srcId="{62364D23-D425-4C78-9EEA-B98ACD0EC2C8}" destId="{E434783C-B270-4996-9534-86A749A65788}" srcOrd="0" destOrd="0" presId="urn:microsoft.com/office/officeart/2018/2/layout/IconVerticalSolidList"/>
    <dgm:cxn modelId="{472B497B-48FF-437B-8359-A29EA5DA5A10}" type="presParOf" srcId="{62364D23-D425-4C78-9EEA-B98ACD0EC2C8}" destId="{9CC0D2BE-8E74-4BF3-9C51-7AB493B70EF9}" srcOrd="1" destOrd="0" presId="urn:microsoft.com/office/officeart/2018/2/layout/IconVerticalSolidList"/>
    <dgm:cxn modelId="{D0BED98C-0E78-477E-9A71-4C5FB23BC11F}" type="presParOf" srcId="{62364D23-D425-4C78-9EEA-B98ACD0EC2C8}" destId="{81968786-B5D4-4A22-A57D-0E27053FF832}" srcOrd="2" destOrd="0" presId="urn:microsoft.com/office/officeart/2018/2/layout/IconVerticalSolidList"/>
    <dgm:cxn modelId="{B8C7F30B-D6A9-4AF8-AFCB-0E5A37AD7A9B}" type="presParOf" srcId="{62364D23-D425-4C78-9EEA-B98ACD0EC2C8}" destId="{D98E5E7C-6107-4285-8EE1-DB84D2B1EC78}" srcOrd="3" destOrd="0" presId="urn:microsoft.com/office/officeart/2018/2/layout/IconVerticalSolidList"/>
    <dgm:cxn modelId="{483474E3-CFCF-4497-A938-D0C4DADC3961}" type="presParOf" srcId="{34EFD7E6-69DB-4086-9905-576611906CE1}" destId="{F4DE7DFE-0DD6-42DF-AFEB-A2CA6ED73A9C}" srcOrd="5" destOrd="0" presId="urn:microsoft.com/office/officeart/2018/2/layout/IconVerticalSolidList"/>
    <dgm:cxn modelId="{8C52A63F-ADBA-4678-AA9B-4BF00B663EE0}" type="presParOf" srcId="{34EFD7E6-69DB-4086-9905-576611906CE1}" destId="{47DFD65E-C9FC-4125-A639-26501DD876F9}" srcOrd="6" destOrd="0" presId="urn:microsoft.com/office/officeart/2018/2/layout/IconVerticalSolidList"/>
    <dgm:cxn modelId="{F79681D6-250E-4004-AE89-876A7487B2C4}" type="presParOf" srcId="{47DFD65E-C9FC-4125-A639-26501DD876F9}" destId="{94238E91-729F-48B2-82CA-63206915C485}" srcOrd="0" destOrd="0" presId="urn:microsoft.com/office/officeart/2018/2/layout/IconVerticalSolidList"/>
    <dgm:cxn modelId="{E6D901B0-57F5-43D2-A703-595962DBA889}" type="presParOf" srcId="{47DFD65E-C9FC-4125-A639-26501DD876F9}" destId="{82F54E7F-AA83-434A-95EC-998290D5A63E}" srcOrd="1" destOrd="0" presId="urn:microsoft.com/office/officeart/2018/2/layout/IconVerticalSolidList"/>
    <dgm:cxn modelId="{B4ECDE77-B9DA-4346-94AB-37975D4F1A80}" type="presParOf" srcId="{47DFD65E-C9FC-4125-A639-26501DD876F9}" destId="{5B1A76E5-B1BA-4B51-8AAB-BC6846421673}" srcOrd="2" destOrd="0" presId="urn:microsoft.com/office/officeart/2018/2/layout/IconVerticalSolidList"/>
    <dgm:cxn modelId="{AAC0C5F5-E614-4B9C-BBF0-2ABE0EB9D70B}" type="presParOf" srcId="{47DFD65E-C9FC-4125-A639-26501DD876F9}" destId="{37782B99-F2F1-4CA0-8F5C-7797D7DC5A3C}" srcOrd="3" destOrd="0" presId="urn:microsoft.com/office/officeart/2018/2/layout/IconVerticalSolidList"/>
    <dgm:cxn modelId="{B79837A3-0CB3-46AD-8E84-91E8844DF1F2}" type="presParOf" srcId="{34EFD7E6-69DB-4086-9905-576611906CE1}" destId="{184E0302-7B46-43FF-BE3C-04F45E47A4DF}" srcOrd="7" destOrd="0" presId="urn:microsoft.com/office/officeart/2018/2/layout/IconVerticalSolidList"/>
    <dgm:cxn modelId="{BB345547-1BFB-4565-8CBD-4D7B34760466}" type="presParOf" srcId="{34EFD7E6-69DB-4086-9905-576611906CE1}" destId="{7D9273AC-1B09-4733-A688-D6AD58E1E10B}" srcOrd="8" destOrd="0" presId="urn:microsoft.com/office/officeart/2018/2/layout/IconVerticalSolidList"/>
    <dgm:cxn modelId="{09FCD9E4-D767-44EA-8A06-6B1B240B82ED}" type="presParOf" srcId="{7D9273AC-1B09-4733-A688-D6AD58E1E10B}" destId="{5D376B8B-E594-444E-9BEE-8B5060AB0C29}" srcOrd="0" destOrd="0" presId="urn:microsoft.com/office/officeart/2018/2/layout/IconVerticalSolidList"/>
    <dgm:cxn modelId="{B2D77B18-9596-48F9-9CA2-DDA63B6BD8CC}" type="presParOf" srcId="{7D9273AC-1B09-4733-A688-D6AD58E1E10B}" destId="{0C448A44-557B-481A-B951-95F5E5C93BAA}" srcOrd="1" destOrd="0" presId="urn:microsoft.com/office/officeart/2018/2/layout/IconVerticalSolidList"/>
    <dgm:cxn modelId="{625ED3D3-ECD3-4F04-9C33-D83C8E87B4C1}" type="presParOf" srcId="{7D9273AC-1B09-4733-A688-D6AD58E1E10B}" destId="{9DDCB8F0-F1F7-4267-AD9E-63D133C33198}" srcOrd="2" destOrd="0" presId="urn:microsoft.com/office/officeart/2018/2/layout/IconVerticalSolidList"/>
    <dgm:cxn modelId="{1B9BAF79-188F-48BC-9976-392DDA366A0E}" type="presParOf" srcId="{7D9273AC-1B09-4733-A688-D6AD58E1E10B}" destId="{44D1A1F0-1C19-447A-B52D-838DFF3DBB8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6A189-9D56-47E6-AA03-F0446A193825}">
      <dsp:nvSpPr>
        <dsp:cNvPr id="0" name=""/>
        <dsp:cNvSpPr/>
      </dsp:nvSpPr>
      <dsp:spPr>
        <a:xfrm>
          <a:off x="0" y="1901740"/>
          <a:ext cx="7543800" cy="12477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Completed Pipe/Drainage Improvements:</a:t>
          </a:r>
        </a:p>
      </dsp:txBody>
      <dsp:txXfrm>
        <a:off x="0" y="1901740"/>
        <a:ext cx="7543800" cy="673783"/>
      </dsp:txXfrm>
    </dsp:sp>
    <dsp:sp modelId="{09A84368-41A1-4CB7-BCE1-22634DF48FCE}">
      <dsp:nvSpPr>
        <dsp:cNvPr id="0" name=""/>
        <dsp:cNvSpPr/>
      </dsp:nvSpPr>
      <dsp:spPr>
        <a:xfrm>
          <a:off x="3683" y="2550569"/>
          <a:ext cx="1256072" cy="57396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8890" rIns="49784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Boston Drive</a:t>
          </a:r>
          <a:r>
            <a:rPr lang="en-US" sz="700" kern="1200" dirty="0"/>
            <a:t>: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 Replacement of Failing Culverts</a:t>
          </a:r>
        </a:p>
      </dsp:txBody>
      <dsp:txXfrm>
        <a:off x="3683" y="2550569"/>
        <a:ext cx="1256072" cy="573963"/>
      </dsp:txXfrm>
    </dsp:sp>
    <dsp:sp modelId="{240C30D3-40AE-4CF9-811D-5B2AED14ABB5}">
      <dsp:nvSpPr>
        <dsp:cNvPr id="0" name=""/>
        <dsp:cNvSpPr/>
      </dsp:nvSpPr>
      <dsp:spPr>
        <a:xfrm>
          <a:off x="1259755" y="2550569"/>
          <a:ext cx="1256072" cy="57396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8890" rIns="49784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 err="1"/>
            <a:t>Mumfords</a:t>
          </a:r>
          <a:r>
            <a:rPr lang="en-US" sz="700" b="1" kern="1200" dirty="0"/>
            <a:t> Landing Road</a:t>
          </a:r>
          <a:r>
            <a:rPr lang="en-US" sz="700" kern="1200" dirty="0"/>
            <a:t>: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Repair of Damaged Culverts</a:t>
          </a:r>
        </a:p>
      </dsp:txBody>
      <dsp:txXfrm>
        <a:off x="1259755" y="2550569"/>
        <a:ext cx="1256072" cy="573963"/>
      </dsp:txXfrm>
    </dsp:sp>
    <dsp:sp modelId="{FF584ECB-0B1C-4830-B490-B5BE79FC2323}">
      <dsp:nvSpPr>
        <dsp:cNvPr id="0" name=""/>
        <dsp:cNvSpPr/>
      </dsp:nvSpPr>
      <dsp:spPr>
        <a:xfrm>
          <a:off x="2515827" y="2550569"/>
          <a:ext cx="1256072" cy="57396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8890" rIns="49784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highlight>
                <a:srgbClr val="FFFF00"/>
              </a:highlight>
            </a:rPr>
            <a:t>Blue Bill Court</a:t>
          </a:r>
          <a:r>
            <a:rPr lang="en-US" sz="700" kern="1200" dirty="0">
              <a:highlight>
                <a:srgbClr val="FFFF00"/>
              </a:highlight>
            </a:rPr>
            <a:t>: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 Inlet lowering, pavement milling and repaving to help with standing drainage issues</a:t>
          </a:r>
        </a:p>
      </dsp:txBody>
      <dsp:txXfrm>
        <a:off x="2515827" y="2550569"/>
        <a:ext cx="1256072" cy="573963"/>
      </dsp:txXfrm>
    </dsp:sp>
    <dsp:sp modelId="{0E23DFD5-3C08-4278-A7C3-FED4409E4C84}">
      <dsp:nvSpPr>
        <dsp:cNvPr id="0" name=""/>
        <dsp:cNvSpPr/>
      </dsp:nvSpPr>
      <dsp:spPr>
        <a:xfrm>
          <a:off x="3771900" y="2550569"/>
          <a:ext cx="1256072" cy="57396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8890" rIns="49784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highlight>
                <a:srgbClr val="FFFF00"/>
              </a:highlight>
            </a:rPr>
            <a:t>Watertown:</a:t>
          </a:r>
          <a:r>
            <a:rPr lang="en-US" sz="700" kern="1200" dirty="0">
              <a:highlight>
                <a:srgbClr val="FFFF00"/>
              </a:highlight>
            </a:rPr>
            <a:t>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Replacement of Culvert Pipe &amp; Catch Basins</a:t>
          </a:r>
        </a:p>
      </dsp:txBody>
      <dsp:txXfrm>
        <a:off x="3771900" y="2550569"/>
        <a:ext cx="1256072" cy="573963"/>
      </dsp:txXfrm>
    </dsp:sp>
    <dsp:sp modelId="{5016493B-44BD-4CEF-B9E1-0B5B1158A0A2}">
      <dsp:nvSpPr>
        <dsp:cNvPr id="0" name=""/>
        <dsp:cNvSpPr/>
      </dsp:nvSpPr>
      <dsp:spPr>
        <a:xfrm>
          <a:off x="5027972" y="2550569"/>
          <a:ext cx="1256072" cy="57396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8890" rIns="49784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 err="1">
              <a:highlight>
                <a:srgbClr val="FFFF00"/>
              </a:highlight>
            </a:rPr>
            <a:t>Borderlinks</a:t>
          </a:r>
          <a:r>
            <a:rPr lang="en-US" sz="700" b="1" kern="1200" dirty="0">
              <a:highlight>
                <a:srgbClr val="FFFF00"/>
              </a:highlight>
            </a:rPr>
            <a:t> Road</a:t>
          </a:r>
          <a:r>
            <a:rPr lang="en-US" sz="700" kern="1200" dirty="0">
              <a:highlight>
                <a:srgbClr val="FFFF00"/>
              </a:highlight>
            </a:rPr>
            <a:t>: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 Replacement of Failed Culvert</a:t>
          </a:r>
        </a:p>
      </dsp:txBody>
      <dsp:txXfrm>
        <a:off x="5027972" y="2550569"/>
        <a:ext cx="1256072" cy="573963"/>
      </dsp:txXfrm>
    </dsp:sp>
    <dsp:sp modelId="{DA0D0D20-CDAB-4712-93E3-FA0F462BC526}">
      <dsp:nvSpPr>
        <dsp:cNvPr id="0" name=""/>
        <dsp:cNvSpPr/>
      </dsp:nvSpPr>
      <dsp:spPr>
        <a:xfrm>
          <a:off x="6284044" y="2550569"/>
          <a:ext cx="1256072" cy="57396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8890" rIns="49784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highlight>
                <a:srgbClr val="FFFF00"/>
              </a:highlight>
            </a:rPr>
            <a:t>Harborview Drive</a:t>
          </a:r>
          <a:r>
            <a:rPr lang="en-US" sz="700" kern="1200" dirty="0">
              <a:highlight>
                <a:srgbClr val="FFFF00"/>
              </a:highlight>
            </a:rPr>
            <a:t>: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New Culvert to Alleviate Existing Flooding</a:t>
          </a:r>
        </a:p>
      </dsp:txBody>
      <dsp:txXfrm>
        <a:off x="6284044" y="2550569"/>
        <a:ext cx="1256072" cy="573963"/>
      </dsp:txXfrm>
    </dsp:sp>
    <dsp:sp modelId="{31774EB2-E654-4A1D-A74E-014F18C72ADC}">
      <dsp:nvSpPr>
        <dsp:cNvPr id="0" name=""/>
        <dsp:cNvSpPr/>
      </dsp:nvSpPr>
      <dsp:spPr>
        <a:xfrm rot="10800000">
          <a:off x="0" y="1420"/>
          <a:ext cx="7543800" cy="1919035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PW Drainage Team, Vista, Commissioners, County, Drainage Ad-Hoc Group, Coastal Bays, Board, GM, Community</a:t>
          </a:r>
        </a:p>
      </dsp:txBody>
      <dsp:txXfrm rot="10800000">
        <a:off x="0" y="1420"/>
        <a:ext cx="7543800" cy="12469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463EE-2833-4F81-A033-78B16577F662}">
      <dsp:nvSpPr>
        <dsp:cNvPr id="0" name=""/>
        <dsp:cNvSpPr/>
      </dsp:nvSpPr>
      <dsp:spPr>
        <a:xfrm>
          <a:off x="920" y="545756"/>
          <a:ext cx="1795704" cy="179570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824" tIns="12700" rIns="98824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Retrofit Bainbridge Pond to meet current MDE standards and improve downstream swales &amp; 3 road crossings to Beauchamp Road.</a:t>
          </a:r>
        </a:p>
      </dsp:txBody>
      <dsp:txXfrm>
        <a:off x="263895" y="808731"/>
        <a:ext cx="1269754" cy="1269754"/>
      </dsp:txXfrm>
    </dsp:sp>
    <dsp:sp modelId="{ADD76114-104C-4203-93A3-99E9932398D7}">
      <dsp:nvSpPr>
        <dsp:cNvPr id="0" name=""/>
        <dsp:cNvSpPr/>
      </dsp:nvSpPr>
      <dsp:spPr>
        <a:xfrm>
          <a:off x="1437484" y="545756"/>
          <a:ext cx="1795704" cy="179570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824" tIns="12700" rIns="98824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Add additional Culvert under Beauchamp Road to increase runoff conveyance capacity.</a:t>
          </a:r>
        </a:p>
      </dsp:txBody>
      <dsp:txXfrm>
        <a:off x="1700459" y="808731"/>
        <a:ext cx="1269754" cy="1269754"/>
      </dsp:txXfrm>
    </dsp:sp>
    <dsp:sp modelId="{A6A02CD3-027A-483D-9173-E82A83B8BD26}">
      <dsp:nvSpPr>
        <dsp:cNvPr id="0" name=""/>
        <dsp:cNvSpPr/>
      </dsp:nvSpPr>
      <dsp:spPr>
        <a:xfrm>
          <a:off x="2874047" y="545756"/>
          <a:ext cx="1795704" cy="179570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824" tIns="12700" rIns="98824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Remove high points on Southern Beauchamp Road Swale to allow trapped runoff to access new Beauchamp Road Culverts.</a:t>
          </a:r>
        </a:p>
      </dsp:txBody>
      <dsp:txXfrm>
        <a:off x="3137022" y="808731"/>
        <a:ext cx="1269754" cy="1269754"/>
      </dsp:txXfrm>
    </dsp:sp>
    <dsp:sp modelId="{6698D030-812C-4262-B4CD-3FA38CA18C68}">
      <dsp:nvSpPr>
        <dsp:cNvPr id="0" name=""/>
        <dsp:cNvSpPr/>
      </dsp:nvSpPr>
      <dsp:spPr>
        <a:xfrm>
          <a:off x="4310611" y="545756"/>
          <a:ext cx="1795704" cy="179570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824" tIns="12700" rIns="98824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Possible off-site improvements will also aid this effort.</a:t>
          </a:r>
        </a:p>
      </dsp:txBody>
      <dsp:txXfrm>
        <a:off x="4573586" y="808731"/>
        <a:ext cx="1269754" cy="1269754"/>
      </dsp:txXfrm>
    </dsp:sp>
    <dsp:sp modelId="{1ACA8F4D-482F-43D2-9722-0DE505262940}">
      <dsp:nvSpPr>
        <dsp:cNvPr id="0" name=""/>
        <dsp:cNvSpPr/>
      </dsp:nvSpPr>
      <dsp:spPr>
        <a:xfrm>
          <a:off x="5747174" y="545756"/>
          <a:ext cx="1795704" cy="179570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824" tIns="12700" rIns="98824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Possible DNR Grant funding for water quality improvement components.</a:t>
          </a:r>
        </a:p>
      </dsp:txBody>
      <dsp:txXfrm>
        <a:off x="6010149" y="808731"/>
        <a:ext cx="1269754" cy="12697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F29F7-EFC7-4AAE-845F-0B5544781F21}">
      <dsp:nvSpPr>
        <dsp:cNvPr id="0" name=""/>
        <dsp:cNvSpPr/>
      </dsp:nvSpPr>
      <dsp:spPr>
        <a:xfrm>
          <a:off x="0" y="46547"/>
          <a:ext cx="3497580" cy="493617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Jennifer Dindinger ~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Watershed restoration specialist </a:t>
          </a:r>
        </a:p>
      </dsp:txBody>
      <dsp:txXfrm>
        <a:off x="24096" y="70643"/>
        <a:ext cx="3449388" cy="445425"/>
      </dsp:txXfrm>
    </dsp:sp>
    <dsp:sp modelId="{F4E5AB8F-294A-4FE4-8E26-58532F1188DB}">
      <dsp:nvSpPr>
        <dsp:cNvPr id="0" name=""/>
        <dsp:cNvSpPr/>
      </dsp:nvSpPr>
      <dsp:spPr>
        <a:xfrm>
          <a:off x="0" y="540165"/>
          <a:ext cx="3497580" cy="23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048" tIns="13970" rIns="78232" bIns="1397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900" kern="1200" dirty="0"/>
        </a:p>
      </dsp:txBody>
      <dsp:txXfrm>
        <a:off x="0" y="540165"/>
        <a:ext cx="3497580" cy="231840"/>
      </dsp:txXfrm>
    </dsp:sp>
    <dsp:sp modelId="{A71B202A-8067-49AB-85D5-AB2191C1D748}">
      <dsp:nvSpPr>
        <dsp:cNvPr id="0" name=""/>
        <dsp:cNvSpPr/>
      </dsp:nvSpPr>
      <dsp:spPr>
        <a:xfrm>
          <a:off x="0" y="772005"/>
          <a:ext cx="3497580" cy="60606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March 2</a:t>
          </a:r>
          <a:r>
            <a:rPr lang="en-US" sz="1100" kern="1200" baseline="30000" dirty="0"/>
            <a:t>nd</a:t>
          </a:r>
          <a:r>
            <a:rPr lang="en-US" sz="1100" kern="1200" dirty="0"/>
            <a:t>  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6pm-7:30pm ~ Community Center</a:t>
          </a:r>
        </a:p>
      </dsp:txBody>
      <dsp:txXfrm>
        <a:off x="29585" y="801590"/>
        <a:ext cx="3438410" cy="546890"/>
      </dsp:txXfrm>
    </dsp:sp>
    <dsp:sp modelId="{FC754255-150F-407E-8CF5-1FEBD5A9A2E4}">
      <dsp:nvSpPr>
        <dsp:cNvPr id="0" name=""/>
        <dsp:cNvSpPr/>
      </dsp:nvSpPr>
      <dsp:spPr>
        <a:xfrm>
          <a:off x="0" y="1378065"/>
          <a:ext cx="3497580" cy="253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048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highlight>
                <a:srgbClr val="FFFF00"/>
              </a:highlight>
            </a:rPr>
            <a:t>Yard Waste/Lawn Fertilization</a:t>
          </a:r>
          <a:r>
            <a:rPr lang="en-US" sz="1600" kern="1200" dirty="0"/>
            <a:t>.</a:t>
          </a:r>
        </a:p>
      </dsp:txBody>
      <dsp:txXfrm>
        <a:off x="0" y="1378065"/>
        <a:ext cx="3497580" cy="253575"/>
      </dsp:txXfrm>
    </dsp:sp>
    <dsp:sp modelId="{6B4C0FB1-F38B-4CA6-88FC-5C93993FB378}">
      <dsp:nvSpPr>
        <dsp:cNvPr id="0" name=""/>
        <dsp:cNvSpPr/>
      </dsp:nvSpPr>
      <dsp:spPr>
        <a:xfrm>
          <a:off x="0" y="1631640"/>
          <a:ext cx="3497580" cy="60606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April 20</a:t>
          </a:r>
          <a:r>
            <a:rPr lang="en-US" sz="1100" kern="1200" baseline="30000" dirty="0"/>
            <a:t>th</a:t>
          </a:r>
          <a:r>
            <a:rPr lang="en-US" sz="1100" kern="1200" dirty="0"/>
            <a:t>  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6pm-7:30pm ~ Community Center</a:t>
          </a:r>
        </a:p>
      </dsp:txBody>
      <dsp:txXfrm>
        <a:off x="29585" y="1661225"/>
        <a:ext cx="3438410" cy="546890"/>
      </dsp:txXfrm>
    </dsp:sp>
    <dsp:sp modelId="{27554F9C-8364-4193-A9A1-D5B8BF3DCF0F}">
      <dsp:nvSpPr>
        <dsp:cNvPr id="0" name=""/>
        <dsp:cNvSpPr/>
      </dsp:nvSpPr>
      <dsp:spPr>
        <a:xfrm>
          <a:off x="0" y="2237700"/>
          <a:ext cx="3497580" cy="456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048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highlight>
                <a:srgbClr val="FFFF00"/>
              </a:highlight>
            </a:rPr>
            <a:t>Hands on seminar on making rain barrels and rain gardens.</a:t>
          </a:r>
        </a:p>
      </dsp:txBody>
      <dsp:txXfrm>
        <a:off x="0" y="2237700"/>
        <a:ext cx="3497580" cy="4564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7E795-24DE-483F-809A-7DF0E026F96F}">
      <dsp:nvSpPr>
        <dsp:cNvPr id="0" name=""/>
        <dsp:cNvSpPr/>
      </dsp:nvSpPr>
      <dsp:spPr>
        <a:xfrm>
          <a:off x="0" y="79968"/>
          <a:ext cx="3497580" cy="430919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Kevin Wagner ~ 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MD Dept of Environment ~ FEMA </a:t>
          </a:r>
        </a:p>
      </dsp:txBody>
      <dsp:txXfrm>
        <a:off x="21036" y="101004"/>
        <a:ext cx="3455508" cy="388847"/>
      </dsp:txXfrm>
    </dsp:sp>
    <dsp:sp modelId="{5CC928E9-A910-42EF-A29E-A23BC82FCE4B}">
      <dsp:nvSpPr>
        <dsp:cNvPr id="0" name=""/>
        <dsp:cNvSpPr/>
      </dsp:nvSpPr>
      <dsp:spPr>
        <a:xfrm>
          <a:off x="0" y="519439"/>
          <a:ext cx="3497580" cy="132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048" tIns="10160" rIns="56896" bIns="10160" numCol="1" spcCol="1270" anchor="t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600" kern="1200" dirty="0"/>
        </a:p>
      </dsp:txBody>
      <dsp:txXfrm>
        <a:off x="0" y="519439"/>
        <a:ext cx="3497580" cy="132480"/>
      </dsp:txXfrm>
    </dsp:sp>
    <dsp:sp modelId="{F1D14B2C-1E8B-4517-889F-D1F8EA3337D8}">
      <dsp:nvSpPr>
        <dsp:cNvPr id="0" name=""/>
        <dsp:cNvSpPr/>
      </dsp:nvSpPr>
      <dsp:spPr>
        <a:xfrm>
          <a:off x="0" y="651919"/>
          <a:ext cx="3497580" cy="502198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 err="1"/>
            <a:t>Jalessa</a:t>
          </a:r>
          <a:r>
            <a:rPr lang="en-US" sz="800" kern="1200" dirty="0"/>
            <a:t> Tate ~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MD Emergency Management ~ MEMA</a:t>
          </a:r>
        </a:p>
      </dsp:txBody>
      <dsp:txXfrm>
        <a:off x="24515" y="676434"/>
        <a:ext cx="3448550" cy="453168"/>
      </dsp:txXfrm>
    </dsp:sp>
    <dsp:sp modelId="{9689092D-75F4-4DF7-AED6-46C1B52E16EB}">
      <dsp:nvSpPr>
        <dsp:cNvPr id="0" name=""/>
        <dsp:cNvSpPr/>
      </dsp:nvSpPr>
      <dsp:spPr>
        <a:xfrm>
          <a:off x="0" y="1154117"/>
          <a:ext cx="3497580" cy="132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048" tIns="10160" rIns="56896" bIns="10160" numCol="1" spcCol="1270" anchor="t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600" kern="1200" dirty="0"/>
        </a:p>
      </dsp:txBody>
      <dsp:txXfrm>
        <a:off x="0" y="1154117"/>
        <a:ext cx="3497580" cy="132480"/>
      </dsp:txXfrm>
    </dsp:sp>
    <dsp:sp modelId="{D49CB936-60BF-47E9-96F3-B7C013428C1E}">
      <dsp:nvSpPr>
        <dsp:cNvPr id="0" name=""/>
        <dsp:cNvSpPr/>
      </dsp:nvSpPr>
      <dsp:spPr>
        <a:xfrm>
          <a:off x="0" y="1286597"/>
          <a:ext cx="3497580" cy="346319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May 12</a:t>
          </a:r>
          <a:r>
            <a:rPr lang="en-US" sz="800" kern="1200" baseline="30000" dirty="0"/>
            <a:t>th</a:t>
          </a:r>
          <a:r>
            <a:rPr lang="en-US" sz="800" kern="1200" dirty="0"/>
            <a:t> 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5:30-7pm ~ Community Center</a:t>
          </a:r>
        </a:p>
      </dsp:txBody>
      <dsp:txXfrm>
        <a:off x="16906" y="1303503"/>
        <a:ext cx="3463768" cy="312507"/>
      </dsp:txXfrm>
    </dsp:sp>
    <dsp:sp modelId="{0045983B-0F61-4428-897B-4FA3BE848073}">
      <dsp:nvSpPr>
        <dsp:cNvPr id="0" name=""/>
        <dsp:cNvSpPr/>
      </dsp:nvSpPr>
      <dsp:spPr>
        <a:xfrm>
          <a:off x="0" y="1632917"/>
          <a:ext cx="3497580" cy="129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048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highlight>
                <a:srgbClr val="FFFF00"/>
              </a:highlight>
            </a:rPr>
            <a:t>FEMA floodplain mapping and Flood Insurance options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highlight>
                <a:srgbClr val="FFFF00"/>
              </a:highlight>
            </a:rPr>
            <a:t>Elevation Certificates/Flood Openings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highlight>
                <a:srgbClr val="FFFF00"/>
              </a:highlight>
            </a:rPr>
            <a:t>Low cost things property owners can do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highlight>
                <a:srgbClr val="FFFF00"/>
              </a:highlight>
            </a:rPr>
            <a:t>Disaster Risk Reduction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highlight>
                <a:srgbClr val="FFFF00"/>
              </a:highlight>
            </a:rPr>
            <a:t>Vendors</a:t>
          </a:r>
        </a:p>
      </dsp:txBody>
      <dsp:txXfrm>
        <a:off x="0" y="1632917"/>
        <a:ext cx="3497580" cy="12916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A9D18-85E3-4FCB-BBDB-973D02D8F55B}">
      <dsp:nvSpPr>
        <dsp:cNvPr id="0" name=""/>
        <dsp:cNvSpPr/>
      </dsp:nvSpPr>
      <dsp:spPr>
        <a:xfrm>
          <a:off x="0" y="3830"/>
          <a:ext cx="4296258" cy="8158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4D0645-82D7-4D36-A73A-BD1056D7F100}">
      <dsp:nvSpPr>
        <dsp:cNvPr id="0" name=""/>
        <dsp:cNvSpPr/>
      </dsp:nvSpPr>
      <dsp:spPr>
        <a:xfrm>
          <a:off x="246806" y="187405"/>
          <a:ext cx="448738" cy="4487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AA9ED-92AD-4522-AC63-3A803785EE4F}">
      <dsp:nvSpPr>
        <dsp:cNvPr id="0" name=""/>
        <dsp:cNvSpPr/>
      </dsp:nvSpPr>
      <dsp:spPr>
        <a:xfrm>
          <a:off x="942350" y="3830"/>
          <a:ext cx="3353907" cy="815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48" tIns="86348" rIns="86348" bIns="8634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 dirty="0"/>
            <a:t>Financial Information with GM and Finance Lead</a:t>
          </a:r>
          <a:endParaRPr lang="en-US" sz="1900" kern="1200" dirty="0"/>
        </a:p>
      </dsp:txBody>
      <dsp:txXfrm>
        <a:off x="942350" y="3830"/>
        <a:ext cx="3353907" cy="815888"/>
      </dsp:txXfrm>
    </dsp:sp>
    <dsp:sp modelId="{C6DF6DFF-D314-4768-AD67-61E670670D8B}">
      <dsp:nvSpPr>
        <dsp:cNvPr id="0" name=""/>
        <dsp:cNvSpPr/>
      </dsp:nvSpPr>
      <dsp:spPr>
        <a:xfrm>
          <a:off x="0" y="1023690"/>
          <a:ext cx="4296258" cy="8158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F92101-B9D7-42CB-8E3D-791524AE6B41}">
      <dsp:nvSpPr>
        <dsp:cNvPr id="0" name=""/>
        <dsp:cNvSpPr/>
      </dsp:nvSpPr>
      <dsp:spPr>
        <a:xfrm>
          <a:off x="246806" y="1207265"/>
          <a:ext cx="448738" cy="4487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47306-0913-405C-B3DB-4042B5B04EAF}">
      <dsp:nvSpPr>
        <dsp:cNvPr id="0" name=""/>
        <dsp:cNvSpPr/>
      </dsp:nvSpPr>
      <dsp:spPr>
        <a:xfrm>
          <a:off x="942350" y="1023690"/>
          <a:ext cx="3353907" cy="815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48" tIns="86348" rIns="86348" bIns="8634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 dirty="0"/>
            <a:t>Monthly Bank Reconciliation</a:t>
          </a:r>
          <a:endParaRPr lang="en-US" sz="1900" kern="1200" dirty="0"/>
        </a:p>
      </dsp:txBody>
      <dsp:txXfrm>
        <a:off x="942350" y="1023690"/>
        <a:ext cx="3353907" cy="815888"/>
      </dsp:txXfrm>
    </dsp:sp>
    <dsp:sp modelId="{E434783C-B270-4996-9534-86A749A65788}">
      <dsp:nvSpPr>
        <dsp:cNvPr id="0" name=""/>
        <dsp:cNvSpPr/>
      </dsp:nvSpPr>
      <dsp:spPr>
        <a:xfrm>
          <a:off x="0" y="2043550"/>
          <a:ext cx="4296258" cy="8158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0D2BE-8E74-4BF3-9C51-7AB493B70EF9}">
      <dsp:nvSpPr>
        <dsp:cNvPr id="0" name=""/>
        <dsp:cNvSpPr/>
      </dsp:nvSpPr>
      <dsp:spPr>
        <a:xfrm>
          <a:off x="246806" y="2227125"/>
          <a:ext cx="448738" cy="44873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8E5E7C-6107-4285-8EE1-DB84D2B1EC78}">
      <dsp:nvSpPr>
        <dsp:cNvPr id="0" name=""/>
        <dsp:cNvSpPr/>
      </dsp:nvSpPr>
      <dsp:spPr>
        <a:xfrm>
          <a:off x="942350" y="2043550"/>
          <a:ext cx="3353907" cy="815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48" tIns="86348" rIns="86348" bIns="8634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 dirty="0"/>
            <a:t>Cash &amp; Short-Term Investments</a:t>
          </a:r>
          <a:endParaRPr lang="en-US" sz="1900" kern="1200" dirty="0"/>
        </a:p>
      </dsp:txBody>
      <dsp:txXfrm>
        <a:off x="942350" y="2043550"/>
        <a:ext cx="3353907" cy="815888"/>
      </dsp:txXfrm>
    </dsp:sp>
    <dsp:sp modelId="{94238E91-729F-48B2-82CA-63206915C485}">
      <dsp:nvSpPr>
        <dsp:cNvPr id="0" name=""/>
        <dsp:cNvSpPr/>
      </dsp:nvSpPr>
      <dsp:spPr>
        <a:xfrm>
          <a:off x="0" y="3063411"/>
          <a:ext cx="4296258" cy="81588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54E7F-AA83-434A-95EC-998290D5A63E}">
      <dsp:nvSpPr>
        <dsp:cNvPr id="0" name=""/>
        <dsp:cNvSpPr/>
      </dsp:nvSpPr>
      <dsp:spPr>
        <a:xfrm>
          <a:off x="246806" y="3246985"/>
          <a:ext cx="448738" cy="44873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82B99-F2F1-4CA0-8F5C-7797D7DC5A3C}">
      <dsp:nvSpPr>
        <dsp:cNvPr id="0" name=""/>
        <dsp:cNvSpPr/>
      </dsp:nvSpPr>
      <dsp:spPr>
        <a:xfrm>
          <a:off x="942350" y="3063411"/>
          <a:ext cx="3353907" cy="815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48" tIns="86348" rIns="86348" bIns="8634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 dirty="0"/>
            <a:t>Large Disbursement</a:t>
          </a:r>
          <a:endParaRPr lang="en-US" sz="1900" kern="1200" dirty="0"/>
        </a:p>
      </dsp:txBody>
      <dsp:txXfrm>
        <a:off x="942350" y="3063411"/>
        <a:ext cx="3353907" cy="815888"/>
      </dsp:txXfrm>
    </dsp:sp>
    <dsp:sp modelId="{5D376B8B-E594-444E-9BEE-8B5060AB0C29}">
      <dsp:nvSpPr>
        <dsp:cNvPr id="0" name=""/>
        <dsp:cNvSpPr/>
      </dsp:nvSpPr>
      <dsp:spPr>
        <a:xfrm>
          <a:off x="0" y="4083271"/>
          <a:ext cx="4296258" cy="81588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448A44-557B-481A-B951-95F5E5C93BAA}">
      <dsp:nvSpPr>
        <dsp:cNvPr id="0" name=""/>
        <dsp:cNvSpPr/>
      </dsp:nvSpPr>
      <dsp:spPr>
        <a:xfrm>
          <a:off x="246806" y="4266846"/>
          <a:ext cx="448738" cy="44873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D1A1F0-1C19-447A-B52D-838DFF3DBB81}">
      <dsp:nvSpPr>
        <dsp:cNvPr id="0" name=""/>
        <dsp:cNvSpPr/>
      </dsp:nvSpPr>
      <dsp:spPr>
        <a:xfrm>
          <a:off x="942350" y="4083271"/>
          <a:ext cx="3353907" cy="815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48" tIns="86348" rIns="86348" bIns="8634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/>
            <a:t>Reserves (Forecasts)</a:t>
          </a:r>
          <a:endParaRPr lang="en-US" sz="1900" kern="1200"/>
        </a:p>
      </dsp:txBody>
      <dsp:txXfrm>
        <a:off x="942350" y="4083271"/>
        <a:ext cx="3353907" cy="815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27" tIns="46564" rIns="93127" bIns="46564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27" tIns="46564" rIns="93127" bIns="46564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3/3/2020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72"/>
            <a:ext cx="3037840" cy="466433"/>
          </a:xfrm>
          <a:prstGeom prst="rect">
            <a:avLst/>
          </a:prstGeom>
        </p:spPr>
        <p:txBody>
          <a:bodyPr vert="horz" lIns="93127" tIns="46564" rIns="93127" bIns="46564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72"/>
            <a:ext cx="3037840" cy="466433"/>
          </a:xfrm>
          <a:prstGeom prst="rect">
            <a:avLst/>
          </a:prstGeom>
        </p:spPr>
        <p:txBody>
          <a:bodyPr vert="horz" lIns="93127" tIns="46564" rIns="93127" bIns="46564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27" tIns="46564" rIns="93127" bIns="46564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27" tIns="46564" rIns="93127" bIns="46564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3/3/2020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7" tIns="46564" rIns="93127" bIns="46564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vert="horz" lIns="93127" tIns="46564" rIns="93127" bIns="46564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2"/>
            <a:ext cx="3037840" cy="466433"/>
          </a:xfrm>
          <a:prstGeom prst="rect">
            <a:avLst/>
          </a:prstGeom>
        </p:spPr>
        <p:txBody>
          <a:bodyPr vert="horz" lIns="93127" tIns="46564" rIns="93127" bIns="46564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72"/>
            <a:ext cx="3037840" cy="466433"/>
          </a:xfrm>
          <a:prstGeom prst="rect">
            <a:avLst/>
          </a:prstGeom>
        </p:spPr>
        <p:txBody>
          <a:bodyPr vert="horz" lIns="93127" tIns="46564" rIns="93127" bIns="46564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1FE30-174F-462F-A92F-3CC5EC23F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503EA1-6995-4665-BCA3-E769EB0D8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E3AFB-3AB7-46F3-B159-DFDBFE26D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6B82-E29C-4B05-88B6-2B7B60D1A767}" type="datetime1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E129E-9257-45DB-99B5-172E7A820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300B0-3E7A-4E8A-B48E-113BC96EB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84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11812-0416-4968-97C6-2CFEDB941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73C419-BA4C-4A9D-B4E2-0B05761EE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EFD0D-D8B4-4C21-9FC6-D7FF5E338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3694-012F-4548-86BB-1CA36ECC53DB}" type="datetime1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31955-384E-4D14-84E4-56F633898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2B4D8-F234-4510-B301-E8936A6D0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35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CFEAEB-470E-4296-9A9C-CE3EDD55A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C4C43-4DB1-46A2-82D2-E43D44DC8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2235D-E0AD-46A5-A6B1-286C4A074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23F7F-CEDF-4DA6-97C0-F49ECE05B0AB}" type="datetime1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DCA24-5B4D-4E9A-8050-5178E27D3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FDEEA-4F3E-4AB3-B227-5D90D3F64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11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3"/>
          <a:stretch/>
        </p:blipFill>
        <p:spPr bwMode="gray">
          <a:xfrm>
            <a:off x="4568646" y="3429000"/>
            <a:ext cx="4575354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4626" y="5989837"/>
            <a:ext cx="2676912" cy="368363"/>
          </a:xfrm>
          <a:prstGeom prst="rect">
            <a:avLst/>
          </a:prstGeom>
        </p:spPr>
      </p:pic>
      <p:sp>
        <p:nvSpPr>
          <p:cNvPr id="15" name="Picture Placeholder 2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3429000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6"/>
          <p:cNvSpPr>
            <a:spLocks noGrp="1"/>
          </p:cNvSpPr>
          <p:nvPr>
            <p:ph type="title"/>
          </p:nvPr>
        </p:nvSpPr>
        <p:spPr bwMode="gray">
          <a:xfrm>
            <a:off x="0" y="34290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9938" y="44958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620334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</p:spTree>
    <p:extLst>
      <p:ext uri="{BB962C8B-B14F-4D97-AF65-F5344CB8AC3E}">
        <p14:creationId xmlns:p14="http://schemas.microsoft.com/office/powerpoint/2010/main" val="2557601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2"/>
          <a:stretch/>
        </p:blipFill>
        <p:spPr bwMode="gray">
          <a:xfrm>
            <a:off x="4629551" y="3443954"/>
            <a:ext cx="4484537" cy="3414045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3429000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itle 6"/>
          <p:cNvSpPr>
            <a:spLocks noGrp="1"/>
          </p:cNvSpPr>
          <p:nvPr>
            <p:ph type="title"/>
          </p:nvPr>
        </p:nvSpPr>
        <p:spPr bwMode="gray">
          <a:xfrm>
            <a:off x="0" y="34290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9938" y="44958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620334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7204" y="5993827"/>
            <a:ext cx="2674334" cy="3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68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Alt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9"/>
          <a:stretch/>
        </p:blipFill>
        <p:spPr bwMode="gray">
          <a:xfrm flipV="1">
            <a:off x="4539274" y="0"/>
            <a:ext cx="4604726" cy="4572592"/>
          </a:xfrm>
          <a:prstGeom prst="rect">
            <a:avLst/>
          </a:prstGeom>
        </p:spPr>
      </p:pic>
      <p:sp>
        <p:nvSpPr>
          <p:cNvPr id="15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2019 by The Segal Group, Inc. All rights reserved.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0" y="17526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0098" y="28194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20098" y="1050768"/>
            <a:ext cx="6065354" cy="701832"/>
          </a:xfrm>
          <a:noFill/>
        </p:spPr>
        <p:txBody>
          <a:bodyPr wrap="square" rtlCol="0" anchor="b" anchorCtr="0">
            <a:noAutofit/>
          </a:bodyPr>
          <a:lstStyle>
            <a:lvl1pPr marL="0" indent="0">
              <a:buNone/>
              <a:defRPr lang="en-US" sz="2200" b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Client or Plan Name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0098" y="4191000"/>
            <a:ext cx="6065354" cy="1371600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en-US" sz="1800" b="0" i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Presented by: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4626" y="622237"/>
            <a:ext cx="2676912" cy="368363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33800"/>
            <a:ext cx="4253472" cy="378565"/>
          </a:xfr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1168" tIns="64008" rIns="201168" bIns="64008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DRAFT or Client Name</a:t>
            </a:r>
          </a:p>
        </p:txBody>
      </p:sp>
    </p:spTree>
    <p:extLst>
      <p:ext uri="{BB962C8B-B14F-4D97-AF65-F5344CB8AC3E}">
        <p14:creationId xmlns:p14="http://schemas.microsoft.com/office/powerpoint/2010/main" val="705254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Alt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16454853">
            <a:off x="4470200" y="-124166"/>
            <a:ext cx="4544556" cy="44787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0" y="17526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0098" y="28194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20098" y="1050768"/>
            <a:ext cx="6065354" cy="701832"/>
          </a:xfrm>
          <a:noFill/>
        </p:spPr>
        <p:txBody>
          <a:bodyPr wrap="square" rtlCol="0" anchor="b" anchorCtr="0">
            <a:noAutofit/>
          </a:bodyPr>
          <a:lstStyle>
            <a:lvl1pPr marL="0" indent="0">
              <a:buNone/>
              <a:defRPr lang="en-US" sz="2200" b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Client or Plan Name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0098" y="4191000"/>
            <a:ext cx="6065354" cy="1371600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en-US" sz="1800" b="0" i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Presented by: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33800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  <p:sp>
        <p:nvSpPr>
          <p:cNvPr id="14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7204" y="615352"/>
            <a:ext cx="2674334" cy="3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57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52399" y="1295400"/>
            <a:ext cx="8229601" cy="5078104"/>
          </a:xfrm>
        </p:spPr>
        <p:txBody>
          <a:bodyPr/>
          <a:lstStyle>
            <a:lvl1pPr marL="342900" indent="-342900">
              <a:buFont typeface="+mj-lt"/>
              <a:buNone/>
              <a:defRPr sz="2000" b="0">
                <a:latin typeface="Arial Black" pitchFamily="34" charset="0"/>
              </a:defRPr>
            </a:lvl1pPr>
            <a:lvl2pPr marL="569913" indent="-212725">
              <a:buClr>
                <a:schemeClr val="accent5"/>
              </a:buClr>
              <a:defRPr sz="2000" b="1"/>
            </a:lvl2pPr>
            <a:lvl3pPr marL="914400" indent="-223838">
              <a:buClr>
                <a:schemeClr val="accent5"/>
              </a:buClr>
              <a:defRPr sz="2000" b="1"/>
            </a:lvl3pPr>
            <a:lvl4pPr marL="1258888" indent="-231775">
              <a:buClr>
                <a:schemeClr val="accent5"/>
              </a:buClr>
              <a:defRPr sz="2000" b="1"/>
            </a:lvl4pPr>
            <a:lvl5pPr marL="1484313" indent="-225425">
              <a:buClr>
                <a:schemeClr val="accent5"/>
              </a:buClr>
              <a:defRPr sz="2000" b="1"/>
            </a:lvl5pPr>
          </a:lstStyle>
          <a:p>
            <a:pPr lvl="0"/>
            <a:r>
              <a:rPr lang="en-US" dirty="0"/>
              <a:t>	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21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4" y="990600"/>
            <a:ext cx="8915400" cy="5257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4379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52117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52117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27666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24685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245901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7654" y="3581400"/>
            <a:ext cx="4343400" cy="2667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715854" y="3581400"/>
            <a:ext cx="4267200" cy="2667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77667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BE1ED-410D-42D3-9431-B3F5E5DCB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DF6BC-4DDA-45CC-9F55-B454F6652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6EDCA-7806-40D1-9E9C-577F3F105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DCEB-86F3-450B-A5E8-C3AE71F5FB74}" type="datetime1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0A395-A721-4176-B797-8F4E779B5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5BE0E-EC58-4DDD-A600-BB2DBD639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44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6200" y="990600"/>
            <a:ext cx="4361471" cy="639762"/>
          </a:xfrm>
          <a:prstGeom prst="rect">
            <a:avLst/>
          </a:prstGeom>
        </p:spPr>
        <p:txBody>
          <a:bodyPr anchor="b"/>
          <a:lstStyle>
            <a:lvl1pPr marL="214313" indent="-214313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7654" y="1676400"/>
            <a:ext cx="4343400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370996" cy="639762"/>
          </a:xfrm>
          <a:prstGeom prst="rect">
            <a:avLst/>
          </a:prstGeom>
        </p:spPr>
        <p:txBody>
          <a:bodyPr anchor="b"/>
          <a:lstStyle>
            <a:lvl1pPr marL="204788" indent="-204788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346575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76963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80094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422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4" y="990600"/>
            <a:ext cx="8915400" cy="5257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83570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81500" cy="5334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1554" y="990600"/>
            <a:ext cx="4381500" cy="5334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49033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76200" y="990600"/>
            <a:ext cx="4361471" cy="639762"/>
          </a:xfrm>
          <a:prstGeom prst="rect">
            <a:avLst/>
          </a:prstGeom>
        </p:spPr>
        <p:txBody>
          <a:bodyPr anchor="b"/>
          <a:lstStyle>
            <a:lvl1pPr marL="214313" indent="-214313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7654" y="1676400"/>
            <a:ext cx="4343400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370996" cy="639762"/>
          </a:xfrm>
          <a:prstGeom prst="rect">
            <a:avLst/>
          </a:prstGeom>
        </p:spPr>
        <p:txBody>
          <a:bodyPr anchor="b"/>
          <a:lstStyle>
            <a:lvl1pPr marL="204788" indent="-204788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346575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898029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2600865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2590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7654" y="3733800"/>
            <a:ext cx="4343400" cy="2743200"/>
          </a:xfrm>
        </p:spPr>
        <p:txBody>
          <a:bodyPr/>
          <a:lstStyle>
            <a:lvl1pPr>
              <a:defRPr sz="1400"/>
            </a:lvl1pPr>
            <a:lvl2pPr>
              <a:buClr>
                <a:schemeClr val="accent5"/>
              </a:buCl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715854" y="3733800"/>
            <a:ext cx="4267200" cy="27432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584166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751027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usto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7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542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O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990600"/>
            <a:ext cx="4114800" cy="5486400"/>
          </a:xfrm>
        </p:spPr>
        <p:txBody>
          <a:bodyPr/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153988" indent="-153988">
              <a:defRPr sz="1200">
                <a:latin typeface="Arial Narrow" panose="020B0606020202030204" pitchFamily="34" charset="0"/>
              </a:defRPr>
            </a:lvl2pPr>
            <a:lvl3pPr marL="325438" indent="-171450">
              <a:defRPr sz="1200">
                <a:latin typeface="Arial Narrow" panose="020B0606020202030204" pitchFamily="34" charset="0"/>
              </a:defRPr>
            </a:lvl3pPr>
            <a:lvl4pPr marL="461963" indent="-153988">
              <a:defRPr sz="1200">
                <a:latin typeface="Arial Narrow" panose="020B0606020202030204" pitchFamily="34" charset="0"/>
              </a:defRPr>
            </a:lvl4pPr>
            <a:lvl5pPr marL="581025" indent="-119063">
              <a:defRPr sz="12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724400" y="990600"/>
            <a:ext cx="4114800" cy="4495800"/>
          </a:xfrm>
        </p:spPr>
        <p:txBody>
          <a:bodyPr/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161925" indent="-161925">
              <a:defRPr sz="1200">
                <a:latin typeface="Arial Narrow" panose="020B0606020202030204" pitchFamily="34" charset="0"/>
              </a:defRPr>
            </a:lvl2pPr>
            <a:lvl3pPr marL="307975" indent="-146050">
              <a:defRPr sz="1200">
                <a:latin typeface="Arial Narrow" panose="020B0606020202030204" pitchFamily="34" charset="0"/>
              </a:defRPr>
            </a:lvl3pPr>
            <a:lvl4pPr marL="427038" indent="-136525">
              <a:defRPr sz="1200">
                <a:latin typeface="Arial Narrow" panose="020B0606020202030204" pitchFamily="34" charset="0"/>
              </a:defRPr>
            </a:lvl4pPr>
            <a:lvl5pPr marL="530225" indent="-103188">
              <a:defRPr sz="12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724400" y="5562600"/>
            <a:ext cx="4114800" cy="914400"/>
          </a:xfrm>
        </p:spPr>
        <p:txBody>
          <a:bodyPr/>
          <a:lstStyle>
            <a:lvl1pPr marL="0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1pPr>
            <a:lvl2pPr marL="211138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2pPr>
            <a:lvl3pPr marL="396875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3pPr>
            <a:lvl4pPr marL="595313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4pPr>
            <a:lvl5pPr marL="793750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2246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BAEA2-E966-462E-8FFF-411677757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698A8-6A76-4F2C-BF81-3487095F7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F78DB-39D7-4194-A022-FC3851077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8ABB-82B0-4B38-9CF0-E86B6E3EB72E}" type="datetime1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A9019-7537-4177-9AF6-35315A9E4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EEE5F-FAF0-4AD7-9562-71BB9AA93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513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 useBgFill="1">
        <p:nvSpPr>
          <p:cNvPr id="10" name="Rectangle 9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3937635" y="1267730"/>
            <a:ext cx="126873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1827" y="2244830"/>
            <a:ext cx="6700347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5100" b="0" kern="1200" cap="none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1826" y="4682063"/>
            <a:ext cx="6702635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350" spc="6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341256"/>
            <a:ext cx="1165860" cy="485546"/>
          </a:xfrm>
        </p:spPr>
        <p:txBody>
          <a:bodyPr/>
          <a:lstStyle>
            <a:lvl1pPr algn="ctr">
              <a:defRPr sz="975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7D182209-F659-4538-A4B8-B1192858DCDC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221826" y="5177408"/>
            <a:ext cx="4297721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177408"/>
            <a:ext cx="1466985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8674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13AA-A598-4AEF-A315-50DCC19B0545}" type="datetime1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98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 useBgFill="1">
        <p:nvSpPr>
          <p:cNvPr id="23" name="Rectangle 22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867" y="2275166"/>
            <a:ext cx="6700266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5100" kern="1200" cap="none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3937635" y="1267730"/>
            <a:ext cx="126873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1867" y="4682062"/>
            <a:ext cx="670483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1975247" algn="l"/>
              </a:tabLst>
              <a:defRPr sz="135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89070" y="1344503"/>
            <a:ext cx="1165860" cy="498781"/>
          </a:xfrm>
        </p:spPr>
        <p:txBody>
          <a:bodyPr/>
          <a:lstStyle>
            <a:lvl1pPr algn="ctr">
              <a:defRPr lang="en-US" sz="975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82A7DC3-8F97-4D2E-AF62-DC8041F3542A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1868" y="5177408"/>
            <a:ext cx="4245101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9" y="5177408"/>
            <a:ext cx="1468754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046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3497580" cy="374904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6320" y="2103120"/>
            <a:ext cx="3497580" cy="374904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6008-C01D-48D2-8165-095C89CCA0F2}" type="datetime1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81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074334"/>
            <a:ext cx="349758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425" b="1" i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92473"/>
            <a:ext cx="3497580" cy="3163825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4034" y="2074334"/>
            <a:ext cx="349758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425" b="1">
                <a:solidFill>
                  <a:schemeClr val="tx1"/>
                </a:solidFill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4034" y="2792472"/>
            <a:ext cx="3497580" cy="3164509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3BAD-986A-4C87-99A3-73D5F8781E71}" type="datetime1">
              <a:rPr lang="en-US" smtClean="0"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140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7260-25D2-4A04-88F4-37CC9BC23A58}" type="datetime1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461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73AB-6952-4D22-B0C7-1B32A10D23DE}" type="datetime1">
              <a:rPr lang="en-US" smtClean="0"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989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6089903" y="237744"/>
            <a:ext cx="286994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6190995" y="374904"/>
            <a:ext cx="2667762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3651" y="607392"/>
            <a:ext cx="2371472" cy="1645920"/>
          </a:xfr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609600"/>
            <a:ext cx="5143500" cy="5334000"/>
          </a:xfrm>
        </p:spPr>
        <p:txBody>
          <a:bodyPr/>
          <a:lstStyle>
            <a:lvl1pPr>
              <a:defRPr sz="1425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3651" y="2336800"/>
            <a:ext cx="2371472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191000" y="6035040"/>
            <a:ext cx="146685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4F5F095-4603-4DD7-87C7-C551B7D3BC5A}" type="datetime1">
              <a:rPr lang="en-US" smtClean="0"/>
              <a:t>3/3/2020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14351" y="6035040"/>
            <a:ext cx="3438525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7547" y="6035040"/>
            <a:ext cx="917576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982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6089903" y="237744"/>
            <a:ext cx="286994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50" y="237744"/>
            <a:ext cx="577215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46753" y="6035040"/>
            <a:ext cx="1553972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FB4873-712E-4EA8-917A-D3739AE1E0BE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9486" y="6035040"/>
            <a:ext cx="3441002" cy="365760"/>
          </a:xfrm>
        </p:spPr>
        <p:txBody>
          <a:bodyPr/>
          <a:lstStyle>
            <a:lvl1pPr marL="0" algn="r" defTabSz="685800" rtl="0" eaLnBrk="1" latinLnBrk="0" hangingPunct="1">
              <a:defRPr lang="en-US" sz="75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035040"/>
            <a:ext cx="918972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6190995" y="374904"/>
            <a:ext cx="2667762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937" y="603504"/>
            <a:ext cx="2358581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7937" y="2386584"/>
            <a:ext cx="2358581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41605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7FCF-D079-42DD-BBAF-94D926149A6C}" type="datetime1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17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BC4F3-706B-40A0-9127-DCCEC01F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42DAE-8398-4D0C-ADBD-C632F59EA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48A3E-D873-4436-B932-BE2AE3508F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85A5BD-6E79-4E70-8BB3-99FB28044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9F4C-E4D1-4485-93A2-C4396509184C}" type="datetime1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D69E47-5482-4643-8379-34111BB7D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1F475-6929-4EBC-8286-3ECC6775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976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A2D1-3271-4679-BA40-2447B59CCEDA}" type="datetime1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9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283C3-36CC-4C04-9148-CC23ED86E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81BE7-6240-41A7-94BF-93789FB69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A49A6-B1A4-4D20-8CA4-6676A4437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FDBF1D-6D67-4E7D-9280-289B51422C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8C5D54-9082-4BC1-B8CA-9F51E3DE9E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155219-3CD9-48B7-BD29-CFD58028E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05C2-3595-4164-9744-0540ED77C13E}" type="datetime1">
              <a:rPr lang="en-US" smtClean="0"/>
              <a:t>3/3/2020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05C308-E1A2-4FF0-A3C5-6725DDE1A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22F8A6-178E-4E96-8144-806892B3D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09A4A-F912-4B43-88EE-D5ED38E90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5ECCD8-0007-4713-844A-26A116A95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B7FE-D393-4015-9A4B-A86BFC24B485}" type="datetime1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AA29A5-B80D-4D54-8331-4DECAC614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32DDE-417B-4BAA-B078-273F0B5DC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81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94FDE7-3FCF-445E-9D80-0BFA8985F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9333-2733-41FB-BB9E-BF8E3ABEDCF6}" type="datetime1">
              <a:rPr lang="en-US" smtClean="0"/>
              <a:t>3/3/2020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C638F6-C4C6-4B56-A37A-FC978A46D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4BA99-CF87-4391-903D-53B54F9CB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078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830A8-A35B-41AE-A8B0-A6ED3548B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02798-8E3A-4279-AAB5-8A70CA8D4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5C3BD-FEE5-4D32-9166-E9E92606C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3243E-4BAC-4C06-822B-38433CA37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D5D43-2A33-4D61-9F5C-392B8A7DF414}" type="datetime1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21F8E-EDEB-4B6F-8768-18C0421A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E9DF3-0856-409E-9B88-4E26D875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7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3CAFD-6E4E-4E59-8C42-768C0A6A0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E608C4-D4FD-4335-A031-336012646A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78B1D-AFF7-46FA-997E-04E052382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11EF5C-CCBA-4639-BAEB-50105F5C7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ED09-1A19-42B3-86ED-53D46E72920D}" type="datetime1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EC198-71C1-4683-82AE-F68416208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BE329-F7DB-4750-A9F4-7C840EC3E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46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32DAB4-40ED-48EE-9D4A-95C95C53F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4C448-8E1D-4052-B69A-99ACC397C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FE59A-3606-45F7-95C1-17C2F9E826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A04CE-369B-4513-9518-D2A3DCA05E02}" type="datetime1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C7B3A-8842-4C62-8837-6BF7D10BD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D6862-3E2B-42B1-80FA-9526D16A0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1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654" y="990600"/>
            <a:ext cx="8915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  <p:sldLayoutId id="2147484355" r:id="rId12"/>
    <p:sldLayoutId id="2147484356" r:id="rId13"/>
    <p:sldLayoutId id="2147484357" r:id="rId14"/>
    <p:sldLayoutId id="2147484358" r:id="rId15"/>
    <p:sldLayoutId id="2147484359" r:id="rId16"/>
    <p:sldLayoutId id="2147484360" r:id="rId17"/>
    <p:sldLayoutId id="2147484361" r:id="rId18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09550" indent="-209550" algn="l" rtl="0" eaLnBrk="1" fontAlgn="base" hangingPunct="1">
        <a:lnSpc>
          <a:spcPct val="90000"/>
        </a:lnSpc>
        <a:spcBef>
          <a:spcPct val="65000"/>
        </a:spcBef>
        <a:spcAft>
          <a:spcPct val="0"/>
        </a:spcAft>
        <a:buClr>
          <a:schemeClr val="accent5"/>
        </a:buClr>
        <a:buFont typeface="Wingdings" pitchFamily="34" charset="2"/>
        <a:buChar char="Ø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95288" indent="-1841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accent5"/>
        </a:buClr>
        <a:buFont typeface="Symbol" pitchFamily="82" charset="2"/>
        <a:buChar char="·"/>
        <a:defRPr sz="1600">
          <a:solidFill>
            <a:schemeClr val="tx1"/>
          </a:solidFill>
          <a:latin typeface="+mn-lt"/>
        </a:defRPr>
      </a:lvl2pPr>
      <a:lvl3pPr marL="593725" indent="-1968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–"/>
        <a:defRPr sz="1600">
          <a:solidFill>
            <a:schemeClr val="tx1"/>
          </a:solidFill>
          <a:latin typeface="+mn-lt"/>
        </a:defRPr>
      </a:lvl3pPr>
      <a:lvl4pPr marL="792163" indent="-1968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»"/>
        <a:defRPr sz="1600">
          <a:solidFill>
            <a:schemeClr val="tx1"/>
          </a:solidFill>
          <a:latin typeface="+mn-lt"/>
        </a:defRPr>
      </a:lvl4pPr>
      <a:lvl5pPr marL="9779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›"/>
        <a:defRPr sz="1600">
          <a:solidFill>
            <a:schemeClr val="tx1"/>
          </a:solidFill>
          <a:latin typeface="+mn-lt"/>
        </a:defRPr>
      </a:lvl5pPr>
      <a:lvl6pPr marL="14351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6pPr>
      <a:lvl7pPr marL="18923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7pPr>
      <a:lvl8pPr marL="23495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8pPr>
      <a:lvl9pPr marL="28067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278892" y="374904"/>
            <a:ext cx="8586216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103120"/>
            <a:ext cx="75438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42596" y="6035040"/>
            <a:ext cx="2169784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1B69469-9CBC-4873-A9D1-EC6BC8A801D7}" type="datetime1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0100" y="6035040"/>
            <a:ext cx="436245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15250" y="6035040"/>
            <a:ext cx="62865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8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3" r:id="rId1"/>
    <p:sldLayoutId id="2147484364" r:id="rId2"/>
    <p:sldLayoutId id="2147484365" r:id="rId3"/>
    <p:sldLayoutId id="2147484366" r:id="rId4"/>
    <p:sldLayoutId id="2147484367" r:id="rId5"/>
    <p:sldLayoutId id="2147484368" r:id="rId6"/>
    <p:sldLayoutId id="2147484369" r:id="rId7"/>
    <p:sldLayoutId id="2147484370" r:id="rId8"/>
    <p:sldLayoutId id="2147484371" r:id="rId9"/>
    <p:sldLayoutId id="2147484372" r:id="rId10"/>
    <p:sldLayoutId id="214748437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850" b="1" i="1" kern="1200" cap="none" spc="-53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37160" indent="-137160" algn="l" defTabSz="685800" rtl="0" eaLnBrk="1" latinLnBrk="0" hangingPunct="1">
        <a:lnSpc>
          <a:spcPct val="120000"/>
        </a:lnSpc>
        <a:spcBef>
          <a:spcPts val="675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825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82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825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72955" y="1122302"/>
            <a:ext cx="5370815" cy="5735697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25"/>
          <a:stretch/>
        </p:blipFill>
        <p:spPr>
          <a:xfrm flipH="1">
            <a:off x="0" y="1122301"/>
            <a:ext cx="9144000" cy="57505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801" y="4058125"/>
            <a:ext cx="3604497" cy="972836"/>
          </a:xfrm>
        </p:spPr>
        <p:txBody>
          <a:bodyPr anchor="t">
            <a:normAutofit/>
          </a:bodyPr>
          <a:lstStyle/>
          <a:p>
            <a:pPr algn="l"/>
            <a:r>
              <a:rPr lang="en-US" sz="3100">
                <a:solidFill>
                  <a:srgbClr val="000000"/>
                </a:solidFill>
                <a:latin typeface="Franklin Gothic Medium" panose="020B0603020102020204" pitchFamily="34" charset="0"/>
              </a:rPr>
              <a:t>Board of Directors Meeting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7030" y="3429000"/>
            <a:ext cx="3604268" cy="629123"/>
          </a:xfrm>
        </p:spPr>
        <p:txBody>
          <a:bodyPr anchor="b">
            <a:norm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February 5, 2020</a:t>
            </a:r>
          </a:p>
        </p:txBody>
      </p:sp>
      <p:sp>
        <p:nvSpPr>
          <p:cNvPr id="15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441" y="1608355"/>
            <a:ext cx="4570559" cy="5249645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8" name="Graphic 7" descr="Meeting">
            <a:extLst>
              <a:ext uri="{FF2B5EF4-FFF2-40B4-BE49-F238E27FC236}">
                <a16:creationId xmlns:a16="http://schemas.microsoft.com/office/drawing/2014/main" id="{80607E5A-D77F-43FC-8C0E-97F0202CB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24681" y="2708150"/>
            <a:ext cx="3463967" cy="346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77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1EFD4-CA81-4CA1-B654-7A3E6A53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4588" y="1402971"/>
            <a:ext cx="3718165" cy="958841"/>
          </a:xfrm>
        </p:spPr>
        <p:txBody>
          <a:bodyPr>
            <a:normAutofit/>
          </a:bodyPr>
          <a:lstStyle/>
          <a:p>
            <a:r>
              <a:rPr lang="en-US" sz="2100" dirty="0"/>
              <a:t>Completed Swale </a:t>
            </a:r>
            <a:br>
              <a:rPr lang="en-US" sz="2100" dirty="0"/>
            </a:br>
            <a:r>
              <a:rPr lang="en-US" sz="2100" dirty="0"/>
              <a:t>Clearing/Re-establishment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627" y="1398168"/>
            <a:ext cx="4025373" cy="4061664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913" y="1526415"/>
            <a:ext cx="3790888" cy="382281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09E5A-9CAD-4203-84AA-613F500F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488" y="2361811"/>
            <a:ext cx="3718166" cy="769802"/>
          </a:xfrm>
        </p:spPr>
        <p:txBody>
          <a:bodyPr>
            <a:normAutofit fontScale="70000" lnSpcReduction="20000"/>
          </a:bodyPr>
          <a:lstStyle/>
          <a:p>
            <a:r>
              <a:rPr lang="en-US" sz="1125" dirty="0"/>
              <a:t>Ditch/Swale Maintenance List Established for all sections.</a:t>
            </a:r>
          </a:p>
          <a:p>
            <a:r>
              <a:rPr lang="en-US" sz="1125" dirty="0"/>
              <a:t>Highlighted area of what was done.</a:t>
            </a:r>
          </a:p>
          <a:p>
            <a:r>
              <a:rPr lang="en-US" sz="1125" dirty="0"/>
              <a:t>Larger ditches contracted on 5 year rotation with upkeep done in house.</a:t>
            </a:r>
          </a:p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2B62CFF-587F-48CD-AEF3-4B7BEC5D8795}"/>
              </a:ext>
            </a:extLst>
          </p:cNvPr>
          <p:cNvGraphicFramePr>
            <a:graphicFrameLocks noGrp="1"/>
          </p:cNvGraphicFramePr>
          <p:nvPr/>
        </p:nvGraphicFramePr>
        <p:xfrm>
          <a:off x="1161600" y="1762426"/>
          <a:ext cx="2795515" cy="3439176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13965">
                  <a:extLst>
                    <a:ext uri="{9D8B030D-6E8A-4147-A177-3AD203B41FA5}">
                      <a16:colId xmlns:a16="http://schemas.microsoft.com/office/drawing/2014/main" val="111661007"/>
                    </a:ext>
                  </a:extLst>
                </a:gridCol>
                <a:gridCol w="626292">
                  <a:extLst>
                    <a:ext uri="{9D8B030D-6E8A-4147-A177-3AD203B41FA5}">
                      <a16:colId xmlns:a16="http://schemas.microsoft.com/office/drawing/2014/main" val="332106645"/>
                    </a:ext>
                  </a:extLst>
                </a:gridCol>
                <a:gridCol w="678328">
                  <a:extLst>
                    <a:ext uri="{9D8B030D-6E8A-4147-A177-3AD203B41FA5}">
                      <a16:colId xmlns:a16="http://schemas.microsoft.com/office/drawing/2014/main" val="523276958"/>
                    </a:ext>
                  </a:extLst>
                </a:gridCol>
                <a:gridCol w="257302">
                  <a:extLst>
                    <a:ext uri="{9D8B030D-6E8A-4147-A177-3AD203B41FA5}">
                      <a16:colId xmlns:a16="http://schemas.microsoft.com/office/drawing/2014/main" val="4150406756"/>
                    </a:ext>
                  </a:extLst>
                </a:gridCol>
                <a:gridCol w="257302">
                  <a:extLst>
                    <a:ext uri="{9D8B030D-6E8A-4147-A177-3AD203B41FA5}">
                      <a16:colId xmlns:a16="http://schemas.microsoft.com/office/drawing/2014/main" val="3014341218"/>
                    </a:ext>
                  </a:extLst>
                </a:gridCol>
                <a:gridCol w="429035">
                  <a:extLst>
                    <a:ext uri="{9D8B030D-6E8A-4147-A177-3AD203B41FA5}">
                      <a16:colId xmlns:a16="http://schemas.microsoft.com/office/drawing/2014/main" val="1717417902"/>
                    </a:ext>
                  </a:extLst>
                </a:gridCol>
                <a:gridCol w="233291">
                  <a:extLst>
                    <a:ext uri="{9D8B030D-6E8A-4147-A177-3AD203B41FA5}">
                      <a16:colId xmlns:a16="http://schemas.microsoft.com/office/drawing/2014/main" val="3842159091"/>
                    </a:ext>
                  </a:extLst>
                </a:gridCol>
              </a:tblGrid>
              <a:tr h="9662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5" marR="3065" marT="3065" marB="0" anchor="b"/>
                </a:tc>
                <a:tc rowSpan="2" gridSpan="4">
                  <a:txBody>
                    <a:bodyPr/>
                    <a:lstStyle/>
                    <a:p>
                      <a:pPr algn="l" fontAlgn="ctr"/>
                      <a:r>
                        <a:rPr lang="en-US" sz="600" b="1" u="sng" strike="noStrike" dirty="0">
                          <a:effectLst/>
                          <a:highlight>
                            <a:srgbClr val="00FF00"/>
                          </a:highlight>
                        </a:rPr>
                        <a:t>Ditch/Swale Maintenance Schedule</a:t>
                      </a:r>
                      <a:endParaRPr lang="en-US" sz="600" b="1" i="0" u="sng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5" marR="3065" marT="3065" marB="0" anchor="b"/>
                </a:tc>
                <a:extLst>
                  <a:ext uri="{0D108BD9-81ED-4DB2-BD59-A6C34878D82A}">
                    <a16:rowId xmlns:a16="http://schemas.microsoft.com/office/drawing/2014/main" val="3894312735"/>
                  </a:ext>
                </a:extLst>
              </a:tr>
              <a:tr h="9450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5" marR="3065" marT="3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5" marR="3065" marT="3065" marB="0" anchor="b"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5" marR="3065" marT="3065" marB="0" anchor="b"/>
                </a:tc>
                <a:extLst>
                  <a:ext uri="{0D108BD9-81ED-4DB2-BD59-A6C34878D82A}">
                    <a16:rowId xmlns:a16="http://schemas.microsoft.com/office/drawing/2014/main" val="2283168911"/>
                  </a:ext>
                </a:extLst>
              </a:tr>
              <a:tr h="9450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5" marR="3065" marT="3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5" marR="3065" marT="3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5" marR="3065" marT="3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5" marR="3065" marT="3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5" marR="3065" marT="3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5" marR="3065" marT="3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5" marR="3065" marT="3065" marB="0" anchor="b"/>
                </a:tc>
                <a:extLst>
                  <a:ext uri="{0D108BD9-81ED-4DB2-BD59-A6C34878D82A}">
                    <a16:rowId xmlns:a16="http://schemas.microsoft.com/office/drawing/2014/main" val="1636250734"/>
                  </a:ext>
                </a:extLst>
              </a:tr>
              <a:tr h="1167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Section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Location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Date Cleaned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Staff/Contractor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967408"/>
                  </a:ext>
                </a:extLst>
              </a:tr>
              <a:tr h="1167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Frigate Run (#1)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227708"/>
                  </a:ext>
                </a:extLst>
              </a:tr>
              <a:tr h="116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Burr Hill/Sandy Hook (#1)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June 2019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Contractor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188712"/>
                  </a:ext>
                </a:extLst>
              </a:tr>
              <a:tr h="116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Mayflower (#2)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113769"/>
                  </a:ext>
                </a:extLst>
              </a:tr>
              <a:tr h="116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Somerset Park Ditch (#3)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June 2019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Contractor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406137"/>
                  </a:ext>
                </a:extLst>
              </a:tr>
              <a:tr h="116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Salty Way Cul de Sac (#4)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207228"/>
                  </a:ext>
                </a:extLst>
              </a:tr>
              <a:tr h="116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Moonraker (#5)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367604"/>
                  </a:ext>
                </a:extLst>
              </a:tr>
              <a:tr h="116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3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BB Pond Inlet 1 (#1)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August 2019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  <a:highlight>
                            <a:srgbClr val="FFFF00"/>
                          </a:highlight>
                        </a:rPr>
                        <a:t>Contractor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768466"/>
                  </a:ext>
                </a:extLst>
              </a:tr>
              <a:tr h="116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  <a:highlight>
                            <a:srgbClr val="FFFF00"/>
                          </a:highlight>
                        </a:rPr>
                        <a:t>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  <a:highlight>
                            <a:srgbClr val="FFFF00"/>
                          </a:highlight>
                        </a:rPr>
                        <a:t>BB Pond Inlet 2 (#2)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August 2019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Contractor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042812"/>
                  </a:ext>
                </a:extLst>
              </a:tr>
              <a:tr h="116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BB Pond Outfall (#3)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969329"/>
                  </a:ext>
                </a:extLst>
              </a:tr>
              <a:tr h="116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Sandy Hook Outfall (#4)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583933"/>
                  </a:ext>
                </a:extLst>
              </a:tr>
              <a:tr h="116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Ivy Lane (#5)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843494"/>
                  </a:ext>
                </a:extLst>
              </a:tr>
              <a:tr h="116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Watergreen Lane (#1)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182643"/>
                  </a:ext>
                </a:extLst>
              </a:tr>
              <a:tr h="116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Drawbridge 6 Golf Course (#1)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465846"/>
                  </a:ext>
                </a:extLst>
              </a:tr>
              <a:tr h="116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#8 Golf Course (#2)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186381"/>
                  </a:ext>
                </a:extLst>
              </a:tr>
              <a:tr h="116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6-A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Seafarer Lane (#1)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August 2019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Contractor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351484"/>
                  </a:ext>
                </a:extLst>
              </a:tr>
              <a:tr h="116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6-A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Huntington Park (#2)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450416"/>
                  </a:ext>
                </a:extLst>
              </a:tr>
              <a:tr h="116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6-B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Windjammer (#1)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August 2019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Contractor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859014"/>
                  </a:ext>
                </a:extLst>
              </a:tr>
              <a:tr h="116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6-B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Darby Court (#2)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627189"/>
                  </a:ext>
                </a:extLst>
              </a:tr>
              <a:tr h="116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6-B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Windjammer 23/24 (#3)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15132"/>
                  </a:ext>
                </a:extLst>
              </a:tr>
              <a:tr h="116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6-B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Rabbit Run (#4)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143541"/>
                  </a:ext>
                </a:extLst>
              </a:tr>
              <a:tr h="116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6-B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Windjammer 40/41 (#5)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979038"/>
                  </a:ext>
                </a:extLst>
              </a:tr>
              <a:tr h="116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Nortgate Pond (#1)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587022"/>
                  </a:ext>
                </a:extLst>
              </a:tr>
              <a:tr h="116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Edgewood (#2)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617089"/>
                  </a:ext>
                </a:extLst>
              </a:tr>
              <a:tr h="116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Whisper Lane (#3)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165940"/>
                  </a:ext>
                </a:extLst>
              </a:tr>
              <a:tr h="116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Bramblewood (#4)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541328"/>
                  </a:ext>
                </a:extLst>
              </a:tr>
              <a:tr h="116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8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Admiral (#1)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August 2019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Contractor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mbria" panose="02040503050406030204" pitchFamily="18" charset="0"/>
                      </a:endParaRPr>
                    </a:p>
                  </a:txBody>
                  <a:tcPr marL="3065" marR="3065" marT="3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260539"/>
                  </a:ext>
                </a:extLst>
              </a:tr>
            </a:tbl>
          </a:graphicData>
        </a:graphic>
      </p:graphicFrame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046AC3B2-F0A4-47FD-96A2-284FC61DD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649" y="3131613"/>
            <a:ext cx="3902004" cy="248192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855DB-C072-46DD-B535-711C5D0D9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400" y="857250"/>
            <a:ext cx="9145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Georgia Pro" panose="02020404030301010803"/>
            </a:endParaRPr>
          </a:p>
        </p:txBody>
      </p:sp>
      <p:pic>
        <p:nvPicPr>
          <p:cNvPr id="5" name="Picture 4" descr="A body of water surrounded by trees&#10;&#10;Description automatically generated">
            <a:extLst>
              <a:ext uri="{FF2B5EF4-FFF2-40B4-BE49-F238E27FC236}">
                <a16:creationId xmlns:a16="http://schemas.microsoft.com/office/drawing/2014/main" id="{7222F304-0BED-43ED-92C1-47F696443C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4850" b="16969"/>
          <a:stretch/>
        </p:blipFill>
        <p:spPr>
          <a:xfrm>
            <a:off x="15" y="857250"/>
            <a:ext cx="9143985" cy="51434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782" y="1047411"/>
            <a:ext cx="4209145" cy="4771199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Georgia Pro" panose="02020404030301010803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5657" y="1162941"/>
            <a:ext cx="3974826" cy="4517159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Georgia Pro" panose="02020404030301010803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3D0E31-82BB-4AE8-8C75-1EA87D622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4603" y="1402970"/>
            <a:ext cx="3451614" cy="1288669"/>
          </a:xfrm>
        </p:spPr>
        <p:txBody>
          <a:bodyPr>
            <a:normAutofit/>
          </a:bodyPr>
          <a:lstStyle/>
          <a:p>
            <a:r>
              <a:rPr lang="en-US" sz="30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 Section 2 &amp; 3</a:t>
            </a:r>
            <a:br>
              <a:rPr lang="en-US" sz="3075" dirty="0"/>
            </a:br>
            <a:endParaRPr lang="en-US" sz="3075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68321-F5E7-459F-9F07-26051B927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603" y="2761440"/>
            <a:ext cx="3451614" cy="2610050"/>
          </a:xfrm>
        </p:spPr>
        <p:txBody>
          <a:bodyPr>
            <a:normAutofit/>
          </a:bodyPr>
          <a:lstStyle/>
          <a:p>
            <a:r>
              <a:rPr lang="en-US" dirty="0"/>
              <a:t>History	</a:t>
            </a:r>
          </a:p>
          <a:p>
            <a:pPr lvl="1"/>
            <a:r>
              <a:rPr lang="en-US" dirty="0"/>
              <a:t>Studies have suggested sections 2 &amp; 3 to be the worst areas in OP regarding drainage.</a:t>
            </a:r>
          </a:p>
          <a:p>
            <a:pPr lvl="1"/>
            <a:r>
              <a:rPr lang="en-US" dirty="0"/>
              <a:t>761 lots and 3 parks or approximately 10% of Ocean Pines, drains through the main culvert under Beauchamp Road.</a:t>
            </a:r>
          </a:p>
          <a:p>
            <a:pPr lvl="1"/>
            <a:r>
              <a:rPr lang="en-US" dirty="0"/>
              <a:t>Drainage Improvements at Bainbridge Pond will be the starting point for future projects.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735C8-63A5-43FC-A05B-7008B4381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21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D64A6-6CCC-462E-904F-9AE5E1A43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15" y="1362128"/>
            <a:ext cx="7543800" cy="46181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Planned Improvements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76BE4A7-D83D-4A0D-998F-DEE0BEBF3A6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00100" y="2434590"/>
          <a:ext cx="7543800" cy="2887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099FF25-32E8-42EA-B7BF-A44AEAA33B66}"/>
              </a:ext>
            </a:extLst>
          </p:cNvPr>
          <p:cNvSpPr txBox="1"/>
          <p:nvPr/>
        </p:nvSpPr>
        <p:spPr>
          <a:xfrm>
            <a:off x="1813312" y="1706636"/>
            <a:ext cx="554671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000000"/>
                </a:solidFill>
                <a:highlight>
                  <a:srgbClr val="FFFF00"/>
                </a:highlight>
                <a:latin typeface="Georgia Pro" panose="02020404030301010803"/>
              </a:rPr>
              <a:t>Bainbridge Pond Retrofit &amp; Outfall Improvements ~ Beauchamp Road</a:t>
            </a:r>
          </a:p>
          <a:p>
            <a:pPr defTabSz="685800"/>
            <a:endParaRPr lang="en-US" sz="1350" dirty="0">
              <a:solidFill>
                <a:srgbClr val="000000"/>
              </a:solidFill>
              <a:latin typeface="Georgia Pro" panose="02020404030301010803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D1C8BD-3477-42CA-95E3-B8EF942A4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45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057BEA-DDCC-4FA2-90B6-A5B0BAE28BCB}"/>
              </a:ext>
            </a:extLst>
          </p:cNvPr>
          <p:cNvSpPr txBox="1"/>
          <p:nvPr/>
        </p:nvSpPr>
        <p:spPr>
          <a:xfrm>
            <a:off x="629175" y="5077098"/>
            <a:ext cx="739909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50" dirty="0">
                <a:solidFill>
                  <a:srgbClr val="000000"/>
                </a:solidFill>
                <a:highlight>
                  <a:srgbClr val="FFFF00"/>
                </a:highlight>
                <a:latin typeface="Georgia Pro" panose="02020404030301010803"/>
              </a:rPr>
              <a:t>Yellow Area:</a:t>
            </a:r>
            <a:r>
              <a:rPr lang="en-US" sz="1050" dirty="0">
                <a:solidFill>
                  <a:srgbClr val="000000"/>
                </a:solidFill>
                <a:latin typeface="Georgia Pro" panose="02020404030301010803"/>
              </a:rPr>
              <a:t>     *Drainage to Bainbridge Pond.  (115 acres, 391 lots)</a:t>
            </a:r>
          </a:p>
          <a:p>
            <a:pPr defTabSz="685800"/>
            <a:r>
              <a:rPr lang="en-US" sz="1050" dirty="0">
                <a:solidFill>
                  <a:srgbClr val="000000"/>
                </a:solidFill>
                <a:highlight>
                  <a:srgbClr val="008000"/>
                </a:highlight>
                <a:latin typeface="Georgia Pro" panose="02020404030301010803"/>
              </a:rPr>
              <a:t>Green Area: </a:t>
            </a:r>
            <a:r>
              <a:rPr lang="en-US" sz="1050" dirty="0">
                <a:solidFill>
                  <a:srgbClr val="000000"/>
                </a:solidFill>
                <a:latin typeface="Georgia Pro" panose="02020404030301010803"/>
              </a:rPr>
              <a:t>     *Additional drainage from Ocean Pines to Beauchamp Road Culvert. (233 acres, 370 lots)</a:t>
            </a:r>
          </a:p>
          <a:p>
            <a:pPr defTabSz="685800"/>
            <a:r>
              <a:rPr lang="en-US" sz="1050" dirty="0">
                <a:solidFill>
                  <a:srgbClr val="000000"/>
                </a:solidFill>
                <a:highlight>
                  <a:srgbClr val="FF0000"/>
                </a:highlight>
                <a:latin typeface="Georgia Pro" panose="02020404030301010803"/>
              </a:rPr>
              <a:t>Red Area:</a:t>
            </a:r>
            <a:r>
              <a:rPr lang="en-US" sz="1050" dirty="0">
                <a:solidFill>
                  <a:srgbClr val="000000"/>
                </a:solidFill>
                <a:latin typeface="Georgia Pro" panose="02020404030301010803"/>
              </a:rPr>
              <a:t>          *Additional drainage captured by &amp; conveyed via the existing ditch on the northside of Beauchamp Road.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1F61913C-A102-41BB-A5BB-953DB2EDB6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195" y="1197676"/>
            <a:ext cx="5586642" cy="389829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804E77-CDDA-47D1-8F16-2B2C49F5C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45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Georgia Pro" panose="02020404030301010803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1035558"/>
            <a:ext cx="8791956" cy="4786884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" y="1138428"/>
            <a:ext cx="8586216" cy="458114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Georgia Pro" panose="02020404030301010803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91" y="1167040"/>
            <a:ext cx="6159086" cy="4548447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8" name="Content Placeholder 7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49139870-16C2-4D53-9AE8-094BBAFD7F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26" y="1790775"/>
            <a:ext cx="5428408" cy="3297757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5290" y="1035558"/>
            <a:ext cx="2194560" cy="4786884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67525" y="1167040"/>
            <a:ext cx="1962151" cy="45484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Georgia Pro" panose="02020404030301010803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122676-4A59-4616-8F29-9AEE068EB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1351" y="1316882"/>
            <a:ext cx="1734360" cy="1124804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1125" spc="0">
                <a:highlight>
                  <a:srgbClr val="FFFF00"/>
                </a:highlight>
              </a:rPr>
              <a:t>Bainbridge Pond Retrofit &amp; Outfall Improvements ~ </a:t>
            </a:r>
            <a:br>
              <a:rPr lang="en-US" sz="1125" spc="0">
                <a:highlight>
                  <a:srgbClr val="FFFF00"/>
                </a:highlight>
              </a:rPr>
            </a:br>
            <a:r>
              <a:rPr lang="en-US" sz="1125" spc="0">
                <a:highlight>
                  <a:srgbClr val="FFFF00"/>
                </a:highlight>
              </a:rPr>
              <a:t>Bainbridge Pond/Ocean Pines</a:t>
            </a:r>
            <a:br>
              <a:rPr lang="en-US" sz="1125" spc="0">
                <a:highlight>
                  <a:srgbClr val="FFFF00"/>
                </a:highlight>
              </a:rPr>
            </a:br>
            <a:endParaRPr lang="en-US" sz="1125" spc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C08A3-C073-438A-8031-A42BCA97C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91351" y="2469610"/>
            <a:ext cx="1734359" cy="2890648"/>
          </a:xfrm>
        </p:spPr>
        <p:txBody>
          <a:bodyPr vert="horz" lIns="68580" tIns="34290" rIns="68580" bIns="3429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97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Pond Improvements ~ Increasing water quality &amp; outfall capacity by:</a:t>
            </a:r>
          </a:p>
          <a:p>
            <a:pPr>
              <a:lnSpc>
                <a:spcPct val="90000"/>
              </a:lnSpc>
            </a:pPr>
            <a:r>
              <a:rPr lang="en-US" sz="97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Retrofit pond to meet current standards.</a:t>
            </a:r>
          </a:p>
          <a:p>
            <a:pPr>
              <a:lnSpc>
                <a:spcPct val="90000"/>
              </a:lnSpc>
            </a:pPr>
            <a:r>
              <a:rPr lang="en-US" sz="97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Improving downstream of Swales/Ditches.</a:t>
            </a:r>
          </a:p>
          <a:p>
            <a:pPr>
              <a:lnSpc>
                <a:spcPct val="90000"/>
              </a:lnSpc>
            </a:pPr>
            <a:r>
              <a:rPr lang="en-US" sz="975">
                <a:solidFill>
                  <a:schemeClr val="tx1">
                    <a:lumMod val="85000"/>
                    <a:lumOff val="15000"/>
                  </a:schemeClr>
                </a:solidFill>
              </a:rPr>
              <a:t>Raise road </a:t>
            </a:r>
            <a:r>
              <a:rPr lang="en-US" sz="97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around pond to increase pond storage &amp; improve protection of houses.</a:t>
            </a:r>
          </a:p>
          <a:p>
            <a:pPr>
              <a:lnSpc>
                <a:spcPct val="90000"/>
              </a:lnSpc>
            </a:pPr>
            <a:r>
              <a:rPr lang="en-US" sz="97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Pipe/Culvert replacements on:</a:t>
            </a:r>
          </a:p>
          <a:p>
            <a:pPr lvl="1">
              <a:lnSpc>
                <a:spcPct val="90000"/>
              </a:lnSpc>
            </a:pPr>
            <a:r>
              <a:rPr lang="en-US" sz="97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Beacon hill</a:t>
            </a:r>
          </a:p>
          <a:p>
            <a:pPr lvl="1">
              <a:lnSpc>
                <a:spcPct val="90000"/>
              </a:lnSpc>
            </a:pPr>
            <a:r>
              <a:rPr lang="en-US" sz="97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Sandyhook</a:t>
            </a:r>
            <a:endParaRPr lang="en-US" sz="975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97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Pinehurst</a:t>
            </a:r>
          </a:p>
          <a:p>
            <a:pPr lvl="1">
              <a:lnSpc>
                <a:spcPct val="90000"/>
              </a:lnSpc>
            </a:pPr>
            <a:endParaRPr lang="en-US" sz="975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3E8893-38B6-4012-A6FC-06A28A233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84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Georgia Pro" panose="02020404030301010803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B21BCE-D72E-4354-8A90-03D9D51CC010}"/>
              </a:ext>
            </a:extLst>
          </p:cNvPr>
          <p:cNvSpPr txBox="1"/>
          <p:nvPr/>
        </p:nvSpPr>
        <p:spPr>
          <a:xfrm>
            <a:off x="342901" y="1529055"/>
            <a:ext cx="184731" cy="5719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Aft>
                <a:spcPts val="450"/>
              </a:spcAft>
            </a:pPr>
            <a:endParaRPr lang="en-US" sz="1350">
              <a:solidFill>
                <a:srgbClr val="000000"/>
              </a:solidFill>
              <a:latin typeface="Georgia Pro" panose="02020404030301010803"/>
            </a:endParaRPr>
          </a:p>
          <a:p>
            <a:pPr defTabSz="685800">
              <a:spcAft>
                <a:spcPts val="450"/>
              </a:spcAft>
            </a:pPr>
            <a:endParaRPr lang="en-US" sz="1350">
              <a:solidFill>
                <a:srgbClr val="000000"/>
              </a:solidFill>
              <a:latin typeface="Georgia Pro" panose="02020404030301010803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C8E6FBF-5AF6-4CC4-8C02-B757A14ED241}"/>
              </a:ext>
            </a:extLst>
          </p:cNvPr>
          <p:cNvSpPr/>
          <p:nvPr/>
        </p:nvSpPr>
        <p:spPr>
          <a:xfrm>
            <a:off x="6995916" y="1205192"/>
            <a:ext cx="1950440" cy="134014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spcAft>
                <a:spcPts val="450"/>
              </a:spcAft>
            </a:pPr>
            <a:r>
              <a:rPr lang="en-US" sz="900" dirty="0">
                <a:solidFill>
                  <a:srgbClr val="243641"/>
                </a:solidFill>
                <a:latin typeface="Georgia Pro" panose="02020404030301010803"/>
              </a:rPr>
              <a:t>New HDPE Culvert will have same or greater flow than existing </a:t>
            </a:r>
            <a:r>
              <a:rPr lang="en-US" sz="900" dirty="0" err="1">
                <a:solidFill>
                  <a:srgbClr val="243641"/>
                </a:solidFill>
                <a:latin typeface="Georgia Pro" panose="02020404030301010803"/>
              </a:rPr>
              <a:t>cmp</a:t>
            </a:r>
            <a:r>
              <a:rPr lang="en-US" sz="900" dirty="0">
                <a:solidFill>
                  <a:srgbClr val="243641"/>
                </a:solidFill>
                <a:latin typeface="Georgia Pro" panose="02020404030301010803"/>
              </a:rPr>
              <a:t> culvert.  Space between new &amp; old pipes is filled with cellular grout.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2AC88A1-C5DE-41AD-AF8C-FA6F15F50CB5}"/>
              </a:ext>
            </a:extLst>
          </p:cNvPr>
          <p:cNvSpPr/>
          <p:nvPr/>
        </p:nvSpPr>
        <p:spPr>
          <a:xfrm>
            <a:off x="7058833" y="2758930"/>
            <a:ext cx="1887523" cy="134014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spcAft>
                <a:spcPts val="450"/>
              </a:spcAft>
            </a:pPr>
            <a:r>
              <a:rPr lang="en-US" sz="900" dirty="0">
                <a:solidFill>
                  <a:srgbClr val="243641"/>
                </a:solidFill>
                <a:latin typeface="Georgia Pro" panose="02020404030301010803"/>
              </a:rPr>
              <a:t>Installation is easier, safer and less disruptive to traffic &amp; property. 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75E63D-FC1E-4751-89E0-9BEA45BFCDCF}"/>
              </a:ext>
            </a:extLst>
          </p:cNvPr>
          <p:cNvSpPr/>
          <p:nvPr/>
        </p:nvSpPr>
        <p:spPr>
          <a:xfrm>
            <a:off x="7115459" y="4311020"/>
            <a:ext cx="1830897" cy="122641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spcAft>
                <a:spcPts val="450"/>
              </a:spcAft>
            </a:pPr>
            <a:r>
              <a:rPr lang="en-US" sz="900">
                <a:solidFill>
                  <a:srgbClr val="243641"/>
                </a:solidFill>
                <a:latin typeface="Georgia Pro" panose="02020404030301010803"/>
              </a:rPr>
              <a:t>The joints are watertight and secure, and the HDPE delivers a nearly indefinite service life.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7E60772-C79B-4983-A502-8FC425534460}"/>
              </a:ext>
            </a:extLst>
          </p:cNvPr>
          <p:cNvSpPr/>
          <p:nvPr/>
        </p:nvSpPr>
        <p:spPr>
          <a:xfrm>
            <a:off x="18395" y="2221006"/>
            <a:ext cx="2129690" cy="20900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spcAft>
                <a:spcPts val="450"/>
              </a:spcAft>
            </a:pPr>
            <a:r>
              <a:rPr lang="en-US" sz="1050" dirty="0">
                <a:solidFill>
                  <a:srgbClr val="243641"/>
                </a:solidFill>
                <a:latin typeface="Georgia Pro" panose="02020404030301010803"/>
              </a:rPr>
              <a:t>Possible solution to </a:t>
            </a:r>
          </a:p>
          <a:p>
            <a:pPr defTabSz="685800">
              <a:spcAft>
                <a:spcPts val="450"/>
              </a:spcAft>
            </a:pPr>
            <a:r>
              <a:rPr lang="en-US" sz="1050" dirty="0">
                <a:solidFill>
                  <a:srgbClr val="243641"/>
                </a:solidFill>
                <a:latin typeface="Georgia Pro" panose="02020404030301010803"/>
              </a:rPr>
              <a:t>some of our larger </a:t>
            </a:r>
          </a:p>
          <a:p>
            <a:pPr defTabSz="685800">
              <a:spcAft>
                <a:spcPts val="450"/>
              </a:spcAft>
            </a:pPr>
            <a:r>
              <a:rPr lang="en-US" sz="1050" dirty="0">
                <a:solidFill>
                  <a:srgbClr val="243641"/>
                </a:solidFill>
                <a:latin typeface="Georgia Pro" panose="02020404030301010803"/>
              </a:rPr>
              <a:t>culverts we need to</a:t>
            </a:r>
          </a:p>
          <a:p>
            <a:pPr defTabSz="685800">
              <a:spcAft>
                <a:spcPts val="450"/>
              </a:spcAft>
            </a:pPr>
            <a:r>
              <a:rPr lang="en-US" sz="1050" dirty="0">
                <a:solidFill>
                  <a:srgbClr val="243641"/>
                </a:solidFill>
                <a:latin typeface="Georgia Pro" panose="02020404030301010803"/>
              </a:rPr>
              <a:t>replace so we do not</a:t>
            </a:r>
          </a:p>
          <a:p>
            <a:pPr defTabSz="685800">
              <a:spcAft>
                <a:spcPts val="450"/>
              </a:spcAft>
            </a:pPr>
            <a:r>
              <a:rPr lang="en-US" sz="1050" dirty="0">
                <a:solidFill>
                  <a:srgbClr val="243641"/>
                </a:solidFill>
                <a:latin typeface="Georgia Pro" panose="02020404030301010803"/>
              </a:rPr>
              <a:t>need to dig up the road or disturb traffic.  </a:t>
            </a:r>
          </a:p>
          <a:p>
            <a:pPr defTabSz="685800">
              <a:spcAft>
                <a:spcPts val="450"/>
              </a:spcAft>
            </a:pPr>
            <a:r>
              <a:rPr lang="en-US" sz="1050" dirty="0">
                <a:solidFill>
                  <a:srgbClr val="243641"/>
                </a:solidFill>
                <a:latin typeface="Georgia Pro" panose="02020404030301010803"/>
              </a:rPr>
              <a:t>EX: </a:t>
            </a:r>
            <a:r>
              <a:rPr lang="en-US" sz="1050" dirty="0" err="1">
                <a:solidFill>
                  <a:srgbClr val="243641"/>
                </a:solidFill>
                <a:latin typeface="Georgia Pro" panose="02020404030301010803"/>
              </a:rPr>
              <a:t>Cathell</a:t>
            </a:r>
            <a:r>
              <a:rPr lang="en-US" sz="1050" dirty="0">
                <a:solidFill>
                  <a:srgbClr val="243641"/>
                </a:solidFill>
                <a:latin typeface="Georgia Pro" panose="02020404030301010803"/>
              </a:rPr>
              <a:t> Road.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5E736F-AF33-4C61-A6CF-78A014BD6991}"/>
              </a:ext>
            </a:extLst>
          </p:cNvPr>
          <p:cNvSpPr txBox="1"/>
          <p:nvPr/>
        </p:nvSpPr>
        <p:spPr>
          <a:xfrm>
            <a:off x="2616201" y="888488"/>
            <a:ext cx="36406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20404030301010803"/>
              </a:rPr>
              <a:t>Snap-</a:t>
            </a:r>
            <a:r>
              <a:rPr lang="en-US" sz="3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20404030301010803"/>
              </a:rPr>
              <a:t>Tite</a:t>
            </a:r>
            <a:r>
              <a:rPr lang="en-US" sz="3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20404030301010803"/>
              </a:rPr>
              <a:t> System</a:t>
            </a:r>
          </a:p>
        </p:txBody>
      </p:sp>
      <p:pic>
        <p:nvPicPr>
          <p:cNvPr id="3" name="Picture 2" descr="A close up of some grass&#10;&#10;Description automatically generated">
            <a:extLst>
              <a:ext uri="{FF2B5EF4-FFF2-40B4-BE49-F238E27FC236}">
                <a16:creationId xmlns:a16="http://schemas.microsoft.com/office/drawing/2014/main" id="{5DA7B948-1704-4C33-8185-1FBDB58A8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085" y="1750728"/>
            <a:ext cx="4527455" cy="3786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E59015-1F36-4556-9037-9A924810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02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35B36-254B-4778-8226-C3CE0E284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339196"/>
            <a:ext cx="7543800" cy="675735"/>
          </a:xfrm>
        </p:spPr>
        <p:txBody>
          <a:bodyPr>
            <a:normAutofit/>
          </a:bodyPr>
          <a:lstStyle/>
          <a:p>
            <a:pPr algn="ctr"/>
            <a:r>
              <a:rPr lang="en-US" sz="3300" dirty="0"/>
              <a:t>Community Wide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1710AEF5-5EB5-408C-A9F0-347AAFD46503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00100" y="2505687"/>
          <a:ext cx="3497580" cy="2740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42D794F6-87B6-46B7-8CFB-1609F9405C3A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846320" y="2505687"/>
          <a:ext cx="3497580" cy="3013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8B0C836-4676-43FF-A162-21DC5815E908}"/>
              </a:ext>
            </a:extLst>
          </p:cNvPr>
          <p:cNvSpPr txBox="1"/>
          <p:nvPr/>
        </p:nvSpPr>
        <p:spPr>
          <a:xfrm>
            <a:off x="2255937" y="1876431"/>
            <a:ext cx="43444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 Pro" panose="02020404030301010803"/>
              </a:rPr>
              <a:t>Educational Seminars on Drainage Issues &amp; Solutions: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6CD6E9-5660-46B6-99CB-8A543930B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26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59971" y="1783959"/>
            <a:ext cx="3483937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/>
            <a:r>
              <a:rPr lang="en-US" sz="5600" b="1" kern="1200" dirty="0">
                <a:solidFill>
                  <a:schemeClr val="bg1"/>
                </a:solidFill>
                <a:latin typeface="Century Gothic" panose="020B0502020202020204" pitchFamily="34" charset="0"/>
              </a:rPr>
              <a:t>GM Report</a:t>
            </a:r>
            <a:br>
              <a:rPr lang="en-US" sz="5600" b="1" kern="12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sz="5600" b="1" kern="12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5600" b="1" kern="1200" dirty="0">
                <a:solidFill>
                  <a:schemeClr val="bg1"/>
                </a:solidFill>
                <a:latin typeface="Century Gothic" panose="020B0502020202020204" pitchFamily="34" charset="0"/>
              </a:rPr>
              <a:t>John Viola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776948-18D0-4CDB-A838-AC6F41B2C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6" y="1352852"/>
            <a:ext cx="3035882" cy="27841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59A483-AFBD-4979-A1BE-3098D603E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4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DBDD85C-FB79-491B-8C51-763CB3D916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26647"/>
              </p:ext>
            </p:extLst>
          </p:nvPr>
        </p:nvGraphicFramePr>
        <p:xfrm>
          <a:off x="160020" y="145864"/>
          <a:ext cx="8823960" cy="57846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5363">
                  <a:extLst>
                    <a:ext uri="{9D8B030D-6E8A-4147-A177-3AD203B41FA5}">
                      <a16:colId xmlns:a16="http://schemas.microsoft.com/office/drawing/2014/main" val="1869635706"/>
                    </a:ext>
                  </a:extLst>
                </a:gridCol>
                <a:gridCol w="1602377">
                  <a:extLst>
                    <a:ext uri="{9D8B030D-6E8A-4147-A177-3AD203B41FA5}">
                      <a16:colId xmlns:a16="http://schemas.microsoft.com/office/drawing/2014/main" val="184127814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3107493886"/>
                    </a:ext>
                  </a:extLst>
                </a:gridCol>
              </a:tblGrid>
              <a:tr h="61668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OP Dashboard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834801"/>
                  </a:ext>
                </a:extLst>
              </a:tr>
              <a:tr h="46602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Month of December 2019 &amp; January 2020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Explanations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7145618"/>
                  </a:ext>
                </a:extLst>
              </a:tr>
              <a:tr h="1138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# of Customer Service Calls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Dec: 21  Jan: 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Drainage, Bulkheads, Homeowner issues.  These were done by Director of Ops, PW Director and Operations manager through visits, calls &amp; emails.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9926855"/>
                  </a:ext>
                </a:extLst>
              </a:tr>
              <a:tr h="469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# of Customer Service Call Responded 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Dec: 21  Jan: 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127128"/>
                  </a:ext>
                </a:extLst>
              </a:tr>
              <a:tr h="41580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5425838"/>
                  </a:ext>
                </a:extLst>
              </a:tr>
              <a:tr h="4158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# of CPI Violations Reported/Visited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Dec: 27  Jan: 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Slower month.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7692273"/>
                  </a:ext>
                </a:extLst>
              </a:tr>
              <a:tr h="4158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# of CPI Violations Complied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Dec: 21  Jan: 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421249"/>
                  </a:ext>
                </a:extLst>
              </a:tr>
              <a:tr h="41580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5224390"/>
                  </a:ext>
                </a:extLst>
              </a:tr>
              <a:tr h="4158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# of Work Orders Entered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Dec: 120  Jan: 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Drainage, Staff requested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0556574"/>
                  </a:ext>
                </a:extLst>
              </a:tr>
              <a:tr h="5992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# of Work Orders Completed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Dec: 89  Jan: 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Some Carried over; Leaf pick up, holidays and Employees PTO has slowed down some WO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51187152"/>
                  </a:ext>
                </a:extLst>
              </a:tr>
              <a:tr h="41580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768107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B84963-1EE7-4E0C-89A5-64D8A6EB3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23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999C55-AFD3-4B77-B6E7-4C4A808F6548}"/>
              </a:ext>
            </a:extLst>
          </p:cNvPr>
          <p:cNvSpPr txBox="1"/>
          <p:nvPr/>
        </p:nvSpPr>
        <p:spPr>
          <a:xfrm>
            <a:off x="1780903" y="169111"/>
            <a:ext cx="5582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GM Report</a:t>
            </a:r>
          </a:p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February 5, 2020</a:t>
            </a:r>
            <a:br>
              <a:rPr lang="en-US" sz="2400" b="1" dirty="0">
                <a:latin typeface="Century Gothic" panose="020B0502020202020204" pitchFamily="34" charset="0"/>
              </a:rPr>
            </a:br>
            <a:r>
              <a:rPr lang="en-US" sz="2400" b="1" dirty="0">
                <a:latin typeface="Century Gothic" panose="020B0502020202020204" pitchFamily="34" charset="0"/>
              </a:rPr>
              <a:t>John Viola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1BC7CE7-11B9-4C09-AD0A-760CD8DFDC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160636"/>
              </p:ext>
            </p:extLst>
          </p:nvPr>
        </p:nvGraphicFramePr>
        <p:xfrm>
          <a:off x="0" y="1884680"/>
          <a:ext cx="9143999" cy="3505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93818">
                  <a:extLst>
                    <a:ext uri="{9D8B030D-6E8A-4147-A177-3AD203B41FA5}">
                      <a16:colId xmlns:a16="http://schemas.microsoft.com/office/drawing/2014/main" val="1721263666"/>
                    </a:ext>
                  </a:extLst>
                </a:gridCol>
                <a:gridCol w="1634045">
                  <a:extLst>
                    <a:ext uri="{9D8B030D-6E8A-4147-A177-3AD203B41FA5}">
                      <a16:colId xmlns:a16="http://schemas.microsoft.com/office/drawing/2014/main" val="2752084062"/>
                    </a:ext>
                  </a:extLst>
                </a:gridCol>
                <a:gridCol w="2081348">
                  <a:extLst>
                    <a:ext uri="{9D8B030D-6E8A-4147-A177-3AD203B41FA5}">
                      <a16:colId xmlns:a16="http://schemas.microsoft.com/office/drawing/2014/main" val="549506831"/>
                    </a:ext>
                  </a:extLst>
                </a:gridCol>
                <a:gridCol w="1347813">
                  <a:extLst>
                    <a:ext uri="{9D8B030D-6E8A-4147-A177-3AD203B41FA5}">
                      <a16:colId xmlns:a16="http://schemas.microsoft.com/office/drawing/2014/main" val="2028246473"/>
                    </a:ext>
                  </a:extLst>
                </a:gridCol>
                <a:gridCol w="1586975">
                  <a:extLst>
                    <a:ext uri="{9D8B030D-6E8A-4147-A177-3AD203B41FA5}">
                      <a16:colId xmlns:a16="http://schemas.microsoft.com/office/drawing/2014/main" val="31254125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u="sng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Initiatives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Construction </a:t>
                      </a:r>
                      <a:r>
                        <a:rPr lang="en-US" sz="1800" u="sng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Status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Projects </a:t>
                      </a:r>
                      <a:r>
                        <a:rPr lang="en-US" sz="1800" u="sng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Completion Date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Estimated </a:t>
                      </a:r>
                      <a:r>
                        <a:rPr lang="en-US" sz="1800" u="sng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Cost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As of 1/31/20</a:t>
                      </a:r>
                    </a:p>
                    <a:p>
                      <a:pPr algn="ctr"/>
                      <a:r>
                        <a:rPr lang="en-US" sz="1800" u="sng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Spend YTD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8746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entury Gothic" panose="020B0502020202020204" pitchFamily="34" charset="0"/>
                        </a:rPr>
                        <a:t>Clubhouse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On Track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May 2020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$1.6 mil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$583,909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813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entury Gothic" panose="020B0502020202020204" pitchFamily="34" charset="0"/>
                        </a:rPr>
                        <a:t>Cart Barn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On Track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*February 2020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$400,000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$193,922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566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entury Gothic" panose="020B0502020202020204" pitchFamily="34" charset="0"/>
                        </a:rPr>
                        <a:t>Police Building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On Track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June 2020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$1.3 mil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$125,535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6601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entury Gothic" panose="020B0502020202020204" pitchFamily="34" charset="0"/>
                        </a:rPr>
                        <a:t>Northstar (Software Project)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On Track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**May 2020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$400,000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$306,332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3391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entury Gothic" panose="020B0502020202020204" pitchFamily="34" charset="0"/>
                        </a:rPr>
                        <a:t>Recommended</a:t>
                      </a:r>
                    </a:p>
                    <a:p>
                      <a:r>
                        <a:rPr lang="en-US" sz="2000" dirty="0">
                          <a:latin typeface="Century Gothic" panose="020B0502020202020204" pitchFamily="34" charset="0"/>
                        </a:rPr>
                        <a:t>Budget FY 2020/21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Posted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January 24, 2020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00166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EB45756-6FCC-42E1-BC07-E14C10DEFADB}"/>
              </a:ext>
            </a:extLst>
          </p:cNvPr>
          <p:cNvSpPr txBox="1"/>
          <p:nvPr/>
        </p:nvSpPr>
        <p:spPr>
          <a:xfrm>
            <a:off x="200297" y="6165669"/>
            <a:ext cx="1445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*Extended</a:t>
            </a:r>
          </a:p>
          <a:p>
            <a:r>
              <a:rPr lang="en-US" sz="1400" dirty="0">
                <a:latin typeface="Century Gothic" panose="020B0502020202020204" pitchFamily="34" charset="0"/>
              </a:rPr>
              <a:t>**Extended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02C240-CE17-4A6B-89D1-97F4EAD68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20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C3E1C3D-633C-4756-B09B-9AD08071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501" y="640080"/>
            <a:ext cx="8186439" cy="5263134"/>
          </a:xfrm>
          <a:prstGeom prst="rect">
            <a:avLst/>
          </a:prstGeom>
          <a:noFill/>
          <a:ln w="3175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95DAF8-54BC-4834-A4B1-7DD2F7AFE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140" y="802767"/>
            <a:ext cx="7938874" cy="49377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40468" y="1122807"/>
            <a:ext cx="7465832" cy="4297680"/>
          </a:xfr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5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Approval of Agenda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57189D-D842-49F9-9561-36D4328D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88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62D851E-C3B4-4DFF-A010-4F427A0C4C0E}"/>
              </a:ext>
            </a:extLst>
          </p:cNvPr>
          <p:cNvSpPr txBox="1"/>
          <p:nvPr/>
        </p:nvSpPr>
        <p:spPr>
          <a:xfrm>
            <a:off x="182880" y="95777"/>
            <a:ext cx="8778240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FY 2020-2021 Recommended Budget Overview</a:t>
            </a:r>
          </a:p>
          <a:p>
            <a:pPr algn="ctr"/>
            <a:r>
              <a:rPr lang="en-US" sz="2800" b="1" u="sng" dirty="0">
                <a:latin typeface="Century Gothic" panose="020B0502020202020204" pitchFamily="34" charset="0"/>
              </a:rPr>
              <a:t>Where Are We Today?</a:t>
            </a:r>
          </a:p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February 5, 2020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B05C4D-67A9-4C5D-B9FB-F875ADF9D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532708"/>
            <a:ext cx="8412480" cy="5151119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Proposed Budget Binders were delivered to the Board and B&amp;F Committee on Thursday, December 19, 2019.</a:t>
            </a:r>
          </a:p>
          <a:p>
            <a:r>
              <a:rPr lang="en-US" sz="3200" dirty="0"/>
              <a:t>Prepared based upon B&amp;F and Board guidance utilizing a bottoms up approach. Every Department Head was involved in their budgets and were a part of the presentation to the B&amp;F Committee and the Board.</a:t>
            </a:r>
          </a:p>
          <a:p>
            <a:r>
              <a:rPr lang="en-US" sz="3200" dirty="0"/>
              <a:t>B&amp;F Committee presentation was completed January 6</a:t>
            </a:r>
            <a:r>
              <a:rPr lang="en-US" sz="3200" baseline="30000" dirty="0"/>
              <a:t>th</a:t>
            </a:r>
            <a:r>
              <a:rPr lang="en-US" sz="3200" dirty="0"/>
              <a:t> – 8</a:t>
            </a:r>
            <a:r>
              <a:rPr lang="en-US" sz="3200" baseline="30000" dirty="0"/>
              <a:t>th</a:t>
            </a:r>
            <a:r>
              <a:rPr lang="en-US" sz="3200" dirty="0"/>
              <a:t>.</a:t>
            </a:r>
          </a:p>
          <a:p>
            <a:r>
              <a:rPr lang="en-US" sz="3200" dirty="0"/>
              <a:t>Board conducted a Work Session on the budget on January 15</a:t>
            </a:r>
            <a:r>
              <a:rPr lang="en-US" sz="3200" baseline="30000" dirty="0"/>
              <a:t>th</a:t>
            </a:r>
            <a:r>
              <a:rPr lang="en-US" sz="3200" dirty="0"/>
              <a:t>. </a:t>
            </a:r>
          </a:p>
          <a:p>
            <a:r>
              <a:rPr lang="en-US" sz="3200" dirty="0"/>
              <a:t>GM published recommended Budget on January 24</a:t>
            </a:r>
            <a:r>
              <a:rPr lang="en-US" sz="3200" baseline="30000" dirty="0"/>
              <a:t>th</a:t>
            </a:r>
            <a:r>
              <a:rPr lang="en-US" sz="3200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98237E-879E-41C2-AC1E-E7FB056D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89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62D851E-C3B4-4DFF-A010-4F427A0C4C0E}"/>
              </a:ext>
            </a:extLst>
          </p:cNvPr>
          <p:cNvSpPr txBox="1"/>
          <p:nvPr/>
        </p:nvSpPr>
        <p:spPr>
          <a:xfrm>
            <a:off x="182880" y="174172"/>
            <a:ext cx="87782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FY 2020-2021 Recommended Budget Overview</a:t>
            </a:r>
          </a:p>
          <a:p>
            <a:pPr algn="ctr"/>
            <a:r>
              <a:rPr lang="en-US" sz="2800" b="1" u="sng" dirty="0">
                <a:latin typeface="Century Gothic" panose="020B0502020202020204" pitchFamily="34" charset="0"/>
              </a:rPr>
              <a:t>Next Steps</a:t>
            </a:r>
          </a:p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(Continued)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B05C4D-67A9-4C5D-B9FB-F875ADF9D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349830"/>
            <a:ext cx="8412480" cy="5333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u="sng" dirty="0"/>
              <a:t>Key Dates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*Feb. 5</a:t>
            </a:r>
            <a:r>
              <a:rPr lang="en-US" baseline="30000" dirty="0"/>
              <a:t>th</a:t>
            </a:r>
            <a:r>
              <a:rPr lang="en-US" dirty="0"/>
              <a:t> – Board conducts hearing on recommended budget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Feb. 11</a:t>
            </a:r>
            <a:r>
              <a:rPr lang="en-US" baseline="30000" dirty="0"/>
              <a:t>th</a:t>
            </a:r>
            <a:r>
              <a:rPr lang="en-US" dirty="0"/>
              <a:t> – Treasurer &amp; GM provide Board with any final recommendations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Feb. 7</a:t>
            </a:r>
            <a:r>
              <a:rPr lang="en-US" baseline="30000" dirty="0"/>
              <a:t>th</a:t>
            </a:r>
            <a:r>
              <a:rPr lang="en-US" dirty="0"/>
              <a:t> – 14</a:t>
            </a:r>
            <a:r>
              <a:rPr lang="en-US" baseline="30000" dirty="0"/>
              <a:t>th</a:t>
            </a:r>
            <a:r>
              <a:rPr lang="en-US" dirty="0"/>
              <a:t> – Board provides GM with any motions to amend. GM will calculate any assessment impact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*Feb. 18</a:t>
            </a:r>
            <a:r>
              <a:rPr lang="en-US" baseline="30000" dirty="0"/>
              <a:t>th</a:t>
            </a:r>
            <a:r>
              <a:rPr lang="en-US" dirty="0"/>
              <a:t> – Board hears final comments on the budget; Board considers any motions to amend and votes to adopt final budget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* Denotes meetings for member comment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0EFEB5-E197-4AEB-8B5E-DC9B1DBE8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12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62D851E-C3B4-4DFF-A010-4F427A0C4C0E}"/>
              </a:ext>
            </a:extLst>
          </p:cNvPr>
          <p:cNvSpPr txBox="1"/>
          <p:nvPr/>
        </p:nvSpPr>
        <p:spPr>
          <a:xfrm>
            <a:off x="182880" y="278657"/>
            <a:ext cx="877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County Exploring Ocean Pines Golf Course Irrigation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B05C4D-67A9-4C5D-B9FB-F875ADF9D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010194"/>
            <a:ext cx="8778240" cy="5673633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The Ocean Pines Water and Wastewater Advisory Board (a Worcester County panel) </a:t>
            </a:r>
            <a:r>
              <a:rPr lang="en-US" sz="1800" b="1" dirty="0"/>
              <a:t>proposed</a:t>
            </a:r>
            <a:r>
              <a:rPr lang="en-US" sz="1800" dirty="0"/>
              <a:t> using highly treated effluent to irrigate the Ocean Pines Golf Course </a:t>
            </a:r>
          </a:p>
          <a:p>
            <a:r>
              <a:rPr lang="en-US" sz="1800" dirty="0"/>
              <a:t>County officials approached OPA GM John Viola in December for </a:t>
            </a:r>
            <a:r>
              <a:rPr lang="en-US" sz="1800" b="1" dirty="0"/>
              <a:t>preliminary</a:t>
            </a:r>
            <a:r>
              <a:rPr lang="en-US" sz="1800" dirty="0"/>
              <a:t> talks </a:t>
            </a:r>
          </a:p>
          <a:p>
            <a:r>
              <a:rPr lang="en-US" sz="1800" dirty="0"/>
              <a:t>On Jan. 7, the Worcester County Commissioners approved a request from the Advisory Board to evaluate the project </a:t>
            </a:r>
          </a:p>
          <a:p>
            <a:r>
              <a:rPr lang="en-US" sz="1800" dirty="0"/>
              <a:t>In a local newspaper (The Dispatch), County Public Works Director John Tustin said the project “would produce both practical and environmental benefits” </a:t>
            </a:r>
          </a:p>
          <a:p>
            <a:r>
              <a:rPr lang="en-US" sz="1800" dirty="0"/>
              <a:t>Tustin said the preliminary evaluation would include costs, funding sources and possible regulatory hurdles </a:t>
            </a:r>
          </a:p>
          <a:p>
            <a:r>
              <a:rPr lang="en-US" sz="1800" dirty="0"/>
              <a:t>Three area golf courses – Eagle's Landing, River Run and Glen Riddle – already use county effluent in their irrigation systems </a:t>
            </a:r>
          </a:p>
          <a:p>
            <a:r>
              <a:rPr lang="en-US" sz="1800" dirty="0"/>
              <a:t>The project would require a new irrigation system, with funding to come from county grants and/or slight increases to county water/sewer bills, estimated to go up $2-$3 per quarter, according to county officials. This would not impact the OPA assessment</a:t>
            </a:r>
          </a:p>
          <a:p>
            <a:r>
              <a:rPr lang="en-US" sz="1800" dirty="0"/>
              <a:t>The current Golf irrigation system is more than 50 years old and needs to be replaced during next several years, at a potential cost of $1 - $3 million </a:t>
            </a:r>
          </a:p>
          <a:p>
            <a:r>
              <a:rPr lang="en-US" sz="1800" dirty="0"/>
              <a:t>Tustin said effluent nitrogen content would be at or below 3 milligrams per liter (or three parts per million), and phosphorus at or below 1 milligram per liter (one part per million) </a:t>
            </a:r>
          </a:p>
          <a:p>
            <a:r>
              <a:rPr lang="en-US" sz="1800" b="1" dirty="0"/>
              <a:t>“Highly treated effluent” </a:t>
            </a:r>
            <a:r>
              <a:rPr lang="en-US" sz="1800" dirty="0"/>
              <a:t>refers to the water meeting current Bay Restoration standards of the Maryland Department of the Environment </a:t>
            </a:r>
          </a:p>
          <a:p>
            <a:r>
              <a:rPr lang="en-US" sz="1800" b="1" dirty="0"/>
              <a:t>Next Step – Feasibility Study by County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EA8AE8-7FDF-4C29-8B44-C293EB6F0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001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7E26A3D-C445-4B48-B739-33F2809511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504598"/>
              </p:ext>
            </p:extLst>
          </p:nvPr>
        </p:nvGraphicFramePr>
        <p:xfrm>
          <a:off x="91440" y="2327002"/>
          <a:ext cx="8936733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533">
                  <a:extLst>
                    <a:ext uri="{9D8B030D-6E8A-4147-A177-3AD203B41FA5}">
                      <a16:colId xmlns:a16="http://schemas.microsoft.com/office/drawing/2014/main" val="420754486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3002817107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4057077898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3766651627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3177374428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692454866"/>
                    </a:ext>
                  </a:extLst>
                </a:gridCol>
              </a:tblGrid>
              <a:tr h="1051924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Month</a:t>
                      </a:r>
                    </a:p>
                    <a:p>
                      <a:pPr algn="ctr"/>
                      <a:r>
                        <a:rPr lang="en-US" sz="1800" b="1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Prior</a:t>
                      </a:r>
                    </a:p>
                    <a:p>
                      <a:pPr algn="ctr"/>
                      <a:r>
                        <a:rPr lang="en-US" sz="1800" b="1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Year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Month</a:t>
                      </a:r>
                    </a:p>
                    <a:p>
                      <a:pPr algn="ctr"/>
                      <a:r>
                        <a:rPr lang="en-US" sz="1800" b="1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Month</a:t>
                      </a:r>
                    </a:p>
                    <a:p>
                      <a:pPr algn="ctr"/>
                      <a:r>
                        <a:rPr lang="en-US" sz="1800" b="1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Current Year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Increase/ (Decrease) Month vs. Prior Year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Increase/ (Decrease) Month vs. 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860552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Net Operating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$(573.0)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$(668.9)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$(633.3)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$(60.3)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$35.6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1928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099886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19849"/>
            <a:ext cx="749808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latin typeface="Century Gothic" panose="020B0502020202020204" pitchFamily="34" charset="0"/>
              </a:rPr>
              <a:t>Financial Change for the</a:t>
            </a:r>
            <a:br>
              <a:rPr lang="en-US" sz="4400" b="1" dirty="0">
                <a:latin typeface="Century Gothic" panose="020B0502020202020204" pitchFamily="34" charset="0"/>
              </a:rPr>
            </a:br>
            <a:r>
              <a:rPr lang="en-US" sz="4400" b="1" dirty="0">
                <a:latin typeface="Century Gothic" panose="020B0502020202020204" pitchFamily="34" charset="0"/>
              </a:rPr>
              <a:t>Month of December 2019</a:t>
            </a:r>
            <a:br>
              <a:rPr lang="en-US" sz="4400" dirty="0">
                <a:latin typeface="Franklin Gothic Medium" panose="020B06030201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</a:rPr>
              <a:t>(Thousands)</a:t>
            </a:r>
            <a:br>
              <a:rPr lang="en-US" sz="2700" dirty="0">
                <a:latin typeface="Franklin Gothic Medium" panose="020B0603020102020204" pitchFamily="34" charset="0"/>
              </a:rPr>
            </a:br>
            <a:endParaRPr lang="en-US" sz="2700" dirty="0">
              <a:latin typeface="Franklin Gothic Medium" panose="020B06030201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9ACF42-5BEB-4299-9631-72DD2224A00B}"/>
              </a:ext>
            </a:extLst>
          </p:cNvPr>
          <p:cNvCxnSpPr/>
          <p:nvPr/>
        </p:nvCxnSpPr>
        <p:spPr>
          <a:xfrm>
            <a:off x="1891941" y="4241080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F30552-D158-48E0-AFB6-1C3155C60EC0}"/>
              </a:ext>
            </a:extLst>
          </p:cNvPr>
          <p:cNvCxnSpPr/>
          <p:nvPr/>
        </p:nvCxnSpPr>
        <p:spPr>
          <a:xfrm>
            <a:off x="7746273" y="4241067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2D13C71-C1F2-4B49-92BF-4C3FC2851D6D}"/>
              </a:ext>
            </a:extLst>
          </p:cNvPr>
          <p:cNvCxnSpPr/>
          <p:nvPr/>
        </p:nvCxnSpPr>
        <p:spPr>
          <a:xfrm>
            <a:off x="6298475" y="4241080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87A1B9-02F3-48CF-BE46-3DA6E26A8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23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A0A94B-28D0-40FB-A528-80CD9FE175D2}"/>
              </a:ext>
            </a:extLst>
          </p:cNvPr>
          <p:cNvCxnSpPr/>
          <p:nvPr/>
        </p:nvCxnSpPr>
        <p:spPr>
          <a:xfrm>
            <a:off x="4809308" y="4241080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5C229BD-40B2-4C0D-A716-B56747E7A2B0}"/>
              </a:ext>
            </a:extLst>
          </p:cNvPr>
          <p:cNvCxnSpPr/>
          <p:nvPr/>
        </p:nvCxnSpPr>
        <p:spPr>
          <a:xfrm>
            <a:off x="3354981" y="4241080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45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50A819-BF78-4F05-908A-98FA21C11019}"/>
              </a:ext>
            </a:extLst>
          </p:cNvPr>
          <p:cNvSpPr txBox="1"/>
          <p:nvPr/>
        </p:nvSpPr>
        <p:spPr>
          <a:xfrm>
            <a:off x="0" y="-3603"/>
            <a:ext cx="9144000" cy="13218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Month: December 2019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Month Actual vs. Prior Year &amp; Budget Variations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Century Gothic" panose="020B0502020202020204" pitchFamily="34" charset="0"/>
              </a:rPr>
              <a:t>(Thousands)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(</a:t>
            </a:r>
            <a:r>
              <a:rPr lang="en-US" sz="1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5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months)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7E7A185-A3E9-467C-B6CC-12C2AFA452EF}"/>
              </a:ext>
            </a:extLst>
          </p:cNvPr>
          <p:cNvCxnSpPr/>
          <p:nvPr/>
        </p:nvCxnSpPr>
        <p:spPr>
          <a:xfrm>
            <a:off x="7231268" y="6328174"/>
            <a:ext cx="91440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52ECCAE-E616-4281-B554-CA93AF4E4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118351"/>
              </p:ext>
            </p:extLst>
          </p:nvPr>
        </p:nvGraphicFramePr>
        <p:xfrm>
          <a:off x="21392" y="1349832"/>
          <a:ext cx="9101216" cy="5150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6685">
                  <a:extLst>
                    <a:ext uri="{9D8B030D-6E8A-4147-A177-3AD203B41FA5}">
                      <a16:colId xmlns:a16="http://schemas.microsoft.com/office/drawing/2014/main" val="3622265642"/>
                    </a:ext>
                  </a:extLst>
                </a:gridCol>
                <a:gridCol w="1009704">
                  <a:extLst>
                    <a:ext uri="{9D8B030D-6E8A-4147-A177-3AD203B41FA5}">
                      <a16:colId xmlns:a16="http://schemas.microsoft.com/office/drawing/2014/main" val="2088537162"/>
                    </a:ext>
                  </a:extLst>
                </a:gridCol>
                <a:gridCol w="1051222">
                  <a:extLst>
                    <a:ext uri="{9D8B030D-6E8A-4147-A177-3AD203B41FA5}">
                      <a16:colId xmlns:a16="http://schemas.microsoft.com/office/drawing/2014/main" val="1502993266"/>
                    </a:ext>
                  </a:extLst>
                </a:gridCol>
                <a:gridCol w="1337525">
                  <a:extLst>
                    <a:ext uri="{9D8B030D-6E8A-4147-A177-3AD203B41FA5}">
                      <a16:colId xmlns:a16="http://schemas.microsoft.com/office/drawing/2014/main" val="2648827867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4256988598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3029367414"/>
                    </a:ext>
                  </a:extLst>
                </a:gridCol>
              </a:tblGrid>
              <a:tr h="144032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Month Prior Year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Month</a:t>
                      </a:r>
                    </a:p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Budget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Month Current Year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Increase/ (Decrease)Month</a:t>
                      </a:r>
                    </a:p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VS</a:t>
                      </a:r>
                    </a:p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Prior Year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Increase/ (Decrease)</a:t>
                      </a:r>
                    </a:p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Month</a:t>
                      </a:r>
                    </a:p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VS</a:t>
                      </a:r>
                    </a:p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Budget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848558"/>
                  </a:ext>
                </a:extLst>
              </a:tr>
              <a:tr h="396056">
                <a:tc>
                  <a:txBody>
                    <a:bodyPr/>
                    <a:lstStyle/>
                    <a:p>
                      <a:r>
                        <a:rPr lang="en-US" sz="1800" u="sng" dirty="0">
                          <a:latin typeface="Century Gothic" panose="020B0502020202020204" pitchFamily="34" charset="0"/>
                        </a:rPr>
                        <a:t>Amenities</a:t>
                      </a:r>
                    </a:p>
                  </a:txBody>
                  <a:tcPr marL="45720" marR="4572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22326"/>
                  </a:ext>
                </a:extLst>
              </a:tr>
              <a:tr h="36008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 panose="020B0502020202020204" pitchFamily="34" charset="0"/>
                        </a:rPr>
                        <a:t>Yacht Club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$(38.7)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$(47.7)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$(36.3)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$2.4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$11.4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856085"/>
                  </a:ext>
                </a:extLst>
              </a:tr>
              <a:tr h="36008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 panose="020B0502020202020204" pitchFamily="34" charset="0"/>
                        </a:rPr>
                        <a:t>Beach Parking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(0.5)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(0.5)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(0.5)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956271"/>
                  </a:ext>
                </a:extLst>
              </a:tr>
              <a:tr h="36008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 panose="020B0502020202020204" pitchFamily="34" charset="0"/>
                        </a:rPr>
                        <a:t>Beach Club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(12.5)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(3.4)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(3.3)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9.2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0.1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903861"/>
                  </a:ext>
                </a:extLst>
              </a:tr>
              <a:tr h="36008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 panose="020B0502020202020204" pitchFamily="34" charset="0"/>
                        </a:rPr>
                        <a:t>Marinas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(2.6)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(4.6)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(3.2)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(0.6)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1.4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962981"/>
                  </a:ext>
                </a:extLst>
              </a:tr>
              <a:tr h="36008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 panose="020B0502020202020204" pitchFamily="34" charset="0"/>
                        </a:rPr>
                        <a:t>Golf Ops/</a:t>
                      </a:r>
                      <a:r>
                        <a:rPr lang="en-US" sz="1800" dirty="0" err="1">
                          <a:latin typeface="Century Gothic" panose="020B0502020202020204" pitchFamily="34" charset="0"/>
                        </a:rPr>
                        <a:t>Maint</a:t>
                      </a:r>
                      <a:r>
                        <a:rPr lang="en-US" sz="1800" dirty="0"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(27.5)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(42.7)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(60.9)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(33.4)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(18.2)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33053"/>
                  </a:ext>
                </a:extLst>
              </a:tr>
              <a:tr h="36008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 panose="020B0502020202020204" pitchFamily="34" charset="0"/>
                        </a:rPr>
                        <a:t>Tern’s Grill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1.7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(1.1)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(1.5)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(3.2)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(0.4)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087050"/>
                  </a:ext>
                </a:extLst>
              </a:tr>
              <a:tr h="36008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 panose="020B0502020202020204" pitchFamily="34" charset="0"/>
                        </a:rPr>
                        <a:t>Racquet Sports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(3.8)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(2.0)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(2.2)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1.6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(0.2)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712124"/>
                  </a:ext>
                </a:extLst>
              </a:tr>
              <a:tr h="36008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 panose="020B0502020202020204" pitchFamily="34" charset="0"/>
                        </a:rPr>
                        <a:t>Aquatics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>
                          <a:latin typeface="Century Gothic" panose="020B0502020202020204" pitchFamily="34" charset="0"/>
                        </a:rPr>
                        <a:t>(15.2)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>
                          <a:latin typeface="Century Gothic" panose="020B0502020202020204" pitchFamily="34" charset="0"/>
                        </a:rPr>
                        <a:t>(29.7)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>
                          <a:latin typeface="Century Gothic" panose="020B0502020202020204" pitchFamily="34" charset="0"/>
                        </a:rPr>
                        <a:t>(36.0)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>
                          <a:latin typeface="Century Gothic" panose="020B0502020202020204" pitchFamily="34" charset="0"/>
                        </a:rPr>
                        <a:t>(20.8)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>
                          <a:latin typeface="Century Gothic" panose="020B0502020202020204" pitchFamily="34" charset="0"/>
                        </a:rPr>
                        <a:t>(6.3)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875408"/>
                  </a:ext>
                </a:extLst>
              </a:tr>
              <a:tr h="36008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      Sub-Total Amenities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$(98.6)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$(131.2)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$(143.9)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$(45.3)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$(12.7)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965164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26AA79-EFA4-4FAD-B069-2AA3723CD355}"/>
              </a:ext>
            </a:extLst>
          </p:cNvPr>
          <p:cNvCxnSpPr/>
          <p:nvPr/>
        </p:nvCxnSpPr>
        <p:spPr>
          <a:xfrm>
            <a:off x="2953731" y="6469136"/>
            <a:ext cx="8229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DC18C9-F4F7-4F28-B9DA-C5A3B83A271B}"/>
              </a:ext>
            </a:extLst>
          </p:cNvPr>
          <p:cNvCxnSpPr/>
          <p:nvPr/>
        </p:nvCxnSpPr>
        <p:spPr>
          <a:xfrm>
            <a:off x="5169428" y="6474641"/>
            <a:ext cx="8229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B71113-E6FA-4A8D-B211-9DB44B676534}"/>
              </a:ext>
            </a:extLst>
          </p:cNvPr>
          <p:cNvCxnSpPr/>
          <p:nvPr/>
        </p:nvCxnSpPr>
        <p:spPr>
          <a:xfrm>
            <a:off x="4008115" y="6467214"/>
            <a:ext cx="8229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5AF6A0-69B2-4464-BAEB-16FF21863327}"/>
              </a:ext>
            </a:extLst>
          </p:cNvPr>
          <p:cNvCxnSpPr/>
          <p:nvPr/>
        </p:nvCxnSpPr>
        <p:spPr>
          <a:xfrm>
            <a:off x="7920986" y="6465932"/>
            <a:ext cx="8229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FA8E84F-99AB-4A58-AB46-B7BECF53BF42}"/>
              </a:ext>
            </a:extLst>
          </p:cNvPr>
          <p:cNvCxnSpPr/>
          <p:nvPr/>
        </p:nvCxnSpPr>
        <p:spPr>
          <a:xfrm>
            <a:off x="6530290" y="6472853"/>
            <a:ext cx="8229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8E0A19-9723-48AE-B529-70AB02199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4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52ECCAE-E616-4281-B554-CA93AF4E4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407366"/>
              </p:ext>
            </p:extLst>
          </p:nvPr>
        </p:nvGraphicFramePr>
        <p:xfrm>
          <a:off x="91440" y="1341120"/>
          <a:ext cx="8961122" cy="5303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177">
                  <a:extLst>
                    <a:ext uri="{9D8B030D-6E8A-4147-A177-3AD203B41FA5}">
                      <a16:colId xmlns:a16="http://schemas.microsoft.com/office/drawing/2014/main" val="3622265642"/>
                    </a:ext>
                  </a:extLst>
                </a:gridCol>
                <a:gridCol w="1117212">
                  <a:extLst>
                    <a:ext uri="{9D8B030D-6E8A-4147-A177-3AD203B41FA5}">
                      <a16:colId xmlns:a16="http://schemas.microsoft.com/office/drawing/2014/main" val="1234858742"/>
                    </a:ext>
                  </a:extLst>
                </a:gridCol>
                <a:gridCol w="1068640">
                  <a:extLst>
                    <a:ext uri="{9D8B030D-6E8A-4147-A177-3AD203B41FA5}">
                      <a16:colId xmlns:a16="http://schemas.microsoft.com/office/drawing/2014/main" val="1502993266"/>
                    </a:ext>
                  </a:extLst>
                </a:gridCol>
                <a:gridCol w="1329407">
                  <a:extLst>
                    <a:ext uri="{9D8B030D-6E8A-4147-A177-3AD203B41FA5}">
                      <a16:colId xmlns:a16="http://schemas.microsoft.com/office/drawing/2014/main" val="2648827867"/>
                    </a:ext>
                  </a:extLst>
                </a:gridCol>
                <a:gridCol w="1388343">
                  <a:extLst>
                    <a:ext uri="{9D8B030D-6E8A-4147-A177-3AD203B41FA5}">
                      <a16:colId xmlns:a16="http://schemas.microsoft.com/office/drawing/2014/main" val="3630469757"/>
                    </a:ext>
                  </a:extLst>
                </a:gridCol>
                <a:gridCol w="1388343">
                  <a:extLst>
                    <a:ext uri="{9D8B030D-6E8A-4147-A177-3AD203B41FA5}">
                      <a16:colId xmlns:a16="http://schemas.microsoft.com/office/drawing/2014/main" val="1519176269"/>
                    </a:ext>
                  </a:extLst>
                </a:gridCol>
              </a:tblGrid>
              <a:tr h="154284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Month Prior Year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Month</a:t>
                      </a:r>
                    </a:p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Budget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Month Current Year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Increase/ Decrease</a:t>
                      </a:r>
                    </a:p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Month</a:t>
                      </a:r>
                    </a:p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VS</a:t>
                      </a:r>
                    </a:p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Prior Year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Increase/ Decrease</a:t>
                      </a:r>
                    </a:p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Month</a:t>
                      </a:r>
                    </a:p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VS</a:t>
                      </a:r>
                    </a:p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Budget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848558"/>
                  </a:ext>
                </a:extLst>
              </a:tr>
              <a:tr h="385711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Sub-Total Amenities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$(98.6)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$(131.2)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$(143.9)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$(45.3)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$(12.7)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875408"/>
                  </a:ext>
                </a:extLst>
              </a:tr>
              <a:tr h="38571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 panose="020B0502020202020204" pitchFamily="34" charset="0"/>
                        </a:rPr>
                        <a:t>Recreation &amp; Parks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(34.4)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(35.3)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(24.5)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9.9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10.8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22778"/>
                  </a:ext>
                </a:extLst>
              </a:tr>
              <a:tr h="38571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 panose="020B0502020202020204" pitchFamily="34" charset="0"/>
                        </a:rPr>
                        <a:t>Fire/EMS/Police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(178.1)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(196.0)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(196.7)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(18.6)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(0.7)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719363"/>
                  </a:ext>
                </a:extLst>
              </a:tr>
              <a:tr h="38571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 panose="020B0502020202020204" pitchFamily="34" charset="0"/>
                        </a:rPr>
                        <a:t>PW/Gen. </a:t>
                      </a:r>
                      <a:r>
                        <a:rPr lang="en-US" sz="1800" dirty="0" err="1">
                          <a:latin typeface="Century Gothic" panose="020B0502020202020204" pitchFamily="34" charset="0"/>
                        </a:rPr>
                        <a:t>Maint</a:t>
                      </a:r>
                      <a:r>
                        <a:rPr lang="en-US" sz="1800" dirty="0">
                          <a:latin typeface="Century Gothic" panose="020B0502020202020204" pitchFamily="34" charset="0"/>
                        </a:rPr>
                        <a:t>./CPI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(167.2)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(200.5)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(176.3)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(9.1)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24.2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018379"/>
                  </a:ext>
                </a:extLst>
              </a:tr>
              <a:tr h="38571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 panose="020B0502020202020204" pitchFamily="34" charset="0"/>
                        </a:rPr>
                        <a:t>Public Relations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(14.9)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(19.9)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(7.9)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7.0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12.0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042022"/>
                  </a:ext>
                </a:extLst>
              </a:tr>
              <a:tr h="67499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 panose="020B0502020202020204" pitchFamily="34" charset="0"/>
                        </a:rPr>
                        <a:t>Gen. Admin./GM Office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(31.3)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(27.2)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(32.9)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(1.6)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(5.7)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042880"/>
                  </a:ext>
                </a:extLst>
              </a:tr>
              <a:tr h="38571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 panose="020B0502020202020204" pitchFamily="34" charset="0"/>
                        </a:rPr>
                        <a:t>Finance/Membership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(48.5)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(58.8)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(51.1)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(2.6)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7.7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00000"/>
                  </a:ext>
                </a:extLst>
              </a:tr>
              <a:tr h="38571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 panose="020B0502020202020204" pitchFamily="34" charset="0"/>
                        </a:rPr>
                        <a:t>New Capital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646071"/>
                  </a:ext>
                </a:extLst>
              </a:tr>
              <a:tr h="385711">
                <a:tc>
                  <a:txBody>
                    <a:bodyPr/>
                    <a:lstStyle/>
                    <a:p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$(573.0)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$(668.9)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$(633.3)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$(60.3)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$35.6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26048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550A819-BF78-4F05-908A-98FA21C11019}"/>
              </a:ext>
            </a:extLst>
          </p:cNvPr>
          <p:cNvSpPr txBox="1"/>
          <p:nvPr/>
        </p:nvSpPr>
        <p:spPr>
          <a:xfrm>
            <a:off x="0" y="-3603"/>
            <a:ext cx="9144000" cy="13447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lvl="0" algn="ctr" defTabSz="457200">
              <a:spcBef>
                <a:spcPts val="300"/>
              </a:spcBef>
              <a:defRPr/>
            </a:pPr>
            <a:r>
              <a:rPr lang="en-US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Month: December 2019</a:t>
            </a:r>
          </a:p>
          <a:p>
            <a:pPr lvl="0" algn="ctr" defTabSz="457200">
              <a:spcBef>
                <a:spcPts val="300"/>
              </a:spcBef>
              <a:defRPr/>
            </a:pPr>
            <a:r>
              <a:rPr lang="en-US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Month Actual vs. Prior Year &amp; Budget Variations</a:t>
            </a:r>
          </a:p>
          <a:p>
            <a:pPr lvl="0" algn="ctr" defTabSz="457200">
              <a:spcBef>
                <a:spcPts val="300"/>
              </a:spcBef>
              <a:defRPr/>
            </a:pPr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(Thousands)</a:t>
            </a:r>
          </a:p>
          <a:p>
            <a:pPr lvl="0" algn="ctr" defTabSz="457200">
              <a:spcBef>
                <a:spcPts val="300"/>
              </a:spcBef>
              <a:defRPr/>
            </a:pPr>
            <a:endParaRPr lang="en-US" sz="2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(</a:t>
            </a:r>
            <a:r>
              <a:rPr lang="en-US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5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months)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7E7A185-A3E9-467C-B6CC-12C2AFA452EF}"/>
              </a:ext>
            </a:extLst>
          </p:cNvPr>
          <p:cNvCxnSpPr/>
          <p:nvPr/>
        </p:nvCxnSpPr>
        <p:spPr>
          <a:xfrm>
            <a:off x="5149918" y="6576368"/>
            <a:ext cx="8229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65C8B1-9B04-4F8B-994A-C59DD5CC92D4}"/>
              </a:ext>
            </a:extLst>
          </p:cNvPr>
          <p:cNvCxnSpPr/>
          <p:nvPr/>
        </p:nvCxnSpPr>
        <p:spPr>
          <a:xfrm>
            <a:off x="3935075" y="6576368"/>
            <a:ext cx="8229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3E13FE-FEE2-448B-95B0-CE1B5E094402}"/>
              </a:ext>
            </a:extLst>
          </p:cNvPr>
          <p:cNvCxnSpPr/>
          <p:nvPr/>
        </p:nvCxnSpPr>
        <p:spPr>
          <a:xfrm>
            <a:off x="2920847" y="6299531"/>
            <a:ext cx="82296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F0B7B76-C4D7-4C39-9177-8ED7D4073646}"/>
              </a:ext>
            </a:extLst>
          </p:cNvPr>
          <p:cNvCxnSpPr/>
          <p:nvPr/>
        </p:nvCxnSpPr>
        <p:spPr>
          <a:xfrm>
            <a:off x="7902345" y="6576368"/>
            <a:ext cx="8229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D42EF7-34A7-49C6-9E0F-DF9ABEFFCAAA}"/>
              </a:ext>
            </a:extLst>
          </p:cNvPr>
          <p:cNvCxnSpPr/>
          <p:nvPr/>
        </p:nvCxnSpPr>
        <p:spPr>
          <a:xfrm>
            <a:off x="6589013" y="6553209"/>
            <a:ext cx="8229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8B8204-C973-4D31-A3C7-AAD939A21FB2}"/>
              </a:ext>
            </a:extLst>
          </p:cNvPr>
          <p:cNvCxnSpPr/>
          <p:nvPr/>
        </p:nvCxnSpPr>
        <p:spPr>
          <a:xfrm>
            <a:off x="3935075" y="6299531"/>
            <a:ext cx="82296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7AC3E3-5401-437A-85EE-B63E79CEEEFD}"/>
              </a:ext>
            </a:extLst>
          </p:cNvPr>
          <p:cNvCxnSpPr/>
          <p:nvPr/>
        </p:nvCxnSpPr>
        <p:spPr>
          <a:xfrm>
            <a:off x="5149918" y="6300328"/>
            <a:ext cx="82296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E1F4334-4286-45C2-8439-1E92067EF821}"/>
              </a:ext>
            </a:extLst>
          </p:cNvPr>
          <p:cNvCxnSpPr/>
          <p:nvPr/>
        </p:nvCxnSpPr>
        <p:spPr>
          <a:xfrm>
            <a:off x="6589013" y="6300328"/>
            <a:ext cx="82296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06C166-9E18-4DA0-9A8F-09077D2B7391}"/>
              </a:ext>
            </a:extLst>
          </p:cNvPr>
          <p:cNvCxnSpPr/>
          <p:nvPr/>
        </p:nvCxnSpPr>
        <p:spPr>
          <a:xfrm>
            <a:off x="7902345" y="6299531"/>
            <a:ext cx="82296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25F0F2-41EA-465E-921A-2FE2E43E261C}"/>
              </a:ext>
            </a:extLst>
          </p:cNvPr>
          <p:cNvCxnSpPr/>
          <p:nvPr/>
        </p:nvCxnSpPr>
        <p:spPr>
          <a:xfrm>
            <a:off x="2920847" y="6576368"/>
            <a:ext cx="8229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8B36C4-0DDC-48A6-B888-74486D050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9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2" y="189214"/>
            <a:ext cx="8042276" cy="1645920"/>
          </a:xfrm>
        </p:spPr>
        <p:txBody>
          <a:bodyPr>
            <a:normAutofit fontScale="90000"/>
          </a:bodyPr>
          <a:lstStyle/>
          <a:p>
            <a:pPr lvl="0" algn="ctr" defTabSz="457200">
              <a:lnSpc>
                <a:spcPct val="100000"/>
              </a:lnSpc>
              <a:spcBef>
                <a:spcPts val="300"/>
              </a:spcBef>
              <a:defRPr/>
            </a:pPr>
            <a:r>
              <a:rPr lang="en-US" sz="3600" b="1" dirty="0">
                <a:latin typeface="Century Gothic" panose="020B0502020202020204" pitchFamily="34" charset="0"/>
              </a:rPr>
              <a:t>Financial Change Year to Date</a:t>
            </a:r>
            <a:br>
              <a:rPr lang="en-US" sz="3600" b="1" dirty="0">
                <a:latin typeface="Century Gothic" panose="020B0502020202020204" pitchFamily="34" charset="0"/>
              </a:rPr>
            </a:br>
            <a:r>
              <a:rPr lang="en-US" sz="3600" b="1" dirty="0">
                <a:latin typeface="Century Gothic" panose="020B0502020202020204" pitchFamily="34" charset="0"/>
              </a:rPr>
              <a:t>5/1/19 – 12/31/19</a:t>
            </a:r>
            <a:br>
              <a:rPr lang="en-US" sz="4400" b="1" dirty="0">
                <a:latin typeface="Century Gothic" panose="020B0502020202020204" pitchFamily="34" charset="0"/>
              </a:rPr>
            </a:br>
            <a:r>
              <a:rPr lang="en-US" sz="2700" b="1" dirty="0">
                <a:latin typeface="Century Gothic" panose="020B0502020202020204" pitchFamily="34" charset="0"/>
              </a:rPr>
              <a:t>(8 months)</a:t>
            </a:r>
            <a:br>
              <a:rPr lang="en-US" sz="2700" b="1" dirty="0">
                <a:latin typeface="Century Gothic" panose="020B0502020202020204" pitchFamily="34" charset="0"/>
              </a:rPr>
            </a:br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(Thousands)</a:t>
            </a:r>
            <a:b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endParaRPr lang="en-US" sz="27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9A541D08-5721-40CF-8EC1-43738C1169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625894"/>
              </p:ext>
            </p:extLst>
          </p:nvPr>
        </p:nvGraphicFramePr>
        <p:xfrm>
          <a:off x="45720" y="2327002"/>
          <a:ext cx="905256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420754486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3002817107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79908516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177374428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239739006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9563837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YTD</a:t>
                      </a:r>
                    </a:p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Prior</a:t>
                      </a:r>
                    </a:p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Year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YTD</a:t>
                      </a:r>
                    </a:p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Budget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YTD Current Year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Increase/ (Decrease) YTD</a:t>
                      </a:r>
                    </a:p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VS</a:t>
                      </a:r>
                    </a:p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Prior Year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Increase/ (Decrease)</a:t>
                      </a:r>
                    </a:p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YTD</a:t>
                      </a:r>
                    </a:p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VS</a:t>
                      </a:r>
                    </a:p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Budget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860552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Net Operating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$2,735.8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$2,889.9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$3,512.9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$777.1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$623.0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1928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0998862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8BC0F6-E3C3-4742-A647-0B2F858675C4}"/>
              </a:ext>
            </a:extLst>
          </p:cNvPr>
          <p:cNvCxnSpPr/>
          <p:nvPr/>
        </p:nvCxnSpPr>
        <p:spPr>
          <a:xfrm>
            <a:off x="2368729" y="4488274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317BA9-0F2C-4EF2-9BF5-CBDDD2DA7EF1}"/>
              </a:ext>
            </a:extLst>
          </p:cNvPr>
          <p:cNvCxnSpPr/>
          <p:nvPr/>
        </p:nvCxnSpPr>
        <p:spPr>
          <a:xfrm>
            <a:off x="4933658" y="4491628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3D7148-E16E-4F2C-A76D-F8D07693F33B}"/>
              </a:ext>
            </a:extLst>
          </p:cNvPr>
          <p:cNvCxnSpPr/>
          <p:nvPr/>
        </p:nvCxnSpPr>
        <p:spPr>
          <a:xfrm>
            <a:off x="3627250" y="4488274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2CC209-06E5-461D-951F-417097B65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26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D956C25-8389-4E8A-8681-0B99BF008772}"/>
              </a:ext>
            </a:extLst>
          </p:cNvPr>
          <p:cNvCxnSpPr/>
          <p:nvPr/>
        </p:nvCxnSpPr>
        <p:spPr>
          <a:xfrm>
            <a:off x="6361612" y="4487274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E2BDF75-4BB3-4D71-82B2-A77ADE5A7949}"/>
              </a:ext>
            </a:extLst>
          </p:cNvPr>
          <p:cNvCxnSpPr/>
          <p:nvPr/>
        </p:nvCxnSpPr>
        <p:spPr>
          <a:xfrm>
            <a:off x="7783830" y="4487274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6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50A819-BF78-4F05-908A-98FA21C11019}"/>
              </a:ext>
            </a:extLst>
          </p:cNvPr>
          <p:cNvSpPr txBox="1"/>
          <p:nvPr/>
        </p:nvSpPr>
        <p:spPr>
          <a:xfrm>
            <a:off x="0" y="-3603"/>
            <a:ext cx="9144000" cy="10310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YTD: December 2019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YTD Actual vs. Prior Year &amp; Budget Variations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(</a:t>
            </a:r>
            <a:r>
              <a:rPr lang="en-US" sz="1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5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months)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7E7A185-A3E9-467C-B6CC-12C2AFA452EF}"/>
              </a:ext>
            </a:extLst>
          </p:cNvPr>
          <p:cNvCxnSpPr/>
          <p:nvPr/>
        </p:nvCxnSpPr>
        <p:spPr>
          <a:xfrm>
            <a:off x="7231268" y="6328174"/>
            <a:ext cx="91440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52ECCAE-E616-4281-B554-CA93AF4E4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210804"/>
              </p:ext>
            </p:extLst>
          </p:nvPr>
        </p:nvGraphicFramePr>
        <p:xfrm>
          <a:off x="91440" y="1349829"/>
          <a:ext cx="9054892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303">
                  <a:extLst>
                    <a:ext uri="{9D8B030D-6E8A-4147-A177-3AD203B41FA5}">
                      <a16:colId xmlns:a16="http://schemas.microsoft.com/office/drawing/2014/main" val="362226564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8853716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502993266"/>
                    </a:ext>
                  </a:extLst>
                </a:gridCol>
                <a:gridCol w="1388343">
                  <a:extLst>
                    <a:ext uri="{9D8B030D-6E8A-4147-A177-3AD203B41FA5}">
                      <a16:colId xmlns:a16="http://schemas.microsoft.com/office/drawing/2014/main" val="2648827867"/>
                    </a:ext>
                  </a:extLst>
                </a:gridCol>
                <a:gridCol w="1388343">
                  <a:extLst>
                    <a:ext uri="{9D8B030D-6E8A-4147-A177-3AD203B41FA5}">
                      <a16:colId xmlns:a16="http://schemas.microsoft.com/office/drawing/2014/main" val="4256988598"/>
                    </a:ext>
                  </a:extLst>
                </a:gridCol>
                <a:gridCol w="1388343">
                  <a:extLst>
                    <a:ext uri="{9D8B030D-6E8A-4147-A177-3AD203B41FA5}">
                      <a16:colId xmlns:a16="http://schemas.microsoft.com/office/drawing/2014/main" val="3029367414"/>
                    </a:ext>
                  </a:extLst>
                </a:gridCol>
              </a:tblGrid>
              <a:tr h="84022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YTD Prior Year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YTD</a:t>
                      </a:r>
                    </a:p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Budget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YTD Current Year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Increase/ </a:t>
                      </a:r>
                      <a:r>
                        <a:rPr lang="en-US" sz="1800" u="none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DecreaseYTD</a:t>
                      </a:r>
                      <a:endParaRPr lang="en-US" sz="1800" u="non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VS</a:t>
                      </a:r>
                    </a:p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Prior Year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Increase/ Decrease</a:t>
                      </a:r>
                    </a:p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YTD</a:t>
                      </a:r>
                    </a:p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VS</a:t>
                      </a:r>
                    </a:p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Budget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84855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u="sng" dirty="0">
                          <a:latin typeface="Century Gothic" panose="020B0502020202020204" pitchFamily="34" charset="0"/>
                        </a:rPr>
                        <a:t>Amenities</a:t>
                      </a:r>
                    </a:p>
                  </a:txBody>
                  <a:tcPr marL="45720" marR="4572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2232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 panose="020B0502020202020204" pitchFamily="34" charset="0"/>
                        </a:rPr>
                        <a:t>Yacht Club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$90.3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$54.6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$241.3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$151.0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$186.7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85608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 panose="020B0502020202020204" pitchFamily="34" charset="0"/>
                        </a:rPr>
                        <a:t>Beach Parking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342.1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335.1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382.4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40.3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47.3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95627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 panose="020B0502020202020204" pitchFamily="34" charset="0"/>
                        </a:rPr>
                        <a:t>Beach Club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117.9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116.7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147.7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29.8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31.0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90386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 panose="020B0502020202020204" pitchFamily="34" charset="0"/>
                        </a:rPr>
                        <a:t>Marinas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225.0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201.6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247.8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22.8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46.2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96298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 panose="020B0502020202020204" pitchFamily="34" charset="0"/>
                        </a:rPr>
                        <a:t>Golf Ops/</a:t>
                      </a:r>
                      <a:r>
                        <a:rPr lang="en-US" sz="1800" dirty="0" err="1">
                          <a:latin typeface="Century Gothic" panose="020B0502020202020204" pitchFamily="34" charset="0"/>
                        </a:rPr>
                        <a:t>Maint</a:t>
                      </a:r>
                      <a:r>
                        <a:rPr lang="en-US" sz="1800" dirty="0"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12.9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128.1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88.1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75.2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(40.0)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3305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 panose="020B0502020202020204" pitchFamily="34" charset="0"/>
                        </a:rPr>
                        <a:t>Tern’s Grill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9.9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(0.3)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19.8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9.9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20.1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08705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 panose="020B0502020202020204" pitchFamily="34" charset="0"/>
                        </a:rPr>
                        <a:t>Racquet Sports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4.2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9.2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14.7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10.5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5.5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7121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 panose="020B0502020202020204" pitchFamily="34" charset="0"/>
                        </a:rPr>
                        <a:t>Aquatics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>
                          <a:latin typeface="Century Gothic" panose="020B0502020202020204" pitchFamily="34" charset="0"/>
                        </a:rPr>
                        <a:t>219.4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>
                          <a:latin typeface="Century Gothic" panose="020B0502020202020204" pitchFamily="34" charset="0"/>
                        </a:rPr>
                        <a:t>178.3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>
                          <a:latin typeface="Century Gothic" panose="020B0502020202020204" pitchFamily="34" charset="0"/>
                        </a:rPr>
                        <a:t>141.5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>
                          <a:latin typeface="Century Gothic" panose="020B0502020202020204" pitchFamily="34" charset="0"/>
                        </a:rPr>
                        <a:t>(77.9)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>
                          <a:latin typeface="Century Gothic" panose="020B0502020202020204" pitchFamily="34" charset="0"/>
                        </a:rPr>
                        <a:t>(36.8)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8754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     Sub-Total Amenities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$1,021.7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$1,023.3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$1,283.3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$261.6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$260.0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965164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26AA79-EFA4-4FAD-B069-2AA3723CD355}"/>
              </a:ext>
            </a:extLst>
          </p:cNvPr>
          <p:cNvCxnSpPr/>
          <p:nvPr/>
        </p:nvCxnSpPr>
        <p:spPr>
          <a:xfrm>
            <a:off x="2875993" y="6426929"/>
            <a:ext cx="91440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DC18C9-F4F7-4F28-B9DA-C5A3B83A271B}"/>
              </a:ext>
            </a:extLst>
          </p:cNvPr>
          <p:cNvCxnSpPr/>
          <p:nvPr/>
        </p:nvCxnSpPr>
        <p:spPr>
          <a:xfrm>
            <a:off x="5229111" y="6426928"/>
            <a:ext cx="91440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B71113-E6FA-4A8D-B211-9DB44B676534}"/>
              </a:ext>
            </a:extLst>
          </p:cNvPr>
          <p:cNvCxnSpPr/>
          <p:nvPr/>
        </p:nvCxnSpPr>
        <p:spPr>
          <a:xfrm>
            <a:off x="3999406" y="6426929"/>
            <a:ext cx="91440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5AF6A0-69B2-4464-BAEB-16FF21863327}"/>
              </a:ext>
            </a:extLst>
          </p:cNvPr>
          <p:cNvCxnSpPr/>
          <p:nvPr/>
        </p:nvCxnSpPr>
        <p:spPr>
          <a:xfrm>
            <a:off x="7935524" y="6426928"/>
            <a:ext cx="91440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FA8E84F-99AB-4A58-AB46-B7BECF53BF42}"/>
              </a:ext>
            </a:extLst>
          </p:cNvPr>
          <p:cNvCxnSpPr/>
          <p:nvPr/>
        </p:nvCxnSpPr>
        <p:spPr>
          <a:xfrm>
            <a:off x="6589013" y="6413868"/>
            <a:ext cx="91440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504919-A0A3-448B-BA79-F79F70649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6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52ECCAE-E616-4281-B554-CA93AF4E4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671939"/>
              </p:ext>
            </p:extLst>
          </p:nvPr>
        </p:nvGraphicFramePr>
        <p:xfrm>
          <a:off x="91439" y="1300108"/>
          <a:ext cx="8961122" cy="5303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6260">
                  <a:extLst>
                    <a:ext uri="{9D8B030D-6E8A-4147-A177-3AD203B41FA5}">
                      <a16:colId xmlns:a16="http://schemas.microsoft.com/office/drawing/2014/main" val="3622265642"/>
                    </a:ext>
                  </a:extLst>
                </a:gridCol>
                <a:gridCol w="1174459">
                  <a:extLst>
                    <a:ext uri="{9D8B030D-6E8A-4147-A177-3AD203B41FA5}">
                      <a16:colId xmlns:a16="http://schemas.microsoft.com/office/drawing/2014/main" val="1234858742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1502993266"/>
                    </a:ext>
                  </a:extLst>
                </a:gridCol>
                <a:gridCol w="1200536">
                  <a:extLst>
                    <a:ext uri="{9D8B030D-6E8A-4147-A177-3AD203B41FA5}">
                      <a16:colId xmlns:a16="http://schemas.microsoft.com/office/drawing/2014/main" val="2648827867"/>
                    </a:ext>
                  </a:extLst>
                </a:gridCol>
                <a:gridCol w="1388343">
                  <a:extLst>
                    <a:ext uri="{9D8B030D-6E8A-4147-A177-3AD203B41FA5}">
                      <a16:colId xmlns:a16="http://schemas.microsoft.com/office/drawing/2014/main" val="3630469757"/>
                    </a:ext>
                  </a:extLst>
                </a:gridCol>
                <a:gridCol w="1388343">
                  <a:extLst>
                    <a:ext uri="{9D8B030D-6E8A-4147-A177-3AD203B41FA5}">
                      <a16:colId xmlns:a16="http://schemas.microsoft.com/office/drawing/2014/main" val="1519176269"/>
                    </a:ext>
                  </a:extLst>
                </a:gridCol>
              </a:tblGrid>
              <a:tr h="154284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YTD Prior Year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YTD</a:t>
                      </a:r>
                    </a:p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Budget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u="non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YTD Current Year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Increase/ Decrease</a:t>
                      </a:r>
                    </a:p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YTD</a:t>
                      </a:r>
                    </a:p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VS</a:t>
                      </a:r>
                    </a:p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Prior Year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Increase/ Decrease</a:t>
                      </a:r>
                    </a:p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YTD</a:t>
                      </a:r>
                    </a:p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VS</a:t>
                      </a:r>
                    </a:p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Budget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848558"/>
                  </a:ext>
                </a:extLst>
              </a:tr>
              <a:tr h="385711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Sub-Total Amenities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$1,021.7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$1,023.3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$1,283.3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$261.6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$260.0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875408"/>
                  </a:ext>
                </a:extLst>
              </a:tr>
              <a:tr h="38571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 panose="020B0502020202020204" pitchFamily="34" charset="0"/>
                        </a:rPr>
                        <a:t>Recreation &amp; Parks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(285.2)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(352.4)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(285.7)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(0.5)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66.7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22778"/>
                  </a:ext>
                </a:extLst>
              </a:tr>
              <a:tr h="38571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 panose="020B0502020202020204" pitchFamily="34" charset="0"/>
                        </a:rPr>
                        <a:t>Fire/EMS/Police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(1,043.0)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(1,174.3)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(1,183.5)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(140.5)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(9.2)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719363"/>
                  </a:ext>
                </a:extLst>
              </a:tr>
              <a:tr h="38571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 panose="020B0502020202020204" pitchFamily="34" charset="0"/>
                        </a:rPr>
                        <a:t>PW/Gen. </a:t>
                      </a:r>
                      <a:r>
                        <a:rPr lang="en-US" sz="1800" dirty="0" err="1">
                          <a:latin typeface="Century Gothic" panose="020B0502020202020204" pitchFamily="34" charset="0"/>
                        </a:rPr>
                        <a:t>Maint</a:t>
                      </a:r>
                      <a:r>
                        <a:rPr lang="en-US" sz="1800" dirty="0">
                          <a:latin typeface="Century Gothic" panose="020B0502020202020204" pitchFamily="34" charset="0"/>
                        </a:rPr>
                        <a:t>./CPI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(1,440.2)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(1,619.1)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(1,415.3)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24.9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203.8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018379"/>
                  </a:ext>
                </a:extLst>
              </a:tr>
              <a:tr h="38571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 panose="020B0502020202020204" pitchFamily="34" charset="0"/>
                        </a:rPr>
                        <a:t>Public Relations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(165.1)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(141.7)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(135.7)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29.4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6.0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042022"/>
                  </a:ext>
                </a:extLst>
              </a:tr>
              <a:tr h="67499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 panose="020B0502020202020204" pitchFamily="34" charset="0"/>
                        </a:rPr>
                        <a:t>Gen. Admin./GM Office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5,074.5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5,658.1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5,697.7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623.2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39.6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042880"/>
                  </a:ext>
                </a:extLst>
              </a:tr>
              <a:tr h="38571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 panose="020B0502020202020204" pitchFamily="34" charset="0"/>
                        </a:rPr>
                        <a:t>Finance/Membership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(407.3)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(504.0)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(447.9)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(40.6)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56.1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00000"/>
                  </a:ext>
                </a:extLst>
              </a:tr>
              <a:tr h="38571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 panose="020B0502020202020204" pitchFamily="34" charset="0"/>
                        </a:rPr>
                        <a:t>New Capital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latin typeface="Century Gothic" panose="020B0502020202020204" pitchFamily="34" charset="0"/>
                        </a:rPr>
                        <a:t>(19.6)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latin typeface="Century Gothic" panose="020B0502020202020204" pitchFamily="34" charset="0"/>
                        </a:rPr>
                        <a:t>19.6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646071"/>
                  </a:ext>
                </a:extLst>
              </a:tr>
              <a:tr h="385711">
                <a:tc>
                  <a:txBody>
                    <a:bodyPr/>
                    <a:lstStyle/>
                    <a:p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$2,735.8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$2,889.9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$3,512.9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$777.1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$623.0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26048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550A819-BF78-4F05-908A-98FA21C11019}"/>
              </a:ext>
            </a:extLst>
          </p:cNvPr>
          <p:cNvSpPr txBox="1"/>
          <p:nvPr/>
        </p:nvSpPr>
        <p:spPr>
          <a:xfrm>
            <a:off x="0" y="-3603"/>
            <a:ext cx="9144000" cy="10310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lvl="0" algn="ctr" defTabSz="457200">
              <a:spcBef>
                <a:spcPts val="300"/>
              </a:spcBef>
              <a:defRPr/>
            </a:pPr>
            <a:r>
              <a:rPr lang="en-US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YTD: December 2019</a:t>
            </a:r>
          </a:p>
          <a:p>
            <a:pPr lvl="0" algn="ctr" defTabSz="457200">
              <a:spcBef>
                <a:spcPts val="300"/>
              </a:spcBef>
              <a:defRPr/>
            </a:pPr>
            <a:r>
              <a:rPr lang="en-US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YTD Actual vs. Prior Year &amp; Budget Variations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(</a:t>
            </a:r>
            <a:r>
              <a:rPr lang="en-US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5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months)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7E7A185-A3E9-467C-B6CC-12C2AFA452EF}"/>
              </a:ext>
            </a:extLst>
          </p:cNvPr>
          <p:cNvCxnSpPr/>
          <p:nvPr/>
        </p:nvCxnSpPr>
        <p:spPr>
          <a:xfrm>
            <a:off x="5258975" y="6583555"/>
            <a:ext cx="8229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65C8B1-9B04-4F8B-994A-C59DD5CC92D4}"/>
              </a:ext>
            </a:extLst>
          </p:cNvPr>
          <p:cNvCxnSpPr/>
          <p:nvPr/>
        </p:nvCxnSpPr>
        <p:spPr>
          <a:xfrm>
            <a:off x="4010576" y="6588038"/>
            <a:ext cx="8229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3E13FE-FEE2-448B-95B0-CE1B5E094402}"/>
              </a:ext>
            </a:extLst>
          </p:cNvPr>
          <p:cNvCxnSpPr/>
          <p:nvPr/>
        </p:nvCxnSpPr>
        <p:spPr>
          <a:xfrm>
            <a:off x="2836957" y="6575767"/>
            <a:ext cx="8229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006CCA-1903-4320-9D70-31CF4D8503B6}"/>
              </a:ext>
            </a:extLst>
          </p:cNvPr>
          <p:cNvCxnSpPr/>
          <p:nvPr/>
        </p:nvCxnSpPr>
        <p:spPr>
          <a:xfrm>
            <a:off x="7935524" y="6576368"/>
            <a:ext cx="8229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125F2D-53DF-4196-B5D9-AAB8615257E3}"/>
              </a:ext>
            </a:extLst>
          </p:cNvPr>
          <p:cNvCxnSpPr/>
          <p:nvPr/>
        </p:nvCxnSpPr>
        <p:spPr>
          <a:xfrm>
            <a:off x="6589013" y="6588038"/>
            <a:ext cx="8229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82BF54-AABD-4B11-AF76-423E6BA06B33}"/>
              </a:ext>
            </a:extLst>
          </p:cNvPr>
          <p:cNvCxnSpPr/>
          <p:nvPr/>
        </p:nvCxnSpPr>
        <p:spPr>
          <a:xfrm>
            <a:off x="3935075" y="6165307"/>
            <a:ext cx="82296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0FA8FC-85A5-4C84-9DC3-DCB448081221}"/>
              </a:ext>
            </a:extLst>
          </p:cNvPr>
          <p:cNvCxnSpPr/>
          <p:nvPr/>
        </p:nvCxnSpPr>
        <p:spPr>
          <a:xfrm>
            <a:off x="5149918" y="6165307"/>
            <a:ext cx="82296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F10E31-51DA-4D11-BB3C-C33BCACA7FAF}"/>
              </a:ext>
            </a:extLst>
          </p:cNvPr>
          <p:cNvCxnSpPr/>
          <p:nvPr/>
        </p:nvCxnSpPr>
        <p:spPr>
          <a:xfrm>
            <a:off x="7935524" y="6165307"/>
            <a:ext cx="82296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A9932A3-0458-4250-B2F8-086FC75DAB1A}"/>
              </a:ext>
            </a:extLst>
          </p:cNvPr>
          <p:cNvCxnSpPr/>
          <p:nvPr/>
        </p:nvCxnSpPr>
        <p:spPr>
          <a:xfrm>
            <a:off x="2836957" y="6165307"/>
            <a:ext cx="82296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6A741D4-C6A3-4161-A503-603F836A12FB}"/>
              </a:ext>
            </a:extLst>
          </p:cNvPr>
          <p:cNvCxnSpPr/>
          <p:nvPr/>
        </p:nvCxnSpPr>
        <p:spPr>
          <a:xfrm>
            <a:off x="6589013" y="6165307"/>
            <a:ext cx="82296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AA505-F0C3-4EB9-9888-B7FE4EBE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9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059971" y="1783959"/>
            <a:ext cx="3483937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7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Treasurer’s Report</a:t>
            </a:r>
            <a:br>
              <a:rPr lang="en-US" sz="47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7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Larry Perrone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617803-0051-4A79-B7E2-BA5BD7564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6" y="1352852"/>
            <a:ext cx="3035882" cy="27841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CEBDE8-B419-4B90-B929-383C59D39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1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7">
            <a:extLst>
              <a:ext uri="{FF2B5EF4-FFF2-40B4-BE49-F238E27FC236}">
                <a16:creationId xmlns:a16="http://schemas.microsoft.com/office/drawing/2014/main" id="{BC3E1C3D-633C-4756-B09B-9AD08071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501" y="640080"/>
            <a:ext cx="8186439" cy="5263134"/>
          </a:xfrm>
          <a:prstGeom prst="rect">
            <a:avLst/>
          </a:prstGeom>
          <a:noFill/>
          <a:ln w="3175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95DAF8-54BC-4834-A4B1-7DD2F7AFE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140" y="802767"/>
            <a:ext cx="7938874" cy="49377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40468" y="1122807"/>
            <a:ext cx="7465832" cy="4297680"/>
          </a:xfr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000" b="1" dirty="0">
                <a:solidFill>
                  <a:srgbClr val="FFFFFF"/>
                </a:solidFill>
              </a:rPr>
              <a:t>Approval of Minutes</a:t>
            </a:r>
            <a:br>
              <a:rPr lang="en-US" sz="29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January 4, 2020 – Regular Meeting</a:t>
            </a:r>
            <a:br>
              <a:rPr lang="en-US" sz="2900" dirty="0">
                <a:solidFill>
                  <a:srgbClr val="FFFFFF"/>
                </a:solidFill>
              </a:rPr>
            </a:br>
            <a:endParaRPr lang="en-US" sz="29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37D685-3027-4822-A5E0-D8A52D520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071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F842A-92F4-4637-B96B-ABE0E1852D76}"/>
              </a:ext>
            </a:extLst>
          </p:cNvPr>
          <p:cNvSpPr txBox="1"/>
          <p:nvPr/>
        </p:nvSpPr>
        <p:spPr>
          <a:xfrm>
            <a:off x="481315" y="1687286"/>
            <a:ext cx="2452097" cy="39780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Financial Oversight</a:t>
            </a:r>
            <a:endParaRPr kumimoji="0" lang="en-US" sz="38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BE746AE0-C5DF-488D-8F01-4C1A5314E861}"/>
              </a:ext>
            </a:extLst>
          </p:cNvPr>
          <p:cNvGraphicFramePr/>
          <p:nvPr/>
        </p:nvGraphicFramePr>
        <p:xfrm>
          <a:off x="4131615" y="965200"/>
          <a:ext cx="4296258" cy="4902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67C391-4C04-4A95-886A-934178A6B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3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F842A-92F4-4637-B96B-ABE0E1852D76}"/>
              </a:ext>
            </a:extLst>
          </p:cNvPr>
          <p:cNvSpPr txBox="1"/>
          <p:nvPr/>
        </p:nvSpPr>
        <p:spPr>
          <a:xfrm>
            <a:off x="607500" y="447188"/>
            <a:ext cx="7928998" cy="97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Cash &amp; Short-Term Investments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Activity for Month of December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3439" y="2422434"/>
            <a:ext cx="4715611" cy="4297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marR="0" lvl="0" indent="-3492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472C4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Overall Laddered Investment Rate of Return for December Approx. 2.5%</a:t>
            </a:r>
          </a:p>
          <a:p>
            <a:pPr marL="349250" marR="0" lvl="0" indent="-3492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472C4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December 31, 2019, the Association had approx. $12.1 million in cash</a:t>
            </a:r>
          </a:p>
          <a:p>
            <a:pPr marL="685800" marR="0" lvl="1" indent="-3365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472C4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Approx. $6.8 million invested in CDAR’s fully FDIC insured</a:t>
            </a:r>
          </a:p>
          <a:p>
            <a:pPr marL="685800" marR="0" lvl="1" indent="-3365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472C4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Approx. $5.3 million in Money Market (earning 2%) and other operating accounts, fully insured</a:t>
            </a:r>
          </a:p>
        </p:txBody>
      </p:sp>
      <p:pic>
        <p:nvPicPr>
          <p:cNvPr id="8" name="Graphic 7" descr="Dollar">
            <a:extLst>
              <a:ext uri="{FF2B5EF4-FFF2-40B4-BE49-F238E27FC236}">
                <a16:creationId xmlns:a16="http://schemas.microsoft.com/office/drawing/2014/main" id="{4FEA77A1-BF0C-4E09-BE54-FF8A202F6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4222" y="2422434"/>
            <a:ext cx="3716338" cy="371633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845DE9-65E7-41E0-B9FC-2B6A46F1D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1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4C8E-759C-4538-9575-26595E55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766" y="596017"/>
            <a:ext cx="7132320" cy="58922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Franklin Gothic Medium" panose="020B0603020102020204" pitchFamily="34" charset="0"/>
              </a:rPr>
              <a:t>Reserves December 2019 ($Millions)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339740-C4C2-4E66-9638-BF57A372FE54}"/>
              </a:ext>
            </a:extLst>
          </p:cNvPr>
          <p:cNvGraphicFramePr>
            <a:graphicFrameLocks noGrp="1"/>
          </p:cNvGraphicFramePr>
          <p:nvPr/>
        </p:nvGraphicFramePr>
        <p:xfrm>
          <a:off x="274320" y="2585358"/>
          <a:ext cx="859536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4719">
                  <a:extLst>
                    <a:ext uri="{9D8B030D-6E8A-4147-A177-3AD203B41FA5}">
                      <a16:colId xmlns:a16="http://schemas.microsoft.com/office/drawing/2014/main" val="1394482498"/>
                    </a:ext>
                  </a:extLst>
                </a:gridCol>
                <a:gridCol w="1864203">
                  <a:extLst>
                    <a:ext uri="{9D8B030D-6E8A-4147-A177-3AD203B41FA5}">
                      <a16:colId xmlns:a16="http://schemas.microsoft.com/office/drawing/2014/main" val="3016120161"/>
                    </a:ext>
                  </a:extLst>
                </a:gridCol>
                <a:gridCol w="1569857">
                  <a:extLst>
                    <a:ext uri="{9D8B030D-6E8A-4147-A177-3AD203B41FA5}">
                      <a16:colId xmlns:a16="http://schemas.microsoft.com/office/drawing/2014/main" val="3864248913"/>
                    </a:ext>
                  </a:extLst>
                </a:gridCol>
                <a:gridCol w="1009192">
                  <a:extLst>
                    <a:ext uri="{9D8B030D-6E8A-4147-A177-3AD203B41FA5}">
                      <a16:colId xmlns:a16="http://schemas.microsoft.com/office/drawing/2014/main" val="963910479"/>
                    </a:ext>
                  </a:extLst>
                </a:gridCol>
                <a:gridCol w="1177389">
                  <a:extLst>
                    <a:ext uri="{9D8B030D-6E8A-4147-A177-3AD203B41FA5}">
                      <a16:colId xmlns:a16="http://schemas.microsoft.com/office/drawing/2014/main" val="2085935011"/>
                    </a:ext>
                  </a:extLst>
                </a:gridCol>
              </a:tblGrid>
              <a:tr h="543990">
                <a:tc>
                  <a:txBody>
                    <a:bodyPr/>
                    <a:lstStyle/>
                    <a:p>
                      <a:endParaRPr lang="en-US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Replacement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Bulkheads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Roads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Total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190847527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4/30/19 Balance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$5.2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$2.5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$1.1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$8.8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939790926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Assessments/Interest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2.0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0.7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2.7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823467776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Casino Funds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0.3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0.3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199560772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Transfer (Spend)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(1.6)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(0.8)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(0.5)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(2.9)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918661611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12/31/19 Balance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$5.6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$2.4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$0.9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$8.9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90142223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A3111E-2964-4AB1-8CAA-BF350E583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4C8E-759C-4538-9575-26595E55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Reserves 4/30/20 Forecasted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339740-C4C2-4E66-9638-BF57A372F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555971"/>
              </p:ext>
            </p:extLst>
          </p:nvPr>
        </p:nvGraphicFramePr>
        <p:xfrm>
          <a:off x="548640" y="1396588"/>
          <a:ext cx="804672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0793">
                  <a:extLst>
                    <a:ext uri="{9D8B030D-6E8A-4147-A177-3AD203B41FA5}">
                      <a16:colId xmlns:a16="http://schemas.microsoft.com/office/drawing/2014/main" val="1394482498"/>
                    </a:ext>
                  </a:extLst>
                </a:gridCol>
                <a:gridCol w="1095572">
                  <a:extLst>
                    <a:ext uri="{9D8B030D-6E8A-4147-A177-3AD203B41FA5}">
                      <a16:colId xmlns:a16="http://schemas.microsoft.com/office/drawing/2014/main" val="3016120161"/>
                    </a:ext>
                  </a:extLst>
                </a:gridCol>
                <a:gridCol w="1273373">
                  <a:extLst>
                    <a:ext uri="{9D8B030D-6E8A-4147-A177-3AD203B41FA5}">
                      <a16:colId xmlns:a16="http://schemas.microsoft.com/office/drawing/2014/main" val="3864248913"/>
                    </a:ext>
                  </a:extLst>
                </a:gridCol>
                <a:gridCol w="1185606">
                  <a:extLst>
                    <a:ext uri="{9D8B030D-6E8A-4147-A177-3AD203B41FA5}">
                      <a16:colId xmlns:a16="http://schemas.microsoft.com/office/drawing/2014/main" val="963910479"/>
                    </a:ext>
                  </a:extLst>
                </a:gridCol>
                <a:gridCol w="1441376">
                  <a:extLst>
                    <a:ext uri="{9D8B030D-6E8A-4147-A177-3AD203B41FA5}">
                      <a16:colId xmlns:a16="http://schemas.microsoft.com/office/drawing/2014/main" val="2085935011"/>
                    </a:ext>
                  </a:extLst>
                </a:gridCol>
              </a:tblGrid>
              <a:tr h="2697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(in thousands)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847527"/>
                  </a:ext>
                </a:extLst>
              </a:tr>
              <a:tr h="2697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Balance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Projected Balance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467776"/>
                  </a:ext>
                </a:extLst>
              </a:tr>
              <a:tr h="2697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4/30/2019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Additions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Expenditures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4/30/2020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560772"/>
                  </a:ext>
                </a:extLst>
              </a:tr>
              <a:tr h="2697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Major Maintenance &amp; Replacement: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8661611"/>
                  </a:ext>
                </a:extLst>
              </a:tr>
              <a:tr h="2697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Admin Police Renovation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(1,300)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1422235"/>
                  </a:ext>
                </a:extLst>
              </a:tr>
              <a:tr h="2697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Country Club Renovation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(1,600)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1605903"/>
                  </a:ext>
                </a:extLst>
              </a:tr>
              <a:tr h="2697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Cart Barn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(430)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637762"/>
                  </a:ext>
                </a:extLst>
              </a:tr>
              <a:tr h="2697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Northstar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(275)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3735571"/>
                  </a:ext>
                </a:extLst>
              </a:tr>
              <a:tr h="2697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WHP Playground Equip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(150)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362491"/>
                  </a:ext>
                </a:extLst>
              </a:tr>
              <a:tr h="2697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Craft Building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(100)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8501643"/>
                  </a:ext>
                </a:extLst>
              </a:tr>
              <a:tr h="2697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Yacht Club + Beach Club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(120)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6657525"/>
                  </a:ext>
                </a:extLst>
              </a:tr>
              <a:tr h="2697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Golf Ops/Maintenance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(185)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4312779"/>
                  </a:ext>
                </a:extLst>
              </a:tr>
              <a:tr h="2697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Aquatics/Rec/Other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(245)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1737808"/>
                  </a:ext>
                </a:extLst>
              </a:tr>
              <a:tr h="2697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            Total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$5,257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$1,980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$(4,405)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$2,832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541083"/>
                  </a:ext>
                </a:extLst>
              </a:tr>
              <a:tr h="2697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3002767"/>
                  </a:ext>
                </a:extLst>
              </a:tr>
              <a:tr h="2697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Bulkheads &amp; Waterways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2,478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720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(1,913)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1,285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989499"/>
                  </a:ext>
                </a:extLst>
              </a:tr>
              <a:tr h="2697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5900385"/>
                  </a:ext>
                </a:extLst>
              </a:tr>
              <a:tr h="2697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Roads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1,101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350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(882)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569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010029"/>
                  </a:ext>
                </a:extLst>
              </a:tr>
              <a:tr h="2697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0071085"/>
                  </a:ext>
                </a:extLst>
              </a:tr>
              <a:tr h="2697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TOTAL 4/30/20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$8,836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$3,050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$(7,200)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$4,686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309301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296B70-30C5-441B-B6B3-C612514A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0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059970" y="1783959"/>
            <a:ext cx="365760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Public Comments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20C1A7-8571-4030-A5A9-F08692D99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6" y="1352852"/>
            <a:ext cx="3035882" cy="27841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8FD9CA-0A09-408F-B563-070678F38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16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C3E1C3D-633C-4756-B09B-9AD08071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501" y="640080"/>
            <a:ext cx="8186439" cy="5263134"/>
          </a:xfrm>
          <a:prstGeom prst="rect">
            <a:avLst/>
          </a:prstGeom>
          <a:noFill/>
          <a:ln w="3175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95DAF8-54BC-4834-A4B1-7DD2F7AFE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140" y="802767"/>
            <a:ext cx="7938874" cy="49377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35850" y="1051560"/>
            <a:ext cx="7869454" cy="4754880"/>
          </a:xfrm>
          <a:noFill/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Capital Purchase Requests –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dirty="0">
                <a:solidFill>
                  <a:schemeClr val="bg1"/>
                </a:solidFill>
              </a:rPr>
              <a:t>Aquatics – Replace shingles on roof at Sports Core Pool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P/R &amp; Marketing – Golf Clubhouse Audio System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P/R &amp; Marketing – Yacht Club Audio System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</a:t>
            </a:r>
            <a:endParaRPr lang="en-US" sz="5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CA7C37-9563-4DDD-9292-B5B8CAF16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146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66487" y="1331232"/>
            <a:ext cx="4902200" cy="4195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/>
            <a:r>
              <a:rPr lang="en-US" sz="37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CPI Violations</a:t>
            </a:r>
            <a:br>
              <a:rPr lang="en-US" sz="37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 Lord Guy Terrace</a:t>
            </a:r>
            <a:b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84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Sandyhook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Rd.</a:t>
            </a:r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793EF0C2-EE57-40DD-B754-BF1477FAB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1951" y="0"/>
            <a:ext cx="348204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0654EE-8C76-47B6-8106-9FBCAF3E1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247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C3E1C3D-633C-4756-B09B-9AD08071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501" y="640080"/>
            <a:ext cx="8186439" cy="5263134"/>
          </a:xfrm>
          <a:prstGeom prst="rect">
            <a:avLst/>
          </a:prstGeom>
          <a:noFill/>
          <a:ln w="3175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95DAF8-54BC-4834-A4B1-7DD2F7AFE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140" y="802767"/>
            <a:ext cx="7938874" cy="49377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840468" y="1122807"/>
            <a:ext cx="7465832" cy="4297680"/>
          </a:xfr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5200" dirty="0">
                <a:solidFill>
                  <a:srgbClr val="FFFFFF"/>
                </a:solidFill>
              </a:rPr>
              <a:t>Unfinished Business</a:t>
            </a:r>
            <a:br>
              <a:rPr lang="en-US" sz="5200" dirty="0">
                <a:solidFill>
                  <a:srgbClr val="FFFFFF"/>
                </a:solidFill>
              </a:rPr>
            </a:br>
            <a:br>
              <a:rPr lang="en-US" sz="52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Second Reading – Resolution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M-06 – Steve Tuttle</a:t>
            </a:r>
            <a:endParaRPr lang="en-US" sz="5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E0F5B1-7770-49BB-8AA0-7E5CD94CA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983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C3E1C3D-633C-4756-B09B-9AD08071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501" y="640080"/>
            <a:ext cx="8186439" cy="5263134"/>
          </a:xfrm>
          <a:prstGeom prst="rect">
            <a:avLst/>
          </a:prstGeom>
          <a:noFill/>
          <a:ln w="3175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95DAF8-54BC-4834-A4B1-7DD2F7AFE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140" y="802767"/>
            <a:ext cx="7938874" cy="49377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601140" y="1288269"/>
            <a:ext cx="7938874" cy="4452257"/>
          </a:xfrm>
          <a:noFill/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112713" defTabSz="914400"/>
            <a:r>
              <a:rPr lang="en-US" sz="4900" dirty="0">
                <a:solidFill>
                  <a:srgbClr val="FFFFFF"/>
                </a:solidFill>
              </a:rPr>
              <a:t>New Business</a:t>
            </a:r>
            <a:br>
              <a:rPr lang="en-US" sz="5200" dirty="0">
                <a:solidFill>
                  <a:srgbClr val="FFFFFF"/>
                </a:solidFill>
              </a:rPr>
            </a:br>
            <a:r>
              <a:rPr lang="en-US" sz="2700" dirty="0">
                <a:solidFill>
                  <a:srgbClr val="FFFFFF"/>
                </a:solidFill>
              </a:rPr>
              <a:t>Discussion - Process for Earmarking Projects for the New Capital Reserve Fund – Colette Horn</a:t>
            </a:r>
            <a:br>
              <a:rPr lang="en-US" sz="2700" dirty="0">
                <a:solidFill>
                  <a:srgbClr val="FFFFFF"/>
                </a:solidFill>
              </a:rPr>
            </a:br>
            <a:br>
              <a:rPr lang="en-US" sz="2700" dirty="0">
                <a:solidFill>
                  <a:srgbClr val="FFFFFF"/>
                </a:solidFill>
              </a:rPr>
            </a:br>
            <a:r>
              <a:rPr lang="en-US" sz="2700" dirty="0">
                <a:solidFill>
                  <a:srgbClr val="FFFFFF"/>
                </a:solidFill>
              </a:rPr>
              <a:t>Motion - Move to approve the request by Worcester County to occupy an office at the Public Library for Treasury operations – Doug Parks</a:t>
            </a:r>
            <a:br>
              <a:rPr lang="en-US" sz="2700" dirty="0">
                <a:solidFill>
                  <a:srgbClr val="FFFFFF"/>
                </a:solidFill>
              </a:rPr>
            </a:br>
            <a:br>
              <a:rPr lang="en-US" sz="2700" dirty="0">
                <a:solidFill>
                  <a:srgbClr val="FFFFFF"/>
                </a:solidFill>
              </a:rPr>
            </a:br>
            <a:r>
              <a:rPr lang="en-US" sz="2700" dirty="0">
                <a:solidFill>
                  <a:srgbClr val="FFFFFF"/>
                </a:solidFill>
              </a:rPr>
              <a:t>Motion - Move to establish a 6% interest rate for delinquent fees for the fiscal 2020/2021 budget. – Doug Parks</a:t>
            </a:r>
            <a:br>
              <a:rPr lang="en-US" sz="2700" dirty="0">
                <a:solidFill>
                  <a:srgbClr val="FFFFFF"/>
                </a:solidFill>
              </a:rPr>
            </a:br>
            <a:br>
              <a:rPr lang="en-US" sz="2700" dirty="0">
                <a:solidFill>
                  <a:srgbClr val="FFFFFF"/>
                </a:solidFill>
              </a:rPr>
            </a:br>
            <a:r>
              <a:rPr lang="en-US" sz="2700" dirty="0">
                <a:solidFill>
                  <a:srgbClr val="FFFFFF"/>
                </a:solidFill>
              </a:rPr>
              <a:t>Motion – To approve the lease agreement with </a:t>
            </a:r>
            <a:r>
              <a:rPr lang="en-US" sz="2700" dirty="0" err="1">
                <a:solidFill>
                  <a:srgbClr val="FFFFFF"/>
                </a:solidFill>
              </a:rPr>
              <a:t>Pin’eer</a:t>
            </a:r>
            <a:r>
              <a:rPr lang="en-US" sz="2700" dirty="0">
                <a:solidFill>
                  <a:srgbClr val="FFFFFF"/>
                </a:solidFill>
              </a:rPr>
              <a:t> Craft Club – Larry Perrone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EEB198-9085-4F14-A3CD-D2F2F5911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271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45">
            <a:extLst>
              <a:ext uri="{FF2B5EF4-FFF2-40B4-BE49-F238E27FC236}">
                <a16:creationId xmlns:a16="http://schemas.microsoft.com/office/drawing/2014/main" id="{3EDD119B-6BFA-4C3F-90CE-97DAFD604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241174" y="965199"/>
            <a:ext cx="5862442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/>
            <a:r>
              <a:rPr lang="en-US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Appointments</a:t>
            </a:r>
            <a:r>
              <a:rPr lang="en-US" sz="1700" b="1" dirty="0">
                <a:solidFill>
                  <a:schemeClr val="bg1"/>
                </a:solidFill>
              </a:rPr>
              <a:t> -</a:t>
            </a:r>
            <a:r>
              <a:rPr lang="en-US" sz="1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1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John Reeves – 1st Term – Aquatics</a:t>
            </a:r>
            <a:br>
              <a:rPr lang="en-US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Ellen Hench – 1st Term – Aquatics</a:t>
            </a:r>
            <a:br>
              <a:rPr lang="en-US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Kim Meekins – 1st Term – Aquatics</a:t>
            </a:r>
            <a:br>
              <a:rPr lang="en-US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Paul Fohner – 2nd Term – Environment &amp; Natural Assets</a:t>
            </a:r>
            <a:br>
              <a:rPr lang="en-US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John </a:t>
            </a:r>
            <a:r>
              <a:rPr lang="en-US" sz="20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Maziuk</a:t>
            </a:r>
            <a:r>
              <a:rPr lang="en-US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– 1st Term - Environment &amp; Natural Assets</a:t>
            </a:r>
            <a:br>
              <a:rPr lang="en-US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Steve Cohen – Chair – Recreation &amp; Parks</a:t>
            </a:r>
            <a:br>
              <a:rPr lang="en-US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Mary </a:t>
            </a:r>
            <a:r>
              <a:rPr lang="en-US" sz="20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Corddry</a:t>
            </a:r>
            <a:r>
              <a:rPr lang="en-US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– 1st Term - Recreation &amp; Parks</a:t>
            </a:r>
            <a:br>
              <a:rPr lang="en-US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John Bussard – 1st Term – Recreation &amp; Parks</a:t>
            </a:r>
            <a:br>
              <a:rPr lang="en-US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Kathi Gottesman – 1st Term – Recreation &amp; Parks</a:t>
            </a:r>
            <a:br>
              <a:rPr lang="en-US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Laura Scharle – 1st Term – Recreation &amp; Parks </a:t>
            </a:r>
            <a:br>
              <a:rPr lang="en-US" sz="1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17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53" name="Straight Connector 47">
            <a:extLst>
              <a:ext uri="{FF2B5EF4-FFF2-40B4-BE49-F238E27FC236}">
                <a16:creationId xmlns:a16="http://schemas.microsoft.com/office/drawing/2014/main" id="{DC1572D0-F0FD-4D84-8F82-DC59140EB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3620" y="2057399"/>
            <a:ext cx="0" cy="2743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B14C95-1B1A-4630-961F-CFD7C1D2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20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3E1C3D-633C-4756-B09B-9AD08071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501" y="640080"/>
            <a:ext cx="8186439" cy="5263134"/>
          </a:xfrm>
          <a:prstGeom prst="rect">
            <a:avLst/>
          </a:prstGeom>
          <a:noFill/>
          <a:ln w="3175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295DAF8-54BC-4834-A4B1-7DD2F7AFE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140" y="802767"/>
            <a:ext cx="7938874" cy="49377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0468" y="1122807"/>
            <a:ext cx="7465832" cy="4297680"/>
          </a:xfr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5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President’s Remarks</a:t>
            </a:r>
            <a:br>
              <a:rPr lang="en-US" sz="5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5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Doug Parks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7D30BE-13D6-475C-A599-E22C9B164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7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13A16943-8C20-4DBE-8AF1-CE4F9AD67D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1" b="17719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290511" y="1200152"/>
            <a:ext cx="5172879" cy="4457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7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Adjournment</a:t>
            </a:r>
          </a:p>
        </p:txBody>
      </p:sp>
      <p:cxnSp>
        <p:nvCxnSpPr>
          <p:cNvPr id="21" name="Straight Connector 19">
            <a:extLst>
              <a:ext uri="{FF2B5EF4-FFF2-40B4-BE49-F238E27FC236}">
                <a16:creationId xmlns:a16="http://schemas.microsoft.com/office/drawing/2014/main" id="{624D17C8-E9C2-48A4-AA36-D7048A6C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1918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7208E4-3610-41AB-986C-AA838A43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72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2">
            <a:extLst>
              <a:ext uri="{FF2B5EF4-FFF2-40B4-BE49-F238E27FC236}">
                <a16:creationId xmlns:a16="http://schemas.microsoft.com/office/drawing/2014/main" id="{3FA16239-4EC6-4FEB-AEE0-5399A9161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14">
            <a:extLst>
              <a:ext uri="{FF2B5EF4-FFF2-40B4-BE49-F238E27FC236}">
                <a16:creationId xmlns:a16="http://schemas.microsoft.com/office/drawing/2014/main" id="{2BE4B43C-E9B9-48A5-95C0-41EA1E9C4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74647552-E486-4A45-A328-46689ABD2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49C4D0F7-FB9C-4341-9B3F-AF4194DCF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35856CA2-89DB-45ED-9BAB-A74BF3684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BC28E980-AD8A-409F-B68A-EA8024CAF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A4A0B206-8937-487B-B814-6038EA7B66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80F02C1F-CA60-4731-BD94-1DBD21070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B46B647C-DB48-4E86-8BAD-FC9373AAD8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1E89C26B-6CB2-42D8-8BB3-3E26FED30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160F0CF2-8023-4534-ADC9-A59BEE3FC4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49150B67-0A82-4B3E-822F-074379AA4F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525671B3-0E8E-4D8A-B0D1-BD3784E8E0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5CCDCC7C-C689-4233-A61E-9004CD6909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C538E84F-390F-4BB2-A10A-926A6C365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228E4807-1196-4E27-9169-ABC2C822E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E54BEE83-39BF-44E5-85A6-D4CD4E42DF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C47F9A38-DBF0-4CDB-BF1E-B6513FCA5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BBC95025-5AF8-4EE5-BF4C-ED4C3B856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A9F174C7-84C3-4723-A1AE-C812524B5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6996D3DB-ACC4-449B-9388-C1A6791FF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0AD7924-1265-4ADB-A88C-804B0BD8E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058957"/>
          </a:xfrm>
          <a:custGeom>
            <a:avLst/>
            <a:gdLst>
              <a:gd name="connsiteX0" fmla="*/ 0 w 12192000"/>
              <a:gd name="connsiteY0" fmla="*/ 0 h 5058957"/>
              <a:gd name="connsiteX1" fmla="*/ 12192000 w 12192000"/>
              <a:gd name="connsiteY1" fmla="*/ 0 h 5058957"/>
              <a:gd name="connsiteX2" fmla="*/ 12192000 w 12192000"/>
              <a:gd name="connsiteY2" fmla="*/ 259692 h 5058957"/>
              <a:gd name="connsiteX3" fmla="*/ 12192000 w 12192000"/>
              <a:gd name="connsiteY3" fmla="*/ 3542069 h 5058957"/>
              <a:gd name="connsiteX4" fmla="*/ 12192000 w 12192000"/>
              <a:gd name="connsiteY4" fmla="*/ 3734194 h 5058957"/>
              <a:gd name="connsiteX5" fmla="*/ 12192000 w 12192000"/>
              <a:gd name="connsiteY5" fmla="*/ 4710012 h 5058957"/>
              <a:gd name="connsiteX6" fmla="*/ 12113803 w 12192000"/>
              <a:gd name="connsiteY6" fmla="*/ 4718295 h 5058957"/>
              <a:gd name="connsiteX7" fmla="*/ 6753597 w 12192000"/>
              <a:gd name="connsiteY7" fmla="*/ 5041852 h 5058957"/>
              <a:gd name="connsiteX8" fmla="*/ 400746 w 12192000"/>
              <a:gd name="connsiteY8" fmla="*/ 4870509 h 5058957"/>
              <a:gd name="connsiteX9" fmla="*/ 0 w 12192000"/>
              <a:gd name="connsiteY9" fmla="*/ 4833533 h 5058957"/>
              <a:gd name="connsiteX10" fmla="*/ 0 w 12192000"/>
              <a:gd name="connsiteY10" fmla="*/ 3734194 h 5058957"/>
              <a:gd name="connsiteX11" fmla="*/ 0 w 12192000"/>
              <a:gd name="connsiteY11" fmla="*/ 3542069 h 5058957"/>
              <a:gd name="connsiteX12" fmla="*/ 0 w 12192000"/>
              <a:gd name="connsiteY12" fmla="*/ 259692 h 505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  <a:solidFill>
            <a:schemeClr val="bg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6736" y="1289304"/>
            <a:ext cx="6508242" cy="31729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Announcement of Email Votes/Motions – Colette Horn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678C22-B7E7-4322-BD69-686B44B15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5168E7B-6D42-4B3A-B7A1-17D4C49E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8A030C2-9F23-4593-9F99-7B73C232A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0" r="1260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44824" y="2163253"/>
            <a:ext cx="5054352" cy="179093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95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2020-2021 Budget Review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D54763-3E0F-491D-AE9D-CE43CA386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5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29F92A-E254-4A27-A27C-F1909BC575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1" y="857258"/>
            <a:ext cx="9143999" cy="5143492"/>
          </a:xfrm>
          <a:prstGeom prst="rect">
            <a:avLst/>
          </a:prstGeom>
        </p:spPr>
      </p:pic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2" y="1808047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1" y="1915961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22397-5E83-42A3-B076-E57669E20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8349" y="2425697"/>
            <a:ext cx="6487304" cy="1943100"/>
          </a:xfrm>
        </p:spPr>
        <p:txBody>
          <a:bodyPr>
            <a:normAutofit/>
          </a:bodyPr>
          <a:lstStyle/>
          <a:p>
            <a:r>
              <a:rPr lang="en-US" dirty="0"/>
              <a:t>Ocean Pines Drainage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49605A-EBCE-48F5-94C9-2BEFCA8F4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8348" y="4197347"/>
            <a:ext cx="6489591" cy="342901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Aft>
                <a:spcPts val="450"/>
              </a:spcAft>
            </a:pPr>
            <a:r>
              <a:rPr lang="en-US" sz="1050" dirty="0"/>
              <a:t>February 5</a:t>
            </a:r>
            <a:r>
              <a:rPr lang="en-US" sz="1050" baseline="30000" dirty="0"/>
              <a:t>th</a:t>
            </a:r>
            <a:r>
              <a:rPr lang="en-US" sz="1050" dirty="0"/>
              <a:t>, 2020</a:t>
            </a:r>
          </a:p>
          <a:p>
            <a:pPr>
              <a:lnSpc>
                <a:spcPct val="110000"/>
              </a:lnSpc>
              <a:spcAft>
                <a:spcPts val="450"/>
              </a:spcAft>
            </a:pPr>
            <a:r>
              <a:rPr lang="en-US" sz="1050" dirty="0"/>
              <a:t>Presented by Colby Phillips, </a:t>
            </a:r>
          </a:p>
          <a:p>
            <a:pPr>
              <a:lnSpc>
                <a:spcPct val="110000"/>
              </a:lnSpc>
              <a:spcAft>
                <a:spcPts val="450"/>
              </a:spcAft>
            </a:pPr>
            <a:r>
              <a:rPr lang="en-US" sz="1050" dirty="0"/>
              <a:t>Director of Amenities &amp; Operational Logistics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80804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229201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421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E316D-6122-4AB0-865B-BB61159EF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339196"/>
            <a:ext cx="7543800" cy="1028700"/>
          </a:xfrm>
        </p:spPr>
        <p:txBody>
          <a:bodyPr>
            <a:normAutofit/>
          </a:bodyPr>
          <a:lstStyle/>
          <a:p>
            <a:pPr algn="ctr"/>
            <a:r>
              <a:rPr lang="en-US" sz="3300" dirty="0"/>
              <a:t>Recap of 2019 Goals &amp; Budget: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8B0DBDDC-5319-48A5-A768-08A6B34975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91816" y="2165765"/>
          <a:ext cx="7543800" cy="3150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147D4B0-067C-403A-9476-5D407B6CD776}"/>
              </a:ext>
            </a:extLst>
          </p:cNvPr>
          <p:cNvSpPr txBox="1"/>
          <p:nvPr/>
        </p:nvSpPr>
        <p:spPr>
          <a:xfrm>
            <a:off x="6505662" y="5316674"/>
            <a:ext cx="11272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900" b="1" dirty="0">
                <a:solidFill>
                  <a:srgbClr val="000000"/>
                </a:solidFill>
                <a:highlight>
                  <a:srgbClr val="FFFF00"/>
                </a:highlight>
                <a:latin typeface="Georgia Pro" panose="02020404030301010803"/>
              </a:rPr>
              <a:t>In process now</a:t>
            </a:r>
            <a:r>
              <a:rPr lang="en-US" sz="1350" dirty="0">
                <a:solidFill>
                  <a:srgbClr val="000000"/>
                </a:solidFill>
                <a:highlight>
                  <a:srgbClr val="FFFF00"/>
                </a:highlight>
                <a:latin typeface="Georgia Pro" panose="02020404030301010803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85EE6-02B7-4895-9F29-7A229A494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35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E0F6-AD17-47D1-B893-054C722C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163" y="1191518"/>
            <a:ext cx="7543800" cy="1028700"/>
          </a:xfrm>
        </p:spPr>
        <p:txBody>
          <a:bodyPr/>
          <a:lstStyle/>
          <a:p>
            <a:r>
              <a:rPr lang="en-US" dirty="0"/>
              <a:t>Pipes:</a:t>
            </a:r>
          </a:p>
        </p:txBody>
      </p:sp>
      <p:pic>
        <p:nvPicPr>
          <p:cNvPr id="6" name="Content Placeholder 5" descr="A close up of an animal&#10;&#10;Description automatically generated">
            <a:extLst>
              <a:ext uri="{FF2B5EF4-FFF2-40B4-BE49-F238E27FC236}">
                <a16:creationId xmlns:a16="http://schemas.microsoft.com/office/drawing/2014/main" id="{B7E6E5B3-1F73-4A1E-8322-639804D429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08" y="2308457"/>
            <a:ext cx="3498056" cy="2623542"/>
          </a:xfrm>
        </p:spPr>
      </p:pic>
      <p:pic>
        <p:nvPicPr>
          <p:cNvPr id="8" name="Content Placeholder 7" descr="A close up of some grass&#10;&#10;Description automatically generated">
            <a:extLst>
              <a:ext uri="{FF2B5EF4-FFF2-40B4-BE49-F238E27FC236}">
                <a16:creationId xmlns:a16="http://schemas.microsoft.com/office/drawing/2014/main" id="{6BAEA289-4EB7-4CC4-A0E2-631E67E2DB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05111" y="2245562"/>
            <a:ext cx="3498056" cy="262354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D67824-B7B3-41AB-8CA0-CC1558B74C32}"/>
              </a:ext>
            </a:extLst>
          </p:cNvPr>
          <p:cNvSpPr txBox="1"/>
          <p:nvPr/>
        </p:nvSpPr>
        <p:spPr>
          <a:xfrm>
            <a:off x="1625601" y="1987339"/>
            <a:ext cx="10054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000000"/>
                </a:solidFill>
                <a:latin typeface="Georgia Pro" panose="02020404030301010803"/>
              </a:rPr>
              <a:t>Metal Pipe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E08962-C783-4F29-B0F8-167AEFBB6FA5}"/>
              </a:ext>
            </a:extLst>
          </p:cNvPr>
          <p:cNvSpPr txBox="1"/>
          <p:nvPr/>
        </p:nvSpPr>
        <p:spPr>
          <a:xfrm>
            <a:off x="6083300" y="1413139"/>
            <a:ext cx="10567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000000"/>
                </a:solidFill>
                <a:latin typeface="Georgia Pro" panose="02020404030301010803"/>
              </a:rPr>
              <a:t>HDPE Pipe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F0812B-D9AE-4AEA-9E7D-E9268C4C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85867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BSON CONSULTING Document">
  <a:themeElements>
    <a:clrScheme name="Sibson">
      <a:dk1>
        <a:sysClr val="windowText" lastClr="000000"/>
      </a:dk1>
      <a:lt1>
        <a:sysClr val="window" lastClr="FFFFFF"/>
      </a:lt1>
      <a:dk2>
        <a:srgbClr val="000000"/>
      </a:dk2>
      <a:lt2>
        <a:srgbClr val="B2B4B3"/>
      </a:lt2>
      <a:accent1>
        <a:srgbClr val="A0CFEB"/>
      </a:accent1>
      <a:accent2>
        <a:srgbClr val="0065BD"/>
      </a:accent2>
      <a:accent3>
        <a:srgbClr val="429C35"/>
      </a:accent3>
      <a:accent4>
        <a:srgbClr val="616365"/>
      </a:accent4>
      <a:accent5>
        <a:srgbClr val="C4262E"/>
      </a:accent5>
      <a:accent6>
        <a:srgbClr val="EEAF30"/>
      </a:accent6>
      <a:hlink>
        <a:srgbClr val="0065BD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egal Report 1">
        <a:dk1>
          <a:srgbClr val="000000"/>
        </a:dk1>
        <a:lt1>
          <a:srgbClr val="FFFFFF"/>
        </a:lt1>
        <a:dk2>
          <a:srgbClr val="000000"/>
        </a:dk2>
        <a:lt2>
          <a:srgbClr val="B2B4B3"/>
        </a:lt2>
        <a:accent1>
          <a:srgbClr val="A0CFEB"/>
        </a:accent1>
        <a:accent2>
          <a:srgbClr val="C4262E"/>
        </a:accent2>
        <a:accent3>
          <a:srgbClr val="FFFFFF"/>
        </a:accent3>
        <a:accent4>
          <a:srgbClr val="000000"/>
        </a:accent4>
        <a:accent5>
          <a:srgbClr val="CDE4F3"/>
        </a:accent5>
        <a:accent6>
          <a:srgbClr val="B12129"/>
        </a:accent6>
        <a:hlink>
          <a:srgbClr val="3F9C35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IBSON CONSULTING Document" id="{8B48DD64-9FB5-4282-8588-7B21241C64BB}" vid="{85534FED-CE0B-46C2-A386-62A7B1E79165}"/>
    </a:ext>
  </a:extLst>
</a:theme>
</file>

<file path=ppt/theme/theme3.xml><?xml version="1.0" encoding="utf-8"?>
<a:theme xmlns:a="http://schemas.openxmlformats.org/drawingml/2006/main" name="SavonVTI">
  <a:themeElements>
    <a:clrScheme name="AnalogousFromRegularSeedRightStep">
      <a:dk1>
        <a:srgbClr val="000000"/>
      </a:dk1>
      <a:lt1>
        <a:srgbClr val="FFFFFF"/>
      </a:lt1>
      <a:dk2>
        <a:srgbClr val="243641"/>
      </a:dk2>
      <a:lt2>
        <a:srgbClr val="E8E2E6"/>
      </a:lt2>
      <a:accent1>
        <a:srgbClr val="21B75D"/>
      </a:accent1>
      <a:accent2>
        <a:srgbClr val="14B597"/>
      </a:accent2>
      <a:accent3>
        <a:srgbClr val="24AED7"/>
      </a:accent3>
      <a:accent4>
        <a:srgbClr val="175AD5"/>
      </a:accent4>
      <a:accent5>
        <a:srgbClr val="5046EA"/>
      </a:accent5>
      <a:accent6>
        <a:srgbClr val="8231DA"/>
      </a:accent6>
      <a:hlink>
        <a:srgbClr val="C55297"/>
      </a:hlink>
      <a:folHlink>
        <a:srgbClr val="7F7F7F"/>
      </a:folHlink>
    </a:clrScheme>
    <a:fontScheme name="Savon">
      <a:majorFont>
        <a:latin typeface="Georgia Pro Cond Blac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4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2970</Words>
  <Application>Microsoft Office PowerPoint</Application>
  <PresentationFormat>On-screen Show (4:3)</PresentationFormat>
  <Paragraphs>785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59" baseType="lpstr">
      <vt:lpstr>Arial</vt:lpstr>
      <vt:lpstr>Arial Black</vt:lpstr>
      <vt:lpstr>Arial Narrow</vt:lpstr>
      <vt:lpstr>Calibri</vt:lpstr>
      <vt:lpstr>Calibri Light</vt:lpstr>
      <vt:lpstr>Cambria</vt:lpstr>
      <vt:lpstr>Century Gothic</vt:lpstr>
      <vt:lpstr>Corbel</vt:lpstr>
      <vt:lpstr>Franklin Gothic Book</vt:lpstr>
      <vt:lpstr>Franklin Gothic Medium</vt:lpstr>
      <vt:lpstr>Garamond</vt:lpstr>
      <vt:lpstr>Georgia Pro</vt:lpstr>
      <vt:lpstr>Georgia Pro Cond Black</vt:lpstr>
      <vt:lpstr>Symbol</vt:lpstr>
      <vt:lpstr>Wingdings</vt:lpstr>
      <vt:lpstr>Wingdings 2</vt:lpstr>
      <vt:lpstr>Office Theme</vt:lpstr>
      <vt:lpstr>SIBSON CONSULTING Document</vt:lpstr>
      <vt:lpstr>SavonVTI</vt:lpstr>
      <vt:lpstr>Board of Directors Meeting</vt:lpstr>
      <vt:lpstr>Approval of Agenda</vt:lpstr>
      <vt:lpstr>Approval of Minutes January 4, 2020 – Regular Meeting </vt:lpstr>
      <vt:lpstr>President’s Remarks  Doug Parks</vt:lpstr>
      <vt:lpstr>Announcement of Email Votes/Motions – Colette Horn</vt:lpstr>
      <vt:lpstr>2020-2021 Budget Review</vt:lpstr>
      <vt:lpstr>Ocean Pines Drainage</vt:lpstr>
      <vt:lpstr>Recap of 2019 Goals &amp; Budget:</vt:lpstr>
      <vt:lpstr>Pipes:</vt:lpstr>
      <vt:lpstr>Completed Swale  Clearing/Re-establishment</vt:lpstr>
      <vt:lpstr>OP Section 2 &amp; 3 </vt:lpstr>
      <vt:lpstr>2020 Planned Improvements </vt:lpstr>
      <vt:lpstr>PowerPoint Presentation</vt:lpstr>
      <vt:lpstr>Bainbridge Pond Retrofit &amp; Outfall Improvements ~  Bainbridge Pond/Ocean Pines </vt:lpstr>
      <vt:lpstr>PowerPoint Presentation</vt:lpstr>
      <vt:lpstr>Community Wide</vt:lpstr>
      <vt:lpstr>GM Report  John Viola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Financial Change for the Month of December 2019 (Thousands) </vt:lpstr>
      <vt:lpstr>PowerPoint Presentation</vt:lpstr>
      <vt:lpstr>PowerPoint Presentation</vt:lpstr>
      <vt:lpstr>Financial Change Year to Date 5/1/19 – 12/31/19 (8 months) (Thousands) </vt:lpstr>
      <vt:lpstr>PowerPoint Presentation</vt:lpstr>
      <vt:lpstr>PowerPoint Presentation</vt:lpstr>
      <vt:lpstr>Treasurer’s Report Larry Perrone</vt:lpstr>
      <vt:lpstr>PowerPoint Presentation</vt:lpstr>
      <vt:lpstr>PowerPoint Presentation</vt:lpstr>
      <vt:lpstr>Reserves December 2019 ($Millions)</vt:lpstr>
      <vt:lpstr>Reserves 4/30/20 Forecasted</vt:lpstr>
      <vt:lpstr>Public Comments</vt:lpstr>
      <vt:lpstr>Capital Purchase Requests –  Aquatics – Replace shingles on roof at Sports Core Pool  P/R &amp; Marketing – Golf Clubhouse Audio System  P/R &amp; Marketing – Yacht Club Audio System  </vt:lpstr>
      <vt:lpstr>CPI Violations 3 Lord Guy Terrace 84 Sandyhook Rd.</vt:lpstr>
      <vt:lpstr>Unfinished Business  Second Reading – Resolution M-06 – Steve Tuttle</vt:lpstr>
      <vt:lpstr>New Business Discussion - Process for Earmarking Projects for the New Capital Reserve Fund – Colette Horn  Motion - Move to approve the request by Worcester County to occupy an office at the Public Library for Treasury operations – Doug Parks  Motion - Move to establish a 6% interest rate for delinquent fees for the fiscal 2020/2021 budget. – Doug Parks  Motion – To approve the lease agreement with Pin’eer Craft Club – Larry Perrone  </vt:lpstr>
      <vt:lpstr>Appointments -   John Reeves – 1st Term – Aquatics Ellen Hench – 1st Term – Aquatics Kim Meekins – 1st Term – Aquatics Paul Fohner – 2nd Term – Environment &amp; Natural Assets John Maziuk – 1st Term - Environment &amp; Natural Assets Steve Cohen – Chair – Recreation &amp; Parks Mary Corddry – 1st Term - Recreation &amp; Parks John Bussard – 1st Term – Recreation &amp; Parks Kathi Gottesman – 1st Term – Recreation &amp; Parks Laura Scharle – 1st Term – Recreation &amp; Parks    </vt:lpstr>
      <vt:lpstr>Adjournment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of Directors Meeting</dc:title>
  <dc:creator>Michelle Bennett</dc:creator>
  <cp:lastModifiedBy>Michelle Bennett</cp:lastModifiedBy>
  <cp:revision>3</cp:revision>
  <cp:lastPrinted>2020-03-03T13:04:26Z</cp:lastPrinted>
  <dcterms:created xsi:type="dcterms:W3CDTF">2020-01-30T14:58:53Z</dcterms:created>
  <dcterms:modified xsi:type="dcterms:W3CDTF">2020-03-03T13:11:12Z</dcterms:modified>
</cp:coreProperties>
</file>