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98" r:id="rId2"/>
    <p:sldMasterId id="2147484422" r:id="rId3"/>
    <p:sldMasterId id="2147484438" r:id="rId4"/>
    <p:sldMasterId id="2147484450" r:id="rId5"/>
  </p:sldMasterIdLst>
  <p:notesMasterIdLst>
    <p:notesMasterId r:id="rId50"/>
  </p:notesMasterIdLst>
  <p:handoutMasterIdLst>
    <p:handoutMasterId r:id="rId51"/>
  </p:handoutMasterIdLst>
  <p:sldIdLst>
    <p:sldId id="267" r:id="rId6"/>
    <p:sldId id="1358" r:id="rId7"/>
    <p:sldId id="274" r:id="rId8"/>
    <p:sldId id="281" r:id="rId9"/>
    <p:sldId id="280" r:id="rId10"/>
    <p:sldId id="1252" r:id="rId11"/>
    <p:sldId id="733" r:id="rId12"/>
    <p:sldId id="1344" r:id="rId13"/>
    <p:sldId id="1347" r:id="rId14"/>
    <p:sldId id="1342" r:id="rId15"/>
    <p:sldId id="256" r:id="rId16"/>
    <p:sldId id="1348" r:id="rId17"/>
    <p:sldId id="654" r:id="rId18"/>
    <p:sldId id="1367" r:id="rId19"/>
    <p:sldId id="1346" r:id="rId20"/>
    <p:sldId id="653" r:id="rId21"/>
    <p:sldId id="662" r:id="rId22"/>
    <p:sldId id="655" r:id="rId23"/>
    <p:sldId id="663" r:id="rId24"/>
    <p:sldId id="624" r:id="rId25"/>
    <p:sldId id="625" r:id="rId26"/>
    <p:sldId id="665" r:id="rId27"/>
    <p:sldId id="664" r:id="rId28"/>
    <p:sldId id="1326" r:id="rId29"/>
    <p:sldId id="1368" r:id="rId30"/>
    <p:sldId id="582" r:id="rId31"/>
    <p:sldId id="623" r:id="rId32"/>
    <p:sldId id="284" r:id="rId33"/>
    <p:sldId id="1359" r:id="rId34"/>
    <p:sldId id="1349" r:id="rId35"/>
    <p:sldId id="1350" r:id="rId36"/>
    <p:sldId id="567" r:id="rId37"/>
    <p:sldId id="287" r:id="rId38"/>
    <p:sldId id="1369" r:id="rId39"/>
    <p:sldId id="261" r:id="rId40"/>
    <p:sldId id="260" r:id="rId41"/>
    <p:sldId id="271" r:id="rId42"/>
    <p:sldId id="266" r:id="rId43"/>
    <p:sldId id="269" r:id="rId44"/>
    <p:sldId id="1370" r:id="rId45"/>
    <p:sldId id="262" r:id="rId46"/>
    <p:sldId id="1360" r:id="rId47"/>
    <p:sldId id="1361" r:id="rId48"/>
    <p:sldId id="291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C00"/>
    <a:srgbClr val="E4E1DE"/>
    <a:srgbClr val="5F5ACC"/>
    <a:srgbClr val="FF0000"/>
    <a:srgbClr val="BCE1EC"/>
    <a:srgbClr val="FFFF00"/>
    <a:srgbClr val="FFFF66"/>
    <a:srgbClr val="04D2B0"/>
    <a:srgbClr val="D4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28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1141C4EC-AAEF-48FD-84A8-57497A6B0EF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Pickleball New Courts</a:t>
          </a:r>
        </a:p>
      </dgm:t>
    </dgm:pt>
    <dgm:pt modelId="{E8D8F95B-4A52-48F4-8BAF-FB9AFA21F519}" type="sibTrans" cxnId="{3C311B9F-7C2D-40D0-B518-691B5AF821B9}">
      <dgm:prSet/>
      <dgm:spPr/>
      <dgm:t>
        <a:bodyPr/>
        <a:lstStyle/>
        <a:p>
          <a:endParaRPr lang="en-US" sz="1600"/>
        </a:p>
      </dgm:t>
    </dgm:pt>
    <dgm:pt modelId="{AA699710-C903-42CD-9F60-0BA513232865}" type="parTrans" cxnId="{3C311B9F-7C2D-40D0-B518-691B5AF821B9}">
      <dgm:prSet/>
      <dgm:spPr/>
      <dgm:t>
        <a:bodyPr/>
        <a:lstStyle/>
        <a:p>
          <a:endParaRPr lang="en-US" sz="1600"/>
        </a:p>
      </dgm:t>
    </dgm:pt>
    <dgm:pt modelId="{206816AD-4628-4F04-B050-2C5662A3BCBC}">
      <dgm:prSet custT="1"/>
      <dgm:spPr>
        <a:noFill/>
        <a:ln>
          <a:noFill/>
        </a:ln>
      </dgm:spPr>
      <dgm:t>
        <a:bodyPr/>
        <a:lstStyle/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</dgm:t>
    </dgm:pt>
    <dgm:pt modelId="{06AFEFC8-063E-4989-9949-B43F079202C0}" type="parTrans" cxnId="{80F7EB25-EDDF-414C-BE67-9DF3E3E7B128}">
      <dgm:prSet/>
      <dgm:spPr/>
      <dgm:t>
        <a:bodyPr/>
        <a:lstStyle/>
        <a:p>
          <a:endParaRPr lang="en-US" sz="1600"/>
        </a:p>
      </dgm:t>
    </dgm:pt>
    <dgm:pt modelId="{FB93759E-DAD9-44D5-91BE-E61712BFBFD9}" type="sibTrans" cxnId="{80F7EB25-EDDF-414C-BE67-9DF3E3E7B128}">
      <dgm:prSet/>
      <dgm:spPr/>
      <dgm:t>
        <a:bodyPr/>
        <a:lstStyle/>
        <a:p>
          <a:endParaRPr lang="en-US" sz="1600"/>
        </a:p>
      </dgm:t>
    </dgm:pt>
    <dgm:pt modelId="{0C001688-5666-4157-8642-DFFC965E0ACB}">
      <dgm:prSet custT="1"/>
      <dgm:spPr>
        <a:noFill/>
        <a:ln>
          <a:noFill/>
        </a:ln>
      </dgm:spPr>
      <dgm:t>
        <a:bodyPr/>
        <a:lstStyle/>
        <a:p>
          <a:pPr marL="512064" lvl="1" indent="-118872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Lights</a:t>
          </a:r>
        </a:p>
      </dgm:t>
    </dgm:pt>
    <dgm:pt modelId="{BFB4EBDE-081C-4135-990C-2F5B23618A79}" type="parTrans" cxnId="{701449B6-494B-4920-80EC-38CAD1B2180C}">
      <dgm:prSet/>
      <dgm:spPr/>
      <dgm:t>
        <a:bodyPr/>
        <a:lstStyle/>
        <a:p>
          <a:endParaRPr lang="en-US" sz="1600"/>
        </a:p>
      </dgm:t>
    </dgm:pt>
    <dgm:pt modelId="{39995255-3CCE-4012-85E6-8C9A1C459F8A}" type="sibTrans" cxnId="{701449B6-494B-4920-80EC-38CAD1B2180C}">
      <dgm:prSet/>
      <dgm:spPr/>
      <dgm:t>
        <a:bodyPr/>
        <a:lstStyle/>
        <a:p>
          <a:endParaRPr lang="en-US" sz="1600"/>
        </a:p>
      </dgm:t>
    </dgm:pt>
    <dgm:pt modelId="{67C9C0CB-25F0-4DF8-BB63-2002EA46B497}">
      <dgm:prSet custT="1"/>
      <dgm:spPr>
        <a:noFill/>
        <a:ln>
          <a:noFill/>
        </a:ln>
      </dgm:spPr>
      <dgm:t>
        <a:bodyPr/>
        <a:lstStyle/>
        <a:p>
          <a:pPr marL="512064" lvl="1" indent="-118872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  <a:tabLst/>
          </a:pPr>
          <a:r>
            <a: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Guard Shack</a:t>
          </a:r>
        </a:p>
      </dgm:t>
    </dgm:pt>
    <dgm:pt modelId="{D5213D26-5645-43AD-ABD8-A0CC58A0294B}" type="parTrans" cxnId="{F300EC4A-4B12-4E52-A168-155261865768}">
      <dgm:prSet/>
      <dgm:spPr/>
      <dgm:t>
        <a:bodyPr/>
        <a:lstStyle/>
        <a:p>
          <a:endParaRPr lang="en-US" sz="1600"/>
        </a:p>
      </dgm:t>
    </dgm:pt>
    <dgm:pt modelId="{8953496F-7484-418F-854A-E2D355B99985}" type="sibTrans" cxnId="{F300EC4A-4B12-4E52-A168-155261865768}">
      <dgm:prSet/>
      <dgm:spPr/>
      <dgm:t>
        <a:bodyPr/>
        <a:lstStyle/>
        <a:p>
          <a:endParaRPr lang="en-US" sz="1600"/>
        </a:p>
      </dgm:t>
    </dgm:pt>
    <dgm:pt modelId="{AEA9289A-06DC-49DB-ACB1-DC97DE392DE0}">
      <dgm:prSet custT="1"/>
      <dgm:spPr>
        <a:noFill/>
        <a:ln>
          <a:noFill/>
        </a:ln>
      </dgm:spPr>
      <dgm:t>
        <a:bodyPr/>
        <a:lstStyle/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</a:t>
          </a:r>
        </a:p>
      </dgm:t>
    </dgm:pt>
    <dgm:pt modelId="{D8CA14F7-1F64-4A2B-90BE-A017C28E826B}" type="parTrans" cxnId="{F5FF5FDB-9FDE-4AF3-A9E2-EDDDDDD6DB37}">
      <dgm:prSet/>
      <dgm:spPr/>
      <dgm:t>
        <a:bodyPr/>
        <a:lstStyle/>
        <a:p>
          <a:endParaRPr lang="en-US"/>
        </a:p>
      </dgm:t>
    </dgm:pt>
    <dgm:pt modelId="{3A7DF46B-AEEB-4C55-AE44-ED0BD0709C04}" type="sibTrans" cxnId="{F5FF5FDB-9FDE-4AF3-A9E2-EDDDDDD6DB37}">
      <dgm:prSet/>
      <dgm:spPr/>
      <dgm:t>
        <a:bodyPr/>
        <a:lstStyle/>
        <a:p>
          <a:endParaRPr lang="en-US"/>
        </a:p>
      </dgm:t>
    </dgm:pt>
    <dgm:pt modelId="{D59E77DD-F38E-40F3-8CA4-B2B7414BE6A6}">
      <dgm:prSet custT="1"/>
      <dgm:spPr>
        <a:noFill/>
        <a:ln>
          <a:noFill/>
        </a:ln>
      </dgm:spPr>
      <dgm:t>
        <a:bodyPr/>
        <a:lstStyle/>
        <a:p>
          <a:pPr marL="574675" lvl="1" indent="-174625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Wall and Door</a:t>
          </a:r>
        </a:p>
      </dgm:t>
    </dgm:pt>
    <dgm:pt modelId="{3F541824-D6D9-4A04-AA37-E9D8E374D3BD}" type="parTrans" cxnId="{72DE55E9-0B44-441B-B1DA-B9AD5C8AA21A}">
      <dgm:prSet/>
      <dgm:spPr/>
      <dgm:t>
        <a:bodyPr/>
        <a:lstStyle/>
        <a:p>
          <a:endParaRPr lang="en-US"/>
        </a:p>
      </dgm:t>
    </dgm:pt>
    <dgm:pt modelId="{36F60E25-2CB6-4404-8F7D-CAA68D54C884}" type="sibTrans" cxnId="{72DE55E9-0B44-441B-B1DA-B9AD5C8AA21A}">
      <dgm:prSet/>
      <dgm:spPr/>
      <dgm:t>
        <a:bodyPr/>
        <a:lstStyle/>
        <a:p>
          <a:endParaRPr lang="en-US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0AD9B432-AA33-42A7-A388-5401F59636B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</dgm:t>
    </dgm:pt>
    <dgm:pt modelId="{B1056687-E461-4415-97C4-B2C24EDD4996}" type="parTrans" cxnId="{59A135B3-6556-4193-BBFA-05375437B550}">
      <dgm:prSet/>
      <dgm:spPr/>
      <dgm:t>
        <a:bodyPr/>
        <a:lstStyle/>
        <a:p>
          <a:endParaRPr lang="en-US"/>
        </a:p>
      </dgm:t>
    </dgm:pt>
    <dgm:pt modelId="{B107DA7E-D8A7-4ECB-845F-EA73F7F29266}" type="sibTrans" cxnId="{59A135B3-6556-4193-BBFA-05375437B550}">
      <dgm:prSet/>
      <dgm:spPr/>
      <dgm:t>
        <a:bodyPr/>
        <a:lstStyle/>
        <a:p>
          <a:endParaRPr lang="en-US"/>
        </a:p>
      </dgm:t>
    </dgm:pt>
    <dgm:pt modelId="{DFE0B91B-1B90-493F-B893-3D762A48EF09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Debranching</a:t>
          </a:r>
        </a:p>
      </dgm:t>
    </dgm:pt>
    <dgm:pt modelId="{24673EDB-3F1C-49B0-9A3E-C23B3292CA13}" type="parTrans" cxnId="{885793E8-C042-4DF1-AC29-4EC80304474C}">
      <dgm:prSet/>
      <dgm:spPr/>
      <dgm:t>
        <a:bodyPr/>
        <a:lstStyle/>
        <a:p>
          <a:endParaRPr lang="en-US"/>
        </a:p>
      </dgm:t>
    </dgm:pt>
    <dgm:pt modelId="{0F7D6DEE-58C7-4C4A-87DF-3C5340731F78}" type="sibTrans" cxnId="{885793E8-C042-4DF1-AC29-4EC80304474C}">
      <dgm:prSet/>
      <dgm:spPr/>
      <dgm:t>
        <a:bodyPr/>
        <a:lstStyle/>
        <a:p>
          <a:endParaRPr lang="en-US"/>
        </a:p>
      </dgm:t>
    </dgm:pt>
    <dgm:pt modelId="{AB762DC8-1461-4397-909A-3AA256DE703B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Cherry Trees / Palm Trees</a:t>
          </a:r>
        </a:p>
      </dgm:t>
    </dgm:pt>
    <dgm:pt modelId="{8CF0B05D-C6A3-440A-8CCE-A9C16D26F198}" type="parTrans" cxnId="{24127189-CE39-432F-AEDC-F41728BB0A4E}">
      <dgm:prSet/>
      <dgm:spPr/>
      <dgm:t>
        <a:bodyPr/>
        <a:lstStyle/>
        <a:p>
          <a:endParaRPr lang="en-US"/>
        </a:p>
      </dgm:t>
    </dgm:pt>
    <dgm:pt modelId="{831328AA-F5CC-4801-A16E-80B2DE7139D6}" type="sibTrans" cxnId="{24127189-CE39-432F-AEDC-F41728BB0A4E}">
      <dgm:prSet/>
      <dgm:spPr/>
      <dgm:t>
        <a:bodyPr/>
        <a:lstStyle/>
        <a:p>
          <a:endParaRPr lang="en-US"/>
        </a:p>
      </dgm:t>
    </dgm:pt>
    <dgm:pt modelId="{72075F33-F328-4705-A67B-F831EF7991FD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Mulching Walking Trails</a:t>
          </a:r>
        </a:p>
      </dgm:t>
    </dgm:pt>
    <dgm:pt modelId="{2E208F0A-82C7-4B51-8D15-F5CA074FADC4}" type="parTrans" cxnId="{ECC45017-C427-49D0-8179-89259AB7F994}">
      <dgm:prSet/>
      <dgm:spPr/>
      <dgm:t>
        <a:bodyPr/>
        <a:lstStyle/>
        <a:p>
          <a:endParaRPr lang="en-US"/>
        </a:p>
      </dgm:t>
    </dgm:pt>
    <dgm:pt modelId="{69F6F647-DF21-46E0-A6AD-F70BABD8CCE0}" type="sibTrans" cxnId="{ECC45017-C427-49D0-8179-89259AB7F994}">
      <dgm:prSet/>
      <dgm:spPr/>
      <dgm:t>
        <a:bodyPr/>
        <a:lstStyle/>
        <a:p>
          <a:endParaRPr lang="en-US"/>
        </a:p>
      </dgm:t>
    </dgm:pt>
    <dgm:pt modelId="{C3B86F80-53A8-447F-9808-AAB0129C327F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Snow Storm Cost</a:t>
          </a:r>
        </a:p>
      </dgm:t>
    </dgm:pt>
    <dgm:pt modelId="{1C1885C5-D584-44B4-BB8B-59FA67AF672A}" type="parTrans" cxnId="{D62C5C16-D001-45A5-A5A2-634D080ACC70}">
      <dgm:prSet/>
      <dgm:spPr/>
      <dgm:t>
        <a:bodyPr/>
        <a:lstStyle/>
        <a:p>
          <a:endParaRPr lang="en-US"/>
        </a:p>
      </dgm:t>
    </dgm:pt>
    <dgm:pt modelId="{09FDE2F0-AB0F-4FF1-8A24-9FF8A6D78133}" type="sibTrans" cxnId="{D62C5C16-D001-45A5-A5A2-634D080ACC70}">
      <dgm:prSet/>
      <dgm:spPr/>
      <dgm:t>
        <a:bodyPr/>
        <a:lstStyle/>
        <a:p>
          <a:endParaRPr lang="en-US"/>
        </a:p>
      </dgm:t>
    </dgm:pt>
    <dgm:pt modelId="{9520D9A0-3AE5-4821-AF9B-47DCE14AF743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Payroll “Lite” Study</a:t>
          </a:r>
        </a:p>
      </dgm:t>
    </dgm:pt>
    <dgm:pt modelId="{ED589ADD-CBAF-468A-8AA2-48F6A5229CD7}" type="parTrans" cxnId="{699D1E67-C946-4B88-B2FA-70EBBFF20955}">
      <dgm:prSet/>
      <dgm:spPr/>
      <dgm:t>
        <a:bodyPr/>
        <a:lstStyle/>
        <a:p>
          <a:endParaRPr lang="en-US"/>
        </a:p>
      </dgm:t>
    </dgm:pt>
    <dgm:pt modelId="{EE5DA9E1-76B0-4401-9524-9FACB9B1A3C8}" type="sibTrans" cxnId="{699D1E67-C946-4B88-B2FA-70EBBFF20955}">
      <dgm:prSet/>
      <dgm:spPr/>
      <dgm:t>
        <a:bodyPr/>
        <a:lstStyle/>
        <a:p>
          <a:endParaRPr lang="en-US"/>
        </a:p>
      </dgm:t>
    </dgm:pt>
    <dgm:pt modelId="{B87D968A-02C1-46CC-9803-27F0AE45E92D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Bulkheads</a:t>
          </a:r>
        </a:p>
      </dgm:t>
    </dgm:pt>
    <dgm:pt modelId="{8AC7A154-FA3C-4B94-92D8-78E86AC69287}" type="parTrans" cxnId="{E8A97381-8EEF-4B01-AD60-0FF4B95B11E3}">
      <dgm:prSet/>
      <dgm:spPr/>
      <dgm:t>
        <a:bodyPr/>
        <a:lstStyle/>
        <a:p>
          <a:endParaRPr lang="en-US"/>
        </a:p>
      </dgm:t>
    </dgm:pt>
    <dgm:pt modelId="{FF047D1B-0645-497E-ACCC-998F8C5B067B}" type="sibTrans" cxnId="{E8A97381-8EEF-4B01-AD60-0FF4B95B11E3}">
      <dgm:prSet/>
      <dgm:spPr/>
      <dgm:t>
        <a:bodyPr/>
        <a:lstStyle/>
        <a:p>
          <a:endParaRPr lang="en-US"/>
        </a:p>
      </dgm:t>
    </dgm:pt>
    <dgm:pt modelId="{86D4C3EB-F95A-4054-9BD6-828D333D540A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CPI</a:t>
          </a:r>
        </a:p>
      </dgm:t>
    </dgm:pt>
    <dgm:pt modelId="{AEE5726B-D0FE-42FC-95F5-172A7C921B9E}" type="parTrans" cxnId="{01766F87-78BA-4924-B264-19A89DA05711}">
      <dgm:prSet/>
      <dgm:spPr/>
      <dgm:t>
        <a:bodyPr/>
        <a:lstStyle/>
        <a:p>
          <a:endParaRPr lang="en-US"/>
        </a:p>
      </dgm:t>
    </dgm:pt>
    <dgm:pt modelId="{F0D15B51-6660-4AF9-BE5D-B5696C088F7B}" type="sibTrans" cxnId="{01766F87-78BA-4924-B264-19A89DA05711}">
      <dgm:prSet/>
      <dgm:spPr/>
      <dgm:t>
        <a:bodyPr/>
        <a:lstStyle/>
        <a:p>
          <a:endParaRPr lang="en-US"/>
        </a:p>
      </dgm:t>
    </dgm:pt>
    <dgm:pt modelId="{305E224B-1FB8-4086-9F69-EE9833E6B819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</dgm:t>
    </dgm:pt>
    <dgm:pt modelId="{F49FBA3C-B03E-439A-977B-775C745287FB}" type="parTrans" cxnId="{DF05B84A-4475-4197-8FF3-539D966F3467}">
      <dgm:prSet/>
      <dgm:spPr/>
      <dgm:t>
        <a:bodyPr/>
        <a:lstStyle/>
        <a:p>
          <a:endParaRPr lang="en-US"/>
        </a:p>
      </dgm:t>
    </dgm:pt>
    <dgm:pt modelId="{74F9F1E3-5DC4-47E4-BF8B-71BB2EADBC33}" type="sibTrans" cxnId="{DF05B84A-4475-4197-8FF3-539D966F3467}">
      <dgm:prSet/>
      <dgm:spPr/>
      <dgm:t>
        <a:bodyPr/>
        <a:lstStyle/>
        <a:p>
          <a:endParaRPr lang="en-US"/>
        </a:p>
      </dgm:t>
    </dgm:pt>
    <dgm:pt modelId="{3AFA9107-3879-4316-AB22-C5594F08FCC0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Recommended FY 2022/2023 Budget</a:t>
          </a:r>
        </a:p>
      </dgm:t>
    </dgm:pt>
    <dgm:pt modelId="{2BBC96A7-B53F-466B-AB59-CC338AC349AB}" type="parTrans" cxnId="{95420ECD-228B-44E7-B4B3-D85F18282563}">
      <dgm:prSet/>
      <dgm:spPr/>
      <dgm:t>
        <a:bodyPr/>
        <a:lstStyle/>
        <a:p>
          <a:endParaRPr lang="en-US"/>
        </a:p>
      </dgm:t>
    </dgm:pt>
    <dgm:pt modelId="{39B7D013-9268-49F5-AC9C-C4302D4F4D5C}" type="sibTrans" cxnId="{95420ECD-228B-44E7-B4B3-D85F18282563}">
      <dgm:prSet/>
      <dgm:spPr/>
      <dgm:t>
        <a:bodyPr/>
        <a:lstStyle/>
        <a:p>
          <a:endParaRPr lang="en-US"/>
        </a:p>
      </dgm:t>
    </dgm:pt>
    <dgm:pt modelId="{7395C67D-D48B-482A-9BC1-7FAD99593B98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Financials</a:t>
          </a:r>
        </a:p>
      </dgm:t>
    </dgm:pt>
    <dgm:pt modelId="{AA328382-9FEF-47BE-AD6C-269739C5050C}" type="parTrans" cxnId="{FBF50AC2-6607-456E-95E5-11DF7D5C1E3E}">
      <dgm:prSet/>
      <dgm:spPr/>
      <dgm:t>
        <a:bodyPr/>
        <a:lstStyle/>
        <a:p>
          <a:endParaRPr lang="en-US"/>
        </a:p>
      </dgm:t>
    </dgm:pt>
    <dgm:pt modelId="{C84BBF69-8AC7-4909-A295-5300A6A3EC88}" type="sibTrans" cxnId="{FBF50AC2-6607-456E-95E5-11DF7D5C1E3E}">
      <dgm:prSet/>
      <dgm:spPr/>
      <dgm:t>
        <a:bodyPr/>
        <a:lstStyle/>
        <a:p>
          <a:endParaRPr lang="en-US"/>
        </a:p>
      </dgm:t>
    </dgm:pt>
    <dgm:pt modelId="{BA89F71B-814E-4964-8744-236F83FA95EF}">
      <dgm:prSet custT="1"/>
      <dgm:spPr>
        <a:noFill/>
        <a:ln>
          <a:noFill/>
        </a:ln>
      </dgm:spPr>
      <dgm:t>
        <a:bodyPr/>
        <a:lstStyle/>
        <a:p>
          <a:pPr marL="574675" lvl="1" indent="-174625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Audio System</a:t>
          </a:r>
        </a:p>
      </dgm:t>
    </dgm:pt>
    <dgm:pt modelId="{626A9DBA-872C-4739-9C1D-BC594B85A6E8}" type="parTrans" cxnId="{C50E4C8E-90DB-439C-9978-219FCA51435E}">
      <dgm:prSet/>
      <dgm:spPr/>
    </dgm:pt>
    <dgm:pt modelId="{E7E2F099-6956-40E0-9EF5-D606D08BFDB1}" type="sibTrans" cxnId="{C50E4C8E-90DB-439C-9978-219FCA51435E}">
      <dgm:prSet/>
      <dgm:spPr/>
    </dgm:pt>
    <dgm:pt modelId="{F5A05B33-3991-4F4C-AE9D-AFB1C7F92100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</dgm:t>
    </dgm:pt>
    <dgm:pt modelId="{EC671A84-DB02-4ACD-9558-080767A043C5}" type="parTrans" cxnId="{5E588F3D-FEEB-4621-B32F-723A2AA5AA12}">
      <dgm:prSet/>
      <dgm:spPr/>
    </dgm:pt>
    <dgm:pt modelId="{40BE28C0-04BD-4D81-8507-E3D9A54AC561}" type="sibTrans" cxnId="{5E588F3D-FEEB-4621-B32F-723A2AA5AA12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D62C5C16-D001-45A5-A5A2-634D080ACC70}" srcId="{13B849B3-EE92-4F22-8F7E-142A51942BD8}" destId="{C3B86F80-53A8-447F-9808-AAB0129C327F}" srcOrd="12" destOrd="0" parTransId="{1C1885C5-D584-44B4-BB8B-59FA67AF672A}" sibTransId="{09FDE2F0-AB0F-4FF1-8A24-9FF8A6D78133}"/>
    <dgm:cxn modelId="{ECC45017-C427-49D0-8179-89259AB7F994}" srcId="{13B849B3-EE92-4F22-8F7E-142A51942BD8}" destId="{72075F33-F328-4705-A67B-F831EF7991FD}" srcOrd="11" destOrd="0" parTransId="{2E208F0A-82C7-4B51-8D15-F5CA074FADC4}" sibTransId="{69F6F647-DF21-46E0-A6AD-F70BABD8CCE0}"/>
    <dgm:cxn modelId="{022D5D1A-5F75-401A-9425-7940B8A81B66}" type="presOf" srcId="{0C001688-5666-4157-8642-DFFC965E0ACB}" destId="{17F224EC-808A-4A8F-B7DC-2E5B9557C321}" srcOrd="0" destOrd="2" presId="urn:microsoft.com/office/officeart/2005/8/layout/default"/>
    <dgm:cxn modelId="{80F7EB25-EDDF-414C-BE67-9DF3E3E7B128}" srcId="{13B849B3-EE92-4F22-8F7E-142A51942BD8}" destId="{206816AD-4628-4F04-B050-2C5662A3BCBC}" srcOrd="0" destOrd="0" parTransId="{06AFEFC8-063E-4989-9949-B43F079202C0}" sibTransId="{FB93759E-DAD9-44D5-91BE-E61712BFBFD9}"/>
    <dgm:cxn modelId="{35385C29-D9C8-4147-A6A9-5251E765EBA1}" type="presOf" srcId="{86D4C3EB-F95A-4054-9BD6-828D333D540A}" destId="{17F224EC-808A-4A8F-B7DC-2E5B9557C321}" srcOrd="0" destOrd="10" presId="urn:microsoft.com/office/officeart/2005/8/layout/default"/>
    <dgm:cxn modelId="{5E588F3D-FEEB-4621-B32F-723A2AA5AA12}" srcId="{13B849B3-EE92-4F22-8F7E-142A51942BD8}" destId="{F5A05B33-3991-4F4C-AE9D-AFB1C7F92100}" srcOrd="14" destOrd="0" parTransId="{EC671A84-DB02-4ACD-9558-080767A043C5}" sibTransId="{40BE28C0-04BD-4D81-8507-E3D9A54AC561}"/>
    <dgm:cxn modelId="{0764B95B-4AB0-4414-B48E-8E045B5C60EF}" type="presOf" srcId="{3AFA9107-3879-4316-AB22-C5594F08FCC0}" destId="{17F224EC-808A-4A8F-B7DC-2E5B9557C321}" srcOrd="0" destOrd="19" presId="urn:microsoft.com/office/officeart/2005/8/layout/default"/>
    <dgm:cxn modelId="{D4524B5E-0E17-47F4-B223-0C261C5A3DE4}" type="presOf" srcId="{0AD9B432-AA33-42A7-A388-5401F59636B1}" destId="{17F224EC-808A-4A8F-B7DC-2E5B9557C321}" srcOrd="0" destOrd="11" presId="urn:microsoft.com/office/officeart/2005/8/layout/default"/>
    <dgm:cxn modelId="{A519E863-E7AF-4E2B-8CBD-1A57B8032355}" type="presOf" srcId="{AB762DC8-1461-4397-909A-3AA256DE703B}" destId="{17F224EC-808A-4A8F-B7DC-2E5B9557C321}" srcOrd="0" destOrd="13" presId="urn:microsoft.com/office/officeart/2005/8/layout/default"/>
    <dgm:cxn modelId="{0D0B3045-44D2-42B5-AAF1-DEC30214411D}" type="presOf" srcId="{305E224B-1FB8-4086-9F69-EE9833E6B819}" destId="{17F224EC-808A-4A8F-B7DC-2E5B9557C321}" srcOrd="0" destOrd="9" presId="urn:microsoft.com/office/officeart/2005/8/layout/default"/>
    <dgm:cxn modelId="{699D1E67-C946-4B88-B2FA-70EBBFF20955}" srcId="{13B849B3-EE92-4F22-8F7E-142A51942BD8}" destId="{9520D9A0-3AE5-4821-AF9B-47DCE14AF743}" srcOrd="13" destOrd="0" parTransId="{ED589ADD-CBAF-468A-8AA2-48F6A5229CD7}" sibTransId="{EE5DA9E1-76B0-4401-9524-9FACB9B1A3C8}"/>
    <dgm:cxn modelId="{5A8C904A-CF55-4D9E-ABEB-C5DBEEAB180D}" type="presOf" srcId="{7395C67D-D48B-482A-9BC1-7FAD99593B98}" destId="{17F224EC-808A-4A8F-B7DC-2E5B9557C321}" srcOrd="0" destOrd="18" presId="urn:microsoft.com/office/officeart/2005/8/layout/default"/>
    <dgm:cxn modelId="{DF05B84A-4475-4197-8FF3-539D966F3467}" srcId="{13B849B3-EE92-4F22-8F7E-142A51942BD8}" destId="{305E224B-1FB8-4086-9F69-EE9833E6B819}" srcOrd="6" destOrd="0" parTransId="{F49FBA3C-B03E-439A-977B-775C745287FB}" sibTransId="{74F9F1E3-5DC4-47E4-BF8B-71BB2EADBC33}"/>
    <dgm:cxn modelId="{F300EC4A-4B12-4E52-A168-155261865768}" srcId="{13B849B3-EE92-4F22-8F7E-142A51942BD8}" destId="{67C9C0CB-25F0-4DF8-BB63-2002EA46B497}" srcOrd="2" destOrd="0" parTransId="{D5213D26-5645-43AD-ABD8-A0CC58A0294B}" sibTransId="{8953496F-7484-418F-854A-E2D355B99985}"/>
    <dgm:cxn modelId="{DD64C06C-3FF2-41FE-A0FC-C93814CBDE04}" type="presOf" srcId="{B87D968A-02C1-46CC-9803-27F0AE45E92D}" destId="{17F224EC-808A-4A8F-B7DC-2E5B9557C321}" srcOrd="0" destOrd="8" presId="urn:microsoft.com/office/officeart/2005/8/layout/default"/>
    <dgm:cxn modelId="{F1149256-4846-48E4-9448-7313A86590DD}" type="presOf" srcId="{C8330427-0822-4E52-B101-8F71B7704093}" destId="{17F224EC-808A-4A8F-B7DC-2E5B9557C321}" srcOrd="0" destOrd="20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169E3D80-AE14-42F8-B86F-DF68600EE7BD}" type="presOf" srcId="{1141C4EC-AAEF-48FD-84A8-57497A6B0EF2}" destId="{17F224EC-808A-4A8F-B7DC-2E5B9557C321}" srcOrd="0" destOrd="7" presId="urn:microsoft.com/office/officeart/2005/8/layout/default"/>
    <dgm:cxn modelId="{E8A97381-8EEF-4B01-AD60-0FF4B95B11E3}" srcId="{13B849B3-EE92-4F22-8F7E-142A51942BD8}" destId="{B87D968A-02C1-46CC-9803-27F0AE45E92D}" srcOrd="5" destOrd="0" parTransId="{8AC7A154-FA3C-4B94-92D8-78E86AC69287}" sibTransId="{FF047D1B-0645-497E-ACCC-998F8C5B067B}"/>
    <dgm:cxn modelId="{B20F1486-9F3D-4DEF-8829-83AB45AD796B}" type="presOf" srcId="{9520D9A0-3AE5-4821-AF9B-47DCE14AF743}" destId="{17F224EC-808A-4A8F-B7DC-2E5B9557C321}" srcOrd="0" destOrd="16" presId="urn:microsoft.com/office/officeart/2005/8/layout/default"/>
    <dgm:cxn modelId="{01766F87-78BA-4924-B264-19A89DA05711}" srcId="{13B849B3-EE92-4F22-8F7E-142A51942BD8}" destId="{86D4C3EB-F95A-4054-9BD6-828D333D540A}" srcOrd="7" destOrd="0" parTransId="{AEE5726B-D0FE-42FC-95F5-172A7C921B9E}" sibTransId="{F0D15B51-6660-4AF9-BE5D-B5696C088F7B}"/>
    <dgm:cxn modelId="{24127189-CE39-432F-AEDC-F41728BB0A4E}" srcId="{13B849B3-EE92-4F22-8F7E-142A51942BD8}" destId="{AB762DC8-1461-4397-909A-3AA256DE703B}" srcOrd="10" destOrd="0" parTransId="{8CF0B05D-C6A3-440A-8CCE-A9C16D26F198}" sibTransId="{831328AA-F5CC-4801-A16E-80B2DE7139D6}"/>
    <dgm:cxn modelId="{C50E4C8E-90DB-439C-9978-219FCA51435E}" srcId="{AEA9289A-06DC-49DB-ACB1-DC97DE392DE0}" destId="{BA89F71B-814E-4964-8744-236F83FA95EF}" srcOrd="1" destOrd="0" parTransId="{626A9DBA-872C-4739-9C1D-BC594B85A6E8}" sibTransId="{E7E2F099-6956-40E0-9EF5-D606D08BFDB1}"/>
    <dgm:cxn modelId="{4A8FF996-B16B-4295-A709-A9E55BAEC8AD}" type="presOf" srcId="{72075F33-F328-4705-A67B-F831EF7991FD}" destId="{17F224EC-808A-4A8F-B7DC-2E5B9557C321}" srcOrd="0" destOrd="14" presId="urn:microsoft.com/office/officeart/2005/8/layout/default"/>
    <dgm:cxn modelId="{800E929A-9AA4-4705-A576-A13486240BED}" type="presOf" srcId="{67C9C0CB-25F0-4DF8-BB63-2002EA46B497}" destId="{17F224EC-808A-4A8F-B7DC-2E5B9557C321}" srcOrd="0" destOrd="3" presId="urn:microsoft.com/office/officeart/2005/8/layout/default"/>
    <dgm:cxn modelId="{3C311B9F-7C2D-40D0-B518-691B5AF821B9}" srcId="{13B849B3-EE92-4F22-8F7E-142A51942BD8}" destId="{1141C4EC-AAEF-48FD-84A8-57497A6B0EF2}" srcOrd="4" destOrd="0" parTransId="{AA699710-C903-42CD-9F60-0BA513232865}" sibTransId="{E8D8F95B-4A52-48F4-8BAF-FB9AFA21F519}"/>
    <dgm:cxn modelId="{E0EC7EA7-83D2-4314-84F9-1DED6097F882}" type="presOf" srcId="{AEA9289A-06DC-49DB-ACB1-DC97DE392DE0}" destId="{17F224EC-808A-4A8F-B7DC-2E5B9557C321}" srcOrd="0" destOrd="4" presId="urn:microsoft.com/office/officeart/2005/8/layout/default"/>
    <dgm:cxn modelId="{385A14B1-4DE4-4E88-93CF-BF8562E0260E}" type="presOf" srcId="{BA89F71B-814E-4964-8744-236F83FA95EF}" destId="{17F224EC-808A-4A8F-B7DC-2E5B9557C321}" srcOrd="0" destOrd="6" presId="urn:microsoft.com/office/officeart/2005/8/layout/default"/>
    <dgm:cxn modelId="{59A135B3-6556-4193-BBFA-05375437B550}" srcId="{13B849B3-EE92-4F22-8F7E-142A51942BD8}" destId="{0AD9B432-AA33-42A7-A388-5401F59636B1}" srcOrd="8" destOrd="0" parTransId="{B1056687-E461-4415-97C4-B2C24EDD4996}" sibTransId="{B107DA7E-D8A7-4ECB-845F-EA73F7F29266}"/>
    <dgm:cxn modelId="{51EC67B5-0928-4126-A1C3-167090903FBE}" type="presOf" srcId="{206816AD-4628-4F04-B050-2C5662A3BCBC}" destId="{17F224EC-808A-4A8F-B7DC-2E5B9557C321}" srcOrd="0" destOrd="1" presId="urn:microsoft.com/office/officeart/2005/8/layout/default"/>
    <dgm:cxn modelId="{701449B6-494B-4920-80EC-38CAD1B2180C}" srcId="{13B849B3-EE92-4F22-8F7E-142A51942BD8}" destId="{0C001688-5666-4157-8642-DFFC965E0ACB}" srcOrd="1" destOrd="0" parTransId="{BFB4EBDE-081C-4135-990C-2F5B23618A79}" sibTransId="{39995255-3CCE-4012-85E6-8C9A1C459F8A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38E9ECB8-D886-47CD-B7B1-BA1704B39DC8}" type="presOf" srcId="{DFE0B91B-1B90-493F-B893-3D762A48EF09}" destId="{17F224EC-808A-4A8F-B7DC-2E5B9557C321}" srcOrd="0" destOrd="12" presId="urn:microsoft.com/office/officeart/2005/8/layout/default"/>
    <dgm:cxn modelId="{FBF50AC2-6607-456E-95E5-11DF7D5C1E3E}" srcId="{13B849B3-EE92-4F22-8F7E-142A51942BD8}" destId="{7395C67D-D48B-482A-9BC1-7FAD99593B98}" srcOrd="15" destOrd="0" parTransId="{AA328382-9FEF-47BE-AD6C-269739C5050C}" sibTransId="{C84BBF69-8AC7-4909-A295-5300A6A3EC88}"/>
    <dgm:cxn modelId="{95420ECD-228B-44E7-B4B3-D85F18282563}" srcId="{13B849B3-EE92-4F22-8F7E-142A51942BD8}" destId="{3AFA9107-3879-4316-AB22-C5594F08FCC0}" srcOrd="16" destOrd="0" parTransId="{2BBC96A7-B53F-466B-AB59-CC338AC349AB}" sibTransId="{39B7D013-9268-49F5-AC9C-C4302D4F4D5C}"/>
    <dgm:cxn modelId="{D8D2A7CD-2B3A-44CA-918D-A7454B24B9C0}" type="presOf" srcId="{C3B86F80-53A8-447F-9808-AAB0129C327F}" destId="{17F224EC-808A-4A8F-B7DC-2E5B9557C321}" srcOrd="0" destOrd="15" presId="urn:microsoft.com/office/officeart/2005/8/layout/default"/>
    <dgm:cxn modelId="{82FD05DA-DCF3-4409-A6C0-D28A4E953035}" type="presOf" srcId="{D59E77DD-F38E-40F3-8CA4-B2B7414BE6A6}" destId="{17F224EC-808A-4A8F-B7DC-2E5B9557C321}" srcOrd="0" destOrd="5" presId="urn:microsoft.com/office/officeart/2005/8/layout/default"/>
    <dgm:cxn modelId="{F5FF5FDB-9FDE-4AF3-A9E2-EDDDDDD6DB37}" srcId="{13B849B3-EE92-4F22-8F7E-142A51942BD8}" destId="{AEA9289A-06DC-49DB-ACB1-DC97DE392DE0}" srcOrd="3" destOrd="0" parTransId="{D8CA14F7-1F64-4A2B-90BE-A017C28E826B}" sibTransId="{3A7DF46B-AEEB-4C55-AE44-ED0BD0709C04}"/>
    <dgm:cxn modelId="{885793E8-C042-4DF1-AC29-4EC80304474C}" srcId="{13B849B3-EE92-4F22-8F7E-142A51942BD8}" destId="{DFE0B91B-1B90-493F-B893-3D762A48EF09}" srcOrd="9" destOrd="0" parTransId="{24673EDB-3F1C-49B0-9A3E-C23B3292CA13}" sibTransId="{0F7D6DEE-58C7-4C4A-87DF-3C5340731F78}"/>
    <dgm:cxn modelId="{72DE55E9-0B44-441B-B1DA-B9AD5C8AA21A}" srcId="{AEA9289A-06DC-49DB-ACB1-DC97DE392DE0}" destId="{D59E77DD-F38E-40F3-8CA4-B2B7414BE6A6}" srcOrd="0" destOrd="0" parTransId="{3F541824-D6D9-4A04-AA37-E9D8E374D3BD}" sibTransId="{36F60E25-2CB6-4404-8F7D-CAA68D54C884}"/>
    <dgm:cxn modelId="{386085F2-9FBD-4522-949E-142CE8E8A297}" srcId="{13B849B3-EE92-4F22-8F7E-142A51942BD8}" destId="{C8330427-0822-4E52-B101-8F71B7704093}" srcOrd="17" destOrd="0" parTransId="{50838DAC-9624-48C2-A863-AB02E02EDFB2}" sibTransId="{3C3F3C89-C0AA-4665-A4CF-A6FE61D29742}"/>
    <dgm:cxn modelId="{A5F675F6-B69A-48DF-99DC-3123E7DA828B}" type="presOf" srcId="{F5A05B33-3991-4F4C-AE9D-AFB1C7F92100}" destId="{17F224EC-808A-4A8F-B7DC-2E5B9557C321}" srcOrd="0" destOrd="17" presId="urn:microsoft.com/office/officeart/2005/8/layout/default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4018" y="0"/>
          <a:ext cx="8221563" cy="57165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28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</a:t>
          </a:r>
        </a:p>
        <a:p>
          <a:pPr marL="512064" lvl="1" indent="-118872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Lights</a:t>
          </a:r>
        </a:p>
        <a:p>
          <a:pPr marL="512064" lvl="1" indent="-118872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  <a:tabLst/>
          </a:pPr>
          <a:r>
            <a: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Guard Shack</a:t>
          </a:r>
        </a:p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</a:t>
          </a:r>
        </a:p>
        <a:p>
          <a:pPr marL="574675" lvl="1" indent="-174625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Wall and Door</a:t>
          </a:r>
        </a:p>
        <a:p>
          <a:pPr marL="574675" lvl="1" indent="-174625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Audio System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Pickleball New Courts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Bulkheads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CPI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Debranching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Cherry Trees / Palm Trees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Mulching Walking Trails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Snow Storm Cost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Payroll “Lite” Study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Ø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Financials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Recommended FY 2022/2023 Budget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8" y="0"/>
        <a:ext cx="8221563" cy="571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2/23/2022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2/23/2022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4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9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9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2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2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9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1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B82-E29C-4B05-88B6-2B7B60D1A767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2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DCEB-86F3-450B-A5E8-C3AE71F5FB74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1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8ABB-82B0-4B38-9CF0-E86B6E3EB72E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2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9F4C-E4D1-4485-93A2-C4396509184C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90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05C2-3595-4164-9744-0540ED77C13E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99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B7FE-D393-4015-9A4B-A86BFC24B485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3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9333-2733-41FB-BB9E-BF8E3ABEDCF6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5D43-2A33-4D61-9F5C-392B8A7DF414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7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A0C6ED09-1A19-42B3-86ED-53D46E72920D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764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3694-012F-4548-86BB-1CA36ECC53DB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38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3F7F-CEDF-4DA6-97C0-F49ECE05B0AB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74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8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38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4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7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3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0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50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6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381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4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5940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2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3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5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9ED1-20B6-486E-AD1A-0AF57D3268A8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464" r:id="rId14"/>
    <p:sldLayoutId id="2147484465" r:id="rId15"/>
    <p:sldLayoutId id="214748446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462" y="976508"/>
            <a:ext cx="4143979" cy="2367221"/>
          </a:xfrm>
        </p:spPr>
        <p:txBody>
          <a:bodyPr>
            <a:normAutofit/>
          </a:bodyPr>
          <a:lstStyle/>
          <a:p>
            <a:r>
              <a:rPr lang="en-US" sz="4700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4148190" cy="16065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February 23, 2022</a:t>
            </a: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279" y="1999767"/>
            <a:ext cx="2099328" cy="2099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0787B-3E20-4250-9582-DDCB19815A3B}"/>
              </a:ext>
            </a:extLst>
          </p:cNvPr>
          <p:cNvSpPr txBox="1"/>
          <p:nvPr/>
        </p:nvSpPr>
        <p:spPr>
          <a:xfrm>
            <a:off x="4910202" y="121299"/>
            <a:ext cx="4233797" cy="58911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60325">
              <a:spcAft>
                <a:spcPts val="800"/>
              </a:spcAft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Pickleball Courts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Bid packet sent 1/21/22; bids </a:t>
            </a: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to be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returned on 2/18/22</a:t>
            </a:r>
            <a:endParaRPr lang="en-US" sz="1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revisit with contractors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E8E0A-D46A-4DEE-9674-3A239D44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770"/>
            <a:ext cx="4910202" cy="36657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5CF121-5D61-4769-9D8E-0A097EC5B154}"/>
              </a:ext>
            </a:extLst>
          </p:cNvPr>
          <p:cNvSpPr/>
          <p:nvPr/>
        </p:nvSpPr>
        <p:spPr>
          <a:xfrm>
            <a:off x="569167" y="2565918"/>
            <a:ext cx="727788" cy="643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AAC6EF-1FC7-4E1F-A226-896E0D1F6BA8}"/>
              </a:ext>
            </a:extLst>
          </p:cNvPr>
          <p:cNvSpPr/>
          <p:nvPr/>
        </p:nvSpPr>
        <p:spPr>
          <a:xfrm>
            <a:off x="2034073" y="3004457"/>
            <a:ext cx="503854" cy="424543"/>
          </a:xfrm>
          <a:prstGeom prst="ellipse">
            <a:avLst/>
          </a:prstGeom>
          <a:noFill/>
          <a:ln>
            <a:solidFill>
              <a:srgbClr val="D6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B4BFE069-009D-4737-903A-58EEB50F4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850" y="1757630"/>
            <a:ext cx="4178300" cy="3133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87509-B89C-4E4C-B4A8-42696BB29D62}"/>
              </a:ext>
            </a:extLst>
          </p:cNvPr>
          <p:cNvSpPr txBox="1"/>
          <p:nvPr/>
        </p:nvSpPr>
        <p:spPr>
          <a:xfrm>
            <a:off x="0" y="3300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Bulkheads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34F8C-58C1-48CE-8C3E-16D3D2B03556}"/>
              </a:ext>
            </a:extLst>
          </p:cNvPr>
          <p:cNvSpPr txBox="1"/>
          <p:nvPr/>
        </p:nvSpPr>
        <p:spPr>
          <a:xfrm>
            <a:off x="6379685" y="1235342"/>
            <a:ext cx="25301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Proposed for 2022/2023:</a:t>
            </a:r>
          </a:p>
          <a:p>
            <a:pPr algn="ctr"/>
            <a:r>
              <a:rPr lang="en-US" sz="1600" dirty="0"/>
              <a:t>Replacing approximately 2,045 sq. ft. of bulkhead ($425.00 per sq. ft.)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Budgeted Amount:</a:t>
            </a:r>
          </a:p>
          <a:p>
            <a:pPr algn="ctr"/>
            <a:r>
              <a:rPr lang="en-US" sz="1600" dirty="0"/>
              <a:t>$919,125.00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Addresses to be replaced:</a:t>
            </a:r>
          </a:p>
          <a:p>
            <a:pPr algn="ctr"/>
            <a:r>
              <a:rPr lang="en-US" sz="1600" dirty="0"/>
              <a:t>1, 3, 5, 7, 9, 11, 13, 15, 17, 19 Pintail Drive North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4, 6, 8, 10, 12, 14, 16, 20 Ebb Tide Court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Pintail Park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34F1A3-2019-4361-AAB8-622213F70E6A}"/>
              </a:ext>
            </a:extLst>
          </p:cNvPr>
          <p:cNvSpPr txBox="1"/>
          <p:nvPr/>
        </p:nvSpPr>
        <p:spPr>
          <a:xfrm>
            <a:off x="126622" y="1235342"/>
            <a:ext cx="28158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Addresses Started in September:</a:t>
            </a:r>
          </a:p>
          <a:p>
            <a:pPr algn="ctr"/>
            <a:r>
              <a:rPr lang="en-US" sz="1600" dirty="0"/>
              <a:t>8, 10, 12, 14, 16, 18, 20, 22, 24, 26, 28, 30, 32, 34, 36, 38, 40, 42, 44, 46, 48 50 Pintail Drive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3, 4, 5, 6, 7, 8, 9, 10, 11, 12 Crab Cay Court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Current Status:</a:t>
            </a:r>
          </a:p>
          <a:p>
            <a:pPr algn="ctr"/>
            <a:r>
              <a:rPr lang="en-US" sz="1600" dirty="0"/>
              <a:t>Vinyl bulkhead installed at all location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Contractor backfilling bulkheads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470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65463" y="16075"/>
            <a:ext cx="4528457" cy="39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Mailboxes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283464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high-priority locations have been determined to begin work on</a:t>
            </a:r>
          </a:p>
          <a:p>
            <a:pPr marL="342900" marR="0" lvl="0" indent="-283464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pedestals have been ordered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on delivery to begin replacement</a:t>
            </a:r>
          </a:p>
          <a:p>
            <a:pPr marL="1257300" lvl="2" indent="-283464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coordinate with post office on replacement dates</a:t>
            </a:r>
          </a:p>
          <a:p>
            <a:pPr marL="342900" marR="0" lvl="0" indent="-283464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bid for $75 each to clean each mailbox location, including concrete</a:t>
            </a:r>
          </a:p>
          <a:p>
            <a:pPr marL="800100" lvl="1" indent="-283464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 $4,125 (55 locations)</a:t>
            </a:r>
          </a:p>
        </p:txBody>
      </p:sp>
      <p:pic>
        <p:nvPicPr>
          <p:cNvPr id="4" name="Picture 3" descr="A picture containing ground, outdoor, concrete, stone&#10;&#10;Description automatically generated">
            <a:extLst>
              <a:ext uri="{FF2B5EF4-FFF2-40B4-BE49-F238E27FC236}">
                <a16:creationId xmlns:a16="http://schemas.microsoft.com/office/drawing/2014/main" id="{E4716337-2667-4C35-AF4D-7F03F9ADA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4005943"/>
            <a:ext cx="3802743" cy="2852057"/>
          </a:xfrm>
          <a:prstGeom prst="rect">
            <a:avLst/>
          </a:prstGeom>
        </p:spPr>
      </p:pic>
      <p:pic>
        <p:nvPicPr>
          <p:cNvPr id="6" name="Picture 5" descr="A picture containing furniture, cabinet, chest of drawers&#10;&#10;Description automatically generated">
            <a:extLst>
              <a:ext uri="{FF2B5EF4-FFF2-40B4-BE49-F238E27FC236}">
                <a16:creationId xmlns:a16="http://schemas.microsoft.com/office/drawing/2014/main" id="{0CA4E827-5FD8-4EEC-B990-54AD651CD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8355" y="4002310"/>
            <a:ext cx="3640181" cy="2855690"/>
          </a:xfrm>
          <a:prstGeom prst="rect">
            <a:avLst/>
          </a:prstGeom>
        </p:spPr>
      </p:pic>
      <p:pic>
        <p:nvPicPr>
          <p:cNvPr id="9" name="Picture 8" descr="A picture containing ground&#10;&#10;Description automatically generated">
            <a:extLst>
              <a:ext uri="{FF2B5EF4-FFF2-40B4-BE49-F238E27FC236}">
                <a16:creationId xmlns:a16="http://schemas.microsoft.com/office/drawing/2014/main" id="{26902341-5731-4EAA-9D81-6D3464205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35" y="431077"/>
            <a:ext cx="4103802" cy="30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0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CPI Violation Dashboard</a:t>
            </a:r>
            <a:br>
              <a:rPr lang="en-US" b="1" u="sng" dirty="0"/>
            </a:br>
            <a:r>
              <a:rPr lang="en-US" b="1" u="sng" dirty="0"/>
              <a:t>JANUARY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12/31/21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1/31/22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418456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12/31/21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in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1/31/22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Violations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228600" y="17414"/>
            <a:ext cx="8686800" cy="446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Debranching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on hole 11</a:t>
            </a: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Cherry trees and palm trees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ordered and installed by the beginning of the season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Mulching walking trails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Branches picked up from storm are currently being chipped and will be used to mulch the walking trails</a:t>
            </a: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 cost:</a:t>
            </a: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$31,000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Payroll “lite”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Northstar: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currently testing online payments with Northstar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payments will be tentatively accepted beginning on March 15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3.5% convenience fee for credit card payments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with a lien on the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property will be blocked from online payments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0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057B-1C75-4C9C-906A-0189E0B9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Financials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1654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221601"/>
            <a:ext cx="7497763" cy="1030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</a:t>
            </a:r>
            <a:r>
              <a:rPr lang="en-US" sz="3600" b="1" dirty="0" err="1">
                <a:latin typeface="Century Gothic" panose="020B0502020202020204" pitchFamily="34" charset="0"/>
              </a:rPr>
              <a:t>january</a:t>
            </a:r>
            <a:r>
              <a:rPr lang="en-US" sz="3600" b="1" dirty="0">
                <a:latin typeface="Century Gothic" panose="020B0502020202020204" pitchFamily="34" charset="0"/>
              </a:rPr>
              <a:t> 2022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January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$133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$189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 + New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856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875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(19)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($723)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($686)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264178"/>
            <a:ext cx="7497763" cy="1030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</a:t>
            </a:r>
            <a:r>
              <a:rPr lang="en-US" sz="3600" b="1" dirty="0" err="1">
                <a:latin typeface="Century Gothic" panose="020B0502020202020204" pitchFamily="34" charset="0"/>
              </a:rPr>
              <a:t>january</a:t>
            </a:r>
            <a:r>
              <a:rPr lang="en-US" sz="3600" b="1" dirty="0">
                <a:latin typeface="Century Gothic" panose="020B0502020202020204" pitchFamily="34" charset="0"/>
              </a:rPr>
              <a:t> 2022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 January 2022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$12,364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$13,709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$1,345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 + New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10,088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9,949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139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$2,276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$3,760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$1,484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72354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0000" y="42225"/>
            <a:ext cx="7497763" cy="12223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the Month of </a:t>
            </a:r>
            <a:r>
              <a:rPr lang="en-US" sz="2800" b="1" dirty="0" err="1">
                <a:latin typeface="Century Gothic" panose="020B0502020202020204" pitchFamily="34" charset="0"/>
              </a:rPr>
              <a:t>january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39426" y="1472935"/>
          <a:ext cx="6438912" cy="429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6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8841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837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General 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56192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29.9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New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(14.0)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883939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(13.4)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061454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(9.7)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60484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(8.4)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128661"/>
                  </a:ext>
                </a:extLst>
              </a:tr>
              <a:tr h="851628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(Racquet, Clubhouse Grille, Marketing, Finance, GM Office, Beach Parking,  Aquatics, Beach Club)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</a:p>
                    <a:p>
                      <a:pPr algn="ctr"/>
                      <a:r>
                        <a:rPr lang="en-US" sz="1600" dirty="0"/>
                        <a:t>   (4.6)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76776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 $36.8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023079" y="5771411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023079" y="5354741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2864" y="-17458"/>
            <a:ext cx="7497763" cy="12223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year-to-date </a:t>
            </a:r>
            <a:r>
              <a:rPr lang="en-US" sz="2800" b="1" dirty="0" err="1">
                <a:latin typeface="Century Gothic" panose="020B0502020202020204" pitchFamily="34" charset="0"/>
              </a:rPr>
              <a:t>january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56655" y="1204917"/>
          <a:ext cx="6770183" cy="50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53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82673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347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$355.7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11564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5274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Admin, Finance, GM, PR/</a:t>
                      </a:r>
                      <a:r>
                        <a:rPr lang="en-US" sz="1600" dirty="0" err="1"/>
                        <a:t>Mktng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238.2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9460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194.2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33719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99.0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83.4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57.4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04246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55.9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1820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646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83521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24.5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5928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6495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New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(33.5)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7458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$1,483.9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245702" y="6224573"/>
            <a:ext cx="966547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245703" y="5906976"/>
            <a:ext cx="966547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B1E02-E08A-410F-90CE-6765F841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552"/>
            <a:ext cx="4453063" cy="5939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5964C6-9DF4-4452-BD6B-1B70F4384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132" y="470260"/>
            <a:ext cx="4581867" cy="59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249" y="370568"/>
            <a:ext cx="7018337" cy="59055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January 2022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95795" y="2059198"/>
          <a:ext cx="8987246" cy="39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4/30/21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2.9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 + Grant Income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(0.6)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(1.1)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(2.4)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1/31/22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300" y="0"/>
            <a:ext cx="8407400" cy="584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</a:t>
            </a:r>
            <a:r>
              <a:rPr lang="en-US" sz="2800" dirty="0"/>
              <a:t>year-end 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unaudited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</a:t>
            </a:r>
            <a:r>
              <a:rPr lang="en-US" sz="2000" b="1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ooo’s</a:t>
            </a: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65030"/>
              </p:ext>
            </p:extLst>
          </p:nvPr>
        </p:nvGraphicFramePr>
        <p:xfrm>
          <a:off x="102425" y="690453"/>
          <a:ext cx="8939149" cy="613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38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005652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3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Unaudited EST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4/30/2022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– Fleet Vehicles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(302)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Tractor in 21 Budget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5879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Vehicles (x 3)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(140)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729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(Furniture, Roof, Equip)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Maintenance Mowers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Boom Mower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(37)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Ops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(29)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138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Kitchen Equipment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(24)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6402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Racquet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Lighting,Fountains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018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(25)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3,853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1,705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(846)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4,712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1,010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1,070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(1,708)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372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216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1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(212)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469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835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(800)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504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102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183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(190)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95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4/30/22 ESTIMATE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5,650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3,794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(3,756)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5,688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75" y="227013"/>
            <a:ext cx="8172450" cy="584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FY23 RESERVES BUDGET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6807E8-6888-419E-9D6A-8C1C20F62F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775" y="1151905"/>
          <a:ext cx="8172450" cy="476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8172342" imgH="5524629" progId="Excel.Sheet.12">
                  <p:embed/>
                </p:oleObj>
              </mc:Choice>
              <mc:Fallback>
                <p:oleObj name="Worksheet" r:id="rId3" imgW="8172342" imgH="552462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6807E8-6888-419E-9D6A-8C1C20F62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" y="1151905"/>
                        <a:ext cx="8172450" cy="4762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0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300" y="183470"/>
            <a:ext cx="8407400" cy="584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GENERAL REPLACEMENT RESERVE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800" kern="1200" dirty="0">
                <a:latin typeface="+mj-lt"/>
                <a:ea typeface="+mj-ea"/>
                <a:cs typeface="+mj-cs"/>
              </a:rPr>
              <a:t>5-YEAR PROJECTION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55A7CE-B473-4F90-B883-C1756226E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688289"/>
              </p:ext>
            </p:extLst>
          </p:nvPr>
        </p:nvGraphicFramePr>
        <p:xfrm>
          <a:off x="466548" y="862149"/>
          <a:ext cx="8214114" cy="520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9020229" imgH="7220014" progId="Excel.Sheet.12">
                  <p:embed/>
                </p:oleObj>
              </mc:Choice>
              <mc:Fallback>
                <p:oleObj name="Worksheet" r:id="rId3" imgW="9020229" imgH="722001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555A7CE-B473-4F90-B883-C1756226E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548" y="862149"/>
                        <a:ext cx="8214114" cy="520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0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795308" y="0"/>
            <a:ext cx="5553384" cy="38317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400" b="1" u="sng" strike="noStrike" cap="all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Recommended FY 2022/2023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4C5A5-CBAC-4370-9527-20EB3D63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0" y="430954"/>
            <a:ext cx="4815841" cy="6450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57AAC-3ADE-437F-AEB5-4EE148FF2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69" y="1550467"/>
            <a:ext cx="4272139" cy="3422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23256-112B-4497-884E-FFE2C1F77A06}"/>
              </a:ext>
            </a:extLst>
          </p:cNvPr>
          <p:cNvSpPr txBox="1"/>
          <p:nvPr/>
        </p:nvSpPr>
        <p:spPr>
          <a:xfrm>
            <a:off x="313507" y="5467769"/>
            <a:ext cx="373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Bulkhead differential $650</a:t>
            </a:r>
          </a:p>
          <a:p>
            <a:pPr algn="ctr"/>
            <a:r>
              <a:rPr lang="en-US" sz="1600" i="1" dirty="0"/>
              <a:t>(no change from prior year)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0803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97AE0-836F-4A4A-AEAA-26F6A0F7F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2" y="405113"/>
            <a:ext cx="8118575" cy="53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24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 err="1"/>
              <a:t>larry</a:t>
            </a:r>
            <a:r>
              <a:rPr lang="en-US" sz="3600" dirty="0"/>
              <a:t> Perrone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January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January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.75%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January 31, 2022, the Association had approx. $13.0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$7.1 million invested in CDAR’s,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$5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.9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 in Money Market,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/>
              <a:t>Public Comments</a:t>
            </a:r>
          </a:p>
        </p:txBody>
      </p:sp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C6628076-1485-4C57-AED5-A7C36F4A3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5A8B-1DEB-4107-BBC0-D85DAB96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664811" cy="1049235"/>
          </a:xfrm>
        </p:spPr>
        <p:txBody>
          <a:bodyPr>
            <a:normAutofit/>
          </a:bodyPr>
          <a:lstStyle/>
          <a:p>
            <a:pPr algn="r"/>
            <a:r>
              <a:rPr lang="en-US" sz="4200" dirty="0"/>
              <a:t>Public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56CA-17A1-488D-B777-7FF47F43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377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Members wishing to make comments must state their name and address.  Time limit for comments is 5 minutes.  Comments may be made on any topic of interest to the member that pertains to the mission of OPA.  Order for comments for hybrid meetings:  1</a:t>
            </a:r>
            <a:r>
              <a:rPr lang="en-US" baseline="30000" dirty="0"/>
              <a:t>st</a:t>
            </a:r>
            <a:r>
              <a:rPr lang="en-US" dirty="0"/>
              <a:t> – members in attendance in-person; 2</a:t>
            </a:r>
            <a:r>
              <a:rPr lang="en-US" baseline="30000" dirty="0"/>
              <a:t>nd</a:t>
            </a:r>
            <a:r>
              <a:rPr lang="en-US" dirty="0"/>
              <a:t> – MS Teams Participants (use of “raise hand” function required to enter speaking queue); 3</a:t>
            </a:r>
            <a:r>
              <a:rPr lang="en-US" baseline="30000" dirty="0"/>
              <a:t>rd</a:t>
            </a:r>
            <a:r>
              <a:rPr lang="en-US" dirty="0"/>
              <a:t> – members participating through the MS Teams call-in (audio only) function.  To enter call-in queue, text Josh Davis at 443-377-1079.  Chat function of MS Teams is for Public Comments only; all other comments in the chat function will be considered out of order, as will be speaking during the meeting without being given the floor by the Chair.</a:t>
            </a:r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F3C6C4E6-4359-4154-A937-39A3D772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57" y="-77141"/>
            <a:ext cx="2240912" cy="2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 dirty="0">
                <a:solidFill>
                  <a:schemeClr val="tx2"/>
                </a:solidFill>
              </a:rPr>
              <a:t>Approval of Agenda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332546" y="1771510"/>
            <a:ext cx="6817399" cy="175596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1200"/>
              </a:spcAft>
            </a:pPr>
            <a:r>
              <a:rPr lang="en-US" sz="3600" u="sng" dirty="0"/>
              <a:t>Purchase requests</a:t>
            </a:r>
            <a:br>
              <a:rPr lang="en-US" sz="3600" dirty="0"/>
            </a:br>
            <a:br>
              <a:rPr lang="en-US" sz="3600" dirty="0"/>
            </a:br>
            <a:r>
              <a:rPr lang="en-US" sz="2600" dirty="0"/>
              <a:t>Resurfacing tennis </a:t>
            </a:r>
            <a:r>
              <a:rPr lang="en-US" sz="2600" dirty="0" err="1"/>
              <a:t>har</a:t>
            </a:r>
            <a:r>
              <a:rPr lang="en-US" sz="2600" dirty="0"/>
              <a:t> </a:t>
            </a:r>
            <a:r>
              <a:rPr lang="en-US" sz="2600" dirty="0" err="1"/>
              <a:t>tru</a:t>
            </a:r>
            <a:r>
              <a:rPr lang="en-US" sz="2600" dirty="0"/>
              <a:t> courts</a:t>
            </a:r>
          </a:p>
          <a:p>
            <a:pPr marL="112713" defTabSz="914400">
              <a:spcAft>
                <a:spcPts val="1200"/>
              </a:spcAft>
            </a:pPr>
            <a:r>
              <a:rPr lang="en-US" sz="2600" dirty="0"/>
              <a:t>Pickleball courts	</a:t>
            </a:r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North gate bridge lights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7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265823" y="167724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CPI VIOLATIONS</a:t>
            </a:r>
            <a:br>
              <a:rPr lang="en-US" sz="6600" dirty="0"/>
            </a:br>
            <a:endParaRPr lang="en-US" sz="2600" dirty="0"/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None	</a:t>
            </a:r>
          </a:p>
          <a:p>
            <a:pPr marL="112713" defTabSz="914400">
              <a:spcAft>
                <a:spcPts val="600"/>
              </a:spcAft>
            </a:pPr>
            <a:endParaRPr lang="en-US" sz="6600" dirty="0">
              <a:highlight>
                <a:srgbClr val="FFFF00"/>
              </a:highlight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9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473740" y="167091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Unfinished Business</a:t>
            </a:r>
            <a:br>
              <a:rPr lang="en-US" sz="6600" dirty="0"/>
            </a:br>
            <a:endParaRPr lang="en-US" sz="2600" dirty="0"/>
          </a:p>
          <a:p>
            <a:pPr marL="569913" indent="-4572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Second reading – resolution m-09 – Colette horn</a:t>
            </a:r>
          </a:p>
          <a:p>
            <a:pPr marL="569913" indent="-4572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Second reading – resolution M-09, attachment b – Colette horn	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7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52425" y="1474241"/>
            <a:ext cx="7591806" cy="3461652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marL="227013" marR="0" algn="ctr" defTabSz="914400">
              <a:spcAft>
                <a:spcPts val="600"/>
              </a:spcAft>
            </a:pPr>
            <a:r>
              <a:rPr lang="en-US" sz="4400" u="sng" dirty="0">
                <a:solidFill>
                  <a:srgbClr val="454545"/>
                </a:solidFill>
              </a:rPr>
              <a:t>New Business</a:t>
            </a:r>
            <a:br>
              <a:rPr lang="en-US" sz="2500" dirty="0">
                <a:solidFill>
                  <a:srgbClr val="454545"/>
                </a:solidFill>
              </a:rPr>
            </a:br>
            <a:r>
              <a:rPr lang="en-US" sz="2500" dirty="0">
                <a:solidFill>
                  <a:srgbClr val="454545"/>
                </a:solidFill>
              </a:rPr>
              <a:t>Motion to approve the FY 2022-2023 Fiscal budget – Larry </a:t>
            </a:r>
            <a:r>
              <a:rPr lang="en-US" sz="2500" dirty="0" err="1">
                <a:solidFill>
                  <a:srgbClr val="454545"/>
                </a:solidFill>
              </a:rPr>
              <a:t>perrone</a:t>
            </a:r>
            <a:br>
              <a:rPr lang="en-US" sz="2500" dirty="0">
                <a:solidFill>
                  <a:srgbClr val="454545"/>
                </a:solidFill>
              </a:rPr>
            </a:br>
            <a:br>
              <a:rPr lang="en-US" sz="2500" dirty="0">
                <a:solidFill>
                  <a:srgbClr val="454545"/>
                </a:solidFill>
              </a:rPr>
            </a:br>
            <a:r>
              <a:rPr lang="en-US" sz="2500" dirty="0">
                <a:solidFill>
                  <a:srgbClr val="454545"/>
                </a:solidFill>
              </a:rPr>
              <a:t>resolutions to change the resident agent on the liquor licenses for ocean pines – Colette horn</a:t>
            </a:r>
            <a:br>
              <a:rPr lang="en-US" sz="2500" dirty="0">
                <a:solidFill>
                  <a:srgbClr val="454545"/>
                </a:solidFill>
              </a:rPr>
            </a:br>
            <a:br>
              <a:rPr lang="en-US" sz="2500" dirty="0">
                <a:solidFill>
                  <a:srgbClr val="454545"/>
                </a:solidFill>
              </a:rPr>
            </a:br>
            <a:r>
              <a:rPr lang="en-US" sz="2500" dirty="0">
                <a:solidFill>
                  <a:srgbClr val="454545"/>
                </a:solidFill>
              </a:rPr>
              <a:t>recreation and parks committee </a:t>
            </a:r>
            <a:r>
              <a:rPr lang="en-US" sz="2500" dirty="0" err="1">
                <a:solidFill>
                  <a:srgbClr val="454545"/>
                </a:solidFill>
              </a:rPr>
              <a:t>aarp</a:t>
            </a:r>
            <a:r>
              <a:rPr lang="en-US" sz="2500" dirty="0">
                <a:solidFill>
                  <a:srgbClr val="454545"/>
                </a:solidFill>
              </a:rPr>
              <a:t> grant application – rick </a:t>
            </a:r>
            <a:r>
              <a:rPr lang="en-US" sz="2500" dirty="0" err="1">
                <a:solidFill>
                  <a:srgbClr val="454545"/>
                </a:solidFill>
              </a:rPr>
              <a:t>farr</a:t>
            </a:r>
            <a:br>
              <a:rPr lang="en-US" sz="2500" dirty="0">
                <a:solidFill>
                  <a:srgbClr val="454545"/>
                </a:solidFill>
              </a:rPr>
            </a:br>
            <a:br>
              <a:rPr lang="en-US" sz="2500" dirty="0">
                <a:solidFill>
                  <a:srgbClr val="454545"/>
                </a:solidFill>
              </a:rPr>
            </a:br>
            <a:r>
              <a:rPr lang="en-US" sz="2800" dirty="0">
                <a:solidFill>
                  <a:srgbClr val="454545"/>
                </a:solidFill>
              </a:rPr>
              <a:t>electronic voting – Josette Wheatley</a:t>
            </a:r>
            <a:br>
              <a:rPr lang="en-US" sz="2700" dirty="0">
                <a:solidFill>
                  <a:srgbClr val="454545"/>
                </a:solidFill>
              </a:rPr>
            </a:br>
            <a:endParaRPr lang="en-US" sz="3000" dirty="0">
              <a:solidFill>
                <a:srgbClr val="454545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9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287" y="1261700"/>
            <a:ext cx="6858000" cy="1790700"/>
          </a:xfrm>
        </p:spPr>
        <p:txBody>
          <a:bodyPr/>
          <a:lstStyle/>
          <a:p>
            <a:r>
              <a:rPr lang="en-US" dirty="0"/>
              <a:t>Exploring Online Voting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7907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400" u="sng" dirty="0"/>
              <a:t>OPA Elections Committee</a:t>
            </a:r>
          </a:p>
          <a:p>
            <a:pPr algn="ctr"/>
            <a:r>
              <a:rPr lang="en-US" sz="1400" dirty="0"/>
              <a:t>Bob Windsor</a:t>
            </a:r>
          </a:p>
          <a:p>
            <a:pPr algn="ctr"/>
            <a:r>
              <a:rPr lang="en-US" sz="1400" dirty="0"/>
              <a:t>Mary Whitcomb</a:t>
            </a:r>
          </a:p>
          <a:p>
            <a:pPr algn="ctr"/>
            <a:r>
              <a:rPr lang="en-US" sz="1400" dirty="0"/>
              <a:t>Joe </a:t>
            </a:r>
            <a:r>
              <a:rPr lang="en-US" sz="1400" dirty="0" err="1"/>
              <a:t>Peloso</a:t>
            </a:r>
            <a:endParaRPr lang="en-US" sz="1400" dirty="0"/>
          </a:p>
          <a:p>
            <a:pPr algn="ctr"/>
            <a:r>
              <a:rPr lang="en-US" sz="1400" dirty="0"/>
              <a:t>Jean Pennington</a:t>
            </a:r>
          </a:p>
          <a:p>
            <a:pPr algn="ctr"/>
            <a:r>
              <a:rPr lang="en-US" sz="1400" dirty="0"/>
              <a:t>Carol Ludwig,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374D-1833-4796-B7C7-1B1C921A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E202F-8F21-4CA7-B80B-2B5D4629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099642"/>
            <a:ext cx="6447501" cy="3592996"/>
          </a:xfrm>
        </p:spPr>
        <p:txBody>
          <a:bodyPr>
            <a:normAutofit/>
          </a:bodyPr>
          <a:lstStyle/>
          <a:p>
            <a:r>
              <a:rPr lang="en-US" dirty="0"/>
              <a:t>Background: Current Process and Issues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Advantages to Online Voting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Countering Resistance to Online Voting</a:t>
            </a:r>
          </a:p>
          <a:p>
            <a:endParaRPr lang="en-US" dirty="0"/>
          </a:p>
          <a:p>
            <a:r>
              <a:rPr lang="en-US" dirty="0"/>
              <a:t>General Online Voting Process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Estimates of Costs for Four Vendors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 and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07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5DE9-0F2B-4461-88C0-B03BCB83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Process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9890A-9E6E-4217-A670-2EBBEDA80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841224"/>
            <a:ext cx="6447501" cy="3995531"/>
          </a:xfrm>
        </p:spPr>
        <p:txBody>
          <a:bodyPr>
            <a:normAutofit/>
          </a:bodyPr>
          <a:lstStyle/>
          <a:p>
            <a:pPr marL="85725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election process uses mail-in ballots with business reply envelopes for ballot return. Election materials, ballots and envelopes are printed by a vendor. Ballots returned by deadline are manually checked for duplicate ballots, manually fed into a scanner with results tabulated by a program on a laptop computer.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Issues with Current Process: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Bylaws provide a tight timeframe for mailing and receipt of ballots (eligibility dates are not confirmed until 35 days before voting deadline)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 negatively impacted by USPS delays in sending and receipt of ballots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Numbers of late (invalid) ballots increased from 2020 (182) to 2021 (289)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must manually search received ballots to check for duplicates.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Ballot scanning process is slow, ranging from 5 to 6 hours in recent elections.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Concern on about security of election (transparent envelopes)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en-US" dirty="0">
                <a:effectLst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32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7535-3E4E-43AA-87F0-D18A7473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Online Voting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AC85-71DE-49A1-81AD-768C2FB6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90312"/>
            <a:ext cx="6447501" cy="3397961"/>
          </a:xfrm>
        </p:spPr>
        <p:txBody>
          <a:bodyPr>
            <a:norm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 provides electronic file of Property Owners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lot owner is assigned a random ID number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 number is provided to each owner via postal service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Owners login to website and create a password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Votes are entered via website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reminders are sent periodically to owners who provided email address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Voting open until day of deadline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 Single Point of Contact works with corrections as necessary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 (Elections Committee) provided with ballot results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With addition of a phone-in option, owners can call a central number, providing their unique id number and vote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37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2CC6-13DE-4BE2-9532-7F452109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496957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to Online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C446-643D-4AE4-92D7-B4AB97690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811407"/>
            <a:ext cx="7820992" cy="3935896"/>
          </a:xfrm>
        </p:spPr>
        <p:txBody>
          <a:bodyPr>
            <a:norm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reduction on opaque Return Envelopes, Return Postage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PCs are available at local Libraries, if needed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Enhancement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In Feature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Equipment for IT Staff to maintain/purchase faster scanner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reduction of Contractor collecting ballots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Eliminates current duplicate ballot challenge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Owners can vote up to the deadline date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Saves paper and storage needs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Addresses two OPA survey results that show a higher percentage in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favor of online voting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7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1999-2C79-4120-8AB0-C98C1B70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Countering Resistance to Online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DFFE-9A70-4DCD-811F-ACBF9C2E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will always be resistance to any change, There are also a number of benefits:</a:t>
            </a:r>
          </a:p>
          <a:p>
            <a:pPr lvl="0"/>
            <a:r>
              <a:rPr lang="en-US" dirty="0"/>
              <a:t>This is not new as The Parke Community has used online voting successfully</a:t>
            </a:r>
          </a:p>
          <a:p>
            <a:pPr lvl="0"/>
            <a:r>
              <a:rPr lang="en-US" dirty="0"/>
              <a:t>Online voting will help ensure that every vote counts as there will be no ineligible votes due to late USPS processing; property Owners can vote up to the deadline date</a:t>
            </a:r>
          </a:p>
          <a:p>
            <a:pPr lvl="0"/>
            <a:r>
              <a:rPr lang="en-US" dirty="0"/>
              <a:t>Surveys have shown that 93% of adults, including 75% of adults 65 and over are online</a:t>
            </a:r>
          </a:p>
          <a:p>
            <a:pPr lvl="0"/>
            <a:r>
              <a:rPr lang="en-US" dirty="0"/>
              <a:t>Phone-in option ensures that those not online can still vote easily.</a:t>
            </a:r>
          </a:p>
          <a:p>
            <a:pPr lvl="0"/>
            <a:r>
              <a:rPr lang="en-US" dirty="0"/>
              <a:t>Unique codes mean no duplicate ballots and conflicts are resolved quickly</a:t>
            </a:r>
          </a:p>
          <a:p>
            <a:pPr lvl="0"/>
            <a:r>
              <a:rPr lang="en-US" dirty="0"/>
              <a:t>Depending on provider and options selected there may be cost savings over current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3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73740" y="802298"/>
            <a:ext cx="6186693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/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r>
              <a:rPr lang="en-US" b="1" dirty="0"/>
              <a:t>Approval of Minutes</a:t>
            </a:r>
            <a:br>
              <a:rPr lang="en-US" sz="2100" dirty="0"/>
            </a:br>
            <a:br>
              <a:rPr lang="en-US" sz="2100" dirty="0"/>
            </a:br>
            <a:r>
              <a:rPr lang="en-US" sz="2400" dirty="0"/>
              <a:t>January 22, 2022 – Regular Meeting</a:t>
            </a:r>
            <a:br>
              <a:rPr lang="en-US" sz="2400" dirty="0"/>
            </a:br>
            <a:r>
              <a:rPr lang="en-US" sz="2400" dirty="0"/>
              <a:t>February 7, 2o22 – Special Meeting</a:t>
            </a:r>
            <a:br>
              <a:rPr lang="en-US" sz="2100" dirty="0"/>
            </a:br>
            <a:br>
              <a:rPr lang="en-US" sz="2100" dirty="0"/>
            </a:br>
            <a:br>
              <a:rPr lang="en-US" sz="2100" dirty="0">
                <a:highlight>
                  <a:srgbClr val="FFFF00"/>
                </a:highlight>
              </a:rPr>
            </a:br>
            <a:br>
              <a:rPr lang="en-US" sz="2100" dirty="0"/>
            </a:br>
            <a:endParaRPr lang="en-US" sz="21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1175-71BC-4332-A412-90CB73F3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46653"/>
          </a:xfrm>
        </p:spPr>
        <p:txBody>
          <a:bodyPr/>
          <a:lstStyle/>
          <a:p>
            <a:r>
              <a:rPr lang="en-US" dirty="0"/>
              <a:t>Online Voting Vendor Estimates</a:t>
            </a:r>
          </a:p>
        </p:txBody>
      </p:sp>
      <p:graphicFrame>
        <p:nvGraphicFramePr>
          <p:cNvPr id="46" name="Content Placeholder 45">
            <a:extLst>
              <a:ext uri="{FF2B5EF4-FFF2-40B4-BE49-F238E27FC236}">
                <a16:creationId xmlns:a16="http://schemas.microsoft.com/office/drawing/2014/main" id="{26B8B31E-89A3-4A4A-A07F-D37EE048CB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6533" y="1764276"/>
          <a:ext cx="6679099" cy="4052600"/>
        </p:xfrm>
        <a:graphic>
          <a:graphicData uri="http://schemas.openxmlformats.org/drawingml/2006/table">
            <a:tbl>
              <a:tblPr/>
              <a:tblGrid>
                <a:gridCol w="2562910">
                  <a:extLst>
                    <a:ext uri="{9D8B030D-6E8A-4147-A177-3AD203B41FA5}">
                      <a16:colId xmlns:a16="http://schemas.microsoft.com/office/drawing/2014/main" val="3114166189"/>
                    </a:ext>
                  </a:extLst>
                </a:gridCol>
                <a:gridCol w="940597">
                  <a:extLst>
                    <a:ext uri="{9D8B030D-6E8A-4147-A177-3AD203B41FA5}">
                      <a16:colId xmlns:a16="http://schemas.microsoft.com/office/drawing/2014/main" val="429587174"/>
                    </a:ext>
                  </a:extLst>
                </a:gridCol>
                <a:gridCol w="811157">
                  <a:extLst>
                    <a:ext uri="{9D8B030D-6E8A-4147-A177-3AD203B41FA5}">
                      <a16:colId xmlns:a16="http://schemas.microsoft.com/office/drawing/2014/main" val="2891664105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934621165"/>
                    </a:ext>
                  </a:extLst>
                </a:gridCol>
                <a:gridCol w="811157">
                  <a:extLst>
                    <a:ext uri="{9D8B030D-6E8A-4147-A177-3AD203B41FA5}">
                      <a16:colId xmlns:a16="http://schemas.microsoft.com/office/drawing/2014/main" val="2120052148"/>
                    </a:ext>
                  </a:extLst>
                </a:gridCol>
                <a:gridCol w="759380">
                  <a:extLst>
                    <a:ext uri="{9D8B030D-6E8A-4147-A177-3AD203B41FA5}">
                      <a16:colId xmlns:a16="http://schemas.microsoft.com/office/drawing/2014/main" val="616106976"/>
                    </a:ext>
                  </a:extLst>
                </a:gridCol>
              </a:tblGrid>
              <a:tr h="40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Estimates of Various Services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Current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YES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Election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Simply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VOTE HOA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128355"/>
                  </a:ext>
                </a:extLst>
              </a:tr>
              <a:tr h="40207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ELECTIONS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Trust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Voting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NOW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27553"/>
                  </a:ext>
                </a:extLst>
              </a:tr>
              <a:tr h="40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Election Management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5,300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4,850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2,830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2,505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25538"/>
                  </a:ext>
                </a:extLst>
              </a:tr>
              <a:tr h="40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Clear Ballot (Host)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1,250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1,695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909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77096"/>
                  </a:ext>
                </a:extLst>
              </a:tr>
              <a:tr h="40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Phone-in Feature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1,500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  859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47408"/>
                  </a:ext>
                </a:extLst>
              </a:tr>
              <a:tr h="40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Print and Mail Ballot and Instructions only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3,111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7,727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278636"/>
                  </a:ext>
                </a:extLst>
              </a:tr>
              <a:tr h="40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Print and Mail Annual Mtg Notice/ballots/flyers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  7,772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066060"/>
                  </a:ext>
                </a:extLst>
              </a:tr>
              <a:tr h="4020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Postage annual Meeting Notice/instructions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  3,454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416502"/>
                  </a:ext>
                </a:extLst>
              </a:tr>
              <a:tr h="41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Ballot return postage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  4,305 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248" marR="6248" marT="6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379192"/>
                  </a:ext>
                </a:extLst>
              </a:tr>
              <a:tr h="41800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248" marR="6248" marT="62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  15,531 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9,911 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13,827 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  5,384 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$       3,414 </a:t>
                      </a:r>
                    </a:p>
                  </a:txBody>
                  <a:tcPr marL="6248" marR="6248" marT="62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38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900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62FC-A260-4249-9F34-48ADD412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487018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F318-CFF2-4A94-AE55-8BC6A87B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208" y="1890920"/>
            <a:ext cx="7265504" cy="3846444"/>
          </a:xfrm>
        </p:spPr>
        <p:txBody>
          <a:bodyPr>
            <a:normAutofit/>
          </a:bodyPr>
          <a:lstStyle/>
          <a:p>
            <a:pPr marL="428625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OPA Elections Committee strongly suggests that the Ocean Pines Board of</a:t>
            </a:r>
          </a:p>
          <a:p>
            <a:pPr marL="428625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Directors vote in favor of online voting with a phone-in option.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Association Members have generally been in favor of online voting through two     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surveys; it is already in use in the Parke.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Online voting streamlines our voting process for both Board of Directors and   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Referendum elections; ensures every vote counts and results are available promptly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685800">
              <a:lnSpc>
                <a:spcPct val="107000"/>
              </a:lnSpc>
              <a:spcBef>
                <a:spcPts val="0"/>
              </a:spcBef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</a:p>
          <a:p>
            <a:pPr marL="685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Board approves online voting, the GM or staff should identify specifications needed, and select a contractor in time for use at this year’s Board of Directors election.</a:t>
            </a:r>
          </a:p>
          <a:p>
            <a:pPr marL="685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473740" y="288101"/>
            <a:ext cx="6817399" cy="4196812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appointments</a:t>
            </a:r>
            <a:b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Maria </a:t>
            </a:r>
            <a:r>
              <a:rPr lang="en-US" sz="2900" dirty="0" err="1">
                <a:solidFill>
                  <a:prstClr val="black"/>
                </a:solidFill>
                <a:latin typeface="Gill Sans MT" panose="020B0502020104020203"/>
              </a:rPr>
              <a:t>campione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-Lawrence – 1</a:t>
            </a:r>
            <a:r>
              <a:rPr lang="en-US" sz="2900" baseline="30000" dirty="0">
                <a:solidFill>
                  <a:prstClr val="black"/>
                </a:solidFill>
                <a:latin typeface="Gill Sans MT" panose="020B0502020104020203"/>
              </a:rPr>
              <a:t>st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term – aquatics 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Monica Rakowski – 1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aquatics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Kevin </a:t>
            </a:r>
            <a:r>
              <a:rPr kumimoji="0" lang="en-US" sz="29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middleton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– 1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arc 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Frank brown – 1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golf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Robert long – 2</a:t>
            </a:r>
            <a:r>
              <a:rPr lang="en-US" sz="2900" baseline="30000" dirty="0">
                <a:solidFill>
                  <a:prstClr val="black"/>
                </a:solidFill>
                <a:latin typeface="Gill Sans MT" panose="020B0502020104020203"/>
              </a:rPr>
              <a:t>nd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term – golf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Donald </a:t>
            </a:r>
            <a:r>
              <a:rPr kumimoji="0" lang="en-US" sz="29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mcmullen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– 2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nd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golf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Andie </a:t>
            </a:r>
            <a:r>
              <a:rPr lang="en-US" sz="2900" dirty="0" err="1">
                <a:solidFill>
                  <a:prstClr val="black"/>
                </a:solidFill>
                <a:latin typeface="Gill Sans MT" panose="020B0502020104020203"/>
              </a:rPr>
              <a:t>davis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– 2</a:t>
            </a:r>
            <a:r>
              <a:rPr lang="en-US" sz="2900" baseline="30000" dirty="0">
                <a:solidFill>
                  <a:prstClr val="black"/>
                </a:solidFill>
                <a:latin typeface="Gill Sans MT" panose="020B0502020104020203"/>
              </a:rPr>
              <a:t>nd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term – search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Thomas </a:t>
            </a:r>
            <a:r>
              <a:rPr lang="en-US" sz="2900" dirty="0" err="1">
                <a:solidFill>
                  <a:prstClr val="black"/>
                </a:solidFill>
                <a:latin typeface="Gill Sans MT" panose="020B0502020104020203"/>
              </a:rPr>
              <a:t>piatti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– 2</a:t>
            </a:r>
            <a:r>
              <a:rPr lang="en-US" sz="2900" baseline="30000" dirty="0">
                <a:solidFill>
                  <a:prstClr val="black"/>
                </a:solidFill>
                <a:latin typeface="Gill Sans MT" panose="020B0502020104020203"/>
              </a:rPr>
              <a:t>nd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term – search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Frank brown – 1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strategic planning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Stuart </a:t>
            </a:r>
            <a:r>
              <a:rPr kumimoji="0" lang="en-US" sz="29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lakernick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– 1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strategic planning</a:t>
            </a: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8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9DA985-D751-4383-9898-A106D2E7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3" y="1584552"/>
            <a:ext cx="6824441" cy="3202052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4400" u="sng" dirty="0"/>
              <a:t>NEXT MEETING DATE</a:t>
            </a:r>
            <a:br>
              <a:rPr lang="en-US" sz="4400" dirty="0"/>
            </a:br>
            <a:r>
              <a:rPr lang="en-US" sz="3600" dirty="0"/>
              <a:t>Wednesday, march 23</a:t>
            </a:r>
            <a:r>
              <a:rPr lang="en-US" sz="3600" baseline="30000" dirty="0"/>
              <a:t>rd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at 11:00 a.m.</a:t>
            </a:r>
            <a:br>
              <a:rPr lang="en-US" sz="3600" dirty="0"/>
            </a:br>
            <a:r>
              <a:rPr lang="en-US" sz="3100" dirty="0"/>
              <a:t>(HYBRID MEETING AT clubhouse meeting room)</a:t>
            </a:r>
            <a:br>
              <a:rPr lang="en-US" sz="3100" dirty="0"/>
            </a:br>
            <a:endParaRPr lang="en-US" sz="36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 dirty="0"/>
              <a:t>Adjourn to closed session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EWOceanPinesAssociation_Circle_logo small">
            <a:extLst>
              <a:ext uri="{FF2B5EF4-FFF2-40B4-BE49-F238E27FC236}">
                <a16:creationId xmlns:a16="http://schemas.microsoft.com/office/drawing/2014/main" id="{6A279D93-FF02-466C-8AF1-9638CA40E4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1275798"/>
            <a:ext cx="3720331" cy="3720331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 dirty="0"/>
              <a:t>President’s Remarks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colette horn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5554" y="967167"/>
            <a:ext cx="3720332" cy="3720332"/>
          </a:xfrm>
          <a:prstGeom prst="rect">
            <a:avLst/>
          </a:prstGeom>
          <a:noFill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9926FA0-8ED1-4F3A-B23B-FD94D82C7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102CD9-C25A-4A86-B9D3-D7280D91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600"/>
              <a:t>GM Leadership Report – </a:t>
            </a:r>
            <a:br>
              <a:rPr lang="en-US" sz="2600"/>
            </a:br>
            <a:r>
              <a:rPr lang="en-US" sz="2600"/>
              <a:t>John Viola</a:t>
            </a:r>
          </a:p>
        </p:txBody>
      </p:sp>
      <p:pic>
        <p:nvPicPr>
          <p:cNvPr id="13" name="Picture 12" descr="A picture containing text, indoor, wall, monitor&#10;&#10;Description automatically generated">
            <a:extLst>
              <a:ext uri="{FF2B5EF4-FFF2-40B4-BE49-F238E27FC236}">
                <a16:creationId xmlns:a16="http://schemas.microsoft.com/office/drawing/2014/main" id="{5316CCA8-1E3F-445D-9BB7-1FC8296B1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3162" y="496094"/>
            <a:ext cx="2769862" cy="2333608"/>
          </a:xfrm>
          <a:prstGeom prst="rect">
            <a:avLst/>
          </a:prstGeom>
        </p:spPr>
      </p:pic>
      <p:pic>
        <p:nvPicPr>
          <p:cNvPr id="4" name="Picture 3" descr="A snowy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0B2CB958-06FC-497D-96A0-6886BD5AA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98" y="3138486"/>
            <a:ext cx="1868930" cy="249190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676B93-40FB-4FA7-8E89-C24B7B1F8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outdoor, sky, scene, road&#10;&#10;Description automatically generated">
            <a:extLst>
              <a:ext uri="{FF2B5EF4-FFF2-40B4-BE49-F238E27FC236}">
                <a16:creationId xmlns:a16="http://schemas.microsoft.com/office/drawing/2014/main" id="{B0215F12-E937-457D-9191-719DB615F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61" y="3138486"/>
            <a:ext cx="1868930" cy="24919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09D85C-1896-4695-A144-B562AFC58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9F55CD-CB1D-4CB9-98D3-2BC602BC4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159188"/>
              </p:ext>
            </p:extLst>
          </p:nvPr>
        </p:nvGraphicFramePr>
        <p:xfrm>
          <a:off x="457200" y="1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25963" y="62116"/>
            <a:ext cx="8892073" cy="336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Gate Bridge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estimate of $45,707.35 for materials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 cost and labor:  approximately $10,000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lead time to receive materials:  12 weeks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 Shack: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 made to remove guard shack at estimated cost of $2,500 (in-house)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shack removal completed on February 8, 2022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 rail to be extended on both sides to cover openings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Exploring possibility of adding 3</a:t>
            </a:r>
            <a:r>
              <a:rPr lang="en-US" sz="20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lane of widening current lanes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A3665-51C0-4C62-9622-681E2DC3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3435350"/>
            <a:ext cx="5974080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52250" y="174176"/>
            <a:ext cx="3753394" cy="612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Clubhouse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 and door: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sz="1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 for entire project is $12,000-$15,000</a:t>
            </a:r>
            <a:endParaRPr kumimoji="0" lang="en-US" sz="17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System: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meeting functionality to be installed in the Clubhouse Meeting Room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Mid-South Audio to install the system, which will include a custom table with built-in microphones and cameras (will integrate into the existing audio system to work with Microsoft Teams)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Cost:  approximately $14,000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believe we will have ability to move system to Assateague Room</a:t>
            </a:r>
          </a:p>
          <a:p>
            <a:pPr marL="5699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wall, indoor, floor, building&#10;&#10;Description automatically generated">
            <a:extLst>
              <a:ext uri="{FF2B5EF4-FFF2-40B4-BE49-F238E27FC236}">
                <a16:creationId xmlns:a16="http://schemas.microsoft.com/office/drawing/2014/main" id="{2424806F-75CF-40B1-B68C-277C38B5A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/>
          <a:stretch/>
        </p:blipFill>
        <p:spPr>
          <a:xfrm>
            <a:off x="3840480" y="1283632"/>
            <a:ext cx="5303520" cy="39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73052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21272</TotalTime>
  <Words>2441</Words>
  <Application>Microsoft Office PowerPoint</Application>
  <PresentationFormat>On-screen Show (4:3)</PresentationFormat>
  <Paragraphs>498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SIBSON CONSULTING Document</vt:lpstr>
      <vt:lpstr>Gallery</vt:lpstr>
      <vt:lpstr>Data slides</vt:lpstr>
      <vt:lpstr>1_Gallery</vt:lpstr>
      <vt:lpstr>Facet</vt:lpstr>
      <vt:lpstr>Worksheet</vt:lpstr>
      <vt:lpstr>Board of Directors Meeting</vt:lpstr>
      <vt:lpstr>PowerPoint Presentation</vt:lpstr>
      <vt:lpstr>Approval of Agenda</vt:lpstr>
      <vt:lpstr>   Approval of Minutes  January 22, 2022 – Regular Meeting February 7, 2o22 – Special Meeting    </vt:lpstr>
      <vt:lpstr>President’s Remarks  colette horn</vt:lpstr>
      <vt:lpstr>GM Leadership Report – 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CPI Violation Dashboard JANUARY</vt:lpstr>
      <vt:lpstr>PowerPoint Presentation</vt:lpstr>
      <vt:lpstr>Financials   </vt:lpstr>
      <vt:lpstr>Financial Change  month of january 2022  </vt:lpstr>
      <vt:lpstr>Financial Change  YEAR-TO-DATE january 2022  </vt:lpstr>
      <vt:lpstr> Detail for the Month of january Favor/(Unfavorable) Vs. Budget (in 000’s) </vt:lpstr>
      <vt:lpstr> Detail for year-to-date january Favor/(Unfavorable) Vs. Budget (in 000’s) </vt:lpstr>
      <vt:lpstr>Unaudited Reserves January 2022 ($Millions)</vt:lpstr>
      <vt:lpstr>Reserves year-end unaudited estimate (in ooo’s)</vt:lpstr>
      <vt:lpstr>FY23 RESERVES BUDGET</vt:lpstr>
      <vt:lpstr>GENERAL REPLACEMENT RESERVE 5-YEAR PROJECTION</vt:lpstr>
      <vt:lpstr>PowerPoint Presentation</vt:lpstr>
      <vt:lpstr>PowerPoint Presentation</vt:lpstr>
      <vt:lpstr>Treasurer’s Report -  larry Perrone</vt:lpstr>
      <vt:lpstr>PowerPoint Presentation</vt:lpstr>
      <vt:lpstr>Public Comments</vt:lpstr>
      <vt:lpstr>Public Comments</vt:lpstr>
      <vt:lpstr>PowerPoint Presentation</vt:lpstr>
      <vt:lpstr>PowerPoint Presentation</vt:lpstr>
      <vt:lpstr>PowerPoint Presentation</vt:lpstr>
      <vt:lpstr>New Business Motion to approve the FY 2022-2023 Fiscal budget – Larry perrone  resolutions to change the resident agent on the liquor licenses for ocean pines – Colette horn  recreation and parks committee aarp grant application – rick farr  electronic voting – Josette Wheatley </vt:lpstr>
      <vt:lpstr>Exploring Online Voting</vt:lpstr>
      <vt:lpstr>Overview of Presentation</vt:lpstr>
      <vt:lpstr>Current Process and Challenges</vt:lpstr>
      <vt:lpstr>General Online Voting Process</vt:lpstr>
      <vt:lpstr>Advantages to Online Voting</vt:lpstr>
      <vt:lpstr>Countering Resistance to Online Voting</vt:lpstr>
      <vt:lpstr>Online Voting Vendor Estimates</vt:lpstr>
      <vt:lpstr>Summary and Next Steps</vt:lpstr>
      <vt:lpstr>PowerPoint Presentation</vt:lpstr>
      <vt:lpstr>NEXT MEETING DATE Wednesday, march 23rd  at 11:00 a.m. (HYBRID MEETING AT clubhouse meeting room) </vt:lpstr>
      <vt:lpstr>Adjourn to closed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485</cp:revision>
  <cp:lastPrinted>2022-02-22T19:55:53Z</cp:lastPrinted>
  <dcterms:created xsi:type="dcterms:W3CDTF">2021-01-13T14:26:54Z</dcterms:created>
  <dcterms:modified xsi:type="dcterms:W3CDTF">2022-02-23T14:22:29Z</dcterms:modified>
</cp:coreProperties>
</file>