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1"/>
    <p:sldMasterId id="2147483782" r:id="rId2"/>
    <p:sldMasterId id="2147483794" r:id="rId3"/>
  </p:sldMasterIdLst>
  <p:notesMasterIdLst>
    <p:notesMasterId r:id="rId44"/>
  </p:notesMasterIdLst>
  <p:sldIdLst>
    <p:sldId id="256" r:id="rId4"/>
    <p:sldId id="395" r:id="rId5"/>
    <p:sldId id="396" r:id="rId6"/>
    <p:sldId id="397" r:id="rId7"/>
    <p:sldId id="361" r:id="rId8"/>
    <p:sldId id="393" r:id="rId9"/>
    <p:sldId id="398" r:id="rId10"/>
    <p:sldId id="394" r:id="rId11"/>
    <p:sldId id="348" r:id="rId12"/>
    <p:sldId id="406" r:id="rId13"/>
    <p:sldId id="356" r:id="rId14"/>
    <p:sldId id="349" r:id="rId15"/>
    <p:sldId id="350" r:id="rId16"/>
    <p:sldId id="351" r:id="rId17"/>
    <p:sldId id="352" r:id="rId18"/>
    <p:sldId id="357" r:id="rId19"/>
    <p:sldId id="354" r:id="rId20"/>
    <p:sldId id="407" r:id="rId21"/>
    <p:sldId id="408" r:id="rId22"/>
    <p:sldId id="392" r:id="rId23"/>
    <p:sldId id="259" r:id="rId24"/>
    <p:sldId id="260" r:id="rId25"/>
    <p:sldId id="261" r:id="rId26"/>
    <p:sldId id="401" r:id="rId27"/>
    <p:sldId id="347" r:id="rId28"/>
    <p:sldId id="761" r:id="rId29"/>
    <p:sldId id="726" r:id="rId30"/>
    <p:sldId id="360" r:id="rId31"/>
    <p:sldId id="404" r:id="rId32"/>
    <p:sldId id="405" r:id="rId33"/>
    <p:sldId id="409" r:id="rId34"/>
    <p:sldId id="410" r:id="rId35"/>
    <p:sldId id="762" r:id="rId36"/>
    <p:sldId id="411" r:id="rId37"/>
    <p:sldId id="763" r:id="rId38"/>
    <p:sldId id="402" r:id="rId39"/>
    <p:sldId id="403" r:id="rId40"/>
    <p:sldId id="381" r:id="rId41"/>
    <p:sldId id="399" r:id="rId42"/>
    <p:sldId id="400"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409AA4"/>
    <a:srgbClr val="0DC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4" d="100"/>
          <a:sy n="104" d="100"/>
        </p:scale>
        <p:origin x="1344" y="90"/>
      </p:cViewPr>
      <p:guideLst>
        <p:guide orient="horz" pos="2160"/>
        <p:guide pos="2880"/>
      </p:guideLst>
    </p:cSldViewPr>
  </p:slideViewPr>
  <p:notesTextViewPr>
    <p:cViewPr>
      <p:scale>
        <a:sx n="1" d="1"/>
        <a:sy n="1" d="1"/>
      </p:scale>
      <p:origin x="0" y="0"/>
    </p:cViewPr>
  </p:notesTextViewPr>
  <p:sorterViewPr>
    <p:cViewPr>
      <p:scale>
        <a:sx n="100" d="100"/>
        <a:sy n="100" d="100"/>
      </p:scale>
      <p:origin x="0" y="6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1"/>
          </a:xfrm>
          <a:prstGeom prst="rect">
            <a:avLst/>
          </a:prstGeom>
        </p:spPr>
        <p:txBody>
          <a:bodyPr vert="horz" lIns="91806" tIns="45904" rIns="91806" bIns="45904" rtlCol="0"/>
          <a:lstStyle>
            <a:lvl1pPr algn="l">
              <a:defRPr sz="1200"/>
            </a:lvl1pPr>
          </a:lstStyle>
          <a:p>
            <a:endParaRPr lang="en-US"/>
          </a:p>
        </p:txBody>
      </p:sp>
      <p:sp>
        <p:nvSpPr>
          <p:cNvPr id="3" name="Date Placeholder 2"/>
          <p:cNvSpPr>
            <a:spLocks noGrp="1"/>
          </p:cNvSpPr>
          <p:nvPr>
            <p:ph type="dt" idx="1"/>
          </p:nvPr>
        </p:nvSpPr>
        <p:spPr>
          <a:xfrm>
            <a:off x="3970938" y="4"/>
            <a:ext cx="3037840" cy="464821"/>
          </a:xfrm>
          <a:prstGeom prst="rect">
            <a:avLst/>
          </a:prstGeom>
        </p:spPr>
        <p:txBody>
          <a:bodyPr vert="horz" lIns="91806" tIns="45904" rIns="91806" bIns="45904" rtlCol="0"/>
          <a:lstStyle>
            <a:lvl1pPr algn="r">
              <a:defRPr sz="1200"/>
            </a:lvl1pPr>
          </a:lstStyle>
          <a:p>
            <a:fld id="{C9E0C109-BF77-4AAC-93F2-96EA914F6739}" type="datetimeFigureOut">
              <a:rPr lang="en-US" smtClean="0"/>
              <a:t>8/13/2021</a:t>
            </a:fld>
            <a:endParaRPr lang="en-US"/>
          </a:p>
        </p:txBody>
      </p:sp>
      <p:sp>
        <p:nvSpPr>
          <p:cNvPr id="4" name="Slide Image Placeholder 3"/>
          <p:cNvSpPr>
            <a:spLocks noGrp="1" noRot="1" noChangeAspect="1"/>
          </p:cNvSpPr>
          <p:nvPr>
            <p:ph type="sldImg" idx="2"/>
          </p:nvPr>
        </p:nvSpPr>
        <p:spPr>
          <a:xfrm>
            <a:off x="1184275" y="698500"/>
            <a:ext cx="4641850" cy="3482975"/>
          </a:xfrm>
          <a:prstGeom prst="rect">
            <a:avLst/>
          </a:prstGeom>
          <a:noFill/>
          <a:ln w="12700">
            <a:solidFill>
              <a:prstClr val="black"/>
            </a:solidFill>
          </a:ln>
        </p:spPr>
        <p:txBody>
          <a:bodyPr vert="horz" lIns="91806" tIns="45904" rIns="91806" bIns="45904" rtlCol="0" anchor="ctr"/>
          <a:lstStyle/>
          <a:p>
            <a:endParaRPr lang="en-US"/>
          </a:p>
        </p:txBody>
      </p:sp>
      <p:sp>
        <p:nvSpPr>
          <p:cNvPr id="5" name="Notes Placeholder 4"/>
          <p:cNvSpPr>
            <a:spLocks noGrp="1"/>
          </p:cNvSpPr>
          <p:nvPr>
            <p:ph type="body" sz="quarter" idx="3"/>
          </p:nvPr>
        </p:nvSpPr>
        <p:spPr>
          <a:xfrm>
            <a:off x="701040" y="4415795"/>
            <a:ext cx="5608320" cy="4183381"/>
          </a:xfrm>
          <a:prstGeom prst="rect">
            <a:avLst/>
          </a:prstGeom>
        </p:spPr>
        <p:txBody>
          <a:bodyPr vert="horz" lIns="91806" tIns="45904" rIns="91806" bIns="459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4821"/>
          </a:xfrm>
          <a:prstGeom prst="rect">
            <a:avLst/>
          </a:prstGeom>
        </p:spPr>
        <p:txBody>
          <a:bodyPr vert="horz" lIns="91806" tIns="45904" rIns="91806" bIns="4590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1"/>
            <a:ext cx="3037840" cy="464821"/>
          </a:xfrm>
          <a:prstGeom prst="rect">
            <a:avLst/>
          </a:prstGeom>
        </p:spPr>
        <p:txBody>
          <a:bodyPr vert="horz" lIns="91806" tIns="45904" rIns="91806" bIns="45904" rtlCol="0" anchor="b"/>
          <a:lstStyle>
            <a:lvl1pPr algn="r">
              <a:defRPr sz="1200"/>
            </a:lvl1pPr>
          </a:lstStyle>
          <a:p>
            <a:fld id="{C1FAEC26-EE7E-4954-A55B-6ABE799ECE7F}" type="slidenum">
              <a:rPr lang="en-US" smtClean="0"/>
              <a:t>‹#›</a:t>
            </a:fld>
            <a:endParaRPr lang="en-US"/>
          </a:p>
        </p:txBody>
      </p:sp>
    </p:spTree>
    <p:extLst>
      <p:ext uri="{BB962C8B-B14F-4D97-AF65-F5344CB8AC3E}">
        <p14:creationId xmlns:p14="http://schemas.microsoft.com/office/powerpoint/2010/main" val="12998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1489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6249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1558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839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617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4429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9055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7077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6371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98188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9839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8040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8832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703263"/>
            <a:ext cx="4683125"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1975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703263"/>
            <a:ext cx="4683125"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2301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4456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0774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7989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64298A0-7ACA-4CCF-8C6F-6A3617E573ED}" type="datetime1">
              <a:rPr lang="en-US" smtClean="0"/>
              <a:t>8/13/2021</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A29BDA75-041B-4674-9472-622CAF4C5DB2}"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402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ADE23-3789-46FA-A71F-02B96785FCCE}"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2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EE81A9-2B54-492B-A042-77E2C56406F2}"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86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11B436-824C-44F7-8521-168FC0E411F9}"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035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0623A5-0C86-4191-891F-5F4A738F4F6A}"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94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B7427CD-A1E7-46FD-B704-4F6D518CAEFF}" type="datetime1">
              <a:rPr lang="en-US" smtClean="0">
                <a:solidFill>
                  <a:prstClr val="black">
                    <a:tint val="75000"/>
                  </a:prstClr>
                </a:solidFill>
              </a:rPr>
              <a:t>8/13/2021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556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8E1F472-E226-4E17-BD01-629C5EAEFCC1}" type="datetime1">
              <a:rPr lang="en-US" smtClean="0">
                <a:solidFill>
                  <a:prstClr val="black">
                    <a:tint val="75000"/>
                  </a:prstClr>
                </a:solidFill>
              </a:rPr>
              <a:t>8/13/2021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1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1AD95-52C9-4678-9450-446C27B25EE6}" type="datetime1">
              <a:rPr lang="en-US" smtClean="0">
                <a:solidFill>
                  <a:prstClr val="black">
                    <a:tint val="75000"/>
                  </a:prstClr>
                </a:solidFill>
              </a:rPr>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03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862B2-C8F4-4A8F-989E-43031849DB3C}" type="datetime1">
              <a:rPr lang="en-US" smtClean="0">
                <a:solidFill>
                  <a:prstClr val="black">
                    <a:tint val="75000"/>
                  </a:prstClr>
                </a:solidFill>
              </a:rPr>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334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97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8/13/2021</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98B5F13F-7E1A-4580-A55C-09F2476A26E1}"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432857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9AC0D-ED5A-4ACF-962B-3332DD5558FB}" type="datetime1">
              <a:rPr lang="en-US" smtClean="0">
                <a:solidFill>
                  <a:prstClr val="black">
                    <a:tint val="75000"/>
                  </a:prstClr>
                </a:solidFill>
              </a:rPr>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7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28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16399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893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68115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028779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42427018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795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8/13/2021</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977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2132584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645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E8BD1-3A0C-48D4-9305-AE2B812BBA25}"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1933163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9E3D5-3012-4A7E-94AD-312766F78CA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22470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5C13-6A5B-4455-B048-54498CFF229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1722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49B42E-6A6D-4896-A701-74B647F4364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1081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2D969-C3AA-4266-9FC2-C7218D9008D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40546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CF7507-2FA6-4852-813D-DBC470F1742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4584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813142-2856-4288-A367-95DA33A5955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9190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65723F-C21E-411A-B4C8-F2C4800A7FB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48287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93FA73-1193-4F0C-9B72-2A351251E72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24853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DAC90E-B76A-416F-9095-AF4C9405D16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9021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B6AA71-597A-4A85-85A8-E9503E303D8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484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5E314-E127-469E-8F01-852094A4B76C}"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702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43E633-04C9-482B-85FC-127BFDD3F74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34484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9144A-743C-48AD-9E73-80A8AEFDFF1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3840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D5A09-24F0-434F-9DD7-29170D34CDF0}" type="datetime1">
              <a:rPr lang="en-US" smtClean="0">
                <a:solidFill>
                  <a:prstClr val="black">
                    <a:tint val="75000"/>
                  </a:prstClr>
                </a:solidFill>
              </a:rPr>
              <a:t>8/13/2021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69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B0916-2767-41B3-A79E-B2DBD3FA394D}" type="datetime1">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404789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AEBB2-DBDB-4CD4-9258-9CEEC5CF5866}" type="datetime1">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22088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18D19-71F5-461F-905F-F1BDC498EE88}"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4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895F87-718A-4FCB-9AC1-B764B26954C6}" type="datetime1">
              <a:rPr lang="en-US" smtClean="0">
                <a:solidFill>
                  <a:prstClr val="black">
                    <a:tint val="75000"/>
                  </a:prstClr>
                </a:solidFill>
              </a:rPr>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74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00395D99-92F4-4385-B23C-0DC628EE3BA6}" type="datetime1">
              <a:rPr lang="en-US" smtClean="0">
                <a:solidFill>
                  <a:prstClr val="black">
                    <a:tint val="75000"/>
                  </a:prstClr>
                </a:solidFill>
              </a:rPr>
              <a:t>8/13/2021</a:t>
            </a:fld>
            <a:endParaRPr lang="en-US">
              <a:solidFill>
                <a:prstClr val="black">
                  <a:tint val="75000"/>
                </a:prst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4406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Lst>
  <p:hf hdr="0" ftr="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9939ED1-20B6-486E-AD1A-0AF57D3268A8}" type="datetime1">
              <a:rPr lang="en-US" smtClean="0"/>
              <a:t>8/13/2021</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1145658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BF411BA1-AF3A-4A37-BB70-F127F5081CA3}"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31371262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rtl="0" eaLnBrk="0" fontAlgn="base" hangingPunct="0">
        <a:spcBef>
          <a:spcPct val="0"/>
        </a:spcBef>
        <a:spcAft>
          <a:spcPct val="0"/>
        </a:spcAft>
        <a:defRPr sz="3300" b="1">
          <a:solidFill>
            <a:srgbClr val="C0C0C0"/>
          </a:solidFill>
          <a:latin typeface="+mj-lt"/>
          <a:ea typeface="+mj-ea"/>
          <a:cs typeface="+mj-cs"/>
        </a:defRPr>
      </a:lvl1pPr>
      <a:lvl2pPr algn="ctr" rtl="0" eaLnBrk="0" fontAlgn="base" hangingPunct="0">
        <a:spcBef>
          <a:spcPct val="0"/>
        </a:spcBef>
        <a:spcAft>
          <a:spcPct val="0"/>
        </a:spcAft>
        <a:defRPr sz="3300" b="1">
          <a:solidFill>
            <a:srgbClr val="C0C0C0"/>
          </a:solidFill>
          <a:latin typeface="Berlin Sans FB" pitchFamily="34" charset="0"/>
        </a:defRPr>
      </a:lvl2pPr>
      <a:lvl3pPr algn="ctr" rtl="0" eaLnBrk="0" fontAlgn="base" hangingPunct="0">
        <a:spcBef>
          <a:spcPct val="0"/>
        </a:spcBef>
        <a:spcAft>
          <a:spcPct val="0"/>
        </a:spcAft>
        <a:defRPr sz="3300" b="1">
          <a:solidFill>
            <a:srgbClr val="C0C0C0"/>
          </a:solidFill>
          <a:latin typeface="Berlin Sans FB" pitchFamily="34" charset="0"/>
        </a:defRPr>
      </a:lvl3pPr>
      <a:lvl4pPr algn="ctr" rtl="0" eaLnBrk="0" fontAlgn="base" hangingPunct="0">
        <a:spcBef>
          <a:spcPct val="0"/>
        </a:spcBef>
        <a:spcAft>
          <a:spcPct val="0"/>
        </a:spcAft>
        <a:defRPr sz="3300" b="1">
          <a:solidFill>
            <a:srgbClr val="C0C0C0"/>
          </a:solidFill>
          <a:latin typeface="Berlin Sans FB" pitchFamily="34" charset="0"/>
        </a:defRPr>
      </a:lvl4pPr>
      <a:lvl5pPr algn="ctr" rtl="0" eaLnBrk="0" fontAlgn="base" hangingPunct="0">
        <a:spcBef>
          <a:spcPct val="0"/>
        </a:spcBef>
        <a:spcAft>
          <a:spcPct val="0"/>
        </a:spcAft>
        <a:defRPr sz="3300" b="1">
          <a:solidFill>
            <a:srgbClr val="C0C0C0"/>
          </a:solidFill>
          <a:latin typeface="Berlin Sans FB" pitchFamily="34" charset="0"/>
        </a:defRPr>
      </a:lvl5pPr>
      <a:lvl6pPr marL="342900" algn="ctr" rtl="0" fontAlgn="base">
        <a:spcBef>
          <a:spcPct val="0"/>
        </a:spcBef>
        <a:spcAft>
          <a:spcPct val="0"/>
        </a:spcAft>
        <a:defRPr sz="3300" b="1">
          <a:solidFill>
            <a:srgbClr val="C0C0C0"/>
          </a:solidFill>
          <a:latin typeface="Berlin Sans FB" pitchFamily="34" charset="0"/>
        </a:defRPr>
      </a:lvl6pPr>
      <a:lvl7pPr marL="685800" algn="ctr" rtl="0" fontAlgn="base">
        <a:spcBef>
          <a:spcPct val="0"/>
        </a:spcBef>
        <a:spcAft>
          <a:spcPct val="0"/>
        </a:spcAft>
        <a:defRPr sz="3300" b="1">
          <a:solidFill>
            <a:srgbClr val="C0C0C0"/>
          </a:solidFill>
          <a:latin typeface="Berlin Sans FB" pitchFamily="34" charset="0"/>
        </a:defRPr>
      </a:lvl7pPr>
      <a:lvl8pPr marL="1028700" algn="ctr" rtl="0" fontAlgn="base">
        <a:spcBef>
          <a:spcPct val="0"/>
        </a:spcBef>
        <a:spcAft>
          <a:spcPct val="0"/>
        </a:spcAft>
        <a:defRPr sz="3300" b="1">
          <a:solidFill>
            <a:srgbClr val="C0C0C0"/>
          </a:solidFill>
          <a:latin typeface="Berlin Sans FB" pitchFamily="34" charset="0"/>
        </a:defRPr>
      </a:lvl8pPr>
      <a:lvl9pPr marL="1371600" algn="ctr" rtl="0" fontAlgn="base">
        <a:spcBef>
          <a:spcPct val="0"/>
        </a:spcBef>
        <a:spcAft>
          <a:spcPct val="0"/>
        </a:spcAft>
        <a:defRPr sz="3300" b="1">
          <a:solidFill>
            <a:srgbClr val="C0C0C0"/>
          </a:solidFill>
          <a:latin typeface="Berlin Sans FB"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oceanpines.org" TargetMode="Externa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5279" y="854078"/>
            <a:ext cx="4236720" cy="3352161"/>
          </a:xfrm>
        </p:spPr>
        <p:txBody>
          <a:bodyPr>
            <a:normAutofit/>
          </a:bodyPr>
          <a:lstStyle/>
          <a:p>
            <a:r>
              <a:rPr lang="en-US" sz="4500" b="1">
                <a:latin typeface="Century Gothic" panose="020B0502020202020204" pitchFamily="34" charset="0"/>
              </a:rPr>
              <a:t>Ocean Pines Association</a:t>
            </a:r>
            <a:br>
              <a:rPr lang="en-US" sz="4500" b="1">
                <a:latin typeface="Century Gothic" panose="020B0502020202020204" pitchFamily="34" charset="0"/>
              </a:rPr>
            </a:br>
            <a:r>
              <a:rPr lang="en-US" sz="4500" b="1">
                <a:latin typeface="Century Gothic" panose="020B0502020202020204" pitchFamily="34" charset="0"/>
              </a:rPr>
              <a:t>Annual Membership Meeting</a:t>
            </a:r>
          </a:p>
        </p:txBody>
      </p:sp>
      <p:sp>
        <p:nvSpPr>
          <p:cNvPr id="3" name="Subtitle 2"/>
          <p:cNvSpPr>
            <a:spLocks noGrp="1"/>
          </p:cNvSpPr>
          <p:nvPr>
            <p:ph type="subTitle" idx="1"/>
          </p:nvPr>
        </p:nvSpPr>
        <p:spPr>
          <a:xfrm>
            <a:off x="335278" y="4206239"/>
            <a:ext cx="4225774" cy="1066971"/>
          </a:xfrm>
        </p:spPr>
        <p:txBody>
          <a:bodyPr>
            <a:normAutofit/>
          </a:bodyPr>
          <a:lstStyle/>
          <a:p>
            <a:r>
              <a:rPr lang="en-US" b="1">
                <a:latin typeface="Century Gothic" panose="020B0502020202020204" pitchFamily="34" charset="0"/>
              </a:rPr>
              <a:t>August 14, 2021</a:t>
            </a:r>
          </a:p>
        </p:txBody>
      </p:sp>
      <p:sp>
        <p:nvSpPr>
          <p:cNvPr id="11" name="Rectangle 10">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093" r="14512" b="1"/>
          <a:stretch/>
        </p:blipFill>
        <p:spPr>
          <a:xfrm>
            <a:off x="5294094" y="854078"/>
            <a:ext cx="3116863" cy="4246649"/>
          </a:xfrm>
          <a:prstGeom prst="rect">
            <a:avLst/>
          </a:prstGeom>
        </p:spPr>
      </p:pic>
      <p:sp>
        <p:nvSpPr>
          <p:cNvPr id="13" name="Rectangle 12">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9141714"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096492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762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AMENITIES 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2021 ACTUAL COMPARED TO BUDGET</a:t>
            </a:r>
            <a:endParaRPr lang="en-US" dirty="0">
              <a:solidFill>
                <a:prstClr val="black"/>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CA5F3A7A-E79B-4685-B42E-3D5C7D057AD1}"/>
              </a:ext>
            </a:extLst>
          </p:cNvPr>
          <p:cNvGraphicFramePr>
            <a:graphicFrameLocks noGrp="1"/>
          </p:cNvGraphicFramePr>
          <p:nvPr>
            <p:extLst>
              <p:ext uri="{D42A27DB-BD31-4B8C-83A1-F6EECF244321}">
                <p14:modId xmlns:p14="http://schemas.microsoft.com/office/powerpoint/2010/main" val="2488592641"/>
              </p:ext>
            </p:extLst>
          </p:nvPr>
        </p:nvGraphicFramePr>
        <p:xfrm>
          <a:off x="228599" y="777240"/>
          <a:ext cx="8686801" cy="5120640"/>
        </p:xfrm>
        <a:graphic>
          <a:graphicData uri="http://schemas.openxmlformats.org/drawingml/2006/table">
            <a:tbl>
              <a:tblPr>
                <a:tableStyleId>{5C22544A-7EE6-4342-B048-85BDC9FD1C3A}</a:tableStyleId>
              </a:tblPr>
              <a:tblGrid>
                <a:gridCol w="1013899">
                  <a:extLst>
                    <a:ext uri="{9D8B030D-6E8A-4147-A177-3AD203B41FA5}">
                      <a16:colId xmlns:a16="http://schemas.microsoft.com/office/drawing/2014/main" val="3005950220"/>
                    </a:ext>
                  </a:extLst>
                </a:gridCol>
                <a:gridCol w="1013899">
                  <a:extLst>
                    <a:ext uri="{9D8B030D-6E8A-4147-A177-3AD203B41FA5}">
                      <a16:colId xmlns:a16="http://schemas.microsoft.com/office/drawing/2014/main" val="2341640411"/>
                    </a:ext>
                  </a:extLst>
                </a:gridCol>
                <a:gridCol w="2872716">
                  <a:extLst>
                    <a:ext uri="{9D8B030D-6E8A-4147-A177-3AD203B41FA5}">
                      <a16:colId xmlns:a16="http://schemas.microsoft.com/office/drawing/2014/main" val="34269918"/>
                    </a:ext>
                  </a:extLst>
                </a:gridCol>
                <a:gridCol w="1283219">
                  <a:extLst>
                    <a:ext uri="{9D8B030D-6E8A-4147-A177-3AD203B41FA5}">
                      <a16:colId xmlns:a16="http://schemas.microsoft.com/office/drawing/2014/main" val="4056170742"/>
                    </a:ext>
                  </a:extLst>
                </a:gridCol>
                <a:gridCol w="1251534">
                  <a:extLst>
                    <a:ext uri="{9D8B030D-6E8A-4147-A177-3AD203B41FA5}">
                      <a16:colId xmlns:a16="http://schemas.microsoft.com/office/drawing/2014/main" val="2705325044"/>
                    </a:ext>
                  </a:extLst>
                </a:gridCol>
                <a:gridCol w="1251534">
                  <a:extLst>
                    <a:ext uri="{9D8B030D-6E8A-4147-A177-3AD203B41FA5}">
                      <a16:colId xmlns:a16="http://schemas.microsoft.com/office/drawing/2014/main" val="2492546075"/>
                    </a:ext>
                  </a:extLst>
                </a:gridCol>
              </a:tblGrid>
              <a:tr h="32004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gridSpan="3">
                  <a:txBody>
                    <a:bodyPr/>
                    <a:lstStyle/>
                    <a:p>
                      <a:pPr algn="ctr" fontAlgn="b"/>
                      <a:r>
                        <a:rPr lang="en-US" sz="1400" u="none" strike="noStrike" dirty="0">
                          <a:effectLst/>
                          <a:latin typeface="Century Gothic" panose="020B0502020202020204" pitchFamily="34" charset="0"/>
                        </a:rPr>
                        <a:t>FY2021</a:t>
                      </a:r>
                      <a:endParaRPr lang="en-US" sz="1400" b="1"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0944907"/>
                  </a:ext>
                </a:extLst>
              </a:tr>
              <a:tr h="32004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u="none" strike="noStrike">
                          <a:effectLst/>
                          <a:latin typeface="Century Gothic" panose="020B0502020202020204" pitchFamily="34" charset="0"/>
                        </a:rPr>
                        <a:t>Budget</a:t>
                      </a:r>
                      <a:endParaRPr lang="en-US" sz="1400" b="1"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u="none" strike="noStrike">
                          <a:effectLst/>
                          <a:latin typeface="Century Gothic" panose="020B0502020202020204" pitchFamily="34" charset="0"/>
                        </a:rPr>
                        <a:t>Actual</a:t>
                      </a:r>
                      <a:endParaRPr lang="en-US" sz="1400" b="1"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u="none" strike="noStrike" dirty="0">
                          <a:effectLst/>
                          <a:latin typeface="Century Gothic" panose="020B0502020202020204" pitchFamily="34" charset="0"/>
                        </a:rPr>
                        <a:t>Variance</a:t>
                      </a:r>
                      <a:endParaRPr lang="en-US" sz="1400" b="1" i="0" u="none" strike="noStrike" dirty="0">
                        <a:solidFill>
                          <a:srgbClr val="000000"/>
                        </a:solidFill>
                        <a:effectLst/>
                        <a:latin typeface="Century Gothic" panose="020B0502020202020204" pitchFamily="34" charset="0"/>
                      </a:endParaRPr>
                    </a:p>
                  </a:txBody>
                  <a:tcPr marL="7673" marR="7673" marT="7673" marB="0" anchor="ctr"/>
                </a:tc>
                <a:extLst>
                  <a:ext uri="{0D108BD9-81ED-4DB2-BD59-A6C34878D82A}">
                    <a16:rowId xmlns:a16="http://schemas.microsoft.com/office/drawing/2014/main" val="3829502395"/>
                  </a:ext>
                </a:extLst>
              </a:tr>
              <a:tr h="320040">
                <a:tc gridSpan="2">
                  <a:txBody>
                    <a:bodyPr/>
                    <a:lstStyle/>
                    <a:p>
                      <a:pPr algn="l" fontAlgn="b"/>
                      <a:r>
                        <a:rPr lang="en-US" sz="1400" u="none" strike="noStrike" dirty="0">
                          <a:effectLst/>
                          <a:latin typeface="Century Gothic" panose="020B0502020202020204" pitchFamily="34" charset="0"/>
                        </a:rPr>
                        <a:t>Amenities:</a:t>
                      </a:r>
                      <a:endParaRPr lang="en-US" sz="1400" b="0"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extLst>
                  <a:ext uri="{0D108BD9-81ED-4DB2-BD59-A6C34878D82A}">
                    <a16:rowId xmlns:a16="http://schemas.microsoft.com/office/drawing/2014/main" val="2787769621"/>
                  </a:ext>
                </a:extLst>
              </a:tr>
              <a:tr h="320040">
                <a:tc gridSpan="2">
                  <a:txBody>
                    <a:bodyPr/>
                    <a:lstStyle/>
                    <a:p>
                      <a:pPr algn="l" fontAlgn="b"/>
                      <a:r>
                        <a:rPr lang="en-US" sz="1400" u="none" strike="noStrike" dirty="0">
                          <a:effectLst/>
                          <a:latin typeface="Century Gothic" panose="020B0502020202020204" pitchFamily="34" charset="0"/>
                        </a:rPr>
                        <a:t>    Food &amp; Beverage</a:t>
                      </a:r>
                      <a:endParaRPr lang="en-US" sz="1400" b="0"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extLst>
                  <a:ext uri="{0D108BD9-81ED-4DB2-BD59-A6C34878D82A}">
                    <a16:rowId xmlns:a16="http://schemas.microsoft.com/office/drawing/2014/main" val="3189414459"/>
                  </a:ext>
                </a:extLst>
              </a:tr>
              <a:tr h="320040">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gridSpan="2">
                  <a:txBody>
                    <a:bodyPr/>
                    <a:lstStyle/>
                    <a:p>
                      <a:pPr algn="l" fontAlgn="b"/>
                      <a:r>
                        <a:rPr lang="en-US" sz="1400" u="none" strike="noStrike" dirty="0">
                          <a:effectLst/>
                          <a:latin typeface="Century Gothic" panose="020B0502020202020204" pitchFamily="34" charset="0"/>
                        </a:rPr>
                        <a:t>Yacht Club</a:t>
                      </a:r>
                      <a:endParaRPr lang="en-US" sz="1400" b="0"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$88,014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$(257,123)</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$(345,137)</a:t>
                      </a:r>
                    </a:p>
                  </a:txBody>
                  <a:tcPr marL="9525" marR="9525" marT="9525" marB="0" anchor="b"/>
                </a:tc>
                <a:extLst>
                  <a:ext uri="{0D108BD9-81ED-4DB2-BD59-A6C34878D82A}">
                    <a16:rowId xmlns:a16="http://schemas.microsoft.com/office/drawing/2014/main" val="14377168"/>
                  </a:ext>
                </a:extLst>
              </a:tr>
              <a:tr h="320040">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gridSpan="2">
                  <a:txBody>
                    <a:bodyPr/>
                    <a:lstStyle/>
                    <a:p>
                      <a:pPr algn="l" fontAlgn="b"/>
                      <a:r>
                        <a:rPr lang="en-US" sz="1400" u="none" strike="noStrike" dirty="0">
                          <a:effectLst/>
                          <a:latin typeface="Century Gothic" panose="020B0502020202020204" pitchFamily="34" charset="0"/>
                        </a:rPr>
                        <a:t>Beach Club</a:t>
                      </a:r>
                      <a:endParaRPr lang="en-US" sz="1400" b="0"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97,742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92,687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(5,055)</a:t>
                      </a:r>
                    </a:p>
                  </a:txBody>
                  <a:tcPr marL="9525" marR="9525" marT="9525" marB="0" anchor="b"/>
                </a:tc>
                <a:extLst>
                  <a:ext uri="{0D108BD9-81ED-4DB2-BD59-A6C34878D82A}">
                    <a16:rowId xmlns:a16="http://schemas.microsoft.com/office/drawing/2014/main" val="515456304"/>
                  </a:ext>
                </a:extLst>
              </a:tr>
              <a:tr h="320040">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gridSpan="2">
                  <a:txBody>
                    <a:bodyPr/>
                    <a:lstStyle/>
                    <a:p>
                      <a:pPr algn="l" fontAlgn="b"/>
                      <a:r>
                        <a:rPr lang="en-US" sz="1400" u="none" strike="noStrike" dirty="0">
                          <a:effectLst/>
                          <a:latin typeface="Century Gothic" panose="020B0502020202020204" pitchFamily="34" charset="0"/>
                        </a:rPr>
                        <a:t>Clubhouse Grille</a:t>
                      </a:r>
                      <a:endParaRPr lang="en-US" sz="1400" b="0"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ctr" fontAlgn="b"/>
                      <a:r>
                        <a:rPr lang="en-US" sz="1400" b="0" i="0" u="sng" strike="noStrike" dirty="0">
                          <a:solidFill>
                            <a:srgbClr val="000000"/>
                          </a:solidFill>
                          <a:effectLst/>
                          <a:latin typeface="Century Gothic" panose="020B0502020202020204" pitchFamily="34" charset="0"/>
                        </a:rPr>
                        <a:t>(11,310)</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12,140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23,450 </a:t>
                      </a:r>
                    </a:p>
                  </a:txBody>
                  <a:tcPr marL="9525" marR="9525" marT="9525" marB="0" anchor="b"/>
                </a:tc>
                <a:extLst>
                  <a:ext uri="{0D108BD9-81ED-4DB2-BD59-A6C34878D82A}">
                    <a16:rowId xmlns:a16="http://schemas.microsoft.com/office/drawing/2014/main" val="3837102940"/>
                  </a:ext>
                </a:extLst>
              </a:tr>
              <a:tr h="320040">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r>
                        <a:rPr lang="en-US" sz="1400" u="none" strike="noStrike" dirty="0">
                          <a:effectLst/>
                          <a:latin typeface="Century Gothic" panose="020B0502020202020204" pitchFamily="34" charset="0"/>
                        </a:rPr>
                        <a:t>Total Food &amp; Beverage</a:t>
                      </a:r>
                      <a:endParaRPr lang="en-US" sz="1400" b="1"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1" i="0" u="none" strike="noStrike" dirty="0">
                          <a:solidFill>
                            <a:srgbClr val="000000"/>
                          </a:solidFill>
                          <a:effectLst/>
                          <a:latin typeface="Century Gothic" panose="020B0502020202020204" pitchFamily="34" charset="0"/>
                        </a:rPr>
                        <a:t>174,446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(152,296)</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(326,742)</a:t>
                      </a:r>
                    </a:p>
                  </a:txBody>
                  <a:tcPr marL="9525" marR="9525" marT="9525" marB="0" anchor="b"/>
                </a:tc>
                <a:extLst>
                  <a:ext uri="{0D108BD9-81ED-4DB2-BD59-A6C34878D82A}">
                    <a16:rowId xmlns:a16="http://schemas.microsoft.com/office/drawing/2014/main" val="1705731458"/>
                  </a:ext>
                </a:extLst>
              </a:tr>
              <a:tr h="320040">
                <a:tc>
                  <a:txBody>
                    <a:bodyPr/>
                    <a:lstStyle/>
                    <a:p>
                      <a:pPr algn="l" fontAlgn="b"/>
                      <a:r>
                        <a:rPr lang="en-US" sz="1400" u="none" strike="noStrike">
                          <a:effectLst/>
                          <a:latin typeface="Century Gothic" panose="020B0502020202020204" pitchFamily="34" charset="0"/>
                        </a:rPr>
                        <a:t>Golf</a:t>
                      </a:r>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0" i="0" u="none" strike="noStrike" dirty="0">
                          <a:solidFill>
                            <a:srgbClr val="000000"/>
                          </a:solidFill>
                          <a:effectLst/>
                          <a:latin typeface="Century Gothic" panose="020B0502020202020204" pitchFamily="34" charset="0"/>
                        </a:rPr>
                        <a:t>(40,549)</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(96,958)</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(56,409)</a:t>
                      </a:r>
                    </a:p>
                  </a:txBody>
                  <a:tcPr marL="9525" marR="9525" marT="9525" marB="0" anchor="b"/>
                </a:tc>
                <a:extLst>
                  <a:ext uri="{0D108BD9-81ED-4DB2-BD59-A6C34878D82A}">
                    <a16:rowId xmlns:a16="http://schemas.microsoft.com/office/drawing/2014/main" val="3834617699"/>
                  </a:ext>
                </a:extLst>
              </a:tr>
              <a:tr h="320040">
                <a:tc>
                  <a:txBody>
                    <a:bodyPr/>
                    <a:lstStyle/>
                    <a:p>
                      <a:pPr algn="l" fontAlgn="b"/>
                      <a:r>
                        <a:rPr lang="en-US" sz="1400" u="none" strike="noStrike">
                          <a:effectLst/>
                          <a:latin typeface="Century Gothic" panose="020B0502020202020204" pitchFamily="34" charset="0"/>
                        </a:rPr>
                        <a:t>Aquatics</a:t>
                      </a:r>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0" i="0" u="none" strike="noStrike" dirty="0">
                          <a:solidFill>
                            <a:srgbClr val="000000"/>
                          </a:solidFill>
                          <a:effectLst/>
                          <a:latin typeface="Century Gothic" panose="020B0502020202020204" pitchFamily="34" charset="0"/>
                        </a:rPr>
                        <a:t>(102,823)</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(295,816)</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(192,993)</a:t>
                      </a:r>
                    </a:p>
                  </a:txBody>
                  <a:tcPr marL="9525" marR="9525" marT="9525" marB="0" anchor="b"/>
                </a:tc>
                <a:extLst>
                  <a:ext uri="{0D108BD9-81ED-4DB2-BD59-A6C34878D82A}">
                    <a16:rowId xmlns:a16="http://schemas.microsoft.com/office/drawing/2014/main" val="561311742"/>
                  </a:ext>
                </a:extLst>
              </a:tr>
              <a:tr h="320040">
                <a:tc gridSpan="2">
                  <a:txBody>
                    <a:bodyPr/>
                    <a:lstStyle/>
                    <a:p>
                      <a:pPr algn="l" fontAlgn="b"/>
                      <a:r>
                        <a:rPr lang="en-US" sz="1400" u="none" strike="noStrike">
                          <a:effectLst/>
                          <a:latin typeface="Century Gothic" panose="020B0502020202020204" pitchFamily="34" charset="0"/>
                        </a:rPr>
                        <a:t>Beach Club Parking</a:t>
                      </a:r>
                      <a:endParaRPr lang="en-US" sz="1400" b="0" i="0" u="none" strike="noStrike">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0" i="0" u="none" strike="noStrike" dirty="0">
                          <a:solidFill>
                            <a:srgbClr val="000000"/>
                          </a:solidFill>
                          <a:effectLst/>
                          <a:latin typeface="Century Gothic" panose="020B0502020202020204" pitchFamily="34" charset="0"/>
                        </a:rPr>
                        <a:t>489,942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331,035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(158,907)</a:t>
                      </a:r>
                    </a:p>
                  </a:txBody>
                  <a:tcPr marL="9525" marR="9525" marT="9525" marB="0" anchor="b"/>
                </a:tc>
                <a:extLst>
                  <a:ext uri="{0D108BD9-81ED-4DB2-BD59-A6C34878D82A}">
                    <a16:rowId xmlns:a16="http://schemas.microsoft.com/office/drawing/2014/main" val="2682868427"/>
                  </a:ext>
                </a:extLst>
              </a:tr>
              <a:tr h="320040">
                <a:tc>
                  <a:txBody>
                    <a:bodyPr/>
                    <a:lstStyle/>
                    <a:p>
                      <a:pPr algn="l" fontAlgn="b"/>
                      <a:r>
                        <a:rPr lang="en-US" sz="1400" u="none" strike="noStrike">
                          <a:effectLst/>
                          <a:latin typeface="Century Gothic" panose="020B0502020202020204" pitchFamily="34" charset="0"/>
                        </a:rPr>
                        <a:t>Marinas</a:t>
                      </a:r>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0" i="0" u="none" strike="noStrike" dirty="0">
                          <a:solidFill>
                            <a:srgbClr val="000000"/>
                          </a:solidFill>
                          <a:effectLst/>
                          <a:latin typeface="Century Gothic" panose="020B0502020202020204" pitchFamily="34" charset="0"/>
                        </a:rPr>
                        <a:t>192,007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250,064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58,057 </a:t>
                      </a:r>
                    </a:p>
                  </a:txBody>
                  <a:tcPr marL="9525" marR="9525" marT="9525" marB="0" anchor="b"/>
                </a:tc>
                <a:extLst>
                  <a:ext uri="{0D108BD9-81ED-4DB2-BD59-A6C34878D82A}">
                    <a16:rowId xmlns:a16="http://schemas.microsoft.com/office/drawing/2014/main" val="3854364314"/>
                  </a:ext>
                </a:extLst>
              </a:tr>
              <a:tr h="320040">
                <a:tc gridSpan="2">
                  <a:txBody>
                    <a:bodyPr/>
                    <a:lstStyle/>
                    <a:p>
                      <a:pPr algn="l" fontAlgn="b"/>
                      <a:r>
                        <a:rPr lang="en-US" sz="1400" u="none" strike="noStrike">
                          <a:effectLst/>
                          <a:latin typeface="Century Gothic" panose="020B0502020202020204" pitchFamily="34" charset="0"/>
                        </a:rPr>
                        <a:t>Racquet Sports</a:t>
                      </a:r>
                      <a:endParaRPr lang="en-US" sz="1400" b="0" i="0" u="none" strike="noStrike">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0" i="0" u="sng" strike="noStrike" dirty="0">
                          <a:solidFill>
                            <a:srgbClr val="000000"/>
                          </a:solidFill>
                          <a:effectLst/>
                          <a:latin typeface="Century Gothic" panose="020B0502020202020204" pitchFamily="34" charset="0"/>
                        </a:rPr>
                        <a:t>(25,644)</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(66,858)</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(41,214)</a:t>
                      </a:r>
                    </a:p>
                  </a:txBody>
                  <a:tcPr marL="9525" marR="9525" marT="9525" marB="0" anchor="b"/>
                </a:tc>
                <a:extLst>
                  <a:ext uri="{0D108BD9-81ED-4DB2-BD59-A6C34878D82A}">
                    <a16:rowId xmlns:a16="http://schemas.microsoft.com/office/drawing/2014/main" val="549756587"/>
                  </a:ext>
                </a:extLst>
              </a:tr>
              <a:tr h="320040">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r>
                        <a:rPr lang="en-US" sz="1400" u="none" strike="noStrike">
                          <a:effectLst/>
                          <a:latin typeface="Century Gothic" panose="020B0502020202020204" pitchFamily="34" charset="0"/>
                        </a:rPr>
                        <a:t>Total Non-Food &amp; Beverage</a:t>
                      </a:r>
                      <a:endParaRPr lang="en-US" sz="1400" b="1" i="0" u="none" strike="noStrike">
                        <a:solidFill>
                          <a:srgbClr val="000000"/>
                        </a:solidFill>
                        <a:effectLst/>
                        <a:latin typeface="Century Gothic" panose="020B0502020202020204" pitchFamily="34" charset="0"/>
                      </a:endParaRPr>
                    </a:p>
                  </a:txBody>
                  <a:tcPr marL="7673" marR="7673" marT="7673" marB="0" anchor="ctr"/>
                </a:tc>
                <a:tc>
                  <a:txBody>
                    <a:bodyPr/>
                    <a:lstStyle/>
                    <a:p>
                      <a:pPr algn="ctr" fontAlgn="b"/>
                      <a:r>
                        <a:rPr lang="en-US" sz="1400" b="1" i="0" u="none" strike="noStrike" dirty="0">
                          <a:solidFill>
                            <a:srgbClr val="000000"/>
                          </a:solidFill>
                          <a:effectLst/>
                          <a:latin typeface="Century Gothic" panose="020B0502020202020204" pitchFamily="34" charset="0"/>
                        </a:rPr>
                        <a:t>512,933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121,467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(391,466)</a:t>
                      </a:r>
                    </a:p>
                  </a:txBody>
                  <a:tcPr marL="9525" marR="9525" marT="9525" marB="0" anchor="b"/>
                </a:tc>
                <a:extLst>
                  <a:ext uri="{0D108BD9-81ED-4DB2-BD59-A6C34878D82A}">
                    <a16:rowId xmlns:a16="http://schemas.microsoft.com/office/drawing/2014/main" val="2880576467"/>
                  </a:ext>
                </a:extLst>
              </a:tr>
              <a:tr h="320040">
                <a:tc>
                  <a:txBody>
                    <a:bodyPr/>
                    <a:lstStyle/>
                    <a:p>
                      <a:pPr algn="l" fontAlgn="b"/>
                      <a:endParaRPr lang="en-US" sz="1400" b="0" i="0" u="none" strike="noStrike">
                        <a:solidFill>
                          <a:srgbClr val="000000"/>
                        </a:solidFill>
                        <a:effectLst/>
                        <a:latin typeface="Century Gothic" panose="020B0502020202020204" pitchFamily="34" charset="0"/>
                      </a:endParaRPr>
                    </a:p>
                  </a:txBody>
                  <a:tcPr marL="7673" marR="7673" marT="7673" marB="0" anchor="ctr"/>
                </a:tc>
                <a:tc gridSpan="2">
                  <a:txBody>
                    <a:bodyPr/>
                    <a:lstStyle/>
                    <a:p>
                      <a:pPr algn="l" fontAlgn="b"/>
                      <a:r>
                        <a:rPr lang="en-US" sz="1400" u="none" strike="noStrike">
                          <a:effectLst/>
                          <a:latin typeface="Century Gothic" panose="020B0502020202020204" pitchFamily="34" charset="0"/>
                        </a:rPr>
                        <a:t> Total Amenities, Net </a:t>
                      </a:r>
                      <a:endParaRPr lang="en-US" sz="1400" b="1" i="0" u="none" strike="noStrike">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$687,379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$(30,829)</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$(718,208)</a:t>
                      </a:r>
                    </a:p>
                  </a:txBody>
                  <a:tcPr marL="9525" marR="9525" marT="9525" marB="0" anchor="b"/>
                </a:tc>
                <a:extLst>
                  <a:ext uri="{0D108BD9-81ED-4DB2-BD59-A6C34878D82A}">
                    <a16:rowId xmlns:a16="http://schemas.microsoft.com/office/drawing/2014/main" val="1294664885"/>
                  </a:ext>
                </a:extLst>
              </a:tr>
              <a:tr h="32004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673" marR="7673" marT="7673" marB="0" anchor="ctr"/>
                </a:tc>
                <a:tc gridSpan="2">
                  <a:txBody>
                    <a:bodyPr/>
                    <a:lstStyle/>
                    <a:p>
                      <a:pPr algn="l" fontAlgn="b"/>
                      <a:endParaRPr lang="en-US" sz="1400" b="1" i="0" u="none" strike="noStrike" dirty="0">
                        <a:solidFill>
                          <a:srgbClr val="000000"/>
                        </a:solidFill>
                        <a:effectLst/>
                        <a:latin typeface="Century Gothic" panose="020B0502020202020204" pitchFamily="34" charset="0"/>
                      </a:endParaRPr>
                    </a:p>
                  </a:txBody>
                  <a:tcPr marL="7673" marR="7673" marT="7673" marB="0" anchor="ctr"/>
                </a:tc>
                <a:tc hMerge="1">
                  <a:txBody>
                    <a:bodyPr/>
                    <a:lstStyle/>
                    <a:p>
                      <a:endParaRPr lang="en-US"/>
                    </a:p>
                  </a:txBody>
                  <a:tcPr/>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673" marR="7673" marT="7673" marB="0" anchor="ctr"/>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673" marR="7673" marT="7673" marB="0" anchor="ctr"/>
                </a:tc>
                <a:extLst>
                  <a:ext uri="{0D108BD9-81ED-4DB2-BD59-A6C34878D82A}">
                    <a16:rowId xmlns:a16="http://schemas.microsoft.com/office/drawing/2014/main" val="416741517"/>
                  </a:ext>
                </a:extLst>
              </a:tr>
            </a:tbl>
          </a:graphicData>
        </a:graphic>
      </p:graphicFrame>
      <p:cxnSp>
        <p:nvCxnSpPr>
          <p:cNvPr id="4" name="Straight Connector 3">
            <a:extLst>
              <a:ext uri="{FF2B5EF4-FFF2-40B4-BE49-F238E27FC236}">
                <a16:creationId xmlns:a16="http://schemas.microsoft.com/office/drawing/2014/main" id="{89D0CBC6-CB0B-421C-B0FB-51E8B70C190E}"/>
              </a:ext>
            </a:extLst>
          </p:cNvPr>
          <p:cNvCxnSpPr/>
          <p:nvPr/>
        </p:nvCxnSpPr>
        <p:spPr>
          <a:xfrm>
            <a:off x="5257800" y="55626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DEF88C-F44A-4071-8F44-467855E933C2}"/>
              </a:ext>
            </a:extLst>
          </p:cNvPr>
          <p:cNvCxnSpPr/>
          <p:nvPr/>
        </p:nvCxnSpPr>
        <p:spPr>
          <a:xfrm>
            <a:off x="6553200" y="55626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DE80DFB-E041-464F-BE15-ED1C4F16E6DC}"/>
              </a:ext>
            </a:extLst>
          </p:cNvPr>
          <p:cNvCxnSpPr/>
          <p:nvPr/>
        </p:nvCxnSpPr>
        <p:spPr>
          <a:xfrm>
            <a:off x="7848600" y="55626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5">
            <a:extLst>
              <a:ext uri="{FF2B5EF4-FFF2-40B4-BE49-F238E27FC236}">
                <a16:creationId xmlns:a16="http://schemas.microsoft.com/office/drawing/2014/main" id="{E3B69B14-7365-42DD-8EA0-A67381653229}"/>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2" name="Slide Number Placeholder 6">
            <a:extLst>
              <a:ext uri="{FF2B5EF4-FFF2-40B4-BE49-F238E27FC236}">
                <a16:creationId xmlns:a16="http://schemas.microsoft.com/office/drawing/2014/main" id="{A828BE59-2B7A-44C1-B396-712DD1544B5B}"/>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397591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2286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2021 ACTUAL COMPARED TO FY 2020 ACTUAL</a:t>
            </a:r>
            <a:endParaRPr lang="en-US" dirty="0">
              <a:solidFill>
                <a:prstClr val="black"/>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9CDC414A-DFA3-418D-9940-0B5D13628E65}"/>
              </a:ext>
            </a:extLst>
          </p:cNvPr>
          <p:cNvGraphicFramePr>
            <a:graphicFrameLocks noGrp="1"/>
          </p:cNvGraphicFramePr>
          <p:nvPr>
            <p:extLst>
              <p:ext uri="{D42A27DB-BD31-4B8C-83A1-F6EECF244321}">
                <p14:modId xmlns:p14="http://schemas.microsoft.com/office/powerpoint/2010/main" val="1754811065"/>
              </p:ext>
            </p:extLst>
          </p:nvPr>
        </p:nvGraphicFramePr>
        <p:xfrm>
          <a:off x="228600" y="847222"/>
          <a:ext cx="8686800" cy="4937760"/>
        </p:xfrm>
        <a:graphic>
          <a:graphicData uri="http://schemas.openxmlformats.org/drawingml/2006/table">
            <a:tbl>
              <a:tblPr>
                <a:tableStyleId>{5C22544A-7EE6-4342-B048-85BDC9FD1C3A}</a:tableStyleId>
              </a:tblPr>
              <a:tblGrid>
                <a:gridCol w="1043066">
                  <a:extLst>
                    <a:ext uri="{9D8B030D-6E8A-4147-A177-3AD203B41FA5}">
                      <a16:colId xmlns:a16="http://schemas.microsoft.com/office/drawing/2014/main" val="501592566"/>
                    </a:ext>
                  </a:extLst>
                </a:gridCol>
                <a:gridCol w="1043066">
                  <a:extLst>
                    <a:ext uri="{9D8B030D-6E8A-4147-A177-3AD203B41FA5}">
                      <a16:colId xmlns:a16="http://schemas.microsoft.com/office/drawing/2014/main" val="1536912668"/>
                    </a:ext>
                  </a:extLst>
                </a:gridCol>
                <a:gridCol w="2786949">
                  <a:extLst>
                    <a:ext uri="{9D8B030D-6E8A-4147-A177-3AD203B41FA5}">
                      <a16:colId xmlns:a16="http://schemas.microsoft.com/office/drawing/2014/main" val="206973142"/>
                    </a:ext>
                  </a:extLst>
                </a:gridCol>
                <a:gridCol w="1320133">
                  <a:extLst>
                    <a:ext uri="{9D8B030D-6E8A-4147-A177-3AD203B41FA5}">
                      <a16:colId xmlns:a16="http://schemas.microsoft.com/office/drawing/2014/main" val="2639166873"/>
                    </a:ext>
                  </a:extLst>
                </a:gridCol>
                <a:gridCol w="1287538">
                  <a:extLst>
                    <a:ext uri="{9D8B030D-6E8A-4147-A177-3AD203B41FA5}">
                      <a16:colId xmlns:a16="http://schemas.microsoft.com/office/drawing/2014/main" val="603096869"/>
                    </a:ext>
                  </a:extLst>
                </a:gridCol>
                <a:gridCol w="1206048">
                  <a:extLst>
                    <a:ext uri="{9D8B030D-6E8A-4147-A177-3AD203B41FA5}">
                      <a16:colId xmlns:a16="http://schemas.microsoft.com/office/drawing/2014/main" val="1111469062"/>
                    </a:ext>
                  </a:extLst>
                </a:gridCol>
              </a:tblGrid>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gridSpan="3">
                  <a:txBody>
                    <a:bodyPr/>
                    <a:lstStyle/>
                    <a:p>
                      <a:pPr algn="ctr" fontAlgn="b"/>
                      <a:r>
                        <a:rPr lang="en-US" sz="1400" u="none" strike="noStrike" dirty="0">
                          <a:effectLst/>
                          <a:latin typeface="Century Gothic" panose="020B0502020202020204" pitchFamily="34" charset="0"/>
                        </a:rPr>
                        <a:t>Actual</a:t>
                      </a:r>
                      <a:endParaRPr lang="en-US" sz="1400" b="1" i="0" u="none" strike="noStrike" dirty="0">
                        <a:solidFill>
                          <a:srgbClr val="000000"/>
                        </a:solidFill>
                        <a:effectLst/>
                        <a:latin typeface="Century Gothic" panose="020B0502020202020204" pitchFamily="34" charset="0"/>
                      </a:endParaRPr>
                    </a:p>
                  </a:txBody>
                  <a:tcPr marL="6995" marR="6995" marT="6995" marB="0" anchor="b">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8258184"/>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lnR w="12700" cmpd="sng">
                      <a:noFill/>
                    </a:lnR>
                  </a:tcPr>
                </a:tc>
                <a:tc>
                  <a:txBody>
                    <a:bodyPr/>
                    <a:lstStyle/>
                    <a:p>
                      <a:pPr algn="ctr" fontAlgn="b"/>
                      <a:r>
                        <a:rPr lang="en-US" sz="1400" u="none" strike="noStrike" dirty="0">
                          <a:effectLst/>
                          <a:latin typeface="Century Gothic" panose="020B0502020202020204" pitchFamily="34" charset="0"/>
                        </a:rPr>
                        <a:t>2020</a:t>
                      </a:r>
                      <a:endParaRPr lang="en-US" sz="1400" b="1" i="0" u="none" strike="noStrike" dirty="0">
                        <a:solidFill>
                          <a:srgbClr val="000000"/>
                        </a:solidFill>
                        <a:effectLst/>
                        <a:latin typeface="Century Gothic" panose="020B0502020202020204" pitchFamily="34" charset="0"/>
                      </a:endParaRPr>
                    </a:p>
                  </a:txBody>
                  <a:tcPr marL="6995" marR="6995" marT="699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latin typeface="Century Gothic" panose="020B0502020202020204" pitchFamily="34" charset="0"/>
                        </a:rPr>
                        <a:t>2021</a:t>
                      </a:r>
                      <a:endParaRPr lang="en-US" sz="1400" b="1" i="0" u="none" strike="noStrike" dirty="0">
                        <a:solidFill>
                          <a:srgbClr val="000000"/>
                        </a:solidFill>
                        <a:effectLst/>
                        <a:latin typeface="Century Gothic" panose="020B0502020202020204" pitchFamily="34" charset="0"/>
                      </a:endParaRPr>
                    </a:p>
                  </a:txBody>
                  <a:tcPr marL="6995" marR="6995" marT="699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latin typeface="Century Gothic" panose="020B0502020202020204" pitchFamily="34" charset="0"/>
                        </a:rPr>
                        <a:t>Variance</a:t>
                      </a:r>
                      <a:endParaRPr lang="en-US" sz="1400" b="1" i="0" u="none" strike="noStrike" dirty="0">
                        <a:solidFill>
                          <a:srgbClr val="000000"/>
                        </a:solidFill>
                        <a:effectLst/>
                        <a:latin typeface="Century Gothic" panose="020B0502020202020204" pitchFamily="34" charset="0"/>
                      </a:endParaRPr>
                    </a:p>
                  </a:txBody>
                  <a:tcPr marL="6995" marR="6995" marT="699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8679998"/>
                  </a:ext>
                </a:extLst>
              </a:tr>
              <a:tr h="274320">
                <a:tc gridSpan="3">
                  <a:txBody>
                    <a:bodyPr/>
                    <a:lstStyle/>
                    <a:p>
                      <a:pPr algn="l" fontAlgn="b"/>
                      <a:r>
                        <a:rPr lang="en-US" sz="1400" u="none" strike="noStrike" dirty="0">
                          <a:effectLst/>
                          <a:latin typeface="Century Gothic" panose="020B0502020202020204" pitchFamily="34" charset="0"/>
                        </a:rPr>
                        <a:t>Assessment Revenue</a:t>
                      </a:r>
                      <a:endParaRPr lang="en-US" sz="1400" b="0" i="0" u="none" strike="noStrike" dirty="0">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$6,278,118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entury Gothic" panose="020B0502020202020204" pitchFamily="34" charset="0"/>
                        </a:rPr>
                        <a:t>$6,034,683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entury Gothic" panose="020B0502020202020204" pitchFamily="34" charset="0"/>
                        </a:rPr>
                        <a:t>$(243,435)</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9230533"/>
                  </a:ext>
                </a:extLst>
              </a:tr>
              <a:tr h="274320">
                <a:tc gridSpan="3">
                  <a:txBody>
                    <a:bodyPr/>
                    <a:lstStyle/>
                    <a:p>
                      <a:pPr algn="l" fontAlgn="b"/>
                      <a:r>
                        <a:rPr lang="en-US" sz="1400" u="none" strike="noStrike">
                          <a:effectLst/>
                          <a:latin typeface="Century Gothic" panose="020B0502020202020204" pitchFamily="34" charset="0"/>
                        </a:rPr>
                        <a:t>Operating Dept. &amp; Expenses:</a:t>
                      </a:r>
                      <a:endParaRPr lang="en-US" sz="1400" b="0"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96695113"/>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r>
                        <a:rPr lang="en-US" sz="1400" u="none" strike="noStrike">
                          <a:effectLst/>
                          <a:latin typeface="Century Gothic" panose="020B0502020202020204" pitchFamily="34" charset="0"/>
                        </a:rPr>
                        <a:t>Police</a:t>
                      </a:r>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none" strike="noStrike" dirty="0">
                          <a:solidFill>
                            <a:srgbClr val="000000"/>
                          </a:solidFill>
                          <a:effectLst/>
                          <a:latin typeface="Century Gothic" panose="020B0502020202020204" pitchFamily="34" charset="0"/>
                        </a:rPr>
                        <a:t>(1,338,209)</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(1,346,693)</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(8,484)</a:t>
                      </a:r>
                    </a:p>
                  </a:txBody>
                  <a:tcPr marL="9525" marR="9525" marT="9525" marB="0" anchor="b"/>
                </a:tc>
                <a:extLst>
                  <a:ext uri="{0D108BD9-81ED-4DB2-BD59-A6C34878D82A}">
                    <a16:rowId xmlns:a16="http://schemas.microsoft.com/office/drawing/2014/main" val="3121087848"/>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r>
                        <a:rPr lang="en-US" sz="1400" u="none" strike="noStrike">
                          <a:effectLst/>
                          <a:latin typeface="Century Gothic" panose="020B0502020202020204" pitchFamily="34" charset="0"/>
                        </a:rPr>
                        <a:t>Fire/EMS</a:t>
                      </a:r>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sng" strike="noStrike" dirty="0">
                          <a:solidFill>
                            <a:srgbClr val="000000"/>
                          </a:solidFill>
                          <a:effectLst/>
                          <a:latin typeface="Century Gothic" panose="020B0502020202020204" pitchFamily="34" charset="0"/>
                        </a:rPr>
                        <a:t>(692,961)</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(697,525)</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(4,564)</a:t>
                      </a:r>
                    </a:p>
                  </a:txBody>
                  <a:tcPr marL="9525" marR="9525" marT="9525" marB="0" anchor="b"/>
                </a:tc>
                <a:extLst>
                  <a:ext uri="{0D108BD9-81ED-4DB2-BD59-A6C34878D82A}">
                    <a16:rowId xmlns:a16="http://schemas.microsoft.com/office/drawing/2014/main" val="4270432"/>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r>
                        <a:rPr lang="en-US" sz="1400" u="none" strike="noStrike">
                          <a:effectLst/>
                          <a:latin typeface="Century Gothic" panose="020B0502020202020204" pitchFamily="34" charset="0"/>
                        </a:rPr>
                        <a:t>Total Police + Fire/EMS</a:t>
                      </a:r>
                      <a:endParaRPr lang="en-US" sz="1400" b="1"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1" i="0" u="none" strike="noStrike" dirty="0">
                          <a:solidFill>
                            <a:srgbClr val="000000"/>
                          </a:solidFill>
                          <a:effectLst/>
                          <a:latin typeface="Century Gothic" panose="020B0502020202020204" pitchFamily="34" charset="0"/>
                        </a:rPr>
                        <a:t>(2,031,170)</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(2,044,218)</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(13,048)</a:t>
                      </a:r>
                    </a:p>
                  </a:txBody>
                  <a:tcPr marL="9525" marR="9525" marT="9525" marB="0" anchor="b"/>
                </a:tc>
                <a:extLst>
                  <a:ext uri="{0D108BD9-81ED-4DB2-BD59-A6C34878D82A}">
                    <a16:rowId xmlns:a16="http://schemas.microsoft.com/office/drawing/2014/main" val="3628652061"/>
                  </a:ext>
                </a:extLst>
              </a:tr>
              <a:tr h="274320">
                <a:tc gridSpan="3">
                  <a:txBody>
                    <a:bodyPr/>
                    <a:lstStyle/>
                    <a:p>
                      <a:pPr algn="l" fontAlgn="b"/>
                      <a:r>
                        <a:rPr lang="en-US" sz="1400" u="none" strike="noStrike">
                          <a:effectLst/>
                          <a:latin typeface="Century Gothic" panose="020B0502020202020204" pitchFamily="34" charset="0"/>
                        </a:rPr>
                        <a:t>Public Works/Maintenance/CPI</a:t>
                      </a:r>
                      <a:endParaRPr lang="en-US" sz="1400" b="0"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(2,115,680)</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(1,914,817)</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200,863 </a:t>
                      </a:r>
                    </a:p>
                  </a:txBody>
                  <a:tcPr marL="9525" marR="9525" marT="9525" marB="0" anchor="b"/>
                </a:tc>
                <a:extLst>
                  <a:ext uri="{0D108BD9-81ED-4DB2-BD59-A6C34878D82A}">
                    <a16:rowId xmlns:a16="http://schemas.microsoft.com/office/drawing/2014/main" val="1066125341"/>
                  </a:ext>
                </a:extLst>
              </a:tr>
              <a:tr h="274320">
                <a:tc gridSpan="2">
                  <a:txBody>
                    <a:bodyPr/>
                    <a:lstStyle/>
                    <a:p>
                      <a:pPr algn="l" fontAlgn="b"/>
                      <a:r>
                        <a:rPr lang="en-US" sz="1400" u="none" strike="noStrike">
                          <a:effectLst/>
                          <a:latin typeface="Century Gothic" panose="020B0502020202020204" pitchFamily="34" charset="0"/>
                        </a:rPr>
                        <a:t>Recreation &amp; Parks</a:t>
                      </a:r>
                      <a:endParaRPr lang="en-US" sz="1400" b="0"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none" strike="noStrike" dirty="0">
                          <a:solidFill>
                            <a:srgbClr val="000000"/>
                          </a:solidFill>
                          <a:effectLst/>
                          <a:latin typeface="Century Gothic" panose="020B0502020202020204" pitchFamily="34" charset="0"/>
                        </a:rPr>
                        <a:t>(448,890)</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(430,266)</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18,624 </a:t>
                      </a:r>
                    </a:p>
                  </a:txBody>
                  <a:tcPr marL="9525" marR="9525" marT="9525" marB="0" anchor="b"/>
                </a:tc>
                <a:extLst>
                  <a:ext uri="{0D108BD9-81ED-4DB2-BD59-A6C34878D82A}">
                    <a16:rowId xmlns:a16="http://schemas.microsoft.com/office/drawing/2014/main" val="4076416414"/>
                  </a:ext>
                </a:extLst>
              </a:tr>
              <a:tr h="274320">
                <a:tc>
                  <a:txBody>
                    <a:bodyPr/>
                    <a:lstStyle/>
                    <a:p>
                      <a:pPr algn="l" fontAlgn="b"/>
                      <a:r>
                        <a:rPr lang="en-US" sz="1400" u="none" strike="noStrike">
                          <a:effectLst/>
                          <a:latin typeface="Century Gothic" panose="020B0502020202020204" pitchFamily="34" charset="0"/>
                        </a:rPr>
                        <a:t>Other</a:t>
                      </a:r>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sng" strike="noStrike" dirty="0">
                          <a:solidFill>
                            <a:srgbClr val="000000"/>
                          </a:solidFill>
                          <a:effectLst/>
                          <a:latin typeface="Century Gothic" panose="020B0502020202020204" pitchFamily="34" charset="0"/>
                        </a:rPr>
                        <a:t>(1,772,517)</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(1,511,424)</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261,093</a:t>
                      </a:r>
                    </a:p>
                  </a:txBody>
                  <a:tcPr marL="9525" marR="9525" marT="9525" marB="0" anchor="b"/>
                </a:tc>
                <a:extLst>
                  <a:ext uri="{0D108BD9-81ED-4DB2-BD59-A6C34878D82A}">
                    <a16:rowId xmlns:a16="http://schemas.microsoft.com/office/drawing/2014/main" val="79015465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r>
                        <a:rPr lang="en-US" sz="1400" u="none" strike="noStrike">
                          <a:effectLst/>
                          <a:latin typeface="Century Gothic" panose="020B0502020202020204" pitchFamily="34" charset="0"/>
                        </a:rPr>
                        <a:t>Total Operating Depts.</a:t>
                      </a:r>
                      <a:endParaRPr lang="en-US" sz="1400" b="1"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1" i="0" u="none" strike="noStrike" dirty="0">
                          <a:solidFill>
                            <a:srgbClr val="000000"/>
                          </a:solidFill>
                          <a:effectLst/>
                          <a:latin typeface="Century Gothic" panose="020B0502020202020204" pitchFamily="34" charset="0"/>
                        </a:rPr>
                        <a:t>(6,368,257)</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(5,900,725)</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467,532 </a:t>
                      </a:r>
                    </a:p>
                  </a:txBody>
                  <a:tcPr marL="9525" marR="9525" marT="9525" marB="0" anchor="b"/>
                </a:tc>
                <a:extLst>
                  <a:ext uri="{0D108BD9-81ED-4DB2-BD59-A6C34878D82A}">
                    <a16:rowId xmlns:a16="http://schemas.microsoft.com/office/drawing/2014/main" val="2432503981"/>
                  </a:ext>
                </a:extLst>
              </a:tr>
              <a:tr h="274320">
                <a:tc>
                  <a:txBody>
                    <a:bodyPr/>
                    <a:lstStyle/>
                    <a:p>
                      <a:pPr algn="l" fontAlgn="b"/>
                      <a:r>
                        <a:rPr lang="en-US" sz="1400" u="none" strike="noStrike">
                          <a:effectLst/>
                          <a:latin typeface="Century Gothic" panose="020B0502020202020204" pitchFamily="34" charset="0"/>
                        </a:rPr>
                        <a:t>PPP</a:t>
                      </a:r>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1,375,238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1,375,238 </a:t>
                      </a:r>
                    </a:p>
                  </a:txBody>
                  <a:tcPr marL="9525" marR="9525" marT="9525" marB="0" anchor="b"/>
                </a:tc>
                <a:extLst>
                  <a:ext uri="{0D108BD9-81ED-4DB2-BD59-A6C34878D82A}">
                    <a16:rowId xmlns:a16="http://schemas.microsoft.com/office/drawing/2014/main" val="2823190482"/>
                  </a:ext>
                </a:extLst>
              </a:tr>
              <a:tr h="274320">
                <a:tc gridSpan="2">
                  <a:txBody>
                    <a:bodyPr/>
                    <a:lstStyle/>
                    <a:p>
                      <a:pPr algn="l" fontAlgn="b"/>
                      <a:r>
                        <a:rPr lang="en-US" sz="1400" u="none" strike="noStrike">
                          <a:effectLst/>
                          <a:latin typeface="Century Gothic" panose="020B0502020202020204" pitchFamily="34" charset="0"/>
                        </a:rPr>
                        <a:t>Amenities</a:t>
                      </a:r>
                      <a:endParaRPr lang="en-US" sz="1400" b="0"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sng" strike="noStrike" dirty="0">
                          <a:solidFill>
                            <a:srgbClr val="000000"/>
                          </a:solidFill>
                          <a:effectLst/>
                          <a:latin typeface="Century Gothic" panose="020B0502020202020204" pitchFamily="34" charset="0"/>
                        </a:rPr>
                        <a:t>660,799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(30,829)</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(691,628)</a:t>
                      </a:r>
                    </a:p>
                  </a:txBody>
                  <a:tcPr marL="9525" marR="9525" marT="9525" marB="0" anchor="b"/>
                </a:tc>
                <a:extLst>
                  <a:ext uri="{0D108BD9-81ED-4DB2-BD59-A6C34878D82A}">
                    <a16:rowId xmlns:a16="http://schemas.microsoft.com/office/drawing/2014/main" val="1160958598"/>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gridSpan="2">
                  <a:txBody>
                    <a:bodyPr/>
                    <a:lstStyle/>
                    <a:p>
                      <a:pPr algn="l" fontAlgn="b"/>
                      <a:r>
                        <a:rPr lang="en-US" sz="1400" u="none" strike="noStrike">
                          <a:effectLst/>
                          <a:latin typeface="Century Gothic" panose="020B0502020202020204" pitchFamily="34" charset="0"/>
                        </a:rPr>
                        <a:t>Total Departments, Amenities &amp; PPP</a:t>
                      </a:r>
                      <a:endParaRPr lang="en-US" sz="1400" b="1"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(5,707,458)</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(4,556,316)</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1,151,142 </a:t>
                      </a:r>
                    </a:p>
                  </a:txBody>
                  <a:tcPr marL="9525" marR="9525" marT="9525" marB="0" anchor="b"/>
                </a:tc>
                <a:extLst>
                  <a:ext uri="{0D108BD9-81ED-4DB2-BD59-A6C34878D82A}">
                    <a16:rowId xmlns:a16="http://schemas.microsoft.com/office/drawing/2014/main" val="791369768"/>
                  </a:ext>
                </a:extLst>
              </a:tr>
              <a:tr h="274320">
                <a:tc gridSpan="2">
                  <a:txBody>
                    <a:bodyPr/>
                    <a:lstStyle/>
                    <a:p>
                      <a:pPr algn="l" fontAlgn="b"/>
                      <a:r>
                        <a:rPr lang="en-US" sz="1400" u="none" strike="noStrike">
                          <a:effectLst/>
                          <a:latin typeface="Century Gothic" panose="020B0502020202020204" pitchFamily="34" charset="0"/>
                        </a:rPr>
                        <a:t>New Capital</a:t>
                      </a:r>
                      <a:endParaRPr lang="en-US" sz="1400" b="0"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a:txBody>
                    <a:bodyPr/>
                    <a:lstStyle/>
                    <a:p>
                      <a:pPr algn="ctr" fontAlgn="b"/>
                      <a:r>
                        <a:rPr lang="en-US" sz="1400" b="0" i="0" u="sng"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(32,470)</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(32,470)</a:t>
                      </a:r>
                    </a:p>
                  </a:txBody>
                  <a:tcPr marL="9525" marR="9525" marT="9525" marB="0" anchor="b"/>
                </a:tc>
                <a:extLst>
                  <a:ext uri="{0D108BD9-81ED-4DB2-BD59-A6C34878D82A}">
                    <a16:rowId xmlns:a16="http://schemas.microsoft.com/office/drawing/2014/main" val="3634859287"/>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6995" marR="6995" marT="6995" marB="0" anchor="b"/>
                </a:tc>
                <a:tc gridSpan="2">
                  <a:txBody>
                    <a:bodyPr/>
                    <a:lstStyle/>
                    <a:p>
                      <a:pPr algn="l" fontAlgn="b"/>
                      <a:r>
                        <a:rPr lang="en-US" sz="1400" u="none" strike="noStrike">
                          <a:effectLst/>
                          <a:latin typeface="Century Gothic" panose="020B0502020202020204" pitchFamily="34" charset="0"/>
                        </a:rPr>
                        <a:t>Total Expenses</a:t>
                      </a:r>
                      <a:endParaRPr lang="en-US" sz="1400" b="1"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a:txBody>
                    <a:bodyPr/>
                    <a:lstStyle/>
                    <a:p>
                      <a:pPr algn="ctr" fontAlgn="b"/>
                      <a:r>
                        <a:rPr lang="en-US" sz="1400" b="1" i="0" u="sng" strike="noStrike" dirty="0">
                          <a:solidFill>
                            <a:srgbClr val="000000"/>
                          </a:solidFill>
                          <a:effectLst/>
                          <a:latin typeface="Century Gothic" panose="020B0502020202020204" pitchFamily="34" charset="0"/>
                        </a:rPr>
                        <a:t>(5,707,458)</a:t>
                      </a: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(4,588,786)</a:t>
                      </a: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1,118,672 </a:t>
                      </a:r>
                    </a:p>
                  </a:txBody>
                  <a:tcPr marL="9525" marR="9525" marT="9525" marB="0" anchor="b"/>
                </a:tc>
                <a:extLst>
                  <a:ext uri="{0D108BD9-81ED-4DB2-BD59-A6C34878D82A}">
                    <a16:rowId xmlns:a16="http://schemas.microsoft.com/office/drawing/2014/main" val="1345383139"/>
                  </a:ext>
                </a:extLst>
              </a:tr>
              <a:tr h="274320">
                <a:tc gridSpan="3">
                  <a:txBody>
                    <a:bodyPr/>
                    <a:lstStyle/>
                    <a:p>
                      <a:pPr algn="l" fontAlgn="b"/>
                      <a:r>
                        <a:rPr lang="en-US" sz="1400" u="none" strike="noStrike">
                          <a:effectLst/>
                          <a:latin typeface="Century Gothic" panose="020B0502020202020204" pitchFamily="34" charset="0"/>
                        </a:rPr>
                        <a:t>Excess of Revenues (Expenses)</a:t>
                      </a:r>
                      <a:endParaRPr lang="en-US" sz="1400" b="1" i="0" u="none" strike="noStrike">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$570,660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$1,445,897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$875,237 </a:t>
                      </a:r>
                    </a:p>
                  </a:txBody>
                  <a:tcPr marL="9525" marR="9525" marT="9525" marB="0" anchor="b"/>
                </a:tc>
                <a:extLst>
                  <a:ext uri="{0D108BD9-81ED-4DB2-BD59-A6C34878D82A}">
                    <a16:rowId xmlns:a16="http://schemas.microsoft.com/office/drawing/2014/main" val="1951376140"/>
                  </a:ext>
                </a:extLst>
              </a:tr>
              <a:tr h="274320">
                <a:tc gridSpan="3">
                  <a:txBody>
                    <a:bodyPr/>
                    <a:lstStyle/>
                    <a:p>
                      <a:pPr algn="l" fontAlgn="b"/>
                      <a:endParaRPr lang="en-US" sz="1400" b="1" i="0" u="none" strike="noStrike" dirty="0">
                        <a:solidFill>
                          <a:srgbClr val="000000"/>
                        </a:solidFill>
                        <a:effectLst/>
                        <a:latin typeface="Century Gothic" panose="020B0502020202020204" pitchFamily="34" charset="0"/>
                      </a:endParaRPr>
                    </a:p>
                  </a:txBody>
                  <a:tcPr marL="6995" marR="6995" marT="6995" marB="0" anchor="b"/>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6995" marR="6995" marT="6995" marB="0" anchor="ctr"/>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6995" marR="6995" marT="6995" marB="0" anchor="ctr"/>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6995" marR="6995" marT="6995" marB="0" anchor="ctr"/>
                </a:tc>
                <a:extLst>
                  <a:ext uri="{0D108BD9-81ED-4DB2-BD59-A6C34878D82A}">
                    <a16:rowId xmlns:a16="http://schemas.microsoft.com/office/drawing/2014/main" val="1743849889"/>
                  </a:ext>
                </a:extLst>
              </a:tr>
            </a:tbl>
          </a:graphicData>
        </a:graphic>
      </p:graphicFrame>
      <p:cxnSp>
        <p:nvCxnSpPr>
          <p:cNvPr id="7" name="Straight Connector 6"/>
          <p:cNvCxnSpPr/>
          <p:nvPr/>
        </p:nvCxnSpPr>
        <p:spPr>
          <a:xfrm>
            <a:off x="5334000" y="54864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53200" y="54864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48600" y="54864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5">
            <a:extLst>
              <a:ext uri="{FF2B5EF4-FFF2-40B4-BE49-F238E27FC236}">
                <a16:creationId xmlns:a16="http://schemas.microsoft.com/office/drawing/2014/main" id="{B70A1B2B-7A5F-405D-9C08-4495BB5FCDC3}"/>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4" name="Slide Number Placeholder 6">
            <a:extLst>
              <a:ext uri="{FF2B5EF4-FFF2-40B4-BE49-F238E27FC236}">
                <a16:creationId xmlns:a16="http://schemas.microsoft.com/office/drawing/2014/main" id="{BF133455-6450-47CF-BB4E-BA54654E2A90}"/>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407413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3810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AMENITIES 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2021 ACTUAL COMPARED TO FY 2020 ACTUAL</a:t>
            </a:r>
            <a:endParaRPr lang="en-US" dirty="0">
              <a:solidFill>
                <a:prstClr val="black"/>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BA424204-D156-4288-9ACD-9F13DC7E7A9C}"/>
              </a:ext>
            </a:extLst>
          </p:cNvPr>
          <p:cNvGraphicFramePr>
            <a:graphicFrameLocks noGrp="1"/>
          </p:cNvGraphicFramePr>
          <p:nvPr>
            <p:extLst>
              <p:ext uri="{D42A27DB-BD31-4B8C-83A1-F6EECF244321}">
                <p14:modId xmlns:p14="http://schemas.microsoft.com/office/powerpoint/2010/main" val="1818326715"/>
              </p:ext>
            </p:extLst>
          </p:nvPr>
        </p:nvGraphicFramePr>
        <p:xfrm>
          <a:off x="228600" y="1085129"/>
          <a:ext cx="8686801" cy="4389120"/>
        </p:xfrm>
        <a:graphic>
          <a:graphicData uri="http://schemas.openxmlformats.org/drawingml/2006/table">
            <a:tbl>
              <a:tblPr>
                <a:tableStyleId>{5C22544A-7EE6-4342-B048-85BDC9FD1C3A}</a:tableStyleId>
              </a:tblPr>
              <a:tblGrid>
                <a:gridCol w="1013900">
                  <a:extLst>
                    <a:ext uri="{9D8B030D-6E8A-4147-A177-3AD203B41FA5}">
                      <a16:colId xmlns:a16="http://schemas.microsoft.com/office/drawing/2014/main" val="3622420123"/>
                    </a:ext>
                  </a:extLst>
                </a:gridCol>
                <a:gridCol w="1013900">
                  <a:extLst>
                    <a:ext uri="{9D8B030D-6E8A-4147-A177-3AD203B41FA5}">
                      <a16:colId xmlns:a16="http://schemas.microsoft.com/office/drawing/2014/main" val="2781597490"/>
                    </a:ext>
                  </a:extLst>
                </a:gridCol>
                <a:gridCol w="2872717">
                  <a:extLst>
                    <a:ext uri="{9D8B030D-6E8A-4147-A177-3AD203B41FA5}">
                      <a16:colId xmlns:a16="http://schemas.microsoft.com/office/drawing/2014/main" val="3426257016"/>
                    </a:ext>
                  </a:extLst>
                </a:gridCol>
                <a:gridCol w="1283218">
                  <a:extLst>
                    <a:ext uri="{9D8B030D-6E8A-4147-A177-3AD203B41FA5}">
                      <a16:colId xmlns:a16="http://schemas.microsoft.com/office/drawing/2014/main" val="4077187286"/>
                    </a:ext>
                  </a:extLst>
                </a:gridCol>
                <a:gridCol w="1251533">
                  <a:extLst>
                    <a:ext uri="{9D8B030D-6E8A-4147-A177-3AD203B41FA5}">
                      <a16:colId xmlns:a16="http://schemas.microsoft.com/office/drawing/2014/main" val="3551065226"/>
                    </a:ext>
                  </a:extLst>
                </a:gridCol>
                <a:gridCol w="1251533">
                  <a:extLst>
                    <a:ext uri="{9D8B030D-6E8A-4147-A177-3AD203B41FA5}">
                      <a16:colId xmlns:a16="http://schemas.microsoft.com/office/drawing/2014/main" val="1397431416"/>
                    </a:ext>
                  </a:extLst>
                </a:gridCol>
              </a:tblGrid>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gridSpan="3">
                  <a:txBody>
                    <a:bodyPr/>
                    <a:lstStyle/>
                    <a:p>
                      <a:pPr algn="ctr" fontAlgn="b"/>
                      <a:r>
                        <a:rPr lang="en-US" sz="1400" u="none" strike="noStrike" dirty="0">
                          <a:effectLst/>
                          <a:latin typeface="Century Gothic" panose="020B0502020202020204" pitchFamily="34" charset="0"/>
                        </a:rPr>
                        <a:t>Actual</a:t>
                      </a:r>
                      <a:endParaRPr lang="en-US" sz="1400" b="1" i="0" u="none" strike="noStrike" dirty="0">
                        <a:solidFill>
                          <a:srgbClr val="000000"/>
                        </a:solidFill>
                        <a:effectLst/>
                        <a:latin typeface="Century Gothic" panose="020B0502020202020204" pitchFamily="34" charset="0"/>
                      </a:endParaRPr>
                    </a:p>
                  </a:txBody>
                  <a:tcPr marL="8093" marR="8093" marT="8093"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392172"/>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u="sng" strike="noStrike" dirty="0">
                          <a:effectLst/>
                          <a:latin typeface="Century Gothic" panose="020B0502020202020204" pitchFamily="34" charset="0"/>
                        </a:rPr>
                        <a:t>2020</a:t>
                      </a:r>
                      <a:endParaRPr lang="en-US" sz="1400" b="1" i="0" u="sng" strike="noStrike" dirty="0">
                        <a:solidFill>
                          <a:srgbClr val="000000"/>
                        </a:solidFill>
                        <a:effectLst/>
                        <a:latin typeface="Century Gothic" panose="020B0502020202020204" pitchFamily="34" charset="0"/>
                      </a:endParaRPr>
                    </a:p>
                  </a:txBody>
                  <a:tcPr marL="8093" marR="8093" marT="8093" marB="0" anchor="b">
                    <a:lnT w="12700" cap="flat" cmpd="sng" algn="ctr">
                      <a:solidFill>
                        <a:schemeClr val="tx1"/>
                      </a:solidFill>
                      <a:prstDash val="solid"/>
                      <a:round/>
                      <a:headEnd type="none" w="med" len="med"/>
                      <a:tailEnd type="none" w="med" len="med"/>
                    </a:lnT>
                  </a:tcPr>
                </a:tc>
                <a:tc>
                  <a:txBody>
                    <a:bodyPr/>
                    <a:lstStyle/>
                    <a:p>
                      <a:pPr algn="ctr" fontAlgn="b"/>
                      <a:r>
                        <a:rPr lang="en-US" sz="1400" u="sng" strike="noStrike" dirty="0">
                          <a:effectLst/>
                          <a:latin typeface="Century Gothic" panose="020B0502020202020204" pitchFamily="34" charset="0"/>
                        </a:rPr>
                        <a:t>2021</a:t>
                      </a:r>
                      <a:endParaRPr lang="en-US" sz="1400" b="1" i="0" u="sng" strike="noStrike" dirty="0">
                        <a:solidFill>
                          <a:srgbClr val="000000"/>
                        </a:solidFill>
                        <a:effectLst/>
                        <a:latin typeface="Century Gothic" panose="020B0502020202020204" pitchFamily="34" charset="0"/>
                      </a:endParaRPr>
                    </a:p>
                  </a:txBody>
                  <a:tcPr marL="8093" marR="8093" marT="8093" marB="0" anchor="b">
                    <a:lnT w="12700" cap="flat" cmpd="sng" algn="ctr">
                      <a:solidFill>
                        <a:schemeClr val="tx1"/>
                      </a:solidFill>
                      <a:prstDash val="solid"/>
                      <a:round/>
                      <a:headEnd type="none" w="med" len="med"/>
                      <a:tailEnd type="none" w="med" len="med"/>
                    </a:lnT>
                  </a:tcPr>
                </a:tc>
                <a:tc>
                  <a:txBody>
                    <a:bodyPr/>
                    <a:lstStyle/>
                    <a:p>
                      <a:pPr algn="ctr" fontAlgn="b"/>
                      <a:r>
                        <a:rPr lang="en-US" sz="1400" u="sng" strike="noStrike" dirty="0">
                          <a:effectLst/>
                          <a:latin typeface="Century Gothic" panose="020B0502020202020204" pitchFamily="34" charset="0"/>
                        </a:rPr>
                        <a:t>Variance</a:t>
                      </a:r>
                      <a:endParaRPr lang="en-US" sz="1400" b="1" i="0" u="sng" strike="noStrike" dirty="0">
                        <a:solidFill>
                          <a:srgbClr val="000000"/>
                        </a:solidFill>
                        <a:effectLst/>
                        <a:latin typeface="Century Gothic" panose="020B0502020202020204" pitchFamily="34" charset="0"/>
                      </a:endParaRPr>
                    </a:p>
                  </a:txBody>
                  <a:tcPr marL="8093" marR="8093" marT="809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28875762"/>
                  </a:ext>
                </a:extLst>
              </a:tr>
              <a:tr h="274320">
                <a:tc gridSpan="2">
                  <a:txBody>
                    <a:bodyPr/>
                    <a:lstStyle/>
                    <a:p>
                      <a:pPr algn="l" fontAlgn="b"/>
                      <a:r>
                        <a:rPr lang="en-US" sz="1400" u="none" strike="noStrike" dirty="0">
                          <a:effectLst/>
                          <a:latin typeface="Century Gothic" panose="020B0502020202020204" pitchFamily="34" charset="0"/>
                        </a:rPr>
                        <a:t>Amenities:</a:t>
                      </a:r>
                      <a:endParaRPr lang="en-US" sz="1400" b="0" i="0" u="none" strike="noStrike" dirty="0">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093" marR="8093" marT="8093" marB="0" anchor="b"/>
                </a:tc>
                <a:extLst>
                  <a:ext uri="{0D108BD9-81ED-4DB2-BD59-A6C34878D82A}">
                    <a16:rowId xmlns:a16="http://schemas.microsoft.com/office/drawing/2014/main" val="1488307596"/>
                  </a:ext>
                </a:extLst>
              </a:tr>
              <a:tr h="274320">
                <a:tc gridSpan="2">
                  <a:txBody>
                    <a:bodyPr/>
                    <a:lstStyle/>
                    <a:p>
                      <a:pPr algn="l" fontAlgn="b"/>
                      <a:r>
                        <a:rPr lang="en-US" sz="1400" u="none" strike="noStrike">
                          <a:effectLst/>
                          <a:latin typeface="Century Gothic" panose="020B0502020202020204" pitchFamily="34" charset="0"/>
                        </a:rPr>
                        <a:t>    Food &amp; Beverage</a:t>
                      </a:r>
                      <a:endParaRPr lang="en-US" sz="1400" b="0"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093" marR="8093" marT="8093" marB="0" anchor="ct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093" marR="8093" marT="8093" marB="0" anchor="ct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093" marR="8093" marT="8093" marB="0" anchor="ctr"/>
                </a:tc>
                <a:extLst>
                  <a:ext uri="{0D108BD9-81ED-4DB2-BD59-A6C34878D82A}">
                    <a16:rowId xmlns:a16="http://schemas.microsoft.com/office/drawing/2014/main" val="212231853"/>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gridSpan="2">
                  <a:txBody>
                    <a:bodyPr/>
                    <a:lstStyle/>
                    <a:p>
                      <a:pPr algn="l" fontAlgn="b"/>
                      <a:r>
                        <a:rPr lang="en-US" sz="1400" u="none" strike="noStrike">
                          <a:effectLst/>
                          <a:latin typeface="Century Gothic" panose="020B0502020202020204" pitchFamily="34" charset="0"/>
                        </a:rPr>
                        <a:t>Yacht Club</a:t>
                      </a:r>
                      <a:endParaRPr lang="en-US" sz="1400" b="0"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$100,562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$(257,123)</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$(357,685)</a:t>
                      </a:r>
                    </a:p>
                  </a:txBody>
                  <a:tcPr marL="9525" marR="9525" marT="9525" marB="0" anchor="b"/>
                </a:tc>
                <a:extLst>
                  <a:ext uri="{0D108BD9-81ED-4DB2-BD59-A6C34878D82A}">
                    <a16:rowId xmlns:a16="http://schemas.microsoft.com/office/drawing/2014/main" val="2030079550"/>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gridSpan="2">
                  <a:txBody>
                    <a:bodyPr/>
                    <a:lstStyle/>
                    <a:p>
                      <a:pPr algn="l" fontAlgn="b"/>
                      <a:r>
                        <a:rPr lang="en-US" sz="1400" u="none" strike="noStrike">
                          <a:effectLst/>
                          <a:latin typeface="Century Gothic" panose="020B0502020202020204" pitchFamily="34" charset="0"/>
                        </a:rPr>
                        <a:t>Beach Club</a:t>
                      </a:r>
                      <a:endParaRPr lang="en-US" sz="1400" b="0"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124,960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92,687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(32,273)</a:t>
                      </a:r>
                    </a:p>
                  </a:txBody>
                  <a:tcPr marL="9525" marR="9525" marT="9525" marB="0" anchor="b"/>
                </a:tc>
                <a:extLst>
                  <a:ext uri="{0D108BD9-81ED-4DB2-BD59-A6C34878D82A}">
                    <a16:rowId xmlns:a16="http://schemas.microsoft.com/office/drawing/2014/main" val="3199549199"/>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gridSpan="2">
                  <a:txBody>
                    <a:bodyPr/>
                    <a:lstStyle/>
                    <a:p>
                      <a:pPr algn="l" fontAlgn="b"/>
                      <a:r>
                        <a:rPr lang="en-US" sz="1400" u="none" strike="noStrike">
                          <a:effectLst/>
                          <a:latin typeface="Century Gothic" panose="020B0502020202020204" pitchFamily="34" charset="0"/>
                        </a:rPr>
                        <a:t>Clubhouse Grille</a:t>
                      </a:r>
                      <a:endParaRPr lang="en-US" sz="1400" b="0"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ctr" fontAlgn="b"/>
                      <a:r>
                        <a:rPr lang="en-US" sz="1400" b="0" i="0" u="sng" strike="noStrike" dirty="0">
                          <a:solidFill>
                            <a:srgbClr val="000000"/>
                          </a:solidFill>
                          <a:effectLst/>
                          <a:latin typeface="Century Gothic" panose="020B0502020202020204" pitchFamily="34" charset="0"/>
                        </a:rPr>
                        <a:t>10,711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12,140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1,429 </a:t>
                      </a:r>
                    </a:p>
                  </a:txBody>
                  <a:tcPr marL="9525" marR="9525" marT="9525" marB="0" anchor="b"/>
                </a:tc>
                <a:extLst>
                  <a:ext uri="{0D108BD9-81ED-4DB2-BD59-A6C34878D82A}">
                    <a16:rowId xmlns:a16="http://schemas.microsoft.com/office/drawing/2014/main" val="503305"/>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r>
                        <a:rPr lang="en-US" sz="1400" u="none" strike="noStrike">
                          <a:effectLst/>
                          <a:latin typeface="Century Gothic" panose="020B0502020202020204" pitchFamily="34" charset="0"/>
                        </a:rPr>
                        <a:t>Total Food &amp; Beverage</a:t>
                      </a:r>
                      <a:endParaRPr lang="en-US" sz="1400" b="1"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1" i="0" u="none" strike="noStrike" dirty="0">
                          <a:solidFill>
                            <a:srgbClr val="000000"/>
                          </a:solidFill>
                          <a:effectLst/>
                          <a:latin typeface="Century Gothic" panose="020B0502020202020204" pitchFamily="34" charset="0"/>
                        </a:rPr>
                        <a:t>236,233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(152,296)</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(388,529)</a:t>
                      </a:r>
                    </a:p>
                  </a:txBody>
                  <a:tcPr marL="9525" marR="9525" marT="9525" marB="0" anchor="b"/>
                </a:tc>
                <a:extLst>
                  <a:ext uri="{0D108BD9-81ED-4DB2-BD59-A6C34878D82A}">
                    <a16:rowId xmlns:a16="http://schemas.microsoft.com/office/drawing/2014/main" val="2184075079"/>
                  </a:ext>
                </a:extLst>
              </a:tr>
              <a:tr h="274320">
                <a:tc>
                  <a:txBody>
                    <a:bodyPr/>
                    <a:lstStyle/>
                    <a:p>
                      <a:pPr algn="l" fontAlgn="b"/>
                      <a:r>
                        <a:rPr lang="en-US" sz="1400" u="none" strike="noStrike">
                          <a:effectLst/>
                          <a:latin typeface="Century Gothic" panose="020B0502020202020204" pitchFamily="34" charset="0"/>
                        </a:rPr>
                        <a:t>Golf</a:t>
                      </a:r>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0" i="0" u="none" strike="noStrike" dirty="0">
                          <a:solidFill>
                            <a:srgbClr val="000000"/>
                          </a:solidFill>
                          <a:effectLst/>
                          <a:latin typeface="Century Gothic" panose="020B0502020202020204" pitchFamily="34" charset="0"/>
                        </a:rPr>
                        <a:t>(160,189)</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(96,958)</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63,231 </a:t>
                      </a:r>
                    </a:p>
                  </a:txBody>
                  <a:tcPr marL="9525" marR="9525" marT="9525" marB="0" anchor="b"/>
                </a:tc>
                <a:extLst>
                  <a:ext uri="{0D108BD9-81ED-4DB2-BD59-A6C34878D82A}">
                    <a16:rowId xmlns:a16="http://schemas.microsoft.com/office/drawing/2014/main" val="259243544"/>
                  </a:ext>
                </a:extLst>
              </a:tr>
              <a:tr h="274320">
                <a:tc>
                  <a:txBody>
                    <a:bodyPr/>
                    <a:lstStyle/>
                    <a:p>
                      <a:pPr algn="l" fontAlgn="b"/>
                      <a:r>
                        <a:rPr lang="en-US" sz="1400" u="none" strike="noStrike">
                          <a:effectLst/>
                          <a:latin typeface="Century Gothic" panose="020B0502020202020204" pitchFamily="34" charset="0"/>
                        </a:rPr>
                        <a:t>Aquatics</a:t>
                      </a:r>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0" i="0" u="none" strike="noStrike" dirty="0">
                          <a:solidFill>
                            <a:srgbClr val="000000"/>
                          </a:solidFill>
                          <a:effectLst/>
                          <a:latin typeface="Century Gothic" panose="020B0502020202020204" pitchFamily="34" charset="0"/>
                        </a:rPr>
                        <a:t>(8,683)</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(295,816)</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(287,133)</a:t>
                      </a:r>
                    </a:p>
                  </a:txBody>
                  <a:tcPr marL="9525" marR="9525" marT="9525" marB="0" anchor="b"/>
                </a:tc>
                <a:extLst>
                  <a:ext uri="{0D108BD9-81ED-4DB2-BD59-A6C34878D82A}">
                    <a16:rowId xmlns:a16="http://schemas.microsoft.com/office/drawing/2014/main" val="3497736709"/>
                  </a:ext>
                </a:extLst>
              </a:tr>
              <a:tr h="274320">
                <a:tc gridSpan="2">
                  <a:txBody>
                    <a:bodyPr/>
                    <a:lstStyle/>
                    <a:p>
                      <a:pPr algn="l" fontAlgn="b"/>
                      <a:r>
                        <a:rPr lang="en-US" sz="1400" u="none" strike="noStrike">
                          <a:effectLst/>
                          <a:latin typeface="Century Gothic" panose="020B0502020202020204" pitchFamily="34" charset="0"/>
                        </a:rPr>
                        <a:t>Beach Club Parking</a:t>
                      </a:r>
                      <a:endParaRPr lang="en-US" sz="1400" b="0"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0" i="0" u="none" strike="noStrike" dirty="0">
                          <a:solidFill>
                            <a:srgbClr val="000000"/>
                          </a:solidFill>
                          <a:effectLst/>
                          <a:latin typeface="Century Gothic" panose="020B0502020202020204" pitchFamily="34" charset="0"/>
                        </a:rPr>
                        <a:t>370,239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331,035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(39,204)</a:t>
                      </a:r>
                    </a:p>
                  </a:txBody>
                  <a:tcPr marL="9525" marR="9525" marT="9525" marB="0" anchor="b"/>
                </a:tc>
                <a:extLst>
                  <a:ext uri="{0D108BD9-81ED-4DB2-BD59-A6C34878D82A}">
                    <a16:rowId xmlns:a16="http://schemas.microsoft.com/office/drawing/2014/main" val="1190197715"/>
                  </a:ext>
                </a:extLst>
              </a:tr>
              <a:tr h="274320">
                <a:tc>
                  <a:txBody>
                    <a:bodyPr/>
                    <a:lstStyle/>
                    <a:p>
                      <a:pPr algn="l" fontAlgn="b"/>
                      <a:r>
                        <a:rPr lang="en-US" sz="1400" u="none" strike="noStrike">
                          <a:effectLst/>
                          <a:latin typeface="Century Gothic" panose="020B0502020202020204" pitchFamily="34" charset="0"/>
                        </a:rPr>
                        <a:t>Marinas</a:t>
                      </a:r>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0" i="0" u="none" strike="noStrike" dirty="0">
                          <a:solidFill>
                            <a:srgbClr val="000000"/>
                          </a:solidFill>
                          <a:effectLst/>
                          <a:latin typeface="Century Gothic" panose="020B0502020202020204" pitchFamily="34" charset="0"/>
                        </a:rPr>
                        <a:t>230,254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250,064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19,810 </a:t>
                      </a:r>
                    </a:p>
                  </a:txBody>
                  <a:tcPr marL="9525" marR="9525" marT="9525" marB="0" anchor="b"/>
                </a:tc>
                <a:extLst>
                  <a:ext uri="{0D108BD9-81ED-4DB2-BD59-A6C34878D82A}">
                    <a16:rowId xmlns:a16="http://schemas.microsoft.com/office/drawing/2014/main" val="18301349"/>
                  </a:ext>
                </a:extLst>
              </a:tr>
              <a:tr h="274320">
                <a:tc gridSpan="2">
                  <a:txBody>
                    <a:bodyPr/>
                    <a:lstStyle/>
                    <a:p>
                      <a:pPr algn="l" fontAlgn="b"/>
                      <a:r>
                        <a:rPr lang="en-US" sz="1400" u="none" strike="noStrike">
                          <a:effectLst/>
                          <a:latin typeface="Century Gothic" panose="020B0502020202020204" pitchFamily="34" charset="0"/>
                        </a:rPr>
                        <a:t>Racquet Sports</a:t>
                      </a:r>
                      <a:endParaRPr lang="en-US" sz="1400" b="0"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0" i="0" u="sng" strike="noStrike" dirty="0">
                          <a:solidFill>
                            <a:srgbClr val="000000"/>
                          </a:solidFill>
                          <a:effectLst/>
                          <a:latin typeface="Century Gothic" panose="020B0502020202020204" pitchFamily="34" charset="0"/>
                        </a:rPr>
                        <a:t>(7,055)</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(66,858)</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(59,803)</a:t>
                      </a:r>
                    </a:p>
                  </a:txBody>
                  <a:tcPr marL="9525" marR="9525" marT="9525" marB="0" anchor="b"/>
                </a:tc>
                <a:extLst>
                  <a:ext uri="{0D108BD9-81ED-4DB2-BD59-A6C34878D82A}">
                    <a16:rowId xmlns:a16="http://schemas.microsoft.com/office/drawing/2014/main" val="2860736062"/>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a:txBody>
                    <a:bodyPr/>
                    <a:lstStyle/>
                    <a:p>
                      <a:pPr algn="l" fontAlgn="b"/>
                      <a:r>
                        <a:rPr lang="en-US" sz="1400" u="none" strike="noStrike">
                          <a:effectLst/>
                          <a:latin typeface="Century Gothic" panose="020B0502020202020204" pitchFamily="34" charset="0"/>
                        </a:rPr>
                        <a:t>Total Non-Food &amp; Beverage</a:t>
                      </a:r>
                      <a:endParaRPr lang="en-US" sz="1400" b="1" i="0" u="none" strike="noStrike">
                        <a:solidFill>
                          <a:srgbClr val="000000"/>
                        </a:solidFill>
                        <a:effectLst/>
                        <a:latin typeface="Century Gothic" panose="020B0502020202020204" pitchFamily="34" charset="0"/>
                      </a:endParaRPr>
                    </a:p>
                  </a:txBody>
                  <a:tcPr marL="8093" marR="8093" marT="8093" marB="0" anchor="b"/>
                </a:tc>
                <a:tc>
                  <a:txBody>
                    <a:bodyPr/>
                    <a:lstStyle/>
                    <a:p>
                      <a:pPr algn="ctr" fontAlgn="b"/>
                      <a:r>
                        <a:rPr lang="en-US" sz="1400" b="1" i="0" u="none" strike="noStrike" dirty="0">
                          <a:solidFill>
                            <a:srgbClr val="000000"/>
                          </a:solidFill>
                          <a:effectLst/>
                          <a:latin typeface="Century Gothic" panose="020B0502020202020204" pitchFamily="34" charset="0"/>
                        </a:rPr>
                        <a:t>424,566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121,467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(303,099)</a:t>
                      </a:r>
                    </a:p>
                  </a:txBody>
                  <a:tcPr marL="9525" marR="9525" marT="9525" marB="0" anchor="b"/>
                </a:tc>
                <a:extLst>
                  <a:ext uri="{0D108BD9-81ED-4DB2-BD59-A6C34878D82A}">
                    <a16:rowId xmlns:a16="http://schemas.microsoft.com/office/drawing/2014/main" val="2992072676"/>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093" marR="8093" marT="8093" marB="0" anchor="b"/>
                </a:tc>
                <a:tc gridSpan="2">
                  <a:txBody>
                    <a:bodyPr/>
                    <a:lstStyle/>
                    <a:p>
                      <a:pPr algn="l" fontAlgn="b"/>
                      <a:r>
                        <a:rPr lang="en-US" sz="1400" u="none" strike="noStrike">
                          <a:effectLst/>
                          <a:latin typeface="Century Gothic" panose="020B0502020202020204" pitchFamily="34" charset="0"/>
                        </a:rPr>
                        <a:t> Total Amenities, Net </a:t>
                      </a:r>
                      <a:endParaRPr lang="en-US" sz="1400" b="1"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$660,799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$(30,829)</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$(691,628)</a:t>
                      </a:r>
                    </a:p>
                  </a:txBody>
                  <a:tcPr marL="9525" marR="9525" marT="9525" marB="0" anchor="b"/>
                </a:tc>
                <a:extLst>
                  <a:ext uri="{0D108BD9-81ED-4DB2-BD59-A6C34878D82A}">
                    <a16:rowId xmlns:a16="http://schemas.microsoft.com/office/drawing/2014/main" val="587962720"/>
                  </a:ext>
                </a:extLst>
              </a:tr>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093" marR="8093" marT="8093" marB="0" anchor="b"/>
                </a:tc>
                <a:tc gridSpan="2">
                  <a:txBody>
                    <a:bodyPr/>
                    <a:lstStyle/>
                    <a:p>
                      <a:pPr algn="l" fontAlgn="b"/>
                      <a:endParaRPr lang="en-US" sz="1400" b="1" i="0" u="none" strike="noStrike">
                        <a:solidFill>
                          <a:srgbClr val="000000"/>
                        </a:solidFill>
                        <a:effectLst/>
                        <a:latin typeface="Century Gothic" panose="020B0502020202020204" pitchFamily="34" charset="0"/>
                      </a:endParaRPr>
                    </a:p>
                  </a:txBody>
                  <a:tcPr marL="8093" marR="8093" marT="8093" marB="0" anchor="b"/>
                </a:tc>
                <a:tc hMerge="1">
                  <a:txBody>
                    <a:bodyPr/>
                    <a:lstStyle/>
                    <a:p>
                      <a:endParaRPr lang="en-US"/>
                    </a:p>
                  </a:txBody>
                  <a:tcPr/>
                </a:tc>
                <a:tc>
                  <a:txBody>
                    <a:bodyPr/>
                    <a:lstStyle/>
                    <a:p>
                      <a:pPr algn="l" fontAlgn="ctr"/>
                      <a:endParaRPr lang="en-US" sz="1400" b="1" i="0" u="none" strike="noStrike">
                        <a:solidFill>
                          <a:srgbClr val="000000"/>
                        </a:solidFill>
                        <a:effectLst/>
                        <a:latin typeface="Century Gothic" panose="020B0502020202020204" pitchFamily="34" charset="0"/>
                      </a:endParaRPr>
                    </a:p>
                  </a:txBody>
                  <a:tcPr marL="8093" marR="8093" marT="8093" marB="0" anchor="ctr"/>
                </a:tc>
                <a:tc>
                  <a:txBody>
                    <a:bodyPr/>
                    <a:lstStyle/>
                    <a:p>
                      <a:pPr algn="l" fontAlgn="ctr"/>
                      <a:endParaRPr lang="en-US" sz="1400" b="1" i="0" u="none" strike="noStrike">
                        <a:solidFill>
                          <a:srgbClr val="000000"/>
                        </a:solidFill>
                        <a:effectLst/>
                        <a:latin typeface="Century Gothic" panose="020B0502020202020204" pitchFamily="34" charset="0"/>
                      </a:endParaRPr>
                    </a:p>
                  </a:txBody>
                  <a:tcPr marL="8093" marR="8093" marT="8093" marB="0" anchor="ctr"/>
                </a:tc>
                <a:tc>
                  <a:txBody>
                    <a:bodyPr/>
                    <a:lstStyle/>
                    <a:p>
                      <a:pPr algn="l" fontAlgn="ctr"/>
                      <a:endParaRPr lang="en-US" sz="1400" b="1" i="0" u="none" strike="noStrike" dirty="0">
                        <a:solidFill>
                          <a:srgbClr val="000000"/>
                        </a:solidFill>
                        <a:effectLst/>
                        <a:latin typeface="Century Gothic" panose="020B0502020202020204" pitchFamily="34" charset="0"/>
                      </a:endParaRPr>
                    </a:p>
                  </a:txBody>
                  <a:tcPr marL="8093" marR="8093" marT="8093" marB="0" anchor="ctr"/>
                </a:tc>
                <a:extLst>
                  <a:ext uri="{0D108BD9-81ED-4DB2-BD59-A6C34878D82A}">
                    <a16:rowId xmlns:a16="http://schemas.microsoft.com/office/drawing/2014/main" val="4132950882"/>
                  </a:ext>
                </a:extLst>
              </a:tr>
            </a:tbl>
          </a:graphicData>
        </a:graphic>
      </p:graphicFrame>
      <p:cxnSp>
        <p:nvCxnSpPr>
          <p:cNvPr id="8" name="Straight Connector 7"/>
          <p:cNvCxnSpPr/>
          <p:nvPr/>
        </p:nvCxnSpPr>
        <p:spPr>
          <a:xfrm>
            <a:off x="5334000" y="51816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53200" y="51816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48600" y="51816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5">
            <a:extLst>
              <a:ext uri="{FF2B5EF4-FFF2-40B4-BE49-F238E27FC236}">
                <a16:creationId xmlns:a16="http://schemas.microsoft.com/office/drawing/2014/main" id="{94A477AD-006A-436B-AF6F-2840A9713C0A}"/>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2" name="Slide Number Placeholder 6">
            <a:extLst>
              <a:ext uri="{FF2B5EF4-FFF2-40B4-BE49-F238E27FC236}">
                <a16:creationId xmlns:a16="http://schemas.microsoft.com/office/drawing/2014/main" id="{87295F69-C137-47B7-A451-0FCDA11DB947}"/>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141699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804881-7F28-4EF2-B458-93E748D969C3}"/>
              </a:ext>
            </a:extLst>
          </p:cNvPr>
          <p:cNvSpPr txBox="1"/>
          <p:nvPr/>
        </p:nvSpPr>
        <p:spPr>
          <a:xfrm>
            <a:off x="457200" y="152400"/>
            <a:ext cx="8229600" cy="923330"/>
          </a:xfrm>
          <a:prstGeom prst="rect">
            <a:avLst/>
          </a:prstGeom>
          <a:noFill/>
          <a:ln>
            <a:noFill/>
          </a:ln>
        </p:spPr>
        <p:txBody>
          <a:bodyPr wrap="square" rtlCol="0">
            <a:spAutoFit/>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SUMMARY OF DISTRIBUTION OF ANNUAL BASE ASSESSMENT</a:t>
            </a:r>
          </a:p>
          <a:p>
            <a:pPr algn="ctr" fontAlgn="b"/>
            <a:r>
              <a:rPr lang="en-US" sz="1800" b="1" i="0" u="none" strike="noStrike" dirty="0">
                <a:solidFill>
                  <a:srgbClr val="000000"/>
                </a:solidFill>
                <a:latin typeface="Century Gothic" panose="020B0502020202020204" pitchFamily="34" charset="0"/>
                <a:cs typeface="Times New Roman" pitchFamily="18" charset="0"/>
              </a:rPr>
              <a:t>FISCAL YEAR 2021 ACTUAL COMPARED TO BUDGET &amp; 2020 ACTUAL</a:t>
            </a:r>
          </a:p>
        </p:txBody>
      </p:sp>
      <p:graphicFrame>
        <p:nvGraphicFramePr>
          <p:cNvPr id="3" name="Table 2">
            <a:extLst>
              <a:ext uri="{FF2B5EF4-FFF2-40B4-BE49-F238E27FC236}">
                <a16:creationId xmlns:a16="http://schemas.microsoft.com/office/drawing/2014/main" id="{D11034C4-2A2A-43A7-BB29-AC567518DBA4}"/>
              </a:ext>
            </a:extLst>
          </p:cNvPr>
          <p:cNvGraphicFramePr>
            <a:graphicFrameLocks noGrp="1"/>
          </p:cNvGraphicFramePr>
          <p:nvPr>
            <p:extLst>
              <p:ext uri="{D42A27DB-BD31-4B8C-83A1-F6EECF244321}">
                <p14:modId xmlns:p14="http://schemas.microsoft.com/office/powerpoint/2010/main" val="3309494999"/>
              </p:ext>
            </p:extLst>
          </p:nvPr>
        </p:nvGraphicFramePr>
        <p:xfrm>
          <a:off x="457201" y="762000"/>
          <a:ext cx="8229599" cy="5486400"/>
        </p:xfrm>
        <a:graphic>
          <a:graphicData uri="http://schemas.openxmlformats.org/drawingml/2006/table">
            <a:tbl>
              <a:tblPr>
                <a:tableStyleId>{5C22544A-7EE6-4342-B048-85BDC9FD1C3A}</a:tableStyleId>
              </a:tblPr>
              <a:tblGrid>
                <a:gridCol w="878803">
                  <a:extLst>
                    <a:ext uri="{9D8B030D-6E8A-4147-A177-3AD203B41FA5}">
                      <a16:colId xmlns:a16="http://schemas.microsoft.com/office/drawing/2014/main" val="3926178354"/>
                    </a:ext>
                  </a:extLst>
                </a:gridCol>
                <a:gridCol w="878803">
                  <a:extLst>
                    <a:ext uri="{9D8B030D-6E8A-4147-A177-3AD203B41FA5}">
                      <a16:colId xmlns:a16="http://schemas.microsoft.com/office/drawing/2014/main" val="4090392416"/>
                    </a:ext>
                  </a:extLst>
                </a:gridCol>
                <a:gridCol w="2489938">
                  <a:extLst>
                    <a:ext uri="{9D8B030D-6E8A-4147-A177-3AD203B41FA5}">
                      <a16:colId xmlns:a16="http://schemas.microsoft.com/office/drawing/2014/main" val="2651279483"/>
                    </a:ext>
                  </a:extLst>
                </a:gridCol>
                <a:gridCol w="1208344">
                  <a:extLst>
                    <a:ext uri="{9D8B030D-6E8A-4147-A177-3AD203B41FA5}">
                      <a16:colId xmlns:a16="http://schemas.microsoft.com/office/drawing/2014/main" val="501645832"/>
                    </a:ext>
                  </a:extLst>
                </a:gridCol>
                <a:gridCol w="1290736">
                  <a:extLst>
                    <a:ext uri="{9D8B030D-6E8A-4147-A177-3AD203B41FA5}">
                      <a16:colId xmlns:a16="http://schemas.microsoft.com/office/drawing/2014/main" val="363543792"/>
                    </a:ext>
                  </a:extLst>
                </a:gridCol>
                <a:gridCol w="366165">
                  <a:extLst>
                    <a:ext uri="{9D8B030D-6E8A-4147-A177-3AD203B41FA5}">
                      <a16:colId xmlns:a16="http://schemas.microsoft.com/office/drawing/2014/main" val="2865816672"/>
                    </a:ext>
                  </a:extLst>
                </a:gridCol>
                <a:gridCol w="1116810">
                  <a:extLst>
                    <a:ext uri="{9D8B030D-6E8A-4147-A177-3AD203B41FA5}">
                      <a16:colId xmlns:a16="http://schemas.microsoft.com/office/drawing/2014/main" val="3140018713"/>
                    </a:ext>
                  </a:extLst>
                </a:gridCol>
              </a:tblGrid>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gridSpan="2">
                  <a:txBody>
                    <a:bodyPr/>
                    <a:lstStyle/>
                    <a:p>
                      <a:pPr algn="ctr" fontAlgn="b"/>
                      <a:r>
                        <a:rPr lang="en-US" sz="1400" u="none" strike="noStrike" dirty="0">
                          <a:effectLst/>
                          <a:latin typeface="Century Gothic" panose="020B0502020202020204" pitchFamily="34" charset="0"/>
                        </a:rPr>
                        <a:t>FY 2021</a:t>
                      </a:r>
                      <a:endParaRPr lang="en-US" sz="1400" b="1" i="0" u="none" strike="noStrike" dirty="0">
                        <a:solidFill>
                          <a:srgbClr val="000000"/>
                        </a:solidFill>
                        <a:effectLst/>
                        <a:latin typeface="Century Gothic" panose="020B0502020202020204" pitchFamily="34" charset="0"/>
                      </a:endParaRPr>
                    </a:p>
                  </a:txBody>
                  <a:tcPr marL="5231" marR="5231" marT="5231"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u="none" strike="noStrike" dirty="0">
                          <a:effectLst/>
                          <a:latin typeface="Century Gothic" panose="020B0502020202020204" pitchFamily="34" charset="0"/>
                        </a:rPr>
                        <a:t>FY 2020</a:t>
                      </a:r>
                      <a:endParaRPr lang="en-US" sz="1400" b="1" i="0" u="none" strike="noStrike" dirty="0">
                        <a:solidFill>
                          <a:srgbClr val="000000"/>
                        </a:solidFill>
                        <a:effectLst/>
                        <a:latin typeface="Century Gothic" panose="020B0502020202020204" pitchFamily="34" charset="0"/>
                      </a:endParaRPr>
                    </a:p>
                  </a:txBody>
                  <a:tcPr marL="5231" marR="5231" marT="523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867243"/>
                  </a:ext>
                </a:extLst>
              </a:tr>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u="sng" strike="noStrike" dirty="0">
                          <a:effectLst/>
                          <a:latin typeface="Century Gothic" panose="020B0502020202020204" pitchFamily="34" charset="0"/>
                        </a:rPr>
                        <a:t>Budget</a:t>
                      </a:r>
                      <a:endParaRPr lang="en-US" sz="1400" b="1" i="0" u="sng" strike="noStrike" dirty="0">
                        <a:solidFill>
                          <a:srgbClr val="000000"/>
                        </a:solidFill>
                        <a:effectLst/>
                        <a:latin typeface="Century Gothic" panose="020B0502020202020204" pitchFamily="34" charset="0"/>
                      </a:endParaRPr>
                    </a:p>
                  </a:txBody>
                  <a:tcPr marL="5231" marR="5231" marT="5231" marB="0" anchor="b">
                    <a:lnT w="12700" cap="flat" cmpd="sng" algn="ctr">
                      <a:solidFill>
                        <a:schemeClr val="tx1"/>
                      </a:solidFill>
                      <a:prstDash val="solid"/>
                      <a:round/>
                      <a:headEnd type="none" w="med" len="med"/>
                      <a:tailEnd type="none" w="med" len="med"/>
                    </a:lnT>
                  </a:tcPr>
                </a:tc>
                <a:tc>
                  <a:txBody>
                    <a:bodyPr/>
                    <a:lstStyle/>
                    <a:p>
                      <a:pPr algn="ctr" fontAlgn="b"/>
                      <a:r>
                        <a:rPr lang="en-US" sz="1400" u="sng" strike="noStrike">
                          <a:effectLst/>
                          <a:latin typeface="Century Gothic" panose="020B0502020202020204" pitchFamily="34" charset="0"/>
                        </a:rPr>
                        <a:t>Actual</a:t>
                      </a:r>
                      <a:endParaRPr lang="en-US" sz="1400" b="1" i="0" u="sng" strike="noStrike">
                        <a:solidFill>
                          <a:srgbClr val="000000"/>
                        </a:solidFill>
                        <a:effectLst/>
                        <a:latin typeface="Century Gothic" panose="020B0502020202020204" pitchFamily="34" charset="0"/>
                      </a:endParaRPr>
                    </a:p>
                  </a:txBody>
                  <a:tcPr marL="5231" marR="5231" marT="5231"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sng"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u="sng" strike="noStrike" dirty="0">
                          <a:effectLst/>
                          <a:latin typeface="Century Gothic" panose="020B0502020202020204" pitchFamily="34" charset="0"/>
                        </a:rPr>
                        <a:t>Actual</a:t>
                      </a:r>
                      <a:endParaRPr lang="en-US" sz="1400" b="1" i="0" u="sng" strike="noStrike" dirty="0">
                        <a:solidFill>
                          <a:srgbClr val="000000"/>
                        </a:solidFill>
                        <a:effectLst/>
                        <a:latin typeface="Century Gothic" panose="020B0502020202020204" pitchFamily="34" charset="0"/>
                      </a:endParaRPr>
                    </a:p>
                  </a:txBody>
                  <a:tcPr marL="5231" marR="5231" marT="523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8907867"/>
                  </a:ext>
                </a:extLst>
              </a:tr>
              <a:tr h="274320">
                <a:tc gridSpan="3">
                  <a:txBody>
                    <a:bodyPr/>
                    <a:lstStyle/>
                    <a:p>
                      <a:pPr algn="l" fontAlgn="b"/>
                      <a:r>
                        <a:rPr lang="en-US" sz="1400" u="none" strike="noStrike" dirty="0">
                          <a:effectLst/>
                          <a:latin typeface="Century Gothic" panose="020B0502020202020204" pitchFamily="34" charset="0"/>
                        </a:rPr>
                        <a:t>Operating Expenses:</a:t>
                      </a:r>
                      <a:endParaRPr lang="en-US" sz="1400" b="0" i="0" u="none" strike="noStrike" dirty="0">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extLst>
                  <a:ext uri="{0D108BD9-81ED-4DB2-BD59-A6C34878D82A}">
                    <a16:rowId xmlns:a16="http://schemas.microsoft.com/office/drawing/2014/main" val="917242512"/>
                  </a:ext>
                </a:extLst>
              </a:tr>
              <a:tr h="274320">
                <a:tc gridSpan="2">
                  <a:txBody>
                    <a:bodyPr/>
                    <a:lstStyle/>
                    <a:p>
                      <a:pPr algn="l" fontAlgn="b"/>
                      <a:r>
                        <a:rPr lang="en-US" sz="1400" u="none" strike="noStrike" dirty="0">
                          <a:effectLst/>
                          <a:latin typeface="Century Gothic" panose="020B0502020202020204" pitchFamily="34" charset="0"/>
                        </a:rPr>
                        <a:t>Police/Fire &amp; EMS</a:t>
                      </a:r>
                      <a:endParaRPr lang="en-US" sz="1400" b="0" i="0" u="none" strike="noStrike" dirty="0">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0" i="0" u="none" strike="noStrike" dirty="0">
                          <a:solidFill>
                            <a:srgbClr val="000000"/>
                          </a:solidFill>
                          <a:effectLst/>
                          <a:latin typeface="Century Gothic" panose="020B0502020202020204" pitchFamily="34" charset="0"/>
                        </a:rPr>
                        <a:t>$247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$242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$240 </a:t>
                      </a:r>
                    </a:p>
                  </a:txBody>
                  <a:tcPr marL="9525" marR="9525" marT="9525" marB="0" anchor="b"/>
                </a:tc>
                <a:extLst>
                  <a:ext uri="{0D108BD9-81ED-4DB2-BD59-A6C34878D82A}">
                    <a16:rowId xmlns:a16="http://schemas.microsoft.com/office/drawing/2014/main" val="2284965621"/>
                  </a:ext>
                </a:extLst>
              </a:tr>
              <a:tr h="274320">
                <a:tc gridSpan="3">
                  <a:txBody>
                    <a:bodyPr/>
                    <a:lstStyle/>
                    <a:p>
                      <a:pPr algn="l" fontAlgn="b"/>
                      <a:r>
                        <a:rPr lang="en-US" sz="1400" u="none" strike="noStrike" dirty="0">
                          <a:effectLst/>
                          <a:latin typeface="Century Gothic" panose="020B0502020202020204" pitchFamily="34" charset="0"/>
                        </a:rPr>
                        <a:t>All Other Operating Departments</a:t>
                      </a:r>
                      <a:endParaRPr lang="en-US" sz="1400" b="0" i="0" u="none" strike="noStrike" dirty="0">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hMerge="1">
                  <a:txBody>
                    <a:bodyPr/>
                    <a:lstStyle/>
                    <a:p>
                      <a:endParaRPr lang="en-US"/>
                    </a:p>
                  </a:txBody>
                  <a:tcPr/>
                </a:tc>
                <a:tc>
                  <a:txBody>
                    <a:bodyPr/>
                    <a:lstStyle/>
                    <a:p>
                      <a:pPr algn="ctr" fontAlgn="b"/>
                      <a:r>
                        <a:rPr lang="en-US" sz="1400" b="0" i="0" u="sng" strike="noStrike" dirty="0">
                          <a:solidFill>
                            <a:srgbClr val="000000"/>
                          </a:solidFill>
                          <a:effectLst/>
                          <a:latin typeface="Century Gothic" panose="020B0502020202020204" pitchFamily="34" charset="0"/>
                        </a:rPr>
                        <a:t>571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449 </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506 </a:t>
                      </a:r>
                    </a:p>
                  </a:txBody>
                  <a:tcPr marL="9525" marR="9525" marT="9525" marB="0" anchor="b"/>
                </a:tc>
                <a:extLst>
                  <a:ext uri="{0D108BD9-81ED-4DB2-BD59-A6C34878D82A}">
                    <a16:rowId xmlns:a16="http://schemas.microsoft.com/office/drawing/2014/main" val="392981976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gridSpan="2">
                  <a:txBody>
                    <a:bodyPr/>
                    <a:lstStyle/>
                    <a:p>
                      <a:pPr algn="l" fontAlgn="b"/>
                      <a:r>
                        <a:rPr lang="en-US" sz="1400" u="none" strike="noStrike" dirty="0">
                          <a:effectLst/>
                          <a:latin typeface="Century Gothic" panose="020B0502020202020204" pitchFamily="34" charset="0"/>
                        </a:rPr>
                        <a:t>Total Operating Departments</a:t>
                      </a:r>
                      <a:endParaRPr lang="en-US" sz="1400" b="1" i="0" u="none" strike="noStrike" dirty="0">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818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691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746 </a:t>
                      </a:r>
                    </a:p>
                  </a:txBody>
                  <a:tcPr marL="9525" marR="9525" marT="9525" marB="0" anchor="b"/>
                </a:tc>
                <a:extLst>
                  <a:ext uri="{0D108BD9-81ED-4DB2-BD59-A6C34878D82A}">
                    <a16:rowId xmlns:a16="http://schemas.microsoft.com/office/drawing/2014/main" val="4211110540"/>
                  </a:ext>
                </a:extLst>
              </a:tr>
              <a:tr h="274320">
                <a:tc gridSpan="2">
                  <a:txBody>
                    <a:bodyPr/>
                    <a:lstStyle/>
                    <a:p>
                      <a:pPr algn="l" fontAlgn="b"/>
                      <a:r>
                        <a:rPr lang="en-US" sz="1400" u="none" strike="noStrike">
                          <a:effectLst/>
                          <a:latin typeface="Century Gothic" panose="020B0502020202020204" pitchFamily="34" charset="0"/>
                        </a:rPr>
                        <a:t>Amenities, Net</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0" i="0" u="none" strike="noStrike" dirty="0">
                          <a:solidFill>
                            <a:srgbClr val="000000"/>
                          </a:solidFill>
                          <a:effectLst/>
                          <a:latin typeface="Century Gothic" panose="020B0502020202020204" pitchFamily="34" charset="0"/>
                        </a:rPr>
                        <a:t>(81)</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4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(78)</a:t>
                      </a:r>
                    </a:p>
                  </a:txBody>
                  <a:tcPr marL="9525" marR="9525" marT="9525" marB="0" anchor="b"/>
                </a:tc>
                <a:extLst>
                  <a:ext uri="{0D108BD9-81ED-4DB2-BD59-A6C34878D82A}">
                    <a16:rowId xmlns:a16="http://schemas.microsoft.com/office/drawing/2014/main" val="374227637"/>
                  </a:ext>
                </a:extLst>
              </a:tr>
              <a:tr h="274320">
                <a:tc>
                  <a:txBody>
                    <a:bodyPr/>
                    <a:lstStyle/>
                    <a:p>
                      <a:pPr algn="l" fontAlgn="b"/>
                      <a:r>
                        <a:rPr lang="en-US" sz="1400" u="none" strike="noStrike">
                          <a:effectLst/>
                          <a:latin typeface="Century Gothic" panose="020B0502020202020204" pitchFamily="34" charset="0"/>
                        </a:rPr>
                        <a:t>PPP</a:t>
                      </a:r>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(163)</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612075385"/>
                  </a:ext>
                </a:extLst>
              </a:tr>
              <a:tr h="274320">
                <a:tc gridSpan="2">
                  <a:txBody>
                    <a:bodyPr/>
                    <a:lstStyle/>
                    <a:p>
                      <a:pPr algn="l" fontAlgn="b"/>
                      <a:r>
                        <a:rPr lang="en-US" sz="1400" u="none" strike="noStrike">
                          <a:effectLst/>
                          <a:latin typeface="Century Gothic" panose="020B0502020202020204" pitchFamily="34" charset="0"/>
                        </a:rPr>
                        <a:t>New Capital</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0" i="0" u="sng"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4 </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   </a:t>
                      </a:r>
                    </a:p>
                  </a:txBody>
                  <a:tcPr marL="9525" marR="9525" marT="9525" marB="0" anchor="b"/>
                </a:tc>
                <a:extLst>
                  <a:ext uri="{0D108BD9-81ED-4DB2-BD59-A6C34878D82A}">
                    <a16:rowId xmlns:a16="http://schemas.microsoft.com/office/drawing/2014/main" val="279148137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r>
                        <a:rPr lang="en-US" sz="1400" u="none" strike="noStrike">
                          <a:effectLst/>
                          <a:latin typeface="Century Gothic" panose="020B0502020202020204" pitchFamily="34" charset="0"/>
                        </a:rPr>
                        <a:t>Total</a:t>
                      </a:r>
                      <a:endParaRPr lang="en-US" sz="1400" b="1"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1" i="0" u="none" strike="noStrike" dirty="0">
                          <a:solidFill>
                            <a:srgbClr val="000000"/>
                          </a:solidFill>
                          <a:effectLst/>
                          <a:latin typeface="Century Gothic" panose="020B0502020202020204" pitchFamily="34" charset="0"/>
                        </a:rPr>
                        <a:t>737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536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668 </a:t>
                      </a:r>
                    </a:p>
                  </a:txBody>
                  <a:tcPr marL="9525" marR="9525" marT="9525" marB="0" anchor="b"/>
                </a:tc>
                <a:extLst>
                  <a:ext uri="{0D108BD9-81ED-4DB2-BD59-A6C34878D82A}">
                    <a16:rowId xmlns:a16="http://schemas.microsoft.com/office/drawing/2014/main" val="3599834524"/>
                  </a:ext>
                </a:extLst>
              </a:tr>
              <a:tr h="274320">
                <a:tc gridSpan="3">
                  <a:txBody>
                    <a:bodyPr/>
                    <a:lstStyle/>
                    <a:p>
                      <a:pPr algn="l" fontAlgn="b"/>
                      <a:r>
                        <a:rPr lang="en-US" sz="1400" u="none" strike="noStrike">
                          <a:effectLst/>
                          <a:latin typeface="Century Gothic" panose="020B0502020202020204" pitchFamily="34" charset="0"/>
                        </a:rPr>
                        <a:t>General Replacement Reserve</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211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211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220 </a:t>
                      </a:r>
                    </a:p>
                  </a:txBody>
                  <a:tcPr marL="9525" marR="9525" marT="9525" marB="0" anchor="b"/>
                </a:tc>
                <a:extLst>
                  <a:ext uri="{0D108BD9-81ED-4DB2-BD59-A6C34878D82A}">
                    <a16:rowId xmlns:a16="http://schemas.microsoft.com/office/drawing/2014/main" val="655230991"/>
                  </a:ext>
                </a:extLst>
              </a:tr>
              <a:tr h="274320">
                <a:tc gridSpan="2">
                  <a:txBody>
                    <a:bodyPr/>
                    <a:lstStyle/>
                    <a:p>
                      <a:pPr algn="l" fontAlgn="b"/>
                      <a:r>
                        <a:rPr lang="en-US" sz="1400" u="none" strike="noStrike">
                          <a:effectLst/>
                          <a:latin typeface="Century Gothic" panose="020B0502020202020204" pitchFamily="34" charset="0"/>
                        </a:rPr>
                        <a:t>Drainage Reserve</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30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9525" marR="9525" marT="9525" marB="0" anchor="b"/>
                </a:tc>
                <a:extLst>
                  <a:ext uri="{0D108BD9-81ED-4DB2-BD59-A6C34878D82A}">
                    <a16:rowId xmlns:a16="http://schemas.microsoft.com/office/drawing/2014/main" val="650746419"/>
                  </a:ext>
                </a:extLst>
              </a:tr>
              <a:tr h="274320">
                <a:tc gridSpan="3">
                  <a:txBody>
                    <a:bodyPr/>
                    <a:lstStyle/>
                    <a:p>
                      <a:pPr algn="l" fontAlgn="b"/>
                      <a:r>
                        <a:rPr lang="en-US" sz="1400" u="none" strike="noStrike">
                          <a:effectLst/>
                          <a:latin typeface="Century Gothic" panose="020B0502020202020204" pitchFamily="34" charset="0"/>
                        </a:rPr>
                        <a:t>New Capital Reserve</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20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20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9525" marR="9525" marT="9525" marB="0" anchor="b"/>
                </a:tc>
                <a:extLst>
                  <a:ext uri="{0D108BD9-81ED-4DB2-BD59-A6C34878D82A}">
                    <a16:rowId xmlns:a16="http://schemas.microsoft.com/office/drawing/2014/main" val="977735899"/>
                  </a:ext>
                </a:extLst>
              </a:tr>
              <a:tr h="274320">
                <a:tc gridSpan="2">
                  <a:txBody>
                    <a:bodyPr/>
                    <a:lstStyle/>
                    <a:p>
                      <a:pPr algn="l" fontAlgn="b"/>
                      <a:r>
                        <a:rPr lang="en-US" sz="1400" u="none" strike="noStrike">
                          <a:effectLst/>
                          <a:latin typeface="Century Gothic" panose="020B0502020202020204" pitchFamily="34" charset="0"/>
                        </a:rPr>
                        <a:t>Bulkhead Reserve</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0" i="0" u="sng" strike="noStrike" dirty="0">
                          <a:solidFill>
                            <a:srgbClr val="000000"/>
                          </a:solidFill>
                          <a:effectLst/>
                          <a:latin typeface="Century Gothic" panose="020B0502020202020204" pitchFamily="34" charset="0"/>
                        </a:rPr>
                        <a:t>19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19 </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   </a:t>
                      </a:r>
                    </a:p>
                  </a:txBody>
                  <a:tcPr marL="9525" marR="9525" marT="9525" marB="0" anchor="b"/>
                </a:tc>
                <a:extLst>
                  <a:ext uri="{0D108BD9-81ED-4DB2-BD59-A6C34878D82A}">
                    <a16:rowId xmlns:a16="http://schemas.microsoft.com/office/drawing/2014/main" val="3817243148"/>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gridSpan="2">
                  <a:txBody>
                    <a:bodyPr/>
                    <a:lstStyle/>
                    <a:p>
                      <a:pPr algn="l" fontAlgn="b"/>
                      <a:r>
                        <a:rPr lang="en-US" sz="1400" u="none" strike="noStrike">
                          <a:effectLst/>
                          <a:latin typeface="Century Gothic" panose="020B0502020202020204" pitchFamily="34" charset="0"/>
                        </a:rPr>
                        <a:t>Total Replacement + Bulkheads</a:t>
                      </a:r>
                      <a:endParaRPr lang="en-US" sz="1400" b="1"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ctr" fontAlgn="b"/>
                      <a:r>
                        <a:rPr lang="en-US" sz="1400" b="1" i="0" u="sng" strike="noStrike" dirty="0">
                          <a:solidFill>
                            <a:srgbClr val="000000"/>
                          </a:solidFill>
                          <a:effectLst/>
                          <a:latin typeface="Century Gothic" panose="020B0502020202020204" pitchFamily="34" charset="0"/>
                        </a:rPr>
                        <a:t>250 </a:t>
                      </a: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279 </a:t>
                      </a:r>
                    </a:p>
                  </a:txBody>
                  <a:tcPr marL="9525" marR="9525" marT="9525" marB="0" anchor="b"/>
                </a:tc>
                <a:tc>
                  <a:txBody>
                    <a:bodyPr/>
                    <a:lstStyle/>
                    <a:p>
                      <a:pPr algn="ctr" fontAlgn="b"/>
                      <a:endParaRPr lang="en-US" sz="1400" b="1"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220 </a:t>
                      </a:r>
                    </a:p>
                  </a:txBody>
                  <a:tcPr marL="9525" marR="9525" marT="9525" marB="0" anchor="b"/>
                </a:tc>
                <a:extLst>
                  <a:ext uri="{0D108BD9-81ED-4DB2-BD59-A6C34878D82A}">
                    <a16:rowId xmlns:a16="http://schemas.microsoft.com/office/drawing/2014/main" val="4097558746"/>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r>
                        <a:rPr lang="en-US" sz="1400" u="none" strike="noStrike">
                          <a:effectLst/>
                          <a:latin typeface="Century Gothic" panose="020B0502020202020204" pitchFamily="34" charset="0"/>
                        </a:rPr>
                        <a:t>Total Operating &amp; Capital</a:t>
                      </a:r>
                      <a:endParaRPr lang="en-US" sz="1400" b="1"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1" i="0" u="sng" strike="noStrike" dirty="0">
                          <a:solidFill>
                            <a:srgbClr val="000000"/>
                          </a:solidFill>
                          <a:effectLst/>
                          <a:latin typeface="Century Gothic" panose="020B0502020202020204" pitchFamily="34" charset="0"/>
                        </a:rPr>
                        <a:t>986 </a:t>
                      </a: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815 </a:t>
                      </a:r>
                    </a:p>
                  </a:txBody>
                  <a:tcPr marL="9525" marR="9525" marT="9525" marB="0" anchor="b"/>
                </a:tc>
                <a:tc>
                  <a:txBody>
                    <a:bodyPr/>
                    <a:lstStyle/>
                    <a:p>
                      <a:pPr algn="ctr" fontAlgn="b"/>
                      <a:endParaRPr lang="en-US" sz="1400" b="1"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889 </a:t>
                      </a:r>
                    </a:p>
                  </a:txBody>
                  <a:tcPr marL="9525" marR="9525" marT="9525" marB="0" anchor="b"/>
                </a:tc>
                <a:extLst>
                  <a:ext uri="{0D108BD9-81ED-4DB2-BD59-A6C34878D82A}">
                    <a16:rowId xmlns:a16="http://schemas.microsoft.com/office/drawing/2014/main" val="3767879413"/>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gridSpan="2">
                  <a:txBody>
                    <a:bodyPr/>
                    <a:lstStyle/>
                    <a:p>
                      <a:pPr algn="l" fontAlgn="b"/>
                      <a:r>
                        <a:rPr lang="en-US" sz="1400" u="none" strike="noStrike">
                          <a:effectLst/>
                          <a:latin typeface="Century Gothic" panose="020B0502020202020204" pitchFamily="34" charset="0"/>
                        </a:rPr>
                        <a:t>Transfer to Retained Earnings</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171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68 </a:t>
                      </a:r>
                    </a:p>
                  </a:txBody>
                  <a:tcPr marL="9525" marR="9525" marT="9525" marB="0" anchor="b"/>
                </a:tc>
                <a:extLst>
                  <a:ext uri="{0D108BD9-81ED-4DB2-BD59-A6C34878D82A}">
                    <a16:rowId xmlns:a16="http://schemas.microsoft.com/office/drawing/2014/main" val="2615833858"/>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gridSpan="2">
                  <a:txBody>
                    <a:bodyPr/>
                    <a:lstStyle/>
                    <a:p>
                      <a:pPr algn="l" fontAlgn="b"/>
                      <a:r>
                        <a:rPr lang="en-US" sz="1400" u="none" strike="noStrike">
                          <a:effectLst/>
                          <a:latin typeface="Century Gothic" panose="020B0502020202020204" pitchFamily="34" charset="0"/>
                        </a:rPr>
                        <a:t>Contribution to Operating Fund Deficit</a:t>
                      </a:r>
                      <a:endParaRPr lang="en-US" sz="1400" b="0" i="0" u="none" strike="noStrike">
                        <a:solidFill>
                          <a:srgbClr val="000000"/>
                        </a:solidFill>
                        <a:effectLst/>
                        <a:latin typeface="Century Gothic" panose="020B0502020202020204" pitchFamily="34" charset="0"/>
                      </a:endParaRPr>
                    </a:p>
                  </a:txBody>
                  <a:tcPr marL="5231" marR="5231" marT="5231" marB="0" anchor="b"/>
                </a:tc>
                <a:tc hMerge="1">
                  <a:txBody>
                    <a:bodyPr/>
                    <a:lstStyle/>
                    <a:p>
                      <a:endParaRPr lang="en-US"/>
                    </a:p>
                  </a:txBody>
                  <a:tcPr/>
                </a:tc>
                <a:tc>
                  <a:txBody>
                    <a:bodyPr/>
                    <a:lstStyle/>
                    <a:p>
                      <a:pPr algn="ctr" fontAlgn="b"/>
                      <a:r>
                        <a:rPr lang="en-US" sz="1400" b="1" i="0" u="sng"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1" i="0" u="sng"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30 </a:t>
                      </a:r>
                    </a:p>
                  </a:txBody>
                  <a:tcPr marL="9525" marR="9525" marT="9525" marB="0" anchor="b"/>
                </a:tc>
                <a:extLst>
                  <a:ext uri="{0D108BD9-81ED-4DB2-BD59-A6C34878D82A}">
                    <a16:rowId xmlns:a16="http://schemas.microsoft.com/office/drawing/2014/main" val="18523698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r>
                        <a:rPr lang="en-US" sz="1400" u="none" strike="noStrike">
                          <a:effectLst/>
                          <a:latin typeface="Century Gothic" panose="020B0502020202020204" pitchFamily="34" charset="0"/>
                        </a:rPr>
                        <a:t>Totals</a:t>
                      </a:r>
                      <a:endParaRPr lang="en-US" sz="1400" b="1"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r>
                        <a:rPr lang="en-US" sz="1400" b="1" i="0" u="none" strike="noStrike" dirty="0">
                          <a:solidFill>
                            <a:srgbClr val="000000"/>
                          </a:solidFill>
                          <a:effectLst/>
                          <a:latin typeface="Century Gothic" panose="020B0502020202020204" pitchFamily="34" charset="0"/>
                        </a:rPr>
                        <a:t>$986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$986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$986 </a:t>
                      </a:r>
                    </a:p>
                  </a:txBody>
                  <a:tcPr marL="9525" marR="9525" marT="9525" marB="0" anchor="b"/>
                </a:tc>
                <a:extLst>
                  <a:ext uri="{0D108BD9-81ED-4DB2-BD59-A6C34878D82A}">
                    <a16:rowId xmlns:a16="http://schemas.microsoft.com/office/drawing/2014/main" val="3146858644"/>
                  </a:ext>
                </a:extLst>
              </a:tr>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5231" marR="5231" marT="5231"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5231" marR="5231" marT="5231"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231" marR="5231" marT="5231" marB="0" anchor="ctr"/>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231" marR="5231" marT="5231" marB="0" anchor="ctr"/>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5231" marR="5231" marT="5231" marB="0" anchor="ctr"/>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231" marR="5231" marT="5231" marB="0" anchor="ctr"/>
                </a:tc>
                <a:extLst>
                  <a:ext uri="{0D108BD9-81ED-4DB2-BD59-A6C34878D82A}">
                    <a16:rowId xmlns:a16="http://schemas.microsoft.com/office/drawing/2014/main" val="2311409989"/>
                  </a:ext>
                </a:extLst>
              </a:tr>
            </a:tbl>
          </a:graphicData>
        </a:graphic>
      </p:graphicFrame>
      <p:cxnSp>
        <p:nvCxnSpPr>
          <p:cNvPr id="4" name="Straight Connector 3">
            <a:extLst>
              <a:ext uri="{FF2B5EF4-FFF2-40B4-BE49-F238E27FC236}">
                <a16:creationId xmlns:a16="http://schemas.microsoft.com/office/drawing/2014/main" id="{11FAB45C-7AF0-47D6-A656-FB14B5640C7F}"/>
              </a:ext>
            </a:extLst>
          </p:cNvPr>
          <p:cNvCxnSpPr/>
          <p:nvPr/>
        </p:nvCxnSpPr>
        <p:spPr>
          <a:xfrm>
            <a:off x="4892040" y="6019800"/>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C04F9A-DB85-4580-B0B7-EBCA41F10525}"/>
              </a:ext>
            </a:extLst>
          </p:cNvPr>
          <p:cNvCxnSpPr/>
          <p:nvPr/>
        </p:nvCxnSpPr>
        <p:spPr>
          <a:xfrm>
            <a:off x="6111240" y="6019800"/>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62D351-7CA5-4EF7-B95A-3FEB69880989}"/>
              </a:ext>
            </a:extLst>
          </p:cNvPr>
          <p:cNvCxnSpPr/>
          <p:nvPr/>
        </p:nvCxnSpPr>
        <p:spPr>
          <a:xfrm>
            <a:off x="7665719" y="6019800"/>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5">
            <a:extLst>
              <a:ext uri="{FF2B5EF4-FFF2-40B4-BE49-F238E27FC236}">
                <a16:creationId xmlns:a16="http://schemas.microsoft.com/office/drawing/2014/main" id="{EA05795D-E0A0-45F9-8560-7B4937198138}"/>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2" name="Slide Number Placeholder 6">
            <a:extLst>
              <a:ext uri="{FF2B5EF4-FFF2-40B4-BE49-F238E27FC236}">
                <a16:creationId xmlns:a16="http://schemas.microsoft.com/office/drawing/2014/main" id="{DFE6C136-A084-4D8E-B3C1-B2E2014AF078}"/>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18336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C72967-ECA9-45D5-B938-A9788B174D16}"/>
              </a:ext>
            </a:extLst>
          </p:cNvPr>
          <p:cNvGraphicFramePr>
            <a:graphicFrameLocks noGrp="1"/>
          </p:cNvGraphicFramePr>
          <p:nvPr>
            <p:extLst>
              <p:ext uri="{D42A27DB-BD31-4B8C-83A1-F6EECF244321}">
                <p14:modId xmlns:p14="http://schemas.microsoft.com/office/powerpoint/2010/main" val="133636473"/>
              </p:ext>
            </p:extLst>
          </p:nvPr>
        </p:nvGraphicFramePr>
        <p:xfrm>
          <a:off x="107023" y="798731"/>
          <a:ext cx="8778240" cy="5545316"/>
        </p:xfrm>
        <a:graphic>
          <a:graphicData uri="http://schemas.openxmlformats.org/drawingml/2006/table">
            <a:tbl>
              <a:tblPr>
                <a:tableStyleId>{5C22544A-7EE6-4342-B048-85BDC9FD1C3A}</a:tableStyleId>
              </a:tblPr>
              <a:tblGrid>
                <a:gridCol w="937366">
                  <a:extLst>
                    <a:ext uri="{9D8B030D-6E8A-4147-A177-3AD203B41FA5}">
                      <a16:colId xmlns:a16="http://schemas.microsoft.com/office/drawing/2014/main" val="2214396815"/>
                    </a:ext>
                  </a:extLst>
                </a:gridCol>
                <a:gridCol w="937366">
                  <a:extLst>
                    <a:ext uri="{9D8B030D-6E8A-4147-A177-3AD203B41FA5}">
                      <a16:colId xmlns:a16="http://schemas.microsoft.com/office/drawing/2014/main" val="1982529164"/>
                    </a:ext>
                  </a:extLst>
                </a:gridCol>
                <a:gridCol w="2655933">
                  <a:extLst>
                    <a:ext uri="{9D8B030D-6E8A-4147-A177-3AD203B41FA5}">
                      <a16:colId xmlns:a16="http://schemas.microsoft.com/office/drawing/2014/main" val="3842703640"/>
                    </a:ext>
                  </a:extLst>
                </a:gridCol>
                <a:gridCol w="1288901">
                  <a:extLst>
                    <a:ext uri="{9D8B030D-6E8A-4147-A177-3AD203B41FA5}">
                      <a16:colId xmlns:a16="http://schemas.microsoft.com/office/drawing/2014/main" val="781128627"/>
                    </a:ext>
                  </a:extLst>
                </a:gridCol>
                <a:gridCol w="1376809">
                  <a:extLst>
                    <a:ext uri="{9D8B030D-6E8A-4147-A177-3AD203B41FA5}">
                      <a16:colId xmlns:a16="http://schemas.microsoft.com/office/drawing/2014/main" val="1651119861"/>
                    </a:ext>
                  </a:extLst>
                </a:gridCol>
                <a:gridCol w="390601">
                  <a:extLst>
                    <a:ext uri="{9D8B030D-6E8A-4147-A177-3AD203B41FA5}">
                      <a16:colId xmlns:a16="http://schemas.microsoft.com/office/drawing/2014/main" val="2874024389"/>
                    </a:ext>
                  </a:extLst>
                </a:gridCol>
                <a:gridCol w="1191264">
                  <a:extLst>
                    <a:ext uri="{9D8B030D-6E8A-4147-A177-3AD203B41FA5}">
                      <a16:colId xmlns:a16="http://schemas.microsoft.com/office/drawing/2014/main" val="3093816266"/>
                    </a:ext>
                  </a:extLst>
                </a:gridCol>
              </a:tblGrid>
              <a:tr h="438011">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442" marR="7442" marT="7442" marB="0" anchor="b"/>
                </a:tc>
                <a:tc gridSpan="2">
                  <a:txBody>
                    <a:bodyPr/>
                    <a:lstStyle/>
                    <a:p>
                      <a:pPr algn="ctr" fontAlgn="b"/>
                      <a:r>
                        <a:rPr lang="en-US" sz="1400" u="none" strike="noStrike" dirty="0">
                          <a:effectLst/>
                          <a:latin typeface="Century Gothic" panose="020B0502020202020204" pitchFamily="34" charset="0"/>
                        </a:rPr>
                        <a:t>FY 2021</a:t>
                      </a:r>
                      <a:endParaRPr lang="en-US" sz="1400" b="1" i="0" u="none" strike="noStrike" dirty="0">
                        <a:solidFill>
                          <a:srgbClr val="000000"/>
                        </a:solidFill>
                        <a:effectLst/>
                        <a:latin typeface="Century Gothic" panose="020B0502020202020204" pitchFamily="34" charset="0"/>
                      </a:endParaRPr>
                    </a:p>
                  </a:txBody>
                  <a:tcPr marL="7442" marR="7442" marT="7442"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lnR w="12700" cmpd="sng">
                      <a:noFill/>
                    </a:lnR>
                  </a:tcPr>
                </a:tc>
                <a:tc>
                  <a:txBody>
                    <a:bodyPr/>
                    <a:lstStyle/>
                    <a:p>
                      <a:pPr algn="ctr" fontAlgn="b"/>
                      <a:r>
                        <a:rPr lang="en-US" sz="1400" u="none" strike="noStrike" dirty="0">
                          <a:effectLst/>
                          <a:latin typeface="Century Gothic" panose="020B0502020202020204" pitchFamily="34" charset="0"/>
                        </a:rPr>
                        <a:t>FY 2020</a:t>
                      </a:r>
                      <a:endParaRPr lang="en-US" sz="1400" b="1" i="0" u="none" strike="noStrike" dirty="0">
                        <a:solidFill>
                          <a:srgbClr val="000000"/>
                        </a:solidFill>
                        <a:effectLst/>
                        <a:latin typeface="Century Gothic" panose="020B0502020202020204" pitchFamily="34" charset="0"/>
                      </a:endParaRPr>
                    </a:p>
                  </a:txBody>
                  <a:tcPr marL="7442" marR="7442" marT="744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9487024"/>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ctr" fontAlgn="b"/>
                      <a:r>
                        <a:rPr lang="en-US" sz="1400" u="sng" strike="noStrike" dirty="0">
                          <a:effectLst/>
                          <a:latin typeface="Century Gothic" panose="020B0502020202020204" pitchFamily="34" charset="0"/>
                        </a:rPr>
                        <a:t>Budget</a:t>
                      </a:r>
                      <a:endParaRPr lang="en-US" sz="1400" b="1" i="0" u="sng" strike="noStrike" dirty="0">
                        <a:solidFill>
                          <a:srgbClr val="000000"/>
                        </a:solidFill>
                        <a:effectLst/>
                        <a:latin typeface="Century Gothic" panose="020B0502020202020204" pitchFamily="34" charset="0"/>
                      </a:endParaRPr>
                    </a:p>
                  </a:txBody>
                  <a:tcPr marL="7442" marR="7442" marT="7442" marB="0" anchor="b">
                    <a:lnT w="12700" cap="flat" cmpd="sng" algn="ctr">
                      <a:solidFill>
                        <a:schemeClr val="tx1"/>
                      </a:solidFill>
                      <a:prstDash val="solid"/>
                      <a:round/>
                      <a:headEnd type="none" w="med" len="med"/>
                      <a:tailEnd type="none" w="med" len="med"/>
                    </a:lnT>
                  </a:tcPr>
                </a:tc>
                <a:tc>
                  <a:txBody>
                    <a:bodyPr/>
                    <a:lstStyle/>
                    <a:p>
                      <a:pPr algn="ctr" fontAlgn="b"/>
                      <a:r>
                        <a:rPr lang="en-US" sz="1400" u="sng" strike="noStrike" dirty="0">
                          <a:effectLst/>
                          <a:latin typeface="Century Gothic" panose="020B0502020202020204" pitchFamily="34" charset="0"/>
                        </a:rPr>
                        <a:t>Actual</a:t>
                      </a:r>
                      <a:endParaRPr lang="en-US" sz="1400" b="1" i="0" u="sng" strike="noStrike" dirty="0">
                        <a:solidFill>
                          <a:srgbClr val="000000"/>
                        </a:solidFill>
                        <a:effectLst/>
                        <a:latin typeface="Century Gothic" panose="020B0502020202020204" pitchFamily="34" charset="0"/>
                      </a:endParaRPr>
                    </a:p>
                  </a:txBody>
                  <a:tcPr marL="7442" marR="7442" marT="7442"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sng" strike="noStrike" dirty="0">
                        <a:solidFill>
                          <a:srgbClr val="000000"/>
                        </a:solidFill>
                        <a:effectLst/>
                        <a:latin typeface="Century Gothic" panose="020B0502020202020204" pitchFamily="34" charset="0"/>
                      </a:endParaRPr>
                    </a:p>
                  </a:txBody>
                  <a:tcPr marL="7442" marR="7442" marT="7442" marB="0" anchor="b"/>
                </a:tc>
                <a:tc>
                  <a:txBody>
                    <a:bodyPr/>
                    <a:lstStyle/>
                    <a:p>
                      <a:pPr algn="ctr" fontAlgn="b"/>
                      <a:r>
                        <a:rPr lang="en-US" sz="1400" u="sng" strike="noStrike" dirty="0">
                          <a:effectLst/>
                          <a:latin typeface="Century Gothic" panose="020B0502020202020204" pitchFamily="34" charset="0"/>
                        </a:rPr>
                        <a:t>Actual</a:t>
                      </a:r>
                      <a:endParaRPr lang="en-US" sz="1400" b="1" i="0" u="sng" strike="noStrike" dirty="0">
                        <a:solidFill>
                          <a:srgbClr val="000000"/>
                        </a:solidFill>
                        <a:effectLst/>
                        <a:latin typeface="Century Gothic" panose="020B0502020202020204" pitchFamily="34" charset="0"/>
                      </a:endParaRPr>
                    </a:p>
                  </a:txBody>
                  <a:tcPr marL="7442" marR="7442" marT="7442"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8573449"/>
                  </a:ext>
                </a:extLst>
              </a:tr>
              <a:tr h="365760">
                <a:tc gridSpan="3">
                  <a:txBody>
                    <a:bodyPr/>
                    <a:lstStyle/>
                    <a:p>
                      <a:pPr algn="l" fontAlgn="b"/>
                      <a:r>
                        <a:rPr lang="en-US" sz="1400" u="none" strike="noStrike" dirty="0">
                          <a:effectLst/>
                          <a:latin typeface="Century Gothic" panose="020B0502020202020204" pitchFamily="34" charset="0"/>
                        </a:rPr>
                        <a:t>Operating Departments:</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974444722"/>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a:txBody>
                    <a:bodyPr/>
                    <a:lstStyle/>
                    <a:p>
                      <a:pPr algn="ctr" fontAlgn="b"/>
                      <a:r>
                        <a:rPr lang="en-US" sz="1400" u="none" strike="noStrike" dirty="0">
                          <a:effectLst/>
                          <a:latin typeface="Century Gothic" panose="020B0502020202020204" pitchFamily="34" charset="0"/>
                        </a:rPr>
                        <a:t>Police</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7442" marR="7442" marT="7442" marB="0" anchor="ctr"/>
                </a:tc>
                <a:tc>
                  <a:txBody>
                    <a:bodyPr/>
                    <a:lstStyle/>
                    <a:p>
                      <a:pPr algn="ctr" fontAlgn="b"/>
                      <a:r>
                        <a:rPr lang="en-US" sz="1400" b="0" i="0" u="none" strike="noStrike" dirty="0">
                          <a:solidFill>
                            <a:srgbClr val="000000"/>
                          </a:solidFill>
                          <a:effectLst/>
                          <a:latin typeface="Century Gothic" panose="020B0502020202020204" pitchFamily="34" charset="0"/>
                        </a:rPr>
                        <a:t>$165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$159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$158 </a:t>
                      </a:r>
                    </a:p>
                  </a:txBody>
                  <a:tcPr marL="9525" marR="9525" marT="9525" marB="0" anchor="b"/>
                </a:tc>
                <a:extLst>
                  <a:ext uri="{0D108BD9-81ED-4DB2-BD59-A6C34878D82A}">
                    <a16:rowId xmlns:a16="http://schemas.microsoft.com/office/drawing/2014/main" val="542135865"/>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a:txBody>
                    <a:bodyPr/>
                    <a:lstStyle/>
                    <a:p>
                      <a:pPr algn="ctr" fontAlgn="b"/>
                      <a:r>
                        <a:rPr lang="en-US" sz="1400" u="none" strike="noStrike">
                          <a:effectLst/>
                          <a:latin typeface="Century Gothic" panose="020B0502020202020204" pitchFamily="34" charset="0"/>
                        </a:rPr>
                        <a:t>Fire/EMS</a:t>
                      </a:r>
                      <a:endParaRPr lang="en-US" sz="1400" b="0" i="0" u="none" strike="noStrike">
                        <a:solidFill>
                          <a:srgbClr val="000000"/>
                        </a:solidFill>
                        <a:effectLst/>
                        <a:latin typeface="Century Gothic" panose="020B0502020202020204" pitchFamily="34" charset="0"/>
                      </a:endParaRPr>
                    </a:p>
                  </a:txBody>
                  <a:tcPr marL="7442" marR="7442" marT="7442" marB="0" anchor="ctr"/>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7442" marR="7442" marT="7442" marB="0" anchor="ctr"/>
                </a:tc>
                <a:tc>
                  <a:txBody>
                    <a:bodyPr/>
                    <a:lstStyle/>
                    <a:p>
                      <a:pPr algn="ctr" fontAlgn="b"/>
                      <a:r>
                        <a:rPr lang="en-US" sz="1400" b="0" i="0" u="sng" strike="noStrike" dirty="0">
                          <a:solidFill>
                            <a:srgbClr val="000000"/>
                          </a:solidFill>
                          <a:effectLst/>
                          <a:latin typeface="Century Gothic" panose="020B0502020202020204" pitchFamily="34" charset="0"/>
                        </a:rPr>
                        <a:t>                      83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                        83 </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82 </a:t>
                      </a:r>
                    </a:p>
                  </a:txBody>
                  <a:tcPr marL="9525" marR="9525" marT="9525" marB="0" anchor="b"/>
                </a:tc>
                <a:extLst>
                  <a:ext uri="{0D108BD9-81ED-4DB2-BD59-A6C34878D82A}">
                    <a16:rowId xmlns:a16="http://schemas.microsoft.com/office/drawing/2014/main" val="3493325265"/>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7442" marR="7442" marT="7442" marB="0" anchor="ctr"/>
                </a:tc>
                <a:tc>
                  <a:txBody>
                    <a:bodyPr/>
                    <a:lstStyle/>
                    <a:p>
                      <a:pPr algn="l" fontAlgn="b"/>
                      <a:r>
                        <a:rPr lang="en-US" sz="1400" u="none" strike="noStrike" dirty="0">
                          <a:effectLst/>
                          <a:latin typeface="Century Gothic" panose="020B0502020202020204" pitchFamily="34" charset="0"/>
                        </a:rPr>
                        <a:t>Total</a:t>
                      </a:r>
                      <a:endParaRPr lang="en-US" sz="1400" b="1" i="0" u="none" strike="noStrike" dirty="0">
                        <a:solidFill>
                          <a:srgbClr val="000000"/>
                        </a:solidFill>
                        <a:effectLst/>
                        <a:latin typeface="Century Gothic" panose="020B0502020202020204" pitchFamily="34" charset="0"/>
                      </a:endParaRPr>
                    </a:p>
                  </a:txBody>
                  <a:tcPr marL="7442" marR="7442" marT="7442" marB="0" anchor="ctr"/>
                </a:tc>
                <a:tc>
                  <a:txBody>
                    <a:bodyPr/>
                    <a:lstStyle/>
                    <a:p>
                      <a:pPr algn="ctr" fontAlgn="b"/>
                      <a:r>
                        <a:rPr lang="en-US" sz="1400" b="1" i="0" u="none" strike="noStrike" dirty="0">
                          <a:solidFill>
                            <a:srgbClr val="000000"/>
                          </a:solidFill>
                          <a:effectLst/>
                          <a:latin typeface="Century Gothic" panose="020B0502020202020204" pitchFamily="34" charset="0"/>
                        </a:rPr>
                        <a:t>247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242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240 </a:t>
                      </a:r>
                    </a:p>
                  </a:txBody>
                  <a:tcPr marL="9525" marR="9525" marT="9525" marB="0" anchor="b"/>
                </a:tc>
                <a:extLst>
                  <a:ext uri="{0D108BD9-81ED-4DB2-BD59-A6C34878D82A}">
                    <a16:rowId xmlns:a16="http://schemas.microsoft.com/office/drawing/2014/main" val="1936491327"/>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gridSpan="2">
                  <a:txBody>
                    <a:bodyPr/>
                    <a:lstStyle/>
                    <a:p>
                      <a:pPr algn="l" fontAlgn="b"/>
                      <a:r>
                        <a:rPr lang="en-US" sz="1400" u="none" strike="noStrike" dirty="0">
                          <a:effectLst/>
                          <a:latin typeface="Century Gothic" panose="020B0502020202020204" pitchFamily="34" charset="0"/>
                        </a:rPr>
                        <a:t>Public Works, Maintenance, CPI</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294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227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250 </a:t>
                      </a:r>
                    </a:p>
                  </a:txBody>
                  <a:tcPr marL="9525" marR="9525" marT="9525" marB="0" anchor="b"/>
                </a:tc>
                <a:extLst>
                  <a:ext uri="{0D108BD9-81ED-4DB2-BD59-A6C34878D82A}">
                    <a16:rowId xmlns:a16="http://schemas.microsoft.com/office/drawing/2014/main" val="1321797833"/>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gridSpan="2">
                  <a:txBody>
                    <a:bodyPr/>
                    <a:lstStyle/>
                    <a:p>
                      <a:pPr algn="l" fontAlgn="b"/>
                      <a:r>
                        <a:rPr lang="en-US" sz="1400" u="none" strike="noStrike" dirty="0">
                          <a:effectLst/>
                          <a:latin typeface="Century Gothic" panose="020B0502020202020204" pitchFamily="34" charset="0"/>
                        </a:rPr>
                        <a:t>Recreation &amp; Parks</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  62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51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53 </a:t>
                      </a:r>
                    </a:p>
                  </a:txBody>
                  <a:tcPr marL="9525" marR="9525" marT="9525" marB="0" anchor="b"/>
                </a:tc>
                <a:extLst>
                  <a:ext uri="{0D108BD9-81ED-4DB2-BD59-A6C34878D82A}">
                    <a16:rowId xmlns:a16="http://schemas.microsoft.com/office/drawing/2014/main" val="3048186237"/>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gridSpan="2">
                  <a:txBody>
                    <a:bodyPr/>
                    <a:lstStyle/>
                    <a:p>
                      <a:pPr algn="l" fontAlgn="b"/>
                      <a:r>
                        <a:rPr lang="en-US" sz="1400" u="none" strike="noStrike" dirty="0">
                          <a:effectLst/>
                          <a:latin typeface="Century Gothic" panose="020B0502020202020204" pitchFamily="34" charset="0"/>
                        </a:rPr>
                        <a:t>Finance/Membership/IT/HR</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                      94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84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82 </a:t>
                      </a:r>
                    </a:p>
                  </a:txBody>
                  <a:tcPr marL="9525" marR="9525" marT="9525" marB="0" anchor="b"/>
                </a:tc>
                <a:extLst>
                  <a:ext uri="{0D108BD9-81ED-4DB2-BD59-A6C34878D82A}">
                    <a16:rowId xmlns:a16="http://schemas.microsoft.com/office/drawing/2014/main" val="1765622687"/>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gridSpan="2">
                  <a:txBody>
                    <a:bodyPr/>
                    <a:lstStyle/>
                    <a:p>
                      <a:pPr algn="l" fontAlgn="b"/>
                      <a:r>
                        <a:rPr lang="en-US" sz="1400" u="none" strike="noStrike" dirty="0">
                          <a:effectLst/>
                          <a:latin typeface="Century Gothic" panose="020B0502020202020204" pitchFamily="34" charset="0"/>
                        </a:rPr>
                        <a:t>GM Office</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a:txBody>
                    <a:bodyPr/>
                    <a:lstStyle/>
                    <a:p>
                      <a:pPr algn="ctr" fontAlgn="b"/>
                      <a:r>
                        <a:rPr lang="en-US" sz="1400" b="0" i="0" u="none" strike="noStrike">
                          <a:solidFill>
                            <a:srgbClr val="000000"/>
                          </a:solidFill>
                          <a:effectLst/>
                          <a:latin typeface="Century Gothic" panose="020B0502020202020204" pitchFamily="34" charset="0"/>
                        </a:rPr>
                        <a:t>                      35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36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37 </a:t>
                      </a:r>
                    </a:p>
                  </a:txBody>
                  <a:tcPr marL="9525" marR="9525" marT="9525" marB="0" anchor="b"/>
                </a:tc>
                <a:extLst>
                  <a:ext uri="{0D108BD9-81ED-4DB2-BD59-A6C34878D82A}">
                    <a16:rowId xmlns:a16="http://schemas.microsoft.com/office/drawing/2014/main" val="2935166693"/>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gridSpan="2">
                  <a:txBody>
                    <a:bodyPr/>
                    <a:lstStyle/>
                    <a:p>
                      <a:pPr algn="l" fontAlgn="b"/>
                      <a:r>
                        <a:rPr lang="en-US" sz="1400" u="none" strike="noStrike" dirty="0">
                          <a:effectLst/>
                          <a:latin typeface="Century Gothic" panose="020B0502020202020204" pitchFamily="34" charset="0"/>
                        </a:rPr>
                        <a:t>Marketing</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a:txBody>
                    <a:bodyPr/>
                    <a:lstStyle/>
                    <a:p>
                      <a:pPr algn="ctr" fontAlgn="b"/>
                      <a:r>
                        <a:rPr lang="en-US" sz="1400" b="0" i="0" u="none" strike="noStrike">
                          <a:solidFill>
                            <a:srgbClr val="000000"/>
                          </a:solidFill>
                          <a:effectLst/>
                          <a:latin typeface="Century Gothic" panose="020B0502020202020204" pitchFamily="34" charset="0"/>
                        </a:rPr>
                        <a:t>                      30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23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25 </a:t>
                      </a:r>
                    </a:p>
                  </a:txBody>
                  <a:tcPr marL="9525" marR="9525" marT="9525" marB="0" anchor="b"/>
                </a:tc>
                <a:extLst>
                  <a:ext uri="{0D108BD9-81ED-4DB2-BD59-A6C34878D82A}">
                    <a16:rowId xmlns:a16="http://schemas.microsoft.com/office/drawing/2014/main" val="1494110784"/>
                  </a:ext>
                </a:extLst>
              </a:tr>
              <a:tr h="365760">
                <a:tc>
                  <a:txBody>
                    <a:bodyPr/>
                    <a:lstStyle/>
                    <a:p>
                      <a:pPr algn="ctr" fontAlgn="b"/>
                      <a:endParaRPr lang="en-US" sz="1400" b="0" i="0" u="none" strike="noStrike">
                        <a:solidFill>
                          <a:srgbClr val="000000"/>
                        </a:solidFill>
                        <a:effectLst/>
                        <a:latin typeface="Century Gothic" panose="020B0502020202020204" pitchFamily="34" charset="0"/>
                      </a:endParaRPr>
                    </a:p>
                  </a:txBody>
                  <a:tcPr marL="7442" marR="7442" marT="7442" marB="0" anchor="ctr"/>
                </a:tc>
                <a:tc gridSpan="2">
                  <a:txBody>
                    <a:bodyPr/>
                    <a:lstStyle/>
                    <a:p>
                      <a:pPr algn="l" fontAlgn="b"/>
                      <a:r>
                        <a:rPr lang="en-US" sz="1400" u="none" strike="noStrike" dirty="0">
                          <a:effectLst/>
                          <a:latin typeface="Century Gothic" panose="020B0502020202020204" pitchFamily="34" charset="0"/>
                        </a:rPr>
                        <a:t>General Admin, Net</a:t>
                      </a:r>
                      <a:endParaRPr lang="en-US" sz="1400" b="0"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a:txBody>
                    <a:bodyPr/>
                    <a:lstStyle/>
                    <a:p>
                      <a:pPr algn="ctr" fontAlgn="b"/>
                      <a:r>
                        <a:rPr lang="en-US" sz="1400" b="0" i="0" u="sng" strike="noStrike" dirty="0">
                          <a:solidFill>
                            <a:srgbClr val="000000"/>
                          </a:solidFill>
                          <a:effectLst/>
                          <a:latin typeface="Century Gothic" panose="020B0502020202020204" pitchFamily="34" charset="0"/>
                        </a:rPr>
                        <a:t>                      56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                        29 </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59 </a:t>
                      </a:r>
                    </a:p>
                  </a:txBody>
                  <a:tcPr marL="9525" marR="9525" marT="9525" marB="0" anchor="b"/>
                </a:tc>
                <a:extLst>
                  <a:ext uri="{0D108BD9-81ED-4DB2-BD59-A6C34878D82A}">
                    <a16:rowId xmlns:a16="http://schemas.microsoft.com/office/drawing/2014/main" val="3620842976"/>
                  </a:ext>
                </a:extLst>
              </a:tr>
              <a:tr h="365760">
                <a:tc gridSpan="3">
                  <a:txBody>
                    <a:bodyPr/>
                    <a:lstStyle/>
                    <a:p>
                      <a:pPr algn="l" fontAlgn="b"/>
                      <a:r>
                        <a:rPr lang="en-US" sz="1400" u="none" strike="noStrike" dirty="0">
                          <a:effectLst/>
                          <a:latin typeface="Century Gothic" panose="020B0502020202020204" pitchFamily="34" charset="0"/>
                        </a:rPr>
                        <a:t>Total Operating Departments</a:t>
                      </a:r>
                      <a:endParaRPr lang="en-US" sz="1400" b="1" i="0" u="none" strike="noStrike" dirty="0">
                        <a:solidFill>
                          <a:srgbClr val="000000"/>
                        </a:solidFill>
                        <a:effectLst/>
                        <a:latin typeface="Century Gothic" panose="020B0502020202020204" pitchFamily="34" charset="0"/>
                      </a:endParaRPr>
                    </a:p>
                  </a:txBody>
                  <a:tcPr marL="7442" marR="7442" marT="7442" marB="0" anchor="ctr"/>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$818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$691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$746 </a:t>
                      </a:r>
                    </a:p>
                  </a:txBody>
                  <a:tcPr marL="9525" marR="9525" marT="9525" marB="0" anchor="b"/>
                </a:tc>
                <a:extLst>
                  <a:ext uri="{0D108BD9-81ED-4DB2-BD59-A6C34878D82A}">
                    <a16:rowId xmlns:a16="http://schemas.microsoft.com/office/drawing/2014/main" val="1904931928"/>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442" marR="7442" marT="744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442" marR="7442" marT="7442" marB="0" anchor="b"/>
                </a:tc>
                <a:extLst>
                  <a:ext uri="{0D108BD9-81ED-4DB2-BD59-A6C34878D82A}">
                    <a16:rowId xmlns:a16="http://schemas.microsoft.com/office/drawing/2014/main" val="2438306221"/>
                  </a:ext>
                </a:extLst>
              </a:tr>
            </a:tbl>
          </a:graphicData>
        </a:graphic>
      </p:graphicFrame>
      <p:sp>
        <p:nvSpPr>
          <p:cNvPr id="7" name="TextBox 6">
            <a:extLst>
              <a:ext uri="{FF2B5EF4-FFF2-40B4-BE49-F238E27FC236}">
                <a16:creationId xmlns:a16="http://schemas.microsoft.com/office/drawing/2014/main" id="{4271A5F7-48A1-47E4-8EEB-FA0592BAA9A3}"/>
              </a:ext>
            </a:extLst>
          </p:cNvPr>
          <p:cNvSpPr txBox="1"/>
          <p:nvPr/>
        </p:nvSpPr>
        <p:spPr>
          <a:xfrm>
            <a:off x="457200" y="152400"/>
            <a:ext cx="8229600" cy="646331"/>
          </a:xfrm>
          <a:prstGeom prst="rect">
            <a:avLst/>
          </a:prstGeom>
          <a:noFill/>
          <a:ln>
            <a:noFill/>
          </a:ln>
        </p:spPr>
        <p:txBody>
          <a:bodyPr wrap="square" rtlCol="0">
            <a:spAutoFit/>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OPERATING DEPARTMENTS DISTRIBUTION OF ANNUAL BASE ASSESSMENT FISCAL YEAR 2021 ACTUAL TO BUDGET &amp; 2020 ACTUAL</a:t>
            </a:r>
          </a:p>
        </p:txBody>
      </p:sp>
      <p:cxnSp>
        <p:nvCxnSpPr>
          <p:cNvPr id="3" name="Straight Connector 2">
            <a:extLst>
              <a:ext uri="{FF2B5EF4-FFF2-40B4-BE49-F238E27FC236}">
                <a16:creationId xmlns:a16="http://schemas.microsoft.com/office/drawing/2014/main" id="{554B630C-8EA9-44A3-A8CC-0096E5F716C3}"/>
              </a:ext>
            </a:extLst>
          </p:cNvPr>
          <p:cNvCxnSpPr/>
          <p:nvPr/>
        </p:nvCxnSpPr>
        <p:spPr>
          <a:xfrm>
            <a:off x="4922521" y="60198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A4C51E-8B08-4AC2-8433-30308A409451}"/>
              </a:ext>
            </a:extLst>
          </p:cNvPr>
          <p:cNvCxnSpPr/>
          <p:nvPr/>
        </p:nvCxnSpPr>
        <p:spPr>
          <a:xfrm>
            <a:off x="6248400" y="60198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D2F3BF-5956-4A73-8A30-F60345701FF9}"/>
              </a:ext>
            </a:extLst>
          </p:cNvPr>
          <p:cNvCxnSpPr/>
          <p:nvPr/>
        </p:nvCxnSpPr>
        <p:spPr>
          <a:xfrm>
            <a:off x="7894319" y="60198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5">
            <a:extLst>
              <a:ext uri="{FF2B5EF4-FFF2-40B4-BE49-F238E27FC236}">
                <a16:creationId xmlns:a16="http://schemas.microsoft.com/office/drawing/2014/main" id="{DDEEBBAC-6864-4775-8D5B-37BDB8CD9895}"/>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2" name="Slide Number Placeholder 6">
            <a:extLst>
              <a:ext uri="{FF2B5EF4-FFF2-40B4-BE49-F238E27FC236}">
                <a16:creationId xmlns:a16="http://schemas.microsoft.com/office/drawing/2014/main" id="{69EE1E26-E07E-4F38-9B42-9AA9B0EBB287}"/>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49705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4A4F4B7-6167-47A6-BAFC-5DB907DCE38C}"/>
              </a:ext>
            </a:extLst>
          </p:cNvPr>
          <p:cNvGraphicFramePr>
            <a:graphicFrameLocks noGrp="1"/>
          </p:cNvGraphicFramePr>
          <p:nvPr>
            <p:extLst>
              <p:ext uri="{D42A27DB-BD31-4B8C-83A1-F6EECF244321}">
                <p14:modId xmlns:p14="http://schemas.microsoft.com/office/powerpoint/2010/main" val="819349373"/>
              </p:ext>
            </p:extLst>
          </p:nvPr>
        </p:nvGraphicFramePr>
        <p:xfrm>
          <a:off x="182880" y="1386840"/>
          <a:ext cx="8778239" cy="3840480"/>
        </p:xfrm>
        <a:graphic>
          <a:graphicData uri="http://schemas.openxmlformats.org/drawingml/2006/table">
            <a:tbl>
              <a:tblPr>
                <a:tableStyleId>{5C22544A-7EE6-4342-B048-85BDC9FD1C3A}</a:tableStyleId>
              </a:tblPr>
              <a:tblGrid>
                <a:gridCol w="937389">
                  <a:extLst>
                    <a:ext uri="{9D8B030D-6E8A-4147-A177-3AD203B41FA5}">
                      <a16:colId xmlns:a16="http://schemas.microsoft.com/office/drawing/2014/main" val="3394988559"/>
                    </a:ext>
                  </a:extLst>
                </a:gridCol>
                <a:gridCol w="937389">
                  <a:extLst>
                    <a:ext uri="{9D8B030D-6E8A-4147-A177-3AD203B41FA5}">
                      <a16:colId xmlns:a16="http://schemas.microsoft.com/office/drawing/2014/main" val="3889900171"/>
                    </a:ext>
                  </a:extLst>
                </a:gridCol>
                <a:gridCol w="2655933">
                  <a:extLst>
                    <a:ext uri="{9D8B030D-6E8A-4147-A177-3AD203B41FA5}">
                      <a16:colId xmlns:a16="http://schemas.microsoft.com/office/drawing/2014/main" val="1147463803"/>
                    </a:ext>
                  </a:extLst>
                </a:gridCol>
                <a:gridCol w="1288902">
                  <a:extLst>
                    <a:ext uri="{9D8B030D-6E8A-4147-A177-3AD203B41FA5}">
                      <a16:colId xmlns:a16="http://schemas.microsoft.com/office/drawing/2014/main" val="449382100"/>
                    </a:ext>
                  </a:extLst>
                </a:gridCol>
                <a:gridCol w="1376786">
                  <a:extLst>
                    <a:ext uri="{9D8B030D-6E8A-4147-A177-3AD203B41FA5}">
                      <a16:colId xmlns:a16="http://schemas.microsoft.com/office/drawing/2014/main" val="3767954921"/>
                    </a:ext>
                  </a:extLst>
                </a:gridCol>
                <a:gridCol w="390577">
                  <a:extLst>
                    <a:ext uri="{9D8B030D-6E8A-4147-A177-3AD203B41FA5}">
                      <a16:colId xmlns:a16="http://schemas.microsoft.com/office/drawing/2014/main" val="2947897396"/>
                    </a:ext>
                  </a:extLst>
                </a:gridCol>
                <a:gridCol w="1191263">
                  <a:extLst>
                    <a:ext uri="{9D8B030D-6E8A-4147-A177-3AD203B41FA5}">
                      <a16:colId xmlns:a16="http://schemas.microsoft.com/office/drawing/2014/main" val="2470540330"/>
                    </a:ext>
                  </a:extLst>
                </a:gridCol>
              </a:tblGrid>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810" marR="7810" marT="7810" marB="0" anchor="b"/>
                </a:tc>
                <a:tc gridSpan="2">
                  <a:txBody>
                    <a:bodyPr/>
                    <a:lstStyle/>
                    <a:p>
                      <a:pPr algn="ctr" fontAlgn="b"/>
                      <a:r>
                        <a:rPr lang="en-US" sz="1400" u="none" strike="noStrike" dirty="0">
                          <a:effectLst/>
                          <a:latin typeface="Century Gothic" panose="020B0502020202020204" pitchFamily="34" charset="0"/>
                        </a:rPr>
                        <a:t>FY 2021</a:t>
                      </a:r>
                      <a:endParaRPr lang="en-US" sz="1400" b="1" i="0" u="none" strike="noStrike" dirty="0">
                        <a:solidFill>
                          <a:srgbClr val="000000"/>
                        </a:solidFill>
                        <a:effectLst/>
                        <a:latin typeface="Century Gothic" panose="020B0502020202020204" pitchFamily="34" charset="0"/>
                      </a:endParaRPr>
                    </a:p>
                  </a:txBody>
                  <a:tcPr marL="7810" marR="7810" marT="781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u="none" strike="noStrike" dirty="0">
                          <a:effectLst/>
                          <a:latin typeface="Century Gothic" panose="020B0502020202020204" pitchFamily="34" charset="0"/>
                        </a:rPr>
                        <a:t>FY 2020</a:t>
                      </a:r>
                      <a:endParaRPr lang="en-US" sz="1400" b="1" i="0" u="none" strike="noStrike" dirty="0">
                        <a:solidFill>
                          <a:srgbClr val="000000"/>
                        </a:solidFill>
                        <a:effectLst/>
                        <a:latin typeface="Century Gothic" panose="020B0502020202020204" pitchFamily="34" charset="0"/>
                      </a:endParaRPr>
                    </a:p>
                  </a:txBody>
                  <a:tcPr marL="7810" marR="7810" marT="7810" marB="0" anchor="b"/>
                </a:tc>
                <a:extLst>
                  <a:ext uri="{0D108BD9-81ED-4DB2-BD59-A6C34878D82A}">
                    <a16:rowId xmlns:a16="http://schemas.microsoft.com/office/drawing/2014/main" val="3422076432"/>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u="sng" strike="noStrike" dirty="0">
                          <a:effectLst/>
                          <a:latin typeface="Century Gothic" panose="020B0502020202020204" pitchFamily="34" charset="0"/>
                        </a:rPr>
                        <a:t>Budget</a:t>
                      </a:r>
                      <a:endParaRPr lang="en-US" sz="1400" b="1" i="0" u="sng" strike="noStrike" dirty="0">
                        <a:solidFill>
                          <a:srgbClr val="000000"/>
                        </a:solidFill>
                        <a:effectLst/>
                        <a:latin typeface="Century Gothic" panose="020B0502020202020204" pitchFamily="34" charset="0"/>
                      </a:endParaRPr>
                    </a:p>
                  </a:txBody>
                  <a:tcPr marL="7810" marR="7810" marT="7810" marB="0" anchor="b">
                    <a:lnT w="12700" cap="flat" cmpd="sng" algn="ctr">
                      <a:solidFill>
                        <a:schemeClr val="tx1"/>
                      </a:solidFill>
                      <a:prstDash val="solid"/>
                      <a:round/>
                      <a:headEnd type="none" w="med" len="med"/>
                      <a:tailEnd type="none" w="med" len="med"/>
                    </a:lnT>
                  </a:tcPr>
                </a:tc>
                <a:tc>
                  <a:txBody>
                    <a:bodyPr/>
                    <a:lstStyle/>
                    <a:p>
                      <a:pPr algn="ctr" fontAlgn="b"/>
                      <a:r>
                        <a:rPr lang="en-US" sz="1400" u="sng" strike="noStrike" dirty="0">
                          <a:effectLst/>
                          <a:latin typeface="Century Gothic" panose="020B0502020202020204" pitchFamily="34" charset="0"/>
                        </a:rPr>
                        <a:t>Actual</a:t>
                      </a:r>
                      <a:endParaRPr lang="en-US" sz="1400" b="1" i="0" u="sng" strike="noStrike" dirty="0">
                        <a:solidFill>
                          <a:srgbClr val="000000"/>
                        </a:solidFill>
                        <a:effectLst/>
                        <a:latin typeface="Century Gothic" panose="020B0502020202020204" pitchFamily="34" charset="0"/>
                      </a:endParaRPr>
                    </a:p>
                  </a:txBody>
                  <a:tcPr marL="7810" marR="7810" marT="7810"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sng" strike="noStrike" dirty="0">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u="sng" strike="noStrike" dirty="0">
                          <a:effectLst/>
                          <a:latin typeface="Century Gothic" panose="020B0502020202020204" pitchFamily="34" charset="0"/>
                        </a:rPr>
                        <a:t>Actual</a:t>
                      </a:r>
                      <a:endParaRPr lang="en-US" sz="1400" b="1" i="0" u="sng" strike="noStrike" dirty="0">
                        <a:solidFill>
                          <a:srgbClr val="000000"/>
                        </a:solidFill>
                        <a:effectLst/>
                        <a:latin typeface="Century Gothic" panose="020B0502020202020204" pitchFamily="34" charset="0"/>
                      </a:endParaRPr>
                    </a:p>
                  </a:txBody>
                  <a:tcPr marL="7810" marR="7810" marT="7810" marB="0" anchor="b"/>
                </a:tc>
                <a:extLst>
                  <a:ext uri="{0D108BD9-81ED-4DB2-BD59-A6C34878D82A}">
                    <a16:rowId xmlns:a16="http://schemas.microsoft.com/office/drawing/2014/main" val="398309160"/>
                  </a:ext>
                </a:extLst>
              </a:tr>
              <a:tr h="274320">
                <a:tc gridSpan="2">
                  <a:txBody>
                    <a:bodyPr/>
                    <a:lstStyle/>
                    <a:p>
                      <a:pPr algn="l" fontAlgn="b"/>
                      <a:r>
                        <a:rPr lang="en-US" sz="1400" u="none" strike="noStrike">
                          <a:effectLst/>
                          <a:latin typeface="Century Gothic" panose="020B0502020202020204" pitchFamily="34" charset="0"/>
                        </a:rPr>
                        <a:t>Food &amp; Beverage:</a:t>
                      </a:r>
                      <a:endParaRPr lang="en-US" sz="1400" b="0" i="0" u="none" strike="noStrike">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810" marR="7810" marT="7810" marB="0" anchor="b"/>
                </a:tc>
                <a:extLst>
                  <a:ext uri="{0D108BD9-81ED-4DB2-BD59-A6C34878D82A}">
                    <a16:rowId xmlns:a16="http://schemas.microsoft.com/office/drawing/2014/main" val="3310595773"/>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gridSpan="2">
                  <a:txBody>
                    <a:bodyPr/>
                    <a:lstStyle/>
                    <a:p>
                      <a:pPr algn="l" fontAlgn="b"/>
                      <a:r>
                        <a:rPr lang="en-US" sz="1400" u="none" strike="noStrike" dirty="0">
                          <a:effectLst/>
                          <a:latin typeface="Century Gothic" panose="020B0502020202020204" pitchFamily="34" charset="0"/>
                        </a:rPr>
                        <a:t>Yacht Club</a:t>
                      </a:r>
                      <a:endParaRPr lang="en-US" sz="1400" b="0" i="0" u="none" strike="noStrike" dirty="0">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$(10)</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$30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$(12)</a:t>
                      </a:r>
                    </a:p>
                  </a:txBody>
                  <a:tcPr marL="9525" marR="9525" marT="9525" marB="0" anchor="b"/>
                </a:tc>
                <a:extLst>
                  <a:ext uri="{0D108BD9-81ED-4DB2-BD59-A6C34878D82A}">
                    <a16:rowId xmlns:a16="http://schemas.microsoft.com/office/drawing/2014/main" val="539151803"/>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gridSpan="2">
                  <a:txBody>
                    <a:bodyPr/>
                    <a:lstStyle/>
                    <a:p>
                      <a:pPr algn="l" fontAlgn="b"/>
                      <a:r>
                        <a:rPr lang="en-US" sz="1400" u="none" strike="noStrike">
                          <a:effectLst/>
                          <a:latin typeface="Century Gothic" panose="020B0502020202020204" pitchFamily="34" charset="0"/>
                        </a:rPr>
                        <a:t>Beach Club</a:t>
                      </a:r>
                      <a:endParaRPr lang="en-US" sz="1400" b="0" i="0" u="none" strike="noStrike">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(12)</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(11)</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(15)</a:t>
                      </a:r>
                    </a:p>
                  </a:txBody>
                  <a:tcPr marL="9525" marR="9525" marT="9525" marB="0" anchor="b"/>
                </a:tc>
                <a:extLst>
                  <a:ext uri="{0D108BD9-81ED-4DB2-BD59-A6C34878D82A}">
                    <a16:rowId xmlns:a16="http://schemas.microsoft.com/office/drawing/2014/main" val="3551961879"/>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gridSpan="2">
                  <a:txBody>
                    <a:bodyPr/>
                    <a:lstStyle/>
                    <a:p>
                      <a:pPr algn="l" fontAlgn="b"/>
                      <a:r>
                        <a:rPr lang="en-US" sz="1400" u="none" strike="noStrike">
                          <a:effectLst/>
                          <a:latin typeface="Century Gothic" panose="020B0502020202020204" pitchFamily="34" charset="0"/>
                        </a:rPr>
                        <a:t>Clubhouse Grille</a:t>
                      </a:r>
                      <a:endParaRPr lang="en-US" sz="1400" b="0" i="0" u="none" strike="noStrike">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ctr" fontAlgn="b"/>
                      <a:r>
                        <a:rPr lang="en-US" sz="1400" b="0" i="0" u="sng" strike="noStrike" dirty="0">
                          <a:solidFill>
                            <a:srgbClr val="000000"/>
                          </a:solidFill>
                          <a:effectLst/>
                          <a:latin typeface="Century Gothic" panose="020B0502020202020204" pitchFamily="34" charset="0"/>
                        </a:rPr>
                        <a:t>1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a:t>
                      </a:r>
                    </a:p>
                  </a:txBody>
                  <a:tcPr marL="9525" marR="9525" marT="9525" marB="0" anchor="b"/>
                </a:tc>
                <a:tc>
                  <a:txBody>
                    <a:bodyPr/>
                    <a:lstStyle/>
                    <a:p>
                      <a:pPr algn="ctr" fontAlgn="b"/>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a:t>
                      </a:r>
                    </a:p>
                  </a:txBody>
                  <a:tcPr marL="9525" marR="9525" marT="9525" marB="0" anchor="b"/>
                </a:tc>
                <a:extLst>
                  <a:ext uri="{0D108BD9-81ED-4DB2-BD59-A6C34878D82A}">
                    <a16:rowId xmlns:a16="http://schemas.microsoft.com/office/drawing/2014/main" val="2181625810"/>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r>
                        <a:rPr lang="en-US" sz="1400" u="none" strike="noStrike">
                          <a:effectLst/>
                          <a:latin typeface="Century Gothic" panose="020B0502020202020204" pitchFamily="34" charset="0"/>
                        </a:rPr>
                        <a:t>Total</a:t>
                      </a:r>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1" i="0" u="none" strike="noStrike" dirty="0">
                          <a:solidFill>
                            <a:srgbClr val="000000"/>
                          </a:solidFill>
                          <a:effectLst/>
                          <a:latin typeface="Century Gothic" panose="020B0502020202020204" pitchFamily="34" charset="0"/>
                        </a:rPr>
                        <a:t>(21)</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18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(28)</a:t>
                      </a:r>
                    </a:p>
                  </a:txBody>
                  <a:tcPr marL="9525" marR="9525" marT="9525" marB="0" anchor="b"/>
                </a:tc>
                <a:extLst>
                  <a:ext uri="{0D108BD9-81ED-4DB2-BD59-A6C34878D82A}">
                    <a16:rowId xmlns:a16="http://schemas.microsoft.com/office/drawing/2014/main" val="3277361021"/>
                  </a:ext>
                </a:extLst>
              </a:tr>
              <a:tr h="274320">
                <a:tc>
                  <a:txBody>
                    <a:bodyPr/>
                    <a:lstStyle/>
                    <a:p>
                      <a:pPr algn="l" fontAlgn="b"/>
                      <a:r>
                        <a:rPr lang="en-US" sz="1400" u="none" strike="noStrike" dirty="0">
                          <a:effectLst/>
                          <a:latin typeface="Century Gothic" panose="020B0502020202020204" pitchFamily="34" charset="0"/>
                        </a:rPr>
                        <a:t>Golf</a:t>
                      </a:r>
                      <a:endParaRPr lang="en-US" sz="1400" b="0" i="0" u="none" strike="noStrike" dirty="0">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0" i="0" u="none" strike="noStrike" dirty="0">
                          <a:solidFill>
                            <a:srgbClr val="000000"/>
                          </a:solidFill>
                          <a:effectLst/>
                          <a:latin typeface="Century Gothic" panose="020B0502020202020204" pitchFamily="34" charset="0"/>
                        </a:rPr>
                        <a:t>5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11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19 </a:t>
                      </a:r>
                    </a:p>
                  </a:txBody>
                  <a:tcPr marL="9525" marR="9525" marT="9525" marB="0" anchor="b"/>
                </a:tc>
                <a:extLst>
                  <a:ext uri="{0D108BD9-81ED-4DB2-BD59-A6C34878D82A}">
                    <a16:rowId xmlns:a16="http://schemas.microsoft.com/office/drawing/2014/main" val="417078734"/>
                  </a:ext>
                </a:extLst>
              </a:tr>
              <a:tr h="274320">
                <a:tc gridSpan="2">
                  <a:txBody>
                    <a:bodyPr/>
                    <a:lstStyle/>
                    <a:p>
                      <a:pPr algn="l" fontAlgn="b"/>
                      <a:r>
                        <a:rPr lang="en-US" sz="1400" u="none" strike="noStrike" dirty="0">
                          <a:effectLst/>
                          <a:latin typeface="Century Gothic" panose="020B0502020202020204" pitchFamily="34" charset="0"/>
                        </a:rPr>
                        <a:t>Aquatics</a:t>
                      </a:r>
                      <a:endParaRPr lang="en-US" sz="1400" b="0" i="0" u="none" strike="noStrike" dirty="0">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0" i="0" u="none" strike="noStrike" dirty="0">
                          <a:solidFill>
                            <a:srgbClr val="000000"/>
                          </a:solidFill>
                          <a:effectLst/>
                          <a:latin typeface="Century Gothic" panose="020B0502020202020204" pitchFamily="34" charset="0"/>
                        </a:rPr>
                        <a:t>12 </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35 </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 </a:t>
                      </a:r>
                    </a:p>
                  </a:txBody>
                  <a:tcPr marL="9525" marR="9525" marT="9525" marB="0" anchor="b"/>
                </a:tc>
                <a:extLst>
                  <a:ext uri="{0D108BD9-81ED-4DB2-BD59-A6C34878D82A}">
                    <a16:rowId xmlns:a16="http://schemas.microsoft.com/office/drawing/2014/main" val="1095512188"/>
                  </a:ext>
                </a:extLst>
              </a:tr>
              <a:tr h="274320">
                <a:tc gridSpan="2">
                  <a:txBody>
                    <a:bodyPr/>
                    <a:lstStyle/>
                    <a:p>
                      <a:pPr algn="l" fontAlgn="b"/>
                      <a:r>
                        <a:rPr lang="en-US" sz="1400" u="none" strike="noStrike" dirty="0">
                          <a:effectLst/>
                          <a:latin typeface="Century Gothic" panose="020B0502020202020204" pitchFamily="34" charset="0"/>
                        </a:rPr>
                        <a:t>Beach Parking</a:t>
                      </a:r>
                      <a:endParaRPr lang="en-US" sz="1400" b="0" i="0" u="none" strike="noStrike" dirty="0">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0" i="0" u="none" strike="noStrike" dirty="0">
                          <a:solidFill>
                            <a:srgbClr val="000000"/>
                          </a:solidFill>
                          <a:effectLst/>
                          <a:latin typeface="Century Gothic" panose="020B0502020202020204" pitchFamily="34" charset="0"/>
                        </a:rPr>
                        <a:t>(58)</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(39)</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(44)</a:t>
                      </a:r>
                    </a:p>
                  </a:txBody>
                  <a:tcPr marL="9525" marR="9525" marT="9525" marB="0" anchor="b"/>
                </a:tc>
                <a:extLst>
                  <a:ext uri="{0D108BD9-81ED-4DB2-BD59-A6C34878D82A}">
                    <a16:rowId xmlns:a16="http://schemas.microsoft.com/office/drawing/2014/main" val="1323875599"/>
                  </a:ext>
                </a:extLst>
              </a:tr>
              <a:tr h="274320">
                <a:tc gridSpan="2">
                  <a:txBody>
                    <a:bodyPr/>
                    <a:lstStyle/>
                    <a:p>
                      <a:pPr algn="l" fontAlgn="b"/>
                      <a:r>
                        <a:rPr lang="en-US" sz="1400" u="none" strike="noStrike" dirty="0">
                          <a:effectLst/>
                          <a:latin typeface="Century Gothic" panose="020B0502020202020204" pitchFamily="34" charset="0"/>
                        </a:rPr>
                        <a:t>Marinas</a:t>
                      </a:r>
                      <a:endParaRPr lang="en-US" sz="1400" b="0" i="0" u="none" strike="noStrike" dirty="0">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0" i="0" u="none" strike="noStrike" dirty="0">
                          <a:solidFill>
                            <a:srgbClr val="000000"/>
                          </a:solidFill>
                          <a:effectLst/>
                          <a:latin typeface="Century Gothic" panose="020B0502020202020204" pitchFamily="34" charset="0"/>
                        </a:rPr>
                        <a:t>(23)</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(30)</a:t>
                      </a: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(27)</a:t>
                      </a:r>
                    </a:p>
                  </a:txBody>
                  <a:tcPr marL="9525" marR="9525" marT="9525" marB="0" anchor="b"/>
                </a:tc>
                <a:extLst>
                  <a:ext uri="{0D108BD9-81ED-4DB2-BD59-A6C34878D82A}">
                    <a16:rowId xmlns:a16="http://schemas.microsoft.com/office/drawing/2014/main" val="40291186"/>
                  </a:ext>
                </a:extLst>
              </a:tr>
              <a:tr h="274320">
                <a:tc gridSpan="2">
                  <a:txBody>
                    <a:bodyPr/>
                    <a:lstStyle/>
                    <a:p>
                      <a:pPr algn="l" fontAlgn="b"/>
                      <a:r>
                        <a:rPr lang="en-US" sz="1400" u="none" strike="noStrike" dirty="0">
                          <a:effectLst/>
                          <a:latin typeface="Century Gothic" panose="020B0502020202020204" pitchFamily="34" charset="0"/>
                        </a:rPr>
                        <a:t>Racquet Sports</a:t>
                      </a:r>
                      <a:endParaRPr lang="en-US" sz="1400" b="0" i="0" u="none" strike="noStrike" dirty="0">
                        <a:solidFill>
                          <a:srgbClr val="000000"/>
                        </a:solidFill>
                        <a:effectLst/>
                        <a:latin typeface="Century Gothic" panose="020B0502020202020204" pitchFamily="34" charset="0"/>
                      </a:endParaRPr>
                    </a:p>
                  </a:txBody>
                  <a:tcPr marL="7810" marR="7810" marT="781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0" i="0" u="sng" strike="noStrike" dirty="0">
                          <a:solidFill>
                            <a:srgbClr val="000000"/>
                          </a:solidFill>
                          <a:effectLst/>
                          <a:latin typeface="Century Gothic" panose="020B0502020202020204" pitchFamily="34" charset="0"/>
                        </a:rPr>
                        <a:t>3 </a:t>
                      </a: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8 </a:t>
                      </a:r>
                    </a:p>
                  </a:txBody>
                  <a:tcPr marL="9525" marR="9525" marT="9525" marB="0" anchor="b"/>
                </a:tc>
                <a:tc>
                  <a:txBody>
                    <a:bodyPr/>
                    <a:lstStyle/>
                    <a:p>
                      <a:pPr algn="ctr" fontAlgn="b"/>
                      <a:endParaRPr lang="en-US" sz="1400" b="0" i="0" u="sng"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0" i="0" u="sng" strike="noStrike" dirty="0">
                          <a:solidFill>
                            <a:srgbClr val="000000"/>
                          </a:solidFill>
                          <a:effectLst/>
                          <a:latin typeface="Century Gothic" panose="020B0502020202020204" pitchFamily="34" charset="0"/>
                        </a:rPr>
                        <a:t>1 </a:t>
                      </a:r>
                    </a:p>
                  </a:txBody>
                  <a:tcPr marL="9525" marR="9525" marT="9525" marB="0" anchor="b"/>
                </a:tc>
                <a:extLst>
                  <a:ext uri="{0D108BD9-81ED-4DB2-BD59-A6C34878D82A}">
                    <a16:rowId xmlns:a16="http://schemas.microsoft.com/office/drawing/2014/main" val="2727904202"/>
                  </a:ext>
                </a:extLst>
              </a:tr>
              <a:tr h="274320">
                <a:tc>
                  <a:txBody>
                    <a:bodyPr/>
                    <a:lstStyle/>
                    <a:p>
                      <a:pPr algn="l" fontAlgn="b"/>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r>
                        <a:rPr lang="en-US" sz="1400" u="none" strike="noStrike">
                          <a:effectLst/>
                          <a:latin typeface="Century Gothic" panose="020B0502020202020204" pitchFamily="34" charset="0"/>
                        </a:rPr>
                        <a:t>Total Amenities, Net</a:t>
                      </a:r>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r>
                        <a:rPr lang="en-US" sz="1400" b="1" i="0" u="none" strike="noStrike" dirty="0">
                          <a:solidFill>
                            <a:srgbClr val="000000"/>
                          </a:solidFill>
                          <a:effectLst/>
                          <a:latin typeface="Century Gothic" panose="020B0502020202020204" pitchFamily="34" charset="0"/>
                        </a:rPr>
                        <a:t>$(81)</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$4 </a:t>
                      </a: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$(78)</a:t>
                      </a:r>
                    </a:p>
                  </a:txBody>
                  <a:tcPr marL="9525" marR="9525" marT="9525" marB="0" anchor="b"/>
                </a:tc>
                <a:extLst>
                  <a:ext uri="{0D108BD9-81ED-4DB2-BD59-A6C34878D82A}">
                    <a16:rowId xmlns:a16="http://schemas.microsoft.com/office/drawing/2014/main" val="3240894471"/>
                  </a:ext>
                </a:extLst>
              </a:tr>
              <a:tr h="274320">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7810" marR="7810" marT="7810"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85382119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88915897"/>
              </p:ext>
            </p:extLst>
          </p:nvPr>
        </p:nvGraphicFramePr>
        <p:xfrm>
          <a:off x="457202" y="353444"/>
          <a:ext cx="8229597" cy="560956"/>
        </p:xfrm>
        <a:graphic>
          <a:graphicData uri="http://schemas.openxmlformats.org/drawingml/2006/table">
            <a:tbl>
              <a:tblPr/>
              <a:tblGrid>
                <a:gridCol w="8229597">
                  <a:extLst>
                    <a:ext uri="{9D8B030D-6E8A-4147-A177-3AD203B41FA5}">
                      <a16:colId xmlns:a16="http://schemas.microsoft.com/office/drawing/2014/main" val="20000"/>
                    </a:ext>
                  </a:extLst>
                </a:gridCol>
              </a:tblGrid>
              <a:tr h="193964">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AMENITIES DISTRIBUTION OF ANNUAL BASE ASSESSMENT</a:t>
                      </a:r>
                    </a:p>
                  </a:txBody>
                  <a:tcPr marL="6158" marR="6158" marT="6158" marB="0">
                    <a:lnL>
                      <a:noFill/>
                    </a:lnL>
                    <a:lnR>
                      <a:noFill/>
                    </a:lnR>
                    <a:lnT>
                      <a:noFill/>
                    </a:lnT>
                    <a:lnB>
                      <a:noFill/>
                    </a:lnB>
                  </a:tcPr>
                </a:tc>
                <a:extLst>
                  <a:ext uri="{0D108BD9-81ED-4DB2-BD59-A6C34878D82A}">
                    <a16:rowId xmlns:a16="http://schemas.microsoft.com/office/drawing/2014/main" val="10000"/>
                  </a:ext>
                </a:extLst>
              </a:tr>
              <a:tr h="193964">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FISCAL YEAR 2021 ACTUAL COMPARED TO BUDGET &amp; 2020 ACTUAL</a:t>
                      </a:r>
                    </a:p>
                  </a:txBody>
                  <a:tcPr marL="6158" marR="6158" marT="6158" marB="0" anchor="b">
                    <a:lnL>
                      <a:noFill/>
                    </a:lnL>
                    <a:lnR>
                      <a:noFill/>
                    </a:lnR>
                    <a:lnT>
                      <a:noFill/>
                    </a:lnT>
                    <a:lnB>
                      <a:noFill/>
                    </a:lnB>
                  </a:tcPr>
                </a:tc>
                <a:extLst>
                  <a:ext uri="{0D108BD9-81ED-4DB2-BD59-A6C34878D82A}">
                    <a16:rowId xmlns:a16="http://schemas.microsoft.com/office/drawing/2014/main" val="10001"/>
                  </a:ext>
                </a:extLst>
              </a:tr>
            </a:tbl>
          </a:graphicData>
        </a:graphic>
      </p:graphicFrame>
      <p:cxnSp>
        <p:nvCxnSpPr>
          <p:cNvPr id="4" name="Straight Connector 3">
            <a:extLst>
              <a:ext uri="{FF2B5EF4-FFF2-40B4-BE49-F238E27FC236}">
                <a16:creationId xmlns:a16="http://schemas.microsoft.com/office/drawing/2014/main" id="{CACD5EBA-ACBA-47C7-A555-89A0CDC19D4F}"/>
              </a:ext>
            </a:extLst>
          </p:cNvPr>
          <p:cNvCxnSpPr/>
          <p:nvPr/>
        </p:nvCxnSpPr>
        <p:spPr>
          <a:xfrm>
            <a:off x="5090160" y="5029200"/>
            <a:ext cx="5486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F674852-B305-4D82-8661-9069694CA3DC}"/>
              </a:ext>
            </a:extLst>
          </p:cNvPr>
          <p:cNvCxnSpPr/>
          <p:nvPr/>
        </p:nvCxnSpPr>
        <p:spPr>
          <a:xfrm>
            <a:off x="6400800" y="5029200"/>
            <a:ext cx="5486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9294BD-7AF3-4830-8520-C7D262233514}"/>
              </a:ext>
            </a:extLst>
          </p:cNvPr>
          <p:cNvCxnSpPr/>
          <p:nvPr/>
        </p:nvCxnSpPr>
        <p:spPr>
          <a:xfrm>
            <a:off x="8061960" y="5029200"/>
            <a:ext cx="5486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5">
            <a:extLst>
              <a:ext uri="{FF2B5EF4-FFF2-40B4-BE49-F238E27FC236}">
                <a16:creationId xmlns:a16="http://schemas.microsoft.com/office/drawing/2014/main" id="{901F88D9-266D-4CE7-8535-F42D7A7E877B}"/>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2" name="Slide Number Placeholder 6">
            <a:extLst>
              <a:ext uri="{FF2B5EF4-FFF2-40B4-BE49-F238E27FC236}">
                <a16:creationId xmlns:a16="http://schemas.microsoft.com/office/drawing/2014/main" id="{26F3388A-7CEB-444C-B6E0-CD2F3B4E1125}"/>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839161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50574742"/>
              </p:ext>
            </p:extLst>
          </p:nvPr>
        </p:nvGraphicFramePr>
        <p:xfrm>
          <a:off x="457202" y="115762"/>
          <a:ext cx="8229600" cy="646238"/>
        </p:xfrm>
        <a:graphic>
          <a:graphicData uri="http://schemas.openxmlformats.org/drawingml/2006/table">
            <a:tbl>
              <a:tblPr/>
              <a:tblGrid>
                <a:gridCol w="8229600">
                  <a:extLst>
                    <a:ext uri="{9D8B030D-6E8A-4147-A177-3AD203B41FA5}">
                      <a16:colId xmlns:a16="http://schemas.microsoft.com/office/drawing/2014/main" val="20000"/>
                    </a:ext>
                  </a:extLst>
                </a:gridCol>
              </a:tblGrid>
              <a:tr h="254891">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OPERATING</a:t>
                      </a:r>
                      <a:r>
                        <a:rPr lang="en-US" sz="1800" b="1" i="0" u="none" strike="noStrike" baseline="0" dirty="0">
                          <a:solidFill>
                            <a:srgbClr val="000000"/>
                          </a:solidFill>
                          <a:latin typeface="Century Gothic" panose="020B0502020202020204" pitchFamily="34" charset="0"/>
                          <a:cs typeface="Times New Roman" pitchFamily="18" charset="0"/>
                        </a:rPr>
                        <a:t> FUND PERFORMANCE HISTORY </a:t>
                      </a: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latin typeface="Century Gothic" panose="020B0502020202020204" pitchFamily="34" charset="0"/>
                          <a:cs typeface="Times New Roman" pitchFamily="18" charset="0"/>
                        </a:rPr>
                        <a:t>FY 2017 – FY 2021</a:t>
                      </a: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F64EDB4D-BC3E-447D-BDA0-9BB921438564}"/>
              </a:ext>
            </a:extLst>
          </p:cNvPr>
          <p:cNvGraphicFramePr>
            <a:graphicFrameLocks noGrp="1"/>
          </p:cNvGraphicFramePr>
          <p:nvPr>
            <p:extLst>
              <p:ext uri="{D42A27DB-BD31-4B8C-83A1-F6EECF244321}">
                <p14:modId xmlns:p14="http://schemas.microsoft.com/office/powerpoint/2010/main" val="1940513019"/>
              </p:ext>
            </p:extLst>
          </p:nvPr>
        </p:nvGraphicFramePr>
        <p:xfrm>
          <a:off x="1333500" y="768927"/>
          <a:ext cx="6477000" cy="4663440"/>
        </p:xfrm>
        <a:graphic>
          <a:graphicData uri="http://schemas.openxmlformats.org/drawingml/2006/table">
            <a:tbl>
              <a:tblPr>
                <a:tableStyleId>{5C22544A-7EE6-4342-B048-85BDC9FD1C3A}</a:tableStyleId>
              </a:tblPr>
              <a:tblGrid>
                <a:gridCol w="1043275">
                  <a:extLst>
                    <a:ext uri="{9D8B030D-6E8A-4147-A177-3AD203B41FA5}">
                      <a16:colId xmlns:a16="http://schemas.microsoft.com/office/drawing/2014/main" val="943971094"/>
                    </a:ext>
                  </a:extLst>
                </a:gridCol>
                <a:gridCol w="1043275">
                  <a:extLst>
                    <a:ext uri="{9D8B030D-6E8A-4147-A177-3AD203B41FA5}">
                      <a16:colId xmlns:a16="http://schemas.microsoft.com/office/drawing/2014/main" val="3122495671"/>
                    </a:ext>
                  </a:extLst>
                </a:gridCol>
                <a:gridCol w="2955947">
                  <a:extLst>
                    <a:ext uri="{9D8B030D-6E8A-4147-A177-3AD203B41FA5}">
                      <a16:colId xmlns:a16="http://schemas.microsoft.com/office/drawing/2014/main" val="3968311206"/>
                    </a:ext>
                  </a:extLst>
                </a:gridCol>
                <a:gridCol w="1434503">
                  <a:extLst>
                    <a:ext uri="{9D8B030D-6E8A-4147-A177-3AD203B41FA5}">
                      <a16:colId xmlns:a16="http://schemas.microsoft.com/office/drawing/2014/main" val="3379174493"/>
                    </a:ext>
                  </a:extLst>
                </a:gridCol>
              </a:tblGrid>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b"/>
                </a:tc>
                <a:tc>
                  <a:txBody>
                    <a:bodyPr/>
                    <a:lstStyle/>
                    <a:p>
                      <a:pPr algn="ctr" fontAlgn="b"/>
                      <a:r>
                        <a:rPr lang="en-US" sz="1400" u="sng" strike="noStrike" dirty="0">
                          <a:effectLst/>
                          <a:latin typeface="Century Gothic" panose="020B0502020202020204" pitchFamily="34" charset="0"/>
                        </a:rPr>
                        <a:t>Amount</a:t>
                      </a:r>
                      <a:endParaRPr lang="en-US" sz="1400" b="1" i="0" u="sng" strike="noStrike" dirty="0">
                        <a:solidFill>
                          <a:srgbClr val="000000"/>
                        </a:solidFill>
                        <a:effectLst/>
                        <a:latin typeface="Century Gothic" panose="020B0502020202020204" pitchFamily="34" charset="0"/>
                      </a:endParaRPr>
                    </a:p>
                  </a:txBody>
                  <a:tcPr marL="8140" marR="8140" marT="8140" marB="0" anchor="b"/>
                </a:tc>
                <a:extLst>
                  <a:ext uri="{0D108BD9-81ED-4DB2-BD59-A6C34878D82A}">
                    <a16:rowId xmlns:a16="http://schemas.microsoft.com/office/drawing/2014/main" val="806621757"/>
                  </a:ext>
                </a:extLst>
              </a:tr>
              <a:tr h="274320">
                <a:tc gridSpan="3">
                  <a:txBody>
                    <a:bodyPr/>
                    <a:lstStyle/>
                    <a:p>
                      <a:pPr algn="l" fontAlgn="b"/>
                      <a:r>
                        <a:rPr lang="en-US" sz="1400" u="none" strike="noStrike" dirty="0">
                          <a:effectLst/>
                          <a:latin typeface="Century Gothic" panose="020B0502020202020204" pitchFamily="34" charset="0"/>
                        </a:rPr>
                        <a:t>Operating Fund Balance, May 1, 2016</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hMerge="1">
                  <a:txBody>
                    <a:bodyPr/>
                    <a:lstStyle/>
                    <a:p>
                      <a:endParaRPr lang="en-US"/>
                    </a:p>
                  </a:txBody>
                  <a:tcPr/>
                </a:tc>
                <a:tc>
                  <a:txBody>
                    <a:bodyPr/>
                    <a:lstStyle/>
                    <a:p>
                      <a:pPr algn="ctr" fontAlgn="b"/>
                      <a:r>
                        <a:rPr lang="en-US" sz="1400" b="0" i="0" u="sng" strike="noStrike" dirty="0">
                          <a:solidFill>
                            <a:srgbClr val="000000"/>
                          </a:solidFill>
                          <a:effectLst/>
                          <a:latin typeface="Century Gothic" panose="020B0502020202020204" pitchFamily="34" charset="0"/>
                        </a:rPr>
                        <a:t>$5,899 </a:t>
                      </a:r>
                    </a:p>
                  </a:txBody>
                  <a:tcPr marL="9525" marR="9525" marT="9525" marB="0" anchor="b"/>
                </a:tc>
                <a:extLst>
                  <a:ext uri="{0D108BD9-81ED-4DB2-BD59-A6C34878D82A}">
                    <a16:rowId xmlns:a16="http://schemas.microsoft.com/office/drawing/2014/main" val="3220614382"/>
                  </a:ext>
                </a:extLst>
              </a:tr>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140" marR="8140" marT="8140" marB="0" anchor="ctr"/>
                </a:tc>
                <a:tc gridSpan="2">
                  <a:txBody>
                    <a:bodyPr/>
                    <a:lstStyle/>
                    <a:p>
                      <a:pPr algn="l" fontAlgn="b"/>
                      <a:r>
                        <a:rPr lang="en-US" sz="1400" u="none" strike="noStrike">
                          <a:effectLst/>
                          <a:latin typeface="Century Gothic" panose="020B0502020202020204" pitchFamily="34" charset="0"/>
                        </a:rPr>
                        <a:t>Operating Fund Surplus (Deficit):</a:t>
                      </a:r>
                      <a:endParaRPr lang="en-US" sz="1400" b="0" i="0" u="none" strike="noStrike">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744558248"/>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a:effectLst/>
                          <a:latin typeface="Century Gothic" panose="020B0502020202020204" pitchFamily="34" charset="0"/>
                        </a:rPr>
                        <a:t>FY17</a:t>
                      </a:r>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(369,539)</a:t>
                      </a:r>
                    </a:p>
                  </a:txBody>
                  <a:tcPr marL="9525" marR="9525" marT="9525" marB="0" anchor="b"/>
                </a:tc>
                <a:extLst>
                  <a:ext uri="{0D108BD9-81ED-4DB2-BD59-A6C34878D82A}">
                    <a16:rowId xmlns:a16="http://schemas.microsoft.com/office/drawing/2014/main" val="589370835"/>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dirty="0">
                          <a:effectLst/>
                          <a:latin typeface="Century Gothic" panose="020B0502020202020204" pitchFamily="34" charset="0"/>
                        </a:rPr>
                        <a:t>FY18</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(1,247,691)</a:t>
                      </a:r>
                    </a:p>
                  </a:txBody>
                  <a:tcPr marL="9525" marR="9525" marT="9525" marB="0" anchor="b"/>
                </a:tc>
                <a:extLst>
                  <a:ext uri="{0D108BD9-81ED-4DB2-BD59-A6C34878D82A}">
                    <a16:rowId xmlns:a16="http://schemas.microsoft.com/office/drawing/2014/main" val="3364361016"/>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dirty="0">
                          <a:effectLst/>
                          <a:latin typeface="Century Gothic" panose="020B0502020202020204" pitchFamily="34" charset="0"/>
                        </a:rPr>
                        <a:t>FY19</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115,795 </a:t>
                      </a:r>
                    </a:p>
                  </a:txBody>
                  <a:tcPr marL="9525" marR="9525" marT="9525" marB="0" anchor="b"/>
                </a:tc>
                <a:extLst>
                  <a:ext uri="{0D108BD9-81ED-4DB2-BD59-A6C34878D82A}">
                    <a16:rowId xmlns:a16="http://schemas.microsoft.com/office/drawing/2014/main" val="267560994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dirty="0">
                          <a:effectLst/>
                          <a:latin typeface="Century Gothic" panose="020B0502020202020204" pitchFamily="34" charset="0"/>
                        </a:rPr>
                        <a:t>FY20</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570,660 </a:t>
                      </a:r>
                    </a:p>
                  </a:txBody>
                  <a:tcPr marL="9525" marR="9525" marT="9525" marB="0" anchor="b"/>
                </a:tc>
                <a:extLst>
                  <a:ext uri="{0D108BD9-81ED-4DB2-BD59-A6C34878D82A}">
                    <a16:rowId xmlns:a16="http://schemas.microsoft.com/office/drawing/2014/main" val="4077646108"/>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dirty="0">
                          <a:effectLst/>
                          <a:latin typeface="Century Gothic" panose="020B0502020202020204" pitchFamily="34" charset="0"/>
                        </a:rPr>
                        <a:t>FY21</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1,445,897 </a:t>
                      </a:r>
                    </a:p>
                  </a:txBody>
                  <a:tcPr marL="9525" marR="9525" marT="9525" marB="0" anchor="b"/>
                </a:tc>
                <a:extLst>
                  <a:ext uri="{0D108BD9-81ED-4DB2-BD59-A6C34878D82A}">
                    <a16:rowId xmlns:a16="http://schemas.microsoft.com/office/drawing/2014/main" val="422342130"/>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gridSpan="2">
                  <a:txBody>
                    <a:bodyPr/>
                    <a:lstStyle/>
                    <a:p>
                      <a:pPr algn="l" fontAlgn="b"/>
                      <a:r>
                        <a:rPr lang="en-US" sz="1400" u="none" strike="noStrike" dirty="0">
                          <a:effectLst/>
                          <a:latin typeface="Century Gothic" panose="020B0502020202020204" pitchFamily="34" charset="0"/>
                        </a:rPr>
                        <a:t>FY19 Restricted Assessment Funds</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425089224"/>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gridSpan="2">
                  <a:txBody>
                    <a:bodyPr/>
                    <a:lstStyle/>
                    <a:p>
                      <a:pPr algn="l" fontAlgn="b"/>
                      <a:r>
                        <a:rPr lang="en-US" sz="1400" u="none" strike="noStrike" dirty="0">
                          <a:effectLst/>
                          <a:latin typeface="Century Gothic" panose="020B0502020202020204" pitchFamily="34" charset="0"/>
                        </a:rPr>
                        <a:t>        to Reduce Operating Deficit:</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50610579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dirty="0">
                          <a:effectLst/>
                          <a:latin typeface="Century Gothic" panose="020B0502020202020204" pitchFamily="34" charset="0"/>
                        </a:rPr>
                        <a:t>FY19</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600,265 </a:t>
                      </a:r>
                    </a:p>
                  </a:txBody>
                  <a:tcPr marL="9525" marR="9525" marT="9525" marB="0" anchor="b"/>
                </a:tc>
                <a:extLst>
                  <a:ext uri="{0D108BD9-81ED-4DB2-BD59-A6C34878D82A}">
                    <a16:rowId xmlns:a16="http://schemas.microsoft.com/office/drawing/2014/main" val="1798929954"/>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dirty="0">
                          <a:effectLst/>
                          <a:latin typeface="Century Gothic" panose="020B0502020202020204" pitchFamily="34" charset="0"/>
                        </a:rPr>
                        <a:t>FY20</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252,779 </a:t>
                      </a:r>
                    </a:p>
                  </a:txBody>
                  <a:tcPr marL="9525" marR="9525" marT="9525" marB="0" anchor="b"/>
                </a:tc>
                <a:extLst>
                  <a:ext uri="{0D108BD9-81ED-4DB2-BD59-A6C34878D82A}">
                    <a16:rowId xmlns:a16="http://schemas.microsoft.com/office/drawing/2014/main" val="168714292"/>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gridSpan="2">
                  <a:txBody>
                    <a:bodyPr/>
                    <a:lstStyle/>
                    <a:p>
                      <a:pPr algn="l" fontAlgn="b"/>
                      <a:r>
                        <a:rPr lang="en-US" sz="1400" u="none" strike="noStrike" dirty="0">
                          <a:effectLst/>
                          <a:latin typeface="Century Gothic" panose="020B0502020202020204" pitchFamily="34" charset="0"/>
                        </a:rPr>
                        <a:t>Prior Period Adjustments (Aquatics):</a:t>
                      </a:r>
                      <a:endParaRPr lang="en-US" sz="1400" b="0" i="0" u="none" strike="noStrike" dirty="0">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99867535"/>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a:effectLst/>
                          <a:latin typeface="Century Gothic" panose="020B0502020202020204" pitchFamily="34" charset="0"/>
                        </a:rPr>
                        <a:t>FY20</a:t>
                      </a:r>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none" strike="noStrike" dirty="0">
                          <a:solidFill>
                            <a:srgbClr val="000000"/>
                          </a:solidFill>
                          <a:effectLst/>
                          <a:latin typeface="Century Gothic" panose="020B0502020202020204" pitchFamily="34" charset="0"/>
                        </a:rPr>
                        <a:t>(88,811)</a:t>
                      </a:r>
                    </a:p>
                  </a:txBody>
                  <a:tcPr marL="9525" marR="9525" marT="9525" marB="0" anchor="b"/>
                </a:tc>
                <a:extLst>
                  <a:ext uri="{0D108BD9-81ED-4DB2-BD59-A6C34878D82A}">
                    <a16:rowId xmlns:a16="http://schemas.microsoft.com/office/drawing/2014/main" val="2401804505"/>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l" fontAlgn="b"/>
                      <a:r>
                        <a:rPr lang="en-US" sz="1400" u="none" strike="noStrike">
                          <a:effectLst/>
                          <a:latin typeface="Century Gothic" panose="020B0502020202020204" pitchFamily="34" charset="0"/>
                        </a:rPr>
                        <a:t>FY21</a:t>
                      </a:r>
                      <a:endParaRPr lang="en-US" sz="1400" b="0" i="0" u="none" strike="noStrike">
                        <a:solidFill>
                          <a:srgbClr val="000000"/>
                        </a:solidFill>
                        <a:effectLst/>
                        <a:latin typeface="Century Gothic" panose="020B0502020202020204" pitchFamily="34" charset="0"/>
                      </a:endParaRPr>
                    </a:p>
                  </a:txBody>
                  <a:tcPr marL="8140" marR="8140" marT="8140" marB="0" anchor="ctr"/>
                </a:tc>
                <a:tc>
                  <a:txBody>
                    <a:bodyPr/>
                    <a:lstStyle/>
                    <a:p>
                      <a:pPr algn="ctr" fontAlgn="b"/>
                      <a:r>
                        <a:rPr lang="en-US" sz="1400" b="0" i="0" u="sng" strike="noStrike" dirty="0">
                          <a:solidFill>
                            <a:srgbClr val="000000"/>
                          </a:solidFill>
                          <a:effectLst/>
                          <a:latin typeface="Century Gothic" panose="020B0502020202020204" pitchFamily="34" charset="0"/>
                        </a:rPr>
                        <a:t>(90,263)</a:t>
                      </a:r>
                    </a:p>
                  </a:txBody>
                  <a:tcPr marL="9525" marR="9525" marT="9525" marB="0" anchor="b"/>
                </a:tc>
                <a:extLst>
                  <a:ext uri="{0D108BD9-81ED-4DB2-BD59-A6C34878D82A}">
                    <a16:rowId xmlns:a16="http://schemas.microsoft.com/office/drawing/2014/main" val="3633586165"/>
                  </a:ext>
                </a:extLst>
              </a:tr>
              <a:tr h="274320">
                <a:tc gridSpan="3">
                  <a:txBody>
                    <a:bodyPr/>
                    <a:lstStyle/>
                    <a:p>
                      <a:pPr algn="l" fontAlgn="b"/>
                      <a:r>
                        <a:rPr lang="en-US" sz="1400" u="none" strike="noStrike">
                          <a:effectLst/>
                          <a:latin typeface="Century Gothic" panose="020B0502020202020204" pitchFamily="34" charset="0"/>
                        </a:rPr>
                        <a:t>Operating Fund Balance, April 30, 2021</a:t>
                      </a:r>
                      <a:endParaRPr lang="en-US" sz="1400" b="1" i="0" u="none" strike="noStrike">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$1,194,991 </a:t>
                      </a:r>
                    </a:p>
                  </a:txBody>
                  <a:tcPr marL="9525" marR="9525" marT="9525" marB="0" anchor="b"/>
                </a:tc>
                <a:extLst>
                  <a:ext uri="{0D108BD9-81ED-4DB2-BD59-A6C34878D82A}">
                    <a16:rowId xmlns:a16="http://schemas.microsoft.com/office/drawing/2014/main" val="3734054790"/>
                  </a:ext>
                </a:extLst>
              </a:tr>
              <a:tr h="274320">
                <a:tc gridSpan="3">
                  <a:txBody>
                    <a:bodyPr/>
                    <a:lstStyle/>
                    <a:p>
                      <a:pPr algn="l" fontAlgn="b"/>
                      <a:endParaRPr lang="en-US" sz="1400" b="1" i="0" u="none" strike="noStrike" dirty="0">
                        <a:solidFill>
                          <a:srgbClr val="000000"/>
                        </a:solidFill>
                        <a:effectLst/>
                        <a:latin typeface="Century Gothic" panose="020B0502020202020204" pitchFamily="34" charset="0"/>
                      </a:endParaRPr>
                    </a:p>
                  </a:txBody>
                  <a:tcPr marL="8140" marR="8140" marT="8140" marB="0" anchor="ct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886736941"/>
                  </a:ext>
                </a:extLst>
              </a:tr>
            </a:tbl>
          </a:graphicData>
        </a:graphic>
      </p:graphicFrame>
      <p:cxnSp>
        <p:nvCxnSpPr>
          <p:cNvPr id="4" name="Straight Connector 3">
            <a:extLst>
              <a:ext uri="{FF2B5EF4-FFF2-40B4-BE49-F238E27FC236}">
                <a16:creationId xmlns:a16="http://schemas.microsoft.com/office/drawing/2014/main" id="{B20BA91B-62E0-487F-AF5D-38F07A8DB5BC}"/>
              </a:ext>
            </a:extLst>
          </p:cNvPr>
          <p:cNvCxnSpPr/>
          <p:nvPr/>
        </p:nvCxnSpPr>
        <p:spPr>
          <a:xfrm>
            <a:off x="6553200" y="5181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5">
            <a:extLst>
              <a:ext uri="{FF2B5EF4-FFF2-40B4-BE49-F238E27FC236}">
                <a16:creationId xmlns:a16="http://schemas.microsoft.com/office/drawing/2014/main" id="{D93F69B8-9171-4AFF-8B23-0A44AC1B6A34}"/>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0" name="Slide Number Placeholder 6">
            <a:extLst>
              <a:ext uri="{FF2B5EF4-FFF2-40B4-BE49-F238E27FC236}">
                <a16:creationId xmlns:a16="http://schemas.microsoft.com/office/drawing/2014/main" id="{B35D5D83-377A-45C6-9F07-60E6B09D824E}"/>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0942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229600" cy="646331"/>
          </a:xfrm>
          <a:prstGeom prst="rect">
            <a:avLst/>
          </a:prstGeom>
          <a:noFill/>
        </p:spPr>
        <p:txBody>
          <a:bodyPr wrap="square" rtlCol="0">
            <a:spAutoFit/>
          </a:bodyPr>
          <a:lstStyle/>
          <a:p>
            <a:pPr algn="ctr"/>
            <a:r>
              <a:rPr lang="en-US" b="1" dirty="0">
                <a:solidFill>
                  <a:prstClr val="black"/>
                </a:solidFill>
                <a:latin typeface="Century Gothic" panose="020B0502020202020204" pitchFamily="34" charset="0"/>
                <a:cs typeface="Times New Roman" pitchFamily="18" charset="0"/>
              </a:rPr>
              <a:t>ANNUAL ASSESSMENT INCREASE HISTORY</a:t>
            </a:r>
          </a:p>
          <a:p>
            <a:pPr algn="ctr"/>
            <a:r>
              <a:rPr lang="en-US" b="1" dirty="0">
                <a:solidFill>
                  <a:prstClr val="black"/>
                </a:solidFill>
                <a:latin typeface="Century Gothic" panose="020B0502020202020204" pitchFamily="34" charset="0"/>
                <a:cs typeface="Times New Roman" pitchFamily="18" charset="0"/>
              </a:rPr>
              <a:t>FY 2018 - 2022</a:t>
            </a:r>
          </a:p>
        </p:txBody>
      </p:sp>
      <p:graphicFrame>
        <p:nvGraphicFramePr>
          <p:cNvPr id="3" name="Table 2"/>
          <p:cNvGraphicFramePr>
            <a:graphicFrameLocks noGrp="1"/>
          </p:cNvGraphicFramePr>
          <p:nvPr/>
        </p:nvGraphicFramePr>
        <p:xfrm>
          <a:off x="228600" y="685800"/>
          <a:ext cx="8686800" cy="1676400"/>
        </p:xfrm>
        <a:graphic>
          <a:graphicData uri="http://schemas.openxmlformats.org/drawingml/2006/table">
            <a:tbl>
              <a:tblPr firstRow="1" bandRow="1">
                <a:tableStyleId>{2D5ABB26-0587-4C30-8999-92F81FD0307C}</a:tableStyleId>
              </a:tblPr>
              <a:tblGrid>
                <a:gridCol w="7296914">
                  <a:extLst>
                    <a:ext uri="{9D8B030D-6E8A-4147-A177-3AD203B41FA5}">
                      <a16:colId xmlns:a16="http://schemas.microsoft.com/office/drawing/2014/main" val="20000"/>
                    </a:ext>
                  </a:extLst>
                </a:gridCol>
                <a:gridCol w="1389886">
                  <a:extLst>
                    <a:ext uri="{9D8B030D-6E8A-4147-A177-3AD203B41FA5}">
                      <a16:colId xmlns:a16="http://schemas.microsoft.com/office/drawing/2014/main" val="20001"/>
                    </a:ext>
                  </a:extLst>
                </a:gridCol>
              </a:tblGrid>
              <a:tr h="274320">
                <a:tc>
                  <a:txBody>
                    <a:bodyPr/>
                    <a:lstStyle/>
                    <a:p>
                      <a:pPr algn="l"/>
                      <a:r>
                        <a:rPr lang="en-US" sz="1600" b="0" dirty="0">
                          <a:latin typeface="Century Gothic" panose="020B0502020202020204" pitchFamily="34" charset="0"/>
                          <a:cs typeface="Times New Roman" pitchFamily="18" charset="0"/>
                        </a:rPr>
                        <a:t>FY 2022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latin typeface="Century Gothic" panose="020B0502020202020204" pitchFamily="34" charset="0"/>
                          <a:cs typeface="Times New Roman" pitchFamily="18" charset="0"/>
                        </a:rPr>
                        <a:t>$996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algn="l"/>
                      <a:r>
                        <a:rPr lang="en-US" sz="1600" b="0" dirty="0">
                          <a:latin typeface="Century Gothic" panose="020B0502020202020204" pitchFamily="34" charset="0"/>
                          <a:cs typeface="Times New Roman" pitchFamily="18" charset="0"/>
                        </a:rPr>
                        <a:t>FY 2018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l"/>
                      <a:r>
                        <a:rPr lang="en-US" sz="1600" b="0" dirty="0">
                          <a:latin typeface="Century Gothic" panose="020B0502020202020204" pitchFamily="34" charset="0"/>
                          <a:cs typeface="Times New Roman" pitchFamily="18" charset="0"/>
                        </a:rPr>
                        <a:t>           5-YEAR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l"/>
                      <a:r>
                        <a:rPr lang="en-US" sz="1600" b="0" dirty="0">
                          <a:latin typeface="Century Gothic" panose="020B0502020202020204" pitchFamily="34" charset="0"/>
                          <a:cs typeface="Times New Roman" pitchFamily="18" charset="0"/>
                        </a:rPr>
                        <a:t>           % INCREASE -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l"/>
                      <a:r>
                        <a:rPr lang="en-US" sz="1600" b="0" dirty="0">
                          <a:latin typeface="Century Gothic" panose="020B0502020202020204" pitchFamily="34" charset="0"/>
                          <a:cs typeface="Times New Roman" pitchFamily="18" charset="0"/>
                        </a:rPr>
                        <a:t>           % INCREASE – ANNUAL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943134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79993405"/>
              </p:ext>
            </p:extLst>
          </p:nvPr>
        </p:nvGraphicFramePr>
        <p:xfrm>
          <a:off x="228600" y="2362200"/>
          <a:ext cx="8686800" cy="3931920"/>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0">
                <a:tc gridSpan="4">
                  <a:txBody>
                    <a:bodyPr/>
                    <a:lstStyle/>
                    <a:p>
                      <a:pPr algn="ctr"/>
                      <a:r>
                        <a:rPr lang="en-US" sz="1800" b="1" dirty="0">
                          <a:latin typeface="Century Gothic" panose="020B0502020202020204" pitchFamily="34" charset="0"/>
                          <a:cs typeface="Times New Roman" pitchFamily="18" charset="0"/>
                        </a:rPr>
                        <a:t>RECENT HISTORY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0">
                <a:tc>
                  <a:txBody>
                    <a:bodyPr/>
                    <a:lstStyle/>
                    <a:p>
                      <a:pPr algn="l"/>
                      <a:endParaRPr lang="en-US" sz="1800" b="1" u="sng" dirty="0">
                        <a:latin typeface="Century Gothic" panose="020B0502020202020204" pitchFamily="34"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3">
                  <a:txBody>
                    <a:bodyPr/>
                    <a:lstStyle/>
                    <a:p>
                      <a:pPr algn="ctr"/>
                      <a:r>
                        <a:rPr lang="en-US" sz="1800" b="1" u="sng" dirty="0">
                          <a:latin typeface="Century Gothic" panose="020B0502020202020204" pitchFamily="34" charset="0"/>
                          <a:cs typeface="Times New Roman" pitchFamily="18" charset="0"/>
                        </a:rPr>
                        <a:t>5-YEAR INCREASE (DECREASE)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algn="l"/>
                      <a:r>
                        <a:rPr lang="en-US" sz="1800" b="1" u="sng" dirty="0">
                          <a:latin typeface="Century Gothic" panose="020B0502020202020204" pitchFamily="34" charset="0"/>
                          <a:cs typeface="Times New Roman" pitchFamily="18" charset="0"/>
                        </a:rPr>
                        <a:t>FY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AMOUNT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dirty="0">
                          <a:latin typeface="Century Gothic" panose="020B0502020202020204" pitchFamily="34" charset="0"/>
                          <a:cs typeface="Times New Roman" pitchFamily="18" charset="0"/>
                        </a:rPr>
                        <a:t>NEW</a:t>
                      </a:r>
                    </a:p>
                    <a:p>
                      <a:pPr algn="ctr"/>
                      <a:r>
                        <a:rPr lang="en-US" sz="1800" b="1" u="sng" baseline="0" dirty="0">
                          <a:latin typeface="Century Gothic" panose="020B0502020202020204" pitchFamily="34" charset="0"/>
                          <a:cs typeface="Times New Roman" pitchFamily="18" charset="0"/>
                        </a:rPr>
                        <a:t>ASSESSMENT</a:t>
                      </a:r>
                      <a:endParaRPr lang="en-US" sz="1800" b="1" u="sng" dirty="0">
                        <a:latin typeface="Century Gothic" panose="020B0502020202020204" pitchFamily="34"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0">
                <a:tc>
                  <a:txBody>
                    <a:bodyPr/>
                    <a:lstStyle/>
                    <a:p>
                      <a:pPr algn="l"/>
                      <a:r>
                        <a:rPr lang="en-US" sz="1800" dirty="0">
                          <a:latin typeface="Century Gothic" panose="020B0502020202020204" pitchFamily="34" charset="0"/>
                          <a:cs typeface="Times New Roman" pitchFamily="18" charset="0"/>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921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0">
                <a:tc>
                  <a:txBody>
                    <a:bodyPr/>
                    <a:lstStyle/>
                    <a:p>
                      <a:pPr algn="l"/>
                      <a:r>
                        <a:rPr lang="en-US" sz="1800" dirty="0">
                          <a:latin typeface="Century Gothic" panose="020B0502020202020204" pitchFamily="34" charset="0"/>
                          <a:cs typeface="Times New Roman" pitchFamily="18" charset="0"/>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951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0">
                <a:tc>
                  <a:txBody>
                    <a:bodyPr/>
                    <a:lstStyle/>
                    <a:p>
                      <a:pPr algn="l"/>
                      <a:r>
                        <a:rPr lang="en-US" sz="1800" dirty="0">
                          <a:latin typeface="Century Gothic" panose="020B0502020202020204" pitchFamily="34" charset="0"/>
                          <a:cs typeface="Times New Roman" pitchFamily="18" charset="0"/>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35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986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r h="0">
                <a:tc>
                  <a:txBody>
                    <a:bodyPr/>
                    <a:lstStyle/>
                    <a:p>
                      <a:pPr algn="l"/>
                      <a:r>
                        <a:rPr lang="en-US" sz="1800" dirty="0">
                          <a:latin typeface="Century Gothic" panose="020B0502020202020204" pitchFamily="34" charset="0"/>
                          <a:cs typeface="Times New Roman" pitchFamily="18" charset="0"/>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986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55688050"/>
                  </a:ext>
                </a:extLst>
              </a:tr>
              <a:tr h="0">
                <a:tc>
                  <a:txBody>
                    <a:bodyPr/>
                    <a:lstStyle/>
                    <a:p>
                      <a:pPr algn="l"/>
                      <a:r>
                        <a:rPr lang="en-US" sz="1800" dirty="0">
                          <a:latin typeface="Century Gothic" panose="020B0502020202020204" pitchFamily="34" charset="0"/>
                          <a:cs typeface="Times New Roman" pitchFamily="18" charset="0"/>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sng" dirty="0">
                          <a:latin typeface="Century Gothic" panose="020B0502020202020204" pitchFamily="34" charset="0"/>
                          <a:cs typeface="Times New Roman" pitchFamily="18"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sng" dirty="0">
                          <a:latin typeface="Century Gothic" panose="020B0502020202020204" pitchFamily="34" charset="0"/>
                          <a:cs typeface="Times New Roman" pitchFamily="18"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sng" dirty="0">
                          <a:latin typeface="Century Gothic" panose="020B0502020202020204" pitchFamily="34" charset="0"/>
                          <a:cs typeface="Times New Roman" pitchFamily="18" charset="0"/>
                        </a:rPr>
                        <a:t>996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510245"/>
                  </a:ext>
                </a:extLst>
              </a:tr>
              <a:tr h="0">
                <a:tc>
                  <a:txBody>
                    <a:bodyPr/>
                    <a:lstStyle/>
                    <a:p>
                      <a:pPr algn="l"/>
                      <a:r>
                        <a:rPr lang="en-US" sz="1800" dirty="0">
                          <a:latin typeface="Century Gothic" panose="020B0502020202020204" pitchFamily="34" charset="0"/>
                          <a:cs typeface="Times New Roman" pitchFamily="18" charset="0"/>
                        </a:rPr>
                        <a:t>5-YEAR CUMULATIVE INCREASE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$75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8.1%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800" b="1" u="none" dirty="0">
                        <a:latin typeface="Century Gothic" panose="020B0502020202020204" pitchFamily="34"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7"/>
                  </a:ext>
                </a:extLst>
              </a:tr>
              <a:tr h="0">
                <a:tc>
                  <a:txBody>
                    <a:bodyPr/>
                    <a:lstStyle/>
                    <a:p>
                      <a:pPr algn="l"/>
                      <a:r>
                        <a:rPr lang="en-US" sz="1800" dirty="0">
                          <a:latin typeface="Century Gothic" panose="020B0502020202020204" pitchFamily="34" charset="0"/>
                          <a:cs typeface="Times New Roman" pitchFamily="18" charset="0"/>
                        </a:rPr>
                        <a:t>AVERAGE ANNUAL INCREASE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none" dirty="0">
                          <a:latin typeface="Century Gothic" panose="020B0502020202020204" pitchFamily="34" charset="0"/>
                          <a:cs typeface="Times New Roman" pitchFamily="18"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none" dirty="0">
                          <a:latin typeface="Century Gothic" panose="020B0502020202020204" pitchFamily="34" charset="0"/>
                          <a:cs typeface="Times New Roman" pitchFamily="18"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800" b="1" u="none" dirty="0">
                        <a:latin typeface="Century Gothic" panose="020B0502020202020204" pitchFamily="34"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50972981"/>
                  </a:ext>
                </a:extLst>
              </a:tr>
            </a:tbl>
          </a:graphicData>
        </a:graphic>
      </p:graphicFrame>
      <p:cxnSp>
        <p:nvCxnSpPr>
          <p:cNvPr id="6" name="Straight Connector 5"/>
          <p:cNvCxnSpPr/>
          <p:nvPr/>
        </p:nvCxnSpPr>
        <p:spPr>
          <a:xfrm>
            <a:off x="4876800" y="62484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41720" y="62484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5">
            <a:extLst>
              <a:ext uri="{FF2B5EF4-FFF2-40B4-BE49-F238E27FC236}">
                <a16:creationId xmlns:a16="http://schemas.microsoft.com/office/drawing/2014/main" id="{9E4CE4D2-40B9-46C7-B1F0-D51199AD200B}"/>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9" name="Slide Number Placeholder 6">
            <a:extLst>
              <a:ext uri="{FF2B5EF4-FFF2-40B4-BE49-F238E27FC236}">
                <a16:creationId xmlns:a16="http://schemas.microsoft.com/office/drawing/2014/main" id="{16760C38-CB2C-4299-AF80-5CC5FA4622D1}"/>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2362334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44660371"/>
              </p:ext>
            </p:extLst>
          </p:nvPr>
        </p:nvGraphicFramePr>
        <p:xfrm>
          <a:off x="457202" y="115762"/>
          <a:ext cx="8229600" cy="646238"/>
        </p:xfrm>
        <a:graphic>
          <a:graphicData uri="http://schemas.openxmlformats.org/drawingml/2006/table">
            <a:tbl>
              <a:tblPr/>
              <a:tblGrid>
                <a:gridCol w="8229600">
                  <a:extLst>
                    <a:ext uri="{9D8B030D-6E8A-4147-A177-3AD203B41FA5}">
                      <a16:colId xmlns:a16="http://schemas.microsoft.com/office/drawing/2014/main" val="20000"/>
                    </a:ext>
                  </a:extLst>
                </a:gridCol>
              </a:tblGrid>
              <a:tr h="254891">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FIXED ASSETS SUMMARY</a:t>
                      </a:r>
                      <a:r>
                        <a:rPr lang="en-US" sz="1800" b="1" i="0" u="none" strike="noStrike" baseline="0" dirty="0">
                          <a:solidFill>
                            <a:srgbClr val="000000"/>
                          </a:solidFill>
                          <a:latin typeface="Century Gothic" panose="020B0502020202020204" pitchFamily="34" charset="0"/>
                          <a:cs typeface="Times New Roman" pitchFamily="18" charset="0"/>
                        </a:rPr>
                        <a:t> </a:t>
                      </a: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latin typeface="Century Gothic" panose="020B0502020202020204" pitchFamily="34" charset="0"/>
                          <a:cs typeface="Times New Roman" pitchFamily="18" charset="0"/>
                        </a:rPr>
                        <a:t>FY 2021</a:t>
                      </a: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2" name="Table 1">
            <a:extLst>
              <a:ext uri="{FF2B5EF4-FFF2-40B4-BE49-F238E27FC236}">
                <a16:creationId xmlns:a16="http://schemas.microsoft.com/office/drawing/2014/main" id="{11F1FEDD-EF42-4FC2-9417-188EFAAC34B8}"/>
              </a:ext>
            </a:extLst>
          </p:cNvPr>
          <p:cNvGraphicFramePr>
            <a:graphicFrameLocks noGrp="1"/>
          </p:cNvGraphicFramePr>
          <p:nvPr>
            <p:extLst>
              <p:ext uri="{D42A27DB-BD31-4B8C-83A1-F6EECF244321}">
                <p14:modId xmlns:p14="http://schemas.microsoft.com/office/powerpoint/2010/main" val="1120040752"/>
              </p:ext>
            </p:extLst>
          </p:nvPr>
        </p:nvGraphicFramePr>
        <p:xfrm>
          <a:off x="640080" y="713278"/>
          <a:ext cx="7863840" cy="4617720"/>
        </p:xfrm>
        <a:graphic>
          <a:graphicData uri="http://schemas.openxmlformats.org/drawingml/2006/table">
            <a:tbl>
              <a:tblPr>
                <a:tableStyleId>{5C22544A-7EE6-4342-B048-85BDC9FD1C3A}</a:tableStyleId>
              </a:tblPr>
              <a:tblGrid>
                <a:gridCol w="894472">
                  <a:extLst>
                    <a:ext uri="{9D8B030D-6E8A-4147-A177-3AD203B41FA5}">
                      <a16:colId xmlns:a16="http://schemas.microsoft.com/office/drawing/2014/main" val="711885434"/>
                    </a:ext>
                  </a:extLst>
                </a:gridCol>
                <a:gridCol w="894472">
                  <a:extLst>
                    <a:ext uri="{9D8B030D-6E8A-4147-A177-3AD203B41FA5}">
                      <a16:colId xmlns:a16="http://schemas.microsoft.com/office/drawing/2014/main" val="743847174"/>
                    </a:ext>
                  </a:extLst>
                </a:gridCol>
                <a:gridCol w="2534309">
                  <a:extLst>
                    <a:ext uri="{9D8B030D-6E8A-4147-A177-3AD203B41FA5}">
                      <a16:colId xmlns:a16="http://schemas.microsoft.com/office/drawing/2014/main" val="3755954698"/>
                    </a:ext>
                  </a:extLst>
                </a:gridCol>
                <a:gridCol w="1229889">
                  <a:extLst>
                    <a:ext uri="{9D8B030D-6E8A-4147-A177-3AD203B41FA5}">
                      <a16:colId xmlns:a16="http://schemas.microsoft.com/office/drawing/2014/main" val="993525281"/>
                    </a:ext>
                  </a:extLst>
                </a:gridCol>
                <a:gridCol w="1229889">
                  <a:extLst>
                    <a:ext uri="{9D8B030D-6E8A-4147-A177-3AD203B41FA5}">
                      <a16:colId xmlns:a16="http://schemas.microsoft.com/office/drawing/2014/main" val="2100073349"/>
                    </a:ext>
                  </a:extLst>
                </a:gridCol>
                <a:gridCol w="1080809">
                  <a:extLst>
                    <a:ext uri="{9D8B030D-6E8A-4147-A177-3AD203B41FA5}">
                      <a16:colId xmlns:a16="http://schemas.microsoft.com/office/drawing/2014/main" val="1300359642"/>
                    </a:ext>
                  </a:extLst>
                </a:gridCol>
              </a:tblGrid>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a:effectLst/>
                          <a:latin typeface="Century Gothic" panose="020B0502020202020204" pitchFamily="34" charset="0"/>
                        </a:rPr>
                        <a:t>Accumulated</a:t>
                      </a:r>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Net</a:t>
                      </a:r>
                      <a:endParaRPr lang="en-US" sz="14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820297660"/>
                  </a:ext>
                </a:extLst>
              </a:tr>
              <a:tr h="22860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Cost</a:t>
                      </a:r>
                      <a:endParaRPr lang="en-US" sz="1400" b="1"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Depreciation</a:t>
                      </a:r>
                      <a:endParaRPr lang="en-US" sz="1400" b="1"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Book Value</a:t>
                      </a:r>
                      <a:endParaRPr lang="en-US" sz="1400" b="1" i="0" u="sng"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801414454"/>
                  </a:ext>
                </a:extLst>
              </a:tr>
              <a:tr h="457200">
                <a:tc gridSpan="2">
                  <a:txBody>
                    <a:bodyPr/>
                    <a:lstStyle/>
                    <a:p>
                      <a:pPr algn="l" fontAlgn="b"/>
                      <a:r>
                        <a:rPr lang="en-US" sz="1400" u="none" strike="noStrike">
                          <a:effectLst/>
                          <a:latin typeface="Century Gothic" panose="020B0502020202020204" pitchFamily="34" charset="0"/>
                        </a:rPr>
                        <a:t>Depreciable Assets:</a:t>
                      </a:r>
                      <a:endParaRPr lang="en-US" sz="1400" b="0" i="0" u="none" strike="noStrike">
                        <a:solidFill>
                          <a:srgbClr val="000000"/>
                        </a:solidFill>
                        <a:effectLst/>
                        <a:latin typeface="Century Gothic" panose="020B0502020202020204" pitchFamily="34" charset="0"/>
                      </a:endParaRPr>
                    </a:p>
                  </a:txBody>
                  <a:tcPr marL="9525" marR="9525" marT="9525"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3818144738"/>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gridSpan="2">
                  <a:txBody>
                    <a:bodyPr/>
                    <a:lstStyle/>
                    <a:p>
                      <a:pPr algn="l" fontAlgn="b"/>
                      <a:r>
                        <a:rPr lang="en-US" sz="1400" u="none" strike="noStrike">
                          <a:effectLst/>
                          <a:latin typeface="Century Gothic" panose="020B0502020202020204" pitchFamily="34" charset="0"/>
                        </a:rPr>
                        <a:t>Land Improvements</a:t>
                      </a:r>
                      <a:endParaRPr lang="en-US" sz="1400" b="0" i="0" u="none" strike="noStrike">
                        <a:solidFill>
                          <a:srgbClr val="000000"/>
                        </a:solidFill>
                        <a:effectLst/>
                        <a:latin typeface="Century Gothic" panose="020B0502020202020204" pitchFamily="34" charset="0"/>
                      </a:endParaRPr>
                    </a:p>
                  </a:txBody>
                  <a:tcPr marL="9525" marR="9525" marT="9525" marB="0" anchor="b"/>
                </a:tc>
                <a:tc hMerge="1">
                  <a:txBody>
                    <a:bodyPr/>
                    <a:lstStyle/>
                    <a:p>
                      <a:endParaRPr lang="en-US"/>
                    </a:p>
                  </a:txBody>
                  <a:tcPr/>
                </a:tc>
                <a:tc>
                  <a:txBody>
                    <a:bodyPr/>
                    <a:lstStyle/>
                    <a:p>
                      <a:pPr algn="ctr" fontAlgn="b"/>
                      <a:r>
                        <a:rPr lang="en-US" sz="1400" u="none" strike="noStrike" dirty="0">
                          <a:effectLst/>
                          <a:latin typeface="Century Gothic" panose="020B0502020202020204" pitchFamily="34" charset="0"/>
                        </a:rPr>
                        <a:t>$11,167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$6,354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$4,813 </a:t>
                      </a:r>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863818598"/>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gridSpan="2">
                  <a:txBody>
                    <a:bodyPr/>
                    <a:lstStyle/>
                    <a:p>
                      <a:pPr algn="l" fontAlgn="b"/>
                      <a:r>
                        <a:rPr lang="en-US" sz="1400" u="none" strike="noStrike">
                          <a:effectLst/>
                          <a:latin typeface="Century Gothic" panose="020B0502020202020204" pitchFamily="34" charset="0"/>
                        </a:rPr>
                        <a:t>Building &amp; Building Improvements</a:t>
                      </a:r>
                      <a:endParaRPr lang="en-US" sz="1400" b="0" i="0" u="none" strike="noStrike">
                        <a:solidFill>
                          <a:srgbClr val="000000"/>
                        </a:solidFill>
                        <a:effectLst/>
                        <a:latin typeface="Century Gothic" panose="020B0502020202020204" pitchFamily="34" charset="0"/>
                      </a:endParaRPr>
                    </a:p>
                  </a:txBody>
                  <a:tcPr marL="9525" marR="9525" marT="9525" marB="0" anchor="b"/>
                </a:tc>
                <a:tc hMerge="1">
                  <a:txBody>
                    <a:bodyPr/>
                    <a:lstStyle/>
                    <a:p>
                      <a:endParaRPr lang="en-US"/>
                    </a:p>
                  </a:txBody>
                  <a:tcPr/>
                </a:tc>
                <a:tc>
                  <a:txBody>
                    <a:bodyPr/>
                    <a:lstStyle/>
                    <a:p>
                      <a:pPr algn="ctr" fontAlgn="b"/>
                      <a:r>
                        <a:rPr lang="en-US" sz="1400" u="none" strike="noStrike" dirty="0">
                          <a:effectLst/>
                          <a:latin typeface="Century Gothic" panose="020B0502020202020204" pitchFamily="34" charset="0"/>
                        </a:rPr>
                        <a:t>17,628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5,903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11,725 </a:t>
                      </a:r>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841459300"/>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gridSpan="2">
                  <a:txBody>
                    <a:bodyPr/>
                    <a:lstStyle/>
                    <a:p>
                      <a:pPr algn="l" fontAlgn="b"/>
                      <a:r>
                        <a:rPr lang="en-US" sz="1400" u="none" strike="noStrike" dirty="0">
                          <a:effectLst/>
                          <a:latin typeface="Century Gothic" panose="020B0502020202020204" pitchFamily="34" charset="0"/>
                        </a:rPr>
                        <a:t>Furniture &amp; Equipment</a:t>
                      </a:r>
                      <a:endParaRPr lang="en-US" sz="1400" b="0" i="0" u="none" strike="noStrike" dirty="0">
                        <a:solidFill>
                          <a:srgbClr val="000000"/>
                        </a:solidFill>
                        <a:effectLst/>
                        <a:latin typeface="Century Gothic" panose="020B0502020202020204" pitchFamily="34" charset="0"/>
                      </a:endParaRPr>
                    </a:p>
                  </a:txBody>
                  <a:tcPr marL="9525" marR="9525" marT="9525" marB="0" anchor="b"/>
                </a:tc>
                <a:tc hMerge="1">
                  <a:txBody>
                    <a:bodyPr/>
                    <a:lstStyle/>
                    <a:p>
                      <a:endParaRPr lang="en-US"/>
                    </a:p>
                  </a:txBody>
                  <a:tcPr/>
                </a:tc>
                <a:tc>
                  <a:txBody>
                    <a:bodyPr/>
                    <a:lstStyle/>
                    <a:p>
                      <a:pPr algn="ctr" fontAlgn="b"/>
                      <a:r>
                        <a:rPr lang="en-US" sz="1400" u="none" strike="noStrike" dirty="0">
                          <a:effectLst/>
                          <a:latin typeface="Century Gothic" panose="020B0502020202020204" pitchFamily="34" charset="0"/>
                        </a:rPr>
                        <a:t>10,635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8,356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2,279 </a:t>
                      </a:r>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54571848"/>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r>
                        <a:rPr lang="en-US" sz="1400" u="none" strike="noStrike">
                          <a:effectLst/>
                          <a:latin typeface="Century Gothic" panose="020B0502020202020204" pitchFamily="34" charset="0"/>
                        </a:rPr>
                        <a:t>Roads</a:t>
                      </a:r>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8,906 </a:t>
                      </a:r>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7,824 </a:t>
                      </a:r>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1,082 </a:t>
                      </a:r>
                      <a:endParaRPr lang="en-US" sz="1400" b="0" i="0" u="sng"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599332139"/>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r>
                        <a:rPr lang="en-US" sz="1400" u="none" strike="noStrike">
                          <a:effectLst/>
                          <a:latin typeface="Century Gothic" panose="020B0502020202020204" pitchFamily="34" charset="0"/>
                        </a:rPr>
                        <a:t>Total</a:t>
                      </a:r>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48,336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28,437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19,899 </a:t>
                      </a:r>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4131858193"/>
                  </a:ext>
                </a:extLst>
              </a:tr>
              <a:tr h="365760">
                <a:tc gridSpan="3">
                  <a:txBody>
                    <a:bodyPr/>
                    <a:lstStyle/>
                    <a:p>
                      <a:pPr algn="l" fontAlgn="b"/>
                      <a:r>
                        <a:rPr lang="en-US" sz="1400" u="none" strike="noStrike">
                          <a:effectLst/>
                          <a:latin typeface="Century Gothic" panose="020B0502020202020204" pitchFamily="34" charset="0"/>
                        </a:rPr>
                        <a:t>Construction in Process</a:t>
                      </a:r>
                      <a:endParaRPr lang="en-US" sz="1400" b="0" i="0" u="none" strike="noStrike">
                        <a:solidFill>
                          <a:srgbClr val="000000"/>
                        </a:solidFill>
                        <a:effectLst/>
                        <a:latin typeface="Century Gothic" panose="020B0502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400" u="sng" strike="noStrike" dirty="0">
                          <a:effectLst/>
                          <a:latin typeface="Century Gothic" panose="020B0502020202020204" pitchFamily="34" charset="0"/>
                        </a:rPr>
                        <a:t>7 </a:t>
                      </a:r>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   </a:t>
                      </a:r>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7 </a:t>
                      </a:r>
                      <a:endParaRPr lang="en-US" sz="1400" b="0" i="0" u="sng"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585420963"/>
                  </a:ext>
                </a:extLst>
              </a:tr>
              <a:tr h="365760">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r>
                        <a:rPr lang="en-US" sz="1400" u="none" strike="noStrike">
                          <a:effectLst/>
                          <a:latin typeface="Century Gothic" panose="020B0502020202020204" pitchFamily="34" charset="0"/>
                        </a:rPr>
                        <a:t>Total</a:t>
                      </a:r>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48,343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28,437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19,906 </a:t>
                      </a:r>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240227772"/>
                  </a:ext>
                </a:extLst>
              </a:tr>
              <a:tr h="365760">
                <a:tc gridSpan="3">
                  <a:txBody>
                    <a:bodyPr/>
                    <a:lstStyle/>
                    <a:p>
                      <a:pPr algn="l" fontAlgn="b"/>
                      <a:r>
                        <a:rPr lang="en-US" sz="1400" u="none" strike="noStrike">
                          <a:effectLst/>
                          <a:latin typeface="Century Gothic" panose="020B0502020202020204" pitchFamily="34" charset="0"/>
                        </a:rPr>
                        <a:t>Non-Depreciable Assets (Land)</a:t>
                      </a:r>
                      <a:endParaRPr lang="en-US" sz="1400" b="0" i="0" u="none" strike="noStrike">
                        <a:solidFill>
                          <a:srgbClr val="000000"/>
                        </a:solidFill>
                        <a:effectLst/>
                        <a:latin typeface="Century Gothic" panose="020B0502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400" u="sng" strike="noStrike" dirty="0">
                          <a:effectLst/>
                          <a:latin typeface="Century Gothic" panose="020B0502020202020204" pitchFamily="34" charset="0"/>
                        </a:rPr>
                        <a:t>4,579 </a:t>
                      </a:r>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   </a:t>
                      </a:r>
                      <a:endParaRPr lang="en-US" sz="1400" b="0"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sng" strike="noStrike" dirty="0">
                          <a:effectLst/>
                          <a:latin typeface="Century Gothic" panose="020B0502020202020204" pitchFamily="34" charset="0"/>
                        </a:rPr>
                        <a:t>4,579 </a:t>
                      </a:r>
                      <a:endParaRPr lang="en-US" sz="1400" b="0" i="0" u="sng"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4015092073"/>
                  </a:ext>
                </a:extLst>
              </a:tr>
              <a:tr h="365760">
                <a:tc>
                  <a:txBody>
                    <a:bodyPr/>
                    <a:lstStyle/>
                    <a:p>
                      <a:pPr algn="l" fontAlgn="b"/>
                      <a:r>
                        <a:rPr lang="en-US" sz="1400" u="none" strike="noStrike">
                          <a:effectLst/>
                          <a:latin typeface="Century Gothic" panose="020B0502020202020204" pitchFamily="34" charset="0"/>
                        </a:rPr>
                        <a:t>Totals</a:t>
                      </a:r>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$52,922 </a:t>
                      </a:r>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$28,437 </a:t>
                      </a:r>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u="none" strike="noStrike" dirty="0">
                          <a:effectLst/>
                          <a:latin typeface="Century Gothic" panose="020B0502020202020204" pitchFamily="34" charset="0"/>
                        </a:rPr>
                        <a:t>$24,485 </a:t>
                      </a:r>
                      <a:endParaRPr lang="en-US" sz="14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575121824"/>
                  </a:ext>
                </a:extLst>
              </a:tr>
              <a:tr h="365760">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917797063"/>
                  </a:ext>
                </a:extLst>
              </a:tr>
            </a:tbl>
          </a:graphicData>
        </a:graphic>
      </p:graphicFrame>
      <p:cxnSp>
        <p:nvCxnSpPr>
          <p:cNvPr id="4" name="Straight Connector 3">
            <a:extLst>
              <a:ext uri="{FF2B5EF4-FFF2-40B4-BE49-F238E27FC236}">
                <a16:creationId xmlns:a16="http://schemas.microsoft.com/office/drawing/2014/main" id="{B20BA91B-62E0-487F-AF5D-38F07A8DB5BC}"/>
              </a:ext>
            </a:extLst>
          </p:cNvPr>
          <p:cNvCxnSpPr/>
          <p:nvPr/>
        </p:nvCxnSpPr>
        <p:spPr>
          <a:xfrm>
            <a:off x="5029200" y="49530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A5FBF7-D865-44E9-A6BE-B736A4469522}"/>
              </a:ext>
            </a:extLst>
          </p:cNvPr>
          <p:cNvCxnSpPr/>
          <p:nvPr/>
        </p:nvCxnSpPr>
        <p:spPr>
          <a:xfrm>
            <a:off x="6355080" y="49530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68586A-FBB4-46AC-9BEB-433C28D3CB5B}"/>
              </a:ext>
            </a:extLst>
          </p:cNvPr>
          <p:cNvCxnSpPr/>
          <p:nvPr/>
        </p:nvCxnSpPr>
        <p:spPr>
          <a:xfrm>
            <a:off x="7452360" y="49530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5">
            <a:extLst>
              <a:ext uri="{FF2B5EF4-FFF2-40B4-BE49-F238E27FC236}">
                <a16:creationId xmlns:a16="http://schemas.microsoft.com/office/drawing/2014/main" id="{FE2BCA63-4B25-43F0-8608-0AC07BFB7450}"/>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2" name="Slide Number Placeholder 6">
            <a:extLst>
              <a:ext uri="{FF2B5EF4-FFF2-40B4-BE49-F238E27FC236}">
                <a16:creationId xmlns:a16="http://schemas.microsoft.com/office/drawing/2014/main" id="{FDADB287-48D0-4C8B-A1D7-BCBF8E1321FF}"/>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1414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32719140"/>
              </p:ext>
            </p:extLst>
          </p:nvPr>
        </p:nvGraphicFramePr>
        <p:xfrm>
          <a:off x="457202" y="115762"/>
          <a:ext cx="8229600" cy="646238"/>
        </p:xfrm>
        <a:graphic>
          <a:graphicData uri="http://schemas.openxmlformats.org/drawingml/2006/table">
            <a:tbl>
              <a:tblPr/>
              <a:tblGrid>
                <a:gridCol w="8229600">
                  <a:extLst>
                    <a:ext uri="{9D8B030D-6E8A-4147-A177-3AD203B41FA5}">
                      <a16:colId xmlns:a16="http://schemas.microsoft.com/office/drawing/2014/main" val="20000"/>
                    </a:ext>
                  </a:extLst>
                </a:gridCol>
              </a:tblGrid>
              <a:tr h="254891">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UNAUDITED ESTIMATE OF FY 2022</a:t>
                      </a:r>
                      <a:r>
                        <a:rPr lang="en-US" sz="1800" b="1" i="0" u="none" strike="noStrike" baseline="0" dirty="0">
                          <a:solidFill>
                            <a:srgbClr val="000000"/>
                          </a:solidFill>
                          <a:latin typeface="Century Gothic" panose="020B0502020202020204" pitchFamily="34" charset="0"/>
                          <a:cs typeface="Times New Roman" pitchFamily="18" charset="0"/>
                        </a:rPr>
                        <a:t> </a:t>
                      </a: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latin typeface="Century Gothic" panose="020B0502020202020204" pitchFamily="34" charset="0"/>
                          <a:cs typeface="Times New Roman" pitchFamily="18" charset="0"/>
                        </a:rPr>
                        <a:t>RESERVES ACTIVITY</a:t>
                      </a: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cxnSp>
        <p:nvCxnSpPr>
          <p:cNvPr id="4" name="Straight Connector 3">
            <a:extLst>
              <a:ext uri="{FF2B5EF4-FFF2-40B4-BE49-F238E27FC236}">
                <a16:creationId xmlns:a16="http://schemas.microsoft.com/office/drawing/2014/main" id="{B20BA91B-62E0-487F-AF5D-38F07A8DB5BC}"/>
              </a:ext>
            </a:extLst>
          </p:cNvPr>
          <p:cNvCxnSpPr/>
          <p:nvPr/>
        </p:nvCxnSpPr>
        <p:spPr>
          <a:xfrm>
            <a:off x="6553200" y="5434676"/>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2BAA304A-3118-48F8-9744-D5711AAF40FF}"/>
              </a:ext>
            </a:extLst>
          </p:cNvPr>
          <p:cNvGraphicFramePr>
            <a:graphicFrameLocks noGrp="1"/>
          </p:cNvGraphicFramePr>
          <p:nvPr>
            <p:extLst>
              <p:ext uri="{D42A27DB-BD31-4B8C-83A1-F6EECF244321}">
                <p14:modId xmlns:p14="http://schemas.microsoft.com/office/powerpoint/2010/main" val="1278775916"/>
              </p:ext>
            </p:extLst>
          </p:nvPr>
        </p:nvGraphicFramePr>
        <p:xfrm>
          <a:off x="457200" y="762000"/>
          <a:ext cx="8229599" cy="5044215"/>
        </p:xfrm>
        <a:graphic>
          <a:graphicData uri="http://schemas.openxmlformats.org/drawingml/2006/table">
            <a:tbl>
              <a:tblPr>
                <a:tableStyleId>{5C22544A-7EE6-4342-B048-85BDC9FD1C3A}</a:tableStyleId>
              </a:tblPr>
              <a:tblGrid>
                <a:gridCol w="3349961">
                  <a:extLst>
                    <a:ext uri="{9D8B030D-6E8A-4147-A177-3AD203B41FA5}">
                      <a16:colId xmlns:a16="http://schemas.microsoft.com/office/drawing/2014/main" val="3908903767"/>
                    </a:ext>
                  </a:extLst>
                </a:gridCol>
                <a:gridCol w="1181171">
                  <a:extLst>
                    <a:ext uri="{9D8B030D-6E8A-4147-A177-3AD203B41FA5}">
                      <a16:colId xmlns:a16="http://schemas.microsoft.com/office/drawing/2014/main" val="2390141524"/>
                    </a:ext>
                  </a:extLst>
                </a:gridCol>
                <a:gridCol w="1181171">
                  <a:extLst>
                    <a:ext uri="{9D8B030D-6E8A-4147-A177-3AD203B41FA5}">
                      <a16:colId xmlns:a16="http://schemas.microsoft.com/office/drawing/2014/main" val="1937140955"/>
                    </a:ext>
                  </a:extLst>
                </a:gridCol>
                <a:gridCol w="1336125">
                  <a:extLst>
                    <a:ext uri="{9D8B030D-6E8A-4147-A177-3AD203B41FA5}">
                      <a16:colId xmlns:a16="http://schemas.microsoft.com/office/drawing/2014/main" val="982597738"/>
                    </a:ext>
                  </a:extLst>
                </a:gridCol>
                <a:gridCol w="1181171">
                  <a:extLst>
                    <a:ext uri="{9D8B030D-6E8A-4147-A177-3AD203B41FA5}">
                      <a16:colId xmlns:a16="http://schemas.microsoft.com/office/drawing/2014/main" val="3154027761"/>
                    </a:ext>
                  </a:extLst>
                </a:gridCol>
              </a:tblGrid>
              <a:tr h="215604">
                <a:tc>
                  <a:txBody>
                    <a:bodyPr/>
                    <a:lstStyle/>
                    <a:p>
                      <a:pPr algn="l"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Projected</a:t>
                      </a:r>
                      <a:endParaRPr lang="en-US" sz="1400" b="1" i="0" u="none" strike="noStrike">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635998669"/>
                  </a:ext>
                </a:extLst>
              </a:tr>
              <a:tr h="215604">
                <a:tc>
                  <a:txBody>
                    <a:bodyPr/>
                    <a:lstStyle/>
                    <a:p>
                      <a:pPr algn="l"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Balance</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Balance</a:t>
                      </a:r>
                      <a:endParaRPr lang="en-US" sz="1400" b="1" i="0" u="none" strike="noStrike">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295746077"/>
                  </a:ext>
                </a:extLst>
              </a:tr>
              <a:tr h="215604">
                <a:tc>
                  <a:txBody>
                    <a:bodyPr/>
                    <a:lstStyle/>
                    <a:p>
                      <a:pPr algn="l"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4/30/2021</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Additions</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Expenditures</a:t>
                      </a:r>
                      <a:endParaRPr lang="en-US" sz="1400" b="1"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4/30/2022</a:t>
                      </a:r>
                      <a:endParaRPr lang="en-US" sz="1400" b="1" i="0" u="none" strike="noStrike">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3990993338"/>
                  </a:ext>
                </a:extLst>
              </a:tr>
              <a:tr h="274320">
                <a:tc>
                  <a:txBody>
                    <a:bodyPr/>
                    <a:lstStyle/>
                    <a:p>
                      <a:pPr algn="l" fontAlgn="b"/>
                      <a:r>
                        <a:rPr lang="en-US" sz="1400" u="none" strike="noStrike">
                          <a:effectLst/>
                          <a:latin typeface="Century Gothic" panose="020B0502020202020204" pitchFamily="34" charset="0"/>
                        </a:rPr>
                        <a:t>Major Maintenance &amp; Replacement:</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3415028209"/>
                  </a:ext>
                </a:extLst>
              </a:tr>
              <a:tr h="274320">
                <a:tc>
                  <a:txBody>
                    <a:bodyPr/>
                    <a:lstStyle/>
                    <a:p>
                      <a:pPr algn="l" fontAlgn="b"/>
                      <a:r>
                        <a:rPr lang="en-US" sz="1400" u="none" strike="noStrike">
                          <a:effectLst/>
                          <a:latin typeface="Century Gothic" panose="020B0502020202020204" pitchFamily="34" charset="0"/>
                        </a:rPr>
                        <a:t>       Public Works (Fleet Vehicles)</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$(302)</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2373142166"/>
                  </a:ext>
                </a:extLst>
              </a:tr>
              <a:tr h="274320">
                <a:tc>
                  <a:txBody>
                    <a:bodyPr/>
                    <a:lstStyle/>
                    <a:p>
                      <a:pPr algn="l" fontAlgn="b"/>
                      <a:r>
                        <a:rPr lang="en-US" sz="1400" u="none" strike="noStrike" dirty="0">
                          <a:effectLst/>
                          <a:latin typeface="Century Gothic" panose="020B0502020202020204" pitchFamily="34" charset="0"/>
                        </a:rPr>
                        <a:t>       Aquatics (Roof, Furniture, Equip)</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(75)</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294018805"/>
                  </a:ext>
                </a:extLst>
              </a:tr>
              <a:tr h="274320">
                <a:tc>
                  <a:txBody>
                    <a:bodyPr/>
                    <a:lstStyle/>
                    <a:p>
                      <a:pPr algn="l" fontAlgn="b"/>
                      <a:r>
                        <a:rPr lang="en-US" sz="1400" u="none" strike="noStrike">
                          <a:effectLst/>
                          <a:latin typeface="Century Gothic" panose="020B0502020202020204" pitchFamily="34" charset="0"/>
                        </a:rPr>
                        <a:t>       Police Vehicles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(75)</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14014078"/>
                  </a:ext>
                </a:extLst>
              </a:tr>
              <a:tr h="274320">
                <a:tc>
                  <a:txBody>
                    <a:bodyPr/>
                    <a:lstStyle/>
                    <a:p>
                      <a:pPr algn="l" fontAlgn="b"/>
                      <a:r>
                        <a:rPr lang="en-US" sz="1400" u="none" strike="noStrike">
                          <a:effectLst/>
                          <a:latin typeface="Century Gothic" panose="020B0502020202020204" pitchFamily="34" charset="0"/>
                        </a:rPr>
                        <a:t>       Golf Maintenance Tri-plex Mower</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(49)</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591740990"/>
                  </a:ext>
                </a:extLst>
              </a:tr>
              <a:tr h="274320">
                <a:tc>
                  <a:txBody>
                    <a:bodyPr/>
                    <a:lstStyle/>
                    <a:p>
                      <a:pPr algn="l" fontAlgn="b"/>
                      <a:r>
                        <a:rPr lang="en-US" sz="1400" u="none" strike="noStrike">
                          <a:effectLst/>
                          <a:latin typeface="Century Gothic" panose="020B0502020202020204" pitchFamily="34" charset="0"/>
                        </a:rPr>
                        <a:t>       Public Works Boom Mower</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(36)</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2563350617"/>
                  </a:ext>
                </a:extLst>
              </a:tr>
              <a:tr h="274320">
                <a:tc>
                  <a:txBody>
                    <a:bodyPr/>
                    <a:lstStyle/>
                    <a:p>
                      <a:pPr algn="l" fontAlgn="b"/>
                      <a:r>
                        <a:rPr lang="en-US" sz="1400" u="none" strike="noStrike">
                          <a:effectLst/>
                          <a:latin typeface="Century Gothic" panose="020B0502020202020204" pitchFamily="34" charset="0"/>
                        </a:rPr>
                        <a:t>       Golf Ops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(14)</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850146535"/>
                  </a:ext>
                </a:extLst>
              </a:tr>
              <a:tr h="274320">
                <a:tc>
                  <a:txBody>
                    <a:bodyPr/>
                    <a:lstStyle/>
                    <a:p>
                      <a:pPr algn="l" fontAlgn="b"/>
                      <a:r>
                        <a:rPr lang="en-US" sz="1400" u="none" strike="noStrike">
                          <a:effectLst/>
                          <a:latin typeface="Century Gothic" panose="020B0502020202020204" pitchFamily="34" charset="0"/>
                        </a:rPr>
                        <a:t>       Other</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 </a:t>
                      </a:r>
                      <a:endParaRPr lang="en-US" sz="1400" b="0" i="0" u="sng"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 </a:t>
                      </a:r>
                      <a:endParaRPr lang="en-US" sz="1400" b="0" i="0" u="sng"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(50)</a:t>
                      </a:r>
                      <a:endParaRPr lang="en-US" sz="1400" b="0" i="0" u="sng"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 </a:t>
                      </a:r>
                      <a:endParaRPr lang="en-US" sz="1400" b="0" i="0" u="sng"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758124745"/>
                  </a:ext>
                </a:extLst>
              </a:tr>
              <a:tr h="274320">
                <a:tc>
                  <a:txBody>
                    <a:bodyPr/>
                    <a:lstStyle/>
                    <a:p>
                      <a:pPr algn="l" fontAlgn="b"/>
                      <a:r>
                        <a:rPr lang="en-US" sz="1400" b="1" u="none" strike="noStrike" dirty="0">
                          <a:effectLst/>
                          <a:latin typeface="Century Gothic" panose="020B0502020202020204" pitchFamily="34" charset="0"/>
                        </a:rPr>
                        <a:t>                    Total</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3,853 </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1,685 </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(601)</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4,937 </a:t>
                      </a:r>
                      <a:endParaRPr lang="en-US" sz="1400" b="1"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586942358"/>
                  </a:ext>
                </a:extLst>
              </a:tr>
              <a:tr h="274320">
                <a:tc>
                  <a:txBody>
                    <a:bodyPr/>
                    <a:lstStyle/>
                    <a:p>
                      <a:pPr algn="l" fontAlgn="b"/>
                      <a:r>
                        <a:rPr lang="en-US" sz="1400" u="none" strike="noStrike">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49303981"/>
                  </a:ext>
                </a:extLst>
              </a:tr>
              <a:tr h="274320">
                <a:tc>
                  <a:txBody>
                    <a:bodyPr/>
                    <a:lstStyle/>
                    <a:p>
                      <a:pPr algn="l" fontAlgn="b"/>
                      <a:r>
                        <a:rPr lang="en-US" sz="1400" u="none" strike="noStrike">
                          <a:effectLst/>
                          <a:latin typeface="Century Gothic" panose="020B0502020202020204" pitchFamily="34" charset="0"/>
                        </a:rPr>
                        <a:t>Bulkheads &amp; Waterways</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1,010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1,059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(1,368)</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701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684651348"/>
                  </a:ext>
                </a:extLst>
              </a:tr>
              <a:tr h="274320">
                <a:tc>
                  <a:txBody>
                    <a:bodyPr/>
                    <a:lstStyle/>
                    <a:p>
                      <a:pPr algn="l" fontAlgn="b"/>
                      <a:r>
                        <a:rPr lang="en-US" sz="1400" u="none" strike="noStrike">
                          <a:effectLst/>
                          <a:latin typeface="Century Gothic" panose="020B0502020202020204" pitchFamily="34" charset="0"/>
                        </a:rPr>
                        <a:t>Drainage</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469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352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(303)</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518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2619239811"/>
                  </a:ext>
                </a:extLst>
              </a:tr>
              <a:tr h="274320">
                <a:tc>
                  <a:txBody>
                    <a:bodyPr/>
                    <a:lstStyle/>
                    <a:p>
                      <a:pPr algn="l" fontAlgn="b"/>
                      <a:r>
                        <a:rPr lang="en-US" sz="1400" u="none" strike="noStrike">
                          <a:effectLst/>
                          <a:latin typeface="Century Gothic" panose="020B0502020202020204" pitchFamily="34" charset="0"/>
                        </a:rPr>
                        <a:t>New Capital</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102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183 </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(172)</a:t>
                      </a:r>
                      <a:endParaRPr lang="en-US" sz="1400" b="0"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none" strike="noStrike" dirty="0">
                          <a:effectLst/>
                          <a:latin typeface="Century Gothic" panose="020B0502020202020204" pitchFamily="34" charset="0"/>
                        </a:rPr>
                        <a:t>113 </a:t>
                      </a:r>
                      <a:endParaRPr lang="en-US" sz="1400" b="0"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3666781810"/>
                  </a:ext>
                </a:extLst>
              </a:tr>
              <a:tr h="274320">
                <a:tc>
                  <a:txBody>
                    <a:bodyPr/>
                    <a:lstStyle/>
                    <a:p>
                      <a:pPr algn="l" fontAlgn="b"/>
                      <a:r>
                        <a:rPr lang="en-US" sz="1400" u="none" strike="noStrike">
                          <a:effectLst/>
                          <a:latin typeface="Century Gothic" panose="020B0502020202020204" pitchFamily="34" charset="0"/>
                        </a:rPr>
                        <a:t>Roads</a:t>
                      </a:r>
                      <a:endParaRPr lang="en-US" sz="1400" b="0" i="0" u="none" strike="noStrike">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216 </a:t>
                      </a:r>
                      <a:endParaRPr lang="en-US" sz="1400" b="0" i="0" u="sng"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3 </a:t>
                      </a:r>
                      <a:endParaRPr lang="en-US" sz="1400" b="0" i="0" u="sng"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(208)</a:t>
                      </a:r>
                      <a:endParaRPr lang="en-US" sz="1400" b="0" i="0" u="sng"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u="sng" strike="noStrike" dirty="0">
                          <a:effectLst/>
                          <a:latin typeface="Century Gothic" panose="020B0502020202020204" pitchFamily="34" charset="0"/>
                        </a:rPr>
                        <a:t>11 </a:t>
                      </a:r>
                      <a:endParaRPr lang="en-US" sz="1400" b="0" i="0" u="sng"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4066963318"/>
                  </a:ext>
                </a:extLst>
              </a:tr>
              <a:tr h="274320">
                <a:tc>
                  <a:txBody>
                    <a:bodyPr/>
                    <a:lstStyle/>
                    <a:p>
                      <a:pPr algn="l" fontAlgn="b"/>
                      <a:r>
                        <a:rPr lang="en-US" sz="1400" b="1" u="none" strike="noStrike" dirty="0">
                          <a:effectLst/>
                          <a:latin typeface="Century Gothic" panose="020B0502020202020204" pitchFamily="34" charset="0"/>
                        </a:rPr>
                        <a:t>TOTAL</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$5,650 </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$3,282 </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$(2,652)</a:t>
                      </a:r>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r>
                        <a:rPr lang="en-US" sz="1400" b="1" u="none" strike="noStrike" dirty="0">
                          <a:effectLst/>
                          <a:latin typeface="Century Gothic" panose="020B0502020202020204" pitchFamily="34" charset="0"/>
                        </a:rPr>
                        <a:t>$6,280 </a:t>
                      </a:r>
                      <a:endParaRPr lang="en-US" sz="1400" b="1"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916207462"/>
                  </a:ext>
                </a:extLst>
              </a:tr>
              <a:tr h="274320">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005" marR="5005" marT="5005" marB="0" anchor="b"/>
                </a:tc>
                <a:tc>
                  <a:txBody>
                    <a:bodyPr/>
                    <a:lstStyle/>
                    <a:p>
                      <a:pPr algn="ctr" fontAlgn="b"/>
                      <a:endParaRPr lang="en-US" sz="1400" b="1" i="0" u="none" strike="noStrike" dirty="0">
                        <a:solidFill>
                          <a:srgbClr val="000000"/>
                        </a:solidFill>
                        <a:effectLst/>
                        <a:latin typeface="Century Gothic" panose="020B0502020202020204" pitchFamily="34" charset="0"/>
                      </a:endParaRPr>
                    </a:p>
                  </a:txBody>
                  <a:tcPr marL="5005" marR="5005" marT="5005" marB="0" anchor="b"/>
                </a:tc>
                <a:extLst>
                  <a:ext uri="{0D108BD9-81ED-4DB2-BD59-A6C34878D82A}">
                    <a16:rowId xmlns:a16="http://schemas.microsoft.com/office/drawing/2014/main" val="4019120510"/>
                  </a:ext>
                </a:extLst>
              </a:tr>
            </a:tbl>
          </a:graphicData>
        </a:graphic>
      </p:graphicFrame>
      <p:sp>
        <p:nvSpPr>
          <p:cNvPr id="9" name="Date Placeholder 5">
            <a:extLst>
              <a:ext uri="{FF2B5EF4-FFF2-40B4-BE49-F238E27FC236}">
                <a16:creationId xmlns:a16="http://schemas.microsoft.com/office/drawing/2014/main" id="{71E657A2-B88A-43C8-88E9-029ECD3A07D3}"/>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10" name="Slide Number Placeholder 6">
            <a:extLst>
              <a:ext uri="{FF2B5EF4-FFF2-40B4-BE49-F238E27FC236}">
                <a16:creationId xmlns:a16="http://schemas.microsoft.com/office/drawing/2014/main" id="{3DC33521-1EC0-4BE4-BD3B-56E2945B7574}"/>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19</a:t>
            </a:fld>
            <a:endParaRPr lang="en-US" dirty="0">
              <a:solidFill>
                <a:schemeClr val="bg1"/>
              </a:solidFill>
            </a:endParaRPr>
          </a:p>
        </p:txBody>
      </p:sp>
      <p:cxnSp>
        <p:nvCxnSpPr>
          <p:cNvPr id="7" name="Straight Connector 6">
            <a:extLst>
              <a:ext uri="{FF2B5EF4-FFF2-40B4-BE49-F238E27FC236}">
                <a16:creationId xmlns:a16="http://schemas.microsoft.com/office/drawing/2014/main" id="{C0D67A21-A7D0-4056-8F8E-CE4BE3705DC8}"/>
              </a:ext>
            </a:extLst>
          </p:cNvPr>
          <p:cNvCxnSpPr/>
          <p:nvPr/>
        </p:nvCxnSpPr>
        <p:spPr>
          <a:xfrm>
            <a:off x="388620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0CDA50-935A-420B-A1E6-98DC7D24A80D}"/>
              </a:ext>
            </a:extLst>
          </p:cNvPr>
          <p:cNvCxnSpPr/>
          <p:nvPr/>
        </p:nvCxnSpPr>
        <p:spPr>
          <a:xfrm>
            <a:off x="510540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0D661B-75BB-403F-8BCD-93A49664651E}"/>
              </a:ext>
            </a:extLst>
          </p:cNvPr>
          <p:cNvCxnSpPr/>
          <p:nvPr/>
        </p:nvCxnSpPr>
        <p:spPr>
          <a:xfrm>
            <a:off x="630936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4E2018-049E-45FD-87DB-82436C718976}"/>
              </a:ext>
            </a:extLst>
          </p:cNvPr>
          <p:cNvCxnSpPr/>
          <p:nvPr/>
        </p:nvCxnSpPr>
        <p:spPr>
          <a:xfrm>
            <a:off x="755904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64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213600" cy="2960980"/>
          </a:xfrm>
        </p:spPr>
        <p:txBody>
          <a:bodyPr anchor="b">
            <a:normAutofit fontScale="90000"/>
          </a:bodyPr>
          <a:lstStyle/>
          <a:p>
            <a:pPr algn="ctr"/>
            <a:r>
              <a:rPr lang="en-US" sz="5700" b="1" dirty="0">
                <a:latin typeface="Century Gothic" panose="020B0502020202020204" pitchFamily="34" charset="0"/>
              </a:rPr>
              <a:t>Call to order</a:t>
            </a:r>
            <a:br>
              <a:rPr lang="en-US" sz="5700" b="1" dirty="0">
                <a:latin typeface="Century Gothic" panose="020B0502020202020204" pitchFamily="34" charset="0"/>
              </a:rPr>
            </a:br>
            <a:br>
              <a:rPr lang="en-US" sz="5700" b="1" dirty="0">
                <a:latin typeface="Century Gothic" panose="020B0502020202020204" pitchFamily="34" charset="0"/>
              </a:rPr>
            </a:br>
            <a:r>
              <a:rPr lang="en-US" sz="5700" b="1" dirty="0">
                <a:latin typeface="Century Gothic" panose="020B0502020202020204" pitchFamily="34" charset="0"/>
              </a:rPr>
              <a:t>Pledge of allegiance</a:t>
            </a:r>
          </a:p>
        </p:txBody>
      </p:sp>
      <p:sp>
        <p:nvSpPr>
          <p:cNvPr id="3" name="Date Placeholder 5">
            <a:extLst>
              <a:ext uri="{FF2B5EF4-FFF2-40B4-BE49-F238E27FC236}">
                <a16:creationId xmlns:a16="http://schemas.microsoft.com/office/drawing/2014/main" id="{2FC2D5B4-93B5-4016-A53A-BDFF48B45DCF}"/>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4" name="Slide Number Placeholder 6">
            <a:extLst>
              <a:ext uri="{FF2B5EF4-FFF2-40B4-BE49-F238E27FC236}">
                <a16:creationId xmlns:a16="http://schemas.microsoft.com/office/drawing/2014/main" id="{64FD8A3B-1D61-484C-8563-A020305AADA1}"/>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58775401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199" y="977048"/>
            <a:ext cx="7213600" cy="2960980"/>
          </a:xfrm>
        </p:spPr>
        <p:txBody>
          <a:bodyPr anchor="b">
            <a:normAutofit/>
          </a:bodyPr>
          <a:lstStyle/>
          <a:p>
            <a:pPr algn="ctr"/>
            <a:r>
              <a:rPr lang="en-US" sz="5700" b="1" dirty="0">
                <a:latin typeface="Century Gothic" panose="020B0502020202020204" pitchFamily="34" charset="0"/>
              </a:rPr>
              <a:t>From the Auditors</a:t>
            </a:r>
            <a:br>
              <a:rPr lang="en-US" sz="5700" b="1" dirty="0">
                <a:latin typeface="Century Gothic" panose="020B0502020202020204" pitchFamily="34" charset="0"/>
              </a:rPr>
            </a:br>
            <a:r>
              <a:rPr lang="en-US" sz="4400" dirty="0">
                <a:effectLst/>
                <a:latin typeface="Calibri" panose="020F0502020204030204" pitchFamily="34" charset="0"/>
                <a:ea typeface="Times New Roman" panose="02020603050405020304" pitchFamily="18" charset="0"/>
              </a:rPr>
              <a:t>TGM Group LLC</a:t>
            </a:r>
            <a:br>
              <a:rPr lang="en-US" sz="1800" dirty="0">
                <a:effectLst/>
                <a:latin typeface="Calibri" panose="020F0502020204030204" pitchFamily="34" charset="0"/>
                <a:ea typeface="Calibri" panose="020F0502020204030204" pitchFamily="34" charset="0"/>
              </a:rPr>
            </a:br>
            <a:endParaRPr lang="en-US" sz="2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048000" y="4953000"/>
            <a:ext cx="5257800" cy="1077218"/>
          </a:xfrm>
          <a:prstGeom prst="rect">
            <a:avLst/>
          </a:prstGeom>
          <a:noFill/>
        </p:spPr>
        <p:txBody>
          <a:bodyPr wrap="square" rtlCol="0">
            <a:spAutoFit/>
          </a:bodyPr>
          <a:lstStyle/>
          <a:p>
            <a:pPr algn="r"/>
            <a:r>
              <a:rPr lang="en-US" sz="3200" dirty="0">
                <a:solidFill>
                  <a:schemeClr val="bg1"/>
                </a:solidFill>
              </a:rPr>
              <a:t>Presented by Chris Hall</a:t>
            </a:r>
            <a:br>
              <a:rPr lang="en-US" sz="3200" dirty="0">
                <a:solidFill>
                  <a:schemeClr val="bg1"/>
                </a:solidFill>
              </a:rPr>
            </a:br>
            <a:endParaRPr lang="en-US" sz="3200" dirty="0">
              <a:solidFill>
                <a:schemeClr val="bg1"/>
              </a:solidFill>
            </a:endParaRPr>
          </a:p>
        </p:txBody>
      </p:sp>
      <p:sp>
        <p:nvSpPr>
          <p:cNvPr id="4" name="Date Placeholder 5">
            <a:extLst>
              <a:ext uri="{FF2B5EF4-FFF2-40B4-BE49-F238E27FC236}">
                <a16:creationId xmlns:a16="http://schemas.microsoft.com/office/drawing/2014/main" id="{1B63A549-1082-431A-AF59-3F2F6B8E864F}"/>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9DF49482-0945-4A31-94D9-44321EF9DCC1}"/>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37760721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Audit and Results</a:t>
            </a:r>
          </a:p>
        </p:txBody>
      </p:sp>
      <p:sp>
        <p:nvSpPr>
          <p:cNvPr id="3" name="Content Placeholder 2"/>
          <p:cNvSpPr>
            <a:spLocks noGrp="1"/>
          </p:cNvSpPr>
          <p:nvPr>
            <p:ph idx="1"/>
          </p:nvPr>
        </p:nvSpPr>
        <p:spPr/>
        <p:txBody>
          <a:bodyPr/>
          <a:lstStyle/>
          <a:p>
            <a:pPr marL="0" indent="0">
              <a:buNone/>
            </a:pPr>
            <a:r>
              <a:rPr lang="en-US" dirty="0"/>
              <a:t>TGM Group LLC as independent auditors is engaged to audit and render an opinion on the financial statements of the Association.  The financial statement which is the responsibility of management consists of 45 pages.  The components of the financial statement are as follows:</a:t>
            </a:r>
          </a:p>
          <a:p>
            <a:pPr lvl="2"/>
            <a:r>
              <a:rPr lang="en-US" dirty="0"/>
              <a:t>Independent Audit report</a:t>
            </a:r>
          </a:p>
          <a:p>
            <a:pPr lvl="2"/>
            <a:r>
              <a:rPr lang="en-US" dirty="0"/>
              <a:t>Basic financial statements</a:t>
            </a:r>
          </a:p>
          <a:p>
            <a:pPr lvl="2"/>
            <a:r>
              <a:rPr lang="en-US" dirty="0"/>
              <a:t>Supplementary Information</a:t>
            </a:r>
          </a:p>
          <a:p>
            <a:pPr lvl="2"/>
            <a:r>
              <a:rPr lang="en-US" dirty="0"/>
              <a:t>Required Supplementary Information</a:t>
            </a:r>
          </a:p>
          <a:p>
            <a:pPr marL="1028700" lvl="3" indent="0">
              <a:buNone/>
            </a:pPr>
            <a:endParaRPr lang="en-US" dirty="0"/>
          </a:p>
          <a:p>
            <a:pPr lvl="3"/>
            <a:endParaRPr lang="en-US" dirty="0"/>
          </a:p>
          <a:p>
            <a:pPr lvl="1"/>
            <a:endParaRPr lang="en-US" dirty="0"/>
          </a:p>
        </p:txBody>
      </p:sp>
    </p:spTree>
    <p:extLst>
      <p:ext uri="{BB962C8B-B14F-4D97-AF65-F5344CB8AC3E}">
        <p14:creationId xmlns:p14="http://schemas.microsoft.com/office/powerpoint/2010/main" val="52556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792643"/>
          </a:xfrm>
        </p:spPr>
        <p:txBody>
          <a:bodyPr/>
          <a:lstStyle/>
          <a:p>
            <a:r>
              <a:rPr lang="en-US" dirty="0"/>
              <a:t>Audit Report</a:t>
            </a:r>
          </a:p>
        </p:txBody>
      </p:sp>
      <p:sp>
        <p:nvSpPr>
          <p:cNvPr id="3" name="Content Placeholder 2"/>
          <p:cNvSpPr>
            <a:spLocks noGrp="1"/>
          </p:cNvSpPr>
          <p:nvPr>
            <p:ph idx="1"/>
          </p:nvPr>
        </p:nvSpPr>
        <p:spPr>
          <a:xfrm>
            <a:off x="457200" y="1795714"/>
            <a:ext cx="8229600" cy="3789947"/>
          </a:xfrm>
        </p:spPr>
        <p:txBody>
          <a:bodyPr/>
          <a:lstStyle/>
          <a:p>
            <a:r>
              <a:rPr lang="en-US" sz="1800" dirty="0"/>
              <a:t>Audit report is on pages 3-5 and is on TGM letterhead as it is prepared by us and renders our opinion on the financial statement prepared by management</a:t>
            </a:r>
          </a:p>
          <a:p>
            <a:r>
              <a:rPr lang="en-US" sz="1800" dirty="0"/>
              <a:t>Components of the audit opinion:</a:t>
            </a:r>
          </a:p>
          <a:p>
            <a:pPr lvl="2"/>
            <a:r>
              <a:rPr lang="en-US" dirty="0"/>
              <a:t>Discusses what year we audited, that management is responsible for the preparation and fair presentation</a:t>
            </a:r>
          </a:p>
          <a:p>
            <a:pPr lvl="2"/>
            <a:r>
              <a:rPr lang="en-US" dirty="0"/>
              <a:t>The auditor responsibility is to perform procedures to obtain audit evidence to express an opinion on the financial statements.  Audit was conducted in accordance with auditing standards generally accepted in the United States that require us to plan and perform the audit to obtain reasonable assurance that the financials are free from material misstatement</a:t>
            </a:r>
          </a:p>
          <a:p>
            <a:pPr lvl="2"/>
            <a:r>
              <a:rPr lang="en-US" dirty="0"/>
              <a:t>Opinion – I’m pleased to report that the Association received a “clean” unmodified audit opinion</a:t>
            </a:r>
          </a:p>
        </p:txBody>
      </p:sp>
    </p:spTree>
    <p:extLst>
      <p:ext uri="{BB962C8B-B14F-4D97-AF65-F5344CB8AC3E}">
        <p14:creationId xmlns:p14="http://schemas.microsoft.com/office/powerpoint/2010/main" val="46694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overview of procedures</a:t>
            </a:r>
          </a:p>
        </p:txBody>
      </p:sp>
      <p:sp>
        <p:nvSpPr>
          <p:cNvPr id="3" name="Content Placeholder 2"/>
          <p:cNvSpPr>
            <a:spLocks noGrp="1"/>
          </p:cNvSpPr>
          <p:nvPr>
            <p:ph idx="1"/>
          </p:nvPr>
        </p:nvSpPr>
        <p:spPr/>
        <p:txBody>
          <a:bodyPr/>
          <a:lstStyle/>
          <a:p>
            <a:pPr marL="0" indent="0">
              <a:buNone/>
            </a:pPr>
            <a:r>
              <a:rPr lang="en-US" sz="1800" dirty="0"/>
              <a:t>Timeline of procedures:</a:t>
            </a:r>
          </a:p>
          <a:p>
            <a:r>
              <a:rPr lang="en-US" sz="1800" dirty="0"/>
              <a:t>Late April – Planning, internal control documentation, risk assessments</a:t>
            </a:r>
          </a:p>
          <a:p>
            <a:r>
              <a:rPr lang="en-US" sz="1800" dirty="0"/>
              <a:t>April 30 - Perform sample test counts of inventory at various locations.  Also, send out year end cash confirmations to financial institutions</a:t>
            </a:r>
          </a:p>
          <a:p>
            <a:r>
              <a:rPr lang="en-US" sz="1800" dirty="0"/>
              <a:t>End of May/early June – year end fieldwork, balance sheet and income statement testing of accounts and transactions</a:t>
            </a:r>
          </a:p>
          <a:p>
            <a:r>
              <a:rPr lang="en-US" sz="1800" dirty="0"/>
              <a:t>July/July – Wrap up procedures and financial statement preparation and review</a:t>
            </a:r>
          </a:p>
          <a:p>
            <a:r>
              <a:rPr lang="en-US" sz="1800" dirty="0"/>
              <a:t>Today’s annual meeting</a:t>
            </a:r>
          </a:p>
        </p:txBody>
      </p:sp>
    </p:spTree>
    <p:extLst>
      <p:ext uri="{BB962C8B-B14F-4D97-AF65-F5344CB8AC3E}">
        <p14:creationId xmlns:p14="http://schemas.microsoft.com/office/powerpoint/2010/main" val="82895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960980"/>
          </a:xfrm>
        </p:spPr>
        <p:txBody>
          <a:bodyPr anchor="b">
            <a:normAutofit/>
          </a:bodyPr>
          <a:lstStyle/>
          <a:p>
            <a:pPr algn="ctr"/>
            <a:r>
              <a:rPr lang="en-US" sz="5400" b="1" dirty="0">
                <a:latin typeface="Century Gothic" panose="020B0502020202020204" pitchFamily="34" charset="0"/>
              </a:rPr>
              <a:t>President’s</a:t>
            </a:r>
            <a:br>
              <a:rPr lang="en-US" sz="5400" b="1" dirty="0">
                <a:latin typeface="Century Gothic" panose="020B0502020202020204" pitchFamily="34" charset="0"/>
              </a:rPr>
            </a:br>
            <a:r>
              <a:rPr lang="en-US" sz="5400" b="1" dirty="0">
                <a:latin typeface="Century Gothic" panose="020B0502020202020204" pitchFamily="34" charset="0"/>
              </a:rPr>
              <a:t>Report</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390900" y="3429000"/>
            <a:ext cx="2468880" cy="584775"/>
          </a:xfrm>
          <a:prstGeom prst="rect">
            <a:avLst/>
          </a:prstGeom>
          <a:noFill/>
        </p:spPr>
        <p:txBody>
          <a:bodyPr wrap="square" rtlCol="0">
            <a:spAutoFit/>
          </a:bodyPr>
          <a:lstStyle/>
          <a:p>
            <a:pPr algn="ctr"/>
            <a:r>
              <a:rPr lang="en-US" sz="3200" dirty="0"/>
              <a:t>Larry Perrone</a:t>
            </a:r>
          </a:p>
        </p:txBody>
      </p:sp>
      <p:sp>
        <p:nvSpPr>
          <p:cNvPr id="4" name="Date Placeholder 5">
            <a:extLst>
              <a:ext uri="{FF2B5EF4-FFF2-40B4-BE49-F238E27FC236}">
                <a16:creationId xmlns:a16="http://schemas.microsoft.com/office/drawing/2014/main" id="{E643B82B-A225-4CBB-B133-66BF9481F084}"/>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B1252B4C-C414-4974-A0DD-F2663A7C2D14}"/>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24</a:t>
            </a:fld>
            <a:endParaRPr lang="en-US" dirty="0">
              <a:solidFill>
                <a:schemeClr val="bg1"/>
              </a:solidFill>
            </a:endParaRPr>
          </a:p>
        </p:txBody>
      </p:sp>
    </p:spTree>
    <p:extLst>
      <p:ext uri="{BB962C8B-B14F-4D97-AF65-F5344CB8AC3E}">
        <p14:creationId xmlns:p14="http://schemas.microsoft.com/office/powerpoint/2010/main" val="131224932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960980"/>
          </a:xfrm>
        </p:spPr>
        <p:txBody>
          <a:bodyPr anchor="b">
            <a:normAutofit fontScale="90000"/>
          </a:bodyPr>
          <a:lstStyle/>
          <a:p>
            <a:pPr algn="ctr"/>
            <a:r>
              <a:rPr lang="en-US" sz="5400" b="1" dirty="0">
                <a:latin typeface="Century Gothic" panose="020B0502020202020204" pitchFamily="34" charset="0"/>
              </a:rPr>
              <a:t>General Manager’s Team</a:t>
            </a:r>
            <a:br>
              <a:rPr lang="en-US" sz="5400" b="1" dirty="0">
                <a:latin typeface="Century Gothic" panose="020B0502020202020204" pitchFamily="34" charset="0"/>
              </a:rPr>
            </a:br>
            <a:r>
              <a:rPr lang="en-US" sz="5400" b="1" dirty="0">
                <a:latin typeface="Century Gothic" panose="020B0502020202020204" pitchFamily="34" charset="0"/>
              </a:rPr>
              <a:t>Report</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390900" y="3429000"/>
            <a:ext cx="2362200" cy="584775"/>
          </a:xfrm>
          <a:prstGeom prst="rect">
            <a:avLst/>
          </a:prstGeom>
          <a:noFill/>
        </p:spPr>
        <p:txBody>
          <a:bodyPr wrap="square" rtlCol="0">
            <a:spAutoFit/>
          </a:bodyPr>
          <a:lstStyle/>
          <a:p>
            <a:pPr algn="ctr"/>
            <a:r>
              <a:rPr lang="en-US" sz="3200" dirty="0"/>
              <a:t>John Viola</a:t>
            </a:r>
          </a:p>
        </p:txBody>
      </p:sp>
      <p:sp>
        <p:nvSpPr>
          <p:cNvPr id="4" name="Date Placeholder 5">
            <a:extLst>
              <a:ext uri="{FF2B5EF4-FFF2-40B4-BE49-F238E27FC236}">
                <a16:creationId xmlns:a16="http://schemas.microsoft.com/office/drawing/2014/main" id="{C9D21A51-031E-4A5B-B0A7-2A69A249A368}"/>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9E8DC92F-425F-4439-B3BB-B07B51E1C36E}"/>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25</a:t>
            </a:fld>
            <a:endParaRPr lang="en-US" dirty="0">
              <a:solidFill>
                <a:schemeClr val="bg1"/>
              </a:solidFill>
            </a:endParaRPr>
          </a:p>
        </p:txBody>
      </p:sp>
    </p:spTree>
    <p:extLst>
      <p:ext uri="{BB962C8B-B14F-4D97-AF65-F5344CB8AC3E}">
        <p14:creationId xmlns:p14="http://schemas.microsoft.com/office/powerpoint/2010/main" val="84388497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 name="Picture 29">
            <a:extLst>
              <a:ext uri="{FF2B5EF4-FFF2-40B4-BE49-F238E27FC236}">
                <a16:creationId xmlns:a16="http://schemas.microsoft.com/office/drawing/2014/main" id="{A8760136-DD71-4E4F-83AC-18143769E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312" y="466308"/>
            <a:ext cx="643737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CB591F32-7A89-4CD9-AB7E-AFF937601A4A}"/>
              </a:ext>
            </a:extLst>
          </p:cNvPr>
          <p:cNvSpPr txBox="1"/>
          <p:nvPr/>
        </p:nvSpPr>
        <p:spPr>
          <a:xfrm>
            <a:off x="2279467" y="2684808"/>
            <a:ext cx="5732417" cy="584775"/>
          </a:xfrm>
          <a:prstGeom prst="rect">
            <a:avLst/>
          </a:prstGeom>
          <a:solidFill>
            <a:srgbClr val="E4E1DE"/>
          </a:solidFill>
        </p:spPr>
        <p:txBody>
          <a:bodyPr wrap="square">
            <a:spAutoFit/>
          </a:bodyPr>
          <a:lstStyle/>
          <a:p>
            <a:pPr marL="817245" marR="0" eaLnBrk="0" hangingPunct="0">
              <a:spcBef>
                <a:spcPts val="0"/>
              </a:spcBef>
              <a:spcAft>
                <a:spcPts val="0"/>
              </a:spcAft>
            </a:pPr>
            <a:r>
              <a:rPr lang="en-US" sz="3200" u="none" strike="noStrike" dirty="0">
                <a:effectLst/>
                <a:latin typeface="Lucida Sans" panose="020B0602030504020204" pitchFamily="34" charset="0"/>
                <a:ea typeface="Times New Roman" panose="02020603050405020304" pitchFamily="18" charset="0"/>
                <a:cs typeface="Lucida Sans" panose="020B0602030504020204" pitchFamily="34" charset="0"/>
                <a:hlinkClick r:id="rId3"/>
              </a:rPr>
              <a:t>info@oceanpines.org</a:t>
            </a:r>
            <a:endParaRPr lang="en-US" sz="1000" dirty="0">
              <a:effectLst/>
              <a:latin typeface="Lucida Sans" panose="020B0602030504020204" pitchFamily="34" charset="0"/>
              <a:ea typeface="Times New Roman" panose="02020603050405020304" pitchFamily="18" charset="0"/>
              <a:cs typeface="Lucida Sans" panose="020B0602030504020204" pitchFamily="34" charset="0"/>
            </a:endParaRPr>
          </a:p>
        </p:txBody>
      </p:sp>
      <p:grpSp>
        <p:nvGrpSpPr>
          <p:cNvPr id="26" name="Group 30">
            <a:extLst>
              <a:ext uri="{FF2B5EF4-FFF2-40B4-BE49-F238E27FC236}">
                <a16:creationId xmlns:a16="http://schemas.microsoft.com/office/drawing/2014/main" id="{6DAC4A82-3228-44A0-AA30-E53C95E1B0C2}"/>
              </a:ext>
            </a:extLst>
          </p:cNvPr>
          <p:cNvGrpSpPr>
            <a:grpSpLocks noChangeAspect="1"/>
          </p:cNvGrpSpPr>
          <p:nvPr/>
        </p:nvGrpSpPr>
        <p:grpSpPr bwMode="auto">
          <a:xfrm>
            <a:off x="1353312" y="2400903"/>
            <a:ext cx="1005840" cy="1005840"/>
            <a:chOff x="394" y="-26"/>
            <a:chExt cx="829" cy="828"/>
          </a:xfrm>
        </p:grpSpPr>
        <p:sp>
          <p:nvSpPr>
            <p:cNvPr id="27" name="Freeform 31">
              <a:extLst>
                <a:ext uri="{FF2B5EF4-FFF2-40B4-BE49-F238E27FC236}">
                  <a16:creationId xmlns:a16="http://schemas.microsoft.com/office/drawing/2014/main" id="{CABB1ED3-ADE9-4B43-ACDF-0AB097998780}"/>
                </a:ext>
              </a:extLst>
            </p:cNvPr>
            <p:cNvSpPr>
              <a:spLocks/>
            </p:cNvSpPr>
            <p:nvPr/>
          </p:nvSpPr>
          <p:spPr bwMode="auto">
            <a:xfrm>
              <a:off x="394" y="204"/>
              <a:ext cx="829" cy="599"/>
            </a:xfrm>
            <a:custGeom>
              <a:avLst/>
              <a:gdLst>
                <a:gd name="T0" fmla="*/ 736 w 829"/>
                <a:gd name="T1" fmla="*/ 598 h 599"/>
                <a:gd name="T2" fmla="*/ 92 w 829"/>
                <a:gd name="T3" fmla="*/ 598 h 599"/>
                <a:gd name="T4" fmla="*/ 56 w 829"/>
                <a:gd name="T5" fmla="*/ 591 h 599"/>
                <a:gd name="T6" fmla="*/ 26 w 829"/>
                <a:gd name="T7" fmla="*/ 571 h 599"/>
                <a:gd name="T8" fmla="*/ 7 w 829"/>
                <a:gd name="T9" fmla="*/ 542 h 599"/>
                <a:gd name="T10" fmla="*/ 0 w 829"/>
                <a:gd name="T11" fmla="*/ 506 h 599"/>
                <a:gd name="T12" fmla="*/ 0 w 829"/>
                <a:gd name="T13" fmla="*/ 92 h 599"/>
                <a:gd name="T14" fmla="*/ 7 w 829"/>
                <a:gd name="T15" fmla="*/ 56 h 599"/>
                <a:gd name="T16" fmla="*/ 26 w 829"/>
                <a:gd name="T17" fmla="*/ 26 h 599"/>
                <a:gd name="T18" fmla="*/ 56 w 829"/>
                <a:gd name="T19" fmla="*/ 7 h 599"/>
                <a:gd name="T20" fmla="*/ 92 w 829"/>
                <a:gd name="T21" fmla="*/ 0 h 599"/>
                <a:gd name="T22" fmla="*/ 736 w 829"/>
                <a:gd name="T23" fmla="*/ 0 h 599"/>
                <a:gd name="T24" fmla="*/ 772 w 829"/>
                <a:gd name="T25" fmla="*/ 7 h 599"/>
                <a:gd name="T26" fmla="*/ 801 w 829"/>
                <a:gd name="T27" fmla="*/ 26 h 599"/>
                <a:gd name="T28" fmla="*/ 821 w 829"/>
                <a:gd name="T29" fmla="*/ 56 h 599"/>
                <a:gd name="T30" fmla="*/ 828 w 829"/>
                <a:gd name="T31" fmla="*/ 92 h 599"/>
                <a:gd name="T32" fmla="*/ 828 w 829"/>
                <a:gd name="T33" fmla="*/ 506 h 599"/>
                <a:gd name="T34" fmla="*/ 821 w 829"/>
                <a:gd name="T35" fmla="*/ 542 h 599"/>
                <a:gd name="T36" fmla="*/ 801 w 829"/>
                <a:gd name="T37" fmla="*/ 571 h 599"/>
                <a:gd name="T38" fmla="*/ 772 w 829"/>
                <a:gd name="T39" fmla="*/ 591 h 599"/>
                <a:gd name="T40" fmla="*/ 736 w 829"/>
                <a:gd name="T41" fmla="*/ 59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9" h="599">
                  <a:moveTo>
                    <a:pt x="736" y="598"/>
                  </a:moveTo>
                  <a:lnTo>
                    <a:pt x="92" y="598"/>
                  </a:lnTo>
                  <a:lnTo>
                    <a:pt x="56" y="591"/>
                  </a:lnTo>
                  <a:lnTo>
                    <a:pt x="26" y="571"/>
                  </a:lnTo>
                  <a:lnTo>
                    <a:pt x="7" y="542"/>
                  </a:lnTo>
                  <a:lnTo>
                    <a:pt x="0" y="506"/>
                  </a:lnTo>
                  <a:lnTo>
                    <a:pt x="0" y="92"/>
                  </a:lnTo>
                  <a:lnTo>
                    <a:pt x="7" y="56"/>
                  </a:lnTo>
                  <a:lnTo>
                    <a:pt x="26" y="26"/>
                  </a:lnTo>
                  <a:lnTo>
                    <a:pt x="56" y="7"/>
                  </a:lnTo>
                  <a:lnTo>
                    <a:pt x="92" y="0"/>
                  </a:lnTo>
                  <a:lnTo>
                    <a:pt x="736" y="0"/>
                  </a:lnTo>
                  <a:lnTo>
                    <a:pt x="772" y="7"/>
                  </a:lnTo>
                  <a:lnTo>
                    <a:pt x="801" y="26"/>
                  </a:lnTo>
                  <a:lnTo>
                    <a:pt x="821" y="56"/>
                  </a:lnTo>
                  <a:lnTo>
                    <a:pt x="828" y="92"/>
                  </a:lnTo>
                  <a:lnTo>
                    <a:pt x="828" y="506"/>
                  </a:lnTo>
                  <a:lnTo>
                    <a:pt x="821" y="542"/>
                  </a:lnTo>
                  <a:lnTo>
                    <a:pt x="801" y="571"/>
                  </a:lnTo>
                  <a:lnTo>
                    <a:pt x="772" y="591"/>
                  </a:lnTo>
                  <a:lnTo>
                    <a:pt x="736" y="598"/>
                  </a:lnTo>
                  <a:close/>
                </a:path>
              </a:pathLst>
            </a:custGeom>
            <a:solidFill>
              <a:srgbClr val="CCD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93CA2064-97F6-4D94-A6C5-81A2FA459DD5}"/>
                </a:ext>
              </a:extLst>
            </p:cNvPr>
            <p:cNvSpPr>
              <a:spLocks/>
            </p:cNvSpPr>
            <p:nvPr/>
          </p:nvSpPr>
          <p:spPr bwMode="auto">
            <a:xfrm>
              <a:off x="394" y="204"/>
              <a:ext cx="829" cy="586"/>
            </a:xfrm>
            <a:custGeom>
              <a:avLst/>
              <a:gdLst>
                <a:gd name="T0" fmla="*/ 828 w 829"/>
                <a:gd name="T1" fmla="*/ 92 h 586"/>
                <a:gd name="T2" fmla="*/ 821 w 829"/>
                <a:gd name="T3" fmla="*/ 56 h 586"/>
                <a:gd name="T4" fmla="*/ 801 w 829"/>
                <a:gd name="T5" fmla="*/ 26 h 586"/>
                <a:gd name="T6" fmla="*/ 772 w 829"/>
                <a:gd name="T7" fmla="*/ 7 h 586"/>
                <a:gd name="T8" fmla="*/ 736 w 829"/>
                <a:gd name="T9" fmla="*/ 0 h 586"/>
                <a:gd name="T10" fmla="*/ 92 w 829"/>
                <a:gd name="T11" fmla="*/ 0 h 586"/>
                <a:gd name="T12" fmla="*/ 56 w 829"/>
                <a:gd name="T13" fmla="*/ 7 h 586"/>
                <a:gd name="T14" fmla="*/ 26 w 829"/>
                <a:gd name="T15" fmla="*/ 26 h 586"/>
                <a:gd name="T16" fmla="*/ 7 w 829"/>
                <a:gd name="T17" fmla="*/ 56 h 586"/>
                <a:gd name="T18" fmla="*/ 0 w 829"/>
                <a:gd name="T19" fmla="*/ 92 h 586"/>
                <a:gd name="T20" fmla="*/ 0 w 829"/>
                <a:gd name="T21" fmla="*/ 115 h 586"/>
                <a:gd name="T22" fmla="*/ 225 w 829"/>
                <a:gd name="T23" fmla="*/ 340 h 586"/>
                <a:gd name="T24" fmla="*/ 14 w 829"/>
                <a:gd name="T25" fmla="*/ 551 h 586"/>
                <a:gd name="T26" fmla="*/ 13 w 829"/>
                <a:gd name="T27" fmla="*/ 552 h 586"/>
                <a:gd name="T28" fmla="*/ 13 w 829"/>
                <a:gd name="T29" fmla="*/ 553 h 586"/>
                <a:gd name="T30" fmla="*/ 19 w 829"/>
                <a:gd name="T31" fmla="*/ 562 h 586"/>
                <a:gd name="T32" fmla="*/ 27 w 829"/>
                <a:gd name="T33" fmla="*/ 571 h 586"/>
                <a:gd name="T34" fmla="*/ 35 w 829"/>
                <a:gd name="T35" fmla="*/ 578 h 586"/>
                <a:gd name="T36" fmla="*/ 45 w 829"/>
                <a:gd name="T37" fmla="*/ 585 h 586"/>
                <a:gd name="T38" fmla="*/ 45 w 829"/>
                <a:gd name="T39" fmla="*/ 584 h 586"/>
                <a:gd name="T40" fmla="*/ 46 w 829"/>
                <a:gd name="T41" fmla="*/ 584 h 586"/>
                <a:gd name="T42" fmla="*/ 257 w 829"/>
                <a:gd name="T43" fmla="*/ 373 h 586"/>
                <a:gd name="T44" fmla="*/ 334 w 829"/>
                <a:gd name="T45" fmla="*/ 449 h 586"/>
                <a:gd name="T46" fmla="*/ 371 w 829"/>
                <a:gd name="T47" fmla="*/ 473 h 586"/>
                <a:gd name="T48" fmla="*/ 413 w 829"/>
                <a:gd name="T49" fmla="*/ 482 h 586"/>
                <a:gd name="T50" fmla="*/ 455 w 829"/>
                <a:gd name="T51" fmla="*/ 473 h 586"/>
                <a:gd name="T52" fmla="*/ 492 w 829"/>
                <a:gd name="T53" fmla="*/ 449 h 586"/>
                <a:gd name="T54" fmla="*/ 570 w 829"/>
                <a:gd name="T55" fmla="*/ 372 h 586"/>
                <a:gd name="T56" fmla="*/ 781 w 829"/>
                <a:gd name="T57" fmla="*/ 584 h 586"/>
                <a:gd name="T58" fmla="*/ 782 w 829"/>
                <a:gd name="T59" fmla="*/ 584 h 586"/>
                <a:gd name="T60" fmla="*/ 783 w 829"/>
                <a:gd name="T61" fmla="*/ 585 h 586"/>
                <a:gd name="T62" fmla="*/ 792 w 829"/>
                <a:gd name="T63" fmla="*/ 578 h 586"/>
                <a:gd name="T64" fmla="*/ 801 w 829"/>
                <a:gd name="T65" fmla="*/ 571 h 586"/>
                <a:gd name="T66" fmla="*/ 808 w 829"/>
                <a:gd name="T67" fmla="*/ 562 h 586"/>
                <a:gd name="T68" fmla="*/ 815 w 829"/>
                <a:gd name="T69" fmla="*/ 553 h 586"/>
                <a:gd name="T70" fmla="*/ 814 w 829"/>
                <a:gd name="T71" fmla="*/ 552 h 586"/>
                <a:gd name="T72" fmla="*/ 814 w 829"/>
                <a:gd name="T73" fmla="*/ 551 h 586"/>
                <a:gd name="T74" fmla="*/ 602 w 829"/>
                <a:gd name="T75" fmla="*/ 340 h 586"/>
                <a:gd name="T76" fmla="*/ 828 w 829"/>
                <a:gd name="T77" fmla="*/ 115 h 586"/>
                <a:gd name="T78" fmla="*/ 828 w 829"/>
                <a:gd name="T79" fmla="*/ 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9" h="586">
                  <a:moveTo>
                    <a:pt x="828" y="92"/>
                  </a:moveTo>
                  <a:lnTo>
                    <a:pt x="821" y="56"/>
                  </a:lnTo>
                  <a:lnTo>
                    <a:pt x="801" y="26"/>
                  </a:lnTo>
                  <a:lnTo>
                    <a:pt x="772" y="7"/>
                  </a:lnTo>
                  <a:lnTo>
                    <a:pt x="736" y="0"/>
                  </a:lnTo>
                  <a:lnTo>
                    <a:pt x="92" y="0"/>
                  </a:lnTo>
                  <a:lnTo>
                    <a:pt x="56" y="7"/>
                  </a:lnTo>
                  <a:lnTo>
                    <a:pt x="26" y="26"/>
                  </a:lnTo>
                  <a:lnTo>
                    <a:pt x="7" y="56"/>
                  </a:lnTo>
                  <a:lnTo>
                    <a:pt x="0" y="92"/>
                  </a:lnTo>
                  <a:lnTo>
                    <a:pt x="0" y="115"/>
                  </a:lnTo>
                  <a:lnTo>
                    <a:pt x="225" y="340"/>
                  </a:lnTo>
                  <a:lnTo>
                    <a:pt x="14" y="551"/>
                  </a:lnTo>
                  <a:lnTo>
                    <a:pt x="13" y="552"/>
                  </a:lnTo>
                  <a:lnTo>
                    <a:pt x="13" y="553"/>
                  </a:lnTo>
                  <a:lnTo>
                    <a:pt x="19" y="562"/>
                  </a:lnTo>
                  <a:lnTo>
                    <a:pt x="27" y="571"/>
                  </a:lnTo>
                  <a:lnTo>
                    <a:pt x="35" y="578"/>
                  </a:lnTo>
                  <a:lnTo>
                    <a:pt x="45" y="585"/>
                  </a:lnTo>
                  <a:lnTo>
                    <a:pt x="45" y="584"/>
                  </a:lnTo>
                  <a:lnTo>
                    <a:pt x="46" y="584"/>
                  </a:lnTo>
                  <a:lnTo>
                    <a:pt x="257" y="373"/>
                  </a:lnTo>
                  <a:lnTo>
                    <a:pt x="334" y="449"/>
                  </a:lnTo>
                  <a:lnTo>
                    <a:pt x="371" y="473"/>
                  </a:lnTo>
                  <a:lnTo>
                    <a:pt x="413" y="482"/>
                  </a:lnTo>
                  <a:lnTo>
                    <a:pt x="455" y="473"/>
                  </a:lnTo>
                  <a:lnTo>
                    <a:pt x="492" y="449"/>
                  </a:lnTo>
                  <a:lnTo>
                    <a:pt x="570" y="372"/>
                  </a:lnTo>
                  <a:lnTo>
                    <a:pt x="781" y="584"/>
                  </a:lnTo>
                  <a:lnTo>
                    <a:pt x="782" y="584"/>
                  </a:lnTo>
                  <a:lnTo>
                    <a:pt x="783" y="585"/>
                  </a:lnTo>
                  <a:lnTo>
                    <a:pt x="792" y="578"/>
                  </a:lnTo>
                  <a:lnTo>
                    <a:pt x="801" y="571"/>
                  </a:lnTo>
                  <a:lnTo>
                    <a:pt x="808" y="562"/>
                  </a:lnTo>
                  <a:lnTo>
                    <a:pt x="815" y="553"/>
                  </a:lnTo>
                  <a:lnTo>
                    <a:pt x="814" y="552"/>
                  </a:lnTo>
                  <a:lnTo>
                    <a:pt x="814" y="551"/>
                  </a:lnTo>
                  <a:lnTo>
                    <a:pt x="602" y="340"/>
                  </a:lnTo>
                  <a:lnTo>
                    <a:pt x="828" y="115"/>
                  </a:lnTo>
                  <a:lnTo>
                    <a:pt x="828" y="92"/>
                  </a:lnTo>
                  <a:close/>
                </a:path>
              </a:pathLst>
            </a:custGeom>
            <a:solidFill>
              <a:srgbClr val="99A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DC6CE2DE-80EB-4AC8-8F1C-C3BAB0A78061}"/>
                </a:ext>
              </a:extLst>
            </p:cNvPr>
            <p:cNvSpPr>
              <a:spLocks/>
            </p:cNvSpPr>
            <p:nvPr/>
          </p:nvSpPr>
          <p:spPr bwMode="auto">
            <a:xfrm>
              <a:off x="403" y="204"/>
              <a:ext cx="810" cy="420"/>
            </a:xfrm>
            <a:custGeom>
              <a:avLst/>
              <a:gdLst>
                <a:gd name="T0" fmla="*/ 404 w 810"/>
                <a:gd name="T1" fmla="*/ 419 h 420"/>
                <a:gd name="T2" fmla="*/ 370 w 810"/>
                <a:gd name="T3" fmla="*/ 412 h 420"/>
                <a:gd name="T4" fmla="*/ 339 w 810"/>
                <a:gd name="T5" fmla="*/ 392 h 420"/>
                <a:gd name="T6" fmla="*/ 0 w 810"/>
                <a:gd name="T7" fmla="*/ 52 h 420"/>
                <a:gd name="T8" fmla="*/ 14 w 810"/>
                <a:gd name="T9" fmla="*/ 31 h 420"/>
                <a:gd name="T10" fmla="*/ 33 w 810"/>
                <a:gd name="T11" fmla="*/ 14 h 420"/>
                <a:gd name="T12" fmla="*/ 56 w 810"/>
                <a:gd name="T13" fmla="*/ 3 h 420"/>
                <a:gd name="T14" fmla="*/ 82 w 810"/>
                <a:gd name="T15" fmla="*/ 0 h 420"/>
                <a:gd name="T16" fmla="*/ 727 w 810"/>
                <a:gd name="T17" fmla="*/ 0 h 420"/>
                <a:gd name="T18" fmla="*/ 753 w 810"/>
                <a:gd name="T19" fmla="*/ 3 h 420"/>
                <a:gd name="T20" fmla="*/ 776 w 810"/>
                <a:gd name="T21" fmla="*/ 14 h 420"/>
                <a:gd name="T22" fmla="*/ 795 w 810"/>
                <a:gd name="T23" fmla="*/ 31 h 420"/>
                <a:gd name="T24" fmla="*/ 809 w 810"/>
                <a:gd name="T25" fmla="*/ 52 h 420"/>
                <a:gd name="T26" fmla="*/ 470 w 810"/>
                <a:gd name="T27" fmla="*/ 392 h 420"/>
                <a:gd name="T28" fmla="*/ 439 w 810"/>
                <a:gd name="T29" fmla="*/ 412 h 420"/>
                <a:gd name="T30" fmla="*/ 404 w 810"/>
                <a:gd name="T31" fmla="*/ 41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420">
                  <a:moveTo>
                    <a:pt x="404" y="419"/>
                  </a:moveTo>
                  <a:lnTo>
                    <a:pt x="370" y="412"/>
                  </a:lnTo>
                  <a:lnTo>
                    <a:pt x="339" y="392"/>
                  </a:lnTo>
                  <a:lnTo>
                    <a:pt x="0" y="52"/>
                  </a:lnTo>
                  <a:lnTo>
                    <a:pt x="14" y="31"/>
                  </a:lnTo>
                  <a:lnTo>
                    <a:pt x="33" y="14"/>
                  </a:lnTo>
                  <a:lnTo>
                    <a:pt x="56" y="3"/>
                  </a:lnTo>
                  <a:lnTo>
                    <a:pt x="82" y="0"/>
                  </a:lnTo>
                  <a:lnTo>
                    <a:pt x="727" y="0"/>
                  </a:lnTo>
                  <a:lnTo>
                    <a:pt x="753" y="3"/>
                  </a:lnTo>
                  <a:lnTo>
                    <a:pt x="776" y="14"/>
                  </a:lnTo>
                  <a:lnTo>
                    <a:pt x="795" y="31"/>
                  </a:lnTo>
                  <a:lnTo>
                    <a:pt x="809" y="52"/>
                  </a:lnTo>
                  <a:lnTo>
                    <a:pt x="470" y="392"/>
                  </a:lnTo>
                  <a:lnTo>
                    <a:pt x="439" y="412"/>
                  </a:lnTo>
                  <a:lnTo>
                    <a:pt x="404" y="419"/>
                  </a:lnTo>
                  <a:close/>
                </a:path>
              </a:pathLst>
            </a:custGeom>
            <a:solidFill>
              <a:srgbClr val="E1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4">
              <a:extLst>
                <a:ext uri="{FF2B5EF4-FFF2-40B4-BE49-F238E27FC236}">
                  <a16:creationId xmlns:a16="http://schemas.microsoft.com/office/drawing/2014/main" id="{7CAF9CAE-F2DA-4A04-8074-0B7275F5328B}"/>
                </a:ext>
              </a:extLst>
            </p:cNvPr>
            <p:cNvSpPr>
              <a:spLocks/>
            </p:cNvSpPr>
            <p:nvPr/>
          </p:nvSpPr>
          <p:spPr bwMode="auto">
            <a:xfrm>
              <a:off x="579" y="-26"/>
              <a:ext cx="456" cy="391"/>
            </a:xfrm>
            <a:custGeom>
              <a:avLst/>
              <a:gdLst>
                <a:gd name="T0" fmla="*/ 227 w 456"/>
                <a:gd name="T1" fmla="*/ 391 h 391"/>
                <a:gd name="T2" fmla="*/ 208 w 456"/>
                <a:gd name="T3" fmla="*/ 387 h 391"/>
                <a:gd name="T4" fmla="*/ 191 w 456"/>
                <a:gd name="T5" fmla="*/ 376 h 391"/>
                <a:gd name="T6" fmla="*/ 10 w 456"/>
                <a:gd name="T7" fmla="*/ 195 h 391"/>
                <a:gd name="T8" fmla="*/ 0 w 456"/>
                <a:gd name="T9" fmla="*/ 181 h 391"/>
                <a:gd name="T10" fmla="*/ 0 w 456"/>
                <a:gd name="T11" fmla="*/ 170 h 391"/>
                <a:gd name="T12" fmla="*/ 8 w 456"/>
                <a:gd name="T13" fmla="*/ 163 h 391"/>
                <a:gd name="T14" fmla="*/ 25 w 456"/>
                <a:gd name="T15" fmla="*/ 161 h 391"/>
                <a:gd name="T16" fmla="*/ 137 w 456"/>
                <a:gd name="T17" fmla="*/ 161 h 391"/>
                <a:gd name="T18" fmla="*/ 137 w 456"/>
                <a:gd name="T19" fmla="*/ 46 h 391"/>
                <a:gd name="T20" fmla="*/ 140 w 456"/>
                <a:gd name="T21" fmla="*/ 28 h 391"/>
                <a:gd name="T22" fmla="*/ 150 w 456"/>
                <a:gd name="T23" fmla="*/ 13 h 391"/>
                <a:gd name="T24" fmla="*/ 165 w 456"/>
                <a:gd name="T25" fmla="*/ 3 h 391"/>
                <a:gd name="T26" fmla="*/ 183 w 456"/>
                <a:gd name="T27" fmla="*/ 0 h 391"/>
                <a:gd name="T28" fmla="*/ 275 w 456"/>
                <a:gd name="T29" fmla="*/ 0 h 391"/>
                <a:gd name="T30" fmla="*/ 293 w 456"/>
                <a:gd name="T31" fmla="*/ 3 h 391"/>
                <a:gd name="T32" fmla="*/ 307 w 456"/>
                <a:gd name="T33" fmla="*/ 13 h 391"/>
                <a:gd name="T34" fmla="*/ 317 w 456"/>
                <a:gd name="T35" fmla="*/ 28 h 391"/>
                <a:gd name="T36" fmla="*/ 321 w 456"/>
                <a:gd name="T37" fmla="*/ 46 h 391"/>
                <a:gd name="T38" fmla="*/ 321 w 456"/>
                <a:gd name="T39" fmla="*/ 161 h 391"/>
                <a:gd name="T40" fmla="*/ 429 w 456"/>
                <a:gd name="T41" fmla="*/ 161 h 391"/>
                <a:gd name="T42" fmla="*/ 446 w 456"/>
                <a:gd name="T43" fmla="*/ 163 h 391"/>
                <a:gd name="T44" fmla="*/ 455 w 456"/>
                <a:gd name="T45" fmla="*/ 170 h 391"/>
                <a:gd name="T46" fmla="*/ 454 w 456"/>
                <a:gd name="T47" fmla="*/ 181 h 391"/>
                <a:gd name="T48" fmla="*/ 444 w 456"/>
                <a:gd name="T49" fmla="*/ 195 h 391"/>
                <a:gd name="T50" fmla="*/ 263 w 456"/>
                <a:gd name="T51" fmla="*/ 376 h 391"/>
                <a:gd name="T52" fmla="*/ 246 w 456"/>
                <a:gd name="T53" fmla="*/ 387 h 391"/>
                <a:gd name="T54" fmla="*/ 227 w 456"/>
                <a:gd name="T55"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6" h="391">
                  <a:moveTo>
                    <a:pt x="227" y="391"/>
                  </a:moveTo>
                  <a:lnTo>
                    <a:pt x="208" y="387"/>
                  </a:lnTo>
                  <a:lnTo>
                    <a:pt x="191" y="376"/>
                  </a:lnTo>
                  <a:lnTo>
                    <a:pt x="10" y="195"/>
                  </a:lnTo>
                  <a:lnTo>
                    <a:pt x="0" y="181"/>
                  </a:lnTo>
                  <a:lnTo>
                    <a:pt x="0" y="170"/>
                  </a:lnTo>
                  <a:lnTo>
                    <a:pt x="8" y="163"/>
                  </a:lnTo>
                  <a:lnTo>
                    <a:pt x="25" y="161"/>
                  </a:lnTo>
                  <a:lnTo>
                    <a:pt x="137" y="161"/>
                  </a:lnTo>
                  <a:lnTo>
                    <a:pt x="137" y="46"/>
                  </a:lnTo>
                  <a:lnTo>
                    <a:pt x="140" y="28"/>
                  </a:lnTo>
                  <a:lnTo>
                    <a:pt x="150" y="13"/>
                  </a:lnTo>
                  <a:lnTo>
                    <a:pt x="165" y="3"/>
                  </a:lnTo>
                  <a:lnTo>
                    <a:pt x="183" y="0"/>
                  </a:lnTo>
                  <a:lnTo>
                    <a:pt x="275" y="0"/>
                  </a:lnTo>
                  <a:lnTo>
                    <a:pt x="293" y="3"/>
                  </a:lnTo>
                  <a:lnTo>
                    <a:pt x="307" y="13"/>
                  </a:lnTo>
                  <a:lnTo>
                    <a:pt x="317" y="28"/>
                  </a:lnTo>
                  <a:lnTo>
                    <a:pt x="321" y="46"/>
                  </a:lnTo>
                  <a:lnTo>
                    <a:pt x="321" y="161"/>
                  </a:lnTo>
                  <a:lnTo>
                    <a:pt x="429" y="161"/>
                  </a:lnTo>
                  <a:lnTo>
                    <a:pt x="446" y="163"/>
                  </a:lnTo>
                  <a:lnTo>
                    <a:pt x="455" y="170"/>
                  </a:lnTo>
                  <a:lnTo>
                    <a:pt x="454" y="181"/>
                  </a:lnTo>
                  <a:lnTo>
                    <a:pt x="444" y="195"/>
                  </a:lnTo>
                  <a:lnTo>
                    <a:pt x="263" y="376"/>
                  </a:lnTo>
                  <a:lnTo>
                    <a:pt x="246" y="387"/>
                  </a:lnTo>
                  <a:lnTo>
                    <a:pt x="227" y="391"/>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5">
            <a:extLst>
              <a:ext uri="{FF2B5EF4-FFF2-40B4-BE49-F238E27FC236}">
                <a16:creationId xmlns:a16="http://schemas.microsoft.com/office/drawing/2014/main" id="{BE1D3E5E-8DDF-4EE9-AD1F-E396D663780F}"/>
              </a:ext>
            </a:extLst>
          </p:cNvPr>
          <p:cNvGrpSpPr>
            <a:grpSpLocks noChangeAspect="1"/>
          </p:cNvGrpSpPr>
          <p:nvPr/>
        </p:nvGrpSpPr>
        <p:grpSpPr bwMode="auto">
          <a:xfrm>
            <a:off x="1487307" y="4263614"/>
            <a:ext cx="734209" cy="914400"/>
            <a:chOff x="467" y="587"/>
            <a:chExt cx="682" cy="851"/>
          </a:xfrm>
        </p:grpSpPr>
        <p:pic>
          <p:nvPicPr>
            <p:cNvPr id="2084" name="Picture 36">
              <a:extLst>
                <a:ext uri="{FF2B5EF4-FFF2-40B4-BE49-F238E27FC236}">
                  <a16:creationId xmlns:a16="http://schemas.microsoft.com/office/drawing/2014/main" id="{C9C1A982-4CBF-4D59-81F4-EC12DAC4D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1176"/>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a:extLst>
                <a:ext uri="{FF2B5EF4-FFF2-40B4-BE49-F238E27FC236}">
                  <a16:creationId xmlns:a16="http://schemas.microsoft.com/office/drawing/2014/main" id="{8623D2A7-8B81-41F4-9340-504F97345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 y="587"/>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a:extLst>
                <a:ext uri="{FF2B5EF4-FFF2-40B4-BE49-F238E27FC236}">
                  <a16:creationId xmlns:a16="http://schemas.microsoft.com/office/drawing/2014/main" id="{97E825A9-C75E-4C41-80FB-2FD150B2B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 y="728"/>
              <a:ext cx="32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 name="Group 39">
              <a:extLst>
                <a:ext uri="{FF2B5EF4-FFF2-40B4-BE49-F238E27FC236}">
                  <a16:creationId xmlns:a16="http://schemas.microsoft.com/office/drawing/2014/main" id="{2B060A9F-DD2B-454A-BFD2-BBB8655BC1A4}"/>
                </a:ext>
              </a:extLst>
            </p:cNvPr>
            <p:cNvGrpSpPr>
              <a:grpSpLocks/>
            </p:cNvGrpSpPr>
            <p:nvPr/>
          </p:nvGrpSpPr>
          <p:grpSpPr bwMode="auto">
            <a:xfrm>
              <a:off x="467" y="617"/>
              <a:ext cx="627" cy="820"/>
              <a:chOff x="467" y="617"/>
              <a:chExt cx="627" cy="820"/>
            </a:xfrm>
          </p:grpSpPr>
          <p:sp>
            <p:nvSpPr>
              <p:cNvPr id="2049" name="Freeform 40">
                <a:extLst>
                  <a:ext uri="{FF2B5EF4-FFF2-40B4-BE49-F238E27FC236}">
                    <a16:creationId xmlns:a16="http://schemas.microsoft.com/office/drawing/2014/main" id="{84866AE3-7D48-405B-9A47-E6F3775DFD7D}"/>
                  </a:ext>
                </a:extLst>
              </p:cNvPr>
              <p:cNvSpPr>
                <a:spLocks/>
              </p:cNvSpPr>
              <p:nvPr/>
            </p:nvSpPr>
            <p:spPr bwMode="auto">
              <a:xfrm>
                <a:off x="467" y="617"/>
                <a:ext cx="627" cy="820"/>
              </a:xfrm>
              <a:custGeom>
                <a:avLst/>
                <a:gdLst>
                  <a:gd name="T0" fmla="*/ 456 w 627"/>
                  <a:gd name="T1" fmla="*/ 817 h 820"/>
                  <a:gd name="T2" fmla="*/ 414 w 627"/>
                  <a:gd name="T3" fmla="*/ 803 h 820"/>
                  <a:gd name="T4" fmla="*/ 377 w 627"/>
                  <a:gd name="T5" fmla="*/ 778 h 820"/>
                  <a:gd name="T6" fmla="*/ 349 w 627"/>
                  <a:gd name="T7" fmla="*/ 756 h 820"/>
                  <a:gd name="T8" fmla="*/ 323 w 627"/>
                  <a:gd name="T9" fmla="*/ 733 h 820"/>
                  <a:gd name="T10" fmla="*/ 281 w 627"/>
                  <a:gd name="T11" fmla="*/ 692 h 820"/>
                  <a:gd name="T12" fmla="*/ 243 w 627"/>
                  <a:gd name="T13" fmla="*/ 647 h 820"/>
                  <a:gd name="T14" fmla="*/ 210 w 627"/>
                  <a:gd name="T15" fmla="*/ 605 h 820"/>
                  <a:gd name="T16" fmla="*/ 180 w 627"/>
                  <a:gd name="T17" fmla="*/ 561 h 820"/>
                  <a:gd name="T18" fmla="*/ 167 w 627"/>
                  <a:gd name="T19" fmla="*/ 543 h 820"/>
                  <a:gd name="T20" fmla="*/ 147 w 627"/>
                  <a:gd name="T21" fmla="*/ 513 h 820"/>
                  <a:gd name="T22" fmla="*/ 135 w 627"/>
                  <a:gd name="T23" fmla="*/ 495 h 820"/>
                  <a:gd name="T24" fmla="*/ 106 w 627"/>
                  <a:gd name="T25" fmla="*/ 450 h 820"/>
                  <a:gd name="T26" fmla="*/ 79 w 627"/>
                  <a:gd name="T27" fmla="*/ 404 h 820"/>
                  <a:gd name="T28" fmla="*/ 53 w 627"/>
                  <a:gd name="T29" fmla="*/ 352 h 820"/>
                  <a:gd name="T30" fmla="*/ 30 w 627"/>
                  <a:gd name="T31" fmla="*/ 298 h 820"/>
                  <a:gd name="T32" fmla="*/ 18 w 627"/>
                  <a:gd name="T33" fmla="*/ 264 h 820"/>
                  <a:gd name="T34" fmla="*/ 8 w 627"/>
                  <a:gd name="T35" fmla="*/ 231 h 820"/>
                  <a:gd name="T36" fmla="*/ 0 w 627"/>
                  <a:gd name="T37" fmla="*/ 187 h 820"/>
                  <a:gd name="T38" fmla="*/ 3 w 627"/>
                  <a:gd name="T39" fmla="*/ 143 h 820"/>
                  <a:gd name="T40" fmla="*/ 18 w 627"/>
                  <a:gd name="T41" fmla="*/ 103 h 820"/>
                  <a:gd name="T42" fmla="*/ 39 w 627"/>
                  <a:gd name="T43" fmla="*/ 67 h 820"/>
                  <a:gd name="T44" fmla="*/ 51 w 627"/>
                  <a:gd name="T45" fmla="*/ 50 h 820"/>
                  <a:gd name="T46" fmla="*/ 63 w 627"/>
                  <a:gd name="T47" fmla="*/ 34 h 820"/>
                  <a:gd name="T48" fmla="*/ 79 w 627"/>
                  <a:gd name="T49" fmla="*/ 16 h 820"/>
                  <a:gd name="T50" fmla="*/ 97 w 627"/>
                  <a:gd name="T51" fmla="*/ 0 h 820"/>
                  <a:gd name="T52" fmla="*/ 67 w 627"/>
                  <a:gd name="T53" fmla="*/ 137 h 820"/>
                  <a:gd name="T54" fmla="*/ 45 w 627"/>
                  <a:gd name="T55" fmla="*/ 146 h 820"/>
                  <a:gd name="T56" fmla="*/ 36 w 627"/>
                  <a:gd name="T57" fmla="*/ 168 h 820"/>
                  <a:gd name="T58" fmla="*/ 45 w 627"/>
                  <a:gd name="T59" fmla="*/ 190 h 820"/>
                  <a:gd name="T60" fmla="*/ 67 w 627"/>
                  <a:gd name="T61" fmla="*/ 199 h 820"/>
                  <a:gd name="T62" fmla="*/ 197 w 627"/>
                  <a:gd name="T63" fmla="*/ 206 h 820"/>
                  <a:gd name="T64" fmla="*/ 179 w 627"/>
                  <a:gd name="T65" fmla="*/ 228 h 820"/>
                  <a:gd name="T66" fmla="*/ 170 w 627"/>
                  <a:gd name="T67" fmla="*/ 255 h 820"/>
                  <a:gd name="T68" fmla="*/ 171 w 627"/>
                  <a:gd name="T69" fmla="*/ 284 h 820"/>
                  <a:gd name="T70" fmla="*/ 179 w 627"/>
                  <a:gd name="T71" fmla="*/ 313 h 820"/>
                  <a:gd name="T72" fmla="*/ 192 w 627"/>
                  <a:gd name="T73" fmla="*/ 344 h 820"/>
                  <a:gd name="T74" fmla="*/ 206 w 627"/>
                  <a:gd name="T75" fmla="*/ 375 h 820"/>
                  <a:gd name="T76" fmla="*/ 218 w 627"/>
                  <a:gd name="T77" fmla="*/ 397 h 820"/>
                  <a:gd name="T78" fmla="*/ 231 w 627"/>
                  <a:gd name="T79" fmla="*/ 419 h 820"/>
                  <a:gd name="T80" fmla="*/ 244 w 627"/>
                  <a:gd name="T81" fmla="*/ 440 h 820"/>
                  <a:gd name="T82" fmla="*/ 265 w 627"/>
                  <a:gd name="T83" fmla="*/ 471 h 820"/>
                  <a:gd name="T84" fmla="*/ 272 w 627"/>
                  <a:gd name="T85" fmla="*/ 482 h 820"/>
                  <a:gd name="T86" fmla="*/ 287 w 627"/>
                  <a:gd name="T87" fmla="*/ 502 h 820"/>
                  <a:gd name="T88" fmla="*/ 302 w 627"/>
                  <a:gd name="T89" fmla="*/ 522 h 820"/>
                  <a:gd name="T90" fmla="*/ 319 w 627"/>
                  <a:gd name="T91" fmla="*/ 542 h 820"/>
                  <a:gd name="T92" fmla="*/ 341 w 627"/>
                  <a:gd name="T93" fmla="*/ 567 h 820"/>
                  <a:gd name="T94" fmla="*/ 365 w 627"/>
                  <a:gd name="T95" fmla="*/ 590 h 820"/>
                  <a:gd name="T96" fmla="*/ 389 w 627"/>
                  <a:gd name="T97" fmla="*/ 608 h 820"/>
                  <a:gd name="T98" fmla="*/ 416 w 627"/>
                  <a:gd name="T99" fmla="*/ 621 h 820"/>
                  <a:gd name="T100" fmla="*/ 517 w 627"/>
                  <a:gd name="T101" fmla="*/ 623 h 820"/>
                  <a:gd name="T102" fmla="*/ 615 w 627"/>
                  <a:gd name="T103" fmla="*/ 790 h 820"/>
                  <a:gd name="T104" fmla="*/ 592 w 627"/>
                  <a:gd name="T105" fmla="*/ 800 h 820"/>
                  <a:gd name="T106" fmla="*/ 571 w 627"/>
                  <a:gd name="T107" fmla="*/ 806 h 820"/>
                  <a:gd name="T108" fmla="*/ 551 w 627"/>
                  <a:gd name="T109" fmla="*/ 810 h 820"/>
                  <a:gd name="T110" fmla="*/ 520 w 627"/>
                  <a:gd name="T111" fmla="*/ 816 h 820"/>
                  <a:gd name="T112" fmla="*/ 478 w 627"/>
                  <a:gd name="T113" fmla="*/ 81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7" h="820">
                    <a:moveTo>
                      <a:pt x="478" y="819"/>
                    </a:moveTo>
                    <a:lnTo>
                      <a:pt x="456" y="817"/>
                    </a:lnTo>
                    <a:lnTo>
                      <a:pt x="435" y="812"/>
                    </a:lnTo>
                    <a:lnTo>
                      <a:pt x="414" y="803"/>
                    </a:lnTo>
                    <a:lnTo>
                      <a:pt x="395" y="791"/>
                    </a:lnTo>
                    <a:lnTo>
                      <a:pt x="377" y="778"/>
                    </a:lnTo>
                    <a:lnTo>
                      <a:pt x="363" y="767"/>
                    </a:lnTo>
                    <a:lnTo>
                      <a:pt x="349" y="756"/>
                    </a:lnTo>
                    <a:lnTo>
                      <a:pt x="336" y="745"/>
                    </a:lnTo>
                    <a:lnTo>
                      <a:pt x="323" y="733"/>
                    </a:lnTo>
                    <a:lnTo>
                      <a:pt x="302" y="713"/>
                    </a:lnTo>
                    <a:lnTo>
                      <a:pt x="281" y="692"/>
                    </a:lnTo>
                    <a:lnTo>
                      <a:pt x="262" y="670"/>
                    </a:lnTo>
                    <a:lnTo>
                      <a:pt x="243" y="647"/>
                    </a:lnTo>
                    <a:lnTo>
                      <a:pt x="226" y="626"/>
                    </a:lnTo>
                    <a:lnTo>
                      <a:pt x="210" y="605"/>
                    </a:lnTo>
                    <a:lnTo>
                      <a:pt x="195" y="583"/>
                    </a:lnTo>
                    <a:lnTo>
                      <a:pt x="180" y="561"/>
                    </a:lnTo>
                    <a:lnTo>
                      <a:pt x="174" y="553"/>
                    </a:lnTo>
                    <a:lnTo>
                      <a:pt x="167" y="543"/>
                    </a:lnTo>
                    <a:lnTo>
                      <a:pt x="157" y="528"/>
                    </a:lnTo>
                    <a:lnTo>
                      <a:pt x="147" y="513"/>
                    </a:lnTo>
                    <a:lnTo>
                      <a:pt x="140" y="503"/>
                    </a:lnTo>
                    <a:lnTo>
                      <a:pt x="135" y="495"/>
                    </a:lnTo>
                    <a:lnTo>
                      <a:pt x="119" y="471"/>
                    </a:lnTo>
                    <a:lnTo>
                      <a:pt x="106" y="450"/>
                    </a:lnTo>
                    <a:lnTo>
                      <a:pt x="92" y="427"/>
                    </a:lnTo>
                    <a:lnTo>
                      <a:pt x="79" y="404"/>
                    </a:lnTo>
                    <a:lnTo>
                      <a:pt x="65" y="378"/>
                    </a:lnTo>
                    <a:lnTo>
                      <a:pt x="53" y="352"/>
                    </a:lnTo>
                    <a:lnTo>
                      <a:pt x="41" y="325"/>
                    </a:lnTo>
                    <a:lnTo>
                      <a:pt x="30" y="298"/>
                    </a:lnTo>
                    <a:lnTo>
                      <a:pt x="24" y="281"/>
                    </a:lnTo>
                    <a:lnTo>
                      <a:pt x="18" y="264"/>
                    </a:lnTo>
                    <a:lnTo>
                      <a:pt x="13" y="248"/>
                    </a:lnTo>
                    <a:lnTo>
                      <a:pt x="8" y="231"/>
                    </a:lnTo>
                    <a:lnTo>
                      <a:pt x="3" y="209"/>
                    </a:lnTo>
                    <a:lnTo>
                      <a:pt x="0" y="187"/>
                    </a:lnTo>
                    <a:lnTo>
                      <a:pt x="0" y="165"/>
                    </a:lnTo>
                    <a:lnTo>
                      <a:pt x="3" y="143"/>
                    </a:lnTo>
                    <a:lnTo>
                      <a:pt x="9" y="122"/>
                    </a:lnTo>
                    <a:lnTo>
                      <a:pt x="18" y="103"/>
                    </a:lnTo>
                    <a:lnTo>
                      <a:pt x="28" y="85"/>
                    </a:lnTo>
                    <a:lnTo>
                      <a:pt x="39" y="67"/>
                    </a:lnTo>
                    <a:lnTo>
                      <a:pt x="45" y="59"/>
                    </a:lnTo>
                    <a:lnTo>
                      <a:pt x="51" y="50"/>
                    </a:lnTo>
                    <a:lnTo>
                      <a:pt x="57" y="42"/>
                    </a:lnTo>
                    <a:lnTo>
                      <a:pt x="63" y="34"/>
                    </a:lnTo>
                    <a:lnTo>
                      <a:pt x="71" y="25"/>
                    </a:lnTo>
                    <a:lnTo>
                      <a:pt x="79" y="16"/>
                    </a:lnTo>
                    <a:lnTo>
                      <a:pt x="88" y="8"/>
                    </a:lnTo>
                    <a:lnTo>
                      <a:pt x="97" y="0"/>
                    </a:lnTo>
                    <a:lnTo>
                      <a:pt x="190" y="137"/>
                    </a:lnTo>
                    <a:lnTo>
                      <a:pt x="67" y="137"/>
                    </a:lnTo>
                    <a:lnTo>
                      <a:pt x="55" y="140"/>
                    </a:lnTo>
                    <a:lnTo>
                      <a:pt x="45" y="146"/>
                    </a:lnTo>
                    <a:lnTo>
                      <a:pt x="39" y="156"/>
                    </a:lnTo>
                    <a:lnTo>
                      <a:pt x="36" y="168"/>
                    </a:lnTo>
                    <a:lnTo>
                      <a:pt x="39" y="180"/>
                    </a:lnTo>
                    <a:lnTo>
                      <a:pt x="45" y="190"/>
                    </a:lnTo>
                    <a:lnTo>
                      <a:pt x="55" y="197"/>
                    </a:lnTo>
                    <a:lnTo>
                      <a:pt x="67" y="199"/>
                    </a:lnTo>
                    <a:lnTo>
                      <a:pt x="204" y="199"/>
                    </a:lnTo>
                    <a:lnTo>
                      <a:pt x="197" y="206"/>
                    </a:lnTo>
                    <a:lnTo>
                      <a:pt x="187" y="216"/>
                    </a:lnTo>
                    <a:lnTo>
                      <a:pt x="179" y="228"/>
                    </a:lnTo>
                    <a:lnTo>
                      <a:pt x="173" y="241"/>
                    </a:lnTo>
                    <a:lnTo>
                      <a:pt x="170" y="255"/>
                    </a:lnTo>
                    <a:lnTo>
                      <a:pt x="170" y="270"/>
                    </a:lnTo>
                    <a:lnTo>
                      <a:pt x="171" y="284"/>
                    </a:lnTo>
                    <a:lnTo>
                      <a:pt x="174" y="299"/>
                    </a:lnTo>
                    <a:lnTo>
                      <a:pt x="179" y="313"/>
                    </a:lnTo>
                    <a:lnTo>
                      <a:pt x="185" y="329"/>
                    </a:lnTo>
                    <a:lnTo>
                      <a:pt x="192" y="344"/>
                    </a:lnTo>
                    <a:lnTo>
                      <a:pt x="199" y="360"/>
                    </a:lnTo>
                    <a:lnTo>
                      <a:pt x="206" y="375"/>
                    </a:lnTo>
                    <a:lnTo>
                      <a:pt x="212" y="386"/>
                    </a:lnTo>
                    <a:lnTo>
                      <a:pt x="218" y="397"/>
                    </a:lnTo>
                    <a:lnTo>
                      <a:pt x="225" y="408"/>
                    </a:lnTo>
                    <a:lnTo>
                      <a:pt x="231" y="419"/>
                    </a:lnTo>
                    <a:lnTo>
                      <a:pt x="237" y="430"/>
                    </a:lnTo>
                    <a:lnTo>
                      <a:pt x="244" y="440"/>
                    </a:lnTo>
                    <a:lnTo>
                      <a:pt x="251" y="451"/>
                    </a:lnTo>
                    <a:lnTo>
                      <a:pt x="265" y="471"/>
                    </a:lnTo>
                    <a:lnTo>
                      <a:pt x="265" y="471"/>
                    </a:lnTo>
                    <a:lnTo>
                      <a:pt x="272" y="482"/>
                    </a:lnTo>
                    <a:lnTo>
                      <a:pt x="279" y="492"/>
                    </a:lnTo>
                    <a:lnTo>
                      <a:pt x="287" y="502"/>
                    </a:lnTo>
                    <a:lnTo>
                      <a:pt x="294" y="512"/>
                    </a:lnTo>
                    <a:lnTo>
                      <a:pt x="302" y="522"/>
                    </a:lnTo>
                    <a:lnTo>
                      <a:pt x="310" y="532"/>
                    </a:lnTo>
                    <a:lnTo>
                      <a:pt x="319" y="542"/>
                    </a:lnTo>
                    <a:lnTo>
                      <a:pt x="330" y="554"/>
                    </a:lnTo>
                    <a:lnTo>
                      <a:pt x="341" y="567"/>
                    </a:lnTo>
                    <a:lnTo>
                      <a:pt x="353" y="579"/>
                    </a:lnTo>
                    <a:lnTo>
                      <a:pt x="365" y="590"/>
                    </a:lnTo>
                    <a:lnTo>
                      <a:pt x="377" y="600"/>
                    </a:lnTo>
                    <a:lnTo>
                      <a:pt x="389" y="608"/>
                    </a:lnTo>
                    <a:lnTo>
                      <a:pt x="402" y="615"/>
                    </a:lnTo>
                    <a:lnTo>
                      <a:pt x="416" y="621"/>
                    </a:lnTo>
                    <a:lnTo>
                      <a:pt x="430" y="623"/>
                    </a:lnTo>
                    <a:lnTo>
                      <a:pt x="517" y="623"/>
                    </a:lnTo>
                    <a:lnTo>
                      <a:pt x="626" y="785"/>
                    </a:lnTo>
                    <a:lnTo>
                      <a:pt x="615" y="790"/>
                    </a:lnTo>
                    <a:lnTo>
                      <a:pt x="603" y="795"/>
                    </a:lnTo>
                    <a:lnTo>
                      <a:pt x="592" y="800"/>
                    </a:lnTo>
                    <a:lnTo>
                      <a:pt x="581" y="803"/>
                    </a:lnTo>
                    <a:lnTo>
                      <a:pt x="571" y="806"/>
                    </a:lnTo>
                    <a:lnTo>
                      <a:pt x="561" y="808"/>
                    </a:lnTo>
                    <a:lnTo>
                      <a:pt x="551" y="810"/>
                    </a:lnTo>
                    <a:lnTo>
                      <a:pt x="541" y="812"/>
                    </a:lnTo>
                    <a:lnTo>
                      <a:pt x="520" y="816"/>
                    </a:lnTo>
                    <a:lnTo>
                      <a:pt x="499" y="819"/>
                    </a:lnTo>
                    <a:lnTo>
                      <a:pt x="478" y="819"/>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41">
                <a:extLst>
                  <a:ext uri="{FF2B5EF4-FFF2-40B4-BE49-F238E27FC236}">
                    <a16:creationId xmlns:a16="http://schemas.microsoft.com/office/drawing/2014/main" id="{EF32DB7D-5376-4787-B159-061B519F7931}"/>
                  </a:ext>
                </a:extLst>
              </p:cNvPr>
              <p:cNvSpPr>
                <a:spLocks/>
              </p:cNvSpPr>
              <p:nvPr/>
            </p:nvSpPr>
            <p:spPr bwMode="auto">
              <a:xfrm>
                <a:off x="467" y="617"/>
                <a:ext cx="627" cy="820"/>
              </a:xfrm>
              <a:custGeom>
                <a:avLst/>
                <a:gdLst>
                  <a:gd name="T0" fmla="*/ 204 w 627"/>
                  <a:gd name="T1" fmla="*/ 199 h 820"/>
                  <a:gd name="T2" fmla="*/ 67 w 627"/>
                  <a:gd name="T3" fmla="*/ 199 h 820"/>
                  <a:gd name="T4" fmla="*/ 80 w 627"/>
                  <a:gd name="T5" fmla="*/ 197 h 820"/>
                  <a:gd name="T6" fmla="*/ 90 w 627"/>
                  <a:gd name="T7" fmla="*/ 190 h 820"/>
                  <a:gd name="T8" fmla="*/ 96 w 627"/>
                  <a:gd name="T9" fmla="*/ 180 h 820"/>
                  <a:gd name="T10" fmla="*/ 99 w 627"/>
                  <a:gd name="T11" fmla="*/ 168 h 820"/>
                  <a:gd name="T12" fmla="*/ 96 w 627"/>
                  <a:gd name="T13" fmla="*/ 156 h 820"/>
                  <a:gd name="T14" fmla="*/ 90 w 627"/>
                  <a:gd name="T15" fmla="*/ 146 h 820"/>
                  <a:gd name="T16" fmla="*/ 80 w 627"/>
                  <a:gd name="T17" fmla="*/ 140 h 820"/>
                  <a:gd name="T18" fmla="*/ 67 w 627"/>
                  <a:gd name="T19" fmla="*/ 137 h 820"/>
                  <a:gd name="T20" fmla="*/ 190 w 627"/>
                  <a:gd name="T21" fmla="*/ 137 h 820"/>
                  <a:gd name="T22" fmla="*/ 225 w 627"/>
                  <a:gd name="T23" fmla="*/ 189 h 820"/>
                  <a:gd name="T24" fmla="*/ 215 w 627"/>
                  <a:gd name="T25" fmla="*/ 193 h 820"/>
                  <a:gd name="T26" fmla="*/ 205 w 627"/>
                  <a:gd name="T27" fmla="*/ 199 h 820"/>
                  <a:gd name="T28" fmla="*/ 204 w 627"/>
                  <a:gd name="T29" fmla="*/ 19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7" h="820">
                    <a:moveTo>
                      <a:pt x="204" y="199"/>
                    </a:moveTo>
                    <a:lnTo>
                      <a:pt x="67" y="199"/>
                    </a:lnTo>
                    <a:lnTo>
                      <a:pt x="80" y="197"/>
                    </a:lnTo>
                    <a:lnTo>
                      <a:pt x="90" y="190"/>
                    </a:lnTo>
                    <a:lnTo>
                      <a:pt x="96" y="180"/>
                    </a:lnTo>
                    <a:lnTo>
                      <a:pt x="99" y="168"/>
                    </a:lnTo>
                    <a:lnTo>
                      <a:pt x="96" y="156"/>
                    </a:lnTo>
                    <a:lnTo>
                      <a:pt x="90" y="146"/>
                    </a:lnTo>
                    <a:lnTo>
                      <a:pt x="80" y="140"/>
                    </a:lnTo>
                    <a:lnTo>
                      <a:pt x="67" y="137"/>
                    </a:lnTo>
                    <a:lnTo>
                      <a:pt x="190" y="137"/>
                    </a:lnTo>
                    <a:lnTo>
                      <a:pt x="225" y="189"/>
                    </a:lnTo>
                    <a:lnTo>
                      <a:pt x="215" y="193"/>
                    </a:lnTo>
                    <a:lnTo>
                      <a:pt x="205" y="199"/>
                    </a:lnTo>
                    <a:lnTo>
                      <a:pt x="204" y="199"/>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2">
                <a:extLst>
                  <a:ext uri="{FF2B5EF4-FFF2-40B4-BE49-F238E27FC236}">
                    <a16:creationId xmlns:a16="http://schemas.microsoft.com/office/drawing/2014/main" id="{7B464DAF-F5A6-4179-BCC5-BA4269EB6C04}"/>
                  </a:ext>
                </a:extLst>
              </p:cNvPr>
              <p:cNvSpPr>
                <a:spLocks/>
              </p:cNvSpPr>
              <p:nvPr/>
            </p:nvSpPr>
            <p:spPr bwMode="auto">
              <a:xfrm>
                <a:off x="467" y="617"/>
                <a:ext cx="627" cy="820"/>
              </a:xfrm>
              <a:custGeom>
                <a:avLst/>
                <a:gdLst>
                  <a:gd name="T0" fmla="*/ 517 w 627"/>
                  <a:gd name="T1" fmla="*/ 623 h 820"/>
                  <a:gd name="T2" fmla="*/ 430 w 627"/>
                  <a:gd name="T3" fmla="*/ 623 h 820"/>
                  <a:gd name="T4" fmla="*/ 445 w 627"/>
                  <a:gd name="T5" fmla="*/ 623 h 820"/>
                  <a:gd name="T6" fmla="*/ 458 w 627"/>
                  <a:gd name="T7" fmla="*/ 620 h 820"/>
                  <a:gd name="T8" fmla="*/ 472 w 627"/>
                  <a:gd name="T9" fmla="*/ 615 h 820"/>
                  <a:gd name="T10" fmla="*/ 482 w 627"/>
                  <a:gd name="T11" fmla="*/ 610 h 820"/>
                  <a:gd name="T12" fmla="*/ 490 w 627"/>
                  <a:gd name="T13" fmla="*/ 603 h 820"/>
                  <a:gd name="T14" fmla="*/ 498 w 627"/>
                  <a:gd name="T15" fmla="*/ 596 h 820"/>
                  <a:gd name="T16" fmla="*/ 517 w 627"/>
                  <a:gd name="T17" fmla="*/ 62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820">
                    <a:moveTo>
                      <a:pt x="517" y="623"/>
                    </a:moveTo>
                    <a:lnTo>
                      <a:pt x="430" y="623"/>
                    </a:lnTo>
                    <a:lnTo>
                      <a:pt x="445" y="623"/>
                    </a:lnTo>
                    <a:lnTo>
                      <a:pt x="458" y="620"/>
                    </a:lnTo>
                    <a:lnTo>
                      <a:pt x="472" y="615"/>
                    </a:lnTo>
                    <a:lnTo>
                      <a:pt x="482" y="610"/>
                    </a:lnTo>
                    <a:lnTo>
                      <a:pt x="490" y="603"/>
                    </a:lnTo>
                    <a:lnTo>
                      <a:pt x="498" y="596"/>
                    </a:lnTo>
                    <a:lnTo>
                      <a:pt x="517" y="623"/>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7" name="TextBox 46">
            <a:extLst>
              <a:ext uri="{FF2B5EF4-FFF2-40B4-BE49-F238E27FC236}">
                <a16:creationId xmlns:a16="http://schemas.microsoft.com/office/drawing/2014/main" id="{84DE5B39-BD51-47CE-A86F-AF007D321CD6}"/>
              </a:ext>
            </a:extLst>
          </p:cNvPr>
          <p:cNvSpPr txBox="1"/>
          <p:nvPr/>
        </p:nvSpPr>
        <p:spPr>
          <a:xfrm>
            <a:off x="3080338" y="3902642"/>
            <a:ext cx="5575981" cy="1636345"/>
          </a:xfrm>
          <a:prstGeom prst="rect">
            <a:avLst/>
          </a:prstGeom>
          <a:noFill/>
        </p:spPr>
        <p:txBody>
          <a:bodyPr wrap="square">
            <a:spAutoFit/>
          </a:bodyPr>
          <a:lstStyle/>
          <a:p>
            <a:pPr marL="815975" marR="0" indent="-815975" eaLnBrk="0" hangingPunct="0">
              <a:lnSpc>
                <a:spcPct val="150000"/>
              </a:lnSpc>
              <a:spcBef>
                <a:spcPts val="565"/>
              </a:spcBef>
              <a:spcAft>
                <a:spcPts val="0"/>
              </a:spcAft>
            </a:pPr>
            <a:r>
              <a:rPr lang="en-US" sz="2800" dirty="0">
                <a:solidFill>
                  <a:srgbClr val="98AB4D"/>
                </a:solidFill>
                <a:effectLst/>
                <a:latin typeface="Lucida Sans" panose="020B0602030504020204" pitchFamily="34" charset="0"/>
                <a:ea typeface="Times New Roman" panose="02020603050405020304" pitchFamily="18" charset="0"/>
                <a:cs typeface="Lucida Sans" panose="020B0602030504020204" pitchFamily="34" charset="0"/>
              </a:rPr>
              <a:t>CALL</a:t>
            </a:r>
            <a:endParaRPr lang="en-US" sz="900" dirty="0">
              <a:solidFill>
                <a:srgbClr val="98AB4D"/>
              </a:solidFill>
              <a:latin typeface="Lucida Sans" panose="020B0602030504020204" pitchFamily="34" charset="0"/>
              <a:ea typeface="Times New Roman" panose="02020603050405020304" pitchFamily="18" charset="0"/>
              <a:cs typeface="Lucida Sans" panose="020B0602030504020204" pitchFamily="34" charset="0"/>
            </a:endParaRPr>
          </a:p>
          <a:p>
            <a:pPr marL="815975" marR="0" indent="-815975" eaLnBrk="0" hangingPunct="0">
              <a:lnSpc>
                <a:spcPts val="1625"/>
              </a:lnSpc>
              <a:spcBef>
                <a:spcPts val="565"/>
              </a:spcBef>
              <a:spcAft>
                <a:spcPts val="0"/>
              </a:spcAft>
            </a:pPr>
            <a:r>
              <a:rPr lang="en-US" sz="2800" dirty="0">
                <a:effectLst/>
                <a:latin typeface="Lucida Sans" panose="020B0602030504020204" pitchFamily="34" charset="0"/>
                <a:ea typeface="Times New Roman" panose="02020603050405020304" pitchFamily="18" charset="0"/>
                <a:cs typeface="Lucida Sans" panose="020B0602030504020204" pitchFamily="34" charset="0"/>
              </a:rPr>
              <a:t>410.641.7717</a:t>
            </a:r>
            <a:endParaRPr lang="en-US" sz="900" dirty="0">
              <a:effectLst/>
              <a:latin typeface="Lucida Sans" panose="020B0602030504020204" pitchFamily="34" charset="0"/>
              <a:ea typeface="Times New Roman" panose="02020603050405020304" pitchFamily="18" charset="0"/>
              <a:cs typeface="Lucida Sans" panose="020B0602030504020204" pitchFamily="34" charset="0"/>
            </a:endParaRPr>
          </a:p>
          <a:p>
            <a:r>
              <a:rPr lang="en-US" sz="2000" dirty="0">
                <a:effectLst/>
                <a:latin typeface="Lucida Sans" panose="020B0602030504020204" pitchFamily="34" charset="0"/>
                <a:ea typeface="Times New Roman" panose="02020603050405020304" pitchFamily="18" charset="0"/>
                <a:cs typeface="Lucida Sans" panose="020B0602030504020204" pitchFamily="34" charset="0"/>
              </a:rPr>
              <a:t>After</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hours,</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call</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Ocean</a:t>
            </a:r>
            <a:r>
              <a:rPr lang="en-US" sz="2000" spc="35"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Pines</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Police</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at</a:t>
            </a:r>
            <a:r>
              <a:rPr lang="en-US" sz="2000" spc="35"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410.641.7747</a:t>
            </a:r>
            <a:endParaRPr lang="en-US" sz="2000" dirty="0"/>
          </a:p>
        </p:txBody>
      </p:sp>
    </p:spTree>
    <p:extLst>
      <p:ext uri="{BB962C8B-B14F-4D97-AF65-F5344CB8AC3E}">
        <p14:creationId xmlns:p14="http://schemas.microsoft.com/office/powerpoint/2010/main" val="76640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3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5" name="Straight Connector 3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1089462" y="962902"/>
            <a:ext cx="3132288" cy="2380828"/>
          </a:xfrm>
          <a:prstGeom prst="rect">
            <a:avLst/>
          </a:prstGeom>
        </p:spPr>
        <p:txBody>
          <a:bodyPr vert="horz" lIns="91440" tIns="45720" rIns="91440" bIns="0" rtlCol="0" anchor="b">
            <a:normAutofit/>
          </a:bodyPr>
          <a:lstStyle/>
          <a:p>
            <a:pPr marL="0" marR="0" lvl="0" indent="0" fontAlgn="auto">
              <a:lnSpc>
                <a:spcPct val="90000"/>
              </a:lnSpc>
              <a:spcBef>
                <a:spcPct val="0"/>
              </a:spcBef>
              <a:spcAft>
                <a:spcPts val="600"/>
              </a:spcAft>
              <a:buClrTx/>
              <a:buSzTx/>
              <a:tabLst/>
              <a:defRPr/>
            </a:pPr>
            <a:r>
              <a:rPr kumimoji="0" lang="en-US" sz="3900" u="none" strike="noStrike" cap="all" spc="0" normalizeH="0" baseline="0" noProof="0">
                <a:ln>
                  <a:noFill/>
                </a:ln>
                <a:uLnTx/>
                <a:uFillTx/>
                <a:latin typeface="+mj-lt"/>
                <a:ea typeface="+mj-ea"/>
                <a:cs typeface="+mj-cs"/>
              </a:rPr>
              <a:t>Your assessment</a:t>
            </a:r>
          </a:p>
          <a:p>
            <a:pPr marL="0" marR="0" lvl="0" indent="0" fontAlgn="auto">
              <a:lnSpc>
                <a:spcPct val="90000"/>
              </a:lnSpc>
              <a:spcBef>
                <a:spcPct val="0"/>
              </a:spcBef>
              <a:spcAft>
                <a:spcPts val="600"/>
              </a:spcAft>
              <a:buClrTx/>
              <a:buSzTx/>
              <a:tabLst/>
              <a:defRPr/>
            </a:pPr>
            <a:r>
              <a:rPr kumimoji="0" lang="en-US" sz="3900" u="none" strike="noStrike" cap="all" spc="0" normalizeH="0" baseline="0" noProof="0">
                <a:ln>
                  <a:noFill/>
                </a:ln>
                <a:uLnTx/>
                <a:uFillTx/>
                <a:latin typeface="+mj-lt"/>
                <a:ea typeface="+mj-ea"/>
                <a:cs typeface="+mj-cs"/>
              </a:rPr>
              <a:t>dollars at work</a:t>
            </a:r>
          </a:p>
        </p:txBody>
      </p:sp>
      <p:cxnSp>
        <p:nvCxnSpPr>
          <p:cNvPr id="43" name="Straight Connector 4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Graphic 27" descr="Money">
            <a:extLst>
              <a:ext uri="{FF2B5EF4-FFF2-40B4-BE49-F238E27FC236}">
                <a16:creationId xmlns:a16="http://schemas.microsoft.com/office/drawing/2014/main" id="{EFA2D791-9D6B-4BF8-8E89-9D23EE1AC1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0808" y="1275798"/>
            <a:ext cx="3720331" cy="3720331"/>
          </a:xfrm>
          <a:prstGeom prst="rect">
            <a:avLst/>
          </a:prstGeom>
        </p:spPr>
      </p:pic>
      <p:pic>
        <p:nvPicPr>
          <p:cNvPr id="45" name="Picture 4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7" name="Straight Connector 4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1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5109091"/>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Where are we today?</a:t>
            </a:r>
          </a:p>
          <a:p>
            <a:pPr algn="ctr" fontAlgn="b"/>
            <a:r>
              <a:rPr lang="en-US" sz="2800" b="1" dirty="0">
                <a:solidFill>
                  <a:prstClr val="black"/>
                </a:solidFill>
                <a:latin typeface="Century Gothic" panose="020B0502020202020204" pitchFamily="34" charset="0"/>
                <a:cs typeface="Times New Roman" pitchFamily="18" charset="0"/>
              </a:rPr>
              <a:t>Operational Review</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Successfully completed a Budget for FY 2021-22</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Implemented level 1, 2 and 3 customer service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Implemented work groups to achieve results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Covid-19 communication plan and re-opening of Ocean Pines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Payroll Protection Plan Forgiveness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Other initiatives completed or in progress</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Bainbridge Initiative</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Drainage Pipes</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Northstar software</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Board meeting audio/visual upgrade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Assessment for FY 2021-2022 of $996 non-water lots (representing $10 increase over prior year or 1%)</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 stronger management team (bench strength) for the Director level</a:t>
            </a:r>
          </a:p>
          <a:p>
            <a:pPr algn="ctr" fontAlgn="b"/>
            <a:endParaRPr lang="en-US" dirty="0">
              <a:solidFill>
                <a:prstClr val="black"/>
              </a:solidFill>
              <a:latin typeface="Century Gothic" panose="020B0502020202020204" pitchFamily="34" charset="0"/>
            </a:endParaRPr>
          </a:p>
        </p:txBody>
      </p:sp>
      <p:sp>
        <p:nvSpPr>
          <p:cNvPr id="7" name="Date Placeholder 5">
            <a:extLst>
              <a:ext uri="{FF2B5EF4-FFF2-40B4-BE49-F238E27FC236}">
                <a16:creationId xmlns:a16="http://schemas.microsoft.com/office/drawing/2014/main" id="{877A70D6-8582-4A0C-B14E-C28565FE0ED9}"/>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E391B303-7B7E-43A9-96A7-3E3A8A539C1E}"/>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3467346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4001095"/>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Management Approach</a:t>
            </a:r>
          </a:p>
          <a:p>
            <a:pPr algn="ctr" fontAlgn="b"/>
            <a:r>
              <a:rPr lang="en-US" sz="2800" b="1" dirty="0">
                <a:solidFill>
                  <a:prstClr val="black"/>
                </a:solidFill>
                <a:latin typeface="Century Gothic" panose="020B0502020202020204" pitchFamily="34" charset="0"/>
                <a:cs typeface="Times New Roman" pitchFamily="18" charset="0"/>
              </a:rPr>
              <a:t>Operational Review</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Manage During the Pandemic</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Communication Plan</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Set Up Team to address Government mandates</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Keep Staff employed</a:t>
            </a:r>
          </a:p>
          <a:p>
            <a:pPr marL="742950" lvl="1" indent="-285750"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Review Budgets and have plans for each department and amenities to avoid major losses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Hired consultant to evaluate and set a gameplan for golf maintenance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Hired DMA consultant to review reserve study</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Continued to utilize a “balanced” team approach</a:t>
            </a:r>
          </a:p>
          <a:p>
            <a:pPr algn="ctr" fontAlgn="b"/>
            <a:endParaRPr lang="en-US" dirty="0">
              <a:solidFill>
                <a:prstClr val="black"/>
              </a:solidFill>
              <a:latin typeface="Century Gothic" panose="020B0502020202020204" pitchFamily="34" charset="0"/>
            </a:endParaRPr>
          </a:p>
        </p:txBody>
      </p:sp>
      <p:sp>
        <p:nvSpPr>
          <p:cNvPr id="7" name="Date Placeholder 5">
            <a:extLst>
              <a:ext uri="{FF2B5EF4-FFF2-40B4-BE49-F238E27FC236}">
                <a16:creationId xmlns:a16="http://schemas.microsoft.com/office/drawing/2014/main" id="{01F9C28B-DC0C-4C4F-8257-A94F9D68169E}"/>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5C737DB6-5049-4E24-8A2A-A6B3A04D2CCF}"/>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37405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199" y="533400"/>
            <a:ext cx="7213600" cy="3518752"/>
          </a:xfrm>
        </p:spPr>
        <p:txBody>
          <a:bodyPr anchor="b">
            <a:normAutofit fontScale="90000"/>
          </a:bodyPr>
          <a:lstStyle/>
          <a:p>
            <a:pPr marL="228600" marR="0" algn="l">
              <a:lnSpc>
                <a:spcPct val="115000"/>
              </a:lnSpc>
              <a:spcBef>
                <a:spcPts val="0"/>
              </a:spcBef>
              <a:spcAft>
                <a:spcPts val="0"/>
              </a:spcAft>
            </a:pPr>
            <a:r>
              <a:rPr lang="en-US" sz="5700" b="1" dirty="0">
                <a:latin typeface="Century Gothic" panose="020B0502020202020204" pitchFamily="34" charset="0"/>
              </a:rPr>
              <a:t>Appointments</a:t>
            </a:r>
            <a:br>
              <a:rPr lang="en-US" sz="5700" b="1" dirty="0">
                <a:latin typeface="Century Gothic" panose="020B0502020202020204" pitchFamily="34" charset="0"/>
              </a:rPr>
            </a:br>
            <a:r>
              <a:rPr lang="en-US" sz="2800" dirty="0">
                <a:solidFill>
                  <a:schemeClr val="tx1"/>
                </a:solidFill>
                <a:effectLst/>
                <a:latin typeface="Century Gothic" panose="020B0502020202020204" pitchFamily="34" charset="0"/>
                <a:ea typeface="Times New Roman" panose="02020603050405020304" pitchFamily="18" charset="0"/>
              </a:rPr>
              <a:t>Recorder - Michelle Bennett </a:t>
            </a:r>
            <a:br>
              <a:rPr lang="en-US" sz="2800" dirty="0">
                <a:solidFill>
                  <a:schemeClr val="tx1"/>
                </a:solidFill>
                <a:effectLst/>
                <a:latin typeface="Century Gothic" panose="020B0502020202020204" pitchFamily="34" charset="0"/>
                <a:ea typeface="Times New Roman" panose="02020603050405020304" pitchFamily="18" charset="0"/>
              </a:rPr>
            </a:br>
            <a:r>
              <a:rPr lang="en-US" sz="2800" dirty="0">
                <a:solidFill>
                  <a:schemeClr val="tx1"/>
                </a:solidFill>
                <a:effectLst/>
                <a:latin typeface="Century Gothic" panose="020B0502020202020204" pitchFamily="34" charset="0"/>
                <a:ea typeface="Times New Roman" panose="02020603050405020304" pitchFamily="18" charset="0"/>
              </a:rPr>
              <a:t>Parliamentarian – Jeremy Tucker</a:t>
            </a:r>
            <a:br>
              <a:rPr lang="en-US" sz="2800" dirty="0">
                <a:solidFill>
                  <a:schemeClr val="tx1"/>
                </a:solidFill>
                <a:effectLst/>
                <a:latin typeface="Century Gothic" panose="020B0502020202020204" pitchFamily="34" charset="0"/>
                <a:ea typeface="Times New Roman" panose="02020603050405020304" pitchFamily="18" charset="0"/>
              </a:rPr>
            </a:br>
            <a:r>
              <a:rPr lang="en-US" sz="2800" dirty="0">
                <a:solidFill>
                  <a:schemeClr val="tx1"/>
                </a:solidFill>
                <a:effectLst/>
                <a:latin typeface="Century Gothic" panose="020B0502020202020204" pitchFamily="34" charset="0"/>
                <a:ea typeface="Times New Roman" panose="02020603050405020304" pitchFamily="18" charset="0"/>
              </a:rPr>
              <a:t>Timekeeper – Mary Ann Whitcomb</a:t>
            </a:r>
            <a:br>
              <a:rPr lang="en-US" sz="2800" dirty="0">
                <a:solidFill>
                  <a:schemeClr val="tx1"/>
                </a:solidFill>
                <a:effectLst/>
                <a:latin typeface="Century Gothic" panose="020B0502020202020204" pitchFamily="34" charset="0"/>
                <a:ea typeface="Times New Roman" panose="02020603050405020304" pitchFamily="18" charset="0"/>
              </a:rPr>
            </a:br>
            <a:r>
              <a:rPr lang="en-US" sz="2800" dirty="0">
                <a:solidFill>
                  <a:schemeClr val="tx1"/>
                </a:solidFill>
                <a:effectLst/>
                <a:latin typeface="Century Gothic" panose="020B0502020202020204" pitchFamily="34" charset="0"/>
                <a:ea typeface="Times New Roman" panose="02020603050405020304" pitchFamily="18" charset="0"/>
              </a:rPr>
              <a:t>Sergeant-at-Arms – Chief Leo Ehrisman</a:t>
            </a:r>
            <a:br>
              <a:rPr lang="en-US" sz="2800" dirty="0">
                <a:solidFill>
                  <a:schemeClr val="tx1"/>
                </a:solidFill>
                <a:effectLst/>
                <a:latin typeface="Century Gothic" panose="020B0502020202020204" pitchFamily="34" charset="0"/>
                <a:ea typeface="Times New Roman" panose="02020603050405020304" pitchFamily="18" charset="0"/>
              </a:rPr>
            </a:br>
            <a:r>
              <a:rPr lang="en-US" sz="2800" dirty="0">
                <a:solidFill>
                  <a:schemeClr val="tx1"/>
                </a:solidFill>
                <a:effectLst/>
                <a:latin typeface="Century Gothic" panose="020B0502020202020204" pitchFamily="34" charset="0"/>
                <a:ea typeface="Times New Roman" panose="02020603050405020304" pitchFamily="18" charset="0"/>
              </a:rPr>
              <a:t>Teller – Bob Windsor </a:t>
            </a:r>
            <a:endParaRPr lang="en-US" sz="5700" b="1" dirty="0">
              <a:solidFill>
                <a:schemeClr val="tx1"/>
              </a:solidFill>
              <a:latin typeface="Century Gothic" panose="020B0502020202020204" pitchFamily="34" charset="0"/>
            </a:endParaRPr>
          </a:p>
        </p:txBody>
      </p:sp>
      <p:sp>
        <p:nvSpPr>
          <p:cNvPr id="3" name="Date Placeholder 5">
            <a:extLst>
              <a:ext uri="{FF2B5EF4-FFF2-40B4-BE49-F238E27FC236}">
                <a16:creationId xmlns:a16="http://schemas.microsoft.com/office/drawing/2014/main" id="{D1D2904F-8798-4B45-850F-ECCD38CE255F}"/>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4" name="Slide Number Placeholder 6">
            <a:extLst>
              <a:ext uri="{FF2B5EF4-FFF2-40B4-BE49-F238E27FC236}">
                <a16:creationId xmlns:a16="http://schemas.microsoft.com/office/drawing/2014/main" id="{E100C718-E7F9-4EFB-BC49-E30C42426A19}"/>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2078525945"/>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3570208"/>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Initiatives</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Drainage Pipe Liners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Bainbridge Pond filtration</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Addressed golf course and racquet sports situations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Elimination of 7 vehicles</a:t>
            </a:r>
          </a:p>
          <a:p>
            <a:pPr marL="461963" indent="-176213" fontAlgn="b">
              <a:buFont typeface="Wingdings" panose="05000000000000000000" pitchFamily="2" charset="2"/>
              <a:buChar char="Ø"/>
            </a:pPr>
            <a:r>
              <a:rPr lang="en-US" dirty="0">
                <a:solidFill>
                  <a:prstClr val="black"/>
                </a:solidFill>
                <a:latin typeface="Century Gothic" panose="020B0502020202020204" pitchFamily="34" charset="0"/>
                <a:cs typeface="Times New Roman" pitchFamily="18" charset="0"/>
              </a:rPr>
              <a:t>Gain on Sale ~ $53K and Annual savings ~ $80K (approx.).</a:t>
            </a:r>
          </a:p>
          <a:p>
            <a:pPr marL="341313" indent="-341313"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DMA “Lite” study</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 and Road plans on track</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Northstar</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Amenities</a:t>
            </a:r>
          </a:p>
          <a:p>
            <a:pPr algn="ctr" fontAlgn="b"/>
            <a:endParaRPr lang="en-US" dirty="0">
              <a:solidFill>
                <a:prstClr val="black"/>
              </a:solidFill>
              <a:latin typeface="Century Gothic" panose="020B0502020202020204" pitchFamily="34" charset="0"/>
            </a:endParaRPr>
          </a:p>
        </p:txBody>
      </p:sp>
      <p:sp>
        <p:nvSpPr>
          <p:cNvPr id="7" name="Date Placeholder 5">
            <a:extLst>
              <a:ext uri="{FF2B5EF4-FFF2-40B4-BE49-F238E27FC236}">
                <a16:creationId xmlns:a16="http://schemas.microsoft.com/office/drawing/2014/main" id="{7640F528-660F-480A-9BFD-D7271359A6CC}"/>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227BEF98-BACE-47F5-AB62-01CBDC70599A}"/>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286298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Bainbridge Filtration Initiative</a:t>
            </a:r>
            <a:endParaRPr lang="en-US" dirty="0">
              <a:solidFill>
                <a:prstClr val="black"/>
              </a:solidFill>
              <a:latin typeface="Century Gothic" panose="020B0502020202020204" pitchFamily="34" charset="0"/>
              <a:cs typeface="Times New Roman" pitchFamily="18" charset="0"/>
            </a:endParaRPr>
          </a:p>
        </p:txBody>
      </p:sp>
      <p:sp>
        <p:nvSpPr>
          <p:cNvPr id="7" name="Date Placeholder 5">
            <a:extLst>
              <a:ext uri="{FF2B5EF4-FFF2-40B4-BE49-F238E27FC236}">
                <a16:creationId xmlns:a16="http://schemas.microsoft.com/office/drawing/2014/main" id="{7640F528-660F-480A-9BFD-D7271359A6CC}"/>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227BEF98-BACE-47F5-AB62-01CBDC70599A}"/>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31</a:t>
            </a:fld>
            <a:endParaRPr lang="en-US" dirty="0">
              <a:solidFill>
                <a:schemeClr val="bg1"/>
              </a:solidFill>
            </a:endParaRPr>
          </a:p>
        </p:txBody>
      </p:sp>
      <p:pic>
        <p:nvPicPr>
          <p:cNvPr id="5" name="Picture 4">
            <a:extLst>
              <a:ext uri="{FF2B5EF4-FFF2-40B4-BE49-F238E27FC236}">
                <a16:creationId xmlns:a16="http://schemas.microsoft.com/office/drawing/2014/main" id="{3189F9FC-5FB2-4611-9450-9359544B83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 r="-287" b="-279"/>
          <a:stretch/>
        </p:blipFill>
        <p:spPr>
          <a:xfrm>
            <a:off x="0" y="853440"/>
            <a:ext cx="4685211" cy="3126377"/>
          </a:xfrm>
          <a:prstGeom prst="rect">
            <a:avLst/>
          </a:prstGeom>
        </p:spPr>
      </p:pic>
      <p:pic>
        <p:nvPicPr>
          <p:cNvPr id="4" name="Picture 3">
            <a:extLst>
              <a:ext uri="{FF2B5EF4-FFF2-40B4-BE49-F238E27FC236}">
                <a16:creationId xmlns:a16="http://schemas.microsoft.com/office/drawing/2014/main" id="{069B7D2F-8704-4C3A-8661-F1E8B3C958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466" y="550571"/>
            <a:ext cx="3200400" cy="4267200"/>
          </a:xfrm>
          <a:prstGeom prst="rect">
            <a:avLst/>
          </a:prstGeom>
        </p:spPr>
      </p:pic>
      <p:sp>
        <p:nvSpPr>
          <p:cNvPr id="6" name="TextBox 5">
            <a:extLst>
              <a:ext uri="{FF2B5EF4-FFF2-40B4-BE49-F238E27FC236}">
                <a16:creationId xmlns:a16="http://schemas.microsoft.com/office/drawing/2014/main" id="{EC532001-E152-4EB2-BC55-391F658A2B2A}"/>
              </a:ext>
            </a:extLst>
          </p:cNvPr>
          <p:cNvSpPr txBox="1"/>
          <p:nvPr/>
        </p:nvSpPr>
        <p:spPr>
          <a:xfrm>
            <a:off x="320040" y="4191000"/>
            <a:ext cx="4251960" cy="1554272"/>
          </a:xfrm>
          <a:prstGeom prst="rect">
            <a:avLst/>
          </a:prstGeom>
          <a:noFill/>
        </p:spPr>
        <p:txBody>
          <a:bodyPr wrap="square" rtlCol="0">
            <a:spAutoFit/>
          </a:bodyPr>
          <a:lstStyle/>
          <a:p>
            <a:pPr marL="174625"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a:ea typeface="+mn-ea"/>
                <a:cs typeface="+mn-cs"/>
              </a:rPr>
              <a:t>Forebay</a:t>
            </a:r>
            <a:r>
              <a:rPr kumimoji="0" lang="en-US" sz="1500" b="0" i="0" u="none" strike="noStrike" kern="1200" cap="none" spc="0" normalizeH="0" baseline="0" noProof="0" dirty="0">
                <a:ln>
                  <a:noFill/>
                </a:ln>
                <a:solidFill>
                  <a:prstClr val="black"/>
                </a:solidFill>
                <a:effectLst/>
                <a:uLnTx/>
                <a:uFillTx/>
                <a:latin typeface="Gill Sans MT" panose="020B0502020104020203"/>
                <a:ea typeface="+mn-ea"/>
                <a:cs typeface="+mn-cs"/>
              </a:rPr>
              <a:t> - Inlet of the pond where filtration takes place before entering main pond. Separated by dirt berm, grasses and plants</a:t>
            </a:r>
          </a:p>
          <a:p>
            <a:pPr marL="174625"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Main Pond</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 – benches for plants are located under the water. </a:t>
            </a:r>
          </a:p>
          <a:p>
            <a:endParaRPr lang="en-US" dirty="0"/>
          </a:p>
        </p:txBody>
      </p:sp>
      <p:sp>
        <p:nvSpPr>
          <p:cNvPr id="9" name="TextBox 8">
            <a:extLst>
              <a:ext uri="{FF2B5EF4-FFF2-40B4-BE49-F238E27FC236}">
                <a16:creationId xmlns:a16="http://schemas.microsoft.com/office/drawing/2014/main" id="{73E310D2-3F84-44EE-B6F2-2219ECA85991}"/>
              </a:ext>
            </a:extLst>
          </p:cNvPr>
          <p:cNvSpPr txBox="1"/>
          <p:nvPr/>
        </p:nvSpPr>
        <p:spPr>
          <a:xfrm>
            <a:off x="5334000" y="4901625"/>
            <a:ext cx="3098866" cy="584775"/>
          </a:xfrm>
          <a:prstGeom prst="rect">
            <a:avLst/>
          </a:prstGeom>
          <a:noFill/>
        </p:spPr>
        <p:txBody>
          <a:bodyPr wrap="square" rtlCol="0">
            <a:spAutoFit/>
          </a:bodyPr>
          <a:lstStyle/>
          <a:p>
            <a:pPr algn="ctr"/>
            <a:r>
              <a:rPr lang="en-US" sz="1600" dirty="0">
                <a:latin typeface="Gill Sans MT" panose="020B0502020104020203" pitchFamily="34" charset="0"/>
              </a:rPr>
              <a:t>$482,337 = Bainbridge Pond Grant Amount Awarded</a:t>
            </a:r>
          </a:p>
        </p:txBody>
      </p:sp>
    </p:spTree>
    <p:extLst>
      <p:ext uri="{BB962C8B-B14F-4D97-AF65-F5344CB8AC3E}">
        <p14:creationId xmlns:p14="http://schemas.microsoft.com/office/powerpoint/2010/main" val="1935687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Drainage Pipe Replacement</a:t>
            </a:r>
            <a:endParaRPr lang="en-US" dirty="0">
              <a:solidFill>
                <a:prstClr val="black"/>
              </a:solidFill>
              <a:latin typeface="Century Gothic" panose="020B0502020202020204" pitchFamily="34" charset="0"/>
              <a:cs typeface="Times New Roman" pitchFamily="18" charset="0"/>
            </a:endParaRPr>
          </a:p>
        </p:txBody>
      </p:sp>
      <p:sp>
        <p:nvSpPr>
          <p:cNvPr id="7" name="Date Placeholder 5">
            <a:extLst>
              <a:ext uri="{FF2B5EF4-FFF2-40B4-BE49-F238E27FC236}">
                <a16:creationId xmlns:a16="http://schemas.microsoft.com/office/drawing/2014/main" id="{7640F528-660F-480A-9BFD-D7271359A6CC}"/>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227BEF98-BACE-47F5-AB62-01CBDC70599A}"/>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32</a:t>
            </a:fld>
            <a:endParaRPr lang="en-US" dirty="0">
              <a:solidFill>
                <a:schemeClr val="bg1"/>
              </a:solidFill>
            </a:endParaRPr>
          </a:p>
        </p:txBody>
      </p:sp>
      <p:pic>
        <p:nvPicPr>
          <p:cNvPr id="5" name="Picture 4">
            <a:extLst>
              <a:ext uri="{FF2B5EF4-FFF2-40B4-BE49-F238E27FC236}">
                <a16:creationId xmlns:a16="http://schemas.microsoft.com/office/drawing/2014/main" id="{3189F9FC-5FB2-4611-9450-9359544B832C}"/>
              </a:ext>
            </a:extLst>
          </p:cNvPr>
          <p:cNvPicPr>
            <a:picLocks noChangeAspect="1"/>
          </p:cNvPicPr>
          <p:nvPr/>
        </p:nvPicPr>
        <p:blipFill>
          <a:blip r:embed="rId3" cstate="print">
            <a:extLst>
              <a:ext uri="{28A0092B-C50C-407E-A947-70E740481C1C}">
                <a14:useLocalDpi xmlns:a14="http://schemas.microsoft.com/office/drawing/2010/main" val="0"/>
              </a:ext>
            </a:extLst>
          </a:blip>
          <a:srcRect l="24967" r="24967"/>
          <a:stretch/>
        </p:blipFill>
        <p:spPr>
          <a:xfrm rot="5400000">
            <a:off x="-45272" y="780007"/>
            <a:ext cx="4023360" cy="3628017"/>
          </a:xfrm>
          <a:prstGeom prst="rect">
            <a:avLst/>
          </a:prstGeom>
        </p:spPr>
      </p:pic>
      <p:pic>
        <p:nvPicPr>
          <p:cNvPr id="4" name="Picture 3">
            <a:extLst>
              <a:ext uri="{FF2B5EF4-FFF2-40B4-BE49-F238E27FC236}">
                <a16:creationId xmlns:a16="http://schemas.microsoft.com/office/drawing/2014/main" id="{17A12D67-EEC2-4759-9FA9-059A6CBE01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88"/>
          <a:stretch/>
        </p:blipFill>
        <p:spPr>
          <a:xfrm>
            <a:off x="5703862" y="582336"/>
            <a:ext cx="3120098" cy="4023360"/>
          </a:xfrm>
          <a:prstGeom prst="rect">
            <a:avLst/>
          </a:prstGeom>
        </p:spPr>
      </p:pic>
      <p:sp>
        <p:nvSpPr>
          <p:cNvPr id="9" name="TextBox 8">
            <a:extLst>
              <a:ext uri="{FF2B5EF4-FFF2-40B4-BE49-F238E27FC236}">
                <a16:creationId xmlns:a16="http://schemas.microsoft.com/office/drawing/2014/main" id="{FB9A8C6B-DB0B-4058-9EA7-926B20B64230}"/>
              </a:ext>
            </a:extLst>
          </p:cNvPr>
          <p:cNvSpPr txBox="1"/>
          <p:nvPr/>
        </p:nvSpPr>
        <p:spPr>
          <a:xfrm>
            <a:off x="1783080" y="5245894"/>
            <a:ext cx="5577840" cy="1231106"/>
          </a:xfrm>
          <a:prstGeom prst="rect">
            <a:avLst/>
          </a:prstGeom>
          <a:solidFill>
            <a:schemeClr val="accent6">
              <a:lumMod val="20000"/>
              <a:lumOff val="80000"/>
            </a:schemeClr>
          </a:solid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Drainage Spend</a:t>
            </a:r>
          </a:p>
          <a:p>
            <a:pPr fontAlgn="b"/>
            <a:r>
              <a:rPr lang="en-US" sz="1400" b="1" dirty="0">
                <a:solidFill>
                  <a:prstClr val="black"/>
                </a:solidFill>
                <a:latin typeface="Century Gothic" panose="020B0502020202020204" pitchFamily="34" charset="0"/>
                <a:cs typeface="Times New Roman" pitchFamily="18" charset="0"/>
              </a:rPr>
              <a:t>FY 2018/19 	$33,985</a:t>
            </a:r>
          </a:p>
          <a:p>
            <a:pPr fontAlgn="b"/>
            <a:r>
              <a:rPr lang="en-US" sz="1400" b="1" dirty="0">
                <a:solidFill>
                  <a:prstClr val="black"/>
                </a:solidFill>
                <a:latin typeface="Century Gothic" panose="020B0502020202020204" pitchFamily="34" charset="0"/>
                <a:cs typeface="Times New Roman" pitchFamily="18" charset="0"/>
              </a:rPr>
              <a:t>FY 2019/20	$611,983</a:t>
            </a:r>
          </a:p>
          <a:p>
            <a:pPr fontAlgn="b"/>
            <a:r>
              <a:rPr lang="en-US" sz="1400" b="1" dirty="0">
                <a:solidFill>
                  <a:prstClr val="black"/>
                </a:solidFill>
                <a:latin typeface="Century Gothic" panose="020B0502020202020204" pitchFamily="34" charset="0"/>
                <a:cs typeface="Times New Roman" pitchFamily="18" charset="0"/>
              </a:rPr>
              <a:t>FY 2020/21	$392,896</a:t>
            </a:r>
          </a:p>
          <a:p>
            <a:pPr fontAlgn="b"/>
            <a:r>
              <a:rPr lang="en-US" sz="1400" b="1" dirty="0">
                <a:solidFill>
                  <a:prstClr val="black"/>
                </a:solidFill>
                <a:latin typeface="Century Gothic" panose="020B0502020202020204" pitchFamily="34" charset="0"/>
                <a:cs typeface="Times New Roman" pitchFamily="18" charset="0"/>
              </a:rPr>
              <a:t>FY 2021/22	$477,500 budgeted</a:t>
            </a:r>
            <a:endParaRPr lang="en-US" dirty="0">
              <a:solidFill>
                <a:prstClr val="black"/>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2393872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Bulkheads / Dredging</a:t>
            </a:r>
            <a:endParaRPr lang="en-US" dirty="0">
              <a:solidFill>
                <a:prstClr val="black"/>
              </a:solidFill>
              <a:latin typeface="Century Gothic" panose="020B0502020202020204" pitchFamily="34" charset="0"/>
              <a:cs typeface="Times New Roman" pitchFamily="18" charset="0"/>
            </a:endParaRPr>
          </a:p>
        </p:txBody>
      </p:sp>
      <p:sp>
        <p:nvSpPr>
          <p:cNvPr id="7" name="Date Placeholder 5">
            <a:extLst>
              <a:ext uri="{FF2B5EF4-FFF2-40B4-BE49-F238E27FC236}">
                <a16:creationId xmlns:a16="http://schemas.microsoft.com/office/drawing/2014/main" id="{7640F528-660F-480A-9BFD-D7271359A6CC}"/>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227BEF98-BACE-47F5-AB62-01CBDC70599A}"/>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33</a:t>
            </a:fld>
            <a:endParaRPr lang="en-US" dirty="0">
              <a:solidFill>
                <a:schemeClr val="bg1"/>
              </a:solidFill>
            </a:endParaRPr>
          </a:p>
        </p:txBody>
      </p:sp>
      <p:sp>
        <p:nvSpPr>
          <p:cNvPr id="9" name="TextBox 8">
            <a:extLst>
              <a:ext uri="{FF2B5EF4-FFF2-40B4-BE49-F238E27FC236}">
                <a16:creationId xmlns:a16="http://schemas.microsoft.com/office/drawing/2014/main" id="{FB9A8C6B-DB0B-4058-9EA7-926B20B64230}"/>
              </a:ext>
            </a:extLst>
          </p:cNvPr>
          <p:cNvSpPr txBox="1"/>
          <p:nvPr/>
        </p:nvSpPr>
        <p:spPr>
          <a:xfrm>
            <a:off x="0" y="5245894"/>
            <a:ext cx="4627217" cy="1231106"/>
          </a:xfrm>
          <a:prstGeom prst="rect">
            <a:avLst/>
          </a:prstGeom>
          <a:solidFill>
            <a:schemeClr val="accent6">
              <a:lumMod val="20000"/>
              <a:lumOff val="80000"/>
            </a:schemeClr>
          </a:solid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Bulkhead</a:t>
            </a:r>
          </a:p>
          <a:p>
            <a:pPr fontAlgn="b"/>
            <a:r>
              <a:rPr lang="en-US" sz="1400" b="1" dirty="0">
                <a:solidFill>
                  <a:prstClr val="black"/>
                </a:solidFill>
                <a:latin typeface="Century Gothic" panose="020B0502020202020204" pitchFamily="34" charset="0"/>
                <a:cs typeface="Times New Roman" pitchFamily="18" charset="0"/>
              </a:rPr>
              <a:t>FY 2018/19 	$721,424</a:t>
            </a:r>
          </a:p>
          <a:p>
            <a:pPr fontAlgn="b"/>
            <a:r>
              <a:rPr lang="en-US" sz="1400" b="1" dirty="0">
                <a:solidFill>
                  <a:prstClr val="black"/>
                </a:solidFill>
                <a:latin typeface="Century Gothic" panose="020B0502020202020204" pitchFamily="34" charset="0"/>
                <a:cs typeface="Times New Roman" pitchFamily="18" charset="0"/>
              </a:rPr>
              <a:t>FY 2019/20	$1,559,188</a:t>
            </a:r>
          </a:p>
          <a:p>
            <a:pPr fontAlgn="b"/>
            <a:r>
              <a:rPr lang="en-US" sz="1400" b="1" dirty="0">
                <a:solidFill>
                  <a:prstClr val="black"/>
                </a:solidFill>
                <a:latin typeface="Century Gothic" panose="020B0502020202020204" pitchFamily="34" charset="0"/>
                <a:cs typeface="Times New Roman" pitchFamily="18" charset="0"/>
              </a:rPr>
              <a:t>FY 2020/21	$1,562,552</a:t>
            </a:r>
          </a:p>
          <a:p>
            <a:pPr fontAlgn="b"/>
            <a:r>
              <a:rPr lang="en-US" sz="1400" b="1" dirty="0">
                <a:solidFill>
                  <a:prstClr val="black"/>
                </a:solidFill>
                <a:latin typeface="Century Gothic" panose="020B0502020202020204" pitchFamily="34" charset="0"/>
                <a:cs typeface="Times New Roman" pitchFamily="18" charset="0"/>
              </a:rPr>
              <a:t>FY 2021/22	$1,368,221 budgeted</a:t>
            </a:r>
          </a:p>
        </p:txBody>
      </p:sp>
      <p:pic>
        <p:nvPicPr>
          <p:cNvPr id="10" name="Picture 9">
            <a:extLst>
              <a:ext uri="{FF2B5EF4-FFF2-40B4-BE49-F238E27FC236}">
                <a16:creationId xmlns:a16="http://schemas.microsoft.com/office/drawing/2014/main" id="{A4C045D8-8916-4AAC-8903-75735A70600D}"/>
              </a:ext>
            </a:extLst>
          </p:cNvPr>
          <p:cNvPicPr>
            <a:picLocks noChangeAspect="1"/>
          </p:cNvPicPr>
          <p:nvPr/>
        </p:nvPicPr>
        <p:blipFill>
          <a:blip r:embed="rId3" cstate="print">
            <a:extLst>
              <a:ext uri="{28A0092B-C50C-407E-A947-70E740481C1C}">
                <a14:useLocalDpi xmlns:a14="http://schemas.microsoft.com/office/drawing/2010/main" val="0"/>
              </a:ext>
            </a:extLst>
          </a:blip>
          <a:srcRect l="8649" r="8649"/>
          <a:stretch/>
        </p:blipFill>
        <p:spPr>
          <a:xfrm>
            <a:off x="152400" y="1143000"/>
            <a:ext cx="4085241" cy="3291840"/>
          </a:xfrm>
          <a:prstGeom prst="rect">
            <a:avLst/>
          </a:prstGeom>
        </p:spPr>
      </p:pic>
      <p:pic>
        <p:nvPicPr>
          <p:cNvPr id="11" name="Picture 10" descr="A picture containing bench, outdoor, park, wooden&#10;&#10;Description automatically generated">
            <a:extLst>
              <a:ext uri="{FF2B5EF4-FFF2-40B4-BE49-F238E27FC236}">
                <a16:creationId xmlns:a16="http://schemas.microsoft.com/office/drawing/2014/main" id="{C9E0BF8F-6DD5-4B8B-9A41-C88DE96AB3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8" r="16345" b="5"/>
          <a:stretch/>
        </p:blipFill>
        <p:spPr>
          <a:xfrm rot="5400000">
            <a:off x="5427722" y="1143000"/>
            <a:ext cx="3582431" cy="3291840"/>
          </a:xfrm>
          <a:prstGeom prst="rect">
            <a:avLst/>
          </a:prstGeom>
        </p:spPr>
      </p:pic>
      <p:sp>
        <p:nvSpPr>
          <p:cNvPr id="12" name="TextBox 11">
            <a:extLst>
              <a:ext uri="{FF2B5EF4-FFF2-40B4-BE49-F238E27FC236}">
                <a16:creationId xmlns:a16="http://schemas.microsoft.com/office/drawing/2014/main" id="{196F4293-D5F3-482E-BD1A-7B956D6DFE85}"/>
              </a:ext>
            </a:extLst>
          </p:cNvPr>
          <p:cNvSpPr txBox="1"/>
          <p:nvPr/>
        </p:nvSpPr>
        <p:spPr>
          <a:xfrm>
            <a:off x="4627217" y="5244743"/>
            <a:ext cx="4237641" cy="1231106"/>
          </a:xfrm>
          <a:prstGeom prst="rect">
            <a:avLst/>
          </a:prstGeom>
          <a:solidFill>
            <a:schemeClr val="accent6">
              <a:lumMod val="20000"/>
              <a:lumOff val="80000"/>
            </a:schemeClr>
          </a:solid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Dredging</a:t>
            </a:r>
          </a:p>
          <a:p>
            <a:pPr fontAlgn="b"/>
            <a:r>
              <a:rPr lang="en-US" sz="1400" b="1" dirty="0">
                <a:solidFill>
                  <a:prstClr val="black"/>
                </a:solidFill>
                <a:latin typeface="Century Gothic" panose="020B0502020202020204" pitchFamily="34" charset="0"/>
                <a:cs typeface="Times New Roman" pitchFamily="18" charset="0"/>
              </a:rPr>
              <a:t>FY 2018/19 	$0</a:t>
            </a:r>
          </a:p>
          <a:p>
            <a:pPr fontAlgn="b"/>
            <a:r>
              <a:rPr lang="en-US" sz="1400" b="1" dirty="0">
                <a:solidFill>
                  <a:prstClr val="black"/>
                </a:solidFill>
                <a:latin typeface="Century Gothic" panose="020B0502020202020204" pitchFamily="34" charset="0"/>
                <a:cs typeface="Times New Roman" pitchFamily="18" charset="0"/>
              </a:rPr>
              <a:t>FY 2019/20	$19,660</a:t>
            </a:r>
          </a:p>
          <a:p>
            <a:pPr fontAlgn="b"/>
            <a:r>
              <a:rPr lang="en-US" sz="1400" b="1" dirty="0">
                <a:solidFill>
                  <a:prstClr val="black"/>
                </a:solidFill>
                <a:latin typeface="Century Gothic" panose="020B0502020202020204" pitchFamily="34" charset="0"/>
                <a:cs typeface="Times New Roman" pitchFamily="18" charset="0"/>
              </a:rPr>
              <a:t>FY 2020/21	$60,000 budgeted</a:t>
            </a:r>
          </a:p>
          <a:p>
            <a:pPr fontAlgn="b"/>
            <a:r>
              <a:rPr lang="en-US" sz="1400" b="1" dirty="0">
                <a:solidFill>
                  <a:prstClr val="black"/>
                </a:solidFill>
                <a:latin typeface="Century Gothic" panose="020B0502020202020204" pitchFamily="34" charset="0"/>
                <a:cs typeface="Times New Roman" pitchFamily="18" charset="0"/>
              </a:rPr>
              <a:t>FY 2021/22	$75,000 budgeted</a:t>
            </a:r>
          </a:p>
        </p:txBody>
      </p:sp>
    </p:spTree>
    <p:extLst>
      <p:ext uri="{BB962C8B-B14F-4D97-AF65-F5344CB8AC3E}">
        <p14:creationId xmlns:p14="http://schemas.microsoft.com/office/powerpoint/2010/main" val="21321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320040" y="59115"/>
            <a:ext cx="8503920"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Golf Course Greens</a:t>
            </a:r>
            <a:endParaRPr lang="en-US" dirty="0">
              <a:solidFill>
                <a:prstClr val="black"/>
              </a:solidFill>
              <a:latin typeface="Century Gothic" panose="020B0502020202020204" pitchFamily="34" charset="0"/>
              <a:cs typeface="Times New Roman" pitchFamily="18" charset="0"/>
            </a:endParaRPr>
          </a:p>
        </p:txBody>
      </p:sp>
      <p:sp>
        <p:nvSpPr>
          <p:cNvPr id="7" name="Date Placeholder 5">
            <a:extLst>
              <a:ext uri="{FF2B5EF4-FFF2-40B4-BE49-F238E27FC236}">
                <a16:creationId xmlns:a16="http://schemas.microsoft.com/office/drawing/2014/main" id="{7640F528-660F-480A-9BFD-D7271359A6CC}"/>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227BEF98-BACE-47F5-AB62-01CBDC70599A}"/>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34</a:t>
            </a:fld>
            <a:endParaRPr lang="en-US" dirty="0">
              <a:solidFill>
                <a:schemeClr val="bg1"/>
              </a:solidFill>
            </a:endParaRPr>
          </a:p>
        </p:txBody>
      </p:sp>
      <p:pic>
        <p:nvPicPr>
          <p:cNvPr id="4" name="Picture 3" descr="A grassy area with trees in the background&#10;&#10;Description automatically generated with medium confidence">
            <a:extLst>
              <a:ext uri="{FF2B5EF4-FFF2-40B4-BE49-F238E27FC236}">
                <a16:creationId xmlns:a16="http://schemas.microsoft.com/office/drawing/2014/main" id="{31FE8185-547C-4DC3-89E8-3A44C3660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5800"/>
            <a:ext cx="4754880" cy="3566160"/>
          </a:xfrm>
          <a:prstGeom prst="rect">
            <a:avLst/>
          </a:prstGeom>
        </p:spPr>
      </p:pic>
      <p:pic>
        <p:nvPicPr>
          <p:cNvPr id="9" name="Picture 8" descr="A picture containing grass, tree, outdoor, field&#10;&#10;Description automatically generated">
            <a:extLst>
              <a:ext uri="{FF2B5EF4-FFF2-40B4-BE49-F238E27FC236}">
                <a16:creationId xmlns:a16="http://schemas.microsoft.com/office/drawing/2014/main" id="{5EBBA7CB-CA9D-434D-B38F-099F61FD0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1143000"/>
            <a:ext cx="4663440" cy="3497580"/>
          </a:xfrm>
          <a:prstGeom prst="rect">
            <a:avLst/>
          </a:prstGeom>
        </p:spPr>
      </p:pic>
      <p:sp>
        <p:nvSpPr>
          <p:cNvPr id="10" name="TextBox 9">
            <a:extLst>
              <a:ext uri="{FF2B5EF4-FFF2-40B4-BE49-F238E27FC236}">
                <a16:creationId xmlns:a16="http://schemas.microsoft.com/office/drawing/2014/main" id="{B4E2C0B2-BD6A-469D-84E1-F59FDE04F02B}"/>
              </a:ext>
            </a:extLst>
          </p:cNvPr>
          <p:cNvSpPr txBox="1"/>
          <p:nvPr/>
        </p:nvSpPr>
        <p:spPr>
          <a:xfrm>
            <a:off x="533400" y="4419600"/>
            <a:ext cx="2819400" cy="369332"/>
          </a:xfrm>
          <a:prstGeom prst="rect">
            <a:avLst/>
          </a:prstGeom>
          <a:noFill/>
        </p:spPr>
        <p:txBody>
          <a:bodyPr wrap="square" rtlCol="0">
            <a:spAutoFit/>
          </a:bodyPr>
          <a:lstStyle/>
          <a:p>
            <a:pPr algn="ctr"/>
            <a:r>
              <a:rPr lang="en-US" dirty="0">
                <a:latin typeface="Gill Sans MT" panose="020B0502020104020203" pitchFamily="34" charset="0"/>
              </a:rPr>
              <a:t>July/August 2020</a:t>
            </a:r>
          </a:p>
        </p:txBody>
      </p:sp>
      <p:sp>
        <p:nvSpPr>
          <p:cNvPr id="11" name="TextBox 10">
            <a:extLst>
              <a:ext uri="{FF2B5EF4-FFF2-40B4-BE49-F238E27FC236}">
                <a16:creationId xmlns:a16="http://schemas.microsoft.com/office/drawing/2014/main" id="{FB1E0CA2-D5D4-4143-B38E-3754FB356024}"/>
              </a:ext>
            </a:extLst>
          </p:cNvPr>
          <p:cNvSpPr txBox="1"/>
          <p:nvPr/>
        </p:nvSpPr>
        <p:spPr>
          <a:xfrm>
            <a:off x="4114800" y="4648200"/>
            <a:ext cx="4663440" cy="923330"/>
          </a:xfrm>
          <a:prstGeom prst="rect">
            <a:avLst/>
          </a:prstGeom>
          <a:noFill/>
        </p:spPr>
        <p:txBody>
          <a:bodyPr wrap="square" rtlCol="0">
            <a:spAutoFit/>
          </a:bodyPr>
          <a:lstStyle/>
          <a:p>
            <a:pPr algn="ctr"/>
            <a:r>
              <a:rPr lang="en-US" dirty="0">
                <a:latin typeface="Gill Sans MT" panose="020B0502020104020203" pitchFamily="34" charset="0"/>
              </a:rPr>
              <a:t>July/August 2021</a:t>
            </a:r>
          </a:p>
          <a:p>
            <a:pPr algn="ctr"/>
            <a:r>
              <a:rPr lang="en-US" dirty="0">
                <a:latin typeface="Gill Sans MT" panose="020B0502020104020203" pitchFamily="34" charset="0"/>
              </a:rPr>
              <a:t>Number of rounds and price per round trending to the upside</a:t>
            </a:r>
          </a:p>
        </p:txBody>
      </p:sp>
    </p:spTree>
    <p:extLst>
      <p:ext uri="{BB962C8B-B14F-4D97-AF65-F5344CB8AC3E}">
        <p14:creationId xmlns:p14="http://schemas.microsoft.com/office/powerpoint/2010/main" val="353119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50CFE-4C4E-4D6E-9720-D888F175863B}"/>
              </a:ext>
            </a:extLst>
          </p:cNvPr>
          <p:cNvSpPr>
            <a:spLocks noGrp="1"/>
          </p:cNvSpPr>
          <p:nvPr>
            <p:ph type="dt" sz="half" idx="10"/>
          </p:nvPr>
        </p:nvSpPr>
        <p:spPr>
          <a:xfrm>
            <a:off x="5641324" y="6633102"/>
            <a:ext cx="2838450" cy="186266"/>
          </a:xfrm>
        </p:spPr>
        <p:txBody>
          <a:bodyPr/>
          <a:lstStyle/>
          <a:p>
            <a:fld id="{7F5AEBB2-DBDB-4CD4-9258-9CEEC5CF5866}" type="datetime1">
              <a:rPr lang="en-US" sz="1100" smtClean="0">
                <a:solidFill>
                  <a:schemeClr val="bg1"/>
                </a:solidFill>
              </a:rPr>
              <a:t>8/13/2021</a:t>
            </a:fld>
            <a:endParaRPr lang="en-US" sz="1100" dirty="0">
              <a:solidFill>
                <a:schemeClr val="bg1"/>
              </a:solidFill>
            </a:endParaRPr>
          </a:p>
        </p:txBody>
      </p:sp>
      <p:sp>
        <p:nvSpPr>
          <p:cNvPr id="3" name="Slide Number Placeholder 2">
            <a:extLst>
              <a:ext uri="{FF2B5EF4-FFF2-40B4-BE49-F238E27FC236}">
                <a16:creationId xmlns:a16="http://schemas.microsoft.com/office/drawing/2014/main" id="{ABF01FE2-4727-4A6C-A2E9-18CDACFA05E8}"/>
              </a:ext>
            </a:extLst>
          </p:cNvPr>
          <p:cNvSpPr>
            <a:spLocks noGrp="1"/>
          </p:cNvSpPr>
          <p:nvPr>
            <p:ph type="sldNum" sz="quarter" idx="12"/>
          </p:nvPr>
        </p:nvSpPr>
        <p:spPr>
          <a:xfrm>
            <a:off x="8463610"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35</a:t>
            </a:fld>
            <a:endParaRPr lang="en-US" sz="1100" dirty="0">
              <a:solidFill>
                <a:schemeClr val="bg1"/>
              </a:solidFill>
            </a:endParaRPr>
          </a:p>
        </p:txBody>
      </p:sp>
      <p:sp>
        <p:nvSpPr>
          <p:cNvPr id="4" name="TextBox 3">
            <a:extLst>
              <a:ext uri="{FF2B5EF4-FFF2-40B4-BE49-F238E27FC236}">
                <a16:creationId xmlns:a16="http://schemas.microsoft.com/office/drawing/2014/main" id="{D184DB53-5554-478A-A59B-9D26E3733069}"/>
              </a:ext>
            </a:extLst>
          </p:cNvPr>
          <p:cNvSpPr txBox="1"/>
          <p:nvPr/>
        </p:nvSpPr>
        <p:spPr>
          <a:xfrm>
            <a:off x="320040" y="59115"/>
            <a:ext cx="8503920" cy="550920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Summary</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fontAlgn="b"/>
            <a:r>
              <a:rPr lang="en-US" b="1" u="sng" dirty="0">
                <a:solidFill>
                  <a:prstClr val="black"/>
                </a:solidFill>
                <a:latin typeface="Century Gothic" panose="020B0502020202020204" pitchFamily="34" charset="0"/>
                <a:cs typeface="Times New Roman" pitchFamily="18" charset="0"/>
              </a:rPr>
              <a:t>Where were we 3 years ago?</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Operating deficit approx. $1.6 mil</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drainage and roads were not on track</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fontAlgn="b"/>
            <a:r>
              <a:rPr lang="en-US" b="1" u="sng" dirty="0">
                <a:solidFill>
                  <a:prstClr val="black"/>
                </a:solidFill>
                <a:latin typeface="Century Gothic" panose="020B0502020202020204" pitchFamily="34" charset="0"/>
                <a:cs typeface="Times New Roman" pitchFamily="18" charset="0"/>
              </a:rPr>
              <a:t>Where are we today?</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Operating surplus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drainage and roads spend has increased</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Completed major capital projects favorable to budget</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fontAlgn="b"/>
            <a:r>
              <a:rPr lang="en-US" b="1" u="sng" dirty="0">
                <a:solidFill>
                  <a:prstClr val="black"/>
                </a:solidFill>
                <a:latin typeface="Century Gothic" panose="020B0502020202020204" pitchFamily="34" charset="0"/>
                <a:cs typeface="Times New Roman" pitchFamily="18" charset="0"/>
              </a:rPr>
              <a:t>How are we trending?</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We are trending favorable to budget (as of June 30th $739,182)</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Golf, Aquatics, Racquet Sports and Food &amp; Beverage are all trending to the upside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We have an operating surplus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drainage and roads programs</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algn="ctr" fontAlgn="b"/>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4526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960980"/>
          </a:xfrm>
        </p:spPr>
        <p:txBody>
          <a:bodyPr anchor="b">
            <a:normAutofit/>
          </a:bodyPr>
          <a:lstStyle/>
          <a:p>
            <a:pPr algn="ctr"/>
            <a:r>
              <a:rPr lang="en-US" sz="5400" b="1" dirty="0">
                <a:latin typeface="Century Gothic" panose="020B0502020202020204" pitchFamily="34" charset="0"/>
              </a:rPr>
              <a:t>Unfinished</a:t>
            </a:r>
            <a:br>
              <a:rPr lang="en-US" sz="5400" b="1" dirty="0">
                <a:latin typeface="Century Gothic" panose="020B0502020202020204" pitchFamily="34" charset="0"/>
              </a:rPr>
            </a:br>
            <a:r>
              <a:rPr lang="en-US" sz="5400" b="1" dirty="0">
                <a:latin typeface="Century Gothic" panose="020B0502020202020204" pitchFamily="34" charset="0"/>
              </a:rPr>
              <a:t>Business</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390900" y="3429000"/>
            <a:ext cx="2362200" cy="584775"/>
          </a:xfrm>
          <a:prstGeom prst="rect">
            <a:avLst/>
          </a:prstGeom>
          <a:noFill/>
        </p:spPr>
        <p:txBody>
          <a:bodyPr wrap="square" rtlCol="0">
            <a:spAutoFit/>
          </a:bodyPr>
          <a:lstStyle/>
          <a:p>
            <a:pPr algn="ctr"/>
            <a:r>
              <a:rPr lang="en-US" sz="3200" dirty="0"/>
              <a:t>None</a:t>
            </a:r>
          </a:p>
        </p:txBody>
      </p:sp>
      <p:sp>
        <p:nvSpPr>
          <p:cNvPr id="4" name="Date Placeholder 5">
            <a:extLst>
              <a:ext uri="{FF2B5EF4-FFF2-40B4-BE49-F238E27FC236}">
                <a16:creationId xmlns:a16="http://schemas.microsoft.com/office/drawing/2014/main" id="{4E2618F9-4676-4F11-8E5C-8CCC734F7B24}"/>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4CAAC2D3-B427-4510-8435-69B7797F7B66}"/>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1131252004"/>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960980"/>
          </a:xfrm>
        </p:spPr>
        <p:txBody>
          <a:bodyPr anchor="b">
            <a:normAutofit/>
          </a:bodyPr>
          <a:lstStyle/>
          <a:p>
            <a:pPr algn="ctr"/>
            <a:r>
              <a:rPr lang="en-US" sz="5400" b="1" dirty="0">
                <a:latin typeface="Century Gothic" panose="020B0502020202020204" pitchFamily="34" charset="0"/>
              </a:rPr>
              <a:t>New</a:t>
            </a:r>
            <a:br>
              <a:rPr lang="en-US" sz="5400" b="1" dirty="0">
                <a:latin typeface="Century Gothic" panose="020B0502020202020204" pitchFamily="34" charset="0"/>
              </a:rPr>
            </a:br>
            <a:r>
              <a:rPr lang="en-US" sz="5400" b="1" dirty="0">
                <a:latin typeface="Century Gothic" panose="020B0502020202020204" pitchFamily="34" charset="0"/>
              </a:rPr>
              <a:t>Business</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390900" y="3429000"/>
            <a:ext cx="2362200" cy="584775"/>
          </a:xfrm>
          <a:prstGeom prst="rect">
            <a:avLst/>
          </a:prstGeom>
          <a:noFill/>
        </p:spPr>
        <p:txBody>
          <a:bodyPr wrap="square" rtlCol="0">
            <a:spAutoFit/>
          </a:bodyPr>
          <a:lstStyle/>
          <a:p>
            <a:pPr algn="ctr"/>
            <a:r>
              <a:rPr lang="en-US" sz="3200" dirty="0"/>
              <a:t>None</a:t>
            </a:r>
          </a:p>
        </p:txBody>
      </p:sp>
      <p:sp>
        <p:nvSpPr>
          <p:cNvPr id="4" name="Date Placeholder 5">
            <a:extLst>
              <a:ext uri="{FF2B5EF4-FFF2-40B4-BE49-F238E27FC236}">
                <a16:creationId xmlns:a16="http://schemas.microsoft.com/office/drawing/2014/main" id="{BAC5F164-DFE1-4D5E-86DB-97B56E922B14}"/>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AD009A19-C3D0-4A17-94CE-B0BFDB64F23B}"/>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37</a:t>
            </a:fld>
            <a:endParaRPr lang="en-US" dirty="0">
              <a:solidFill>
                <a:schemeClr val="bg1"/>
              </a:solidFill>
            </a:endParaRPr>
          </a:p>
        </p:txBody>
      </p:sp>
    </p:spTree>
    <p:extLst>
      <p:ext uri="{BB962C8B-B14F-4D97-AF65-F5344CB8AC3E}">
        <p14:creationId xmlns:p14="http://schemas.microsoft.com/office/powerpoint/2010/main" val="702428699"/>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7772400" cy="3021012"/>
          </a:xfrm>
        </p:spPr>
        <p:txBody>
          <a:bodyPr>
            <a:noAutofit/>
          </a:bodyPr>
          <a:lstStyle/>
          <a:p>
            <a:pPr algn="ctr"/>
            <a:r>
              <a:rPr lang="en-US" sz="5400" b="1" dirty="0">
                <a:latin typeface="Century Gothic" panose="020B0502020202020204" pitchFamily="34" charset="0"/>
              </a:rPr>
              <a:t>Election Committee</a:t>
            </a:r>
            <a:br>
              <a:rPr lang="en-US" sz="5400" b="1" dirty="0">
                <a:latin typeface="Century Gothic" panose="020B0502020202020204" pitchFamily="34" charset="0"/>
              </a:rPr>
            </a:br>
            <a:r>
              <a:rPr lang="en-US" sz="5400" b="1" dirty="0">
                <a:latin typeface="Century Gothic" panose="020B0502020202020204" pitchFamily="34" charset="0"/>
              </a:rPr>
              <a:t>Report &amp; Validation</a:t>
            </a:r>
            <a:br>
              <a:rPr lang="en-US" sz="5400" b="1" dirty="0">
                <a:latin typeface="Century Gothic" panose="020B0502020202020204" pitchFamily="34" charset="0"/>
              </a:rPr>
            </a:br>
            <a:br>
              <a:rPr lang="en-US" sz="5400" b="1" dirty="0">
                <a:latin typeface="Century Gothic" panose="020B0502020202020204" pitchFamily="34" charset="0"/>
              </a:rPr>
            </a:br>
            <a:endParaRPr lang="en-US" sz="2400" b="1" dirty="0">
              <a:solidFill>
                <a:schemeClr val="tx1"/>
              </a:solidFill>
              <a:latin typeface="+mn-lt"/>
            </a:endParaRPr>
          </a:p>
        </p:txBody>
      </p:sp>
      <p:sp>
        <p:nvSpPr>
          <p:cNvPr id="5" name="TextBox 4">
            <a:extLst>
              <a:ext uri="{FF2B5EF4-FFF2-40B4-BE49-F238E27FC236}">
                <a16:creationId xmlns:a16="http://schemas.microsoft.com/office/drawing/2014/main" id="{13D07277-F89A-4075-A142-AFA916838981}"/>
              </a:ext>
            </a:extLst>
          </p:cNvPr>
          <p:cNvSpPr txBox="1"/>
          <p:nvPr/>
        </p:nvSpPr>
        <p:spPr>
          <a:xfrm>
            <a:off x="2727960" y="3468255"/>
            <a:ext cx="2926080" cy="584775"/>
          </a:xfrm>
          <a:prstGeom prst="rect">
            <a:avLst/>
          </a:prstGeom>
          <a:noFill/>
        </p:spPr>
        <p:txBody>
          <a:bodyPr wrap="square" rtlCol="0">
            <a:spAutoFit/>
          </a:bodyPr>
          <a:lstStyle/>
          <a:p>
            <a:pPr algn="r"/>
            <a:r>
              <a:rPr lang="en-US" sz="3200" b="1" dirty="0">
                <a:solidFill>
                  <a:schemeClr val="tx1"/>
                </a:solidFill>
                <a:latin typeface="+mn-lt"/>
              </a:rPr>
              <a:t>Steve Habeger</a:t>
            </a:r>
            <a:endParaRPr lang="en-US" sz="3200" dirty="0"/>
          </a:p>
        </p:txBody>
      </p:sp>
      <p:sp>
        <p:nvSpPr>
          <p:cNvPr id="4" name="Date Placeholder 5">
            <a:extLst>
              <a:ext uri="{FF2B5EF4-FFF2-40B4-BE49-F238E27FC236}">
                <a16:creationId xmlns:a16="http://schemas.microsoft.com/office/drawing/2014/main" id="{B5B32A49-98DA-4E11-B581-8ADC5841EBA4}"/>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6" name="Slide Number Placeholder 6">
            <a:extLst>
              <a:ext uri="{FF2B5EF4-FFF2-40B4-BE49-F238E27FC236}">
                <a16:creationId xmlns:a16="http://schemas.microsoft.com/office/drawing/2014/main" id="{DB7E23D6-9B2E-4FA2-BA56-E47362CC79EA}"/>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38</a:t>
            </a:fld>
            <a:endParaRPr lang="en-US" dirty="0">
              <a:solidFill>
                <a:schemeClr val="bg1"/>
              </a:solidFill>
            </a:endParaRPr>
          </a:p>
        </p:txBody>
      </p:sp>
    </p:spTree>
    <p:extLst>
      <p:ext uri="{BB962C8B-B14F-4D97-AF65-F5344CB8AC3E}">
        <p14:creationId xmlns:p14="http://schemas.microsoft.com/office/powerpoint/2010/main" val="3356755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21697" y="655592"/>
            <a:ext cx="4071367" cy="3278684"/>
          </a:xfrm>
        </p:spPr>
        <p:txBody>
          <a:bodyPr>
            <a:normAutofit/>
          </a:bodyPr>
          <a:lstStyle/>
          <a:p>
            <a:r>
              <a:rPr lang="en-US" sz="5000" b="1" dirty="0">
                <a:latin typeface="Century Gothic" panose="020B0502020202020204" pitchFamily="34" charset="0"/>
              </a:rPr>
              <a:t>Public comments</a:t>
            </a:r>
            <a:br>
              <a:rPr lang="en-US" sz="5000" b="1" dirty="0">
                <a:latin typeface="Century Gothic" panose="020B0502020202020204" pitchFamily="34" charset="0"/>
              </a:rPr>
            </a:br>
            <a:endParaRPr lang="en-US" sz="5000" b="1" dirty="0">
              <a:latin typeface="+mn-lt"/>
            </a:endParaRPr>
          </a:p>
        </p:txBody>
      </p:sp>
      <p:pic>
        <p:nvPicPr>
          <p:cNvPr id="6" name="Graphic 5" descr="Chat">
            <a:extLst>
              <a:ext uri="{FF2B5EF4-FFF2-40B4-BE49-F238E27FC236}">
                <a16:creationId xmlns:a16="http://schemas.microsoft.com/office/drawing/2014/main" id="{46B78F40-2679-46FE-88D4-9CDAA21D0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3020000">
            <a:off x="4828380" y="702296"/>
            <a:ext cx="3156163" cy="3156163"/>
          </a:xfrm>
          <a:prstGeom prst="rect">
            <a:avLst/>
          </a:prstGeom>
        </p:spPr>
      </p:pic>
      <p:sp>
        <p:nvSpPr>
          <p:cNvPr id="4" name="Date Placeholder 5">
            <a:extLst>
              <a:ext uri="{FF2B5EF4-FFF2-40B4-BE49-F238E27FC236}">
                <a16:creationId xmlns:a16="http://schemas.microsoft.com/office/drawing/2014/main" id="{2E0A9EA5-2717-4254-98CE-9C644E6A7AFA}"/>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D2B35B30-CC54-4386-9CA8-9353EBBF6D65}"/>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39</a:t>
            </a:fld>
            <a:endParaRPr lang="en-US" dirty="0">
              <a:solidFill>
                <a:schemeClr val="bg1"/>
              </a:solidFill>
            </a:endParaRPr>
          </a:p>
        </p:txBody>
      </p:sp>
    </p:spTree>
    <p:extLst>
      <p:ext uri="{BB962C8B-B14F-4D97-AF65-F5344CB8AC3E}">
        <p14:creationId xmlns:p14="http://schemas.microsoft.com/office/powerpoint/2010/main" val="15981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286000"/>
          </a:xfrm>
        </p:spPr>
        <p:txBody>
          <a:bodyPr anchor="b">
            <a:noAutofit/>
          </a:bodyPr>
          <a:lstStyle/>
          <a:p>
            <a:pPr algn="ctr"/>
            <a:r>
              <a:rPr lang="en-US" sz="5400" b="1" dirty="0">
                <a:latin typeface="Century Gothic" panose="020B0502020202020204" pitchFamily="34" charset="0"/>
              </a:rPr>
              <a:t>Presentation – </a:t>
            </a:r>
            <a:br>
              <a:rPr lang="en-US" sz="5400" b="1" dirty="0">
                <a:latin typeface="Century Gothic" panose="020B0502020202020204" pitchFamily="34" charset="0"/>
              </a:rPr>
            </a:br>
            <a:r>
              <a:rPr lang="en-US" sz="5400" b="1" dirty="0">
                <a:latin typeface="Century Gothic" panose="020B0502020202020204" pitchFamily="34" charset="0"/>
              </a:rPr>
              <a:t>Sam Wilkinson Volunteer Award</a:t>
            </a:r>
          </a:p>
        </p:txBody>
      </p:sp>
      <p:sp>
        <p:nvSpPr>
          <p:cNvPr id="5" name="TextBox 4">
            <a:extLst>
              <a:ext uri="{FF2B5EF4-FFF2-40B4-BE49-F238E27FC236}">
                <a16:creationId xmlns:a16="http://schemas.microsoft.com/office/drawing/2014/main" id="{0CBE3BBB-5E4D-4249-95A9-E5C8C1138B1E}"/>
              </a:ext>
            </a:extLst>
          </p:cNvPr>
          <p:cNvSpPr txBox="1"/>
          <p:nvPr/>
        </p:nvSpPr>
        <p:spPr>
          <a:xfrm>
            <a:off x="1066800" y="3435927"/>
            <a:ext cx="7010400" cy="731520"/>
          </a:xfrm>
          <a:prstGeom prst="rect">
            <a:avLst/>
          </a:prstGeom>
          <a:noFill/>
        </p:spPr>
        <p:txBody>
          <a:bodyPr wrap="square" rtlCol="0">
            <a:spAutoFit/>
          </a:bodyPr>
          <a:lstStyle/>
          <a:p>
            <a:pPr algn="ctr"/>
            <a:r>
              <a:rPr lang="en-US" sz="3600" dirty="0"/>
              <a:t>Carol Ludwig</a:t>
            </a:r>
          </a:p>
        </p:txBody>
      </p:sp>
      <p:sp>
        <p:nvSpPr>
          <p:cNvPr id="4" name="Date Placeholder 5">
            <a:extLst>
              <a:ext uri="{FF2B5EF4-FFF2-40B4-BE49-F238E27FC236}">
                <a16:creationId xmlns:a16="http://schemas.microsoft.com/office/drawing/2014/main" id="{38132DD3-4137-473B-9A01-A14FAEFB2F11}"/>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6" name="Slide Number Placeholder 6">
            <a:extLst>
              <a:ext uri="{FF2B5EF4-FFF2-40B4-BE49-F238E27FC236}">
                <a16:creationId xmlns:a16="http://schemas.microsoft.com/office/drawing/2014/main" id="{0476EC61-BF6C-4B55-A227-F610527D5378}"/>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75070430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5279" y="854078"/>
            <a:ext cx="4236720" cy="3352161"/>
          </a:xfrm>
        </p:spPr>
        <p:txBody>
          <a:bodyPr>
            <a:normAutofit/>
          </a:bodyPr>
          <a:lstStyle/>
          <a:p>
            <a:r>
              <a:rPr lang="en-US" sz="4000" b="1">
                <a:latin typeface="Century Gothic" panose="020B0502020202020204" pitchFamily="34" charset="0"/>
              </a:rPr>
              <a:t>adjournment</a:t>
            </a:r>
            <a:br>
              <a:rPr lang="en-US" sz="4000" b="1">
                <a:latin typeface="Century Gothic" panose="020B0502020202020204" pitchFamily="34" charset="0"/>
              </a:rPr>
            </a:br>
            <a:endParaRPr lang="en-US" sz="4000" b="1">
              <a:latin typeface="+mn-lt"/>
            </a:endParaRPr>
          </a:p>
        </p:txBody>
      </p:sp>
      <p:sp>
        <p:nvSpPr>
          <p:cNvPr id="29" name="Rectangle 28">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A9E2DA17-0AC0-4C94-81DA-6661D165CD22}"/>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5043653" y="1168529"/>
            <a:ext cx="3617746" cy="3617746"/>
          </a:xfrm>
          <a:prstGeom prst="rect">
            <a:avLst/>
          </a:prstGeom>
        </p:spPr>
      </p:pic>
      <p:sp>
        <p:nvSpPr>
          <p:cNvPr id="31" name="Rectangle 30">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9141714"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Date Placeholder 5">
            <a:extLst>
              <a:ext uri="{FF2B5EF4-FFF2-40B4-BE49-F238E27FC236}">
                <a16:creationId xmlns:a16="http://schemas.microsoft.com/office/drawing/2014/main" id="{63DCCC45-59C2-4716-B7A2-70CC41C40D5B}"/>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8" name="Slide Number Placeholder 6">
            <a:extLst>
              <a:ext uri="{FF2B5EF4-FFF2-40B4-BE49-F238E27FC236}">
                <a16:creationId xmlns:a16="http://schemas.microsoft.com/office/drawing/2014/main" id="{B12C36C3-CA25-4306-A9E9-C7B9122AE32E}"/>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40</a:t>
            </a:fld>
            <a:endParaRPr lang="en-US" dirty="0">
              <a:solidFill>
                <a:schemeClr val="bg1"/>
              </a:solidFill>
            </a:endParaRPr>
          </a:p>
        </p:txBody>
      </p:sp>
    </p:spTree>
    <p:extLst>
      <p:ext uri="{BB962C8B-B14F-4D97-AF65-F5344CB8AC3E}">
        <p14:creationId xmlns:p14="http://schemas.microsoft.com/office/powerpoint/2010/main" val="233704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960980"/>
          </a:xfrm>
        </p:spPr>
        <p:txBody>
          <a:bodyPr anchor="b">
            <a:normAutofit/>
          </a:bodyPr>
          <a:lstStyle/>
          <a:p>
            <a:pPr algn="ctr"/>
            <a:r>
              <a:rPr lang="en-US" sz="4400" b="1" dirty="0">
                <a:latin typeface="Century Gothic" panose="020B0502020202020204" pitchFamily="34" charset="0"/>
              </a:rPr>
              <a:t>Ascertainment of quorum</a:t>
            </a:r>
            <a:br>
              <a:rPr lang="en-US" sz="4400" b="1" dirty="0">
                <a:latin typeface="Century Gothic" panose="020B0502020202020204" pitchFamily="34" charset="0"/>
              </a:rPr>
            </a:br>
            <a:endParaRPr lang="en-US" sz="4400" b="1" dirty="0">
              <a:latin typeface="Century Gothic" panose="020B0502020202020204" pitchFamily="34" charset="0"/>
            </a:endParaRPr>
          </a:p>
        </p:txBody>
      </p:sp>
      <p:sp>
        <p:nvSpPr>
          <p:cNvPr id="4" name="TextBox 3">
            <a:extLst>
              <a:ext uri="{FF2B5EF4-FFF2-40B4-BE49-F238E27FC236}">
                <a16:creationId xmlns:a16="http://schemas.microsoft.com/office/drawing/2014/main" id="{BA1BBAB0-6C81-44FD-AA8F-65F9BCA3A0B3}"/>
              </a:ext>
            </a:extLst>
          </p:cNvPr>
          <p:cNvSpPr txBox="1"/>
          <p:nvPr/>
        </p:nvSpPr>
        <p:spPr>
          <a:xfrm>
            <a:off x="3200400" y="3429000"/>
            <a:ext cx="2743200" cy="584775"/>
          </a:xfrm>
          <a:prstGeom prst="rect">
            <a:avLst/>
          </a:prstGeom>
          <a:noFill/>
        </p:spPr>
        <p:txBody>
          <a:bodyPr wrap="square" rtlCol="0">
            <a:spAutoFit/>
          </a:bodyPr>
          <a:lstStyle/>
          <a:p>
            <a:pPr algn="ctr"/>
            <a:r>
              <a:rPr lang="en-US" sz="3200" dirty="0"/>
              <a:t>Larry Perrone</a:t>
            </a:r>
          </a:p>
        </p:txBody>
      </p:sp>
      <p:sp>
        <p:nvSpPr>
          <p:cNvPr id="5" name="Date Placeholder 5">
            <a:extLst>
              <a:ext uri="{FF2B5EF4-FFF2-40B4-BE49-F238E27FC236}">
                <a16:creationId xmlns:a16="http://schemas.microsoft.com/office/drawing/2014/main" id="{7C7C2558-441E-4F5C-AD50-DECEAD391CAA}"/>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6" name="Slide Number Placeholder 6">
            <a:extLst>
              <a:ext uri="{FF2B5EF4-FFF2-40B4-BE49-F238E27FC236}">
                <a16:creationId xmlns:a16="http://schemas.microsoft.com/office/drawing/2014/main" id="{137D6C68-A886-473C-927C-8CF0B077BDDE}"/>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417740332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685800"/>
            <a:ext cx="7955280" cy="2960980"/>
          </a:xfrm>
        </p:spPr>
        <p:txBody>
          <a:bodyPr anchor="b">
            <a:noAutofit/>
          </a:bodyPr>
          <a:lstStyle/>
          <a:p>
            <a:pPr algn="ctr"/>
            <a:r>
              <a:rPr lang="en-US" sz="3600" b="1" dirty="0">
                <a:latin typeface="Century Gothic" panose="020B0502020202020204" pitchFamily="34" charset="0"/>
              </a:rPr>
              <a:t>Approval of Agenda</a:t>
            </a:r>
            <a:br>
              <a:rPr lang="en-US" sz="3600" b="1" dirty="0">
                <a:latin typeface="Century Gothic" panose="020B0502020202020204" pitchFamily="34" charset="0"/>
              </a:rPr>
            </a:br>
            <a:br>
              <a:rPr lang="en-US" sz="3600" b="1" dirty="0">
                <a:latin typeface="Century Gothic" panose="020B0502020202020204" pitchFamily="34" charset="0"/>
              </a:rPr>
            </a:br>
            <a:br>
              <a:rPr lang="en-US" sz="3600" b="1" dirty="0">
                <a:latin typeface="Century Gothic" panose="020B0502020202020204" pitchFamily="34" charset="0"/>
              </a:rPr>
            </a:br>
            <a:r>
              <a:rPr lang="en-US" sz="3600" b="1" dirty="0">
                <a:latin typeface="Century Gothic" panose="020B0502020202020204" pitchFamily="34" charset="0"/>
              </a:rPr>
              <a:t>Approval of Minutes of Annual Meeting – August 11, 2018</a:t>
            </a:r>
            <a:r>
              <a:rPr lang="en-US" sz="3200" b="1" dirty="0">
                <a:latin typeface="Century Gothic" panose="020B0502020202020204" pitchFamily="34" charset="0"/>
              </a:rPr>
              <a:t>	</a:t>
            </a:r>
          </a:p>
        </p:txBody>
      </p:sp>
      <p:sp>
        <p:nvSpPr>
          <p:cNvPr id="3" name="Date Placeholder 5">
            <a:extLst>
              <a:ext uri="{FF2B5EF4-FFF2-40B4-BE49-F238E27FC236}">
                <a16:creationId xmlns:a16="http://schemas.microsoft.com/office/drawing/2014/main" id="{C06482AD-89B2-4ACD-B343-D2BC78E62287}"/>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4" name="Slide Number Placeholder 6">
            <a:extLst>
              <a:ext uri="{FF2B5EF4-FFF2-40B4-BE49-F238E27FC236}">
                <a16:creationId xmlns:a16="http://schemas.microsoft.com/office/drawing/2014/main" id="{C30351DE-773B-4E34-8435-5376236614E6}"/>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339222984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7213600" cy="2960980"/>
          </a:xfrm>
        </p:spPr>
        <p:txBody>
          <a:bodyPr anchor="b">
            <a:normAutofit/>
          </a:bodyPr>
          <a:lstStyle/>
          <a:p>
            <a:pPr algn="ctr"/>
            <a:r>
              <a:rPr lang="en-US" sz="5700" b="1" dirty="0">
                <a:latin typeface="Century Gothic" panose="020B0502020202020204" pitchFamily="34" charset="0"/>
              </a:rPr>
              <a:t>2021 legal</a:t>
            </a:r>
            <a:br>
              <a:rPr lang="en-US" sz="5700" b="1" dirty="0">
                <a:latin typeface="Century Gothic" panose="020B0502020202020204" pitchFamily="34" charset="0"/>
              </a:rPr>
            </a:br>
            <a:r>
              <a:rPr lang="en-US" sz="5700" b="1" dirty="0">
                <a:latin typeface="Century Gothic" panose="020B0502020202020204" pitchFamily="34" charset="0"/>
              </a:rPr>
              <a:t>Report</a:t>
            </a:r>
            <a:br>
              <a:rPr lang="en-US" sz="5700" b="1" dirty="0">
                <a:latin typeface="Century Gothic" panose="020B0502020202020204" pitchFamily="34" charset="0"/>
              </a:rPr>
            </a:br>
            <a:endParaRPr lang="en-US" sz="57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200400" y="3418180"/>
            <a:ext cx="2743200" cy="584775"/>
          </a:xfrm>
          <a:prstGeom prst="rect">
            <a:avLst/>
          </a:prstGeom>
          <a:noFill/>
        </p:spPr>
        <p:txBody>
          <a:bodyPr wrap="square" rtlCol="0">
            <a:spAutoFit/>
          </a:bodyPr>
          <a:lstStyle/>
          <a:p>
            <a:pPr algn="ctr"/>
            <a:r>
              <a:rPr lang="en-US" sz="3200" dirty="0"/>
              <a:t>Jeremy Tucker</a:t>
            </a:r>
          </a:p>
        </p:txBody>
      </p:sp>
      <p:sp>
        <p:nvSpPr>
          <p:cNvPr id="4" name="Date Placeholder 5">
            <a:extLst>
              <a:ext uri="{FF2B5EF4-FFF2-40B4-BE49-F238E27FC236}">
                <a16:creationId xmlns:a16="http://schemas.microsoft.com/office/drawing/2014/main" id="{D7FC6653-2032-4616-92EC-8EB36AE05286}"/>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1682FC04-83D3-469F-8AF7-2E26E33CE861}"/>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216347409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685800"/>
            <a:ext cx="8178800" cy="2960980"/>
          </a:xfrm>
        </p:spPr>
        <p:txBody>
          <a:bodyPr anchor="b">
            <a:normAutofit/>
          </a:bodyPr>
          <a:lstStyle/>
          <a:p>
            <a:pPr algn="ctr"/>
            <a:r>
              <a:rPr lang="en-US" sz="5700" b="1" dirty="0">
                <a:latin typeface="Century Gothic" panose="020B0502020202020204" pitchFamily="34" charset="0"/>
              </a:rPr>
              <a:t>2021</a:t>
            </a:r>
            <a:br>
              <a:rPr lang="en-US" sz="5700" b="1" dirty="0">
                <a:latin typeface="Century Gothic" panose="020B0502020202020204" pitchFamily="34" charset="0"/>
              </a:rPr>
            </a:br>
            <a:r>
              <a:rPr lang="en-US" sz="5700" b="1" dirty="0">
                <a:latin typeface="Century Gothic" panose="020B0502020202020204" pitchFamily="34" charset="0"/>
              </a:rPr>
              <a:t>Financial Report</a:t>
            </a:r>
            <a:br>
              <a:rPr lang="en-US" sz="5700" b="1" dirty="0">
                <a:latin typeface="Century Gothic" panose="020B0502020202020204" pitchFamily="34" charset="0"/>
              </a:rPr>
            </a:br>
            <a:endParaRPr lang="en-US" sz="57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3200400" y="3436653"/>
            <a:ext cx="2743200" cy="584775"/>
          </a:xfrm>
          <a:prstGeom prst="rect">
            <a:avLst/>
          </a:prstGeom>
          <a:noFill/>
        </p:spPr>
        <p:txBody>
          <a:bodyPr wrap="square" rtlCol="0">
            <a:spAutoFit/>
          </a:bodyPr>
          <a:lstStyle/>
          <a:p>
            <a:pPr algn="ctr"/>
            <a:r>
              <a:rPr lang="en-US" sz="3200" dirty="0"/>
              <a:t>John Viola</a:t>
            </a:r>
          </a:p>
        </p:txBody>
      </p:sp>
      <p:sp>
        <p:nvSpPr>
          <p:cNvPr id="4" name="Date Placeholder 5">
            <a:extLst>
              <a:ext uri="{FF2B5EF4-FFF2-40B4-BE49-F238E27FC236}">
                <a16:creationId xmlns:a16="http://schemas.microsoft.com/office/drawing/2014/main" id="{A3A5CA64-6831-464C-B8C2-0EABD8362FEE}"/>
              </a:ext>
            </a:extLst>
          </p:cNvPr>
          <p:cNvSpPr>
            <a:spLocks noGrp="1"/>
          </p:cNvSpPr>
          <p:nvPr>
            <p:ph type="dt" sz="half" idx="10"/>
          </p:nvPr>
        </p:nvSpPr>
        <p:spPr>
          <a:xfrm>
            <a:off x="5715000" y="6608765"/>
            <a:ext cx="2838450" cy="249235"/>
          </a:xfrm>
        </p:spPr>
        <p:txBody>
          <a:bodyPr/>
          <a:lstStyle/>
          <a:p>
            <a:pPr algn="r"/>
            <a:fld id="{8225513B-675B-4974-9B8B-29E073421085}" type="datetime1">
              <a:rPr lang="en-US" sz="1100" smtClean="0">
                <a:solidFill>
                  <a:schemeClr val="bg1"/>
                </a:solidFill>
              </a:rPr>
              <a:pPr algn="r"/>
              <a:t>8/13/2021</a:t>
            </a:fld>
            <a:endParaRPr lang="en-US" dirty="0">
              <a:solidFill>
                <a:schemeClr val="bg1"/>
              </a:solidFill>
            </a:endParaRPr>
          </a:p>
        </p:txBody>
      </p:sp>
      <p:sp>
        <p:nvSpPr>
          <p:cNvPr id="5" name="Slide Number Placeholder 6">
            <a:extLst>
              <a:ext uri="{FF2B5EF4-FFF2-40B4-BE49-F238E27FC236}">
                <a16:creationId xmlns:a16="http://schemas.microsoft.com/office/drawing/2014/main" id="{D8BB5999-424B-4E4E-8461-2C139A1B0352}"/>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56769979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2286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2021 ACTUAL COMPARED TO BUDGET</a:t>
            </a:r>
            <a:endParaRPr lang="en-US" dirty="0">
              <a:solidFill>
                <a:prstClr val="black"/>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A78375AD-0C13-4B03-8486-86CC318CE461}"/>
              </a:ext>
            </a:extLst>
          </p:cNvPr>
          <p:cNvGraphicFramePr>
            <a:graphicFrameLocks noGrp="1"/>
          </p:cNvGraphicFramePr>
          <p:nvPr>
            <p:extLst>
              <p:ext uri="{D42A27DB-BD31-4B8C-83A1-F6EECF244321}">
                <p14:modId xmlns:p14="http://schemas.microsoft.com/office/powerpoint/2010/main" val="906731072"/>
              </p:ext>
            </p:extLst>
          </p:nvPr>
        </p:nvGraphicFramePr>
        <p:xfrm>
          <a:off x="228600" y="909763"/>
          <a:ext cx="8686800" cy="4937760"/>
        </p:xfrm>
        <a:graphic>
          <a:graphicData uri="http://schemas.openxmlformats.org/drawingml/2006/table">
            <a:tbl>
              <a:tblPr>
                <a:tableStyleId>{5C22544A-7EE6-4342-B048-85BDC9FD1C3A}</a:tableStyleId>
              </a:tblPr>
              <a:tblGrid>
                <a:gridCol w="1041109">
                  <a:extLst>
                    <a:ext uri="{9D8B030D-6E8A-4147-A177-3AD203B41FA5}">
                      <a16:colId xmlns:a16="http://schemas.microsoft.com/office/drawing/2014/main" val="184041013"/>
                    </a:ext>
                  </a:extLst>
                </a:gridCol>
                <a:gridCol w="1041109">
                  <a:extLst>
                    <a:ext uri="{9D8B030D-6E8A-4147-A177-3AD203B41FA5}">
                      <a16:colId xmlns:a16="http://schemas.microsoft.com/office/drawing/2014/main" val="4291106159"/>
                    </a:ext>
                  </a:extLst>
                </a:gridCol>
                <a:gridCol w="2798018">
                  <a:extLst>
                    <a:ext uri="{9D8B030D-6E8A-4147-A177-3AD203B41FA5}">
                      <a16:colId xmlns:a16="http://schemas.microsoft.com/office/drawing/2014/main" val="695835529"/>
                    </a:ext>
                  </a:extLst>
                </a:gridCol>
                <a:gridCol w="1317655">
                  <a:extLst>
                    <a:ext uri="{9D8B030D-6E8A-4147-A177-3AD203B41FA5}">
                      <a16:colId xmlns:a16="http://schemas.microsoft.com/office/drawing/2014/main" val="3157169889"/>
                    </a:ext>
                  </a:extLst>
                </a:gridCol>
                <a:gridCol w="1285144">
                  <a:extLst>
                    <a:ext uri="{9D8B030D-6E8A-4147-A177-3AD203B41FA5}">
                      <a16:colId xmlns:a16="http://schemas.microsoft.com/office/drawing/2014/main" val="3902251505"/>
                    </a:ext>
                  </a:extLst>
                </a:gridCol>
                <a:gridCol w="1203765">
                  <a:extLst>
                    <a:ext uri="{9D8B030D-6E8A-4147-A177-3AD203B41FA5}">
                      <a16:colId xmlns:a16="http://schemas.microsoft.com/office/drawing/2014/main" val="1731281128"/>
                    </a:ext>
                  </a:extLst>
                </a:gridCol>
              </a:tblGrid>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gridSpan="3">
                  <a:txBody>
                    <a:bodyPr/>
                    <a:lstStyle/>
                    <a:p>
                      <a:pPr algn="ctr" fontAlgn="b"/>
                      <a:r>
                        <a:rPr lang="en-US" sz="1400" u="none" strike="noStrike" dirty="0">
                          <a:effectLst/>
                          <a:latin typeface="Century Gothic" panose="020B0502020202020204" pitchFamily="34" charset="0"/>
                        </a:rPr>
                        <a:t>FY2021</a:t>
                      </a:r>
                      <a:endParaRPr lang="en-US" sz="1400" b="1" i="0" u="none" strike="noStrike" dirty="0">
                        <a:solidFill>
                          <a:srgbClr val="000000"/>
                        </a:solidFill>
                        <a:effectLst/>
                        <a:latin typeface="Century Gothic" panose="020B0502020202020204" pitchFamily="34" charset="0"/>
                      </a:endParaRPr>
                    </a:p>
                  </a:txBody>
                  <a:tcPr marL="7243" marR="7243" marT="7243"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4404352"/>
                  </a:ext>
                </a:extLst>
              </a:tr>
              <a:tr h="27432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u="none" strike="noStrike" dirty="0">
                          <a:effectLst/>
                          <a:latin typeface="Century Gothic" panose="020B0502020202020204" pitchFamily="34" charset="0"/>
                        </a:rPr>
                        <a:t>Budget</a:t>
                      </a:r>
                      <a:endParaRPr lang="en-US" sz="1400" b="1" i="0" u="none" strike="noStrike" dirty="0">
                        <a:solidFill>
                          <a:srgbClr val="000000"/>
                        </a:solidFill>
                        <a:effectLst/>
                        <a:latin typeface="Century Gothic" panose="020B0502020202020204" pitchFamily="34" charset="0"/>
                      </a:endParaRPr>
                    </a:p>
                  </a:txBody>
                  <a:tcPr marL="7243" marR="7243" marT="724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entury Gothic" panose="020B0502020202020204" pitchFamily="34" charset="0"/>
                        </a:rPr>
                        <a:t>Actual</a:t>
                      </a:r>
                      <a:endParaRPr lang="en-US" sz="1400" b="1" i="0" u="none" strike="noStrike" dirty="0">
                        <a:solidFill>
                          <a:srgbClr val="000000"/>
                        </a:solidFill>
                        <a:effectLst/>
                        <a:latin typeface="Century Gothic" panose="020B0502020202020204" pitchFamily="34" charset="0"/>
                      </a:endParaRPr>
                    </a:p>
                  </a:txBody>
                  <a:tcPr marL="7243" marR="7243" marT="724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entury Gothic" panose="020B0502020202020204" pitchFamily="34" charset="0"/>
                        </a:rPr>
                        <a:t>Variance</a:t>
                      </a:r>
                      <a:endParaRPr lang="en-US" sz="1400" b="1" i="0" u="none" strike="noStrike" dirty="0">
                        <a:solidFill>
                          <a:srgbClr val="000000"/>
                        </a:solidFill>
                        <a:effectLst/>
                        <a:latin typeface="Century Gothic" panose="020B0502020202020204" pitchFamily="34" charset="0"/>
                      </a:endParaRPr>
                    </a:p>
                  </a:txBody>
                  <a:tcPr marL="7243" marR="7243" marT="724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843461"/>
                  </a:ext>
                </a:extLst>
              </a:tr>
              <a:tr h="274320">
                <a:tc gridSpan="3">
                  <a:txBody>
                    <a:bodyPr/>
                    <a:lstStyle/>
                    <a:p>
                      <a:pPr algn="l" fontAlgn="b"/>
                      <a:r>
                        <a:rPr lang="en-US" sz="1400" u="none" strike="noStrike" dirty="0">
                          <a:effectLst/>
                          <a:latin typeface="Century Gothic" panose="020B0502020202020204" pitchFamily="34" charset="0"/>
                        </a:rPr>
                        <a:t>Assessment Revenue</a:t>
                      </a:r>
                      <a:endParaRPr lang="en-US" sz="1400" b="0" i="0" u="none" strike="noStrike" dirty="0">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$6,194,239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entury Gothic" panose="020B0502020202020204" pitchFamily="34" charset="0"/>
                        </a:rPr>
                        <a:t>$6,034,683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entury Gothic" panose="020B0502020202020204" pitchFamily="34" charset="0"/>
                        </a:rPr>
                        <a:t>$(159,556)</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9043183"/>
                  </a:ext>
                </a:extLst>
              </a:tr>
              <a:tr h="274320">
                <a:tc gridSpan="3">
                  <a:txBody>
                    <a:bodyPr/>
                    <a:lstStyle/>
                    <a:p>
                      <a:pPr algn="l" fontAlgn="b"/>
                      <a:r>
                        <a:rPr lang="en-US" sz="1400" u="none" strike="noStrike" dirty="0">
                          <a:effectLst/>
                          <a:latin typeface="Century Gothic" panose="020B0502020202020204" pitchFamily="34" charset="0"/>
                        </a:rPr>
                        <a:t>Operating Dept. &amp; Expenses:</a:t>
                      </a:r>
                      <a:endParaRPr lang="en-US" sz="1400" b="0" i="0" u="none" strike="noStrike" dirty="0">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91797713"/>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r>
                        <a:rPr lang="en-US" sz="1400" u="none" strike="noStrike" dirty="0">
                          <a:effectLst/>
                          <a:latin typeface="Century Gothic" panose="020B0502020202020204" pitchFamily="34" charset="0"/>
                        </a:rPr>
                        <a:t>Police</a:t>
                      </a:r>
                      <a:endParaRPr lang="en-US" sz="1400" b="0"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0" i="0" u="none" strike="noStrike" dirty="0">
                          <a:solidFill>
                            <a:srgbClr val="000000"/>
                          </a:solidFill>
                          <a:effectLst/>
                          <a:latin typeface="Century Gothic" panose="020B0502020202020204" pitchFamily="34" charset="0"/>
                        </a:rPr>
                        <a:t>(1,391,152)</a:t>
                      </a:r>
                    </a:p>
                  </a:txBody>
                  <a:tcPr marL="9525" marR="9525" marT="9525" marB="0" anchor="b">
                    <a:lnB w="12700" cmpd="sng">
                      <a:noFill/>
                    </a:lnB>
                  </a:tcPr>
                </a:tc>
                <a:tc>
                  <a:txBody>
                    <a:bodyPr/>
                    <a:lstStyle/>
                    <a:p>
                      <a:pPr algn="ctr" fontAlgn="b"/>
                      <a:r>
                        <a:rPr lang="en-US" sz="1400" b="0" i="0" u="none" strike="noStrike" dirty="0">
                          <a:solidFill>
                            <a:srgbClr val="000000"/>
                          </a:solidFill>
                          <a:effectLst/>
                          <a:latin typeface="Century Gothic" panose="020B0502020202020204" pitchFamily="34" charset="0"/>
                        </a:rPr>
                        <a:t>(1,346,693)</a:t>
                      </a:r>
                    </a:p>
                  </a:txBody>
                  <a:tcPr marL="9525" marR="9525" marT="9525" marB="0" anchor="b">
                    <a:lnB w="12700" cmpd="sng">
                      <a:noFill/>
                    </a:lnB>
                  </a:tcPr>
                </a:tc>
                <a:tc>
                  <a:txBody>
                    <a:bodyPr/>
                    <a:lstStyle/>
                    <a:p>
                      <a:pPr algn="ctr" fontAlgn="b"/>
                      <a:r>
                        <a:rPr lang="en-US" sz="1400" b="0" i="0" u="none" strike="noStrike" dirty="0">
                          <a:solidFill>
                            <a:srgbClr val="000000"/>
                          </a:solidFill>
                          <a:effectLst/>
                          <a:latin typeface="Century Gothic" panose="020B0502020202020204" pitchFamily="34" charset="0"/>
                        </a:rPr>
                        <a:t>44,459 </a:t>
                      </a:r>
                    </a:p>
                  </a:txBody>
                  <a:tcPr marL="9525" marR="9525" marT="9525" marB="0" anchor="b">
                    <a:lnB w="12700" cmpd="sng">
                      <a:noFill/>
                    </a:lnB>
                  </a:tcPr>
                </a:tc>
                <a:extLst>
                  <a:ext uri="{0D108BD9-81ED-4DB2-BD59-A6C34878D82A}">
                    <a16:rowId xmlns:a16="http://schemas.microsoft.com/office/drawing/2014/main" val="184859508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r>
                        <a:rPr lang="en-US" sz="1400" u="none" strike="noStrike">
                          <a:effectLst/>
                          <a:latin typeface="Century Gothic" panose="020B0502020202020204" pitchFamily="34" charset="0"/>
                        </a:rPr>
                        <a:t>Fire/EMS</a:t>
                      </a:r>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243" marR="7243" marT="7243" marB="0" anchor="b">
                    <a:lnR w="12700" cmpd="sng">
                      <a:noFill/>
                    </a:lnR>
                  </a:tcPr>
                </a:tc>
                <a:tc>
                  <a:txBody>
                    <a:bodyPr/>
                    <a:lstStyle/>
                    <a:p>
                      <a:pPr algn="ctr" fontAlgn="b"/>
                      <a:r>
                        <a:rPr lang="en-US" sz="1400" b="0" i="0" u="sng" strike="noStrike" dirty="0">
                          <a:solidFill>
                            <a:srgbClr val="000000"/>
                          </a:solidFill>
                          <a:effectLst/>
                          <a:latin typeface="Century Gothic" panose="020B0502020202020204" pitchFamily="34" charset="0"/>
                        </a:rPr>
                        <a:t>(698,725)</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sng" strike="noStrike" dirty="0">
                          <a:solidFill>
                            <a:srgbClr val="000000"/>
                          </a:solidFill>
                          <a:effectLst/>
                          <a:latin typeface="Century Gothic" panose="020B0502020202020204" pitchFamily="34" charset="0"/>
                        </a:rPr>
                        <a:t>(697,525)</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sng" strike="noStrike" dirty="0">
                          <a:solidFill>
                            <a:srgbClr val="000000"/>
                          </a:solidFill>
                          <a:effectLst/>
                          <a:latin typeface="Century Gothic" panose="020B0502020202020204" pitchFamily="34" charset="0"/>
                        </a:rPr>
                        <a:t>1,200 </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380422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r>
                        <a:rPr lang="en-US" sz="1400" u="none" strike="noStrike" dirty="0">
                          <a:effectLst/>
                          <a:latin typeface="Century Gothic" panose="020B0502020202020204" pitchFamily="34" charset="0"/>
                        </a:rPr>
                        <a:t>Total Police + Fire/EMS</a:t>
                      </a:r>
                      <a:endParaRPr lang="en-US" sz="1400" b="1"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1" i="0" u="none" strike="noStrike" dirty="0">
                          <a:solidFill>
                            <a:srgbClr val="000000"/>
                          </a:solidFill>
                          <a:effectLst/>
                          <a:latin typeface="Century Gothic" panose="020B0502020202020204" pitchFamily="34" charset="0"/>
                        </a:rPr>
                        <a:t>(2,089,877)</a:t>
                      </a:r>
                    </a:p>
                  </a:txBody>
                  <a:tcPr marL="9525" marR="9525" marT="9525" marB="0" anchor="b">
                    <a:lnT w="12700" cap="flat" cmpd="sng" algn="ctr">
                      <a:noFill/>
                      <a:prstDash val="solid"/>
                      <a:round/>
                      <a:headEnd type="none" w="med" len="med"/>
                      <a:tailEnd type="none" w="med" len="med"/>
                    </a:lnT>
                  </a:tcPr>
                </a:tc>
                <a:tc>
                  <a:txBody>
                    <a:bodyPr/>
                    <a:lstStyle/>
                    <a:p>
                      <a:pPr algn="ctr" fontAlgn="b"/>
                      <a:r>
                        <a:rPr lang="en-US" sz="1400" b="1" i="0" u="none" strike="noStrike" dirty="0">
                          <a:solidFill>
                            <a:srgbClr val="000000"/>
                          </a:solidFill>
                          <a:effectLst/>
                          <a:latin typeface="Century Gothic" panose="020B0502020202020204" pitchFamily="34" charset="0"/>
                        </a:rPr>
                        <a:t>(2,044,218)</a:t>
                      </a:r>
                    </a:p>
                  </a:txBody>
                  <a:tcPr marL="9525" marR="9525" marT="9525" marB="0" anchor="b">
                    <a:lnT w="12700" cap="flat" cmpd="sng" algn="ctr">
                      <a:noFill/>
                      <a:prstDash val="solid"/>
                      <a:round/>
                      <a:headEnd type="none" w="med" len="med"/>
                      <a:tailEnd type="none" w="med" len="med"/>
                    </a:lnT>
                  </a:tcPr>
                </a:tc>
                <a:tc>
                  <a:txBody>
                    <a:bodyPr/>
                    <a:lstStyle/>
                    <a:p>
                      <a:pPr algn="ctr" fontAlgn="b"/>
                      <a:r>
                        <a:rPr lang="en-US" sz="1400" b="1" i="0" u="none" strike="noStrike" dirty="0">
                          <a:solidFill>
                            <a:srgbClr val="000000"/>
                          </a:solidFill>
                          <a:effectLst/>
                          <a:latin typeface="Century Gothic" panose="020B0502020202020204" pitchFamily="34" charset="0"/>
                        </a:rPr>
                        <a:t>45,659 </a:t>
                      </a:r>
                    </a:p>
                  </a:txBody>
                  <a:tcPr marL="9525" marR="9525" marT="9525" marB="0" anchor="b">
                    <a:lnT w="12700" cap="flat" cmpd="sng" algn="ctr">
                      <a:noFill/>
                      <a:prstDash val="solid"/>
                      <a:round/>
                      <a:headEnd type="none" w="med" len="med"/>
                      <a:tailEnd type="none" w="med" len="med"/>
                    </a:lnT>
                  </a:tcPr>
                </a:tc>
                <a:extLst>
                  <a:ext uri="{0D108BD9-81ED-4DB2-BD59-A6C34878D82A}">
                    <a16:rowId xmlns:a16="http://schemas.microsoft.com/office/drawing/2014/main" val="2404639487"/>
                  </a:ext>
                </a:extLst>
              </a:tr>
              <a:tr h="274320">
                <a:tc gridSpan="3">
                  <a:txBody>
                    <a:bodyPr/>
                    <a:lstStyle/>
                    <a:p>
                      <a:pPr algn="l" fontAlgn="b"/>
                      <a:r>
                        <a:rPr lang="en-US" sz="1400" u="none" strike="noStrike" dirty="0">
                          <a:effectLst/>
                          <a:latin typeface="Century Gothic" panose="020B0502020202020204" pitchFamily="34" charset="0"/>
                        </a:rPr>
                        <a:t>Public Works/Maintenance/CPI</a:t>
                      </a:r>
                      <a:endParaRPr lang="en-US" sz="1400" b="0" i="0" u="none" strike="noStrike" dirty="0">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entury Gothic" panose="020B0502020202020204" pitchFamily="34" charset="0"/>
                        </a:rPr>
                        <a:t>(2,481,621)</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(1,914,817)</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566,804 </a:t>
                      </a:r>
                    </a:p>
                  </a:txBody>
                  <a:tcPr marL="9525" marR="9525" marT="9525" marB="0" anchor="b"/>
                </a:tc>
                <a:extLst>
                  <a:ext uri="{0D108BD9-81ED-4DB2-BD59-A6C34878D82A}">
                    <a16:rowId xmlns:a16="http://schemas.microsoft.com/office/drawing/2014/main" val="468498631"/>
                  </a:ext>
                </a:extLst>
              </a:tr>
              <a:tr h="274320">
                <a:tc gridSpan="2">
                  <a:txBody>
                    <a:bodyPr/>
                    <a:lstStyle/>
                    <a:p>
                      <a:pPr algn="l" fontAlgn="b"/>
                      <a:r>
                        <a:rPr lang="en-US" sz="1400" u="none" strike="noStrike">
                          <a:effectLst/>
                          <a:latin typeface="Century Gothic" panose="020B0502020202020204" pitchFamily="34" charset="0"/>
                        </a:rPr>
                        <a:t>Recreation &amp; Parks</a:t>
                      </a:r>
                      <a:endParaRPr lang="en-US" sz="1400" b="0" i="0" u="none" strike="noStrike">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0" i="0" u="none" strike="noStrike" dirty="0">
                          <a:solidFill>
                            <a:srgbClr val="000000"/>
                          </a:solidFill>
                          <a:effectLst/>
                          <a:latin typeface="Century Gothic" panose="020B0502020202020204" pitchFamily="34" charset="0"/>
                        </a:rPr>
                        <a:t>(526,471)</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(430,266)</a:t>
                      </a:r>
                    </a:p>
                  </a:txBody>
                  <a:tcPr marL="9525" marR="9525" marT="9525" marB="0" anchor="b"/>
                </a:tc>
                <a:tc>
                  <a:txBody>
                    <a:bodyPr/>
                    <a:lstStyle/>
                    <a:p>
                      <a:pPr algn="ctr" fontAlgn="b"/>
                      <a:r>
                        <a:rPr lang="en-US" sz="1400" b="0" i="0" u="none" strike="noStrike" dirty="0">
                          <a:solidFill>
                            <a:srgbClr val="000000"/>
                          </a:solidFill>
                          <a:effectLst/>
                          <a:latin typeface="Century Gothic" panose="020B0502020202020204" pitchFamily="34" charset="0"/>
                        </a:rPr>
                        <a:t>96,205 </a:t>
                      </a:r>
                    </a:p>
                  </a:txBody>
                  <a:tcPr marL="9525" marR="9525" marT="9525" marB="0" anchor="b"/>
                </a:tc>
                <a:extLst>
                  <a:ext uri="{0D108BD9-81ED-4DB2-BD59-A6C34878D82A}">
                    <a16:rowId xmlns:a16="http://schemas.microsoft.com/office/drawing/2014/main" val="2096382097"/>
                  </a:ext>
                </a:extLst>
              </a:tr>
              <a:tr h="274320">
                <a:tc>
                  <a:txBody>
                    <a:bodyPr/>
                    <a:lstStyle/>
                    <a:p>
                      <a:pPr algn="l" fontAlgn="b"/>
                      <a:r>
                        <a:rPr lang="en-US" sz="1400" u="none" strike="noStrike">
                          <a:effectLst/>
                          <a:latin typeface="Century Gothic" panose="020B0502020202020204" pitchFamily="34" charset="0"/>
                        </a:rPr>
                        <a:t>Other</a:t>
                      </a:r>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0" i="0" u="sng" strike="noStrike" dirty="0">
                          <a:solidFill>
                            <a:srgbClr val="000000"/>
                          </a:solidFill>
                          <a:effectLst/>
                          <a:latin typeface="Century Gothic" panose="020B0502020202020204" pitchFamily="34" charset="0"/>
                        </a:rPr>
                        <a:t>(1,783,649)</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(1,511,064)</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113,346 </a:t>
                      </a:r>
                    </a:p>
                  </a:txBody>
                  <a:tcPr marL="9525" marR="9525" marT="9525" marB="0" anchor="b"/>
                </a:tc>
                <a:extLst>
                  <a:ext uri="{0D108BD9-81ED-4DB2-BD59-A6C34878D82A}">
                    <a16:rowId xmlns:a16="http://schemas.microsoft.com/office/drawing/2014/main" val="143941750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r>
                        <a:rPr lang="en-US" sz="1400" u="none" strike="noStrike" dirty="0">
                          <a:effectLst/>
                          <a:latin typeface="Century Gothic" panose="020B0502020202020204" pitchFamily="34" charset="0"/>
                        </a:rPr>
                        <a:t>Total Operating Depts.</a:t>
                      </a:r>
                      <a:endParaRPr lang="en-US" sz="1400" b="1"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1" i="0" u="none" strike="noStrike" dirty="0">
                          <a:solidFill>
                            <a:srgbClr val="000000"/>
                          </a:solidFill>
                          <a:effectLst/>
                          <a:latin typeface="Century Gothic" panose="020B0502020202020204" pitchFamily="34" charset="0"/>
                        </a:rPr>
                        <a:t>(6,881,618)</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(5,900,365)</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822,014 </a:t>
                      </a:r>
                    </a:p>
                  </a:txBody>
                  <a:tcPr marL="9525" marR="9525" marT="9525" marB="0" anchor="b"/>
                </a:tc>
                <a:extLst>
                  <a:ext uri="{0D108BD9-81ED-4DB2-BD59-A6C34878D82A}">
                    <a16:rowId xmlns:a16="http://schemas.microsoft.com/office/drawing/2014/main" val="1625341561"/>
                  </a:ext>
                </a:extLst>
              </a:tr>
              <a:tr h="274320">
                <a:tc>
                  <a:txBody>
                    <a:bodyPr/>
                    <a:lstStyle/>
                    <a:p>
                      <a:pPr algn="l" fontAlgn="b"/>
                      <a:r>
                        <a:rPr lang="en-US" sz="1400" u="none" strike="noStrike">
                          <a:effectLst/>
                          <a:latin typeface="Century Gothic" panose="020B0502020202020204" pitchFamily="34" charset="0"/>
                        </a:rPr>
                        <a:t>PPP</a:t>
                      </a:r>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1" i="0" u="none"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1,375,238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1,375,238 </a:t>
                      </a:r>
                    </a:p>
                  </a:txBody>
                  <a:tcPr marL="9525" marR="9525" marT="9525" marB="0" anchor="b"/>
                </a:tc>
                <a:extLst>
                  <a:ext uri="{0D108BD9-81ED-4DB2-BD59-A6C34878D82A}">
                    <a16:rowId xmlns:a16="http://schemas.microsoft.com/office/drawing/2014/main" val="2229816579"/>
                  </a:ext>
                </a:extLst>
              </a:tr>
              <a:tr h="274320">
                <a:tc gridSpan="2">
                  <a:txBody>
                    <a:bodyPr/>
                    <a:lstStyle/>
                    <a:p>
                      <a:pPr algn="l" fontAlgn="b"/>
                      <a:r>
                        <a:rPr lang="en-US" sz="1400" u="none" strike="noStrike">
                          <a:effectLst/>
                          <a:latin typeface="Century Gothic" panose="020B0502020202020204" pitchFamily="34" charset="0"/>
                        </a:rPr>
                        <a:t>Amenities</a:t>
                      </a:r>
                      <a:endParaRPr lang="en-US" sz="1400" b="0" i="0" u="none" strike="noStrike">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0" i="0" u="sng" strike="noStrike" dirty="0">
                          <a:solidFill>
                            <a:srgbClr val="000000"/>
                          </a:solidFill>
                          <a:effectLst/>
                          <a:latin typeface="Century Gothic" panose="020B0502020202020204" pitchFamily="34" charset="0"/>
                        </a:rPr>
                        <a:t>687,379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(30,829)</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(718,208)</a:t>
                      </a:r>
                    </a:p>
                  </a:txBody>
                  <a:tcPr marL="9525" marR="9525" marT="9525" marB="0" anchor="b"/>
                </a:tc>
                <a:extLst>
                  <a:ext uri="{0D108BD9-81ED-4DB2-BD59-A6C34878D82A}">
                    <a16:rowId xmlns:a16="http://schemas.microsoft.com/office/drawing/2014/main" val="4079352571"/>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gridSpan="2">
                  <a:txBody>
                    <a:bodyPr/>
                    <a:lstStyle/>
                    <a:p>
                      <a:pPr algn="l" fontAlgn="b"/>
                      <a:r>
                        <a:rPr lang="en-US" sz="1400" u="none" strike="noStrike">
                          <a:effectLst/>
                          <a:latin typeface="Century Gothic" panose="020B0502020202020204" pitchFamily="34" charset="0"/>
                        </a:rPr>
                        <a:t>Total Departments, Amenities &amp; PPP</a:t>
                      </a:r>
                      <a:endParaRPr lang="en-US" sz="1400" b="1" i="0" u="none" strike="noStrike">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(6,194,239)</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(4,555,956)</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1,479,044 </a:t>
                      </a:r>
                    </a:p>
                  </a:txBody>
                  <a:tcPr marL="9525" marR="9525" marT="9525" marB="0" anchor="b"/>
                </a:tc>
                <a:extLst>
                  <a:ext uri="{0D108BD9-81ED-4DB2-BD59-A6C34878D82A}">
                    <a16:rowId xmlns:a16="http://schemas.microsoft.com/office/drawing/2014/main" val="2214984059"/>
                  </a:ext>
                </a:extLst>
              </a:tr>
              <a:tr h="274320">
                <a:tc gridSpan="2">
                  <a:txBody>
                    <a:bodyPr/>
                    <a:lstStyle/>
                    <a:p>
                      <a:pPr algn="l" fontAlgn="b"/>
                      <a:r>
                        <a:rPr lang="en-US" sz="1400" u="none" strike="noStrike">
                          <a:effectLst/>
                          <a:latin typeface="Century Gothic" panose="020B0502020202020204" pitchFamily="34" charset="0"/>
                        </a:rPr>
                        <a:t>New Capital</a:t>
                      </a:r>
                      <a:endParaRPr lang="en-US" sz="1400" b="0" i="0" u="none" strike="noStrike">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a:txBody>
                    <a:bodyPr/>
                    <a:lstStyle/>
                    <a:p>
                      <a:pPr algn="ctr" fontAlgn="b"/>
                      <a:r>
                        <a:rPr lang="en-US" sz="1400" b="0" i="0" u="sng"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(32,830)</a:t>
                      </a:r>
                    </a:p>
                  </a:txBody>
                  <a:tcPr marL="9525" marR="9525" marT="9525" marB="0" anchor="b"/>
                </a:tc>
                <a:tc>
                  <a:txBody>
                    <a:bodyPr/>
                    <a:lstStyle/>
                    <a:p>
                      <a:pPr algn="ctr" fontAlgn="b"/>
                      <a:r>
                        <a:rPr lang="en-US" sz="1400" b="0" i="0" u="none" strike="noStrike">
                          <a:solidFill>
                            <a:srgbClr val="000000"/>
                          </a:solidFill>
                          <a:effectLst/>
                          <a:latin typeface="Century Gothic" panose="020B0502020202020204" pitchFamily="34" charset="0"/>
                        </a:rPr>
                        <a:t>      (32,830)</a:t>
                      </a:r>
                    </a:p>
                  </a:txBody>
                  <a:tcPr marL="9525" marR="9525" marT="9525" marB="0" anchor="b"/>
                </a:tc>
                <a:extLst>
                  <a:ext uri="{0D108BD9-81ED-4DB2-BD59-A6C34878D82A}">
                    <a16:rowId xmlns:a16="http://schemas.microsoft.com/office/drawing/2014/main" val="930815455"/>
                  </a:ext>
                </a:extLst>
              </a:tr>
              <a:tr h="274320">
                <a:tc>
                  <a:txBody>
                    <a:bodyPr/>
                    <a:lstStyle/>
                    <a:p>
                      <a:pPr algn="l" fontAlgn="b"/>
                      <a:endParaRPr lang="en-US" sz="1400" b="0" i="0" u="none" strike="noStrike">
                        <a:solidFill>
                          <a:srgbClr val="000000"/>
                        </a:solidFill>
                        <a:effectLst/>
                        <a:latin typeface="Century Gothic" panose="020B0502020202020204" pitchFamily="34" charset="0"/>
                      </a:endParaRPr>
                    </a:p>
                  </a:txBody>
                  <a:tcPr marL="7243" marR="7243" marT="7243" marB="0" anchor="b"/>
                </a:tc>
                <a:tc gridSpan="2">
                  <a:txBody>
                    <a:bodyPr/>
                    <a:lstStyle/>
                    <a:p>
                      <a:pPr algn="l" fontAlgn="b"/>
                      <a:r>
                        <a:rPr lang="en-US" sz="1400" u="none" strike="noStrike">
                          <a:effectLst/>
                          <a:latin typeface="Century Gothic" panose="020B0502020202020204" pitchFamily="34" charset="0"/>
                        </a:rPr>
                        <a:t>Total Expenses</a:t>
                      </a:r>
                      <a:endParaRPr lang="en-US" sz="1400" b="1" i="0" u="none" strike="noStrike">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a:txBody>
                    <a:bodyPr/>
                    <a:lstStyle/>
                    <a:p>
                      <a:pPr algn="ctr" fontAlgn="b"/>
                      <a:r>
                        <a:rPr lang="en-US" sz="1400" b="1" i="0" u="sng" strike="noStrike" dirty="0">
                          <a:solidFill>
                            <a:srgbClr val="000000"/>
                          </a:solidFill>
                          <a:effectLst/>
                          <a:latin typeface="Century Gothic" panose="020B0502020202020204" pitchFamily="34" charset="0"/>
                        </a:rPr>
                        <a:t>(6,194,239)</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(4,588,786)</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1,446,214 </a:t>
                      </a:r>
                    </a:p>
                  </a:txBody>
                  <a:tcPr marL="9525" marR="9525" marT="9525" marB="0" anchor="b"/>
                </a:tc>
                <a:extLst>
                  <a:ext uri="{0D108BD9-81ED-4DB2-BD59-A6C34878D82A}">
                    <a16:rowId xmlns:a16="http://schemas.microsoft.com/office/drawing/2014/main" val="1052901414"/>
                  </a:ext>
                </a:extLst>
              </a:tr>
              <a:tr h="274320">
                <a:tc gridSpan="3">
                  <a:txBody>
                    <a:bodyPr/>
                    <a:lstStyle/>
                    <a:p>
                      <a:pPr algn="l" fontAlgn="b"/>
                      <a:r>
                        <a:rPr lang="en-US" sz="1400" u="none" strike="noStrike">
                          <a:effectLst/>
                          <a:latin typeface="Century Gothic" panose="020B0502020202020204" pitchFamily="34" charset="0"/>
                        </a:rPr>
                        <a:t>Excess of Revenues (Expenses)</a:t>
                      </a:r>
                      <a:endParaRPr lang="en-US" sz="1400" b="1" i="0" u="none" strike="noStrike">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effectLst/>
                          <a:latin typeface="Century Gothic" panose="020B0502020202020204" pitchFamily="34" charset="0"/>
                        </a:rPr>
                        <a:t>$-   </a:t>
                      </a:r>
                    </a:p>
                  </a:txBody>
                  <a:tcPr marL="9525" marR="9525" marT="9525" marB="0" anchor="b"/>
                </a:tc>
                <a:tc>
                  <a:txBody>
                    <a:bodyPr/>
                    <a:lstStyle/>
                    <a:p>
                      <a:pPr algn="ctr" fontAlgn="b"/>
                      <a:r>
                        <a:rPr lang="en-US" sz="1400" b="1" i="0" u="none" strike="noStrike">
                          <a:solidFill>
                            <a:srgbClr val="000000"/>
                          </a:solidFill>
                          <a:effectLst/>
                          <a:latin typeface="Century Gothic" panose="020B0502020202020204" pitchFamily="34" charset="0"/>
                        </a:rPr>
                        <a:t>    1,445,897 </a:t>
                      </a:r>
                    </a:p>
                  </a:txBody>
                  <a:tcPr marL="9525" marR="9525" marT="9525" marB="0" anchor="b"/>
                </a:tc>
                <a:tc>
                  <a:txBody>
                    <a:bodyPr/>
                    <a:lstStyle/>
                    <a:p>
                      <a:pPr algn="ctr" fontAlgn="b"/>
                      <a:r>
                        <a:rPr lang="en-US" sz="1400" b="1" i="0" u="none" strike="noStrike" dirty="0">
                          <a:solidFill>
                            <a:srgbClr val="000000"/>
                          </a:solidFill>
                          <a:effectLst/>
                          <a:latin typeface="Century Gothic" panose="020B0502020202020204" pitchFamily="34" charset="0"/>
                        </a:rPr>
                        <a:t>   1,445,897 </a:t>
                      </a:r>
                    </a:p>
                  </a:txBody>
                  <a:tcPr marL="9525" marR="9525" marT="9525" marB="0" anchor="b"/>
                </a:tc>
                <a:extLst>
                  <a:ext uri="{0D108BD9-81ED-4DB2-BD59-A6C34878D82A}">
                    <a16:rowId xmlns:a16="http://schemas.microsoft.com/office/drawing/2014/main" val="99633220"/>
                  </a:ext>
                </a:extLst>
              </a:tr>
              <a:tr h="274320">
                <a:tc gridSpan="3">
                  <a:txBody>
                    <a:bodyPr/>
                    <a:lstStyle/>
                    <a:p>
                      <a:pPr algn="l" fontAlgn="b"/>
                      <a:endParaRPr lang="en-US" sz="1400" b="1" i="0" u="none" strike="noStrike" dirty="0">
                        <a:solidFill>
                          <a:srgbClr val="000000"/>
                        </a:solidFill>
                        <a:effectLst/>
                        <a:latin typeface="Century Gothic" panose="020B0502020202020204" pitchFamily="34" charset="0"/>
                      </a:endParaRPr>
                    </a:p>
                  </a:txBody>
                  <a:tcPr marL="7243" marR="7243" marT="7243" marB="0" anchor="b"/>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243" marR="7243" marT="7243" marB="0" anchor="b"/>
                </a:tc>
                <a:tc>
                  <a:txBody>
                    <a:bodyPr/>
                    <a:lstStyle/>
                    <a:p>
                      <a:pPr algn="l" fontAlgn="b"/>
                      <a:endParaRPr lang="en-US" sz="1400" b="1" i="0" u="none" strike="noStrike" dirty="0">
                        <a:solidFill>
                          <a:srgbClr val="000000"/>
                        </a:solidFill>
                        <a:effectLst/>
                        <a:latin typeface="Century Gothic" panose="020B0502020202020204" pitchFamily="34" charset="0"/>
                      </a:endParaRPr>
                    </a:p>
                  </a:txBody>
                  <a:tcPr marL="7243" marR="7243" marT="7243" marB="0" anchor="b"/>
                </a:tc>
                <a:extLst>
                  <a:ext uri="{0D108BD9-81ED-4DB2-BD59-A6C34878D82A}">
                    <a16:rowId xmlns:a16="http://schemas.microsoft.com/office/drawing/2014/main" val="4242866967"/>
                  </a:ext>
                </a:extLst>
              </a:tr>
            </a:tbl>
          </a:graphicData>
        </a:graphic>
      </p:graphicFrame>
      <p:cxnSp>
        <p:nvCxnSpPr>
          <p:cNvPr id="11" name="Straight Connector 10"/>
          <p:cNvCxnSpPr/>
          <p:nvPr/>
        </p:nvCxnSpPr>
        <p:spPr>
          <a:xfrm>
            <a:off x="524256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3796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2400" y="5562600"/>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38879097-8CE8-4021-8FDB-93E94474D539}"/>
              </a:ext>
            </a:extLst>
          </p:cNvPr>
          <p:cNvSpPr>
            <a:spLocks noGrp="1"/>
          </p:cNvSpPr>
          <p:nvPr>
            <p:ph type="dt" sz="half" idx="10"/>
          </p:nvPr>
        </p:nvSpPr>
        <p:spPr>
          <a:xfrm>
            <a:off x="5715000" y="6608765"/>
            <a:ext cx="2838450" cy="249235"/>
          </a:xfrm>
        </p:spPr>
        <p:txBody>
          <a:bodyPr/>
          <a:lstStyle/>
          <a:p>
            <a:fld id="{8225513B-675B-4974-9B8B-29E073421085}" type="datetime1">
              <a:rPr lang="en-US" sz="1100" smtClean="0">
                <a:solidFill>
                  <a:schemeClr val="bg1"/>
                </a:solidFill>
              </a:rPr>
              <a:t>8/13/2021</a:t>
            </a:fld>
            <a:endParaRPr lang="en-US" dirty="0">
              <a:solidFill>
                <a:schemeClr val="bg1"/>
              </a:solidFill>
            </a:endParaRPr>
          </a:p>
        </p:txBody>
      </p:sp>
      <p:sp>
        <p:nvSpPr>
          <p:cNvPr id="7" name="Slide Number Placeholder 6">
            <a:extLst>
              <a:ext uri="{FF2B5EF4-FFF2-40B4-BE49-F238E27FC236}">
                <a16:creationId xmlns:a16="http://schemas.microsoft.com/office/drawing/2014/main" id="{3AB2BE63-2A2A-43BC-A07D-3805C6854E6A}"/>
              </a:ext>
            </a:extLst>
          </p:cNvPr>
          <p:cNvSpPr>
            <a:spLocks noGrp="1"/>
          </p:cNvSpPr>
          <p:nvPr>
            <p:ph type="sldNum" sz="quarter" idx="12"/>
          </p:nvPr>
        </p:nvSpPr>
        <p:spPr>
          <a:xfrm>
            <a:off x="8524663" y="6477000"/>
            <a:ext cx="680390" cy="498470"/>
          </a:xfrm>
        </p:spPr>
        <p:txBody>
          <a:bodyPr/>
          <a:lstStyle/>
          <a:p>
            <a:r>
              <a:rPr lang="en-US" sz="1100" dirty="0">
                <a:solidFill>
                  <a:schemeClr val="bg1"/>
                </a:solidFill>
              </a:rPr>
              <a:t>Pg. </a:t>
            </a:r>
            <a:fld id="{A29BDA75-041B-4674-9472-622CAF4C5DB2}" type="slidenum">
              <a:rPr lang="en-US" sz="1100"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1225079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4221</TotalTime>
  <Words>2348</Words>
  <Application>Microsoft Office PowerPoint</Application>
  <PresentationFormat>On-screen Show (4:3)</PresentationFormat>
  <Paragraphs>823</Paragraphs>
  <Slides>40</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Berlin Sans FB</vt:lpstr>
      <vt:lpstr>Calibri</vt:lpstr>
      <vt:lpstr>Century Gothic</vt:lpstr>
      <vt:lpstr>Gill Sans MT</vt:lpstr>
      <vt:lpstr>Impact</vt:lpstr>
      <vt:lpstr>Lucida Sans</vt:lpstr>
      <vt:lpstr>Wingdings</vt:lpstr>
      <vt:lpstr>Main Event</vt:lpstr>
      <vt:lpstr>Gallery</vt:lpstr>
      <vt:lpstr>Default Design</vt:lpstr>
      <vt:lpstr>Ocean Pines Association Annual Membership Meeting</vt:lpstr>
      <vt:lpstr>Call to order  Pledge of allegiance</vt:lpstr>
      <vt:lpstr>Appointments Recorder - Michelle Bennett  Parliamentarian – Jeremy Tucker Timekeeper – Mary Ann Whitcomb Sergeant-at-Arms – Chief Leo Ehrisman Teller – Bob Windsor </vt:lpstr>
      <vt:lpstr>Presentation –  Sam Wilkinson Volunteer Award</vt:lpstr>
      <vt:lpstr>Ascertainment of quorum </vt:lpstr>
      <vt:lpstr>Approval of Agenda   Approval of Minutes of Annual Meeting – August 11, 2018 </vt:lpstr>
      <vt:lpstr>2021 legal Report </vt:lpstr>
      <vt:lpstr>2021 Financial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the Auditors TGM Group LLC </vt:lpstr>
      <vt:lpstr>Summary of Audit and Results</vt:lpstr>
      <vt:lpstr>Audit Report</vt:lpstr>
      <vt:lpstr>Quick overview of procedures</vt:lpstr>
      <vt:lpstr>President’s Report </vt:lpstr>
      <vt:lpstr>General Manager’s Team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Unfinished Business </vt:lpstr>
      <vt:lpstr>New Business </vt:lpstr>
      <vt:lpstr>Election Committee Report &amp; Validation  </vt:lpstr>
      <vt:lpstr>Public comments </vt:lpstr>
      <vt:lpstr>adjournment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Financial Report</dc:title>
  <dc:creator>Michelle Bennett</dc:creator>
  <cp:lastModifiedBy>Michelle Bennett</cp:lastModifiedBy>
  <cp:revision>54</cp:revision>
  <cp:lastPrinted>2021-08-13T18:16:35Z</cp:lastPrinted>
  <dcterms:created xsi:type="dcterms:W3CDTF">2020-08-03T19:32:40Z</dcterms:created>
  <dcterms:modified xsi:type="dcterms:W3CDTF">2021-08-13T18:58:57Z</dcterms:modified>
</cp:coreProperties>
</file>