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07" r:id="rId2"/>
  </p:sldMasterIdLst>
  <p:notesMasterIdLst>
    <p:notesMasterId r:id="rId63"/>
  </p:notesMasterIdLst>
  <p:sldIdLst>
    <p:sldId id="256" r:id="rId3"/>
    <p:sldId id="395" r:id="rId4"/>
    <p:sldId id="396" r:id="rId5"/>
    <p:sldId id="397" r:id="rId6"/>
    <p:sldId id="361" r:id="rId7"/>
    <p:sldId id="393" r:id="rId8"/>
    <p:sldId id="398" r:id="rId9"/>
    <p:sldId id="392" r:id="rId10"/>
    <p:sldId id="259" r:id="rId11"/>
    <p:sldId id="260" r:id="rId12"/>
    <p:sldId id="261" r:id="rId13"/>
    <p:sldId id="777" r:id="rId14"/>
    <p:sldId id="257" r:id="rId15"/>
    <p:sldId id="265" r:id="rId16"/>
    <p:sldId id="258" r:id="rId17"/>
    <p:sldId id="267" r:id="rId18"/>
    <p:sldId id="778" r:id="rId19"/>
    <p:sldId id="779" r:id="rId20"/>
    <p:sldId id="780" r:id="rId21"/>
    <p:sldId id="268" r:id="rId22"/>
    <p:sldId id="269" r:id="rId23"/>
    <p:sldId id="266" r:id="rId24"/>
    <p:sldId id="263" r:id="rId25"/>
    <p:sldId id="264" r:id="rId26"/>
    <p:sldId id="347" r:id="rId27"/>
    <p:sldId id="761" r:id="rId28"/>
    <p:sldId id="726" r:id="rId29"/>
    <p:sldId id="776" r:id="rId30"/>
    <p:sldId id="768" r:id="rId31"/>
    <p:sldId id="764" r:id="rId32"/>
    <p:sldId id="360" r:id="rId33"/>
    <p:sldId id="405" r:id="rId34"/>
    <p:sldId id="765" r:id="rId35"/>
    <p:sldId id="766" r:id="rId36"/>
    <p:sldId id="771" r:id="rId37"/>
    <p:sldId id="770" r:id="rId38"/>
    <p:sldId id="769" r:id="rId39"/>
    <p:sldId id="774" r:id="rId40"/>
    <p:sldId id="773" r:id="rId41"/>
    <p:sldId id="772" r:id="rId42"/>
    <p:sldId id="767" r:id="rId43"/>
    <p:sldId id="763" r:id="rId44"/>
    <p:sldId id="394" r:id="rId45"/>
    <p:sldId id="348" r:id="rId46"/>
    <p:sldId id="406" r:id="rId47"/>
    <p:sldId id="356" r:id="rId48"/>
    <p:sldId id="349" r:id="rId49"/>
    <p:sldId id="350" r:id="rId50"/>
    <p:sldId id="351" r:id="rId51"/>
    <p:sldId id="352" r:id="rId52"/>
    <p:sldId id="357" r:id="rId53"/>
    <p:sldId id="354" r:id="rId54"/>
    <p:sldId id="407" r:id="rId55"/>
    <p:sldId id="408" r:id="rId56"/>
    <p:sldId id="775" r:id="rId57"/>
    <p:sldId id="402" r:id="rId58"/>
    <p:sldId id="403" r:id="rId59"/>
    <p:sldId id="381" r:id="rId60"/>
    <p:sldId id="399" r:id="rId61"/>
    <p:sldId id="400"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AA4"/>
    <a:srgbClr val="FFCCCC"/>
    <a:srgbClr val="0DC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18" autoAdjust="0"/>
    <p:restoredTop sz="94660"/>
  </p:normalViewPr>
  <p:slideViewPr>
    <p:cSldViewPr>
      <p:cViewPr varScale="1">
        <p:scale>
          <a:sx n="104" d="100"/>
          <a:sy n="104" d="100"/>
        </p:scale>
        <p:origin x="1344" y="72"/>
      </p:cViewPr>
      <p:guideLst>
        <p:guide orient="horz" pos="2160"/>
        <p:guide pos="2880"/>
      </p:guideLst>
    </p:cSldViewPr>
  </p:slideViewPr>
  <p:notesTextViewPr>
    <p:cViewPr>
      <p:scale>
        <a:sx n="1" d="1"/>
        <a:sy n="1" d="1"/>
      </p:scale>
      <p:origin x="0" y="0"/>
    </p:cViewPr>
  </p:notesTextViewPr>
  <p:sorterViewPr>
    <p:cViewPr>
      <p:scale>
        <a:sx n="100" d="100"/>
        <a:sy n="100" d="100"/>
      </p:scale>
      <p:origin x="0" y="68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Sheet3!$A$2</c:f>
              <c:strCache>
                <c:ptCount val="1"/>
                <c:pt idx="0">
                  <c:v>Mean</c:v>
                </c:pt>
              </c:strCache>
            </c:strRef>
          </c:tx>
          <c:spPr>
            <a:solidFill>
              <a:schemeClr val="dk1">
                <a:tint val="88000"/>
              </a:schemeClr>
            </a:solidFill>
            <a:ln>
              <a:noFill/>
            </a:ln>
            <a:effectLst/>
          </c:spPr>
          <c:invertIfNegative val="0"/>
          <c:cat>
            <c:numRef>
              <c:f>Sheet3!$B$1:$I$1</c:f>
              <c:numCache>
                <c:formatCode>General</c:formatCode>
                <c:ptCount val="8"/>
                <c:pt idx="0">
                  <c:v>2012</c:v>
                </c:pt>
                <c:pt idx="1">
                  <c:v>2013</c:v>
                </c:pt>
                <c:pt idx="2">
                  <c:v>2014</c:v>
                </c:pt>
                <c:pt idx="3">
                  <c:v>2015</c:v>
                </c:pt>
                <c:pt idx="4">
                  <c:v>2016</c:v>
                </c:pt>
                <c:pt idx="5">
                  <c:v>2017</c:v>
                </c:pt>
                <c:pt idx="6">
                  <c:v>2018</c:v>
                </c:pt>
                <c:pt idx="7">
                  <c:v>2022</c:v>
                </c:pt>
              </c:numCache>
            </c:numRef>
          </c:cat>
          <c:val>
            <c:numRef>
              <c:f>Sheet3!$B$2:$I$2</c:f>
              <c:numCache>
                <c:formatCode>General</c:formatCode>
                <c:ptCount val="8"/>
                <c:pt idx="0">
                  <c:v>20</c:v>
                </c:pt>
                <c:pt idx="1">
                  <c:v>18</c:v>
                </c:pt>
                <c:pt idx="2">
                  <c:v>16</c:v>
                </c:pt>
                <c:pt idx="3">
                  <c:v>24</c:v>
                </c:pt>
                <c:pt idx="4">
                  <c:v>37</c:v>
                </c:pt>
                <c:pt idx="5">
                  <c:v>40</c:v>
                </c:pt>
                <c:pt idx="6">
                  <c:v>23</c:v>
                </c:pt>
                <c:pt idx="7">
                  <c:v>40</c:v>
                </c:pt>
              </c:numCache>
            </c:numRef>
          </c:val>
          <c:extLst>
            <c:ext xmlns:c16="http://schemas.microsoft.com/office/drawing/2014/chart" uri="{C3380CC4-5D6E-409C-BE32-E72D297353CC}">
              <c16:uniqueId val="{00000000-41DA-46A4-88ED-B60B254EBDF0}"/>
            </c:ext>
          </c:extLst>
        </c:ser>
        <c:ser>
          <c:idx val="1"/>
          <c:order val="1"/>
          <c:tx>
            <c:strRef>
              <c:f>Sheet3!$A$3</c:f>
              <c:strCache>
                <c:ptCount val="1"/>
                <c:pt idx="0">
                  <c:v>Median</c:v>
                </c:pt>
              </c:strCache>
            </c:strRef>
          </c:tx>
          <c:spPr>
            <a:solidFill>
              <a:schemeClr val="dk1">
                <a:tint val="55000"/>
              </a:schemeClr>
            </a:solidFill>
            <a:ln>
              <a:noFill/>
            </a:ln>
            <a:effectLst/>
          </c:spPr>
          <c:invertIfNegative val="0"/>
          <c:cat>
            <c:numRef>
              <c:f>Sheet3!$B$1:$I$1</c:f>
              <c:numCache>
                <c:formatCode>General</c:formatCode>
                <c:ptCount val="8"/>
                <c:pt idx="0">
                  <c:v>2012</c:v>
                </c:pt>
                <c:pt idx="1">
                  <c:v>2013</c:v>
                </c:pt>
                <c:pt idx="2">
                  <c:v>2014</c:v>
                </c:pt>
                <c:pt idx="3">
                  <c:v>2015</c:v>
                </c:pt>
                <c:pt idx="4">
                  <c:v>2016</c:v>
                </c:pt>
                <c:pt idx="5">
                  <c:v>2017</c:v>
                </c:pt>
                <c:pt idx="6">
                  <c:v>2018</c:v>
                </c:pt>
                <c:pt idx="7">
                  <c:v>2022</c:v>
                </c:pt>
              </c:numCache>
            </c:numRef>
          </c:cat>
          <c:val>
            <c:numRef>
              <c:f>Sheet3!$B$3:$I$3</c:f>
              <c:numCache>
                <c:formatCode>General</c:formatCode>
                <c:ptCount val="8"/>
                <c:pt idx="0">
                  <c:v>13</c:v>
                </c:pt>
                <c:pt idx="1">
                  <c:v>14</c:v>
                </c:pt>
                <c:pt idx="2">
                  <c:v>16</c:v>
                </c:pt>
                <c:pt idx="3">
                  <c:v>22</c:v>
                </c:pt>
                <c:pt idx="4">
                  <c:v>22</c:v>
                </c:pt>
                <c:pt idx="5">
                  <c:v>33</c:v>
                </c:pt>
                <c:pt idx="6">
                  <c:v>20</c:v>
                </c:pt>
                <c:pt idx="7">
                  <c:v>46</c:v>
                </c:pt>
              </c:numCache>
            </c:numRef>
          </c:val>
          <c:extLst>
            <c:ext xmlns:c16="http://schemas.microsoft.com/office/drawing/2014/chart" uri="{C3380CC4-5D6E-409C-BE32-E72D297353CC}">
              <c16:uniqueId val="{00000001-41DA-46A4-88ED-B60B254EBDF0}"/>
            </c:ext>
          </c:extLst>
        </c:ser>
        <c:dLbls>
          <c:showLegendKey val="0"/>
          <c:showVal val="0"/>
          <c:showCatName val="0"/>
          <c:showSerName val="0"/>
          <c:showPercent val="0"/>
          <c:showBubbleSize val="0"/>
        </c:dLbls>
        <c:gapWidth val="219"/>
        <c:overlap val="-27"/>
        <c:axId val="663058232"/>
        <c:axId val="663053968"/>
      </c:barChart>
      <c:catAx>
        <c:axId val="663058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053968"/>
        <c:crosses val="autoZero"/>
        <c:auto val="1"/>
        <c:lblAlgn val="ctr"/>
        <c:lblOffset val="100"/>
        <c:noMultiLvlLbl val="0"/>
      </c:catAx>
      <c:valAx>
        <c:axId val="66305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058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Sheet3!$A$24</c:f>
              <c:strCache>
                <c:ptCount val="1"/>
                <c:pt idx="0">
                  <c:v>Low</c:v>
                </c:pt>
              </c:strCache>
            </c:strRef>
          </c:tx>
          <c:spPr>
            <a:solidFill>
              <a:schemeClr val="dk1">
                <a:tint val="88000"/>
              </a:schemeClr>
            </a:solidFill>
            <a:ln>
              <a:noFill/>
            </a:ln>
            <a:effectLst/>
          </c:spPr>
          <c:invertIfNegative val="0"/>
          <c:cat>
            <c:numRef>
              <c:f>Sheet3!$B$23:$I$23</c:f>
              <c:numCache>
                <c:formatCode>@</c:formatCode>
                <c:ptCount val="8"/>
                <c:pt idx="0">
                  <c:v>2012</c:v>
                </c:pt>
                <c:pt idx="1">
                  <c:v>2013</c:v>
                </c:pt>
                <c:pt idx="2">
                  <c:v>2014</c:v>
                </c:pt>
                <c:pt idx="3">
                  <c:v>2015</c:v>
                </c:pt>
                <c:pt idx="4">
                  <c:v>2016</c:v>
                </c:pt>
                <c:pt idx="5">
                  <c:v>2017</c:v>
                </c:pt>
                <c:pt idx="6" formatCode="General">
                  <c:v>2018</c:v>
                </c:pt>
                <c:pt idx="7" formatCode="General">
                  <c:v>2022</c:v>
                </c:pt>
              </c:numCache>
            </c:numRef>
          </c:cat>
          <c:val>
            <c:numRef>
              <c:f>Sheet3!$B$24:$I$24</c:f>
              <c:numCache>
                <c:formatCode>General</c:formatCode>
                <c:ptCount val="8"/>
                <c:pt idx="0">
                  <c:v>9</c:v>
                </c:pt>
                <c:pt idx="1">
                  <c:v>6</c:v>
                </c:pt>
                <c:pt idx="2">
                  <c:v>8</c:v>
                </c:pt>
                <c:pt idx="3">
                  <c:v>18</c:v>
                </c:pt>
                <c:pt idx="4">
                  <c:v>11</c:v>
                </c:pt>
                <c:pt idx="5">
                  <c:v>9</c:v>
                </c:pt>
                <c:pt idx="6" formatCode="@">
                  <c:v>23</c:v>
                </c:pt>
                <c:pt idx="7" formatCode="@">
                  <c:v>29</c:v>
                </c:pt>
              </c:numCache>
            </c:numRef>
          </c:val>
          <c:extLst>
            <c:ext xmlns:c16="http://schemas.microsoft.com/office/drawing/2014/chart" uri="{C3380CC4-5D6E-409C-BE32-E72D297353CC}">
              <c16:uniqueId val="{00000000-C34D-48BF-BE76-682ECC274A67}"/>
            </c:ext>
          </c:extLst>
        </c:ser>
        <c:ser>
          <c:idx val="1"/>
          <c:order val="1"/>
          <c:tx>
            <c:strRef>
              <c:f>Sheet3!$A$25</c:f>
              <c:strCache>
                <c:ptCount val="1"/>
                <c:pt idx="0">
                  <c:v>High</c:v>
                </c:pt>
              </c:strCache>
            </c:strRef>
          </c:tx>
          <c:spPr>
            <a:solidFill>
              <a:schemeClr val="dk1">
                <a:tint val="55000"/>
              </a:schemeClr>
            </a:solidFill>
            <a:ln>
              <a:noFill/>
            </a:ln>
            <a:effectLst/>
          </c:spPr>
          <c:invertIfNegative val="0"/>
          <c:cat>
            <c:numRef>
              <c:f>Sheet3!$B$23:$I$23</c:f>
              <c:numCache>
                <c:formatCode>@</c:formatCode>
                <c:ptCount val="8"/>
                <c:pt idx="0">
                  <c:v>2012</c:v>
                </c:pt>
                <c:pt idx="1">
                  <c:v>2013</c:v>
                </c:pt>
                <c:pt idx="2">
                  <c:v>2014</c:v>
                </c:pt>
                <c:pt idx="3">
                  <c:v>2015</c:v>
                </c:pt>
                <c:pt idx="4">
                  <c:v>2016</c:v>
                </c:pt>
                <c:pt idx="5">
                  <c:v>2017</c:v>
                </c:pt>
                <c:pt idx="6" formatCode="General">
                  <c:v>2018</c:v>
                </c:pt>
                <c:pt idx="7" formatCode="General">
                  <c:v>2022</c:v>
                </c:pt>
              </c:numCache>
            </c:numRef>
          </c:cat>
          <c:val>
            <c:numRef>
              <c:f>Sheet3!$B$25:$I$25</c:f>
              <c:numCache>
                <c:formatCode>General</c:formatCode>
                <c:ptCount val="8"/>
                <c:pt idx="0" formatCode="@">
                  <c:v>34</c:v>
                </c:pt>
                <c:pt idx="1">
                  <c:v>74</c:v>
                </c:pt>
                <c:pt idx="2">
                  <c:v>23</c:v>
                </c:pt>
                <c:pt idx="3">
                  <c:v>38</c:v>
                </c:pt>
                <c:pt idx="4">
                  <c:v>150</c:v>
                </c:pt>
                <c:pt idx="5">
                  <c:v>115</c:v>
                </c:pt>
                <c:pt idx="6" formatCode="@">
                  <c:v>20</c:v>
                </c:pt>
                <c:pt idx="7">
                  <c:v>48</c:v>
                </c:pt>
              </c:numCache>
            </c:numRef>
          </c:val>
          <c:extLst>
            <c:ext xmlns:c16="http://schemas.microsoft.com/office/drawing/2014/chart" uri="{C3380CC4-5D6E-409C-BE32-E72D297353CC}">
              <c16:uniqueId val="{00000001-C34D-48BF-BE76-682ECC274A67}"/>
            </c:ext>
          </c:extLst>
        </c:ser>
        <c:dLbls>
          <c:showLegendKey val="0"/>
          <c:showVal val="0"/>
          <c:showCatName val="0"/>
          <c:showSerName val="0"/>
          <c:showPercent val="0"/>
          <c:showBubbleSize val="0"/>
        </c:dLbls>
        <c:gapWidth val="219"/>
        <c:overlap val="-27"/>
        <c:axId val="535831240"/>
        <c:axId val="535836160"/>
      </c:barChart>
      <c:catAx>
        <c:axId val="53583124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836160"/>
        <c:crosses val="autoZero"/>
        <c:auto val="1"/>
        <c:lblAlgn val="ctr"/>
        <c:lblOffset val="100"/>
        <c:noMultiLvlLbl val="0"/>
      </c:catAx>
      <c:valAx>
        <c:axId val="53583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83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'Overall Attendance'!$H$43:$H$46</c:f>
              <c:strCache>
                <c:ptCount val="4"/>
                <c:pt idx="0">
                  <c:v>Hybrid Workday</c:v>
                </c:pt>
                <c:pt idx="1">
                  <c:v>Wordkay</c:v>
                </c:pt>
                <c:pt idx="2">
                  <c:v>Workday PM</c:v>
                </c:pt>
                <c:pt idx="3">
                  <c:v>Saturday</c:v>
                </c:pt>
              </c:strCache>
            </c:strRef>
          </c:cat>
          <c:val>
            <c:numRef>
              <c:f>'Overall Attendance'!$I$43:$I$46</c:f>
              <c:numCache>
                <c:formatCode>General</c:formatCode>
                <c:ptCount val="4"/>
                <c:pt idx="0">
                  <c:v>38</c:v>
                </c:pt>
                <c:pt idx="1">
                  <c:v>24</c:v>
                </c:pt>
                <c:pt idx="2">
                  <c:v>13</c:v>
                </c:pt>
                <c:pt idx="3">
                  <c:v>22</c:v>
                </c:pt>
              </c:numCache>
            </c:numRef>
          </c:val>
          <c:extLst>
            <c:ext xmlns:c16="http://schemas.microsoft.com/office/drawing/2014/chart" uri="{C3380CC4-5D6E-409C-BE32-E72D297353CC}">
              <c16:uniqueId val="{00000000-09A6-4525-9D92-EE794344C4D1}"/>
            </c:ext>
          </c:extLst>
        </c:ser>
        <c:dLbls>
          <c:showLegendKey val="0"/>
          <c:showVal val="0"/>
          <c:showCatName val="0"/>
          <c:showSerName val="0"/>
          <c:showPercent val="0"/>
          <c:showBubbleSize val="0"/>
        </c:dLbls>
        <c:gapWidth val="219"/>
        <c:overlap val="-27"/>
        <c:axId val="531965624"/>
        <c:axId val="536393216"/>
      </c:barChart>
      <c:catAx>
        <c:axId val="53196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393216"/>
        <c:crosses val="autoZero"/>
        <c:auto val="1"/>
        <c:lblAlgn val="ctr"/>
        <c:lblOffset val="100"/>
        <c:noMultiLvlLbl val="0"/>
      </c:catAx>
      <c:valAx>
        <c:axId val="53639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965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Attendance'!$J$53</c:f>
              <c:strCache>
                <c:ptCount val="1"/>
                <c:pt idx="0">
                  <c:v># Meetings</c:v>
                </c:pt>
              </c:strCache>
            </c:strRef>
          </c:tx>
          <c:spPr>
            <a:solidFill>
              <a:schemeClr val="accent1"/>
            </a:solidFill>
            <a:ln>
              <a:noFill/>
            </a:ln>
            <a:effectLst/>
          </c:spPr>
          <c:invertIfNegative val="0"/>
          <c:cat>
            <c:strRef>
              <c:f>'Overall Attendance'!$H$54:$I$57</c:f>
              <c:strCache>
                <c:ptCount val="4"/>
                <c:pt idx="0">
                  <c:v>Hybrid Workday</c:v>
                </c:pt>
                <c:pt idx="1">
                  <c:v>Wordkay</c:v>
                </c:pt>
                <c:pt idx="2">
                  <c:v>Workday PM</c:v>
                </c:pt>
                <c:pt idx="3">
                  <c:v>Saturday</c:v>
                </c:pt>
              </c:strCache>
            </c:strRef>
          </c:cat>
          <c:val>
            <c:numRef>
              <c:f>'Overall Attendance'!$J$54:$J$57</c:f>
              <c:numCache>
                <c:formatCode>General</c:formatCode>
                <c:ptCount val="4"/>
                <c:pt idx="0">
                  <c:v>8</c:v>
                </c:pt>
                <c:pt idx="1">
                  <c:v>37</c:v>
                </c:pt>
                <c:pt idx="2">
                  <c:v>11</c:v>
                </c:pt>
                <c:pt idx="3">
                  <c:v>37</c:v>
                </c:pt>
              </c:numCache>
            </c:numRef>
          </c:val>
          <c:extLst>
            <c:ext xmlns:c16="http://schemas.microsoft.com/office/drawing/2014/chart" uri="{C3380CC4-5D6E-409C-BE32-E72D297353CC}">
              <c16:uniqueId val="{00000000-7454-4351-B28F-EF58D93AA7EB}"/>
            </c:ext>
          </c:extLst>
        </c:ser>
        <c:dLbls>
          <c:showLegendKey val="0"/>
          <c:showVal val="0"/>
          <c:showCatName val="0"/>
          <c:showSerName val="0"/>
          <c:showPercent val="0"/>
          <c:showBubbleSize val="0"/>
        </c:dLbls>
        <c:gapWidth val="219"/>
        <c:overlap val="-27"/>
        <c:axId val="688932768"/>
        <c:axId val="688932112"/>
      </c:barChart>
      <c:catAx>
        <c:axId val="68893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932112"/>
        <c:crosses val="autoZero"/>
        <c:auto val="1"/>
        <c:lblAlgn val="ctr"/>
        <c:lblOffset val="100"/>
        <c:noMultiLvlLbl val="0"/>
      </c:catAx>
      <c:valAx>
        <c:axId val="68893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93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23C8E-CFEA-4E55-8B21-64EFCC6DF7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45EFA4-9D65-4E9B-9798-7DA046A5A077}">
      <dgm:prSet custT="1"/>
      <dgm:spPr/>
      <dgm:t>
        <a:bodyPr/>
        <a:lstStyle/>
        <a:p>
          <a:r>
            <a:rPr lang="en-US" sz="4000" dirty="0"/>
            <a:t>Provide information on Roberts Rules of Order on agendas and during meetings</a:t>
          </a:r>
        </a:p>
      </dgm:t>
    </dgm:pt>
    <dgm:pt modelId="{4A0EA6D1-323C-4014-B5D3-498908BEEC42}" type="parTrans" cxnId="{5DF0E20D-2957-41D8-80CA-01B829E4E0A8}">
      <dgm:prSet/>
      <dgm:spPr/>
      <dgm:t>
        <a:bodyPr/>
        <a:lstStyle/>
        <a:p>
          <a:endParaRPr lang="en-US"/>
        </a:p>
      </dgm:t>
    </dgm:pt>
    <dgm:pt modelId="{49737175-1AF9-40A9-9756-603DEFB3D85A}" type="sibTrans" cxnId="{5DF0E20D-2957-41D8-80CA-01B829E4E0A8}">
      <dgm:prSet/>
      <dgm:spPr/>
      <dgm:t>
        <a:bodyPr/>
        <a:lstStyle/>
        <a:p>
          <a:endParaRPr lang="en-US"/>
        </a:p>
      </dgm:t>
    </dgm:pt>
    <dgm:pt modelId="{1DC954E5-1207-4F2E-B4F6-6EAE9254D950}">
      <dgm:prSet custT="1"/>
      <dgm:spPr/>
      <dgm:t>
        <a:bodyPr/>
        <a:lstStyle/>
        <a:p>
          <a:r>
            <a:rPr lang="en-US" sz="4000" dirty="0"/>
            <a:t>Establish and adhere to ground rules for participation in the virtual environment</a:t>
          </a:r>
        </a:p>
      </dgm:t>
    </dgm:pt>
    <dgm:pt modelId="{0F4EC026-07F0-4BED-880F-54F9812A904D}" type="parTrans" cxnId="{9339DB2C-4656-4934-961F-522F9FC49703}">
      <dgm:prSet/>
      <dgm:spPr/>
      <dgm:t>
        <a:bodyPr/>
        <a:lstStyle/>
        <a:p>
          <a:endParaRPr lang="en-US"/>
        </a:p>
      </dgm:t>
    </dgm:pt>
    <dgm:pt modelId="{03CE7BE7-F7A0-4E57-8257-5675C19E3E2D}" type="sibTrans" cxnId="{9339DB2C-4656-4934-961F-522F9FC49703}">
      <dgm:prSet/>
      <dgm:spPr/>
      <dgm:t>
        <a:bodyPr/>
        <a:lstStyle/>
        <a:p>
          <a:endParaRPr lang="en-US"/>
        </a:p>
      </dgm:t>
    </dgm:pt>
    <dgm:pt modelId="{39689605-6158-422F-AB29-684E8CFA784F}" type="pres">
      <dgm:prSet presAssocID="{B5623C8E-CFEA-4E55-8B21-64EFCC6DF7B4}" presName="vert0" presStyleCnt="0">
        <dgm:presLayoutVars>
          <dgm:dir/>
          <dgm:animOne val="branch"/>
          <dgm:animLvl val="lvl"/>
        </dgm:presLayoutVars>
      </dgm:prSet>
      <dgm:spPr/>
    </dgm:pt>
    <dgm:pt modelId="{B70BD170-6DF9-4B8A-B705-14A5BD73F486}" type="pres">
      <dgm:prSet presAssocID="{6145EFA4-9D65-4E9B-9798-7DA046A5A077}" presName="thickLine" presStyleLbl="alignNode1" presStyleIdx="0" presStyleCnt="2"/>
      <dgm:spPr/>
    </dgm:pt>
    <dgm:pt modelId="{1124255F-70B9-404F-B839-68D1E5E52551}" type="pres">
      <dgm:prSet presAssocID="{6145EFA4-9D65-4E9B-9798-7DA046A5A077}" presName="horz1" presStyleCnt="0"/>
      <dgm:spPr/>
    </dgm:pt>
    <dgm:pt modelId="{AF0AFA78-5C40-4823-AF2C-0AACDB948149}" type="pres">
      <dgm:prSet presAssocID="{6145EFA4-9D65-4E9B-9798-7DA046A5A077}" presName="tx1" presStyleLbl="revTx" presStyleIdx="0" presStyleCnt="2"/>
      <dgm:spPr/>
    </dgm:pt>
    <dgm:pt modelId="{AB7EF841-43BB-4AD2-81B9-692196226972}" type="pres">
      <dgm:prSet presAssocID="{6145EFA4-9D65-4E9B-9798-7DA046A5A077}" presName="vert1" presStyleCnt="0"/>
      <dgm:spPr/>
    </dgm:pt>
    <dgm:pt modelId="{2E72D36A-FBDD-446E-BEF9-E77801F466B2}" type="pres">
      <dgm:prSet presAssocID="{1DC954E5-1207-4F2E-B4F6-6EAE9254D950}" presName="thickLine" presStyleLbl="alignNode1" presStyleIdx="1" presStyleCnt="2"/>
      <dgm:spPr/>
    </dgm:pt>
    <dgm:pt modelId="{62DDB450-DFCC-44A0-8574-55BA2D7CFD02}" type="pres">
      <dgm:prSet presAssocID="{1DC954E5-1207-4F2E-B4F6-6EAE9254D950}" presName="horz1" presStyleCnt="0"/>
      <dgm:spPr/>
    </dgm:pt>
    <dgm:pt modelId="{01CD57A6-3930-4D49-9F8E-581A4A7FB344}" type="pres">
      <dgm:prSet presAssocID="{1DC954E5-1207-4F2E-B4F6-6EAE9254D950}" presName="tx1" presStyleLbl="revTx" presStyleIdx="1" presStyleCnt="2"/>
      <dgm:spPr/>
    </dgm:pt>
    <dgm:pt modelId="{8906E9A3-68D0-49DD-B7E3-E0EB5769B10E}" type="pres">
      <dgm:prSet presAssocID="{1DC954E5-1207-4F2E-B4F6-6EAE9254D950}" presName="vert1" presStyleCnt="0"/>
      <dgm:spPr/>
    </dgm:pt>
  </dgm:ptLst>
  <dgm:cxnLst>
    <dgm:cxn modelId="{5DF0E20D-2957-41D8-80CA-01B829E4E0A8}" srcId="{B5623C8E-CFEA-4E55-8B21-64EFCC6DF7B4}" destId="{6145EFA4-9D65-4E9B-9798-7DA046A5A077}" srcOrd="0" destOrd="0" parTransId="{4A0EA6D1-323C-4014-B5D3-498908BEEC42}" sibTransId="{49737175-1AF9-40A9-9756-603DEFB3D85A}"/>
    <dgm:cxn modelId="{9339DB2C-4656-4934-961F-522F9FC49703}" srcId="{B5623C8E-CFEA-4E55-8B21-64EFCC6DF7B4}" destId="{1DC954E5-1207-4F2E-B4F6-6EAE9254D950}" srcOrd="1" destOrd="0" parTransId="{0F4EC026-07F0-4BED-880F-54F9812A904D}" sibTransId="{03CE7BE7-F7A0-4E57-8257-5675C19E3E2D}"/>
    <dgm:cxn modelId="{CE58A140-74F7-4D6E-9524-DD7C24377F5F}" type="presOf" srcId="{1DC954E5-1207-4F2E-B4F6-6EAE9254D950}" destId="{01CD57A6-3930-4D49-9F8E-581A4A7FB344}" srcOrd="0" destOrd="0" presId="urn:microsoft.com/office/officeart/2008/layout/LinedList"/>
    <dgm:cxn modelId="{F3F4A56E-9FD9-4AC3-A4AA-9DD5D6281446}" type="presOf" srcId="{6145EFA4-9D65-4E9B-9798-7DA046A5A077}" destId="{AF0AFA78-5C40-4823-AF2C-0AACDB948149}" srcOrd="0" destOrd="0" presId="urn:microsoft.com/office/officeart/2008/layout/LinedList"/>
    <dgm:cxn modelId="{5FBA4C9C-A30B-42DE-B319-7B7A9C311E7C}" type="presOf" srcId="{B5623C8E-CFEA-4E55-8B21-64EFCC6DF7B4}" destId="{39689605-6158-422F-AB29-684E8CFA784F}" srcOrd="0" destOrd="0" presId="urn:microsoft.com/office/officeart/2008/layout/LinedList"/>
    <dgm:cxn modelId="{D0DC37D8-ACA4-43D3-AC26-7D9A7E80BAC3}" type="presParOf" srcId="{39689605-6158-422F-AB29-684E8CFA784F}" destId="{B70BD170-6DF9-4B8A-B705-14A5BD73F486}" srcOrd="0" destOrd="0" presId="urn:microsoft.com/office/officeart/2008/layout/LinedList"/>
    <dgm:cxn modelId="{74FB60B2-95B8-451E-92FC-6D9904136813}" type="presParOf" srcId="{39689605-6158-422F-AB29-684E8CFA784F}" destId="{1124255F-70B9-404F-B839-68D1E5E52551}" srcOrd="1" destOrd="0" presId="urn:microsoft.com/office/officeart/2008/layout/LinedList"/>
    <dgm:cxn modelId="{E53817C1-D404-4F84-B8B1-EEBA0C746562}" type="presParOf" srcId="{1124255F-70B9-404F-B839-68D1E5E52551}" destId="{AF0AFA78-5C40-4823-AF2C-0AACDB948149}" srcOrd="0" destOrd="0" presId="urn:microsoft.com/office/officeart/2008/layout/LinedList"/>
    <dgm:cxn modelId="{98B8582D-4C52-4445-B950-CD9620C55204}" type="presParOf" srcId="{1124255F-70B9-404F-B839-68D1E5E52551}" destId="{AB7EF841-43BB-4AD2-81B9-692196226972}" srcOrd="1" destOrd="0" presId="urn:microsoft.com/office/officeart/2008/layout/LinedList"/>
    <dgm:cxn modelId="{106860E0-BDC0-47B7-B34E-A7BD5A4CF7E9}" type="presParOf" srcId="{39689605-6158-422F-AB29-684E8CFA784F}" destId="{2E72D36A-FBDD-446E-BEF9-E77801F466B2}" srcOrd="2" destOrd="0" presId="urn:microsoft.com/office/officeart/2008/layout/LinedList"/>
    <dgm:cxn modelId="{8F010499-94E0-4D96-99E4-3AC81692E1E0}" type="presParOf" srcId="{39689605-6158-422F-AB29-684E8CFA784F}" destId="{62DDB450-DFCC-44A0-8574-55BA2D7CFD02}" srcOrd="3" destOrd="0" presId="urn:microsoft.com/office/officeart/2008/layout/LinedList"/>
    <dgm:cxn modelId="{0EC87016-EFD2-4E12-BE81-83A1CA923BCF}" type="presParOf" srcId="{62DDB450-DFCC-44A0-8574-55BA2D7CFD02}" destId="{01CD57A6-3930-4D49-9F8E-581A4A7FB344}" srcOrd="0" destOrd="0" presId="urn:microsoft.com/office/officeart/2008/layout/LinedList"/>
    <dgm:cxn modelId="{26590470-3AED-474C-81FF-D140E70E17B5}" type="presParOf" srcId="{62DDB450-DFCC-44A0-8574-55BA2D7CFD02}" destId="{8906E9A3-68D0-49DD-B7E3-E0EB5769B1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A1A85-9615-40EB-8879-3543D35A155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033DFFF-BEC2-4902-9051-B2D3552D9E44}">
      <dgm:prSet/>
      <dgm:spPr/>
      <dgm:t>
        <a:bodyPr/>
        <a:lstStyle/>
        <a:p>
          <a:r>
            <a:rPr lang="en-US" dirty="0">
              <a:solidFill>
                <a:schemeClr val="bg1"/>
              </a:solidFill>
            </a:rPr>
            <a:t>Legislation - Minimum requirements for reserve contributions</a:t>
          </a:r>
        </a:p>
      </dgm:t>
    </dgm:pt>
    <dgm:pt modelId="{80578CCC-227E-466E-9FA6-78D98E5E2F68}" type="parTrans" cxnId="{D62663B7-B7AE-4DB8-ACC8-5F88366371A5}">
      <dgm:prSet/>
      <dgm:spPr/>
      <dgm:t>
        <a:bodyPr/>
        <a:lstStyle/>
        <a:p>
          <a:endParaRPr lang="en-US"/>
        </a:p>
      </dgm:t>
    </dgm:pt>
    <dgm:pt modelId="{3AF00181-721E-41EF-9AA2-BB3E60B46470}" type="sibTrans" cxnId="{D62663B7-B7AE-4DB8-ACC8-5F88366371A5}">
      <dgm:prSet/>
      <dgm:spPr/>
      <dgm:t>
        <a:bodyPr/>
        <a:lstStyle/>
        <a:p>
          <a:endParaRPr lang="en-US"/>
        </a:p>
      </dgm:t>
    </dgm:pt>
    <dgm:pt modelId="{9C72EE41-1FB4-46FD-8730-427CF81D47D6}">
      <dgm:prSet/>
      <dgm:spPr/>
      <dgm:t>
        <a:bodyPr/>
        <a:lstStyle/>
        <a:p>
          <a:r>
            <a:rPr lang="en-US" dirty="0">
              <a:solidFill>
                <a:schemeClr val="bg1"/>
              </a:solidFill>
            </a:rPr>
            <a:t>Legislation - Due process for restriction of membership privileges for continuing violations of our restrictive covenants</a:t>
          </a:r>
        </a:p>
      </dgm:t>
    </dgm:pt>
    <dgm:pt modelId="{D53A6779-2CB4-4B27-958F-4FBB19F9AD79}" type="parTrans" cxnId="{655699EF-E816-46BC-9268-301723AD74D0}">
      <dgm:prSet/>
      <dgm:spPr/>
      <dgm:t>
        <a:bodyPr/>
        <a:lstStyle/>
        <a:p>
          <a:endParaRPr lang="en-US"/>
        </a:p>
      </dgm:t>
    </dgm:pt>
    <dgm:pt modelId="{F2D8E54D-6AB7-4E16-9E0A-062DFA757EF3}" type="sibTrans" cxnId="{655699EF-E816-46BC-9268-301723AD74D0}">
      <dgm:prSet/>
      <dgm:spPr/>
      <dgm:t>
        <a:bodyPr/>
        <a:lstStyle/>
        <a:p>
          <a:endParaRPr lang="en-US"/>
        </a:p>
      </dgm:t>
    </dgm:pt>
    <dgm:pt modelId="{A8204D90-E036-42A6-A831-217D50963C69}">
      <dgm:prSet/>
      <dgm:spPr/>
      <dgm:t>
        <a:bodyPr/>
        <a:lstStyle/>
        <a:p>
          <a:endParaRPr lang="en-US" dirty="0"/>
        </a:p>
        <a:p>
          <a:r>
            <a:rPr lang="en-US" dirty="0">
              <a:solidFill>
                <a:schemeClr val="bg1"/>
              </a:solidFill>
            </a:rPr>
            <a:t>Southgate Fire House </a:t>
          </a:r>
        </a:p>
      </dgm:t>
    </dgm:pt>
    <dgm:pt modelId="{881F6C68-EF37-4500-A8D2-33BBCF1EB8FB}" type="parTrans" cxnId="{A1AA37BE-A793-46AC-B799-24897341733C}">
      <dgm:prSet/>
      <dgm:spPr/>
      <dgm:t>
        <a:bodyPr/>
        <a:lstStyle/>
        <a:p>
          <a:endParaRPr lang="en-US"/>
        </a:p>
      </dgm:t>
    </dgm:pt>
    <dgm:pt modelId="{CE0BFFE9-6D21-49C4-81CC-85243CD79733}" type="sibTrans" cxnId="{A1AA37BE-A793-46AC-B799-24897341733C}">
      <dgm:prSet/>
      <dgm:spPr/>
      <dgm:t>
        <a:bodyPr/>
        <a:lstStyle/>
        <a:p>
          <a:endParaRPr lang="en-US"/>
        </a:p>
      </dgm:t>
    </dgm:pt>
    <dgm:pt modelId="{878DA19A-062B-4301-8F88-2111B9310A1C}">
      <dgm:prSet/>
      <dgm:spPr/>
      <dgm:t>
        <a:bodyPr/>
        <a:lstStyle/>
        <a:p>
          <a:r>
            <a:rPr lang="en-US" dirty="0">
              <a:solidFill>
                <a:schemeClr val="bg1"/>
              </a:solidFill>
            </a:rPr>
            <a:t>Strategic plan to guide the Association into the future</a:t>
          </a:r>
        </a:p>
      </dgm:t>
    </dgm:pt>
    <dgm:pt modelId="{5C8E3109-411C-43E5-856C-3ADF538E4670}" type="parTrans" cxnId="{DC3587E0-E20D-4892-93E3-BDBC3165912B}">
      <dgm:prSet/>
      <dgm:spPr/>
      <dgm:t>
        <a:bodyPr/>
        <a:lstStyle/>
        <a:p>
          <a:endParaRPr lang="en-US"/>
        </a:p>
      </dgm:t>
    </dgm:pt>
    <dgm:pt modelId="{6B6437A6-D49F-444F-B81E-3880377AAD85}" type="sibTrans" cxnId="{DC3587E0-E20D-4892-93E3-BDBC3165912B}">
      <dgm:prSet/>
      <dgm:spPr/>
      <dgm:t>
        <a:bodyPr/>
        <a:lstStyle/>
        <a:p>
          <a:endParaRPr lang="en-US"/>
        </a:p>
      </dgm:t>
    </dgm:pt>
    <dgm:pt modelId="{0B94809E-BF4E-4A19-BFDA-ED24121238F0}" type="pres">
      <dgm:prSet presAssocID="{414A1A85-9615-40EB-8879-3543D35A155F}" presName="vert0" presStyleCnt="0">
        <dgm:presLayoutVars>
          <dgm:dir/>
          <dgm:animOne val="branch"/>
          <dgm:animLvl val="lvl"/>
        </dgm:presLayoutVars>
      </dgm:prSet>
      <dgm:spPr/>
    </dgm:pt>
    <dgm:pt modelId="{5EA90CD9-D74D-4D4E-8A99-5D49BDF2CBDD}" type="pres">
      <dgm:prSet presAssocID="{2033DFFF-BEC2-4902-9051-B2D3552D9E44}" presName="thickLine" presStyleLbl="alignNode1" presStyleIdx="0" presStyleCnt="4"/>
      <dgm:spPr/>
    </dgm:pt>
    <dgm:pt modelId="{0D26BC9A-00B1-4BC5-BF14-1AC6272719AF}" type="pres">
      <dgm:prSet presAssocID="{2033DFFF-BEC2-4902-9051-B2D3552D9E44}" presName="horz1" presStyleCnt="0"/>
      <dgm:spPr/>
    </dgm:pt>
    <dgm:pt modelId="{8A152B6E-8E22-4A07-AD64-DE26F14BFDA0}" type="pres">
      <dgm:prSet presAssocID="{2033DFFF-BEC2-4902-9051-B2D3552D9E44}" presName="tx1" presStyleLbl="revTx" presStyleIdx="0" presStyleCnt="4"/>
      <dgm:spPr/>
    </dgm:pt>
    <dgm:pt modelId="{DE4BF821-E1B3-42E5-93F0-5D64338E3C6F}" type="pres">
      <dgm:prSet presAssocID="{2033DFFF-BEC2-4902-9051-B2D3552D9E44}" presName="vert1" presStyleCnt="0"/>
      <dgm:spPr/>
    </dgm:pt>
    <dgm:pt modelId="{FF7FF3B1-F754-4751-8517-82E05DE30521}" type="pres">
      <dgm:prSet presAssocID="{9C72EE41-1FB4-46FD-8730-427CF81D47D6}" presName="thickLine" presStyleLbl="alignNode1" presStyleIdx="1" presStyleCnt="4"/>
      <dgm:spPr/>
    </dgm:pt>
    <dgm:pt modelId="{170AAF16-8316-49C9-A616-B55DD576929B}" type="pres">
      <dgm:prSet presAssocID="{9C72EE41-1FB4-46FD-8730-427CF81D47D6}" presName="horz1" presStyleCnt="0"/>
      <dgm:spPr/>
    </dgm:pt>
    <dgm:pt modelId="{4C6A9162-7AAF-4F63-9F19-5ED5E7B8FA54}" type="pres">
      <dgm:prSet presAssocID="{9C72EE41-1FB4-46FD-8730-427CF81D47D6}" presName="tx1" presStyleLbl="revTx" presStyleIdx="1" presStyleCnt="4"/>
      <dgm:spPr/>
    </dgm:pt>
    <dgm:pt modelId="{309008B5-5952-4F48-BAF5-3E8E120726A2}" type="pres">
      <dgm:prSet presAssocID="{9C72EE41-1FB4-46FD-8730-427CF81D47D6}" presName="vert1" presStyleCnt="0"/>
      <dgm:spPr/>
    </dgm:pt>
    <dgm:pt modelId="{AD52AFC9-9E87-4465-AC81-EA0E09440D47}" type="pres">
      <dgm:prSet presAssocID="{A8204D90-E036-42A6-A831-217D50963C69}" presName="thickLine" presStyleLbl="alignNode1" presStyleIdx="2" presStyleCnt="4"/>
      <dgm:spPr/>
    </dgm:pt>
    <dgm:pt modelId="{EE007B1E-70F7-4CAA-9695-7B508CF4F7D2}" type="pres">
      <dgm:prSet presAssocID="{A8204D90-E036-42A6-A831-217D50963C69}" presName="horz1" presStyleCnt="0"/>
      <dgm:spPr/>
    </dgm:pt>
    <dgm:pt modelId="{25FACFA1-6E8E-41FE-A4A2-E1186BB570B9}" type="pres">
      <dgm:prSet presAssocID="{A8204D90-E036-42A6-A831-217D50963C69}" presName="tx1" presStyleLbl="revTx" presStyleIdx="2" presStyleCnt="4"/>
      <dgm:spPr/>
    </dgm:pt>
    <dgm:pt modelId="{4248CE5D-AC57-4EF3-9B1C-132AEB2590A0}" type="pres">
      <dgm:prSet presAssocID="{A8204D90-E036-42A6-A831-217D50963C69}" presName="vert1" presStyleCnt="0"/>
      <dgm:spPr/>
    </dgm:pt>
    <dgm:pt modelId="{9F0FD988-256B-4641-8DBA-3F82122D07AC}" type="pres">
      <dgm:prSet presAssocID="{878DA19A-062B-4301-8F88-2111B9310A1C}" presName="thickLine" presStyleLbl="alignNode1" presStyleIdx="3" presStyleCnt="4"/>
      <dgm:spPr/>
    </dgm:pt>
    <dgm:pt modelId="{C2E144B4-415A-4A8C-B7DA-37F5E4C27F3A}" type="pres">
      <dgm:prSet presAssocID="{878DA19A-062B-4301-8F88-2111B9310A1C}" presName="horz1" presStyleCnt="0"/>
      <dgm:spPr/>
    </dgm:pt>
    <dgm:pt modelId="{6EDC84EE-9412-4EB7-98D8-2EAAAEE4355D}" type="pres">
      <dgm:prSet presAssocID="{878DA19A-062B-4301-8F88-2111B9310A1C}" presName="tx1" presStyleLbl="revTx" presStyleIdx="3" presStyleCnt="4"/>
      <dgm:spPr/>
    </dgm:pt>
    <dgm:pt modelId="{301622AE-DEF6-4F04-A16D-3067B262D911}" type="pres">
      <dgm:prSet presAssocID="{878DA19A-062B-4301-8F88-2111B9310A1C}" presName="vert1" presStyleCnt="0"/>
      <dgm:spPr/>
    </dgm:pt>
  </dgm:ptLst>
  <dgm:cxnLst>
    <dgm:cxn modelId="{98626B37-8E91-4E17-8291-5047039F882B}" type="presOf" srcId="{2033DFFF-BEC2-4902-9051-B2D3552D9E44}" destId="{8A152B6E-8E22-4A07-AD64-DE26F14BFDA0}" srcOrd="0" destOrd="0" presId="urn:microsoft.com/office/officeart/2008/layout/LinedList"/>
    <dgm:cxn modelId="{60227F5D-6C8D-4542-A84F-A9A55455B545}" type="presOf" srcId="{414A1A85-9615-40EB-8879-3543D35A155F}" destId="{0B94809E-BF4E-4A19-BFDA-ED24121238F0}" srcOrd="0" destOrd="0" presId="urn:microsoft.com/office/officeart/2008/layout/LinedList"/>
    <dgm:cxn modelId="{46051166-3F1D-4BD3-8B7C-9FB70D9DC099}" type="presOf" srcId="{A8204D90-E036-42A6-A831-217D50963C69}" destId="{25FACFA1-6E8E-41FE-A4A2-E1186BB570B9}" srcOrd="0" destOrd="0" presId="urn:microsoft.com/office/officeart/2008/layout/LinedList"/>
    <dgm:cxn modelId="{FC46AA4B-902B-463F-AA38-66B6D4E2B7C9}" type="presOf" srcId="{878DA19A-062B-4301-8F88-2111B9310A1C}" destId="{6EDC84EE-9412-4EB7-98D8-2EAAAEE4355D}" srcOrd="0" destOrd="0" presId="urn:microsoft.com/office/officeart/2008/layout/LinedList"/>
    <dgm:cxn modelId="{D62663B7-B7AE-4DB8-ACC8-5F88366371A5}" srcId="{414A1A85-9615-40EB-8879-3543D35A155F}" destId="{2033DFFF-BEC2-4902-9051-B2D3552D9E44}" srcOrd="0" destOrd="0" parTransId="{80578CCC-227E-466E-9FA6-78D98E5E2F68}" sibTransId="{3AF00181-721E-41EF-9AA2-BB3E60B46470}"/>
    <dgm:cxn modelId="{A1AA37BE-A793-46AC-B799-24897341733C}" srcId="{414A1A85-9615-40EB-8879-3543D35A155F}" destId="{A8204D90-E036-42A6-A831-217D50963C69}" srcOrd="2" destOrd="0" parTransId="{881F6C68-EF37-4500-A8D2-33BBCF1EB8FB}" sibTransId="{CE0BFFE9-6D21-49C4-81CC-85243CD79733}"/>
    <dgm:cxn modelId="{DC3587E0-E20D-4892-93E3-BDBC3165912B}" srcId="{414A1A85-9615-40EB-8879-3543D35A155F}" destId="{878DA19A-062B-4301-8F88-2111B9310A1C}" srcOrd="3" destOrd="0" parTransId="{5C8E3109-411C-43E5-856C-3ADF538E4670}" sibTransId="{6B6437A6-D49F-444F-B81E-3880377AAD85}"/>
    <dgm:cxn modelId="{C8130CE1-DC2D-4EE7-9603-DA93E363D758}" type="presOf" srcId="{9C72EE41-1FB4-46FD-8730-427CF81D47D6}" destId="{4C6A9162-7AAF-4F63-9F19-5ED5E7B8FA54}" srcOrd="0" destOrd="0" presId="urn:microsoft.com/office/officeart/2008/layout/LinedList"/>
    <dgm:cxn modelId="{655699EF-E816-46BC-9268-301723AD74D0}" srcId="{414A1A85-9615-40EB-8879-3543D35A155F}" destId="{9C72EE41-1FB4-46FD-8730-427CF81D47D6}" srcOrd="1" destOrd="0" parTransId="{D53A6779-2CB4-4B27-958F-4FBB19F9AD79}" sibTransId="{F2D8E54D-6AB7-4E16-9E0A-062DFA757EF3}"/>
    <dgm:cxn modelId="{1082F900-93B6-42C2-869F-2A4AAC700731}" type="presParOf" srcId="{0B94809E-BF4E-4A19-BFDA-ED24121238F0}" destId="{5EA90CD9-D74D-4D4E-8A99-5D49BDF2CBDD}" srcOrd="0" destOrd="0" presId="urn:microsoft.com/office/officeart/2008/layout/LinedList"/>
    <dgm:cxn modelId="{40A354B0-DDA8-439D-A754-A6223823F375}" type="presParOf" srcId="{0B94809E-BF4E-4A19-BFDA-ED24121238F0}" destId="{0D26BC9A-00B1-4BC5-BF14-1AC6272719AF}" srcOrd="1" destOrd="0" presId="urn:microsoft.com/office/officeart/2008/layout/LinedList"/>
    <dgm:cxn modelId="{FF13FAA5-4F9A-4738-AF03-766B683E55EA}" type="presParOf" srcId="{0D26BC9A-00B1-4BC5-BF14-1AC6272719AF}" destId="{8A152B6E-8E22-4A07-AD64-DE26F14BFDA0}" srcOrd="0" destOrd="0" presId="urn:microsoft.com/office/officeart/2008/layout/LinedList"/>
    <dgm:cxn modelId="{B12779BB-4768-4886-9E15-6C67DF168DBF}" type="presParOf" srcId="{0D26BC9A-00B1-4BC5-BF14-1AC6272719AF}" destId="{DE4BF821-E1B3-42E5-93F0-5D64338E3C6F}" srcOrd="1" destOrd="0" presId="urn:microsoft.com/office/officeart/2008/layout/LinedList"/>
    <dgm:cxn modelId="{8E8684B4-F6A3-4EC8-894C-8088CD275916}" type="presParOf" srcId="{0B94809E-BF4E-4A19-BFDA-ED24121238F0}" destId="{FF7FF3B1-F754-4751-8517-82E05DE30521}" srcOrd="2" destOrd="0" presId="urn:microsoft.com/office/officeart/2008/layout/LinedList"/>
    <dgm:cxn modelId="{B04C6CCA-3276-4CCA-BA85-1D811DE631C1}" type="presParOf" srcId="{0B94809E-BF4E-4A19-BFDA-ED24121238F0}" destId="{170AAF16-8316-49C9-A616-B55DD576929B}" srcOrd="3" destOrd="0" presId="urn:microsoft.com/office/officeart/2008/layout/LinedList"/>
    <dgm:cxn modelId="{0B78E2D0-794C-428A-878F-67BDC40223B8}" type="presParOf" srcId="{170AAF16-8316-49C9-A616-B55DD576929B}" destId="{4C6A9162-7AAF-4F63-9F19-5ED5E7B8FA54}" srcOrd="0" destOrd="0" presId="urn:microsoft.com/office/officeart/2008/layout/LinedList"/>
    <dgm:cxn modelId="{ADE516F6-98FD-4099-B351-89C7445A9964}" type="presParOf" srcId="{170AAF16-8316-49C9-A616-B55DD576929B}" destId="{309008B5-5952-4F48-BAF5-3E8E120726A2}" srcOrd="1" destOrd="0" presId="urn:microsoft.com/office/officeart/2008/layout/LinedList"/>
    <dgm:cxn modelId="{19CCB510-5908-4BCA-BDDF-11DC2F703374}" type="presParOf" srcId="{0B94809E-BF4E-4A19-BFDA-ED24121238F0}" destId="{AD52AFC9-9E87-4465-AC81-EA0E09440D47}" srcOrd="4" destOrd="0" presId="urn:microsoft.com/office/officeart/2008/layout/LinedList"/>
    <dgm:cxn modelId="{45E523EB-F790-4C4F-8799-DE6B80028ACF}" type="presParOf" srcId="{0B94809E-BF4E-4A19-BFDA-ED24121238F0}" destId="{EE007B1E-70F7-4CAA-9695-7B508CF4F7D2}" srcOrd="5" destOrd="0" presId="urn:microsoft.com/office/officeart/2008/layout/LinedList"/>
    <dgm:cxn modelId="{F3665E46-8205-4129-AA0B-E1CB93A79231}" type="presParOf" srcId="{EE007B1E-70F7-4CAA-9695-7B508CF4F7D2}" destId="{25FACFA1-6E8E-41FE-A4A2-E1186BB570B9}" srcOrd="0" destOrd="0" presId="urn:microsoft.com/office/officeart/2008/layout/LinedList"/>
    <dgm:cxn modelId="{D6869FEA-7731-4A42-A59A-9C48789C443F}" type="presParOf" srcId="{EE007B1E-70F7-4CAA-9695-7B508CF4F7D2}" destId="{4248CE5D-AC57-4EF3-9B1C-132AEB2590A0}" srcOrd="1" destOrd="0" presId="urn:microsoft.com/office/officeart/2008/layout/LinedList"/>
    <dgm:cxn modelId="{A7A069C5-36B0-45B9-8356-441DCC80FD75}" type="presParOf" srcId="{0B94809E-BF4E-4A19-BFDA-ED24121238F0}" destId="{9F0FD988-256B-4641-8DBA-3F82122D07AC}" srcOrd="6" destOrd="0" presId="urn:microsoft.com/office/officeart/2008/layout/LinedList"/>
    <dgm:cxn modelId="{C47C3D04-B2C5-43F8-8AF4-8AF1B935CB2C}" type="presParOf" srcId="{0B94809E-BF4E-4A19-BFDA-ED24121238F0}" destId="{C2E144B4-415A-4A8C-B7DA-37F5E4C27F3A}" srcOrd="7" destOrd="0" presId="urn:microsoft.com/office/officeart/2008/layout/LinedList"/>
    <dgm:cxn modelId="{126E93BD-BC96-4177-8048-3D278C1C3198}" type="presParOf" srcId="{C2E144B4-415A-4A8C-B7DA-37F5E4C27F3A}" destId="{6EDC84EE-9412-4EB7-98D8-2EAAAEE4355D}" srcOrd="0" destOrd="0" presId="urn:microsoft.com/office/officeart/2008/layout/LinedList"/>
    <dgm:cxn modelId="{64194596-844B-4FF0-BFD0-5D91F69B8108}" type="presParOf" srcId="{C2E144B4-415A-4A8C-B7DA-37F5E4C27F3A}" destId="{301622AE-DEF6-4F04-A16D-3067B262D9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D170-6DF9-4B8A-B705-14A5BD73F486}">
      <dsp:nvSpPr>
        <dsp:cNvPr id="0" name=""/>
        <dsp:cNvSpPr/>
      </dsp:nvSpPr>
      <dsp:spPr>
        <a:xfrm>
          <a:off x="0" y="0"/>
          <a:ext cx="51039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AFA78-5C40-4823-AF2C-0AACDB948149}">
      <dsp:nvSpPr>
        <dsp:cNvPr id="0" name=""/>
        <dsp:cNvSpPr/>
      </dsp:nvSpPr>
      <dsp:spPr>
        <a:xfrm>
          <a:off x="0" y="0"/>
          <a:ext cx="5103934" cy="214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Provide information on Roberts Rules of Order on agendas and during meetings</a:t>
          </a:r>
        </a:p>
      </dsp:txBody>
      <dsp:txXfrm>
        <a:off x="0" y="0"/>
        <a:ext cx="5103934" cy="2140049"/>
      </dsp:txXfrm>
    </dsp:sp>
    <dsp:sp modelId="{2E72D36A-FBDD-446E-BEF9-E77801F466B2}">
      <dsp:nvSpPr>
        <dsp:cNvPr id="0" name=""/>
        <dsp:cNvSpPr/>
      </dsp:nvSpPr>
      <dsp:spPr>
        <a:xfrm>
          <a:off x="0" y="2140049"/>
          <a:ext cx="51039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D57A6-3930-4D49-9F8E-581A4A7FB344}">
      <dsp:nvSpPr>
        <dsp:cNvPr id="0" name=""/>
        <dsp:cNvSpPr/>
      </dsp:nvSpPr>
      <dsp:spPr>
        <a:xfrm>
          <a:off x="0" y="2140049"/>
          <a:ext cx="5103934" cy="214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Establish and adhere to ground rules for participation in the virtual environment</a:t>
          </a:r>
        </a:p>
      </dsp:txBody>
      <dsp:txXfrm>
        <a:off x="0" y="2140049"/>
        <a:ext cx="5103934" cy="214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0CD9-D74D-4D4E-8A99-5D49BDF2CBDD}">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52B6E-8E22-4A07-AD64-DE26F14BFDA0}">
      <dsp:nvSpPr>
        <dsp:cNvPr id="0" name=""/>
        <dsp:cNvSpPr/>
      </dsp:nvSpPr>
      <dsp:spPr>
        <a:xfrm>
          <a:off x="0" y="0"/>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Legislation - Minimum requirements for reserve contributions</a:t>
          </a:r>
        </a:p>
      </dsp:txBody>
      <dsp:txXfrm>
        <a:off x="0" y="0"/>
        <a:ext cx="5175384" cy="1038026"/>
      </dsp:txXfrm>
    </dsp:sp>
    <dsp:sp modelId="{FF7FF3B1-F754-4751-8517-82E05DE30521}">
      <dsp:nvSpPr>
        <dsp:cNvPr id="0" name=""/>
        <dsp:cNvSpPr/>
      </dsp:nvSpPr>
      <dsp:spPr>
        <a:xfrm>
          <a:off x="0" y="1038026"/>
          <a:ext cx="51753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A9162-7AAF-4F63-9F19-5ED5E7B8FA54}">
      <dsp:nvSpPr>
        <dsp:cNvPr id="0" name=""/>
        <dsp:cNvSpPr/>
      </dsp:nvSpPr>
      <dsp:spPr>
        <a:xfrm>
          <a:off x="0" y="1038026"/>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Legislation - Due process for restriction of membership privileges for continuing violations of our restrictive covenants</a:t>
          </a:r>
        </a:p>
      </dsp:txBody>
      <dsp:txXfrm>
        <a:off x="0" y="1038026"/>
        <a:ext cx="5175384" cy="1038026"/>
      </dsp:txXfrm>
    </dsp:sp>
    <dsp:sp modelId="{AD52AFC9-9E87-4465-AC81-EA0E09440D47}">
      <dsp:nvSpPr>
        <dsp:cNvPr id="0" name=""/>
        <dsp:cNvSpPr/>
      </dsp:nvSpPr>
      <dsp:spPr>
        <a:xfrm>
          <a:off x="0" y="2076053"/>
          <a:ext cx="51753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ACFA1-6E8E-41FE-A4A2-E1186BB570B9}">
      <dsp:nvSpPr>
        <dsp:cNvPr id="0" name=""/>
        <dsp:cNvSpPr/>
      </dsp:nvSpPr>
      <dsp:spPr>
        <a:xfrm>
          <a:off x="0" y="2076053"/>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solidFill>
                <a:schemeClr val="bg1"/>
              </a:solidFill>
            </a:rPr>
            <a:t>Southgate Fire House </a:t>
          </a:r>
        </a:p>
      </dsp:txBody>
      <dsp:txXfrm>
        <a:off x="0" y="2076053"/>
        <a:ext cx="5175384" cy="1038026"/>
      </dsp:txXfrm>
    </dsp:sp>
    <dsp:sp modelId="{9F0FD988-256B-4641-8DBA-3F82122D07AC}">
      <dsp:nvSpPr>
        <dsp:cNvPr id="0" name=""/>
        <dsp:cNvSpPr/>
      </dsp:nvSpPr>
      <dsp:spPr>
        <a:xfrm>
          <a:off x="0" y="311407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C84EE-9412-4EB7-98D8-2EAAAEE4355D}">
      <dsp:nvSpPr>
        <dsp:cNvPr id="0" name=""/>
        <dsp:cNvSpPr/>
      </dsp:nvSpPr>
      <dsp:spPr>
        <a:xfrm>
          <a:off x="0" y="3114079"/>
          <a:ext cx="5175384" cy="103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Strategic plan to guide the Association into the future</a:t>
          </a:r>
        </a:p>
      </dsp:txBody>
      <dsp:txXfrm>
        <a:off x="0" y="3114079"/>
        <a:ext cx="5175384" cy="10380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1"/>
          </a:xfrm>
          <a:prstGeom prst="rect">
            <a:avLst/>
          </a:prstGeom>
        </p:spPr>
        <p:txBody>
          <a:bodyPr vert="horz" lIns="91806" tIns="45904" rIns="91806" bIns="45904" rtlCol="0"/>
          <a:lstStyle>
            <a:lvl1pPr algn="l">
              <a:defRPr sz="1200"/>
            </a:lvl1pPr>
          </a:lstStyle>
          <a:p>
            <a:endParaRPr lang="en-US"/>
          </a:p>
        </p:txBody>
      </p:sp>
      <p:sp>
        <p:nvSpPr>
          <p:cNvPr id="3" name="Date Placeholder 2"/>
          <p:cNvSpPr>
            <a:spLocks noGrp="1"/>
          </p:cNvSpPr>
          <p:nvPr>
            <p:ph type="dt" idx="1"/>
          </p:nvPr>
        </p:nvSpPr>
        <p:spPr>
          <a:xfrm>
            <a:off x="3970938" y="4"/>
            <a:ext cx="3037840" cy="464821"/>
          </a:xfrm>
          <a:prstGeom prst="rect">
            <a:avLst/>
          </a:prstGeom>
        </p:spPr>
        <p:txBody>
          <a:bodyPr vert="horz" lIns="91806" tIns="45904" rIns="91806" bIns="45904" rtlCol="0"/>
          <a:lstStyle>
            <a:lvl1pPr algn="r">
              <a:defRPr sz="1200"/>
            </a:lvl1pPr>
          </a:lstStyle>
          <a:p>
            <a:fld id="{C9E0C109-BF77-4AAC-93F2-96EA914F6739}" type="datetimeFigureOut">
              <a:rPr lang="en-US" smtClean="0"/>
              <a:t>8/13/2022</a:t>
            </a:fld>
            <a:endParaRPr lang="en-US"/>
          </a:p>
        </p:txBody>
      </p:sp>
      <p:sp>
        <p:nvSpPr>
          <p:cNvPr id="4" name="Slide Image Placeholder 3"/>
          <p:cNvSpPr>
            <a:spLocks noGrp="1" noRot="1" noChangeAspect="1"/>
          </p:cNvSpPr>
          <p:nvPr>
            <p:ph type="sldImg" idx="2"/>
          </p:nvPr>
        </p:nvSpPr>
        <p:spPr>
          <a:xfrm>
            <a:off x="1184275" y="698500"/>
            <a:ext cx="4641850" cy="3482975"/>
          </a:xfrm>
          <a:prstGeom prst="rect">
            <a:avLst/>
          </a:prstGeom>
          <a:noFill/>
          <a:ln w="12700">
            <a:solidFill>
              <a:prstClr val="black"/>
            </a:solidFill>
          </a:ln>
        </p:spPr>
        <p:txBody>
          <a:bodyPr vert="horz" lIns="91806" tIns="45904" rIns="91806" bIns="45904" rtlCol="0" anchor="ctr"/>
          <a:lstStyle/>
          <a:p>
            <a:endParaRPr lang="en-US"/>
          </a:p>
        </p:txBody>
      </p:sp>
      <p:sp>
        <p:nvSpPr>
          <p:cNvPr id="5" name="Notes Placeholder 4"/>
          <p:cNvSpPr>
            <a:spLocks noGrp="1"/>
          </p:cNvSpPr>
          <p:nvPr>
            <p:ph type="body" sz="quarter" idx="3"/>
          </p:nvPr>
        </p:nvSpPr>
        <p:spPr>
          <a:xfrm>
            <a:off x="701040" y="4415795"/>
            <a:ext cx="5608320" cy="4183381"/>
          </a:xfrm>
          <a:prstGeom prst="rect">
            <a:avLst/>
          </a:prstGeom>
        </p:spPr>
        <p:txBody>
          <a:bodyPr vert="horz" lIns="91806" tIns="45904" rIns="91806" bIns="459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4821"/>
          </a:xfrm>
          <a:prstGeom prst="rect">
            <a:avLst/>
          </a:prstGeom>
        </p:spPr>
        <p:txBody>
          <a:bodyPr vert="horz" lIns="91806" tIns="45904" rIns="91806" bIns="4590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1"/>
            <a:ext cx="3037840" cy="464821"/>
          </a:xfrm>
          <a:prstGeom prst="rect">
            <a:avLst/>
          </a:prstGeom>
        </p:spPr>
        <p:txBody>
          <a:bodyPr vert="horz" lIns="91806" tIns="45904" rIns="91806" bIns="45904" rtlCol="0" anchor="b"/>
          <a:lstStyle>
            <a:lvl1pPr algn="r">
              <a:defRPr sz="1200"/>
            </a:lvl1pPr>
          </a:lstStyle>
          <a:p>
            <a:fld id="{C1FAEC26-EE7E-4954-A55B-6ABE799ECE7F}" type="slidenum">
              <a:rPr lang="en-US" smtClean="0"/>
              <a:t>‹#›</a:t>
            </a:fld>
            <a:endParaRPr lang="en-US"/>
          </a:p>
        </p:txBody>
      </p:sp>
    </p:spTree>
    <p:extLst>
      <p:ext uri="{BB962C8B-B14F-4D97-AF65-F5344CB8AC3E}">
        <p14:creationId xmlns:p14="http://schemas.microsoft.com/office/powerpoint/2010/main" val="12998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2AC0F-3FA0-4C10-B7BD-2AE4AC4AA1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5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703263"/>
            <a:ext cx="4683125"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1975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703263"/>
            <a:ext cx="4683125"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42301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84456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50774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8798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6249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31558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2AC0F-3FA0-4C10-B7BD-2AE4AC4AA1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09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46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9149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79839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4429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148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79839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78040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C0F-3FA0-4C10-B7BD-2AE4AC4AA1D1}"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88832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3288BA-6C43-4559-A72F-1FF2E28C466F}" type="datetime1">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195926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1E67B-F6F2-4972-A394-DC24AAC15FCA}" type="datetime1">
              <a:rPr lang="en-US" smtClean="0">
                <a:solidFill>
                  <a:prstClr val="black">
                    <a:tint val="75000"/>
                  </a:prstClr>
                </a:solidFill>
              </a:rPr>
              <a:t>8/13/2022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2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9BC56-FAFA-47CC-8EFF-8753A6C40D85}" type="datetime1">
              <a:rPr lang="en-US" smtClean="0">
                <a:solidFill>
                  <a:prstClr val="black">
                    <a:tint val="75000"/>
                  </a:prstClr>
                </a:solidFill>
              </a:rPr>
              <a:t>8/13/2022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03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C50E0-06DB-4360-B7B5-2CA5F14F189C}" type="datetime1">
              <a:rPr lang="en-US" smtClean="0">
                <a:solidFill>
                  <a:prstClr val="black">
                    <a:tint val="75000"/>
                  </a:prstClr>
                </a:solidFill>
              </a:rPr>
              <a:t>8/13/2022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4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2669-3B44-1428-30FC-8BE9AC5640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28CD911-283D-BBE0-0445-6013F1E380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C90715-E30E-EA15-8660-3C50BE7A8AD0}"/>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5" name="Footer Placeholder 4">
            <a:extLst>
              <a:ext uri="{FF2B5EF4-FFF2-40B4-BE49-F238E27FC236}">
                <a16:creationId xmlns:a16="http://schemas.microsoft.com/office/drawing/2014/main" id="{48145AED-2661-22B4-DC16-3D8A8CA10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BF233-024E-87E9-BDA5-90ED8028CAE1}"/>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180164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2F4C-500C-CDC7-9ECD-374A7747B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68075-086A-E751-847B-D196415F73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2048D-06F8-0819-DF22-36F057F1D7B4}"/>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5" name="Footer Placeholder 4">
            <a:extLst>
              <a:ext uri="{FF2B5EF4-FFF2-40B4-BE49-F238E27FC236}">
                <a16:creationId xmlns:a16="http://schemas.microsoft.com/office/drawing/2014/main" id="{B5AB9BE4-BF19-1ECC-2B22-33966AFF2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35A12-ED52-9157-9A9B-28E6888B6685}"/>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296078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6449-5764-1D48-0077-54D6E5D2EDE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15961D9-8ACD-AAF3-72E8-DBF31CA396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1B7A5-7F3A-02DB-D599-EFDA416AEEF4}"/>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5" name="Footer Placeholder 4">
            <a:extLst>
              <a:ext uri="{FF2B5EF4-FFF2-40B4-BE49-F238E27FC236}">
                <a16:creationId xmlns:a16="http://schemas.microsoft.com/office/drawing/2014/main" id="{5C06D971-6139-B294-411E-92ACDAA83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9A44-806A-288D-AF9A-513E4E5BB7B0}"/>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235061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8F6F-4B89-64C7-37D2-7BF16FAC4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41D3F-5B73-C7BA-0CC7-BB0D3FE1B5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00F1D-F7E8-0137-9C50-30A2B27D532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5B1B3-98D4-0B17-1379-1206AD44462F}"/>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6" name="Footer Placeholder 5">
            <a:extLst>
              <a:ext uri="{FF2B5EF4-FFF2-40B4-BE49-F238E27FC236}">
                <a16:creationId xmlns:a16="http://schemas.microsoft.com/office/drawing/2014/main" id="{6958830A-B97F-535E-04EC-5AFF06332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712F7-BED6-3C03-9A05-B33317C6C01B}"/>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1870048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4995-C461-058F-A876-E74D89A5489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B74C9-6172-B75B-37B9-4A48F3A4D54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4D19D-5CB2-9233-BB76-3244CC023B6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DFFE6A-1BA0-C776-B3A2-67664AE1F2D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0918B-E1C2-C620-0E72-16B2157D4E8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C6109-309E-C333-ADB9-9AA68096D0F9}"/>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8" name="Footer Placeholder 7">
            <a:extLst>
              <a:ext uri="{FF2B5EF4-FFF2-40B4-BE49-F238E27FC236}">
                <a16:creationId xmlns:a16="http://schemas.microsoft.com/office/drawing/2014/main" id="{6757862A-9A16-9C28-13F4-9D422F6344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2FCFE-F324-249E-6DD7-8FB20759EA07}"/>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206588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8493-0387-18C6-E5F2-A18A0D4C4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FB9A5-3C53-B8CA-BDFB-0D0FD555095B}"/>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4" name="Footer Placeholder 3">
            <a:extLst>
              <a:ext uri="{FF2B5EF4-FFF2-40B4-BE49-F238E27FC236}">
                <a16:creationId xmlns:a16="http://schemas.microsoft.com/office/drawing/2014/main" id="{D55D09C2-8E01-43EB-E9B0-613F40D55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923715-2714-682B-7271-7D19643DDCF0}"/>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1912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F68D6-8D69-290A-EC5F-E251C7146EC6}"/>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3" name="Footer Placeholder 2">
            <a:extLst>
              <a:ext uri="{FF2B5EF4-FFF2-40B4-BE49-F238E27FC236}">
                <a16:creationId xmlns:a16="http://schemas.microsoft.com/office/drawing/2014/main" id="{2BE5627E-B6BF-FAC6-5801-C9CCC84706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F9B09-0E38-54A3-1CF6-FDA1995AE347}"/>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2330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6C127-C7D2-4E2A-94EC-1E6264FD15C5}" type="datetime1">
              <a:rPr lang="en-US" smtClean="0">
                <a:solidFill>
                  <a:prstClr val="black">
                    <a:tint val="75000"/>
                  </a:prstClr>
                </a:solidFill>
              </a:rPr>
              <a:t>8/13/2022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3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DD5D-1430-F4EA-CC5C-47D32F8C00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F9DEE49-3D59-279D-5C38-6D5BD752EA9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34A27-31A4-8FCF-0B06-E4A7B21C43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3BEB3C-1749-D867-DDEB-DE47E41D4F18}"/>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6" name="Footer Placeholder 5">
            <a:extLst>
              <a:ext uri="{FF2B5EF4-FFF2-40B4-BE49-F238E27FC236}">
                <a16:creationId xmlns:a16="http://schemas.microsoft.com/office/drawing/2014/main" id="{08B57D6F-825E-F29E-8E3B-11F580A60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1DDCB-45D6-9673-05D6-A5278B5F89F4}"/>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100461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73CB-A582-1D66-EA4B-4121415742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C4CF87-F0B2-1178-CD94-B2FD16D1D31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11F6D34-D082-DC67-B813-F0184EB75E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980EA9-4177-9C5B-FFDC-C82B74B4D4C9}"/>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6" name="Footer Placeholder 5">
            <a:extLst>
              <a:ext uri="{FF2B5EF4-FFF2-40B4-BE49-F238E27FC236}">
                <a16:creationId xmlns:a16="http://schemas.microsoft.com/office/drawing/2014/main" id="{31F6FCAB-5993-8C9B-27BC-752085ABA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8573B-BB75-F51F-1134-A7AFE6E0E327}"/>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1287465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9F0E-4938-E27C-84D5-F932332B2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3FAA3-7A41-8D2F-13BD-4F3FB47B3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7D06A-192B-ECA3-02FA-FF4315460221}"/>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5" name="Footer Placeholder 4">
            <a:extLst>
              <a:ext uri="{FF2B5EF4-FFF2-40B4-BE49-F238E27FC236}">
                <a16:creationId xmlns:a16="http://schemas.microsoft.com/office/drawing/2014/main" id="{A58B3DA0-75F9-9E1A-8FA3-30A8099E9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4E9CE-DB21-7B58-B923-E4B4ECDCE984}"/>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371992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7DAE0-F4C6-0B28-9E9A-3F8021CC225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D795B0-043D-34CB-A699-9EB08D95879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3F1C9-BCFD-C9C4-E7FF-88E457C1E049}"/>
              </a:ext>
            </a:extLst>
          </p:cNvPr>
          <p:cNvSpPr>
            <a:spLocks noGrp="1"/>
          </p:cNvSpPr>
          <p:nvPr>
            <p:ph type="dt" sz="half" idx="10"/>
          </p:nvPr>
        </p:nvSpPr>
        <p:spPr/>
        <p:txBody>
          <a:bodyPr/>
          <a:lstStyle/>
          <a:p>
            <a:fld id="{BB51ABDD-D9EA-402A-9B42-6C28233F027F}" type="datetimeFigureOut">
              <a:rPr lang="en-US" smtClean="0"/>
              <a:t>8/13/2022</a:t>
            </a:fld>
            <a:endParaRPr lang="en-US"/>
          </a:p>
        </p:txBody>
      </p:sp>
      <p:sp>
        <p:nvSpPr>
          <p:cNvPr id="5" name="Footer Placeholder 4">
            <a:extLst>
              <a:ext uri="{FF2B5EF4-FFF2-40B4-BE49-F238E27FC236}">
                <a16:creationId xmlns:a16="http://schemas.microsoft.com/office/drawing/2014/main" id="{C9CA6AAC-4469-D48C-7B93-7667F928F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9D58F-860A-5D66-D3BE-280D43B8A33C}"/>
              </a:ext>
            </a:extLst>
          </p:cNvPr>
          <p:cNvSpPr>
            <a:spLocks noGrp="1"/>
          </p:cNvSpPr>
          <p:nvPr>
            <p:ph type="sldNum" sz="quarter" idx="12"/>
          </p:nvPr>
        </p:nvSpPr>
        <p:spPr/>
        <p:txBody>
          <a:bodyPr/>
          <a:lstStyle/>
          <a:p>
            <a:fld id="{0C908B50-08E3-4AAC-AE73-3C4EF7F1D5A3}" type="slidenum">
              <a:rPr lang="en-US" smtClean="0"/>
              <a:t>‹#›</a:t>
            </a:fld>
            <a:endParaRPr lang="en-US"/>
          </a:p>
        </p:txBody>
      </p:sp>
    </p:spTree>
    <p:extLst>
      <p:ext uri="{BB962C8B-B14F-4D97-AF65-F5344CB8AC3E}">
        <p14:creationId xmlns:p14="http://schemas.microsoft.com/office/powerpoint/2010/main" val="27938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C6A1D-1A3F-4BA1-95B1-5DEAABBD0D44}" type="datetime1">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36606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B4A1315-303D-4AFE-934F-C206929E692D}" type="datetime1">
              <a:rPr lang="en-US" smtClean="0">
                <a:solidFill>
                  <a:prstClr val="black">
                    <a:tint val="75000"/>
                  </a:prstClr>
                </a:solidFill>
              </a:rPr>
              <a:t>8/13/2022</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01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4CE050E-8C75-4B6B-973B-AB1EDDE66DA3}" type="datetime1">
              <a:rPr lang="en-US" smtClean="0">
                <a:solidFill>
                  <a:prstClr val="black">
                    <a:tint val="75000"/>
                  </a:prstClr>
                </a:solidFill>
              </a:rPr>
              <a:t>8/13/2022</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a:solidFill>
                <a:prstClr val="black">
                  <a:tint val="75000"/>
                </a:prstClr>
              </a:solidFill>
            </a:endParaRPr>
          </a:p>
        </p:txBody>
      </p:sp>
      <p:sp>
        <p:nvSpPr>
          <p:cNvPr id="12" name="Slide Number Placeholder 11"/>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02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4A8CE77-07D5-4A99-B4EB-891EA47A30A0}" type="datetime1">
              <a:rPr lang="en-US" smtClean="0"/>
              <a:t>8/13/2022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383075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7B9B3D-25A2-403B-818D-84A2827DD046}" type="datetime1">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BDA75-041B-4674-9472-622CAF4C5DB2}" type="slidenum">
              <a:rPr lang="en-US" smtClean="0"/>
              <a:t>‹#›</a:t>
            </a:fld>
            <a:endParaRPr lang="en-US"/>
          </a:p>
        </p:txBody>
      </p:sp>
    </p:spTree>
    <p:extLst>
      <p:ext uri="{BB962C8B-B14F-4D97-AF65-F5344CB8AC3E}">
        <p14:creationId xmlns:p14="http://schemas.microsoft.com/office/powerpoint/2010/main" val="47807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855160C-D892-4A35-BDBB-59C882904AFA}" type="datetime1">
              <a:rPr lang="en-US" smtClean="0">
                <a:solidFill>
                  <a:prstClr val="black">
                    <a:tint val="75000"/>
                  </a:prstClr>
                </a:solidFill>
              </a:rPr>
              <a:t>8/13/2022</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28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B85C9F7-C737-44B9-8B7D-AAFEAF0F9042}" type="datetime1">
              <a:rPr lang="en-US" smtClean="0">
                <a:solidFill>
                  <a:prstClr val="black">
                    <a:tint val="75000"/>
                  </a:prstClr>
                </a:solidFill>
              </a:rPr>
              <a:t>8/13/2022</a:t>
            </a:fld>
            <a:endParaRPr lang="en-US">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64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FDF2A92F-B725-46CD-A36B-F6DBA3979AB0}" type="datetime1">
              <a:rPr lang="en-US" smtClean="0">
                <a:solidFill>
                  <a:prstClr val="black">
                    <a:tint val="75000"/>
                  </a:prstClr>
                </a:solidFill>
              </a:rPr>
              <a:t>8/13/2022</a:t>
            </a:fld>
            <a:endParaRPr lang="en-US">
              <a:solidFill>
                <a:prstClr val="black">
                  <a:tint val="75000"/>
                </a:prst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1B09B6B0-3224-437D-BE4C-07884B43B4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1439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53147-11D0-86B3-8B43-80954C0F8F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F16F0-465C-6EB3-E85A-DB7647FBB6B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5B4CD-67AD-303C-23F2-F08C1EAA6F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51ABDD-D9EA-402A-9B42-6C28233F027F}" type="datetimeFigureOut">
              <a:rPr lang="en-US" smtClean="0"/>
              <a:t>8/13/2022</a:t>
            </a:fld>
            <a:endParaRPr lang="en-US"/>
          </a:p>
        </p:txBody>
      </p:sp>
      <p:sp>
        <p:nvSpPr>
          <p:cNvPr id="5" name="Footer Placeholder 4">
            <a:extLst>
              <a:ext uri="{FF2B5EF4-FFF2-40B4-BE49-F238E27FC236}">
                <a16:creationId xmlns:a16="http://schemas.microsoft.com/office/drawing/2014/main" id="{966925DE-293A-2B1C-F776-11C4767E4D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43354-C030-7583-3EED-81784CC14C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08B50-08E3-4AAC-AE73-3C4EF7F1D5A3}" type="slidenum">
              <a:rPr lang="en-US" smtClean="0"/>
              <a:t>‹#›</a:t>
            </a:fld>
            <a:endParaRPr lang="en-US"/>
          </a:p>
        </p:txBody>
      </p:sp>
    </p:spTree>
    <p:extLst>
      <p:ext uri="{BB962C8B-B14F-4D97-AF65-F5344CB8AC3E}">
        <p14:creationId xmlns:p14="http://schemas.microsoft.com/office/powerpoint/2010/main" val="184230355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oceanpines.org" TargetMode="Externa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oceanpine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03" y="466531"/>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5696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3529350" cy="3255264"/>
          </a:xfrm>
        </p:spPr>
        <p:txBody>
          <a:bodyPr>
            <a:normAutofit/>
          </a:bodyPr>
          <a:lstStyle/>
          <a:p>
            <a:r>
              <a:rPr lang="en-US" sz="4200" b="1" dirty="0">
                <a:solidFill>
                  <a:schemeClr val="tx1"/>
                </a:solidFill>
                <a:latin typeface="Century Gothic" panose="020B0502020202020204" pitchFamily="34" charset="0"/>
              </a:rPr>
              <a:t>Ocean Pines Association</a:t>
            </a:r>
            <a:br>
              <a:rPr lang="en-US" sz="4200" b="1" dirty="0">
                <a:solidFill>
                  <a:schemeClr val="tx1"/>
                </a:solidFill>
                <a:latin typeface="Century Gothic" panose="020B0502020202020204" pitchFamily="34" charset="0"/>
              </a:rPr>
            </a:br>
            <a:r>
              <a:rPr lang="en-US" sz="4200" b="1" dirty="0">
                <a:solidFill>
                  <a:schemeClr val="tx1"/>
                </a:solidFill>
                <a:latin typeface="Century Gothic" panose="020B0502020202020204" pitchFamily="34" charset="0"/>
              </a:rPr>
              <a:t>Annual Membership Meeting</a:t>
            </a:r>
          </a:p>
        </p:txBody>
      </p:sp>
      <p:sp>
        <p:nvSpPr>
          <p:cNvPr id="3" name="Subtitle 2"/>
          <p:cNvSpPr>
            <a:spLocks noGrp="1"/>
          </p:cNvSpPr>
          <p:nvPr>
            <p:ph type="subTitle" idx="1"/>
          </p:nvPr>
        </p:nvSpPr>
        <p:spPr>
          <a:xfrm>
            <a:off x="825011" y="4670246"/>
            <a:ext cx="3506725" cy="914400"/>
          </a:xfrm>
        </p:spPr>
        <p:txBody>
          <a:bodyPr>
            <a:normAutofit/>
          </a:bodyPr>
          <a:lstStyle/>
          <a:p>
            <a:r>
              <a:rPr lang="en-US" b="1" dirty="0">
                <a:solidFill>
                  <a:schemeClr val="tx1"/>
                </a:solidFill>
                <a:latin typeface="Century Gothic" panose="020B0502020202020204" pitchFamily="34" charset="0"/>
              </a:rPr>
              <a:t>August 13, 2022</a:t>
            </a:r>
          </a:p>
        </p:txBody>
      </p:sp>
      <p:pic>
        <p:nvPicPr>
          <p:cNvPr id="8" name="Picture 7" descr="NEWOceanPinesAssociation_Circle_logo small">
            <a:extLst>
              <a:ext uri="{FF2B5EF4-FFF2-40B4-BE49-F238E27FC236}">
                <a16:creationId xmlns:a16="http://schemas.microsoft.com/office/drawing/2014/main" id="{C9D4B44A-E066-35F5-1EAC-9BE5F38BB0ED}"/>
              </a:ext>
            </a:extLst>
          </p:cNvPr>
          <p:cNvPicPr>
            <a:picLocks noChangeAspect="1"/>
          </p:cNvPicPr>
          <p:nvPr/>
        </p:nvPicPr>
        <p:blipFill>
          <a:blip r:embed="rId2" cstate="print"/>
          <a:stretch>
            <a:fillRect/>
          </a:stretch>
        </p:blipFill>
        <p:spPr bwMode="auto">
          <a:xfrm>
            <a:off x="4876800" y="1548039"/>
            <a:ext cx="3662161" cy="3749894"/>
          </a:xfrm>
          <a:prstGeom prst="rect">
            <a:avLst/>
          </a:prstGeom>
          <a:noFill/>
        </p:spPr>
      </p:pic>
      <p:sp>
        <p:nvSpPr>
          <p:cNvPr id="17" name="Rectangle 16">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95F1BCFC-6657-4E16-DE9E-5EE9FE5F0B31}"/>
              </a:ext>
            </a:extLst>
          </p:cNvPr>
          <p:cNvSpPr>
            <a:spLocks noGrp="1"/>
          </p:cNvSpPr>
          <p:nvPr>
            <p:ph type="sldNum" sz="quarter" idx="12"/>
          </p:nvPr>
        </p:nvSpPr>
        <p:spPr/>
        <p:txBody>
          <a:bodyPr/>
          <a:lstStyle/>
          <a:p>
            <a:fld id="{A29BDA75-041B-4674-9472-622CAF4C5DB2}" type="slidenum">
              <a:rPr lang="en-US" smtClean="0"/>
              <a:t>1</a:t>
            </a:fld>
            <a:endParaRPr lang="en-US"/>
          </a:p>
        </p:txBody>
      </p:sp>
    </p:spTree>
    <p:extLst>
      <p:ext uri="{BB962C8B-B14F-4D97-AF65-F5344CB8AC3E}">
        <p14:creationId xmlns:p14="http://schemas.microsoft.com/office/powerpoint/2010/main" val="367096492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64108"/>
            <a:ext cx="2457835" cy="5120639"/>
          </a:xfrm>
        </p:spPr>
        <p:txBody>
          <a:bodyPr vert="horz" lIns="91440" tIns="45720" rIns="91440" bIns="45720" rtlCol="0" anchor="ctr">
            <a:normAutofit/>
          </a:bodyPr>
          <a:lstStyle/>
          <a:p>
            <a:r>
              <a:rPr lang="en-US" sz="3600" dirty="0">
                <a:solidFill>
                  <a:schemeClr val="tx1">
                    <a:lumMod val="85000"/>
                    <a:lumOff val="15000"/>
                  </a:schemeClr>
                </a:solidFill>
              </a:rPr>
              <a:t>Audit Report</a:t>
            </a:r>
          </a:p>
        </p:txBody>
      </p:sp>
      <p:sp>
        <p:nvSpPr>
          <p:cNvPr id="3" name="Content Placeholder 2"/>
          <p:cNvSpPr>
            <a:spLocks noGrp="1"/>
          </p:cNvSpPr>
          <p:nvPr>
            <p:ph type="body" idx="4294967295"/>
          </p:nvPr>
        </p:nvSpPr>
        <p:spPr>
          <a:xfrm>
            <a:off x="2743200" y="762000"/>
            <a:ext cx="6013851" cy="5380182"/>
          </a:xfrm>
        </p:spPr>
        <p:txBody>
          <a:bodyPr vert="horz" lIns="91440" tIns="45720" rIns="91440" bIns="45720" rtlCol="0" anchor="ctr">
            <a:noAutofit/>
          </a:bodyPr>
          <a:lstStyle/>
          <a:p>
            <a:pPr marL="182563" indent="-182563"/>
            <a:r>
              <a:rPr lang="en-US" sz="2000" dirty="0"/>
              <a:t>Audit report is on pages 1-3 and is on UHY letterhead as it is prepared by us and renders our opinion on the financial statement prepared by management</a:t>
            </a:r>
          </a:p>
          <a:p>
            <a:pPr marL="182563" indent="-182563"/>
            <a:r>
              <a:rPr lang="en-US" sz="2000" dirty="0"/>
              <a:t>Components of the audit opinion:</a:t>
            </a:r>
          </a:p>
          <a:p>
            <a:pPr marL="341313" lvl="2" indent="-165100">
              <a:spcBef>
                <a:spcPts val="1200"/>
              </a:spcBef>
            </a:pPr>
            <a:r>
              <a:rPr lang="en-US" sz="1800" dirty="0"/>
              <a:t>Opinion and our basis for the opinion – I’m pleased to report that the Association received a “clean” unmodified audit opinion</a:t>
            </a:r>
          </a:p>
          <a:p>
            <a:pPr marL="341313" lvl="2" indent="-165100">
              <a:spcBef>
                <a:spcPts val="1200"/>
              </a:spcBef>
            </a:pPr>
            <a:r>
              <a:rPr lang="en-US" sz="1800" dirty="0"/>
              <a:t>Discusses what management is responsible for, including preparation and fair presentation</a:t>
            </a:r>
          </a:p>
          <a:p>
            <a:pPr marL="341313" lvl="2" indent="-165100">
              <a:spcBef>
                <a:spcPts val="1200"/>
              </a:spcBef>
            </a:pPr>
            <a:r>
              <a:rPr lang="en-US" sz="1800" dirty="0"/>
              <a:t>The auditor responsibility is to perform procedures to obtain audit evidence to express an opinion on the financial statements.  Audit was conducted in accordance with auditing standards generally accepted in the United States that require us to plan and perform the audit to obtain reasonable assurance that the financials are free from material misstatement</a:t>
            </a:r>
          </a:p>
          <a:p>
            <a:pPr marL="341313" lvl="2" indent="-165100">
              <a:spcBef>
                <a:spcPts val="1200"/>
              </a:spcBef>
            </a:pPr>
            <a:r>
              <a:rPr lang="en-US" sz="1800" dirty="0"/>
              <a:t>Procedures for supplementary information and required supplementary information</a:t>
            </a:r>
          </a:p>
        </p:txBody>
      </p:sp>
      <p:sp>
        <p:nvSpPr>
          <p:cNvPr id="4" name="Slide Number Placeholder 3">
            <a:extLst>
              <a:ext uri="{FF2B5EF4-FFF2-40B4-BE49-F238E27FC236}">
                <a16:creationId xmlns:a16="http://schemas.microsoft.com/office/drawing/2014/main" id="{A172C5F9-C899-6C2E-9AD4-5911655EA1CE}"/>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1B09B6B0-3224-437D-BE4C-07884B43B4D4}" type="slidenum">
              <a:rPr lang="en-US" sz="1200" b="1" kern="1200" dirty="0">
                <a:solidFill>
                  <a:schemeClr val="accent1"/>
                </a:solidFill>
                <a:latin typeface="+mn-lt"/>
                <a:ea typeface="+mn-ea"/>
                <a:cs typeface="+mn-cs"/>
              </a:rPr>
              <a:pPr defTabSz="457200">
                <a:spcAft>
                  <a:spcPts val="600"/>
                </a:spcAft>
              </a:pPr>
              <a:t>10</a:t>
            </a:fld>
            <a:endParaRPr lang="en-US" sz="1200" b="1" kern="1200" dirty="0">
              <a:solidFill>
                <a:schemeClr val="accent1"/>
              </a:solidFill>
              <a:latin typeface="+mn-lt"/>
              <a:ea typeface="+mn-ea"/>
              <a:cs typeface="+mn-cs"/>
            </a:endParaRPr>
          </a:p>
        </p:txBody>
      </p:sp>
    </p:spTree>
    <p:extLst>
      <p:ext uri="{BB962C8B-B14F-4D97-AF65-F5344CB8AC3E}">
        <p14:creationId xmlns:p14="http://schemas.microsoft.com/office/powerpoint/2010/main" val="405440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33087"/>
            <a:ext cx="2381635" cy="5120639"/>
          </a:xfrm>
        </p:spPr>
        <p:txBody>
          <a:bodyPr vert="horz" lIns="91440" tIns="45720" rIns="91440" bIns="45720" rtlCol="0" anchor="ctr">
            <a:normAutofit/>
          </a:bodyPr>
          <a:lstStyle/>
          <a:p>
            <a:r>
              <a:rPr lang="en-US" sz="3600" dirty="0">
                <a:solidFill>
                  <a:schemeClr val="tx1">
                    <a:lumMod val="85000"/>
                    <a:lumOff val="15000"/>
                  </a:schemeClr>
                </a:solidFill>
              </a:rPr>
              <a:t>Quick overview of procedures</a:t>
            </a:r>
          </a:p>
        </p:txBody>
      </p:sp>
      <p:sp>
        <p:nvSpPr>
          <p:cNvPr id="3" name="Content Placeholder 2"/>
          <p:cNvSpPr>
            <a:spLocks noGrp="1"/>
          </p:cNvSpPr>
          <p:nvPr>
            <p:ph idx="4294967295"/>
          </p:nvPr>
        </p:nvSpPr>
        <p:spPr>
          <a:xfrm>
            <a:off x="2667000" y="864108"/>
            <a:ext cx="6090057" cy="5120640"/>
          </a:xfrm>
        </p:spPr>
        <p:txBody>
          <a:bodyPr vert="horz" lIns="91440" tIns="45720" rIns="91440" bIns="45720" rtlCol="0" anchor="ctr">
            <a:normAutofit/>
          </a:bodyPr>
          <a:lstStyle/>
          <a:p>
            <a:pPr marL="0" indent="0">
              <a:buNone/>
            </a:pPr>
            <a:r>
              <a:rPr lang="en-US" sz="2000" dirty="0"/>
              <a:t>Timeline of procedures:</a:t>
            </a:r>
          </a:p>
          <a:p>
            <a:r>
              <a:rPr lang="en-US" sz="2000" dirty="0"/>
              <a:t>Late April – Planning, internal control documentation, risk assessments</a:t>
            </a:r>
          </a:p>
          <a:p>
            <a:r>
              <a:rPr lang="en-US" sz="2000" dirty="0"/>
              <a:t>April 30 - Perform sample test counts of inventory at various locations.  Also, send out year end cash confirmations to financial institutions.</a:t>
            </a:r>
          </a:p>
          <a:p>
            <a:r>
              <a:rPr lang="en-US" sz="2000" dirty="0"/>
              <a:t>End of May/early June – year end fieldwork, balance sheet and income statement testing of accounts and transactions.</a:t>
            </a:r>
          </a:p>
          <a:p>
            <a:r>
              <a:rPr lang="en-US" sz="2000" dirty="0"/>
              <a:t>July/July – Wrap up procedures and financial statement preparation and review.</a:t>
            </a:r>
          </a:p>
          <a:p>
            <a:r>
              <a:rPr lang="en-US" sz="2000" dirty="0"/>
              <a:t>Today’s annual meeting.</a:t>
            </a:r>
            <a:endParaRPr lang="en-US" dirty="0"/>
          </a:p>
        </p:txBody>
      </p:sp>
      <p:sp>
        <p:nvSpPr>
          <p:cNvPr id="4" name="Slide Number Placeholder 3">
            <a:extLst>
              <a:ext uri="{FF2B5EF4-FFF2-40B4-BE49-F238E27FC236}">
                <a16:creationId xmlns:a16="http://schemas.microsoft.com/office/drawing/2014/main" id="{067C11C5-3479-365C-6DEB-AE43FAAFAC6F}"/>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A29BDA75-041B-4674-9472-622CAF4C5DB2}" type="slidenum">
              <a:rPr lang="en-US" sz="1200" b="1" kern="1200" dirty="0">
                <a:solidFill>
                  <a:schemeClr val="accent1"/>
                </a:solidFill>
                <a:latin typeface="+mn-lt"/>
                <a:ea typeface="+mn-ea"/>
                <a:cs typeface="+mn-cs"/>
              </a:rPr>
              <a:pPr defTabSz="457200">
                <a:spcAft>
                  <a:spcPts val="600"/>
                </a:spcAft>
              </a:pPr>
              <a:t>11</a:t>
            </a:fld>
            <a:endParaRPr lang="en-US" sz="1200" b="1" kern="1200" dirty="0">
              <a:solidFill>
                <a:schemeClr val="accent1"/>
              </a:solidFill>
              <a:latin typeface="+mn-lt"/>
              <a:ea typeface="+mn-ea"/>
              <a:cs typeface="+mn-cs"/>
            </a:endParaRPr>
          </a:p>
        </p:txBody>
      </p:sp>
    </p:spTree>
    <p:extLst>
      <p:ext uri="{BB962C8B-B14F-4D97-AF65-F5344CB8AC3E}">
        <p14:creationId xmlns:p14="http://schemas.microsoft.com/office/powerpoint/2010/main" val="325064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C0F86733-EC61-FDE9-8CA8-B6C77A7BB27B}"/>
              </a:ext>
            </a:extLst>
          </p:cNvPr>
          <p:cNvSpPr>
            <a:spLocks noGrp="1"/>
          </p:cNvSpPr>
          <p:nvPr>
            <p:ph type="ctrTitle"/>
          </p:nvPr>
        </p:nvSpPr>
        <p:spPr>
          <a:xfrm>
            <a:off x="986119" y="1408579"/>
            <a:ext cx="7540322" cy="2196353"/>
          </a:xfrm>
        </p:spPr>
        <p:txBody>
          <a:bodyPr anchor="b">
            <a:normAutofit/>
          </a:bodyPr>
          <a:lstStyle/>
          <a:p>
            <a:pPr algn="l"/>
            <a:r>
              <a:rPr lang="en-US" sz="3600" b="1" dirty="0">
                <a:solidFill>
                  <a:srgbClr val="FFFFFF"/>
                </a:solidFill>
              </a:rPr>
              <a:t>2022 President’s Report</a:t>
            </a:r>
          </a:p>
        </p:txBody>
      </p:sp>
      <p:sp>
        <p:nvSpPr>
          <p:cNvPr id="3" name="Subtitle 2">
            <a:extLst>
              <a:ext uri="{FF2B5EF4-FFF2-40B4-BE49-F238E27FC236}">
                <a16:creationId xmlns:a16="http://schemas.microsoft.com/office/drawing/2014/main" id="{4AB1EC6D-8EB2-C981-BC70-1ACFDD45EB14}"/>
              </a:ext>
            </a:extLst>
          </p:cNvPr>
          <p:cNvSpPr>
            <a:spLocks noGrp="1"/>
          </p:cNvSpPr>
          <p:nvPr>
            <p:ph type="subTitle" idx="1"/>
          </p:nvPr>
        </p:nvSpPr>
        <p:spPr>
          <a:xfrm>
            <a:off x="1013012" y="4510368"/>
            <a:ext cx="7504463" cy="1093694"/>
          </a:xfrm>
        </p:spPr>
        <p:txBody>
          <a:bodyPr anchor="ctr">
            <a:normAutofit/>
          </a:bodyPr>
          <a:lstStyle/>
          <a:p>
            <a:pPr algn="l"/>
            <a:r>
              <a:rPr lang="en-US" sz="2100" b="1" dirty="0"/>
              <a:t>Ocean Pines Association </a:t>
            </a:r>
            <a:r>
              <a:rPr lang="en-US" dirty="0"/>
              <a:t>– Annual Meeting of the Membership</a:t>
            </a:r>
          </a:p>
          <a:p>
            <a:pPr algn="l"/>
            <a:endParaRPr lang="en-US" dirty="0"/>
          </a:p>
        </p:txBody>
      </p:sp>
    </p:spTree>
    <p:extLst>
      <p:ext uri="{BB962C8B-B14F-4D97-AF65-F5344CB8AC3E}">
        <p14:creationId xmlns:p14="http://schemas.microsoft.com/office/powerpoint/2010/main" val="28063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70C248F-DAA3-A664-6CCE-77776C222126}"/>
              </a:ext>
            </a:extLst>
          </p:cNvPr>
          <p:cNvSpPr>
            <a:spLocks noGrp="1"/>
          </p:cNvSpPr>
          <p:nvPr>
            <p:ph type="title"/>
          </p:nvPr>
        </p:nvSpPr>
        <p:spPr>
          <a:xfrm>
            <a:off x="350611" y="1259174"/>
            <a:ext cx="2401025" cy="3085442"/>
          </a:xfrm>
        </p:spPr>
        <p:txBody>
          <a:bodyPr anchor="b">
            <a:normAutofit/>
          </a:bodyPr>
          <a:lstStyle/>
          <a:p>
            <a:pPr algn="r"/>
            <a:r>
              <a:rPr lang="en-US" b="1" dirty="0">
                <a:solidFill>
                  <a:srgbClr val="FFFFFF"/>
                </a:solidFill>
              </a:rPr>
              <a:t>Board Duties </a:t>
            </a:r>
            <a:r>
              <a:rPr lang="en-US" sz="1800" dirty="0">
                <a:solidFill>
                  <a:srgbClr val="FFFFFF"/>
                </a:solidFill>
              </a:rPr>
              <a:t>(Bylaws Section 5.14)</a:t>
            </a:r>
            <a:br>
              <a:rPr lang="en-US" sz="1800" dirty="0">
                <a:solidFill>
                  <a:srgbClr val="FFFFFF"/>
                </a:solidFill>
              </a:rPr>
            </a:br>
            <a:br>
              <a:rPr lang="en-US" sz="3000" dirty="0">
                <a:solidFill>
                  <a:srgbClr val="FFFFFF"/>
                </a:solidFill>
              </a:rPr>
            </a:br>
            <a:r>
              <a:rPr lang="en-US" sz="3000" dirty="0">
                <a:solidFill>
                  <a:srgbClr val="FFFFFF"/>
                </a:solidFill>
              </a:rPr>
              <a:t>Governance </a:t>
            </a:r>
            <a:br>
              <a:rPr lang="en-US" sz="3000" dirty="0">
                <a:solidFill>
                  <a:srgbClr val="FFFFFF"/>
                </a:solidFill>
              </a:rPr>
            </a:br>
            <a:r>
              <a:rPr lang="en-US" sz="3000" dirty="0">
                <a:solidFill>
                  <a:srgbClr val="FFFFFF"/>
                </a:solidFill>
              </a:rPr>
              <a:t>Policy Making</a:t>
            </a:r>
          </a:p>
        </p:txBody>
      </p:sp>
      <p:sp>
        <p:nvSpPr>
          <p:cNvPr id="3" name="Content Placeholder 2">
            <a:extLst>
              <a:ext uri="{FF2B5EF4-FFF2-40B4-BE49-F238E27FC236}">
                <a16:creationId xmlns:a16="http://schemas.microsoft.com/office/drawing/2014/main" id="{C8BA698B-3A90-998F-CDAC-91C5C593B37E}"/>
              </a:ext>
            </a:extLst>
          </p:cNvPr>
          <p:cNvSpPr>
            <a:spLocks noGrp="1"/>
          </p:cNvSpPr>
          <p:nvPr>
            <p:ph idx="1"/>
          </p:nvPr>
        </p:nvSpPr>
        <p:spPr>
          <a:xfrm>
            <a:off x="3607695" y="1003165"/>
            <a:ext cx="5186264" cy="4815192"/>
          </a:xfrm>
        </p:spPr>
        <p:txBody>
          <a:bodyPr anchor="ctr">
            <a:normAutofit/>
          </a:bodyPr>
          <a:lstStyle/>
          <a:p>
            <a:pPr lvl="1"/>
            <a:r>
              <a:rPr lang="en-US" sz="1500" dirty="0"/>
              <a:t>Bylaws revisions</a:t>
            </a:r>
          </a:p>
          <a:p>
            <a:pPr lvl="1"/>
            <a:endParaRPr lang="en-US" sz="1500" dirty="0"/>
          </a:p>
          <a:p>
            <a:pPr lvl="1"/>
            <a:r>
              <a:rPr lang="en-US" sz="1500" dirty="0"/>
              <a:t>Revisions to Declarations of Restrictions</a:t>
            </a:r>
          </a:p>
          <a:p>
            <a:pPr lvl="1"/>
            <a:endParaRPr lang="en-US" sz="1500" dirty="0"/>
          </a:p>
          <a:p>
            <a:pPr lvl="1"/>
            <a:r>
              <a:rPr lang="en-US" sz="1500" dirty="0"/>
              <a:t>Electronic voting</a:t>
            </a:r>
          </a:p>
          <a:p>
            <a:pPr lvl="1"/>
            <a:endParaRPr lang="en-US" sz="1500" dirty="0"/>
          </a:p>
          <a:p>
            <a:pPr lvl="1"/>
            <a:r>
              <a:rPr lang="en-US" sz="1500" dirty="0"/>
              <a:t>HR - Authorized hiring a consultant to bring our benefits and compensation in line with the market</a:t>
            </a:r>
          </a:p>
          <a:p>
            <a:pPr lvl="1"/>
            <a:endParaRPr lang="en-US" sz="1500" dirty="0"/>
          </a:p>
          <a:p>
            <a:pPr lvl="1"/>
            <a:r>
              <a:rPr lang="en-US" sz="1500" dirty="0"/>
              <a:t>Strategic Planning:  Homeowner survey completed by SPAC</a:t>
            </a:r>
          </a:p>
          <a:p>
            <a:pPr lvl="2"/>
            <a:r>
              <a:rPr lang="en-US" dirty="0"/>
              <a:t>Top priorities:  </a:t>
            </a:r>
          </a:p>
          <a:p>
            <a:pPr lvl="3"/>
            <a:r>
              <a:rPr lang="en-US" sz="1500" dirty="0"/>
              <a:t>Safety</a:t>
            </a:r>
          </a:p>
          <a:p>
            <a:pPr lvl="3"/>
            <a:r>
              <a:rPr lang="en-US" sz="1500" dirty="0"/>
              <a:t>Maintenance of infrastructure</a:t>
            </a:r>
          </a:p>
          <a:p>
            <a:pPr lvl="3"/>
            <a:r>
              <a:rPr lang="en-US" sz="1500" dirty="0"/>
              <a:t>Community appearance &amp; aesthetics</a:t>
            </a:r>
          </a:p>
          <a:p>
            <a:pPr lvl="1"/>
            <a:endParaRPr lang="en-US" dirty="0"/>
          </a:p>
          <a:p>
            <a:pPr lvl="1"/>
            <a:endParaRPr lang="en-US" sz="1500" dirty="0"/>
          </a:p>
        </p:txBody>
      </p:sp>
    </p:spTree>
    <p:extLst>
      <p:ext uri="{BB962C8B-B14F-4D97-AF65-F5344CB8AC3E}">
        <p14:creationId xmlns:p14="http://schemas.microsoft.com/office/powerpoint/2010/main" val="101840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E5A1D1A4-9A30-C479-A07F-5575BD54C0E7}"/>
              </a:ext>
            </a:extLst>
          </p:cNvPr>
          <p:cNvSpPr>
            <a:spLocks noGrp="1"/>
          </p:cNvSpPr>
          <p:nvPr>
            <p:ph type="title"/>
          </p:nvPr>
        </p:nvSpPr>
        <p:spPr>
          <a:xfrm>
            <a:off x="350041" y="1297392"/>
            <a:ext cx="2401025" cy="2540623"/>
          </a:xfrm>
        </p:spPr>
        <p:txBody>
          <a:bodyPr anchor="b">
            <a:normAutofit/>
          </a:bodyPr>
          <a:lstStyle/>
          <a:p>
            <a:pPr algn="r"/>
            <a:r>
              <a:rPr lang="en-US" b="1" dirty="0">
                <a:solidFill>
                  <a:srgbClr val="FFFFFF"/>
                </a:solidFill>
              </a:rPr>
              <a:t>Board Duties</a:t>
            </a:r>
            <a:br>
              <a:rPr lang="en-US" sz="3000" dirty="0">
                <a:solidFill>
                  <a:srgbClr val="FFFFFF"/>
                </a:solidFill>
              </a:rPr>
            </a:br>
            <a:br>
              <a:rPr lang="en-US" sz="3000" dirty="0">
                <a:solidFill>
                  <a:srgbClr val="FFFFFF"/>
                </a:solidFill>
              </a:rPr>
            </a:br>
            <a:r>
              <a:rPr lang="en-US" sz="3000" dirty="0">
                <a:solidFill>
                  <a:srgbClr val="FFFFFF"/>
                </a:solidFill>
              </a:rPr>
              <a:t>Budget Approval</a:t>
            </a:r>
          </a:p>
        </p:txBody>
      </p:sp>
      <p:sp>
        <p:nvSpPr>
          <p:cNvPr id="3" name="Content Placeholder 2">
            <a:extLst>
              <a:ext uri="{FF2B5EF4-FFF2-40B4-BE49-F238E27FC236}">
                <a16:creationId xmlns:a16="http://schemas.microsoft.com/office/drawing/2014/main" id="{831EAF7B-C6CB-C044-E771-680A4AA069F7}"/>
              </a:ext>
            </a:extLst>
          </p:cNvPr>
          <p:cNvSpPr>
            <a:spLocks noGrp="1"/>
          </p:cNvSpPr>
          <p:nvPr>
            <p:ph idx="1"/>
          </p:nvPr>
        </p:nvSpPr>
        <p:spPr>
          <a:xfrm>
            <a:off x="3607695" y="1297392"/>
            <a:ext cx="4916510" cy="4206504"/>
          </a:xfrm>
        </p:spPr>
        <p:txBody>
          <a:bodyPr anchor="ctr">
            <a:normAutofit/>
          </a:bodyPr>
          <a:lstStyle/>
          <a:p>
            <a:pPr lvl="1"/>
            <a:r>
              <a:rPr lang="en-US" sz="2400" dirty="0"/>
              <a:t>Approval of transfers from retained earnings</a:t>
            </a:r>
          </a:p>
          <a:p>
            <a:pPr lvl="1"/>
            <a:endParaRPr lang="en-US" sz="2400" dirty="0"/>
          </a:p>
          <a:p>
            <a:pPr lvl="2"/>
            <a:r>
              <a:rPr lang="en-US" sz="2400" dirty="0"/>
              <a:t>$650K for </a:t>
            </a:r>
            <a:r>
              <a:rPr lang="en-US" sz="2400" b="1" dirty="0"/>
              <a:t>historic</a:t>
            </a:r>
            <a:r>
              <a:rPr lang="en-US" sz="2400" dirty="0"/>
              <a:t> $100 reduction to base assessment</a:t>
            </a:r>
          </a:p>
          <a:p>
            <a:pPr lvl="2"/>
            <a:endParaRPr lang="en-US" sz="2400" dirty="0"/>
          </a:p>
          <a:p>
            <a:pPr lvl="2"/>
            <a:r>
              <a:rPr lang="en-US" sz="2400" dirty="0"/>
              <a:t>$350K for Roads Reserve</a:t>
            </a:r>
          </a:p>
          <a:p>
            <a:pPr lvl="2"/>
            <a:endParaRPr lang="en-US" sz="2400" dirty="0"/>
          </a:p>
          <a:p>
            <a:pPr lvl="2"/>
            <a:r>
              <a:rPr lang="en-US" sz="2400" dirty="0"/>
              <a:t>$60K for New Capital Reserve to fund installation of T-docks at the Yacht Club</a:t>
            </a:r>
          </a:p>
          <a:p>
            <a:endParaRPr lang="en-US" sz="1500" dirty="0"/>
          </a:p>
        </p:txBody>
      </p:sp>
    </p:spTree>
    <p:extLst>
      <p:ext uri="{BB962C8B-B14F-4D97-AF65-F5344CB8AC3E}">
        <p14:creationId xmlns:p14="http://schemas.microsoft.com/office/powerpoint/2010/main" val="147312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C623E8C-2751-A40A-1CB2-A09BE0ACE504}"/>
              </a:ext>
            </a:extLst>
          </p:cNvPr>
          <p:cNvSpPr>
            <a:spLocks noGrp="1"/>
          </p:cNvSpPr>
          <p:nvPr>
            <p:ph type="title"/>
          </p:nvPr>
        </p:nvSpPr>
        <p:spPr>
          <a:xfrm>
            <a:off x="350041" y="1297392"/>
            <a:ext cx="2401025" cy="2540623"/>
          </a:xfrm>
        </p:spPr>
        <p:txBody>
          <a:bodyPr anchor="b">
            <a:normAutofit/>
          </a:bodyPr>
          <a:lstStyle/>
          <a:p>
            <a:pPr algn="r"/>
            <a:r>
              <a:rPr lang="en-US" b="1" dirty="0">
                <a:solidFill>
                  <a:srgbClr val="FFFFFF"/>
                </a:solidFill>
              </a:rPr>
              <a:t>Board Duties</a:t>
            </a:r>
            <a:br>
              <a:rPr lang="en-US" sz="3000" b="1" dirty="0">
                <a:solidFill>
                  <a:srgbClr val="FFFFFF"/>
                </a:solidFill>
              </a:rPr>
            </a:br>
            <a:r>
              <a:rPr lang="en-US" sz="3000" b="1" dirty="0">
                <a:solidFill>
                  <a:srgbClr val="FFFFFF"/>
                </a:solidFill>
              </a:rPr>
              <a:t> </a:t>
            </a:r>
            <a:br>
              <a:rPr lang="en-US" sz="3000" b="1" dirty="0">
                <a:solidFill>
                  <a:srgbClr val="FFFFFF"/>
                </a:solidFill>
              </a:rPr>
            </a:br>
            <a:r>
              <a:rPr lang="en-US" sz="3000" dirty="0">
                <a:solidFill>
                  <a:srgbClr val="FFFFFF"/>
                </a:solidFill>
              </a:rPr>
              <a:t>Approval of Expenditures</a:t>
            </a:r>
          </a:p>
        </p:txBody>
      </p:sp>
      <p:sp>
        <p:nvSpPr>
          <p:cNvPr id="3" name="Content Placeholder 2">
            <a:extLst>
              <a:ext uri="{FF2B5EF4-FFF2-40B4-BE49-F238E27FC236}">
                <a16:creationId xmlns:a16="http://schemas.microsoft.com/office/drawing/2014/main" id="{345E1A36-C3B3-3F31-285C-D92F6AC884C1}"/>
              </a:ext>
            </a:extLst>
          </p:cNvPr>
          <p:cNvSpPr>
            <a:spLocks noGrp="1"/>
          </p:cNvSpPr>
          <p:nvPr>
            <p:ph idx="1"/>
          </p:nvPr>
        </p:nvSpPr>
        <p:spPr>
          <a:xfrm>
            <a:off x="3607695" y="1344361"/>
            <a:ext cx="4916510" cy="4159535"/>
          </a:xfrm>
        </p:spPr>
        <p:txBody>
          <a:bodyPr anchor="ctr">
            <a:normAutofit/>
          </a:bodyPr>
          <a:lstStyle/>
          <a:p>
            <a:pPr lvl="1"/>
            <a:r>
              <a:rPr lang="en-US" sz="2400" dirty="0"/>
              <a:t>Approval of equipment and contractors to complete GM’s initiatives related to drainage, beautification, and amenity conditions at the Racquet Sports complex and Golf Club</a:t>
            </a:r>
          </a:p>
          <a:p>
            <a:pPr lvl="1"/>
            <a:endParaRPr lang="en-US" sz="1500" dirty="0"/>
          </a:p>
        </p:txBody>
      </p:sp>
    </p:spTree>
    <p:extLst>
      <p:ext uri="{BB962C8B-B14F-4D97-AF65-F5344CB8AC3E}">
        <p14:creationId xmlns:p14="http://schemas.microsoft.com/office/powerpoint/2010/main" val="64213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FB82E86-5144-72E0-CEB8-0E23D2D24494}"/>
              </a:ext>
            </a:extLst>
          </p:cNvPr>
          <p:cNvSpPr>
            <a:spLocks noGrp="1"/>
          </p:cNvSpPr>
          <p:nvPr>
            <p:ph type="title"/>
          </p:nvPr>
        </p:nvSpPr>
        <p:spPr>
          <a:xfrm>
            <a:off x="350041" y="1297392"/>
            <a:ext cx="2401025" cy="2540623"/>
          </a:xfrm>
        </p:spPr>
        <p:txBody>
          <a:bodyPr anchor="b">
            <a:normAutofit/>
          </a:bodyPr>
          <a:lstStyle/>
          <a:p>
            <a:pPr algn="r"/>
            <a:r>
              <a:rPr lang="en-US" b="1" dirty="0">
                <a:solidFill>
                  <a:srgbClr val="FFFFFF"/>
                </a:solidFill>
              </a:rPr>
              <a:t>Board Duties</a:t>
            </a:r>
            <a:br>
              <a:rPr lang="en-US" sz="3000" dirty="0">
                <a:solidFill>
                  <a:srgbClr val="FFFFFF"/>
                </a:solidFill>
              </a:rPr>
            </a:br>
            <a:br>
              <a:rPr lang="en-US" sz="3000" dirty="0">
                <a:solidFill>
                  <a:srgbClr val="FFFFFF"/>
                </a:solidFill>
              </a:rPr>
            </a:br>
            <a:r>
              <a:rPr lang="en-US" sz="2700" dirty="0">
                <a:solidFill>
                  <a:srgbClr val="FFFFFF"/>
                </a:solidFill>
              </a:rPr>
              <a:t>Employ a General Manager</a:t>
            </a:r>
          </a:p>
        </p:txBody>
      </p:sp>
      <p:sp>
        <p:nvSpPr>
          <p:cNvPr id="3" name="Content Placeholder 2">
            <a:extLst>
              <a:ext uri="{FF2B5EF4-FFF2-40B4-BE49-F238E27FC236}">
                <a16:creationId xmlns:a16="http://schemas.microsoft.com/office/drawing/2014/main" id="{81F92334-28ED-BA38-1583-C31614AE9281}"/>
              </a:ext>
            </a:extLst>
          </p:cNvPr>
          <p:cNvSpPr>
            <a:spLocks noGrp="1"/>
          </p:cNvSpPr>
          <p:nvPr>
            <p:ph idx="1"/>
          </p:nvPr>
        </p:nvSpPr>
        <p:spPr>
          <a:xfrm>
            <a:off x="3607695" y="1344361"/>
            <a:ext cx="4916510" cy="4159535"/>
          </a:xfrm>
        </p:spPr>
        <p:txBody>
          <a:bodyPr anchor="ctr">
            <a:normAutofit/>
          </a:bodyPr>
          <a:lstStyle/>
          <a:p>
            <a:pPr lvl="1"/>
            <a:r>
              <a:rPr lang="en-US" sz="2400" dirty="0"/>
              <a:t>John Viola  </a:t>
            </a:r>
          </a:p>
          <a:p>
            <a:pPr marL="685800" lvl="2" indent="0">
              <a:buNone/>
            </a:pPr>
            <a:r>
              <a:rPr lang="en-US" sz="2100" dirty="0"/>
              <a:t>    </a:t>
            </a:r>
            <a:r>
              <a:rPr lang="en-US" sz="2100" i="1" dirty="0"/>
              <a:t>CPA, MBA, Team Leader, Visionary</a:t>
            </a:r>
          </a:p>
          <a:p>
            <a:pPr lvl="1"/>
            <a:endParaRPr lang="en-US" sz="2400" dirty="0"/>
          </a:p>
          <a:p>
            <a:pPr lvl="2"/>
            <a:r>
              <a:rPr lang="en-US" sz="2100" dirty="0"/>
              <a:t>February 2019: Enlisted John’s help on a short-term volunteer basis</a:t>
            </a:r>
          </a:p>
          <a:p>
            <a:pPr lvl="1"/>
            <a:endParaRPr lang="en-US" sz="2400" dirty="0"/>
          </a:p>
          <a:p>
            <a:pPr lvl="2"/>
            <a:r>
              <a:rPr lang="en-US" sz="2100" dirty="0"/>
              <a:t>April 2019: 2 ½ year contract</a:t>
            </a:r>
          </a:p>
          <a:p>
            <a:pPr lvl="1"/>
            <a:endParaRPr lang="en-US" sz="2400" dirty="0"/>
          </a:p>
          <a:p>
            <a:pPr lvl="2"/>
            <a:r>
              <a:rPr lang="en-US" sz="2100" dirty="0"/>
              <a:t>February 2022: 2-year contract</a:t>
            </a:r>
          </a:p>
          <a:p>
            <a:endParaRPr lang="en-US" sz="1500" dirty="0"/>
          </a:p>
        </p:txBody>
      </p:sp>
    </p:spTree>
    <p:extLst>
      <p:ext uri="{BB962C8B-B14F-4D97-AF65-F5344CB8AC3E}">
        <p14:creationId xmlns:p14="http://schemas.microsoft.com/office/powerpoint/2010/main" val="198234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nvGrpSpPr>
          <p:cNvPr id="76" name="Group 7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76" y="1280188"/>
            <a:ext cx="3089949" cy="4483961"/>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7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a:extLst>
              <a:ext uri="{FF2B5EF4-FFF2-40B4-BE49-F238E27FC236}">
                <a16:creationId xmlns:a16="http://schemas.microsoft.com/office/drawing/2014/main" id="{AD0328FD-48A2-AE64-8C8A-B8AEEF7849FE}"/>
              </a:ext>
            </a:extLst>
          </p:cNvPr>
          <p:cNvSpPr>
            <a:spLocks noGrp="1"/>
          </p:cNvSpPr>
          <p:nvPr>
            <p:ph type="title"/>
          </p:nvPr>
        </p:nvSpPr>
        <p:spPr>
          <a:xfrm>
            <a:off x="823852" y="1521489"/>
            <a:ext cx="2422352" cy="3468452"/>
          </a:xfrm>
        </p:spPr>
        <p:txBody>
          <a:bodyPr>
            <a:normAutofit/>
          </a:bodyPr>
          <a:lstStyle/>
          <a:p>
            <a:r>
              <a:rPr lang="en-US" b="1" dirty="0">
                <a:solidFill>
                  <a:srgbClr val="FFFFFF"/>
                </a:solidFill>
              </a:rPr>
              <a:t>Focus of Current Year: </a:t>
            </a:r>
            <a:br>
              <a:rPr lang="en-US" b="1" dirty="0">
                <a:solidFill>
                  <a:srgbClr val="FFFFFF"/>
                </a:solidFill>
              </a:rPr>
            </a:br>
            <a:br>
              <a:rPr lang="en-US" b="1" dirty="0">
                <a:solidFill>
                  <a:srgbClr val="FFFFFF"/>
                </a:solidFill>
              </a:rPr>
            </a:br>
            <a:r>
              <a:rPr lang="en-US" dirty="0">
                <a:solidFill>
                  <a:srgbClr val="FFFFFF"/>
                </a:solidFill>
              </a:rPr>
              <a:t>Member Engagement</a:t>
            </a:r>
          </a:p>
        </p:txBody>
      </p:sp>
      <p:sp>
        <p:nvSpPr>
          <p:cNvPr id="3" name="Content Placeholder 2">
            <a:extLst>
              <a:ext uri="{FF2B5EF4-FFF2-40B4-BE49-F238E27FC236}">
                <a16:creationId xmlns:a16="http://schemas.microsoft.com/office/drawing/2014/main" id="{67169A6F-50A1-D6D0-525D-E0E95A5B2CA7}"/>
              </a:ext>
            </a:extLst>
          </p:cNvPr>
          <p:cNvSpPr>
            <a:spLocks noGrp="1"/>
          </p:cNvSpPr>
          <p:nvPr>
            <p:ph idx="1"/>
          </p:nvPr>
        </p:nvSpPr>
        <p:spPr>
          <a:xfrm>
            <a:off x="3734031" y="1521489"/>
            <a:ext cx="4893915" cy="3462637"/>
          </a:xfrm>
        </p:spPr>
        <p:txBody>
          <a:bodyPr anchor="ctr">
            <a:normAutofit fontScale="92500" lnSpcReduction="10000"/>
          </a:bodyPr>
          <a:lstStyle/>
          <a:p>
            <a:r>
              <a:rPr lang="en-US" sz="2700" dirty="0"/>
              <a:t>Hybrid meetings:  Increase member access to Board meetings</a:t>
            </a:r>
          </a:p>
          <a:p>
            <a:endParaRPr lang="en-US" sz="2700" dirty="0"/>
          </a:p>
          <a:p>
            <a:r>
              <a:rPr lang="en-US" sz="2700" dirty="0"/>
              <a:t>Include information on agenda to help members participate meaningfully</a:t>
            </a:r>
          </a:p>
          <a:p>
            <a:endParaRPr lang="en-US" sz="2700" dirty="0"/>
          </a:p>
          <a:p>
            <a:r>
              <a:rPr lang="en-US" sz="2700" dirty="0"/>
              <a:t>Positive Messaging to the Membership</a:t>
            </a:r>
          </a:p>
          <a:p>
            <a:endParaRPr lang="en-US" sz="1800" dirty="0"/>
          </a:p>
        </p:txBody>
      </p:sp>
    </p:spTree>
    <p:extLst>
      <p:ext uri="{BB962C8B-B14F-4D97-AF65-F5344CB8AC3E}">
        <p14:creationId xmlns:p14="http://schemas.microsoft.com/office/powerpoint/2010/main" val="53620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4" name="Rectangle 7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1"/>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6" name="Rectangle 7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8" name="Rectangle 7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4423A44D-71EE-7BC5-2841-DA569B9AA8A9}"/>
              </a:ext>
            </a:extLst>
          </p:cNvPr>
          <p:cNvSpPr>
            <a:spLocks noGrp="1"/>
          </p:cNvSpPr>
          <p:nvPr>
            <p:ph type="title"/>
          </p:nvPr>
        </p:nvSpPr>
        <p:spPr>
          <a:xfrm>
            <a:off x="1028698" y="1118899"/>
            <a:ext cx="7533017" cy="658297"/>
          </a:xfrm>
        </p:spPr>
        <p:txBody>
          <a:bodyPr anchor="ctr">
            <a:normAutofit/>
          </a:bodyPr>
          <a:lstStyle/>
          <a:p>
            <a:r>
              <a:rPr lang="en-US" sz="3000">
                <a:solidFill>
                  <a:srgbClr val="FFFFFF"/>
                </a:solidFill>
              </a:rPr>
              <a:t>Regular Board Meeting Attendance Data</a:t>
            </a:r>
          </a:p>
        </p:txBody>
      </p:sp>
      <p:graphicFrame>
        <p:nvGraphicFramePr>
          <p:cNvPr id="4" name="Content Placeholder 3">
            <a:extLst>
              <a:ext uri="{FF2B5EF4-FFF2-40B4-BE49-F238E27FC236}">
                <a16:creationId xmlns:a16="http://schemas.microsoft.com/office/drawing/2014/main" id="{3A0D8C3D-0622-1939-1863-6A6A145B268D}"/>
              </a:ext>
            </a:extLst>
          </p:cNvPr>
          <p:cNvGraphicFramePr>
            <a:graphicFrameLocks noGrp="1"/>
          </p:cNvGraphicFramePr>
          <p:nvPr>
            <p:ph idx="1"/>
          </p:nvPr>
        </p:nvGraphicFramePr>
        <p:xfrm>
          <a:off x="483042" y="2441685"/>
          <a:ext cx="8195872" cy="3144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181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46" name="Group 45">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3" y="1334036"/>
            <a:ext cx="8356656" cy="1861602"/>
            <a:chOff x="409710" y="635715"/>
            <a:chExt cx="11142208" cy="2482136"/>
          </a:xfrm>
        </p:grpSpPr>
        <p:sp>
          <p:nvSpPr>
            <p:cNvPr id="47"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8"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49"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0"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51" name="Rectangle 50">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a:extLst>
              <a:ext uri="{FF2B5EF4-FFF2-40B4-BE49-F238E27FC236}">
                <a16:creationId xmlns:a16="http://schemas.microsoft.com/office/drawing/2014/main" id="{303E9203-0206-17B8-6264-E43C67B356D8}"/>
              </a:ext>
            </a:extLst>
          </p:cNvPr>
          <p:cNvSpPr>
            <a:spLocks noGrp="1"/>
          </p:cNvSpPr>
          <p:nvPr>
            <p:ph type="title"/>
          </p:nvPr>
        </p:nvSpPr>
        <p:spPr>
          <a:xfrm>
            <a:off x="1015250" y="1427104"/>
            <a:ext cx="7500100" cy="994172"/>
          </a:xfrm>
        </p:spPr>
        <p:txBody>
          <a:bodyPr>
            <a:normAutofit fontScale="90000"/>
          </a:bodyPr>
          <a:lstStyle/>
          <a:p>
            <a:r>
              <a:rPr lang="en-US" sz="3000" dirty="0">
                <a:solidFill>
                  <a:srgbClr val="FFFFFF"/>
                </a:solidFill>
              </a:rPr>
              <a:t>High and Low Regular Meeting Attendance by Year  </a:t>
            </a:r>
            <a:r>
              <a:rPr lang="en-US" sz="2025" dirty="0">
                <a:solidFill>
                  <a:srgbClr val="FFFFFF"/>
                </a:solidFill>
              </a:rPr>
              <a:t>(Highest number of participants and lowest number of participants at a Regular Meeting for the year.)</a:t>
            </a:r>
          </a:p>
        </p:txBody>
      </p:sp>
      <p:graphicFrame>
        <p:nvGraphicFramePr>
          <p:cNvPr id="10" name="Content Placeholder 9">
            <a:extLst>
              <a:ext uri="{FF2B5EF4-FFF2-40B4-BE49-F238E27FC236}">
                <a16:creationId xmlns:a16="http://schemas.microsoft.com/office/drawing/2014/main" id="{999BDA94-ECA0-F7A7-F874-F9C55019A44A}"/>
              </a:ext>
            </a:extLst>
          </p:cNvPr>
          <p:cNvGraphicFramePr>
            <a:graphicFrameLocks noGrp="1"/>
          </p:cNvGraphicFramePr>
          <p:nvPr>
            <p:ph idx="1"/>
          </p:nvPr>
        </p:nvGraphicFramePr>
        <p:xfrm>
          <a:off x="1066869" y="2732128"/>
          <a:ext cx="7130834" cy="2786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910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37263" y="772833"/>
            <a:ext cx="4948258" cy="3840384"/>
          </a:xfrm>
        </p:spPr>
        <p:txBody>
          <a:bodyPr anchor="b">
            <a:normAutofit/>
          </a:bodyPr>
          <a:lstStyle/>
          <a:p>
            <a:r>
              <a:rPr lang="en-US" sz="5200" b="1">
                <a:solidFill>
                  <a:schemeClr val="tx1"/>
                </a:solidFill>
                <a:latin typeface="Century Gothic" panose="020B0502020202020204" pitchFamily="34" charset="0"/>
              </a:rPr>
              <a:t>Call to order</a:t>
            </a:r>
            <a:br>
              <a:rPr lang="en-US" sz="5200" b="1">
                <a:solidFill>
                  <a:schemeClr val="tx1"/>
                </a:solidFill>
                <a:latin typeface="Century Gothic" panose="020B0502020202020204" pitchFamily="34" charset="0"/>
              </a:rPr>
            </a:br>
            <a:br>
              <a:rPr lang="en-US" sz="5200" b="1">
                <a:solidFill>
                  <a:schemeClr val="tx1"/>
                </a:solidFill>
                <a:latin typeface="Century Gothic" panose="020B0502020202020204" pitchFamily="34" charset="0"/>
              </a:rPr>
            </a:br>
            <a:r>
              <a:rPr lang="en-US" sz="5200" b="1">
                <a:solidFill>
                  <a:schemeClr val="tx1"/>
                </a:solidFill>
                <a:latin typeface="Century Gothic" panose="020B0502020202020204" pitchFamily="34" charset="0"/>
              </a:rPr>
              <a:t>Pledge of allegiance</a:t>
            </a:r>
          </a:p>
        </p:txBody>
      </p:sp>
      <p:sp>
        <p:nvSpPr>
          <p:cNvPr id="11" name="Rectangle 10">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8959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2588" y="758952"/>
            <a:ext cx="2087344"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766858F2-17B4-C83A-75E6-D92E74F4BCCD}"/>
              </a:ext>
            </a:extLst>
          </p:cNvPr>
          <p:cNvSpPr>
            <a:spLocks noGrp="1"/>
          </p:cNvSpPr>
          <p:nvPr>
            <p:ph type="sldNum" sz="quarter" idx="12"/>
          </p:nvPr>
        </p:nvSpPr>
        <p:spPr/>
        <p:txBody>
          <a:bodyPr/>
          <a:lstStyle/>
          <a:p>
            <a:fld id="{A29BDA75-041B-4674-9472-622CAF4C5DB2}" type="slidenum">
              <a:rPr lang="en-US" smtClean="0"/>
              <a:t>2</a:t>
            </a:fld>
            <a:endParaRPr lang="en-US"/>
          </a:p>
        </p:txBody>
      </p:sp>
    </p:spTree>
    <p:extLst>
      <p:ext uri="{BB962C8B-B14F-4D97-AF65-F5344CB8AC3E}">
        <p14:creationId xmlns:p14="http://schemas.microsoft.com/office/powerpoint/2010/main" val="15877540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3302782" cy="51435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342900">
              <a:defRPr/>
            </a:pPr>
            <a:endParaRPr lang="en-US" sz="1350">
              <a:solidFill>
                <a:prstClr val="black"/>
              </a:solidFill>
              <a:latin typeface="Calibri" panose="020F0502020204030204"/>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857250"/>
            <a:ext cx="1827610" cy="51435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7146E36-65F9-85E7-F64E-89033D18E15E}"/>
              </a:ext>
            </a:extLst>
          </p:cNvPr>
          <p:cNvSpPr>
            <a:spLocks noGrp="1"/>
          </p:cNvSpPr>
          <p:nvPr>
            <p:ph type="title"/>
          </p:nvPr>
        </p:nvSpPr>
        <p:spPr>
          <a:xfrm>
            <a:off x="401266" y="1371600"/>
            <a:ext cx="2085203" cy="3829050"/>
          </a:xfrm>
        </p:spPr>
        <p:txBody>
          <a:bodyPr>
            <a:normAutofit/>
          </a:bodyPr>
          <a:lstStyle/>
          <a:p>
            <a:r>
              <a:rPr lang="en-US" sz="3000">
                <a:solidFill>
                  <a:srgbClr val="FFFFFF"/>
                </a:solidFill>
              </a:rPr>
              <a:t>Average Meeting Attendance 2013-2022 </a:t>
            </a:r>
          </a:p>
        </p:txBody>
      </p:sp>
      <p:graphicFrame>
        <p:nvGraphicFramePr>
          <p:cNvPr id="4" name="Content Placeholder 3">
            <a:extLst>
              <a:ext uri="{FF2B5EF4-FFF2-40B4-BE49-F238E27FC236}">
                <a16:creationId xmlns:a16="http://schemas.microsoft.com/office/drawing/2014/main" id="{B41957AB-2AAD-D70C-5F64-11C96DFEF28A}"/>
              </a:ext>
            </a:extLst>
          </p:cNvPr>
          <p:cNvGraphicFramePr>
            <a:graphicFrameLocks noGrp="1"/>
          </p:cNvGraphicFramePr>
          <p:nvPr>
            <p:ph idx="1"/>
          </p:nvPr>
        </p:nvGraphicFramePr>
        <p:xfrm>
          <a:off x="3757613" y="1371600"/>
          <a:ext cx="4869656" cy="382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137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B1A0E0-2ED8-9844-A82C-B9CD3988015A}"/>
              </a:ext>
            </a:extLst>
          </p:cNvPr>
          <p:cNvSpPr>
            <a:spLocks noGrp="1"/>
          </p:cNvSpPr>
          <p:nvPr>
            <p:ph type="title"/>
          </p:nvPr>
        </p:nvSpPr>
        <p:spPr>
          <a:xfrm>
            <a:off x="707458" y="1391452"/>
            <a:ext cx="2528249" cy="4126698"/>
          </a:xfrm>
        </p:spPr>
        <p:txBody>
          <a:bodyPr>
            <a:normAutofit/>
          </a:bodyPr>
          <a:lstStyle/>
          <a:p>
            <a:r>
              <a:rPr lang="en-US">
                <a:solidFill>
                  <a:srgbClr val="FFFFFF"/>
                </a:solidFill>
              </a:rPr>
              <a:t>Number of Regular Meetings 2013-2022</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8912"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4A09C5EC-9FA9-D42D-B6C7-D841578F15B4}"/>
              </a:ext>
            </a:extLst>
          </p:cNvPr>
          <p:cNvGraphicFramePr>
            <a:graphicFrameLocks noGrp="1"/>
          </p:cNvGraphicFramePr>
          <p:nvPr>
            <p:ph idx="1"/>
          </p:nvPr>
        </p:nvGraphicFramePr>
        <p:xfrm>
          <a:off x="3960019" y="1339454"/>
          <a:ext cx="4701779" cy="417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677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5" y="192040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2" y="285260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208581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7" y="175823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9148B43B-0A3B-13C8-1747-6B4FAECBEA3C}"/>
              </a:ext>
            </a:extLst>
          </p:cNvPr>
          <p:cNvSpPr>
            <a:spLocks noGrp="1"/>
          </p:cNvSpPr>
          <p:nvPr>
            <p:ph type="title"/>
          </p:nvPr>
        </p:nvSpPr>
        <p:spPr>
          <a:xfrm>
            <a:off x="434166" y="2139519"/>
            <a:ext cx="2160621" cy="2303930"/>
          </a:xfrm>
        </p:spPr>
        <p:txBody>
          <a:bodyPr vert="horz" lIns="68580" tIns="34290" rIns="68580" bIns="34290" rtlCol="0" anchor="t">
            <a:normAutofit/>
          </a:bodyPr>
          <a:lstStyle/>
          <a:p>
            <a:r>
              <a:rPr lang="en-US" sz="3000" b="1" dirty="0">
                <a:solidFill>
                  <a:srgbClr val="FFFFFF"/>
                </a:solidFill>
              </a:rPr>
              <a:t>Orderliness of Member Participation in Meetings</a:t>
            </a:r>
          </a:p>
        </p:txBody>
      </p:sp>
      <p:graphicFrame>
        <p:nvGraphicFramePr>
          <p:cNvPr id="5" name="Content Placeholder 2">
            <a:extLst>
              <a:ext uri="{FF2B5EF4-FFF2-40B4-BE49-F238E27FC236}">
                <a16:creationId xmlns:a16="http://schemas.microsoft.com/office/drawing/2014/main" id="{6CFB20A8-FE17-969D-1147-37F6B65850D4}"/>
              </a:ext>
            </a:extLst>
          </p:cNvPr>
          <p:cNvGraphicFramePr>
            <a:graphicFrameLocks noGrp="1"/>
          </p:cNvGraphicFramePr>
          <p:nvPr>
            <p:ph idx="1"/>
          </p:nvPr>
        </p:nvGraphicFramePr>
        <p:xfrm>
          <a:off x="3450783" y="1216285"/>
          <a:ext cx="5103935" cy="428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19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1532861"/>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1332124"/>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8" name="Freeform: Shape 3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6" y="1334793"/>
            <a:ext cx="3000047"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23042D2-71A1-B994-FA5E-7981075F38C5}"/>
              </a:ext>
            </a:extLst>
          </p:cNvPr>
          <p:cNvSpPr>
            <a:spLocks noGrp="1"/>
          </p:cNvSpPr>
          <p:nvPr>
            <p:ph type="title"/>
          </p:nvPr>
        </p:nvSpPr>
        <p:spPr>
          <a:xfrm>
            <a:off x="701155" y="1593954"/>
            <a:ext cx="2541314" cy="3420728"/>
          </a:xfrm>
        </p:spPr>
        <p:txBody>
          <a:bodyPr>
            <a:normAutofit/>
          </a:bodyPr>
          <a:lstStyle/>
          <a:p>
            <a:r>
              <a:rPr lang="en-US" sz="3000" b="1" dirty="0">
                <a:solidFill>
                  <a:srgbClr val="FFFFFF"/>
                </a:solidFill>
              </a:rPr>
              <a:t>Give the membership a positive message:</a:t>
            </a:r>
            <a:br>
              <a:rPr lang="en-US" sz="3000" b="1" dirty="0">
                <a:solidFill>
                  <a:srgbClr val="FFFFFF"/>
                </a:solidFill>
              </a:rPr>
            </a:br>
            <a:br>
              <a:rPr lang="en-US" sz="3000" b="1" dirty="0">
                <a:solidFill>
                  <a:srgbClr val="FFFFFF"/>
                </a:solidFill>
              </a:rPr>
            </a:br>
            <a:r>
              <a:rPr lang="en-US" sz="2400" b="1" dirty="0">
                <a:solidFill>
                  <a:srgbClr val="FFFFFF"/>
                </a:solidFill>
              </a:rPr>
              <a:t>Weekly President’s Column</a:t>
            </a:r>
            <a:r>
              <a:rPr lang="en-US" sz="2400" dirty="0">
                <a:solidFill>
                  <a:srgbClr val="FFFFFF"/>
                </a:solidFill>
              </a:rPr>
              <a:t>	</a:t>
            </a:r>
          </a:p>
        </p:txBody>
      </p:sp>
      <p:sp>
        <p:nvSpPr>
          <p:cNvPr id="4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7" y="1871476"/>
            <a:ext cx="4991698" cy="3938735"/>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C2FEF964-2880-A052-49F7-1B0783A73819}"/>
              </a:ext>
            </a:extLst>
          </p:cNvPr>
          <p:cNvSpPr>
            <a:spLocks noGrp="1"/>
          </p:cNvSpPr>
          <p:nvPr>
            <p:ph idx="1"/>
          </p:nvPr>
        </p:nvSpPr>
        <p:spPr>
          <a:xfrm>
            <a:off x="3916397" y="2146964"/>
            <a:ext cx="4461623" cy="3250972"/>
          </a:xfrm>
        </p:spPr>
        <p:txBody>
          <a:bodyPr anchor="ctr">
            <a:normAutofit/>
          </a:bodyPr>
          <a:lstStyle/>
          <a:p>
            <a:endParaRPr lang="en-US" sz="1650" dirty="0">
              <a:solidFill>
                <a:srgbClr val="FEFFFF"/>
              </a:solidFill>
            </a:endParaRPr>
          </a:p>
          <a:p>
            <a:pPr lvl="1"/>
            <a:r>
              <a:rPr lang="en-US" sz="1650" b="1" dirty="0">
                <a:solidFill>
                  <a:srgbClr val="FEFFFF"/>
                </a:solidFill>
              </a:rPr>
              <a:t>History of Ocean Pines</a:t>
            </a:r>
            <a:r>
              <a:rPr lang="en-US" sz="1650" dirty="0">
                <a:solidFill>
                  <a:srgbClr val="FEFFFF"/>
                </a:solidFill>
              </a:rPr>
              <a:t>:  Founding mothers and fathers, pictorial, traditions</a:t>
            </a:r>
          </a:p>
          <a:p>
            <a:pPr lvl="1"/>
            <a:endParaRPr lang="en-US" sz="1650" dirty="0">
              <a:solidFill>
                <a:srgbClr val="FEFFFF"/>
              </a:solidFill>
            </a:endParaRPr>
          </a:p>
          <a:p>
            <a:pPr lvl="1"/>
            <a:r>
              <a:rPr lang="en-US" sz="1650" b="1" dirty="0">
                <a:solidFill>
                  <a:srgbClr val="FEFFFF"/>
                </a:solidFill>
              </a:rPr>
              <a:t>Safety</a:t>
            </a:r>
            <a:r>
              <a:rPr lang="en-US" sz="1650" dirty="0">
                <a:solidFill>
                  <a:srgbClr val="FEFFFF"/>
                </a:solidFill>
              </a:rPr>
              <a:t>:  Biking, swimming, golf course safety</a:t>
            </a:r>
          </a:p>
          <a:p>
            <a:pPr lvl="1"/>
            <a:endParaRPr lang="en-US" sz="1650" dirty="0">
              <a:solidFill>
                <a:srgbClr val="FEFFFF"/>
              </a:solidFill>
            </a:endParaRPr>
          </a:p>
          <a:p>
            <a:pPr lvl="1"/>
            <a:r>
              <a:rPr lang="en-US" sz="1650" b="1" dirty="0">
                <a:solidFill>
                  <a:srgbClr val="FEFFFF"/>
                </a:solidFill>
              </a:rPr>
              <a:t>Environmental</a:t>
            </a:r>
            <a:r>
              <a:rPr lang="en-US" sz="1650" dirty="0">
                <a:solidFill>
                  <a:srgbClr val="FEFFFF"/>
                </a:solidFill>
              </a:rPr>
              <a:t>:  Health of our waterways</a:t>
            </a:r>
          </a:p>
          <a:p>
            <a:pPr lvl="1"/>
            <a:endParaRPr lang="en-US" sz="1650" dirty="0">
              <a:solidFill>
                <a:srgbClr val="FEFFFF"/>
              </a:solidFill>
            </a:endParaRPr>
          </a:p>
          <a:p>
            <a:pPr lvl="1"/>
            <a:r>
              <a:rPr lang="en-US" sz="1650" b="1" dirty="0">
                <a:solidFill>
                  <a:srgbClr val="FEFFFF"/>
                </a:solidFill>
              </a:rPr>
              <a:t>OPA Financials </a:t>
            </a:r>
          </a:p>
          <a:p>
            <a:pPr lvl="1"/>
            <a:endParaRPr lang="en-US" sz="1650" dirty="0">
              <a:solidFill>
                <a:srgbClr val="FEFFFF"/>
              </a:solidFill>
            </a:endParaRPr>
          </a:p>
        </p:txBody>
      </p:sp>
    </p:spTree>
    <p:extLst>
      <p:ext uri="{BB962C8B-B14F-4D97-AF65-F5344CB8AC3E}">
        <p14:creationId xmlns:p14="http://schemas.microsoft.com/office/powerpoint/2010/main" val="119836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14239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4" y="857250"/>
            <a:ext cx="6803135"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40713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D10A411-AE5B-8388-F6CA-451DAED8167B}"/>
              </a:ext>
            </a:extLst>
          </p:cNvPr>
          <p:cNvSpPr>
            <a:spLocks noGrp="1"/>
          </p:cNvSpPr>
          <p:nvPr>
            <p:ph type="title"/>
          </p:nvPr>
        </p:nvSpPr>
        <p:spPr>
          <a:xfrm>
            <a:off x="482603" y="1320239"/>
            <a:ext cx="2563994" cy="4187361"/>
          </a:xfrm>
        </p:spPr>
        <p:txBody>
          <a:bodyPr anchor="ctr">
            <a:normAutofit/>
          </a:bodyPr>
          <a:lstStyle/>
          <a:p>
            <a:r>
              <a:rPr lang="en-US" sz="4050" b="1" dirty="0">
                <a:solidFill>
                  <a:schemeClr val="bg1"/>
                </a:solidFill>
              </a:rPr>
              <a:t>Challenges for the </a:t>
            </a:r>
            <a:br>
              <a:rPr lang="en-US" sz="4050" b="1" dirty="0">
                <a:solidFill>
                  <a:schemeClr val="bg1"/>
                </a:solidFill>
              </a:rPr>
            </a:br>
            <a:r>
              <a:rPr lang="en-US" sz="4050" b="1" dirty="0">
                <a:solidFill>
                  <a:schemeClr val="bg1"/>
                </a:solidFill>
              </a:rPr>
              <a:t>New Board</a:t>
            </a:r>
            <a:r>
              <a:rPr lang="en-US" sz="4050" dirty="0">
                <a:solidFill>
                  <a:schemeClr val="bg1"/>
                </a:solidFill>
              </a:rPr>
              <a:t>	</a:t>
            </a:r>
          </a:p>
        </p:txBody>
      </p:sp>
      <p:graphicFrame>
        <p:nvGraphicFramePr>
          <p:cNvPr id="14" name="Content Placeholder 2">
            <a:extLst>
              <a:ext uri="{FF2B5EF4-FFF2-40B4-BE49-F238E27FC236}">
                <a16:creationId xmlns:a16="http://schemas.microsoft.com/office/drawing/2014/main" id="{2DCC6E47-C223-2637-208B-7FC140C1A2BD}"/>
              </a:ext>
            </a:extLst>
          </p:cNvPr>
          <p:cNvGraphicFramePr>
            <a:graphicFrameLocks noGrp="1"/>
          </p:cNvGraphicFramePr>
          <p:nvPr>
            <p:ph idx="1"/>
          </p:nvPr>
        </p:nvGraphicFramePr>
        <p:xfrm>
          <a:off x="3486014" y="133786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11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6705600" cy="2960980"/>
          </a:xfrm>
        </p:spPr>
        <p:txBody>
          <a:bodyPr anchor="b">
            <a:normAutofit/>
          </a:bodyPr>
          <a:lstStyle/>
          <a:p>
            <a:pPr algn="ctr"/>
            <a:r>
              <a:rPr lang="en-US" sz="5400" b="1" dirty="0">
                <a:solidFill>
                  <a:schemeClr val="tx1"/>
                </a:solidFill>
                <a:latin typeface="Century Gothic" panose="020B0502020202020204" pitchFamily="34" charset="0"/>
              </a:rPr>
              <a:t>General Manager’s</a:t>
            </a:r>
            <a:br>
              <a:rPr lang="en-US" sz="5400" b="1" dirty="0">
                <a:solidFill>
                  <a:schemeClr val="tx1"/>
                </a:solidFill>
                <a:latin typeface="Century Gothic" panose="020B0502020202020204" pitchFamily="34" charset="0"/>
              </a:rPr>
            </a:br>
            <a:r>
              <a:rPr lang="en-US" sz="5400" b="1" dirty="0">
                <a:solidFill>
                  <a:schemeClr val="tx1"/>
                </a:solidFill>
                <a:latin typeface="Century Gothic" panose="020B0502020202020204" pitchFamily="34" charset="0"/>
              </a:rPr>
              <a:t>Report</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2247900" y="4114800"/>
            <a:ext cx="2362200" cy="646331"/>
          </a:xfrm>
          <a:prstGeom prst="rect">
            <a:avLst/>
          </a:prstGeom>
          <a:noFill/>
        </p:spPr>
        <p:txBody>
          <a:bodyPr wrap="square" rtlCol="0">
            <a:spAutoFit/>
          </a:bodyPr>
          <a:lstStyle/>
          <a:p>
            <a:pPr algn="ctr"/>
            <a:r>
              <a:rPr lang="en-US" sz="3600" dirty="0"/>
              <a:t>John Viola</a:t>
            </a:r>
          </a:p>
        </p:txBody>
      </p:sp>
      <p:sp>
        <p:nvSpPr>
          <p:cNvPr id="6" name="Slide Number Placeholder 5">
            <a:extLst>
              <a:ext uri="{FF2B5EF4-FFF2-40B4-BE49-F238E27FC236}">
                <a16:creationId xmlns:a16="http://schemas.microsoft.com/office/drawing/2014/main" id="{86881252-D32C-BD7F-5564-85893A51921A}"/>
              </a:ext>
            </a:extLst>
          </p:cNvPr>
          <p:cNvSpPr>
            <a:spLocks noGrp="1"/>
          </p:cNvSpPr>
          <p:nvPr>
            <p:ph type="sldNum" sz="quarter" idx="12"/>
          </p:nvPr>
        </p:nvSpPr>
        <p:spPr/>
        <p:txBody>
          <a:bodyPr/>
          <a:lstStyle/>
          <a:p>
            <a:fld id="{A29BDA75-041B-4674-9472-622CAF4C5DB2}" type="slidenum">
              <a:rPr lang="en-US" smtClean="0"/>
              <a:t>25</a:t>
            </a:fld>
            <a:endParaRPr lang="en-US"/>
          </a:p>
        </p:txBody>
      </p:sp>
    </p:spTree>
    <p:extLst>
      <p:ext uri="{BB962C8B-B14F-4D97-AF65-F5344CB8AC3E}">
        <p14:creationId xmlns:p14="http://schemas.microsoft.com/office/powerpoint/2010/main" val="84388497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 name="Picture 29">
            <a:extLst>
              <a:ext uri="{FF2B5EF4-FFF2-40B4-BE49-F238E27FC236}">
                <a16:creationId xmlns:a16="http://schemas.microsoft.com/office/drawing/2014/main" id="{A8760136-DD71-4E4F-83AC-18143769E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81101"/>
            <a:ext cx="6248400" cy="7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CB591F32-7A89-4CD9-AB7E-AFF937601A4A}"/>
              </a:ext>
            </a:extLst>
          </p:cNvPr>
          <p:cNvSpPr txBox="1"/>
          <p:nvPr/>
        </p:nvSpPr>
        <p:spPr>
          <a:xfrm>
            <a:off x="3124200" y="2516122"/>
            <a:ext cx="5732417" cy="584775"/>
          </a:xfrm>
          <a:prstGeom prst="rect">
            <a:avLst/>
          </a:prstGeom>
          <a:noFill/>
        </p:spPr>
        <p:txBody>
          <a:bodyPr wrap="square">
            <a:spAutoFit/>
          </a:bodyPr>
          <a:lstStyle/>
          <a:p>
            <a:pPr marL="817245" marR="0" eaLnBrk="0" hangingPunct="0">
              <a:spcBef>
                <a:spcPts val="0"/>
              </a:spcBef>
              <a:spcAft>
                <a:spcPts val="0"/>
              </a:spcAft>
            </a:pPr>
            <a:r>
              <a:rPr lang="en-US" sz="3200" u="none" strike="noStrike" dirty="0">
                <a:solidFill>
                  <a:srgbClr val="409AA4"/>
                </a:solidFill>
                <a:effectLst/>
                <a:latin typeface="Lucida Sans" panose="020B0602030504020204" pitchFamily="34" charset="0"/>
                <a:ea typeface="Times New Roman" panose="02020603050405020304" pitchFamily="18" charset="0"/>
                <a:cs typeface="Lucida Sans" panose="020B0602030504020204" pitchFamily="34" charset="0"/>
                <a:hlinkClick r:id="rId3">
                  <a:extLst>
                    <a:ext uri="{A12FA001-AC4F-418D-AE19-62706E023703}">
                      <ahyp:hlinkClr xmlns:ahyp="http://schemas.microsoft.com/office/drawing/2018/hyperlinkcolor" val="tx"/>
                    </a:ext>
                  </a:extLst>
                </a:hlinkClick>
              </a:rPr>
              <a:t>info@oceanpines.org</a:t>
            </a:r>
            <a:endParaRPr lang="en-US" sz="1000" dirty="0">
              <a:solidFill>
                <a:srgbClr val="409AA4"/>
              </a:solidFill>
              <a:effectLst/>
              <a:latin typeface="Lucida Sans" panose="020B0602030504020204" pitchFamily="34" charset="0"/>
              <a:ea typeface="Times New Roman" panose="02020603050405020304" pitchFamily="18" charset="0"/>
              <a:cs typeface="Lucida Sans" panose="020B0602030504020204" pitchFamily="34" charset="0"/>
            </a:endParaRPr>
          </a:p>
        </p:txBody>
      </p:sp>
      <p:grpSp>
        <p:nvGrpSpPr>
          <p:cNvPr id="26" name="Group 30">
            <a:extLst>
              <a:ext uri="{FF2B5EF4-FFF2-40B4-BE49-F238E27FC236}">
                <a16:creationId xmlns:a16="http://schemas.microsoft.com/office/drawing/2014/main" id="{6DAC4A82-3228-44A0-AA30-E53C95E1B0C2}"/>
              </a:ext>
            </a:extLst>
          </p:cNvPr>
          <p:cNvGrpSpPr>
            <a:grpSpLocks noChangeAspect="1"/>
          </p:cNvGrpSpPr>
          <p:nvPr/>
        </p:nvGrpSpPr>
        <p:grpSpPr bwMode="auto">
          <a:xfrm>
            <a:off x="2775510" y="2076560"/>
            <a:ext cx="1005840" cy="1005840"/>
            <a:chOff x="394" y="-26"/>
            <a:chExt cx="829" cy="828"/>
          </a:xfrm>
        </p:grpSpPr>
        <p:sp>
          <p:nvSpPr>
            <p:cNvPr id="27" name="Freeform 31">
              <a:extLst>
                <a:ext uri="{FF2B5EF4-FFF2-40B4-BE49-F238E27FC236}">
                  <a16:creationId xmlns:a16="http://schemas.microsoft.com/office/drawing/2014/main" id="{CABB1ED3-ADE9-4B43-ACDF-0AB097998780}"/>
                </a:ext>
              </a:extLst>
            </p:cNvPr>
            <p:cNvSpPr>
              <a:spLocks/>
            </p:cNvSpPr>
            <p:nvPr/>
          </p:nvSpPr>
          <p:spPr bwMode="auto">
            <a:xfrm>
              <a:off x="394" y="204"/>
              <a:ext cx="829" cy="599"/>
            </a:xfrm>
            <a:custGeom>
              <a:avLst/>
              <a:gdLst>
                <a:gd name="T0" fmla="*/ 736 w 829"/>
                <a:gd name="T1" fmla="*/ 598 h 599"/>
                <a:gd name="T2" fmla="*/ 92 w 829"/>
                <a:gd name="T3" fmla="*/ 598 h 599"/>
                <a:gd name="T4" fmla="*/ 56 w 829"/>
                <a:gd name="T5" fmla="*/ 591 h 599"/>
                <a:gd name="T6" fmla="*/ 26 w 829"/>
                <a:gd name="T7" fmla="*/ 571 h 599"/>
                <a:gd name="T8" fmla="*/ 7 w 829"/>
                <a:gd name="T9" fmla="*/ 542 h 599"/>
                <a:gd name="T10" fmla="*/ 0 w 829"/>
                <a:gd name="T11" fmla="*/ 506 h 599"/>
                <a:gd name="T12" fmla="*/ 0 w 829"/>
                <a:gd name="T13" fmla="*/ 92 h 599"/>
                <a:gd name="T14" fmla="*/ 7 w 829"/>
                <a:gd name="T15" fmla="*/ 56 h 599"/>
                <a:gd name="T16" fmla="*/ 26 w 829"/>
                <a:gd name="T17" fmla="*/ 26 h 599"/>
                <a:gd name="T18" fmla="*/ 56 w 829"/>
                <a:gd name="T19" fmla="*/ 7 h 599"/>
                <a:gd name="T20" fmla="*/ 92 w 829"/>
                <a:gd name="T21" fmla="*/ 0 h 599"/>
                <a:gd name="T22" fmla="*/ 736 w 829"/>
                <a:gd name="T23" fmla="*/ 0 h 599"/>
                <a:gd name="T24" fmla="*/ 772 w 829"/>
                <a:gd name="T25" fmla="*/ 7 h 599"/>
                <a:gd name="T26" fmla="*/ 801 w 829"/>
                <a:gd name="T27" fmla="*/ 26 h 599"/>
                <a:gd name="T28" fmla="*/ 821 w 829"/>
                <a:gd name="T29" fmla="*/ 56 h 599"/>
                <a:gd name="T30" fmla="*/ 828 w 829"/>
                <a:gd name="T31" fmla="*/ 92 h 599"/>
                <a:gd name="T32" fmla="*/ 828 w 829"/>
                <a:gd name="T33" fmla="*/ 506 h 599"/>
                <a:gd name="T34" fmla="*/ 821 w 829"/>
                <a:gd name="T35" fmla="*/ 542 h 599"/>
                <a:gd name="T36" fmla="*/ 801 w 829"/>
                <a:gd name="T37" fmla="*/ 571 h 599"/>
                <a:gd name="T38" fmla="*/ 772 w 829"/>
                <a:gd name="T39" fmla="*/ 591 h 599"/>
                <a:gd name="T40" fmla="*/ 736 w 829"/>
                <a:gd name="T41" fmla="*/ 59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9" h="599">
                  <a:moveTo>
                    <a:pt x="736" y="598"/>
                  </a:moveTo>
                  <a:lnTo>
                    <a:pt x="92" y="598"/>
                  </a:lnTo>
                  <a:lnTo>
                    <a:pt x="56" y="591"/>
                  </a:lnTo>
                  <a:lnTo>
                    <a:pt x="26" y="571"/>
                  </a:lnTo>
                  <a:lnTo>
                    <a:pt x="7" y="542"/>
                  </a:lnTo>
                  <a:lnTo>
                    <a:pt x="0" y="506"/>
                  </a:lnTo>
                  <a:lnTo>
                    <a:pt x="0" y="92"/>
                  </a:lnTo>
                  <a:lnTo>
                    <a:pt x="7" y="56"/>
                  </a:lnTo>
                  <a:lnTo>
                    <a:pt x="26" y="26"/>
                  </a:lnTo>
                  <a:lnTo>
                    <a:pt x="56" y="7"/>
                  </a:lnTo>
                  <a:lnTo>
                    <a:pt x="92" y="0"/>
                  </a:lnTo>
                  <a:lnTo>
                    <a:pt x="736" y="0"/>
                  </a:lnTo>
                  <a:lnTo>
                    <a:pt x="772" y="7"/>
                  </a:lnTo>
                  <a:lnTo>
                    <a:pt x="801" y="26"/>
                  </a:lnTo>
                  <a:lnTo>
                    <a:pt x="821" y="56"/>
                  </a:lnTo>
                  <a:lnTo>
                    <a:pt x="828" y="92"/>
                  </a:lnTo>
                  <a:lnTo>
                    <a:pt x="828" y="506"/>
                  </a:lnTo>
                  <a:lnTo>
                    <a:pt x="821" y="542"/>
                  </a:lnTo>
                  <a:lnTo>
                    <a:pt x="801" y="571"/>
                  </a:lnTo>
                  <a:lnTo>
                    <a:pt x="772" y="591"/>
                  </a:lnTo>
                  <a:lnTo>
                    <a:pt x="736" y="598"/>
                  </a:lnTo>
                  <a:close/>
                </a:path>
              </a:pathLst>
            </a:custGeom>
            <a:solidFill>
              <a:srgbClr val="CCD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93CA2064-97F6-4D94-A6C5-81A2FA459DD5}"/>
                </a:ext>
              </a:extLst>
            </p:cNvPr>
            <p:cNvSpPr>
              <a:spLocks/>
            </p:cNvSpPr>
            <p:nvPr/>
          </p:nvSpPr>
          <p:spPr bwMode="auto">
            <a:xfrm>
              <a:off x="394" y="204"/>
              <a:ext cx="829" cy="586"/>
            </a:xfrm>
            <a:custGeom>
              <a:avLst/>
              <a:gdLst>
                <a:gd name="T0" fmla="*/ 828 w 829"/>
                <a:gd name="T1" fmla="*/ 92 h 586"/>
                <a:gd name="T2" fmla="*/ 821 w 829"/>
                <a:gd name="T3" fmla="*/ 56 h 586"/>
                <a:gd name="T4" fmla="*/ 801 w 829"/>
                <a:gd name="T5" fmla="*/ 26 h 586"/>
                <a:gd name="T6" fmla="*/ 772 w 829"/>
                <a:gd name="T7" fmla="*/ 7 h 586"/>
                <a:gd name="T8" fmla="*/ 736 w 829"/>
                <a:gd name="T9" fmla="*/ 0 h 586"/>
                <a:gd name="T10" fmla="*/ 92 w 829"/>
                <a:gd name="T11" fmla="*/ 0 h 586"/>
                <a:gd name="T12" fmla="*/ 56 w 829"/>
                <a:gd name="T13" fmla="*/ 7 h 586"/>
                <a:gd name="T14" fmla="*/ 26 w 829"/>
                <a:gd name="T15" fmla="*/ 26 h 586"/>
                <a:gd name="T16" fmla="*/ 7 w 829"/>
                <a:gd name="T17" fmla="*/ 56 h 586"/>
                <a:gd name="T18" fmla="*/ 0 w 829"/>
                <a:gd name="T19" fmla="*/ 92 h 586"/>
                <a:gd name="T20" fmla="*/ 0 w 829"/>
                <a:gd name="T21" fmla="*/ 115 h 586"/>
                <a:gd name="T22" fmla="*/ 225 w 829"/>
                <a:gd name="T23" fmla="*/ 340 h 586"/>
                <a:gd name="T24" fmla="*/ 14 w 829"/>
                <a:gd name="T25" fmla="*/ 551 h 586"/>
                <a:gd name="T26" fmla="*/ 13 w 829"/>
                <a:gd name="T27" fmla="*/ 552 h 586"/>
                <a:gd name="T28" fmla="*/ 13 w 829"/>
                <a:gd name="T29" fmla="*/ 553 h 586"/>
                <a:gd name="T30" fmla="*/ 19 w 829"/>
                <a:gd name="T31" fmla="*/ 562 h 586"/>
                <a:gd name="T32" fmla="*/ 27 w 829"/>
                <a:gd name="T33" fmla="*/ 571 h 586"/>
                <a:gd name="T34" fmla="*/ 35 w 829"/>
                <a:gd name="T35" fmla="*/ 578 h 586"/>
                <a:gd name="T36" fmla="*/ 45 w 829"/>
                <a:gd name="T37" fmla="*/ 585 h 586"/>
                <a:gd name="T38" fmla="*/ 45 w 829"/>
                <a:gd name="T39" fmla="*/ 584 h 586"/>
                <a:gd name="T40" fmla="*/ 46 w 829"/>
                <a:gd name="T41" fmla="*/ 584 h 586"/>
                <a:gd name="T42" fmla="*/ 257 w 829"/>
                <a:gd name="T43" fmla="*/ 373 h 586"/>
                <a:gd name="T44" fmla="*/ 334 w 829"/>
                <a:gd name="T45" fmla="*/ 449 h 586"/>
                <a:gd name="T46" fmla="*/ 371 w 829"/>
                <a:gd name="T47" fmla="*/ 473 h 586"/>
                <a:gd name="T48" fmla="*/ 413 w 829"/>
                <a:gd name="T49" fmla="*/ 482 h 586"/>
                <a:gd name="T50" fmla="*/ 455 w 829"/>
                <a:gd name="T51" fmla="*/ 473 h 586"/>
                <a:gd name="T52" fmla="*/ 492 w 829"/>
                <a:gd name="T53" fmla="*/ 449 h 586"/>
                <a:gd name="T54" fmla="*/ 570 w 829"/>
                <a:gd name="T55" fmla="*/ 372 h 586"/>
                <a:gd name="T56" fmla="*/ 781 w 829"/>
                <a:gd name="T57" fmla="*/ 584 h 586"/>
                <a:gd name="T58" fmla="*/ 782 w 829"/>
                <a:gd name="T59" fmla="*/ 584 h 586"/>
                <a:gd name="T60" fmla="*/ 783 w 829"/>
                <a:gd name="T61" fmla="*/ 585 h 586"/>
                <a:gd name="T62" fmla="*/ 792 w 829"/>
                <a:gd name="T63" fmla="*/ 578 h 586"/>
                <a:gd name="T64" fmla="*/ 801 w 829"/>
                <a:gd name="T65" fmla="*/ 571 h 586"/>
                <a:gd name="T66" fmla="*/ 808 w 829"/>
                <a:gd name="T67" fmla="*/ 562 h 586"/>
                <a:gd name="T68" fmla="*/ 815 w 829"/>
                <a:gd name="T69" fmla="*/ 553 h 586"/>
                <a:gd name="T70" fmla="*/ 814 w 829"/>
                <a:gd name="T71" fmla="*/ 552 h 586"/>
                <a:gd name="T72" fmla="*/ 814 w 829"/>
                <a:gd name="T73" fmla="*/ 551 h 586"/>
                <a:gd name="T74" fmla="*/ 602 w 829"/>
                <a:gd name="T75" fmla="*/ 340 h 586"/>
                <a:gd name="T76" fmla="*/ 828 w 829"/>
                <a:gd name="T77" fmla="*/ 115 h 586"/>
                <a:gd name="T78" fmla="*/ 828 w 829"/>
                <a:gd name="T79" fmla="*/ 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9" h="586">
                  <a:moveTo>
                    <a:pt x="828" y="92"/>
                  </a:moveTo>
                  <a:lnTo>
                    <a:pt x="821" y="56"/>
                  </a:lnTo>
                  <a:lnTo>
                    <a:pt x="801" y="26"/>
                  </a:lnTo>
                  <a:lnTo>
                    <a:pt x="772" y="7"/>
                  </a:lnTo>
                  <a:lnTo>
                    <a:pt x="736" y="0"/>
                  </a:lnTo>
                  <a:lnTo>
                    <a:pt x="92" y="0"/>
                  </a:lnTo>
                  <a:lnTo>
                    <a:pt x="56" y="7"/>
                  </a:lnTo>
                  <a:lnTo>
                    <a:pt x="26" y="26"/>
                  </a:lnTo>
                  <a:lnTo>
                    <a:pt x="7" y="56"/>
                  </a:lnTo>
                  <a:lnTo>
                    <a:pt x="0" y="92"/>
                  </a:lnTo>
                  <a:lnTo>
                    <a:pt x="0" y="115"/>
                  </a:lnTo>
                  <a:lnTo>
                    <a:pt x="225" y="340"/>
                  </a:lnTo>
                  <a:lnTo>
                    <a:pt x="14" y="551"/>
                  </a:lnTo>
                  <a:lnTo>
                    <a:pt x="13" y="552"/>
                  </a:lnTo>
                  <a:lnTo>
                    <a:pt x="13" y="553"/>
                  </a:lnTo>
                  <a:lnTo>
                    <a:pt x="19" y="562"/>
                  </a:lnTo>
                  <a:lnTo>
                    <a:pt x="27" y="571"/>
                  </a:lnTo>
                  <a:lnTo>
                    <a:pt x="35" y="578"/>
                  </a:lnTo>
                  <a:lnTo>
                    <a:pt x="45" y="585"/>
                  </a:lnTo>
                  <a:lnTo>
                    <a:pt x="45" y="584"/>
                  </a:lnTo>
                  <a:lnTo>
                    <a:pt x="46" y="584"/>
                  </a:lnTo>
                  <a:lnTo>
                    <a:pt x="257" y="373"/>
                  </a:lnTo>
                  <a:lnTo>
                    <a:pt x="334" y="449"/>
                  </a:lnTo>
                  <a:lnTo>
                    <a:pt x="371" y="473"/>
                  </a:lnTo>
                  <a:lnTo>
                    <a:pt x="413" y="482"/>
                  </a:lnTo>
                  <a:lnTo>
                    <a:pt x="455" y="473"/>
                  </a:lnTo>
                  <a:lnTo>
                    <a:pt x="492" y="449"/>
                  </a:lnTo>
                  <a:lnTo>
                    <a:pt x="570" y="372"/>
                  </a:lnTo>
                  <a:lnTo>
                    <a:pt x="781" y="584"/>
                  </a:lnTo>
                  <a:lnTo>
                    <a:pt x="782" y="584"/>
                  </a:lnTo>
                  <a:lnTo>
                    <a:pt x="783" y="585"/>
                  </a:lnTo>
                  <a:lnTo>
                    <a:pt x="792" y="578"/>
                  </a:lnTo>
                  <a:lnTo>
                    <a:pt x="801" y="571"/>
                  </a:lnTo>
                  <a:lnTo>
                    <a:pt x="808" y="562"/>
                  </a:lnTo>
                  <a:lnTo>
                    <a:pt x="815" y="553"/>
                  </a:lnTo>
                  <a:lnTo>
                    <a:pt x="814" y="552"/>
                  </a:lnTo>
                  <a:lnTo>
                    <a:pt x="814" y="551"/>
                  </a:lnTo>
                  <a:lnTo>
                    <a:pt x="602" y="340"/>
                  </a:lnTo>
                  <a:lnTo>
                    <a:pt x="828" y="115"/>
                  </a:lnTo>
                  <a:lnTo>
                    <a:pt x="828" y="92"/>
                  </a:lnTo>
                  <a:close/>
                </a:path>
              </a:pathLst>
            </a:custGeom>
            <a:solidFill>
              <a:srgbClr val="99A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DC6CE2DE-80EB-4AC8-8F1C-C3BAB0A78061}"/>
                </a:ext>
              </a:extLst>
            </p:cNvPr>
            <p:cNvSpPr>
              <a:spLocks/>
            </p:cNvSpPr>
            <p:nvPr/>
          </p:nvSpPr>
          <p:spPr bwMode="auto">
            <a:xfrm>
              <a:off x="403" y="204"/>
              <a:ext cx="810" cy="420"/>
            </a:xfrm>
            <a:custGeom>
              <a:avLst/>
              <a:gdLst>
                <a:gd name="T0" fmla="*/ 404 w 810"/>
                <a:gd name="T1" fmla="*/ 419 h 420"/>
                <a:gd name="T2" fmla="*/ 370 w 810"/>
                <a:gd name="T3" fmla="*/ 412 h 420"/>
                <a:gd name="T4" fmla="*/ 339 w 810"/>
                <a:gd name="T5" fmla="*/ 392 h 420"/>
                <a:gd name="T6" fmla="*/ 0 w 810"/>
                <a:gd name="T7" fmla="*/ 52 h 420"/>
                <a:gd name="T8" fmla="*/ 14 w 810"/>
                <a:gd name="T9" fmla="*/ 31 h 420"/>
                <a:gd name="T10" fmla="*/ 33 w 810"/>
                <a:gd name="T11" fmla="*/ 14 h 420"/>
                <a:gd name="T12" fmla="*/ 56 w 810"/>
                <a:gd name="T13" fmla="*/ 3 h 420"/>
                <a:gd name="T14" fmla="*/ 82 w 810"/>
                <a:gd name="T15" fmla="*/ 0 h 420"/>
                <a:gd name="T16" fmla="*/ 727 w 810"/>
                <a:gd name="T17" fmla="*/ 0 h 420"/>
                <a:gd name="T18" fmla="*/ 753 w 810"/>
                <a:gd name="T19" fmla="*/ 3 h 420"/>
                <a:gd name="T20" fmla="*/ 776 w 810"/>
                <a:gd name="T21" fmla="*/ 14 h 420"/>
                <a:gd name="T22" fmla="*/ 795 w 810"/>
                <a:gd name="T23" fmla="*/ 31 h 420"/>
                <a:gd name="T24" fmla="*/ 809 w 810"/>
                <a:gd name="T25" fmla="*/ 52 h 420"/>
                <a:gd name="T26" fmla="*/ 470 w 810"/>
                <a:gd name="T27" fmla="*/ 392 h 420"/>
                <a:gd name="T28" fmla="*/ 439 w 810"/>
                <a:gd name="T29" fmla="*/ 412 h 420"/>
                <a:gd name="T30" fmla="*/ 404 w 810"/>
                <a:gd name="T31" fmla="*/ 41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420">
                  <a:moveTo>
                    <a:pt x="404" y="419"/>
                  </a:moveTo>
                  <a:lnTo>
                    <a:pt x="370" y="412"/>
                  </a:lnTo>
                  <a:lnTo>
                    <a:pt x="339" y="392"/>
                  </a:lnTo>
                  <a:lnTo>
                    <a:pt x="0" y="52"/>
                  </a:lnTo>
                  <a:lnTo>
                    <a:pt x="14" y="31"/>
                  </a:lnTo>
                  <a:lnTo>
                    <a:pt x="33" y="14"/>
                  </a:lnTo>
                  <a:lnTo>
                    <a:pt x="56" y="3"/>
                  </a:lnTo>
                  <a:lnTo>
                    <a:pt x="82" y="0"/>
                  </a:lnTo>
                  <a:lnTo>
                    <a:pt x="727" y="0"/>
                  </a:lnTo>
                  <a:lnTo>
                    <a:pt x="753" y="3"/>
                  </a:lnTo>
                  <a:lnTo>
                    <a:pt x="776" y="14"/>
                  </a:lnTo>
                  <a:lnTo>
                    <a:pt x="795" y="31"/>
                  </a:lnTo>
                  <a:lnTo>
                    <a:pt x="809" y="52"/>
                  </a:lnTo>
                  <a:lnTo>
                    <a:pt x="470" y="392"/>
                  </a:lnTo>
                  <a:lnTo>
                    <a:pt x="439" y="412"/>
                  </a:lnTo>
                  <a:lnTo>
                    <a:pt x="404" y="419"/>
                  </a:lnTo>
                  <a:close/>
                </a:path>
              </a:pathLst>
            </a:custGeom>
            <a:solidFill>
              <a:srgbClr val="E1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4">
              <a:extLst>
                <a:ext uri="{FF2B5EF4-FFF2-40B4-BE49-F238E27FC236}">
                  <a16:creationId xmlns:a16="http://schemas.microsoft.com/office/drawing/2014/main" id="{7CAF9CAE-F2DA-4A04-8074-0B7275F5328B}"/>
                </a:ext>
              </a:extLst>
            </p:cNvPr>
            <p:cNvSpPr>
              <a:spLocks/>
            </p:cNvSpPr>
            <p:nvPr/>
          </p:nvSpPr>
          <p:spPr bwMode="auto">
            <a:xfrm>
              <a:off x="579" y="-26"/>
              <a:ext cx="456" cy="391"/>
            </a:xfrm>
            <a:custGeom>
              <a:avLst/>
              <a:gdLst>
                <a:gd name="T0" fmla="*/ 227 w 456"/>
                <a:gd name="T1" fmla="*/ 391 h 391"/>
                <a:gd name="T2" fmla="*/ 208 w 456"/>
                <a:gd name="T3" fmla="*/ 387 h 391"/>
                <a:gd name="T4" fmla="*/ 191 w 456"/>
                <a:gd name="T5" fmla="*/ 376 h 391"/>
                <a:gd name="T6" fmla="*/ 10 w 456"/>
                <a:gd name="T7" fmla="*/ 195 h 391"/>
                <a:gd name="T8" fmla="*/ 0 w 456"/>
                <a:gd name="T9" fmla="*/ 181 h 391"/>
                <a:gd name="T10" fmla="*/ 0 w 456"/>
                <a:gd name="T11" fmla="*/ 170 h 391"/>
                <a:gd name="T12" fmla="*/ 8 w 456"/>
                <a:gd name="T13" fmla="*/ 163 h 391"/>
                <a:gd name="T14" fmla="*/ 25 w 456"/>
                <a:gd name="T15" fmla="*/ 161 h 391"/>
                <a:gd name="T16" fmla="*/ 137 w 456"/>
                <a:gd name="T17" fmla="*/ 161 h 391"/>
                <a:gd name="T18" fmla="*/ 137 w 456"/>
                <a:gd name="T19" fmla="*/ 46 h 391"/>
                <a:gd name="T20" fmla="*/ 140 w 456"/>
                <a:gd name="T21" fmla="*/ 28 h 391"/>
                <a:gd name="T22" fmla="*/ 150 w 456"/>
                <a:gd name="T23" fmla="*/ 13 h 391"/>
                <a:gd name="T24" fmla="*/ 165 w 456"/>
                <a:gd name="T25" fmla="*/ 3 h 391"/>
                <a:gd name="T26" fmla="*/ 183 w 456"/>
                <a:gd name="T27" fmla="*/ 0 h 391"/>
                <a:gd name="T28" fmla="*/ 275 w 456"/>
                <a:gd name="T29" fmla="*/ 0 h 391"/>
                <a:gd name="T30" fmla="*/ 293 w 456"/>
                <a:gd name="T31" fmla="*/ 3 h 391"/>
                <a:gd name="T32" fmla="*/ 307 w 456"/>
                <a:gd name="T33" fmla="*/ 13 h 391"/>
                <a:gd name="T34" fmla="*/ 317 w 456"/>
                <a:gd name="T35" fmla="*/ 28 h 391"/>
                <a:gd name="T36" fmla="*/ 321 w 456"/>
                <a:gd name="T37" fmla="*/ 46 h 391"/>
                <a:gd name="T38" fmla="*/ 321 w 456"/>
                <a:gd name="T39" fmla="*/ 161 h 391"/>
                <a:gd name="T40" fmla="*/ 429 w 456"/>
                <a:gd name="T41" fmla="*/ 161 h 391"/>
                <a:gd name="T42" fmla="*/ 446 w 456"/>
                <a:gd name="T43" fmla="*/ 163 h 391"/>
                <a:gd name="T44" fmla="*/ 455 w 456"/>
                <a:gd name="T45" fmla="*/ 170 h 391"/>
                <a:gd name="T46" fmla="*/ 454 w 456"/>
                <a:gd name="T47" fmla="*/ 181 h 391"/>
                <a:gd name="T48" fmla="*/ 444 w 456"/>
                <a:gd name="T49" fmla="*/ 195 h 391"/>
                <a:gd name="T50" fmla="*/ 263 w 456"/>
                <a:gd name="T51" fmla="*/ 376 h 391"/>
                <a:gd name="T52" fmla="*/ 246 w 456"/>
                <a:gd name="T53" fmla="*/ 387 h 391"/>
                <a:gd name="T54" fmla="*/ 227 w 456"/>
                <a:gd name="T55"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6" h="391">
                  <a:moveTo>
                    <a:pt x="227" y="391"/>
                  </a:moveTo>
                  <a:lnTo>
                    <a:pt x="208" y="387"/>
                  </a:lnTo>
                  <a:lnTo>
                    <a:pt x="191" y="376"/>
                  </a:lnTo>
                  <a:lnTo>
                    <a:pt x="10" y="195"/>
                  </a:lnTo>
                  <a:lnTo>
                    <a:pt x="0" y="181"/>
                  </a:lnTo>
                  <a:lnTo>
                    <a:pt x="0" y="170"/>
                  </a:lnTo>
                  <a:lnTo>
                    <a:pt x="8" y="163"/>
                  </a:lnTo>
                  <a:lnTo>
                    <a:pt x="25" y="161"/>
                  </a:lnTo>
                  <a:lnTo>
                    <a:pt x="137" y="161"/>
                  </a:lnTo>
                  <a:lnTo>
                    <a:pt x="137" y="46"/>
                  </a:lnTo>
                  <a:lnTo>
                    <a:pt x="140" y="28"/>
                  </a:lnTo>
                  <a:lnTo>
                    <a:pt x="150" y="13"/>
                  </a:lnTo>
                  <a:lnTo>
                    <a:pt x="165" y="3"/>
                  </a:lnTo>
                  <a:lnTo>
                    <a:pt x="183" y="0"/>
                  </a:lnTo>
                  <a:lnTo>
                    <a:pt x="275" y="0"/>
                  </a:lnTo>
                  <a:lnTo>
                    <a:pt x="293" y="3"/>
                  </a:lnTo>
                  <a:lnTo>
                    <a:pt x="307" y="13"/>
                  </a:lnTo>
                  <a:lnTo>
                    <a:pt x="317" y="28"/>
                  </a:lnTo>
                  <a:lnTo>
                    <a:pt x="321" y="46"/>
                  </a:lnTo>
                  <a:lnTo>
                    <a:pt x="321" y="161"/>
                  </a:lnTo>
                  <a:lnTo>
                    <a:pt x="429" y="161"/>
                  </a:lnTo>
                  <a:lnTo>
                    <a:pt x="446" y="163"/>
                  </a:lnTo>
                  <a:lnTo>
                    <a:pt x="455" y="170"/>
                  </a:lnTo>
                  <a:lnTo>
                    <a:pt x="454" y="181"/>
                  </a:lnTo>
                  <a:lnTo>
                    <a:pt x="444" y="195"/>
                  </a:lnTo>
                  <a:lnTo>
                    <a:pt x="263" y="376"/>
                  </a:lnTo>
                  <a:lnTo>
                    <a:pt x="246" y="387"/>
                  </a:lnTo>
                  <a:lnTo>
                    <a:pt x="227" y="391"/>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5">
            <a:extLst>
              <a:ext uri="{FF2B5EF4-FFF2-40B4-BE49-F238E27FC236}">
                <a16:creationId xmlns:a16="http://schemas.microsoft.com/office/drawing/2014/main" id="{BE1D3E5E-8DDF-4EE9-AD1F-E396D663780F}"/>
              </a:ext>
            </a:extLst>
          </p:cNvPr>
          <p:cNvGrpSpPr>
            <a:grpSpLocks noChangeAspect="1"/>
          </p:cNvGrpSpPr>
          <p:nvPr/>
        </p:nvGrpSpPr>
        <p:grpSpPr bwMode="auto">
          <a:xfrm>
            <a:off x="2819038" y="4271424"/>
            <a:ext cx="734209" cy="914400"/>
            <a:chOff x="467" y="587"/>
            <a:chExt cx="682" cy="851"/>
          </a:xfrm>
        </p:grpSpPr>
        <p:pic>
          <p:nvPicPr>
            <p:cNvPr id="2084" name="Picture 36">
              <a:extLst>
                <a:ext uri="{FF2B5EF4-FFF2-40B4-BE49-F238E27FC236}">
                  <a16:creationId xmlns:a16="http://schemas.microsoft.com/office/drawing/2014/main" id="{C9C1A982-4CBF-4D59-81F4-EC12DAC4D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1176"/>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a:extLst>
                <a:ext uri="{FF2B5EF4-FFF2-40B4-BE49-F238E27FC236}">
                  <a16:creationId xmlns:a16="http://schemas.microsoft.com/office/drawing/2014/main" id="{8623D2A7-8B81-41F4-9340-504F97345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 y="587"/>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a:extLst>
                <a:ext uri="{FF2B5EF4-FFF2-40B4-BE49-F238E27FC236}">
                  <a16:creationId xmlns:a16="http://schemas.microsoft.com/office/drawing/2014/main" id="{97E825A9-C75E-4C41-80FB-2FD150B2B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 y="728"/>
              <a:ext cx="32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 name="Group 39">
              <a:extLst>
                <a:ext uri="{FF2B5EF4-FFF2-40B4-BE49-F238E27FC236}">
                  <a16:creationId xmlns:a16="http://schemas.microsoft.com/office/drawing/2014/main" id="{2B060A9F-DD2B-454A-BFD2-BBB8655BC1A4}"/>
                </a:ext>
              </a:extLst>
            </p:cNvPr>
            <p:cNvGrpSpPr>
              <a:grpSpLocks/>
            </p:cNvGrpSpPr>
            <p:nvPr/>
          </p:nvGrpSpPr>
          <p:grpSpPr bwMode="auto">
            <a:xfrm>
              <a:off x="467" y="617"/>
              <a:ext cx="627" cy="820"/>
              <a:chOff x="467" y="617"/>
              <a:chExt cx="627" cy="820"/>
            </a:xfrm>
          </p:grpSpPr>
          <p:sp>
            <p:nvSpPr>
              <p:cNvPr id="2049" name="Freeform 40">
                <a:extLst>
                  <a:ext uri="{FF2B5EF4-FFF2-40B4-BE49-F238E27FC236}">
                    <a16:creationId xmlns:a16="http://schemas.microsoft.com/office/drawing/2014/main" id="{84866AE3-7D48-405B-9A47-E6F3775DFD7D}"/>
                  </a:ext>
                </a:extLst>
              </p:cNvPr>
              <p:cNvSpPr>
                <a:spLocks/>
              </p:cNvSpPr>
              <p:nvPr/>
            </p:nvSpPr>
            <p:spPr bwMode="auto">
              <a:xfrm>
                <a:off x="467" y="617"/>
                <a:ext cx="627" cy="820"/>
              </a:xfrm>
              <a:custGeom>
                <a:avLst/>
                <a:gdLst>
                  <a:gd name="T0" fmla="*/ 456 w 627"/>
                  <a:gd name="T1" fmla="*/ 817 h 820"/>
                  <a:gd name="T2" fmla="*/ 414 w 627"/>
                  <a:gd name="T3" fmla="*/ 803 h 820"/>
                  <a:gd name="T4" fmla="*/ 377 w 627"/>
                  <a:gd name="T5" fmla="*/ 778 h 820"/>
                  <a:gd name="T6" fmla="*/ 349 w 627"/>
                  <a:gd name="T7" fmla="*/ 756 h 820"/>
                  <a:gd name="T8" fmla="*/ 323 w 627"/>
                  <a:gd name="T9" fmla="*/ 733 h 820"/>
                  <a:gd name="T10" fmla="*/ 281 w 627"/>
                  <a:gd name="T11" fmla="*/ 692 h 820"/>
                  <a:gd name="T12" fmla="*/ 243 w 627"/>
                  <a:gd name="T13" fmla="*/ 647 h 820"/>
                  <a:gd name="T14" fmla="*/ 210 w 627"/>
                  <a:gd name="T15" fmla="*/ 605 h 820"/>
                  <a:gd name="T16" fmla="*/ 180 w 627"/>
                  <a:gd name="T17" fmla="*/ 561 h 820"/>
                  <a:gd name="T18" fmla="*/ 167 w 627"/>
                  <a:gd name="T19" fmla="*/ 543 h 820"/>
                  <a:gd name="T20" fmla="*/ 147 w 627"/>
                  <a:gd name="T21" fmla="*/ 513 h 820"/>
                  <a:gd name="T22" fmla="*/ 135 w 627"/>
                  <a:gd name="T23" fmla="*/ 495 h 820"/>
                  <a:gd name="T24" fmla="*/ 106 w 627"/>
                  <a:gd name="T25" fmla="*/ 450 h 820"/>
                  <a:gd name="T26" fmla="*/ 79 w 627"/>
                  <a:gd name="T27" fmla="*/ 404 h 820"/>
                  <a:gd name="T28" fmla="*/ 53 w 627"/>
                  <a:gd name="T29" fmla="*/ 352 h 820"/>
                  <a:gd name="T30" fmla="*/ 30 w 627"/>
                  <a:gd name="T31" fmla="*/ 298 h 820"/>
                  <a:gd name="T32" fmla="*/ 18 w 627"/>
                  <a:gd name="T33" fmla="*/ 264 h 820"/>
                  <a:gd name="T34" fmla="*/ 8 w 627"/>
                  <a:gd name="T35" fmla="*/ 231 h 820"/>
                  <a:gd name="T36" fmla="*/ 0 w 627"/>
                  <a:gd name="T37" fmla="*/ 187 h 820"/>
                  <a:gd name="T38" fmla="*/ 3 w 627"/>
                  <a:gd name="T39" fmla="*/ 143 h 820"/>
                  <a:gd name="T40" fmla="*/ 18 w 627"/>
                  <a:gd name="T41" fmla="*/ 103 h 820"/>
                  <a:gd name="T42" fmla="*/ 39 w 627"/>
                  <a:gd name="T43" fmla="*/ 67 h 820"/>
                  <a:gd name="T44" fmla="*/ 51 w 627"/>
                  <a:gd name="T45" fmla="*/ 50 h 820"/>
                  <a:gd name="T46" fmla="*/ 63 w 627"/>
                  <a:gd name="T47" fmla="*/ 34 h 820"/>
                  <a:gd name="T48" fmla="*/ 79 w 627"/>
                  <a:gd name="T49" fmla="*/ 16 h 820"/>
                  <a:gd name="T50" fmla="*/ 97 w 627"/>
                  <a:gd name="T51" fmla="*/ 0 h 820"/>
                  <a:gd name="T52" fmla="*/ 67 w 627"/>
                  <a:gd name="T53" fmla="*/ 137 h 820"/>
                  <a:gd name="T54" fmla="*/ 45 w 627"/>
                  <a:gd name="T55" fmla="*/ 146 h 820"/>
                  <a:gd name="T56" fmla="*/ 36 w 627"/>
                  <a:gd name="T57" fmla="*/ 168 h 820"/>
                  <a:gd name="T58" fmla="*/ 45 w 627"/>
                  <a:gd name="T59" fmla="*/ 190 h 820"/>
                  <a:gd name="T60" fmla="*/ 67 w 627"/>
                  <a:gd name="T61" fmla="*/ 199 h 820"/>
                  <a:gd name="T62" fmla="*/ 197 w 627"/>
                  <a:gd name="T63" fmla="*/ 206 h 820"/>
                  <a:gd name="T64" fmla="*/ 179 w 627"/>
                  <a:gd name="T65" fmla="*/ 228 h 820"/>
                  <a:gd name="T66" fmla="*/ 170 w 627"/>
                  <a:gd name="T67" fmla="*/ 255 h 820"/>
                  <a:gd name="T68" fmla="*/ 171 w 627"/>
                  <a:gd name="T69" fmla="*/ 284 h 820"/>
                  <a:gd name="T70" fmla="*/ 179 w 627"/>
                  <a:gd name="T71" fmla="*/ 313 h 820"/>
                  <a:gd name="T72" fmla="*/ 192 w 627"/>
                  <a:gd name="T73" fmla="*/ 344 h 820"/>
                  <a:gd name="T74" fmla="*/ 206 w 627"/>
                  <a:gd name="T75" fmla="*/ 375 h 820"/>
                  <a:gd name="T76" fmla="*/ 218 w 627"/>
                  <a:gd name="T77" fmla="*/ 397 h 820"/>
                  <a:gd name="T78" fmla="*/ 231 w 627"/>
                  <a:gd name="T79" fmla="*/ 419 h 820"/>
                  <a:gd name="T80" fmla="*/ 244 w 627"/>
                  <a:gd name="T81" fmla="*/ 440 h 820"/>
                  <a:gd name="T82" fmla="*/ 265 w 627"/>
                  <a:gd name="T83" fmla="*/ 471 h 820"/>
                  <a:gd name="T84" fmla="*/ 272 w 627"/>
                  <a:gd name="T85" fmla="*/ 482 h 820"/>
                  <a:gd name="T86" fmla="*/ 287 w 627"/>
                  <a:gd name="T87" fmla="*/ 502 h 820"/>
                  <a:gd name="T88" fmla="*/ 302 w 627"/>
                  <a:gd name="T89" fmla="*/ 522 h 820"/>
                  <a:gd name="T90" fmla="*/ 319 w 627"/>
                  <a:gd name="T91" fmla="*/ 542 h 820"/>
                  <a:gd name="T92" fmla="*/ 341 w 627"/>
                  <a:gd name="T93" fmla="*/ 567 h 820"/>
                  <a:gd name="T94" fmla="*/ 365 w 627"/>
                  <a:gd name="T95" fmla="*/ 590 h 820"/>
                  <a:gd name="T96" fmla="*/ 389 w 627"/>
                  <a:gd name="T97" fmla="*/ 608 h 820"/>
                  <a:gd name="T98" fmla="*/ 416 w 627"/>
                  <a:gd name="T99" fmla="*/ 621 h 820"/>
                  <a:gd name="T100" fmla="*/ 517 w 627"/>
                  <a:gd name="T101" fmla="*/ 623 h 820"/>
                  <a:gd name="T102" fmla="*/ 615 w 627"/>
                  <a:gd name="T103" fmla="*/ 790 h 820"/>
                  <a:gd name="T104" fmla="*/ 592 w 627"/>
                  <a:gd name="T105" fmla="*/ 800 h 820"/>
                  <a:gd name="T106" fmla="*/ 571 w 627"/>
                  <a:gd name="T107" fmla="*/ 806 h 820"/>
                  <a:gd name="T108" fmla="*/ 551 w 627"/>
                  <a:gd name="T109" fmla="*/ 810 h 820"/>
                  <a:gd name="T110" fmla="*/ 520 w 627"/>
                  <a:gd name="T111" fmla="*/ 816 h 820"/>
                  <a:gd name="T112" fmla="*/ 478 w 627"/>
                  <a:gd name="T113" fmla="*/ 81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7" h="820">
                    <a:moveTo>
                      <a:pt x="478" y="819"/>
                    </a:moveTo>
                    <a:lnTo>
                      <a:pt x="456" y="817"/>
                    </a:lnTo>
                    <a:lnTo>
                      <a:pt x="435" y="812"/>
                    </a:lnTo>
                    <a:lnTo>
                      <a:pt x="414" y="803"/>
                    </a:lnTo>
                    <a:lnTo>
                      <a:pt x="395" y="791"/>
                    </a:lnTo>
                    <a:lnTo>
                      <a:pt x="377" y="778"/>
                    </a:lnTo>
                    <a:lnTo>
                      <a:pt x="363" y="767"/>
                    </a:lnTo>
                    <a:lnTo>
                      <a:pt x="349" y="756"/>
                    </a:lnTo>
                    <a:lnTo>
                      <a:pt x="336" y="745"/>
                    </a:lnTo>
                    <a:lnTo>
                      <a:pt x="323" y="733"/>
                    </a:lnTo>
                    <a:lnTo>
                      <a:pt x="302" y="713"/>
                    </a:lnTo>
                    <a:lnTo>
                      <a:pt x="281" y="692"/>
                    </a:lnTo>
                    <a:lnTo>
                      <a:pt x="262" y="670"/>
                    </a:lnTo>
                    <a:lnTo>
                      <a:pt x="243" y="647"/>
                    </a:lnTo>
                    <a:lnTo>
                      <a:pt x="226" y="626"/>
                    </a:lnTo>
                    <a:lnTo>
                      <a:pt x="210" y="605"/>
                    </a:lnTo>
                    <a:lnTo>
                      <a:pt x="195" y="583"/>
                    </a:lnTo>
                    <a:lnTo>
                      <a:pt x="180" y="561"/>
                    </a:lnTo>
                    <a:lnTo>
                      <a:pt x="174" y="553"/>
                    </a:lnTo>
                    <a:lnTo>
                      <a:pt x="167" y="543"/>
                    </a:lnTo>
                    <a:lnTo>
                      <a:pt x="157" y="528"/>
                    </a:lnTo>
                    <a:lnTo>
                      <a:pt x="147" y="513"/>
                    </a:lnTo>
                    <a:lnTo>
                      <a:pt x="140" y="503"/>
                    </a:lnTo>
                    <a:lnTo>
                      <a:pt x="135" y="495"/>
                    </a:lnTo>
                    <a:lnTo>
                      <a:pt x="119" y="471"/>
                    </a:lnTo>
                    <a:lnTo>
                      <a:pt x="106" y="450"/>
                    </a:lnTo>
                    <a:lnTo>
                      <a:pt x="92" y="427"/>
                    </a:lnTo>
                    <a:lnTo>
                      <a:pt x="79" y="404"/>
                    </a:lnTo>
                    <a:lnTo>
                      <a:pt x="65" y="378"/>
                    </a:lnTo>
                    <a:lnTo>
                      <a:pt x="53" y="352"/>
                    </a:lnTo>
                    <a:lnTo>
                      <a:pt x="41" y="325"/>
                    </a:lnTo>
                    <a:lnTo>
                      <a:pt x="30" y="298"/>
                    </a:lnTo>
                    <a:lnTo>
                      <a:pt x="24" y="281"/>
                    </a:lnTo>
                    <a:lnTo>
                      <a:pt x="18" y="264"/>
                    </a:lnTo>
                    <a:lnTo>
                      <a:pt x="13" y="248"/>
                    </a:lnTo>
                    <a:lnTo>
                      <a:pt x="8" y="231"/>
                    </a:lnTo>
                    <a:lnTo>
                      <a:pt x="3" y="209"/>
                    </a:lnTo>
                    <a:lnTo>
                      <a:pt x="0" y="187"/>
                    </a:lnTo>
                    <a:lnTo>
                      <a:pt x="0" y="165"/>
                    </a:lnTo>
                    <a:lnTo>
                      <a:pt x="3" y="143"/>
                    </a:lnTo>
                    <a:lnTo>
                      <a:pt x="9" y="122"/>
                    </a:lnTo>
                    <a:lnTo>
                      <a:pt x="18" y="103"/>
                    </a:lnTo>
                    <a:lnTo>
                      <a:pt x="28" y="85"/>
                    </a:lnTo>
                    <a:lnTo>
                      <a:pt x="39" y="67"/>
                    </a:lnTo>
                    <a:lnTo>
                      <a:pt x="45" y="59"/>
                    </a:lnTo>
                    <a:lnTo>
                      <a:pt x="51" y="50"/>
                    </a:lnTo>
                    <a:lnTo>
                      <a:pt x="57" y="42"/>
                    </a:lnTo>
                    <a:lnTo>
                      <a:pt x="63" y="34"/>
                    </a:lnTo>
                    <a:lnTo>
                      <a:pt x="71" y="25"/>
                    </a:lnTo>
                    <a:lnTo>
                      <a:pt x="79" y="16"/>
                    </a:lnTo>
                    <a:lnTo>
                      <a:pt x="88" y="8"/>
                    </a:lnTo>
                    <a:lnTo>
                      <a:pt x="97" y="0"/>
                    </a:lnTo>
                    <a:lnTo>
                      <a:pt x="190" y="137"/>
                    </a:lnTo>
                    <a:lnTo>
                      <a:pt x="67" y="137"/>
                    </a:lnTo>
                    <a:lnTo>
                      <a:pt x="55" y="140"/>
                    </a:lnTo>
                    <a:lnTo>
                      <a:pt x="45" y="146"/>
                    </a:lnTo>
                    <a:lnTo>
                      <a:pt x="39" y="156"/>
                    </a:lnTo>
                    <a:lnTo>
                      <a:pt x="36" y="168"/>
                    </a:lnTo>
                    <a:lnTo>
                      <a:pt x="39" y="180"/>
                    </a:lnTo>
                    <a:lnTo>
                      <a:pt x="45" y="190"/>
                    </a:lnTo>
                    <a:lnTo>
                      <a:pt x="55" y="197"/>
                    </a:lnTo>
                    <a:lnTo>
                      <a:pt x="67" y="199"/>
                    </a:lnTo>
                    <a:lnTo>
                      <a:pt x="204" y="199"/>
                    </a:lnTo>
                    <a:lnTo>
                      <a:pt x="197" y="206"/>
                    </a:lnTo>
                    <a:lnTo>
                      <a:pt x="187" y="216"/>
                    </a:lnTo>
                    <a:lnTo>
                      <a:pt x="179" y="228"/>
                    </a:lnTo>
                    <a:lnTo>
                      <a:pt x="173" y="241"/>
                    </a:lnTo>
                    <a:lnTo>
                      <a:pt x="170" y="255"/>
                    </a:lnTo>
                    <a:lnTo>
                      <a:pt x="170" y="270"/>
                    </a:lnTo>
                    <a:lnTo>
                      <a:pt x="171" y="284"/>
                    </a:lnTo>
                    <a:lnTo>
                      <a:pt x="174" y="299"/>
                    </a:lnTo>
                    <a:lnTo>
                      <a:pt x="179" y="313"/>
                    </a:lnTo>
                    <a:lnTo>
                      <a:pt x="185" y="329"/>
                    </a:lnTo>
                    <a:lnTo>
                      <a:pt x="192" y="344"/>
                    </a:lnTo>
                    <a:lnTo>
                      <a:pt x="199" y="360"/>
                    </a:lnTo>
                    <a:lnTo>
                      <a:pt x="206" y="375"/>
                    </a:lnTo>
                    <a:lnTo>
                      <a:pt x="212" y="386"/>
                    </a:lnTo>
                    <a:lnTo>
                      <a:pt x="218" y="397"/>
                    </a:lnTo>
                    <a:lnTo>
                      <a:pt x="225" y="408"/>
                    </a:lnTo>
                    <a:lnTo>
                      <a:pt x="231" y="419"/>
                    </a:lnTo>
                    <a:lnTo>
                      <a:pt x="237" y="430"/>
                    </a:lnTo>
                    <a:lnTo>
                      <a:pt x="244" y="440"/>
                    </a:lnTo>
                    <a:lnTo>
                      <a:pt x="251" y="451"/>
                    </a:lnTo>
                    <a:lnTo>
                      <a:pt x="265" y="471"/>
                    </a:lnTo>
                    <a:lnTo>
                      <a:pt x="265" y="471"/>
                    </a:lnTo>
                    <a:lnTo>
                      <a:pt x="272" y="482"/>
                    </a:lnTo>
                    <a:lnTo>
                      <a:pt x="279" y="492"/>
                    </a:lnTo>
                    <a:lnTo>
                      <a:pt x="287" y="502"/>
                    </a:lnTo>
                    <a:lnTo>
                      <a:pt x="294" y="512"/>
                    </a:lnTo>
                    <a:lnTo>
                      <a:pt x="302" y="522"/>
                    </a:lnTo>
                    <a:lnTo>
                      <a:pt x="310" y="532"/>
                    </a:lnTo>
                    <a:lnTo>
                      <a:pt x="319" y="542"/>
                    </a:lnTo>
                    <a:lnTo>
                      <a:pt x="330" y="554"/>
                    </a:lnTo>
                    <a:lnTo>
                      <a:pt x="341" y="567"/>
                    </a:lnTo>
                    <a:lnTo>
                      <a:pt x="353" y="579"/>
                    </a:lnTo>
                    <a:lnTo>
                      <a:pt x="365" y="590"/>
                    </a:lnTo>
                    <a:lnTo>
                      <a:pt x="377" y="600"/>
                    </a:lnTo>
                    <a:lnTo>
                      <a:pt x="389" y="608"/>
                    </a:lnTo>
                    <a:lnTo>
                      <a:pt x="402" y="615"/>
                    </a:lnTo>
                    <a:lnTo>
                      <a:pt x="416" y="621"/>
                    </a:lnTo>
                    <a:lnTo>
                      <a:pt x="430" y="623"/>
                    </a:lnTo>
                    <a:lnTo>
                      <a:pt x="517" y="623"/>
                    </a:lnTo>
                    <a:lnTo>
                      <a:pt x="626" y="785"/>
                    </a:lnTo>
                    <a:lnTo>
                      <a:pt x="615" y="790"/>
                    </a:lnTo>
                    <a:lnTo>
                      <a:pt x="603" y="795"/>
                    </a:lnTo>
                    <a:lnTo>
                      <a:pt x="592" y="800"/>
                    </a:lnTo>
                    <a:lnTo>
                      <a:pt x="581" y="803"/>
                    </a:lnTo>
                    <a:lnTo>
                      <a:pt x="571" y="806"/>
                    </a:lnTo>
                    <a:lnTo>
                      <a:pt x="561" y="808"/>
                    </a:lnTo>
                    <a:lnTo>
                      <a:pt x="551" y="810"/>
                    </a:lnTo>
                    <a:lnTo>
                      <a:pt x="541" y="812"/>
                    </a:lnTo>
                    <a:lnTo>
                      <a:pt x="520" y="816"/>
                    </a:lnTo>
                    <a:lnTo>
                      <a:pt x="499" y="819"/>
                    </a:lnTo>
                    <a:lnTo>
                      <a:pt x="478" y="819"/>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41">
                <a:extLst>
                  <a:ext uri="{FF2B5EF4-FFF2-40B4-BE49-F238E27FC236}">
                    <a16:creationId xmlns:a16="http://schemas.microsoft.com/office/drawing/2014/main" id="{EF32DB7D-5376-4787-B159-061B519F7931}"/>
                  </a:ext>
                </a:extLst>
              </p:cNvPr>
              <p:cNvSpPr>
                <a:spLocks/>
              </p:cNvSpPr>
              <p:nvPr/>
            </p:nvSpPr>
            <p:spPr bwMode="auto">
              <a:xfrm>
                <a:off x="467" y="617"/>
                <a:ext cx="627" cy="820"/>
              </a:xfrm>
              <a:custGeom>
                <a:avLst/>
                <a:gdLst>
                  <a:gd name="T0" fmla="*/ 204 w 627"/>
                  <a:gd name="T1" fmla="*/ 199 h 820"/>
                  <a:gd name="T2" fmla="*/ 67 w 627"/>
                  <a:gd name="T3" fmla="*/ 199 h 820"/>
                  <a:gd name="T4" fmla="*/ 80 w 627"/>
                  <a:gd name="T5" fmla="*/ 197 h 820"/>
                  <a:gd name="T6" fmla="*/ 90 w 627"/>
                  <a:gd name="T7" fmla="*/ 190 h 820"/>
                  <a:gd name="T8" fmla="*/ 96 w 627"/>
                  <a:gd name="T9" fmla="*/ 180 h 820"/>
                  <a:gd name="T10" fmla="*/ 99 w 627"/>
                  <a:gd name="T11" fmla="*/ 168 h 820"/>
                  <a:gd name="T12" fmla="*/ 96 w 627"/>
                  <a:gd name="T13" fmla="*/ 156 h 820"/>
                  <a:gd name="T14" fmla="*/ 90 w 627"/>
                  <a:gd name="T15" fmla="*/ 146 h 820"/>
                  <a:gd name="T16" fmla="*/ 80 w 627"/>
                  <a:gd name="T17" fmla="*/ 140 h 820"/>
                  <a:gd name="T18" fmla="*/ 67 w 627"/>
                  <a:gd name="T19" fmla="*/ 137 h 820"/>
                  <a:gd name="T20" fmla="*/ 190 w 627"/>
                  <a:gd name="T21" fmla="*/ 137 h 820"/>
                  <a:gd name="T22" fmla="*/ 225 w 627"/>
                  <a:gd name="T23" fmla="*/ 189 h 820"/>
                  <a:gd name="T24" fmla="*/ 215 w 627"/>
                  <a:gd name="T25" fmla="*/ 193 h 820"/>
                  <a:gd name="T26" fmla="*/ 205 w 627"/>
                  <a:gd name="T27" fmla="*/ 199 h 820"/>
                  <a:gd name="T28" fmla="*/ 204 w 627"/>
                  <a:gd name="T29" fmla="*/ 19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7" h="820">
                    <a:moveTo>
                      <a:pt x="204" y="199"/>
                    </a:moveTo>
                    <a:lnTo>
                      <a:pt x="67" y="199"/>
                    </a:lnTo>
                    <a:lnTo>
                      <a:pt x="80" y="197"/>
                    </a:lnTo>
                    <a:lnTo>
                      <a:pt x="90" y="190"/>
                    </a:lnTo>
                    <a:lnTo>
                      <a:pt x="96" y="180"/>
                    </a:lnTo>
                    <a:lnTo>
                      <a:pt x="99" y="168"/>
                    </a:lnTo>
                    <a:lnTo>
                      <a:pt x="96" y="156"/>
                    </a:lnTo>
                    <a:lnTo>
                      <a:pt x="90" y="146"/>
                    </a:lnTo>
                    <a:lnTo>
                      <a:pt x="80" y="140"/>
                    </a:lnTo>
                    <a:lnTo>
                      <a:pt x="67" y="137"/>
                    </a:lnTo>
                    <a:lnTo>
                      <a:pt x="190" y="137"/>
                    </a:lnTo>
                    <a:lnTo>
                      <a:pt x="225" y="189"/>
                    </a:lnTo>
                    <a:lnTo>
                      <a:pt x="215" y="193"/>
                    </a:lnTo>
                    <a:lnTo>
                      <a:pt x="205" y="199"/>
                    </a:lnTo>
                    <a:lnTo>
                      <a:pt x="204" y="199"/>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2">
                <a:extLst>
                  <a:ext uri="{FF2B5EF4-FFF2-40B4-BE49-F238E27FC236}">
                    <a16:creationId xmlns:a16="http://schemas.microsoft.com/office/drawing/2014/main" id="{7B464DAF-F5A6-4179-BCC5-BA4269EB6C04}"/>
                  </a:ext>
                </a:extLst>
              </p:cNvPr>
              <p:cNvSpPr>
                <a:spLocks/>
              </p:cNvSpPr>
              <p:nvPr/>
            </p:nvSpPr>
            <p:spPr bwMode="auto">
              <a:xfrm>
                <a:off x="467" y="617"/>
                <a:ext cx="627" cy="820"/>
              </a:xfrm>
              <a:custGeom>
                <a:avLst/>
                <a:gdLst>
                  <a:gd name="T0" fmla="*/ 517 w 627"/>
                  <a:gd name="T1" fmla="*/ 623 h 820"/>
                  <a:gd name="T2" fmla="*/ 430 w 627"/>
                  <a:gd name="T3" fmla="*/ 623 h 820"/>
                  <a:gd name="T4" fmla="*/ 445 w 627"/>
                  <a:gd name="T5" fmla="*/ 623 h 820"/>
                  <a:gd name="T6" fmla="*/ 458 w 627"/>
                  <a:gd name="T7" fmla="*/ 620 h 820"/>
                  <a:gd name="T8" fmla="*/ 472 w 627"/>
                  <a:gd name="T9" fmla="*/ 615 h 820"/>
                  <a:gd name="T10" fmla="*/ 482 w 627"/>
                  <a:gd name="T11" fmla="*/ 610 h 820"/>
                  <a:gd name="T12" fmla="*/ 490 w 627"/>
                  <a:gd name="T13" fmla="*/ 603 h 820"/>
                  <a:gd name="T14" fmla="*/ 498 w 627"/>
                  <a:gd name="T15" fmla="*/ 596 h 820"/>
                  <a:gd name="T16" fmla="*/ 517 w 627"/>
                  <a:gd name="T17" fmla="*/ 62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820">
                    <a:moveTo>
                      <a:pt x="517" y="623"/>
                    </a:moveTo>
                    <a:lnTo>
                      <a:pt x="430" y="623"/>
                    </a:lnTo>
                    <a:lnTo>
                      <a:pt x="445" y="623"/>
                    </a:lnTo>
                    <a:lnTo>
                      <a:pt x="458" y="620"/>
                    </a:lnTo>
                    <a:lnTo>
                      <a:pt x="472" y="615"/>
                    </a:lnTo>
                    <a:lnTo>
                      <a:pt x="482" y="610"/>
                    </a:lnTo>
                    <a:lnTo>
                      <a:pt x="490" y="603"/>
                    </a:lnTo>
                    <a:lnTo>
                      <a:pt x="498" y="596"/>
                    </a:lnTo>
                    <a:lnTo>
                      <a:pt x="517" y="623"/>
                    </a:lnTo>
                    <a:close/>
                  </a:path>
                </a:pathLst>
              </a:custGeom>
              <a:solidFill>
                <a:srgbClr val="54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7" name="TextBox 46">
            <a:extLst>
              <a:ext uri="{FF2B5EF4-FFF2-40B4-BE49-F238E27FC236}">
                <a16:creationId xmlns:a16="http://schemas.microsoft.com/office/drawing/2014/main" id="{84DE5B39-BD51-47CE-A86F-AF007D321CD6}"/>
              </a:ext>
            </a:extLst>
          </p:cNvPr>
          <p:cNvSpPr txBox="1"/>
          <p:nvPr/>
        </p:nvSpPr>
        <p:spPr>
          <a:xfrm>
            <a:off x="3657600" y="3902642"/>
            <a:ext cx="4998719" cy="1636345"/>
          </a:xfrm>
          <a:prstGeom prst="rect">
            <a:avLst/>
          </a:prstGeom>
          <a:noFill/>
        </p:spPr>
        <p:txBody>
          <a:bodyPr wrap="square">
            <a:spAutoFit/>
          </a:bodyPr>
          <a:lstStyle/>
          <a:p>
            <a:pPr marL="815975" marR="0" indent="-815975" eaLnBrk="0" hangingPunct="0">
              <a:lnSpc>
                <a:spcPct val="150000"/>
              </a:lnSpc>
              <a:spcBef>
                <a:spcPts val="565"/>
              </a:spcBef>
              <a:spcAft>
                <a:spcPts val="0"/>
              </a:spcAft>
            </a:pPr>
            <a:r>
              <a:rPr lang="en-US" sz="2800" dirty="0">
                <a:solidFill>
                  <a:srgbClr val="409AA4"/>
                </a:solidFill>
                <a:effectLst/>
                <a:latin typeface="Lucida Sans" panose="020B0602030504020204" pitchFamily="34" charset="0"/>
                <a:ea typeface="Times New Roman" panose="02020603050405020304" pitchFamily="18" charset="0"/>
                <a:cs typeface="Lucida Sans" panose="020B0602030504020204" pitchFamily="34" charset="0"/>
              </a:rPr>
              <a:t>CALL</a:t>
            </a:r>
            <a:endParaRPr lang="en-US" sz="900" dirty="0">
              <a:solidFill>
                <a:srgbClr val="409AA4"/>
              </a:solidFill>
              <a:latin typeface="Lucida Sans" panose="020B0602030504020204" pitchFamily="34" charset="0"/>
              <a:ea typeface="Times New Roman" panose="02020603050405020304" pitchFamily="18" charset="0"/>
              <a:cs typeface="Lucida Sans" panose="020B0602030504020204" pitchFamily="34" charset="0"/>
            </a:endParaRPr>
          </a:p>
          <a:p>
            <a:pPr marL="815975" marR="0" indent="-815975" eaLnBrk="0" hangingPunct="0">
              <a:lnSpc>
                <a:spcPts val="1625"/>
              </a:lnSpc>
              <a:spcBef>
                <a:spcPts val="565"/>
              </a:spcBef>
              <a:spcAft>
                <a:spcPts val="0"/>
              </a:spcAft>
            </a:pPr>
            <a:r>
              <a:rPr lang="en-US" sz="2800" dirty="0">
                <a:effectLst/>
                <a:latin typeface="Lucida Sans" panose="020B0602030504020204" pitchFamily="34" charset="0"/>
                <a:ea typeface="Times New Roman" panose="02020603050405020304" pitchFamily="18" charset="0"/>
                <a:cs typeface="Lucida Sans" panose="020B0602030504020204" pitchFamily="34" charset="0"/>
              </a:rPr>
              <a:t>410-641-7717</a:t>
            </a:r>
            <a:endParaRPr lang="en-US" sz="900" dirty="0">
              <a:effectLst/>
              <a:latin typeface="Lucida Sans" panose="020B0602030504020204" pitchFamily="34" charset="0"/>
              <a:ea typeface="Times New Roman" panose="02020603050405020304" pitchFamily="18" charset="0"/>
              <a:cs typeface="Lucida Sans" panose="020B0602030504020204" pitchFamily="34" charset="0"/>
            </a:endParaRPr>
          </a:p>
          <a:p>
            <a:r>
              <a:rPr lang="en-US" sz="2000" dirty="0">
                <a:effectLst/>
                <a:latin typeface="Lucida Sans" panose="020B0602030504020204" pitchFamily="34" charset="0"/>
                <a:ea typeface="Times New Roman" panose="02020603050405020304" pitchFamily="18" charset="0"/>
                <a:cs typeface="Lucida Sans" panose="020B0602030504020204" pitchFamily="34" charset="0"/>
              </a:rPr>
              <a:t>After</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hours,</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call</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Ocean</a:t>
            </a:r>
            <a:r>
              <a:rPr lang="en-US" sz="2000" spc="35"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Pines</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Police</a:t>
            </a:r>
            <a:r>
              <a:rPr lang="en-US" sz="2000" spc="30"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at</a:t>
            </a:r>
            <a:r>
              <a:rPr lang="en-US" sz="2000" spc="35" dirty="0">
                <a:effectLst/>
                <a:latin typeface="Lucida Sans" panose="020B0602030504020204" pitchFamily="34" charset="0"/>
                <a:ea typeface="Times New Roman" panose="02020603050405020304" pitchFamily="18" charset="0"/>
                <a:cs typeface="Lucida Sans" panose="020B0602030504020204" pitchFamily="34" charset="0"/>
              </a:rPr>
              <a:t> </a:t>
            </a:r>
            <a:r>
              <a:rPr lang="en-US" sz="2000" dirty="0">
                <a:effectLst/>
                <a:latin typeface="Lucida Sans" panose="020B0602030504020204" pitchFamily="34" charset="0"/>
                <a:ea typeface="Times New Roman" panose="02020603050405020304" pitchFamily="18" charset="0"/>
                <a:cs typeface="Lucida Sans" panose="020B0602030504020204" pitchFamily="34" charset="0"/>
              </a:rPr>
              <a:t>410-641-7747</a:t>
            </a:r>
            <a:endParaRPr lang="en-US" sz="2000" dirty="0"/>
          </a:p>
        </p:txBody>
      </p:sp>
      <p:sp>
        <p:nvSpPr>
          <p:cNvPr id="2" name="Slide Number Placeholder 1">
            <a:extLst>
              <a:ext uri="{FF2B5EF4-FFF2-40B4-BE49-F238E27FC236}">
                <a16:creationId xmlns:a16="http://schemas.microsoft.com/office/drawing/2014/main" id="{96340551-43DA-90B6-1408-4C2306E490E9}"/>
              </a:ext>
            </a:extLst>
          </p:cNvPr>
          <p:cNvSpPr>
            <a:spLocks noGrp="1"/>
          </p:cNvSpPr>
          <p:nvPr>
            <p:ph type="sldNum" sz="quarter" idx="12"/>
          </p:nvPr>
        </p:nvSpPr>
        <p:spPr/>
        <p:txBody>
          <a:bodyPr/>
          <a:lstStyle/>
          <a:p>
            <a:fld id="{1B09B6B0-3224-437D-BE4C-07884B43B4D4}"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76640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AB49E860-11CB-7C70-4E09-5ADEE46A7CE0}"/>
              </a:ext>
            </a:extLst>
          </p:cNvPr>
          <p:cNvSpPr>
            <a:spLocks noGrp="1"/>
          </p:cNvSpPr>
          <p:nvPr>
            <p:ph type="title"/>
          </p:nvPr>
        </p:nvSpPr>
        <p:spPr>
          <a:xfrm>
            <a:off x="2703933" y="4689553"/>
            <a:ext cx="3736132" cy="1065690"/>
          </a:xfrm>
        </p:spPr>
        <p:txBody>
          <a:bodyPr vert="horz" lIns="91440" tIns="45720" rIns="91440" bIns="45720" rtlCol="0" anchor="b">
            <a:normAutofit/>
          </a:bodyPr>
          <a:lstStyle/>
          <a:p>
            <a:pPr marL="0" marR="0" lvl="0" indent="0" fontAlgn="auto">
              <a:spcAft>
                <a:spcPts val="600"/>
              </a:spcAft>
              <a:buClrTx/>
              <a:buSzTx/>
              <a:tabLst/>
              <a:defRPr/>
            </a:pPr>
            <a:r>
              <a:rPr kumimoji="0" lang="en-US" sz="3200" b="1" u="none" strike="noStrike" cap="all" spc="-100" normalizeH="0" noProof="0" dirty="0">
                <a:ln>
                  <a:noFill/>
                </a:ln>
                <a:solidFill>
                  <a:schemeClr val="tx1"/>
                </a:solidFill>
                <a:uLnTx/>
                <a:uFillTx/>
              </a:rPr>
              <a:t>Your assessment</a:t>
            </a:r>
          </a:p>
          <a:p>
            <a:pPr marL="0" marR="0" lvl="0" indent="0" fontAlgn="auto">
              <a:spcAft>
                <a:spcPts val="600"/>
              </a:spcAft>
              <a:buClrTx/>
              <a:buSzTx/>
              <a:tabLst/>
              <a:defRPr/>
            </a:pPr>
            <a:r>
              <a:rPr kumimoji="0" lang="en-US" sz="3200" b="1" u="none" strike="noStrike" cap="all" spc="-100" normalizeH="0" noProof="0" dirty="0">
                <a:ln>
                  <a:noFill/>
                </a:ln>
                <a:solidFill>
                  <a:schemeClr val="tx1"/>
                </a:solidFill>
                <a:uLnTx/>
                <a:uFillTx/>
              </a:rPr>
              <a:t>dollars at work</a:t>
            </a:r>
          </a:p>
        </p:txBody>
      </p:sp>
      <p:pic>
        <p:nvPicPr>
          <p:cNvPr id="28" name="Graphic 27" descr="Money">
            <a:extLst>
              <a:ext uri="{FF2B5EF4-FFF2-40B4-BE49-F238E27FC236}">
                <a16:creationId xmlns:a16="http://schemas.microsoft.com/office/drawing/2014/main" id="{EFA2D791-9D6B-4BF8-8E89-9D23EE1AC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3310" y="405442"/>
            <a:ext cx="3556755" cy="3556755"/>
          </a:xfrm>
          <a:prstGeom prst="rect">
            <a:avLst/>
          </a:prstGeom>
        </p:spPr>
      </p:pic>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98B5F13F-7E1A-4580-A55C-09F2476A26E1}" type="slidenum">
              <a:rPr lang="en-US" sz="1200" b="1" kern="1200" dirty="0">
                <a:solidFill>
                  <a:schemeClr val="accent1"/>
                </a:solidFill>
                <a:latin typeface="+mn-lt"/>
                <a:ea typeface="+mn-ea"/>
                <a:cs typeface="+mn-cs"/>
              </a:rPr>
              <a:pPr defTabSz="457200">
                <a:spcAft>
                  <a:spcPts val="600"/>
                </a:spcAft>
              </a:pPr>
              <a:t>27</a:t>
            </a:fld>
            <a:endParaRPr lang="en-US" sz="1200" b="1" kern="1200" dirty="0">
              <a:solidFill>
                <a:schemeClr val="accent1"/>
              </a:solidFill>
              <a:latin typeface="+mn-lt"/>
              <a:ea typeface="+mn-ea"/>
              <a:cs typeface="+mn-cs"/>
            </a:endParaRPr>
          </a:p>
        </p:txBody>
      </p:sp>
    </p:spTree>
    <p:extLst>
      <p:ext uri="{BB962C8B-B14F-4D97-AF65-F5344CB8AC3E}">
        <p14:creationId xmlns:p14="http://schemas.microsoft.com/office/powerpoint/2010/main" val="15031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2667000" y="59115"/>
            <a:ext cx="6156960" cy="3539430"/>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Where were we?</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Deficit of $1.6 million</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pitchFamily="34" charset="0"/>
                <a:cs typeface="Times New Roman" pitchFamily="18" charset="0"/>
              </a:rPr>
              <a:t>Bulkhead, drainage, dredging, and road programs needed to be jump-started</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Needed to implement a plan and objectives</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Need for compensation study</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pitchFamily="34" charset="0"/>
                <a:cs typeface="Times New Roman" pitchFamily="18" charset="0"/>
              </a:rPr>
              <a:t>Needed to complete forensic audit and summarize</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pitchFamily="34" charset="0"/>
                <a:cs typeface="Times New Roman" pitchFamily="18" charset="0"/>
              </a:rPr>
              <a:t>Identified a need for an RFP system</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Identified a need to outsource food &amp; beverage</a:t>
            </a:r>
          </a:p>
          <a:p>
            <a:pPr marL="457200" marR="0" lvl="1" indent="0" algn="l"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p:txBody>
      </p:sp>
      <p:sp>
        <p:nvSpPr>
          <p:cNvPr id="7" name="Date Placeholder 5">
            <a:extLst>
              <a:ext uri="{FF2B5EF4-FFF2-40B4-BE49-F238E27FC236}">
                <a16:creationId xmlns:a16="http://schemas.microsoft.com/office/drawing/2014/main" id="{877A70D6-8582-4A0C-B14E-C28565FE0ED9}"/>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25513B-675B-4974-9B8B-29E073421085}" type="datetime1">
              <a:rPr kumimoji="0" lang="en-US" sz="1100" b="0" i="0" u="none" strike="noStrike" kern="1200" cap="all"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8/13/2022</a:t>
            </a:fld>
            <a:endParaRPr kumimoji="0" lang="en-US" sz="2800" b="0" i="0" u="none" strike="noStrike" kern="1200" cap="all" spc="0" normalizeH="0" baseline="0" noProof="0" dirty="0">
              <a:ln>
                <a:noFill/>
              </a:ln>
              <a:solidFill>
                <a:srgbClr val="FFFFFF"/>
              </a:solidFill>
              <a:effectLst/>
              <a:uLnTx/>
              <a:uFillTx/>
              <a:latin typeface="Corbel" panose="020B0503020204020204"/>
              <a:ea typeface="+mn-ea"/>
              <a:cs typeface="+mn-cs"/>
            </a:endParaRPr>
          </a:p>
        </p:txBody>
      </p:sp>
      <p:sp>
        <p:nvSpPr>
          <p:cNvPr id="8" name="Slide Number Placeholder 6">
            <a:extLst>
              <a:ext uri="{FF2B5EF4-FFF2-40B4-BE49-F238E27FC236}">
                <a16:creationId xmlns:a16="http://schemas.microsoft.com/office/drawing/2014/main" id="{E391B303-7B7E-43A9-96A7-3E3A8A539C1E}"/>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a:ln>
                  <a:noFill/>
                </a:ln>
                <a:solidFill>
                  <a:srgbClr val="FFFFFF"/>
                </a:solidFill>
                <a:effectLst/>
                <a:uLnTx/>
                <a:uFillTx/>
                <a:latin typeface="Corbel" panose="020B0503020204020204"/>
                <a:ea typeface="+mn-ea"/>
                <a:cs typeface="+mn-cs"/>
              </a:rPr>
              <a:t>Pg. </a:t>
            </a:r>
            <a:fld id="{A29BDA75-041B-4674-9472-622CAF4C5DB2}" type="slidenum">
              <a:rPr kumimoji="0" lang="en-US" sz="1100" b="0" i="0" u="none" strike="noStrike" kern="1200" cap="all" spc="0" normalizeH="0" baseline="0" noProof="0" smtClean="0">
                <a:ln>
                  <a:noFill/>
                </a:ln>
                <a:solidFill>
                  <a:srgbClr val="FFFFFF"/>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2800" b="0" i="0" u="none" strike="noStrike" kern="1200" cap="all" spc="0" normalizeH="0" baseline="0" noProof="0" dirty="0">
              <a:ln>
                <a:noFill/>
              </a:ln>
              <a:solidFill>
                <a:srgbClr val="FFFFFF"/>
              </a:solidFill>
              <a:effectLst/>
              <a:uLnTx/>
              <a:uFillTx/>
              <a:latin typeface="Corbel" panose="020B0503020204020204"/>
              <a:ea typeface="+mn-ea"/>
              <a:cs typeface="+mn-cs"/>
            </a:endParaRPr>
          </a:p>
        </p:txBody>
      </p:sp>
      <p:sp>
        <p:nvSpPr>
          <p:cNvPr id="3" name="Slide Number Placeholder 2">
            <a:extLst>
              <a:ext uri="{FF2B5EF4-FFF2-40B4-BE49-F238E27FC236}">
                <a16:creationId xmlns:a16="http://schemas.microsoft.com/office/drawing/2014/main" id="{C2A630AE-0EF8-4166-0818-AD36496A71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BDA75-041B-4674-9472-622CAF4C5DB2}" type="slidenum">
              <a:rPr kumimoji="0" lang="en-US" sz="11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1430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2667000" y="59115"/>
            <a:ext cx="6156960" cy="6155531"/>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What have we done?</a:t>
            </a:r>
          </a:p>
          <a:p>
            <a:pPr algn="ctr" fontAlgn="b"/>
            <a:endParaRPr lang="en-US" sz="1600" b="1"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2019:</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After $1.2M budget deficit from prior year, closed April 2019 with a $130,000 positive variance</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Workgroups formed to jump-started drainage and bulkhead programs</a:t>
            </a:r>
          </a:p>
          <a:p>
            <a:pPr marL="573088" lvl="1" indent="-231775" fontAlgn="b">
              <a:buFont typeface="Arial" panose="020B0604020202020204" pitchFamily="34" charset="0"/>
              <a:buChar char="•"/>
            </a:pPr>
            <a:r>
              <a:rPr lang="en-US" sz="1600" dirty="0" err="1">
                <a:solidFill>
                  <a:prstClr val="black"/>
                </a:solidFill>
                <a:latin typeface="Century Gothic" panose="020B0502020202020204" pitchFamily="34" charset="0"/>
                <a:cs typeface="Times New Roman" pitchFamily="18" charset="0"/>
              </a:rPr>
              <a:t>Bullkhead</a:t>
            </a:r>
            <a:r>
              <a:rPr lang="en-US" sz="1600" dirty="0">
                <a:solidFill>
                  <a:prstClr val="black"/>
                </a:solidFill>
                <a:latin typeface="Century Gothic" panose="020B0502020202020204" pitchFamily="34" charset="0"/>
                <a:cs typeface="Times New Roman" pitchFamily="18" charset="0"/>
              </a:rPr>
              <a:t> program jump-started</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Sibson employee compensation study</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Improvements to Board meeting videos</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Transition to Northstar</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New website launched</a:t>
            </a:r>
          </a:p>
          <a:p>
            <a:pPr marL="573088" lvl="1" indent="-231775" fontAlgn="b">
              <a:buFont typeface="Arial" panose="020B0604020202020204" pitchFamily="34" charset="0"/>
              <a:buChar char="•"/>
            </a:pPr>
            <a:r>
              <a:rPr lang="en-US" sz="1600" dirty="0" err="1">
                <a:solidFill>
                  <a:prstClr val="black"/>
                </a:solidFill>
                <a:latin typeface="Century Gothic" panose="020B0502020202020204" pitchFamily="34" charset="0"/>
                <a:cs typeface="Times New Roman" pitchFamily="18" charset="0"/>
              </a:rPr>
              <a:t>Ortt</a:t>
            </a:r>
            <a:r>
              <a:rPr lang="en-US" sz="1600" dirty="0">
                <a:solidFill>
                  <a:prstClr val="black"/>
                </a:solidFill>
                <a:latin typeface="Century Gothic" panose="020B0502020202020204" pitchFamily="34" charset="0"/>
                <a:cs typeface="Times New Roman" pitchFamily="18" charset="0"/>
              </a:rPr>
              <a:t> Companies contract extension signed (win-win)</a:t>
            </a:r>
          </a:p>
          <a:p>
            <a:pPr fontAlgn="b"/>
            <a:endParaRPr lang="en-US" sz="1600"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2020:</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Secured PPP funding</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Installed safety protocols for COVID</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New Clubhouse and Cart Barn (under budget)</a:t>
            </a:r>
          </a:p>
          <a:p>
            <a:pPr marL="1030288" lvl="2" indent="-231775" fontAlgn="b">
              <a:buFont typeface="Arial" panose="020B0604020202020204" pitchFamily="34" charset="0"/>
              <a:buChar char="•"/>
            </a:pPr>
            <a:r>
              <a:rPr lang="en-US" sz="1400" dirty="0">
                <a:solidFill>
                  <a:prstClr val="black"/>
                </a:solidFill>
                <a:latin typeface="Century Gothic" panose="020B0502020202020204" pitchFamily="34" charset="0"/>
                <a:cs typeface="Times New Roman" pitchFamily="18" charset="0"/>
              </a:rPr>
              <a:t>Clubhouse:  $1,483,562 ($1,600,000 budgeted)</a:t>
            </a:r>
          </a:p>
          <a:p>
            <a:pPr marL="1030288" lvl="2" indent="-231775" fontAlgn="b">
              <a:buFont typeface="Arial" panose="020B0604020202020204" pitchFamily="34" charset="0"/>
              <a:buChar char="•"/>
            </a:pPr>
            <a:r>
              <a:rPr lang="en-US" sz="1400" dirty="0">
                <a:solidFill>
                  <a:prstClr val="black"/>
                </a:solidFill>
                <a:latin typeface="Century Gothic" panose="020B0502020202020204" pitchFamily="34" charset="0"/>
                <a:cs typeface="Times New Roman" pitchFamily="18" charset="0"/>
              </a:rPr>
              <a:t>Cart Barn:  $312,121 ($430,000 budgeted)</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Clubhouse Bar &amp; Grille opened</a:t>
            </a:r>
          </a:p>
          <a:p>
            <a:pPr marL="573088" lvl="1" indent="-231775"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Police Department renovation (under budget)</a:t>
            </a:r>
          </a:p>
          <a:p>
            <a:pPr marL="1030288" lvl="2" indent="-231775" fontAlgn="b">
              <a:buFont typeface="Arial" panose="020B0604020202020204" pitchFamily="34" charset="0"/>
              <a:buChar char="•"/>
            </a:pPr>
            <a:r>
              <a:rPr lang="en-US" sz="1400" dirty="0">
                <a:solidFill>
                  <a:prstClr val="black"/>
                </a:solidFill>
                <a:latin typeface="Century Gothic" panose="020B0502020202020204" pitchFamily="34" charset="0"/>
                <a:cs typeface="Times New Roman" pitchFamily="18" charset="0"/>
              </a:rPr>
              <a:t>$1,195,000 ($1,300,000 budgeted)</a:t>
            </a:r>
          </a:p>
          <a:p>
            <a:pPr lvl="1" fontAlgn="b"/>
            <a:endParaRPr lang="en-US" dirty="0">
              <a:solidFill>
                <a:prstClr val="black"/>
              </a:solidFill>
              <a:latin typeface="Century Gothic" panose="020B0502020202020204" pitchFamily="34" charset="0"/>
              <a:cs typeface="Times New Roman" pitchFamily="18" charset="0"/>
            </a:endParaRPr>
          </a:p>
        </p:txBody>
      </p:sp>
      <p:sp>
        <p:nvSpPr>
          <p:cNvPr id="7" name="Date Placeholder 5">
            <a:extLst>
              <a:ext uri="{FF2B5EF4-FFF2-40B4-BE49-F238E27FC236}">
                <a16:creationId xmlns:a16="http://schemas.microsoft.com/office/drawing/2014/main" id="{877A70D6-8582-4A0C-B14E-C28565FE0ED9}"/>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8/13/2022</a:t>
            </a:fld>
            <a:endParaRPr lang="en-US" dirty="0">
              <a:solidFill>
                <a:schemeClr val="bg1"/>
              </a:solidFill>
            </a:endParaRPr>
          </a:p>
        </p:txBody>
      </p:sp>
      <p:sp>
        <p:nvSpPr>
          <p:cNvPr id="8" name="Slide Number Placeholder 6">
            <a:extLst>
              <a:ext uri="{FF2B5EF4-FFF2-40B4-BE49-F238E27FC236}">
                <a16:creationId xmlns:a16="http://schemas.microsoft.com/office/drawing/2014/main" id="{E391B303-7B7E-43A9-96A7-3E3A8A539C1E}"/>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29</a:t>
            </a:fld>
            <a:endParaRPr lang="en-US" dirty="0">
              <a:solidFill>
                <a:schemeClr val="bg1"/>
              </a:solidFill>
            </a:endParaRPr>
          </a:p>
        </p:txBody>
      </p:sp>
      <p:sp>
        <p:nvSpPr>
          <p:cNvPr id="3" name="Slide Number Placeholder 2">
            <a:extLst>
              <a:ext uri="{FF2B5EF4-FFF2-40B4-BE49-F238E27FC236}">
                <a16:creationId xmlns:a16="http://schemas.microsoft.com/office/drawing/2014/main" id="{C2A630AE-0EF8-4166-0818-AD36496A7156}"/>
              </a:ext>
            </a:extLst>
          </p:cNvPr>
          <p:cNvSpPr>
            <a:spLocks noGrp="1"/>
          </p:cNvSpPr>
          <p:nvPr>
            <p:ph type="sldNum" sz="quarter" idx="12"/>
          </p:nvPr>
        </p:nvSpPr>
        <p:spPr/>
        <p:txBody>
          <a:bodyPr/>
          <a:lstStyle/>
          <a:p>
            <a:fld id="{A29BDA75-041B-4674-9472-622CAF4C5DB2}" type="slidenum">
              <a:rPr lang="en-US" smtClean="0"/>
              <a:t>29</a:t>
            </a:fld>
            <a:endParaRPr lang="en-US"/>
          </a:p>
        </p:txBody>
      </p:sp>
    </p:spTree>
    <p:extLst>
      <p:ext uri="{BB962C8B-B14F-4D97-AF65-F5344CB8AC3E}">
        <p14:creationId xmlns:p14="http://schemas.microsoft.com/office/powerpoint/2010/main" val="238373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9600" y="1469136"/>
            <a:ext cx="6172200" cy="3255264"/>
          </a:xfrm>
        </p:spPr>
        <p:txBody>
          <a:bodyPr>
            <a:normAutofit fontScale="90000"/>
          </a:bodyPr>
          <a:lstStyle/>
          <a:p>
            <a:pPr marL="228600" marR="0">
              <a:lnSpc>
                <a:spcPct val="150000"/>
              </a:lnSpc>
              <a:spcBef>
                <a:spcPts val="0"/>
              </a:spcBef>
            </a:pPr>
            <a:r>
              <a:rPr lang="en-US" sz="2600" b="1" dirty="0">
                <a:solidFill>
                  <a:schemeClr val="tx1"/>
                </a:solidFill>
                <a:latin typeface="Century Gothic" panose="020B0502020202020204" pitchFamily="34" charset="0"/>
              </a:rPr>
              <a:t>Appointments</a:t>
            </a:r>
            <a:br>
              <a:rPr lang="en-US" sz="2600" b="1" dirty="0">
                <a:solidFill>
                  <a:schemeClr val="tx1"/>
                </a:solidFill>
                <a:latin typeface="Century Gothic" panose="020B0502020202020204" pitchFamily="34" charset="0"/>
              </a:rPr>
            </a:br>
            <a:r>
              <a:rPr lang="en-US" sz="2600" dirty="0">
                <a:solidFill>
                  <a:schemeClr val="tx1"/>
                </a:solidFill>
                <a:effectLst/>
                <a:latin typeface="Century Gothic" panose="020B0502020202020204" pitchFamily="34" charset="0"/>
                <a:ea typeface="Times New Roman" panose="02020603050405020304" pitchFamily="18" charset="0"/>
              </a:rPr>
              <a:t>Recorder – </a:t>
            </a:r>
            <a:r>
              <a:rPr lang="en-US" sz="2600" dirty="0">
                <a:solidFill>
                  <a:schemeClr val="tx1"/>
                </a:solidFill>
                <a:latin typeface="Century Gothic" panose="020B0502020202020204" pitchFamily="34" charset="0"/>
                <a:ea typeface="Times New Roman" panose="02020603050405020304" pitchFamily="18" charset="0"/>
              </a:rPr>
              <a:t>Linda Martin</a:t>
            </a:r>
            <a:br>
              <a:rPr lang="en-US" sz="2600" dirty="0">
                <a:solidFill>
                  <a:schemeClr val="tx1"/>
                </a:solidFill>
                <a:effectLst/>
                <a:latin typeface="Century Gothic" panose="020B0502020202020204" pitchFamily="34" charset="0"/>
                <a:ea typeface="Times New Roman" panose="02020603050405020304" pitchFamily="18" charset="0"/>
              </a:rPr>
            </a:br>
            <a:r>
              <a:rPr lang="en-US" sz="2600" dirty="0">
                <a:solidFill>
                  <a:schemeClr val="tx1"/>
                </a:solidFill>
                <a:effectLst/>
                <a:latin typeface="Century Gothic" panose="020B0502020202020204" pitchFamily="34" charset="0"/>
                <a:ea typeface="Times New Roman" panose="02020603050405020304" pitchFamily="18" charset="0"/>
              </a:rPr>
              <a:t>Parliamentarian – Jeremy Tucker</a:t>
            </a:r>
            <a:br>
              <a:rPr lang="en-US" sz="2600" dirty="0">
                <a:solidFill>
                  <a:schemeClr val="tx1"/>
                </a:solidFill>
                <a:effectLst/>
                <a:latin typeface="Century Gothic" panose="020B0502020202020204" pitchFamily="34" charset="0"/>
                <a:ea typeface="Times New Roman" panose="02020603050405020304" pitchFamily="18" charset="0"/>
              </a:rPr>
            </a:br>
            <a:r>
              <a:rPr lang="en-US" sz="2600" dirty="0">
                <a:solidFill>
                  <a:schemeClr val="tx1"/>
                </a:solidFill>
                <a:effectLst/>
                <a:latin typeface="Century Gothic" panose="020B0502020202020204" pitchFamily="34" charset="0"/>
                <a:ea typeface="Times New Roman" panose="02020603050405020304" pitchFamily="18" charset="0"/>
              </a:rPr>
              <a:t>Timekeeper – Mary Ann Whitcomb</a:t>
            </a:r>
            <a:br>
              <a:rPr lang="en-US" sz="2600" dirty="0">
                <a:solidFill>
                  <a:schemeClr val="tx1"/>
                </a:solidFill>
                <a:effectLst/>
                <a:latin typeface="Century Gothic" panose="020B0502020202020204" pitchFamily="34" charset="0"/>
                <a:ea typeface="Times New Roman" panose="02020603050405020304" pitchFamily="18" charset="0"/>
              </a:rPr>
            </a:br>
            <a:r>
              <a:rPr lang="en-US" sz="2600" dirty="0">
                <a:solidFill>
                  <a:schemeClr val="tx1"/>
                </a:solidFill>
                <a:effectLst/>
                <a:latin typeface="Century Gothic" panose="020B0502020202020204" pitchFamily="34" charset="0"/>
                <a:ea typeface="Times New Roman" panose="02020603050405020304" pitchFamily="18" charset="0"/>
              </a:rPr>
              <a:t>Sergeant-at-Arms – Chief Leo Ehrisman</a:t>
            </a:r>
            <a:br>
              <a:rPr lang="en-US" sz="2600" dirty="0">
                <a:solidFill>
                  <a:schemeClr val="tx1"/>
                </a:solidFill>
                <a:effectLst/>
                <a:latin typeface="Century Gothic" panose="020B0502020202020204" pitchFamily="34" charset="0"/>
                <a:ea typeface="Times New Roman" panose="02020603050405020304" pitchFamily="18" charset="0"/>
              </a:rPr>
            </a:br>
            <a:r>
              <a:rPr lang="en-US" sz="2600" dirty="0">
                <a:solidFill>
                  <a:schemeClr val="tx1"/>
                </a:solidFill>
                <a:effectLst/>
                <a:latin typeface="Century Gothic" panose="020B0502020202020204" pitchFamily="34" charset="0"/>
                <a:ea typeface="Times New Roman" panose="02020603050405020304" pitchFamily="18" charset="0"/>
              </a:rPr>
              <a:t>Teller – Bob Windsor </a:t>
            </a:r>
            <a:endParaRPr lang="en-US" sz="2600" b="1" dirty="0">
              <a:solidFill>
                <a:schemeClr val="tx1"/>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D58C6C24-29A7-D40C-37AC-AFBB353CCD25}"/>
              </a:ext>
            </a:extLst>
          </p:cNvPr>
          <p:cNvSpPr>
            <a:spLocks noGrp="1"/>
          </p:cNvSpPr>
          <p:nvPr>
            <p:ph type="sldNum" sz="quarter" idx="12"/>
          </p:nvPr>
        </p:nvSpPr>
        <p:spPr/>
        <p:txBody>
          <a:bodyPr/>
          <a:lstStyle/>
          <a:p>
            <a:fld id="{A29BDA75-041B-4674-9472-622CAF4C5DB2}" type="slidenum">
              <a:rPr lang="en-US" smtClean="0"/>
              <a:t>3</a:t>
            </a:fld>
            <a:endParaRPr lang="en-US"/>
          </a:p>
        </p:txBody>
      </p:sp>
    </p:spTree>
    <p:extLst>
      <p:ext uri="{BB962C8B-B14F-4D97-AF65-F5344CB8AC3E}">
        <p14:creationId xmlns:p14="http://schemas.microsoft.com/office/powerpoint/2010/main" val="20785259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2590800" y="0"/>
            <a:ext cx="6400800" cy="6524863"/>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What have we done?</a:t>
            </a:r>
          </a:p>
          <a:p>
            <a:pPr algn="ctr" fontAlgn="b"/>
            <a:endParaRPr lang="en-US" sz="1600" b="1"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2021:</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Set up successful communication plan and the team managed and executed during the COVID period, delivering positive results</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Budget favorability of $1.275 million</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Brought the operating account (retained earnings) out of the deficit position into a positive surplus balance</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Drainage projects, including pipe replacements and relining (a new process at a considerable savings)</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New playground at Robin Hood Park</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Ocean Pines Academy launched</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Golf course maintenance improved; starts showing results (outside consultant/strategic plan)</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Roads program jump-started</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Customer service initiative </a:t>
            </a:r>
            <a:r>
              <a:rPr lang="en-US" sz="1600" dirty="0">
                <a:latin typeface="Century Gothic" panose="020B0502020202020204" pitchFamily="34" charset="0"/>
                <a:cs typeface="Times New Roman" pitchFamily="18" charset="0"/>
              </a:rPr>
              <a:t>(</a:t>
            </a:r>
            <a:r>
              <a:rPr lang="en-US" sz="1600" dirty="0">
                <a:solidFill>
                  <a:srgbClr val="00B0F0"/>
                </a:solidFill>
                <a:latin typeface="Century Gothic" panose="020B0502020202020204" pitchFamily="34" charset="0"/>
                <a:cs typeface="Times New Roman" pitchFamily="18" charset="0"/>
                <a:hlinkClick r:id="rId3">
                  <a:extLst>
                    <a:ext uri="{A12FA001-AC4F-418D-AE19-62706E023703}">
                      <ahyp:hlinkClr xmlns:ahyp="http://schemas.microsoft.com/office/drawing/2018/hyperlinkcolor" val="tx"/>
                    </a:ext>
                  </a:extLst>
                </a:hlinkClick>
              </a:rPr>
              <a:t>info@oceanpines.org</a:t>
            </a:r>
            <a:r>
              <a:rPr lang="en-US" sz="1600" dirty="0">
                <a:solidFill>
                  <a:prstClr val="black"/>
                </a:solidFill>
                <a:latin typeface="Century Gothic" panose="020B0502020202020204" pitchFamily="34" charset="0"/>
                <a:cs typeface="Times New Roman" pitchFamily="18" charset="0"/>
              </a:rPr>
              <a:t>)</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Website streamlined and made more efficient</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New Craft Club building</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“DMA Lite” reserve study</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Deferred maintenance at Racquet Sports jump-started</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Record-breaking performance for food and beverage</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Community survey for strategic planning</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Beautification efforts (trees, bridge)</a:t>
            </a:r>
          </a:p>
          <a:p>
            <a:pPr marL="628650" lvl="1" indent="-287338" fontAlgn="b">
              <a:buFont typeface="Arial" panose="020B0604020202020204" pitchFamily="34" charset="0"/>
              <a:buChar char="•"/>
              <a:tabLst>
                <a:tab pos="628650" algn="l"/>
              </a:tabLst>
            </a:pPr>
            <a:r>
              <a:rPr lang="en-US" sz="1600" dirty="0">
                <a:solidFill>
                  <a:prstClr val="black"/>
                </a:solidFill>
                <a:latin typeface="Century Gothic" panose="020B0502020202020204" pitchFamily="34" charset="0"/>
                <a:cs typeface="Times New Roman" pitchFamily="18" charset="0"/>
              </a:rPr>
              <a:t>Defibrillators purchased for all OPA facilities</a:t>
            </a:r>
          </a:p>
        </p:txBody>
      </p:sp>
      <p:sp>
        <p:nvSpPr>
          <p:cNvPr id="7" name="Date Placeholder 5">
            <a:extLst>
              <a:ext uri="{FF2B5EF4-FFF2-40B4-BE49-F238E27FC236}">
                <a16:creationId xmlns:a16="http://schemas.microsoft.com/office/drawing/2014/main" id="{877A70D6-8582-4A0C-B14E-C28565FE0ED9}"/>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8/13/2022</a:t>
            </a:fld>
            <a:endParaRPr lang="en-US" dirty="0">
              <a:solidFill>
                <a:schemeClr val="bg1"/>
              </a:solidFill>
            </a:endParaRPr>
          </a:p>
        </p:txBody>
      </p:sp>
      <p:sp>
        <p:nvSpPr>
          <p:cNvPr id="8" name="Slide Number Placeholder 6">
            <a:extLst>
              <a:ext uri="{FF2B5EF4-FFF2-40B4-BE49-F238E27FC236}">
                <a16:creationId xmlns:a16="http://schemas.microsoft.com/office/drawing/2014/main" id="{E391B303-7B7E-43A9-96A7-3E3A8A539C1E}"/>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30</a:t>
            </a:fld>
            <a:endParaRPr lang="en-US" dirty="0">
              <a:solidFill>
                <a:schemeClr val="bg1"/>
              </a:solidFill>
            </a:endParaRPr>
          </a:p>
        </p:txBody>
      </p:sp>
      <p:sp>
        <p:nvSpPr>
          <p:cNvPr id="3" name="Slide Number Placeholder 2">
            <a:extLst>
              <a:ext uri="{FF2B5EF4-FFF2-40B4-BE49-F238E27FC236}">
                <a16:creationId xmlns:a16="http://schemas.microsoft.com/office/drawing/2014/main" id="{C2A630AE-0EF8-4166-0818-AD36496A7156}"/>
              </a:ext>
            </a:extLst>
          </p:cNvPr>
          <p:cNvSpPr>
            <a:spLocks noGrp="1"/>
          </p:cNvSpPr>
          <p:nvPr>
            <p:ph type="sldNum" sz="quarter" idx="12"/>
          </p:nvPr>
        </p:nvSpPr>
        <p:spPr/>
        <p:txBody>
          <a:bodyPr/>
          <a:lstStyle/>
          <a:p>
            <a:fld id="{A29BDA75-041B-4674-9472-622CAF4C5DB2}" type="slidenum">
              <a:rPr lang="en-US" smtClean="0"/>
              <a:t>30</a:t>
            </a:fld>
            <a:endParaRPr lang="en-US"/>
          </a:p>
        </p:txBody>
      </p:sp>
    </p:spTree>
    <p:extLst>
      <p:ext uri="{BB962C8B-B14F-4D97-AF65-F5344CB8AC3E}">
        <p14:creationId xmlns:p14="http://schemas.microsoft.com/office/powerpoint/2010/main" val="171363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2667000" y="59115"/>
            <a:ext cx="6156960" cy="7048083"/>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Where are we today </a:t>
            </a:r>
          </a:p>
          <a:p>
            <a:pPr algn="ctr" fontAlgn="b"/>
            <a:r>
              <a:rPr lang="en-US" sz="2800" b="1" dirty="0">
                <a:solidFill>
                  <a:prstClr val="black"/>
                </a:solidFill>
                <a:latin typeface="Century Gothic" panose="020B0502020202020204" pitchFamily="34" charset="0"/>
                <a:cs typeface="Times New Roman" pitchFamily="18" charset="0"/>
              </a:rPr>
              <a:t>(FY 2021/2022)?</a:t>
            </a:r>
          </a:p>
          <a:p>
            <a:pPr fontAlgn="b"/>
            <a:endParaRPr lang="en-US"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Record-setting assessment reduction</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Record-setting budget favorability</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Racquet Sports improvements, including new pickleball courts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Golf operation profitable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Aquatics and Recreation &amp; Parks thriving!</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Marina slips have a wait list</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North Gate Bridge improvements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More beautification efforts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High-priority mailboxes and pedestals being replaced</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Online assessment payment for the first time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Online voting</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Hybrid meetings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Improvements to allow for more spaces for hybrid meetings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Clubhouse improvements (acoustics)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Codifying strategic plan – updated process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Objectives prepared/presented to Board and cascaded to team</a:t>
            </a:r>
          </a:p>
          <a:p>
            <a:pPr algn="ctr" fontAlgn="b"/>
            <a:endParaRPr lang="en-US" dirty="0">
              <a:solidFill>
                <a:prstClr val="black"/>
              </a:solidFill>
              <a:latin typeface="Century Gothic" panose="020B0502020202020204" pitchFamily="34" charset="0"/>
            </a:endParaRPr>
          </a:p>
        </p:txBody>
      </p:sp>
      <p:sp>
        <p:nvSpPr>
          <p:cNvPr id="7" name="Date Placeholder 5">
            <a:extLst>
              <a:ext uri="{FF2B5EF4-FFF2-40B4-BE49-F238E27FC236}">
                <a16:creationId xmlns:a16="http://schemas.microsoft.com/office/drawing/2014/main" id="{877A70D6-8582-4A0C-B14E-C28565FE0ED9}"/>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8/13/2022</a:t>
            </a:fld>
            <a:endParaRPr lang="en-US" dirty="0">
              <a:solidFill>
                <a:schemeClr val="bg1"/>
              </a:solidFill>
            </a:endParaRPr>
          </a:p>
        </p:txBody>
      </p:sp>
      <p:sp>
        <p:nvSpPr>
          <p:cNvPr id="8" name="Slide Number Placeholder 6">
            <a:extLst>
              <a:ext uri="{FF2B5EF4-FFF2-40B4-BE49-F238E27FC236}">
                <a16:creationId xmlns:a16="http://schemas.microsoft.com/office/drawing/2014/main" id="{E391B303-7B7E-43A9-96A7-3E3A8A539C1E}"/>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31</a:t>
            </a:fld>
            <a:endParaRPr lang="en-US" dirty="0">
              <a:solidFill>
                <a:schemeClr val="bg1"/>
              </a:solidFill>
            </a:endParaRPr>
          </a:p>
        </p:txBody>
      </p:sp>
      <p:sp>
        <p:nvSpPr>
          <p:cNvPr id="3" name="Slide Number Placeholder 2">
            <a:extLst>
              <a:ext uri="{FF2B5EF4-FFF2-40B4-BE49-F238E27FC236}">
                <a16:creationId xmlns:a16="http://schemas.microsoft.com/office/drawing/2014/main" id="{C2A630AE-0EF8-4166-0818-AD36496A7156}"/>
              </a:ext>
            </a:extLst>
          </p:cNvPr>
          <p:cNvSpPr>
            <a:spLocks noGrp="1"/>
          </p:cNvSpPr>
          <p:nvPr>
            <p:ph type="sldNum" sz="quarter" idx="12"/>
          </p:nvPr>
        </p:nvSpPr>
        <p:spPr/>
        <p:txBody>
          <a:bodyPr/>
          <a:lstStyle/>
          <a:p>
            <a:fld id="{A29BDA75-041B-4674-9472-622CAF4C5DB2}" type="slidenum">
              <a:rPr lang="en-US" smtClean="0"/>
              <a:t>31</a:t>
            </a:fld>
            <a:endParaRPr lang="en-US"/>
          </a:p>
        </p:txBody>
      </p:sp>
    </p:spTree>
    <p:extLst>
      <p:ext uri="{BB962C8B-B14F-4D97-AF65-F5344CB8AC3E}">
        <p14:creationId xmlns:p14="http://schemas.microsoft.com/office/powerpoint/2010/main" val="3467346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06C1-B969-4868-953A-25EACAE20BAB}"/>
              </a:ext>
            </a:extLst>
          </p:cNvPr>
          <p:cNvSpPr txBox="1"/>
          <p:nvPr/>
        </p:nvSpPr>
        <p:spPr>
          <a:xfrm>
            <a:off x="2667000" y="59115"/>
            <a:ext cx="6156960" cy="683264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Current Initiatives</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Drainage Pipe Liners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 Dredging</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Landscaping</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North Gate Bridge</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Cleaning</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Guard Shack</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Railing</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New Lights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Hybrid Meetings</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Clubhouse Acoustics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T-Docks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New Pickleball Courts and Existing Pickleball Court Renovation</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Golf Course Maintenance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Facility Maintenance</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Golf</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Swim &amp; Racquet</a:t>
            </a:r>
          </a:p>
          <a:p>
            <a:pPr marL="742950" lvl="1" indent="-285750" fontAlgn="b">
              <a:buFont typeface="Arial" panose="020B0604020202020204" pitchFamily="34" charset="0"/>
              <a:buChar char="•"/>
            </a:pPr>
            <a:r>
              <a:rPr lang="en-US" sz="1600" dirty="0" err="1">
                <a:solidFill>
                  <a:prstClr val="black"/>
                </a:solidFill>
                <a:latin typeface="Century Gothic" panose="020B0502020202020204" pitchFamily="34" charset="0"/>
                <a:cs typeface="Times New Roman" pitchFamily="18" charset="0"/>
              </a:rPr>
              <a:t>Mumfords</a:t>
            </a:r>
            <a:r>
              <a:rPr lang="en-US" sz="1600" dirty="0">
                <a:solidFill>
                  <a:prstClr val="black"/>
                </a:solidFill>
                <a:latin typeface="Century Gothic" panose="020B0502020202020204" pitchFamily="34" charset="0"/>
                <a:cs typeface="Times New Roman" pitchFamily="18" charset="0"/>
              </a:rPr>
              <a:t> Boat Ramp</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Yacht Club</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Addressing new legislation for HOA reserves</a:t>
            </a:r>
          </a:p>
          <a:p>
            <a:pPr marL="742950" lvl="1" indent="-285750" fontAlgn="b">
              <a:buFont typeface="Arial" panose="020B0604020202020204" pitchFamily="34" charset="0"/>
              <a:buChar char="•"/>
            </a:pPr>
            <a:r>
              <a:rPr lang="en-US" sz="1600" dirty="0">
                <a:solidFill>
                  <a:prstClr val="black"/>
                </a:solidFill>
                <a:latin typeface="Century Gothic" panose="020B0502020202020204" pitchFamily="34" charset="0"/>
                <a:cs typeface="Times New Roman" pitchFamily="18" charset="0"/>
              </a:rPr>
              <a:t>Updating reports/analysis – will update Budget &amp; Finance then review/update with DMA</a:t>
            </a:r>
          </a:p>
          <a:p>
            <a:pPr algn="ctr" fontAlgn="b"/>
            <a:endParaRPr lang="en-US" dirty="0">
              <a:solidFill>
                <a:prstClr val="black"/>
              </a:solidFill>
              <a:latin typeface="Century Gothic" panose="020B0502020202020204" pitchFamily="34" charset="0"/>
            </a:endParaRPr>
          </a:p>
        </p:txBody>
      </p:sp>
      <p:sp>
        <p:nvSpPr>
          <p:cNvPr id="7" name="Date Placeholder 5">
            <a:extLst>
              <a:ext uri="{FF2B5EF4-FFF2-40B4-BE49-F238E27FC236}">
                <a16:creationId xmlns:a16="http://schemas.microsoft.com/office/drawing/2014/main" id="{7640F528-660F-480A-9BFD-D7271359A6CC}"/>
              </a:ext>
            </a:extLst>
          </p:cNvPr>
          <p:cNvSpPr txBox="1">
            <a:spLocks/>
          </p:cNvSpPr>
          <p:nvPr/>
        </p:nvSpPr>
        <p:spPr>
          <a:xfrm>
            <a:off x="5715000" y="6608765"/>
            <a:ext cx="2838450" cy="249235"/>
          </a:xfrm>
          <a:prstGeom prst="rect">
            <a:avLst/>
          </a:prstGeom>
        </p:spPr>
        <p:txBody>
          <a:bodyPr vert="horz" lIns="91440" tIns="45720" rIns="91440" bIns="45720" rtlCol="0" anchor="ctr"/>
          <a:lstStyle>
            <a:defPPr>
              <a:defRPr lang="en-US"/>
            </a:defPPr>
            <a:lvl1pPr marL="0" algn="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25513B-675B-4974-9B8B-29E073421085}" type="datetime1">
              <a:rPr lang="en-US" sz="1100" smtClean="0">
                <a:solidFill>
                  <a:schemeClr val="bg1"/>
                </a:solidFill>
              </a:rPr>
              <a:pPr/>
              <a:t>8/13/2022</a:t>
            </a:fld>
            <a:endParaRPr lang="en-US" dirty="0">
              <a:solidFill>
                <a:schemeClr val="bg1"/>
              </a:solidFill>
            </a:endParaRPr>
          </a:p>
        </p:txBody>
      </p:sp>
      <p:sp>
        <p:nvSpPr>
          <p:cNvPr id="8" name="Slide Number Placeholder 6">
            <a:extLst>
              <a:ext uri="{FF2B5EF4-FFF2-40B4-BE49-F238E27FC236}">
                <a16:creationId xmlns:a16="http://schemas.microsoft.com/office/drawing/2014/main" id="{227BEF98-BACE-47F5-AB62-01CBDC70599A}"/>
              </a:ext>
            </a:extLst>
          </p:cNvPr>
          <p:cNvSpPr txBox="1">
            <a:spLocks/>
          </p:cNvSpPr>
          <p:nvPr/>
        </p:nvSpPr>
        <p:spPr>
          <a:xfrm>
            <a:off x="8524663" y="6477000"/>
            <a:ext cx="680390" cy="498470"/>
          </a:xfrm>
          <a:prstGeom prst="rect">
            <a:avLst/>
          </a:prstGeom>
        </p:spPr>
        <p:txBody>
          <a:bodyPr vert="horz" lIns="91440" tIns="45720" rIns="91440" bIns="45720" rtlCol="0" anchor="ctr"/>
          <a:lstStyle>
            <a:defPPr>
              <a:defRPr lang="en-US"/>
            </a:defPPr>
            <a:lvl1pPr marL="0" algn="ctr" defTabSz="914400" rtl="0" eaLnBrk="1" latinLnBrk="0" hangingPunct="1">
              <a:defRPr sz="2800" kern="1200" cap="all" baseline="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Pg. </a:t>
            </a:r>
            <a:fld id="{A29BDA75-041B-4674-9472-622CAF4C5DB2}" type="slidenum">
              <a:rPr lang="en-US" sz="1100" smtClean="0">
                <a:solidFill>
                  <a:schemeClr val="bg1"/>
                </a:solidFill>
              </a:rPr>
              <a:pPr/>
              <a:t>32</a:t>
            </a:fld>
            <a:endParaRPr lang="en-US" dirty="0">
              <a:solidFill>
                <a:schemeClr val="bg1"/>
              </a:solidFill>
            </a:endParaRPr>
          </a:p>
        </p:txBody>
      </p:sp>
      <p:sp>
        <p:nvSpPr>
          <p:cNvPr id="3" name="Slide Number Placeholder 2">
            <a:extLst>
              <a:ext uri="{FF2B5EF4-FFF2-40B4-BE49-F238E27FC236}">
                <a16:creationId xmlns:a16="http://schemas.microsoft.com/office/drawing/2014/main" id="{2398B2B8-26BA-705E-1D51-48331BD791FC}"/>
              </a:ext>
            </a:extLst>
          </p:cNvPr>
          <p:cNvSpPr>
            <a:spLocks noGrp="1"/>
          </p:cNvSpPr>
          <p:nvPr>
            <p:ph type="sldNum" sz="quarter" idx="12"/>
          </p:nvPr>
        </p:nvSpPr>
        <p:spPr/>
        <p:txBody>
          <a:bodyPr/>
          <a:lstStyle/>
          <a:p>
            <a:fld id="{A29BDA75-041B-4674-9472-622CAF4C5DB2}" type="slidenum">
              <a:rPr lang="en-US" smtClean="0"/>
              <a:t>32</a:t>
            </a:fld>
            <a:endParaRPr lang="en-US"/>
          </a:p>
        </p:txBody>
      </p:sp>
    </p:spTree>
    <p:extLst>
      <p:ext uri="{BB962C8B-B14F-4D97-AF65-F5344CB8AC3E}">
        <p14:creationId xmlns:p14="http://schemas.microsoft.com/office/powerpoint/2010/main" val="28629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33</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E1849DAC-BF19-561A-13F8-00274A90379B}"/>
              </a:ext>
            </a:extLst>
          </p:cNvPr>
          <p:cNvSpPr txBox="1"/>
          <p:nvPr/>
        </p:nvSpPr>
        <p:spPr>
          <a:xfrm>
            <a:off x="363475" y="4971904"/>
            <a:ext cx="7942325"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Drainage Pipe Liners</a:t>
            </a:r>
            <a:endParaRPr lang="en-US" dirty="0">
              <a:solidFill>
                <a:prstClr val="black"/>
              </a:solidFill>
              <a:latin typeface="Century Gothic" panose="020B0502020202020204" pitchFamily="34" charset="0"/>
              <a:cs typeface="Times New Roman" pitchFamily="18" charset="0"/>
            </a:endParaRPr>
          </a:p>
        </p:txBody>
      </p:sp>
      <p:pic>
        <p:nvPicPr>
          <p:cNvPr id="11" name="Picture 10">
            <a:extLst>
              <a:ext uri="{FF2B5EF4-FFF2-40B4-BE49-F238E27FC236}">
                <a16:creationId xmlns:a16="http://schemas.microsoft.com/office/drawing/2014/main" id="{D3C5691C-6F1D-992B-C8DC-C749419224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88"/>
          <a:stretch/>
        </p:blipFill>
        <p:spPr>
          <a:xfrm>
            <a:off x="5710302" y="584646"/>
            <a:ext cx="2931904" cy="3780684"/>
          </a:xfrm>
          <a:prstGeom prst="rect">
            <a:avLst/>
          </a:prstGeom>
        </p:spPr>
      </p:pic>
      <p:pic>
        <p:nvPicPr>
          <p:cNvPr id="12" name="Picture 11">
            <a:extLst>
              <a:ext uri="{FF2B5EF4-FFF2-40B4-BE49-F238E27FC236}">
                <a16:creationId xmlns:a16="http://schemas.microsoft.com/office/drawing/2014/main" id="{BB934783-17A0-D342-40D7-94BA8B4A0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606574"/>
            <a:ext cx="4979355" cy="3734515"/>
          </a:xfrm>
          <a:prstGeom prst="rect">
            <a:avLst/>
          </a:prstGeom>
        </p:spPr>
      </p:pic>
    </p:spTree>
    <p:extLst>
      <p:ext uri="{BB962C8B-B14F-4D97-AF65-F5344CB8AC3E}">
        <p14:creationId xmlns:p14="http://schemas.microsoft.com/office/powerpoint/2010/main" val="1052867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34</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832CC95D-9AF0-9769-BE88-136C8F742EE7}"/>
              </a:ext>
            </a:extLst>
          </p:cNvPr>
          <p:cNvSpPr txBox="1"/>
          <p:nvPr/>
        </p:nvSpPr>
        <p:spPr>
          <a:xfrm>
            <a:off x="320039" y="5032122"/>
            <a:ext cx="8061961"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Bulkheads / Dredging</a:t>
            </a:r>
            <a:endParaRPr lang="en-US" dirty="0">
              <a:solidFill>
                <a:prstClr val="black"/>
              </a:solidFill>
              <a:latin typeface="Century Gothic" panose="020B0502020202020204" pitchFamily="34" charset="0"/>
              <a:cs typeface="Times New Roman" pitchFamily="18" charset="0"/>
            </a:endParaRPr>
          </a:p>
        </p:txBody>
      </p:sp>
      <p:pic>
        <p:nvPicPr>
          <p:cNvPr id="10" name="Picture 9">
            <a:extLst>
              <a:ext uri="{FF2B5EF4-FFF2-40B4-BE49-F238E27FC236}">
                <a16:creationId xmlns:a16="http://schemas.microsoft.com/office/drawing/2014/main" id="{63AE7816-0789-3D08-69C7-213591832B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90" t="13649" r="4" b="17744"/>
          <a:stretch/>
        </p:blipFill>
        <p:spPr>
          <a:xfrm rot="5400000">
            <a:off x="2434817" y="1618069"/>
            <a:ext cx="3605640" cy="1769675"/>
          </a:xfrm>
          <a:prstGeom prst="rect">
            <a:avLst/>
          </a:prstGeom>
        </p:spPr>
      </p:pic>
      <p:pic>
        <p:nvPicPr>
          <p:cNvPr id="14" name="Picture 13">
            <a:extLst>
              <a:ext uri="{FF2B5EF4-FFF2-40B4-BE49-F238E27FC236}">
                <a16:creationId xmlns:a16="http://schemas.microsoft.com/office/drawing/2014/main" id="{5FA2FAB2-EF20-CBB5-431A-07C8BF2CE4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60" t="3087" r="-3" b="3084"/>
          <a:stretch/>
        </p:blipFill>
        <p:spPr>
          <a:xfrm>
            <a:off x="-13300" y="700086"/>
            <a:ext cx="3264719" cy="2474185"/>
          </a:xfrm>
          <a:prstGeom prst="rect">
            <a:avLst/>
          </a:prstGeom>
        </p:spPr>
      </p:pic>
      <p:pic>
        <p:nvPicPr>
          <p:cNvPr id="15" name="Picture 14">
            <a:extLst>
              <a:ext uri="{FF2B5EF4-FFF2-40B4-BE49-F238E27FC236}">
                <a16:creationId xmlns:a16="http://schemas.microsoft.com/office/drawing/2014/main" id="{233BBFD1-3BF4-948E-035B-0397E16688C9}"/>
              </a:ext>
            </a:extLst>
          </p:cNvPr>
          <p:cNvPicPr>
            <a:picLocks noChangeAspect="1"/>
          </p:cNvPicPr>
          <p:nvPr/>
        </p:nvPicPr>
        <p:blipFill>
          <a:blip r:embed="rId4" cstate="print">
            <a:extLst>
              <a:ext uri="{28A0092B-C50C-407E-A947-70E740481C1C}">
                <a14:useLocalDpi xmlns:a14="http://schemas.microsoft.com/office/drawing/2010/main" val="0"/>
              </a:ext>
            </a:extLst>
          </a:blip>
          <a:srcRect l="8649" r="8649"/>
          <a:stretch/>
        </p:blipFill>
        <p:spPr>
          <a:xfrm>
            <a:off x="5224628" y="638174"/>
            <a:ext cx="3836354" cy="3091290"/>
          </a:xfrm>
          <a:prstGeom prst="rect">
            <a:avLst/>
          </a:prstGeom>
        </p:spPr>
      </p:pic>
    </p:spTree>
    <p:extLst>
      <p:ext uri="{BB962C8B-B14F-4D97-AF65-F5344CB8AC3E}">
        <p14:creationId xmlns:p14="http://schemas.microsoft.com/office/powerpoint/2010/main" val="3704686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35</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B3EE1932-875B-D668-AF34-025B1FA20D2E}"/>
              </a:ext>
            </a:extLst>
          </p:cNvPr>
          <p:cNvSpPr txBox="1"/>
          <p:nvPr/>
        </p:nvSpPr>
        <p:spPr>
          <a:xfrm>
            <a:off x="138302" y="4953000"/>
            <a:ext cx="8503920" cy="523220"/>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Landscaping</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p:txBody>
      </p:sp>
      <p:sp>
        <p:nvSpPr>
          <p:cNvPr id="13" name="TextBox 12">
            <a:extLst>
              <a:ext uri="{FF2B5EF4-FFF2-40B4-BE49-F238E27FC236}">
                <a16:creationId xmlns:a16="http://schemas.microsoft.com/office/drawing/2014/main" id="{D7FD1E8F-BEDA-892D-B3D5-F98CF3E42A5C}"/>
              </a:ext>
            </a:extLst>
          </p:cNvPr>
          <p:cNvSpPr txBox="1"/>
          <p:nvPr/>
        </p:nvSpPr>
        <p:spPr>
          <a:xfrm>
            <a:off x="2473469" y="2744800"/>
            <a:ext cx="4501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North Gate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pitchFamily="34" charset="0"/>
              </a:rPr>
              <a:t>New “OP” Layout</a:t>
            </a:r>
            <a:endPar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p:txBody>
      </p:sp>
      <p:pic>
        <p:nvPicPr>
          <p:cNvPr id="10" name="Picture 9">
            <a:extLst>
              <a:ext uri="{FF2B5EF4-FFF2-40B4-BE49-F238E27FC236}">
                <a16:creationId xmlns:a16="http://schemas.microsoft.com/office/drawing/2014/main" id="{E4947D6D-1C19-BE70-1715-919FFDAA74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13" r="7959"/>
          <a:stretch/>
        </p:blipFill>
        <p:spPr>
          <a:xfrm>
            <a:off x="3023438" y="22971"/>
            <a:ext cx="3200401" cy="2651760"/>
          </a:xfrm>
          <a:prstGeom prst="rect">
            <a:avLst/>
          </a:prstGeom>
        </p:spPr>
      </p:pic>
      <p:pic>
        <p:nvPicPr>
          <p:cNvPr id="14" name="Picture 13" descr="A picture containing outdoor, park&#10;&#10;Description automatically generated">
            <a:extLst>
              <a:ext uri="{FF2B5EF4-FFF2-40B4-BE49-F238E27FC236}">
                <a16:creationId xmlns:a16="http://schemas.microsoft.com/office/drawing/2014/main" id="{751448DC-2B9C-8DB4-BBAE-977622A52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82906" y="464749"/>
            <a:ext cx="3589588" cy="2692191"/>
          </a:xfrm>
          <a:prstGeom prst="rect">
            <a:avLst/>
          </a:prstGeom>
        </p:spPr>
      </p:pic>
      <p:sp>
        <p:nvSpPr>
          <p:cNvPr id="15" name="TextBox 14">
            <a:extLst>
              <a:ext uri="{FF2B5EF4-FFF2-40B4-BE49-F238E27FC236}">
                <a16:creationId xmlns:a16="http://schemas.microsoft.com/office/drawing/2014/main" id="{4F3D6B9A-D3B1-95B2-6999-97F2AD3F0897}"/>
              </a:ext>
            </a:extLst>
          </p:cNvPr>
          <p:cNvSpPr txBox="1"/>
          <p:nvPr/>
        </p:nvSpPr>
        <p:spPr>
          <a:xfrm>
            <a:off x="6381308" y="3623204"/>
            <a:ext cx="26921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Palm trees are back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pitchFamily="34" charset="0"/>
              </a:rPr>
              <a:t>the Beach Club!</a:t>
            </a:r>
            <a:endPar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p:txBody>
      </p:sp>
      <p:pic>
        <p:nvPicPr>
          <p:cNvPr id="16" name="Picture 15" descr="A picture containing text, tree, plant&#10;&#10;Description automatically generated">
            <a:extLst>
              <a:ext uri="{FF2B5EF4-FFF2-40B4-BE49-F238E27FC236}">
                <a16:creationId xmlns:a16="http://schemas.microsoft.com/office/drawing/2014/main" id="{425305BF-7882-F016-C200-4D3BB38DA0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270"/>
          <a:stretch/>
        </p:blipFill>
        <p:spPr>
          <a:xfrm rot="5400000">
            <a:off x="-341749" y="372645"/>
            <a:ext cx="3574743" cy="2891246"/>
          </a:xfrm>
          <a:prstGeom prst="rect">
            <a:avLst/>
          </a:prstGeom>
        </p:spPr>
      </p:pic>
      <p:sp>
        <p:nvSpPr>
          <p:cNvPr id="17" name="TextBox 16">
            <a:extLst>
              <a:ext uri="{FF2B5EF4-FFF2-40B4-BE49-F238E27FC236}">
                <a16:creationId xmlns:a16="http://schemas.microsoft.com/office/drawing/2014/main" id="{FA501D1D-625D-8372-18B2-C99026C915D8}"/>
              </a:ext>
            </a:extLst>
          </p:cNvPr>
          <p:cNvSpPr txBox="1"/>
          <p:nvPr/>
        </p:nvSpPr>
        <p:spPr>
          <a:xfrm>
            <a:off x="70500" y="3617952"/>
            <a:ext cx="27489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Floating Planters 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pitchFamily="34" charset="0"/>
              </a:rPr>
              <a:t>North Gate pond</a:t>
            </a:r>
            <a:endPar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079644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36</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B3EE1932-875B-D668-AF34-025B1FA20D2E}"/>
              </a:ext>
            </a:extLst>
          </p:cNvPr>
          <p:cNvSpPr txBox="1"/>
          <p:nvPr/>
        </p:nvSpPr>
        <p:spPr>
          <a:xfrm>
            <a:off x="138302" y="4953000"/>
            <a:ext cx="8503920" cy="523220"/>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North Gate Bridge</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p:txBody>
      </p:sp>
      <p:sp>
        <p:nvSpPr>
          <p:cNvPr id="13" name="TextBox 12">
            <a:extLst>
              <a:ext uri="{FF2B5EF4-FFF2-40B4-BE49-F238E27FC236}">
                <a16:creationId xmlns:a16="http://schemas.microsoft.com/office/drawing/2014/main" id="{D7FD1E8F-BEDA-892D-B3D5-F98CF3E42A5C}"/>
              </a:ext>
            </a:extLst>
          </p:cNvPr>
          <p:cNvSpPr txBox="1"/>
          <p:nvPr/>
        </p:nvSpPr>
        <p:spPr>
          <a:xfrm>
            <a:off x="3392444" y="174343"/>
            <a:ext cx="178640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Bridge Cleaned –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December 2021</a:t>
            </a:r>
          </a:p>
        </p:txBody>
      </p:sp>
      <p:pic>
        <p:nvPicPr>
          <p:cNvPr id="10" name="Picture 9" descr="A picture containing tree, outdoor, sky&#10;&#10;Description automatically generated">
            <a:extLst>
              <a:ext uri="{FF2B5EF4-FFF2-40B4-BE49-F238E27FC236}">
                <a16:creationId xmlns:a16="http://schemas.microsoft.com/office/drawing/2014/main" id="{7121FA78-A904-C8A2-0390-333119E98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59"/>
            <a:ext cx="3408609" cy="2272406"/>
          </a:xfrm>
          <a:prstGeom prst="rect">
            <a:avLst/>
          </a:prstGeom>
        </p:spPr>
      </p:pic>
      <p:pic>
        <p:nvPicPr>
          <p:cNvPr id="14" name="Picture 2" descr="Men standing outside a house&#10;&#10;Description automatically generated with low confidence">
            <a:extLst>
              <a:ext uri="{FF2B5EF4-FFF2-40B4-BE49-F238E27FC236}">
                <a16:creationId xmlns:a16="http://schemas.microsoft.com/office/drawing/2014/main" id="{79C04810-EC21-A524-0944-A4999F0E6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38800" y="-1"/>
            <a:ext cx="3388404" cy="22617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C680C30-13DB-42FB-589E-93A4A12F5BDB}"/>
              </a:ext>
            </a:extLst>
          </p:cNvPr>
          <p:cNvSpPr txBox="1"/>
          <p:nvPr/>
        </p:nvSpPr>
        <p:spPr>
          <a:xfrm>
            <a:off x="5486400" y="2286000"/>
            <a:ext cx="3733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Guard Shack Removal – January 2022</a:t>
            </a:r>
          </a:p>
        </p:txBody>
      </p:sp>
      <p:pic>
        <p:nvPicPr>
          <p:cNvPr id="16" name="Picture 15" descr="A picture containing outdoor, ground, wooden, day&#10;&#10;Description automatically generated">
            <a:extLst>
              <a:ext uri="{FF2B5EF4-FFF2-40B4-BE49-F238E27FC236}">
                <a16:creationId xmlns:a16="http://schemas.microsoft.com/office/drawing/2014/main" id="{A024A5D8-DB92-3A2E-A55C-86DE7AB9C8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151"/>
          <a:stretch/>
        </p:blipFill>
        <p:spPr>
          <a:xfrm>
            <a:off x="5638800" y="2675027"/>
            <a:ext cx="3408609" cy="2227005"/>
          </a:xfrm>
          <a:prstGeom prst="rect">
            <a:avLst/>
          </a:prstGeom>
        </p:spPr>
      </p:pic>
      <p:pic>
        <p:nvPicPr>
          <p:cNvPr id="17" name="Picture 16">
            <a:extLst>
              <a:ext uri="{FF2B5EF4-FFF2-40B4-BE49-F238E27FC236}">
                <a16:creationId xmlns:a16="http://schemas.microsoft.com/office/drawing/2014/main" id="{6D0030C4-1282-982D-FF26-344A6BF75201}"/>
              </a:ext>
            </a:extLst>
          </p:cNvPr>
          <p:cNvPicPr>
            <a:picLocks noChangeAspect="1"/>
          </p:cNvPicPr>
          <p:nvPr/>
        </p:nvPicPr>
        <p:blipFill>
          <a:blip r:embed="rId5"/>
          <a:stretch>
            <a:fillRect/>
          </a:stretch>
        </p:blipFill>
        <p:spPr>
          <a:xfrm>
            <a:off x="17096" y="2499408"/>
            <a:ext cx="3391513" cy="2402624"/>
          </a:xfrm>
          <a:prstGeom prst="rect">
            <a:avLst/>
          </a:prstGeom>
        </p:spPr>
      </p:pic>
      <p:sp>
        <p:nvSpPr>
          <p:cNvPr id="18" name="TextBox 17">
            <a:extLst>
              <a:ext uri="{FF2B5EF4-FFF2-40B4-BE49-F238E27FC236}">
                <a16:creationId xmlns:a16="http://schemas.microsoft.com/office/drawing/2014/main" id="{9AB3B466-3141-A3E2-7C71-364EDCFEBA41}"/>
              </a:ext>
            </a:extLst>
          </p:cNvPr>
          <p:cNvSpPr txBox="1"/>
          <p:nvPr/>
        </p:nvSpPr>
        <p:spPr>
          <a:xfrm>
            <a:off x="3395201" y="2658070"/>
            <a:ext cx="1786400"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New Lights –</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pitchFamily="34" charset="0"/>
              </a:rPr>
              <a:t>To be installed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August 2022</a:t>
            </a:r>
          </a:p>
        </p:txBody>
      </p:sp>
    </p:spTree>
    <p:extLst>
      <p:ext uri="{BB962C8B-B14F-4D97-AF65-F5344CB8AC3E}">
        <p14:creationId xmlns:p14="http://schemas.microsoft.com/office/powerpoint/2010/main" val="4124614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37</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B3EE1932-875B-D668-AF34-025B1FA20D2E}"/>
              </a:ext>
            </a:extLst>
          </p:cNvPr>
          <p:cNvSpPr txBox="1"/>
          <p:nvPr/>
        </p:nvSpPr>
        <p:spPr>
          <a:xfrm>
            <a:off x="138302" y="4953000"/>
            <a:ext cx="8503920" cy="523220"/>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Hybrid Meetings</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p:txBody>
      </p:sp>
      <p:sp>
        <p:nvSpPr>
          <p:cNvPr id="13" name="TextBox 12">
            <a:extLst>
              <a:ext uri="{FF2B5EF4-FFF2-40B4-BE49-F238E27FC236}">
                <a16:creationId xmlns:a16="http://schemas.microsoft.com/office/drawing/2014/main" id="{D7FD1E8F-BEDA-892D-B3D5-F98CF3E42A5C}"/>
              </a:ext>
            </a:extLst>
          </p:cNvPr>
          <p:cNvSpPr txBox="1"/>
          <p:nvPr/>
        </p:nvSpPr>
        <p:spPr>
          <a:xfrm>
            <a:off x="70500" y="3444309"/>
            <a:ext cx="4501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Clubhouse Meeting Room</a:t>
            </a:r>
          </a:p>
        </p:txBody>
      </p:sp>
      <p:pic>
        <p:nvPicPr>
          <p:cNvPr id="10" name="Picture 9" descr="A picture containing orange&#10;&#10;Description automatically generated">
            <a:extLst>
              <a:ext uri="{FF2B5EF4-FFF2-40B4-BE49-F238E27FC236}">
                <a16:creationId xmlns:a16="http://schemas.microsoft.com/office/drawing/2014/main" id="{6CC278AC-EAD1-06D2-D272-66FFF58D9B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42" t="31387" r="30125" b="10923"/>
          <a:stretch/>
        </p:blipFill>
        <p:spPr>
          <a:xfrm>
            <a:off x="447301" y="28509"/>
            <a:ext cx="3684676" cy="3428520"/>
          </a:xfrm>
          <a:prstGeom prst="rect">
            <a:avLst/>
          </a:prstGeom>
        </p:spPr>
      </p:pic>
      <p:pic>
        <p:nvPicPr>
          <p:cNvPr id="14" name="Picture 13" descr="A picture containing text, indoor, wall, monitor&#10;&#10;Description automatically generated">
            <a:extLst>
              <a:ext uri="{FF2B5EF4-FFF2-40B4-BE49-F238E27FC236}">
                <a16:creationId xmlns:a16="http://schemas.microsoft.com/office/drawing/2014/main" id="{2BC841FA-DA61-EECC-70A7-CFC314ABD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11064" y="30818"/>
            <a:ext cx="4069461" cy="3428520"/>
          </a:xfrm>
          <a:prstGeom prst="rect">
            <a:avLst/>
          </a:prstGeom>
        </p:spPr>
      </p:pic>
      <p:sp>
        <p:nvSpPr>
          <p:cNvPr id="15" name="TextBox 14">
            <a:extLst>
              <a:ext uri="{FF2B5EF4-FFF2-40B4-BE49-F238E27FC236}">
                <a16:creationId xmlns:a16="http://schemas.microsoft.com/office/drawing/2014/main" id="{39AB8D4B-D29E-6F60-6B26-EA74E3D3E78B}"/>
              </a:ext>
            </a:extLst>
          </p:cNvPr>
          <p:cNvSpPr txBox="1"/>
          <p:nvPr/>
        </p:nvSpPr>
        <p:spPr>
          <a:xfrm>
            <a:off x="4544042" y="3439368"/>
            <a:ext cx="4501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pitchFamily="34" charset="0"/>
              </a:rPr>
              <a:t>New Hybrid System</a:t>
            </a:r>
            <a:endPar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365632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B3EE1932-875B-D668-AF34-025B1FA20D2E}"/>
              </a:ext>
            </a:extLst>
          </p:cNvPr>
          <p:cNvSpPr txBox="1"/>
          <p:nvPr/>
        </p:nvSpPr>
        <p:spPr>
          <a:xfrm>
            <a:off x="802386" y="4590661"/>
            <a:ext cx="7543845" cy="895739"/>
          </a:xfrm>
          <a:prstGeom prst="rect">
            <a:avLst/>
          </a:prstGeom>
        </p:spPr>
        <p:txBody>
          <a:bodyPr vert="horz" lIns="91440" tIns="45720" rIns="91440" bIns="45720" rtlCol="0" anchor="b">
            <a:normAutofit/>
          </a:bodyPr>
          <a:lstStyle/>
          <a:p>
            <a:pPr marL="0" marR="0" lvl="0" indent="0" algn="ctr" fontAlgn="b">
              <a:lnSpc>
                <a:spcPct val="90000"/>
              </a:lnSpc>
              <a:spcBef>
                <a:spcPct val="0"/>
              </a:spcBef>
              <a:spcAft>
                <a:spcPts val="600"/>
              </a:spcAft>
              <a:buClrTx/>
              <a:buSzTx/>
              <a:tabLst/>
              <a:defRPr/>
            </a:pPr>
            <a:r>
              <a:rPr kumimoji="0" lang="en-US" sz="2800" b="1" i="0" u="none" strike="noStrike" cap="none" spc="-100" normalizeH="0" noProof="0" dirty="0">
                <a:ln>
                  <a:noFill/>
                </a:ln>
                <a:effectLst/>
                <a:uLnTx/>
                <a:uFillTx/>
                <a:latin typeface="Century Gothic" panose="020B0502020202020204" pitchFamily="34" charset="0"/>
                <a:ea typeface="+mj-ea"/>
                <a:cs typeface="+mj-cs"/>
              </a:rPr>
              <a:t>T-Docks</a:t>
            </a:r>
          </a:p>
        </p:txBody>
      </p:sp>
      <p:pic>
        <p:nvPicPr>
          <p:cNvPr id="4" name="Picture 3" descr="A picture containing sky, outdoor, water, metal&#10;&#10;Description automatically generated">
            <a:extLst>
              <a:ext uri="{FF2B5EF4-FFF2-40B4-BE49-F238E27FC236}">
                <a16:creationId xmlns:a16="http://schemas.microsoft.com/office/drawing/2014/main" id="{2F3B7984-3193-AF6A-DABB-506FB60B4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68" y="1064014"/>
            <a:ext cx="3592495" cy="2397990"/>
          </a:xfrm>
          <a:prstGeom prst="rect">
            <a:avLst/>
          </a:prstGeom>
        </p:spPr>
      </p:pic>
      <p:pic>
        <p:nvPicPr>
          <p:cNvPr id="6" name="Picture 5" descr="A picture containing sky, water, outdoor, boat&#10;&#10;Description automatically generated">
            <a:extLst>
              <a:ext uri="{FF2B5EF4-FFF2-40B4-BE49-F238E27FC236}">
                <a16:creationId xmlns:a16="http://schemas.microsoft.com/office/drawing/2014/main" id="{9EAD72D3-F102-0BFB-19B6-8000DC9C8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737" y="1064015"/>
            <a:ext cx="3592494" cy="2397989"/>
          </a:xfrm>
          <a:prstGeom prst="rect">
            <a:avLst/>
          </a:prstGeom>
        </p:spPr>
      </p:pic>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chemeClr val="accent1"/>
                </a:solidFill>
                <a:effectLst/>
                <a:uLnTx/>
                <a:uFillTx/>
                <a:latin typeface="+mn-lt"/>
                <a:ea typeface="+mn-ea"/>
                <a:cs typeface="+mn-cs"/>
              </a:rPr>
              <a:pPr marR="0" lvl="0" indent="0" defTabSz="457200" fontAlgn="auto">
                <a:spcBef>
                  <a:spcPts val="0"/>
                </a:spcBef>
                <a:spcAft>
                  <a:spcPts val="600"/>
                </a:spcAft>
                <a:buClrTx/>
                <a:buSzTx/>
                <a:buFontTx/>
                <a:buNone/>
                <a:tabLst/>
                <a:defRPr/>
              </a:pPr>
              <a:t>38</a:t>
            </a:fld>
            <a:endParaRPr kumimoji="0" lang="en-US" sz="1200" b="1"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310467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39</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B3EE1932-875B-D668-AF34-025B1FA20D2E}"/>
              </a:ext>
            </a:extLst>
          </p:cNvPr>
          <p:cNvSpPr txBox="1"/>
          <p:nvPr/>
        </p:nvSpPr>
        <p:spPr>
          <a:xfrm>
            <a:off x="138302" y="4953000"/>
            <a:ext cx="8503920" cy="523220"/>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Times New Roman" pitchFamily="18" charset="0"/>
              </a:rPr>
              <a:t>Picklebal</a:t>
            </a:r>
            <a:r>
              <a:rPr lang="en-US" sz="2800" b="1" dirty="0">
                <a:solidFill>
                  <a:prstClr val="black"/>
                </a:solidFill>
                <a:latin typeface="Century Gothic" panose="020B0502020202020204" pitchFamily="34" charset="0"/>
                <a:cs typeface="Times New Roman" pitchFamily="18" charset="0"/>
              </a:rPr>
              <a:t>l Courts</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p:txBody>
      </p:sp>
      <p:pic>
        <p:nvPicPr>
          <p:cNvPr id="9" name="Picture 3">
            <a:extLst>
              <a:ext uri="{FF2B5EF4-FFF2-40B4-BE49-F238E27FC236}">
                <a16:creationId xmlns:a16="http://schemas.microsoft.com/office/drawing/2014/main" id="{C918A002-4868-BC38-1DCF-2E418DB708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9692" y="130353"/>
            <a:ext cx="5484614" cy="41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53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5029200" cy="3124200"/>
          </a:xfrm>
        </p:spPr>
        <p:txBody>
          <a:bodyPr anchor="b">
            <a:noAutofit/>
          </a:bodyPr>
          <a:lstStyle/>
          <a:p>
            <a:pPr algn="ctr"/>
            <a:r>
              <a:rPr lang="en-US" sz="5400" b="1" dirty="0">
                <a:solidFill>
                  <a:schemeClr val="tx1"/>
                </a:solidFill>
                <a:latin typeface="Century Gothic" panose="020B0502020202020204" pitchFamily="34" charset="0"/>
              </a:rPr>
              <a:t>Presentation – </a:t>
            </a:r>
            <a:br>
              <a:rPr lang="en-US" sz="5400" b="1" dirty="0">
                <a:solidFill>
                  <a:schemeClr val="tx1"/>
                </a:solidFill>
                <a:latin typeface="Century Gothic" panose="020B0502020202020204" pitchFamily="34" charset="0"/>
              </a:rPr>
            </a:br>
            <a:r>
              <a:rPr lang="en-US" sz="5400" b="1" dirty="0">
                <a:solidFill>
                  <a:schemeClr val="tx1"/>
                </a:solidFill>
                <a:latin typeface="Century Gothic" panose="020B0502020202020204" pitchFamily="34" charset="0"/>
              </a:rPr>
              <a:t>Sam Wilkinson Volunteer Award</a:t>
            </a:r>
          </a:p>
        </p:txBody>
      </p:sp>
      <p:sp>
        <p:nvSpPr>
          <p:cNvPr id="5" name="TextBox 4">
            <a:extLst>
              <a:ext uri="{FF2B5EF4-FFF2-40B4-BE49-F238E27FC236}">
                <a16:creationId xmlns:a16="http://schemas.microsoft.com/office/drawing/2014/main" id="{0CBE3BBB-5E4D-4249-95A9-E5C8C1138B1E}"/>
              </a:ext>
            </a:extLst>
          </p:cNvPr>
          <p:cNvSpPr txBox="1"/>
          <p:nvPr/>
        </p:nvSpPr>
        <p:spPr>
          <a:xfrm>
            <a:off x="152400" y="4495800"/>
            <a:ext cx="6553200" cy="646331"/>
          </a:xfrm>
          <a:prstGeom prst="rect">
            <a:avLst/>
          </a:prstGeom>
          <a:noFill/>
        </p:spPr>
        <p:txBody>
          <a:bodyPr wrap="square" rtlCol="0">
            <a:spAutoFit/>
          </a:bodyPr>
          <a:lstStyle/>
          <a:p>
            <a:pPr algn="ctr"/>
            <a:r>
              <a:rPr lang="en-US" sz="3600" dirty="0"/>
              <a:t>Debbie Donahue</a:t>
            </a:r>
          </a:p>
        </p:txBody>
      </p:sp>
      <p:sp>
        <p:nvSpPr>
          <p:cNvPr id="3" name="Slide Number Placeholder 2">
            <a:extLst>
              <a:ext uri="{FF2B5EF4-FFF2-40B4-BE49-F238E27FC236}">
                <a16:creationId xmlns:a16="http://schemas.microsoft.com/office/drawing/2014/main" id="{14C33DB3-A550-90F1-7910-947583F91029}"/>
              </a:ext>
            </a:extLst>
          </p:cNvPr>
          <p:cNvSpPr>
            <a:spLocks noGrp="1"/>
          </p:cNvSpPr>
          <p:nvPr>
            <p:ph type="sldNum" sz="quarter" idx="12"/>
          </p:nvPr>
        </p:nvSpPr>
        <p:spPr/>
        <p:txBody>
          <a:bodyPr/>
          <a:lstStyle/>
          <a:p>
            <a:fld id="{A29BDA75-041B-4674-9472-622CAF4C5DB2}" type="slidenum">
              <a:rPr lang="en-US" smtClean="0"/>
              <a:t>4</a:t>
            </a:fld>
            <a:endParaRPr lang="en-US"/>
          </a:p>
        </p:txBody>
      </p:sp>
    </p:spTree>
    <p:extLst>
      <p:ext uri="{BB962C8B-B14F-4D97-AF65-F5344CB8AC3E}">
        <p14:creationId xmlns:p14="http://schemas.microsoft.com/office/powerpoint/2010/main" val="75070430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40</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B3EE1932-875B-D668-AF34-025B1FA20D2E}"/>
              </a:ext>
            </a:extLst>
          </p:cNvPr>
          <p:cNvSpPr txBox="1"/>
          <p:nvPr/>
        </p:nvSpPr>
        <p:spPr>
          <a:xfrm>
            <a:off x="138302" y="4953000"/>
            <a:ext cx="8503920" cy="523220"/>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rPr>
              <a:t>Golf Course Maintenance</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itchFamily="18" charset="0"/>
            </a:endParaRPr>
          </a:p>
        </p:txBody>
      </p:sp>
      <p:pic>
        <p:nvPicPr>
          <p:cNvPr id="12" name="Picture 11" descr="A picture containing grass, tree, outdoor, field&#10;&#10;Description automatically generated">
            <a:extLst>
              <a:ext uri="{FF2B5EF4-FFF2-40B4-BE49-F238E27FC236}">
                <a16:creationId xmlns:a16="http://schemas.microsoft.com/office/drawing/2014/main" id="{9A1CFBD3-C257-D10D-CDCF-6A8C80AA8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 y="0"/>
            <a:ext cx="3431686" cy="2573765"/>
          </a:xfrm>
          <a:prstGeom prst="rect">
            <a:avLst/>
          </a:prstGeom>
        </p:spPr>
      </p:pic>
      <p:sp>
        <p:nvSpPr>
          <p:cNvPr id="13" name="TextBox 12">
            <a:extLst>
              <a:ext uri="{FF2B5EF4-FFF2-40B4-BE49-F238E27FC236}">
                <a16:creationId xmlns:a16="http://schemas.microsoft.com/office/drawing/2014/main" id="{D7FD1E8F-BEDA-892D-B3D5-F98CF3E42A5C}"/>
              </a:ext>
            </a:extLst>
          </p:cNvPr>
          <p:cNvSpPr txBox="1"/>
          <p:nvPr/>
        </p:nvSpPr>
        <p:spPr>
          <a:xfrm>
            <a:off x="20203" y="2539718"/>
            <a:ext cx="2037197"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Greens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Number of rounds and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price per round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trending to the upside</a:t>
            </a:r>
          </a:p>
        </p:txBody>
      </p:sp>
      <p:pic>
        <p:nvPicPr>
          <p:cNvPr id="10" name="8FEC1F90-3917-451D-8D5D-12A7C6596DCB">
            <a:extLst>
              <a:ext uri="{FF2B5EF4-FFF2-40B4-BE49-F238E27FC236}">
                <a16:creationId xmlns:a16="http://schemas.microsoft.com/office/drawing/2014/main" id="{BAB9C0AA-032B-E6FE-6353-86FC7DAFE3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46"/>
          <a:stretch/>
        </p:blipFill>
        <p:spPr bwMode="auto">
          <a:xfrm>
            <a:off x="4745930" y="0"/>
            <a:ext cx="4377866" cy="2590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4355228-3A33-8DD0-8F40-387AF0B681BC}"/>
              </a:ext>
            </a:extLst>
          </p:cNvPr>
          <p:cNvSpPr txBox="1"/>
          <p:nvPr/>
        </p:nvSpPr>
        <p:spPr>
          <a:xfrm>
            <a:off x="6553199" y="2575996"/>
            <a:ext cx="2600901"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Golf Debranching</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pitchFamily="34" charset="0"/>
              </a:rPr>
              <a:t>Better airflow, better play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Team effort (Public Works and Golf Maintenance)</a:t>
            </a:r>
          </a:p>
        </p:txBody>
      </p:sp>
      <p:pic>
        <p:nvPicPr>
          <p:cNvPr id="15" name="Picture 14" descr="A picture containing tree, grass, outdoor, field&#10;&#10;Description automatically generated">
            <a:extLst>
              <a:ext uri="{FF2B5EF4-FFF2-40B4-BE49-F238E27FC236}">
                <a16:creationId xmlns:a16="http://schemas.microsoft.com/office/drawing/2014/main" id="{B4641BFD-EEE9-6EEC-9625-28A521E925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94" b="4096"/>
          <a:stretch/>
        </p:blipFill>
        <p:spPr>
          <a:xfrm>
            <a:off x="2271183" y="926480"/>
            <a:ext cx="2502081" cy="3429000"/>
          </a:xfrm>
          <a:prstGeom prst="rect">
            <a:avLst/>
          </a:prstGeom>
        </p:spPr>
      </p:pic>
      <p:sp>
        <p:nvSpPr>
          <p:cNvPr id="16" name="TextBox 15">
            <a:extLst>
              <a:ext uri="{FF2B5EF4-FFF2-40B4-BE49-F238E27FC236}">
                <a16:creationId xmlns:a16="http://schemas.microsoft.com/office/drawing/2014/main" id="{ACA35FB6-A249-EFB4-B763-808B200B8125}"/>
              </a:ext>
            </a:extLst>
          </p:cNvPr>
          <p:cNvSpPr txBox="1"/>
          <p:nvPr/>
        </p:nvSpPr>
        <p:spPr>
          <a:xfrm>
            <a:off x="4738694" y="3998307"/>
            <a:ext cx="2600901"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Golf Drainage Work</a:t>
            </a:r>
          </a:p>
        </p:txBody>
      </p:sp>
    </p:spTree>
    <p:extLst>
      <p:ext uri="{BB962C8B-B14F-4D97-AF65-F5344CB8AC3E}">
        <p14:creationId xmlns:p14="http://schemas.microsoft.com/office/powerpoint/2010/main" val="2175799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98331437-C2CC-7242-D6BC-50A06B1BD7B5}"/>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B5F13F-7E1A-4580-A55C-09F2476A26E1}"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41</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B3EE1932-875B-D668-AF34-025B1FA20D2E}"/>
              </a:ext>
            </a:extLst>
          </p:cNvPr>
          <p:cNvSpPr txBox="1"/>
          <p:nvPr/>
        </p:nvSpPr>
        <p:spPr>
          <a:xfrm>
            <a:off x="2698321" y="5272950"/>
            <a:ext cx="5889566" cy="523220"/>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Facility Maintenance</a:t>
            </a:r>
            <a:endParaRPr lang="en-US" dirty="0">
              <a:solidFill>
                <a:prstClr val="black"/>
              </a:solidFill>
              <a:latin typeface="Century Gothic" panose="020B0502020202020204" pitchFamily="34" charset="0"/>
              <a:cs typeface="Times New Roman" pitchFamily="18" charset="0"/>
            </a:endParaRPr>
          </a:p>
        </p:txBody>
      </p:sp>
      <p:sp>
        <p:nvSpPr>
          <p:cNvPr id="13" name="TextBox 12">
            <a:extLst>
              <a:ext uri="{FF2B5EF4-FFF2-40B4-BE49-F238E27FC236}">
                <a16:creationId xmlns:a16="http://schemas.microsoft.com/office/drawing/2014/main" id="{D7FD1E8F-BEDA-892D-B3D5-F98CF3E42A5C}"/>
              </a:ext>
            </a:extLst>
          </p:cNvPr>
          <p:cNvSpPr txBox="1"/>
          <p:nvPr/>
        </p:nvSpPr>
        <p:spPr>
          <a:xfrm>
            <a:off x="342658" y="2395614"/>
            <a:ext cx="3391142" cy="646331"/>
          </a:xfrm>
          <a:prstGeom prst="rect">
            <a:avLst/>
          </a:prstGeom>
          <a:noFill/>
        </p:spPr>
        <p:txBody>
          <a:bodyPr wrap="square" rtlCol="0">
            <a:spAutoFit/>
          </a:bodyPr>
          <a:lstStyle/>
          <a:p>
            <a:pPr algn="ctr"/>
            <a:r>
              <a:rPr lang="en-US" dirty="0">
                <a:latin typeface="Gill Sans MT" panose="020B0502020104020203" pitchFamily="34" charset="0"/>
              </a:rPr>
              <a:t>Swim &amp; Racquet</a:t>
            </a:r>
          </a:p>
          <a:p>
            <a:pPr algn="ctr"/>
            <a:r>
              <a:rPr lang="en-US" dirty="0">
                <a:latin typeface="Gill Sans MT" panose="020B0502020104020203" pitchFamily="34" charset="0"/>
              </a:rPr>
              <a:t>Building repaired and painted</a:t>
            </a:r>
          </a:p>
        </p:txBody>
      </p:sp>
      <p:pic>
        <p:nvPicPr>
          <p:cNvPr id="10" name="Picture 9" descr="A picture containing outdoor, sky, ground, house&#10;&#10;Description automatically generated">
            <a:extLst>
              <a:ext uri="{FF2B5EF4-FFF2-40B4-BE49-F238E27FC236}">
                <a16:creationId xmlns:a16="http://schemas.microsoft.com/office/drawing/2014/main" id="{61AE76A8-C6ED-2BE3-65DE-45E1673977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 r="4374" b="28730"/>
          <a:stretch/>
        </p:blipFill>
        <p:spPr>
          <a:xfrm>
            <a:off x="54336" y="74177"/>
            <a:ext cx="3987377" cy="2380098"/>
          </a:xfrm>
          <a:prstGeom prst="rect">
            <a:avLst/>
          </a:prstGeom>
        </p:spPr>
      </p:pic>
      <p:pic>
        <p:nvPicPr>
          <p:cNvPr id="14" name="Picture 13" descr="A picture containing sky, outdoor, grass, ground&#10;&#10;Description automatically generated">
            <a:extLst>
              <a:ext uri="{FF2B5EF4-FFF2-40B4-BE49-F238E27FC236}">
                <a16:creationId xmlns:a16="http://schemas.microsoft.com/office/drawing/2014/main" id="{A22602D7-BE27-DC53-4A21-C043AF9529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96" b="14325"/>
          <a:stretch/>
        </p:blipFill>
        <p:spPr>
          <a:xfrm>
            <a:off x="5227907" y="74176"/>
            <a:ext cx="3865871" cy="2176852"/>
          </a:xfrm>
          <a:prstGeom prst="rect">
            <a:avLst/>
          </a:prstGeom>
        </p:spPr>
      </p:pic>
      <p:sp>
        <p:nvSpPr>
          <p:cNvPr id="15" name="TextBox 14">
            <a:extLst>
              <a:ext uri="{FF2B5EF4-FFF2-40B4-BE49-F238E27FC236}">
                <a16:creationId xmlns:a16="http://schemas.microsoft.com/office/drawing/2014/main" id="{9AE26730-934B-B250-6A1E-AF16BD32D790}"/>
              </a:ext>
            </a:extLst>
          </p:cNvPr>
          <p:cNvSpPr txBox="1"/>
          <p:nvPr/>
        </p:nvSpPr>
        <p:spPr>
          <a:xfrm>
            <a:off x="5227279" y="2256003"/>
            <a:ext cx="3891900" cy="369332"/>
          </a:xfrm>
          <a:prstGeom prst="rect">
            <a:avLst/>
          </a:prstGeom>
          <a:noFill/>
        </p:spPr>
        <p:txBody>
          <a:bodyPr wrap="square" rtlCol="0">
            <a:spAutoFit/>
          </a:bodyPr>
          <a:lstStyle/>
          <a:p>
            <a:pPr algn="ctr"/>
            <a:r>
              <a:rPr lang="en-US" dirty="0">
                <a:latin typeface="Gill Sans MT" panose="020B0502020104020203" pitchFamily="34" charset="0"/>
              </a:rPr>
              <a:t>New Fences – Yacht Club Pool &amp; Golf</a:t>
            </a:r>
          </a:p>
        </p:txBody>
      </p:sp>
      <p:pic>
        <p:nvPicPr>
          <p:cNvPr id="4" name="Picture 3">
            <a:extLst>
              <a:ext uri="{FF2B5EF4-FFF2-40B4-BE49-F238E27FC236}">
                <a16:creationId xmlns:a16="http://schemas.microsoft.com/office/drawing/2014/main" id="{27C6F580-2678-FDA6-3387-C29EC1671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33639" y="3808347"/>
            <a:ext cx="3469116" cy="2601837"/>
          </a:xfrm>
          <a:prstGeom prst="rect">
            <a:avLst/>
          </a:prstGeom>
        </p:spPr>
      </p:pic>
      <p:pic>
        <p:nvPicPr>
          <p:cNvPr id="16" name="Picture 4">
            <a:extLst>
              <a:ext uri="{FF2B5EF4-FFF2-40B4-BE49-F238E27FC236}">
                <a16:creationId xmlns:a16="http://schemas.microsoft.com/office/drawing/2014/main" id="{E336B586-1E46-F655-6B8B-CB17605424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3291" y="2693597"/>
            <a:ext cx="3865870" cy="21768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E694279-2AF5-9038-2506-B2BC98143577}"/>
              </a:ext>
            </a:extLst>
          </p:cNvPr>
          <p:cNvSpPr txBox="1"/>
          <p:nvPr/>
        </p:nvSpPr>
        <p:spPr>
          <a:xfrm>
            <a:off x="2604147" y="3377396"/>
            <a:ext cx="1937692" cy="646331"/>
          </a:xfrm>
          <a:prstGeom prst="rect">
            <a:avLst/>
          </a:prstGeom>
          <a:noFill/>
        </p:spPr>
        <p:txBody>
          <a:bodyPr wrap="square" rtlCol="0">
            <a:spAutoFit/>
          </a:bodyPr>
          <a:lstStyle/>
          <a:p>
            <a:r>
              <a:rPr lang="en-US" dirty="0">
                <a:latin typeface="Gill Sans MT" panose="020B0502020104020203" pitchFamily="34" charset="0"/>
              </a:rPr>
              <a:t>New Ramp</a:t>
            </a:r>
          </a:p>
          <a:p>
            <a:r>
              <a:rPr lang="en-US" dirty="0" err="1">
                <a:latin typeface="Gill Sans MT" panose="020B0502020104020203" pitchFamily="34" charset="0"/>
              </a:rPr>
              <a:t>Mumfords</a:t>
            </a:r>
            <a:r>
              <a:rPr lang="en-US" dirty="0">
                <a:latin typeface="Gill Sans MT" panose="020B0502020104020203" pitchFamily="34" charset="0"/>
              </a:rPr>
              <a:t> Landing</a:t>
            </a:r>
          </a:p>
        </p:txBody>
      </p:sp>
    </p:spTree>
    <p:extLst>
      <p:ext uri="{BB962C8B-B14F-4D97-AF65-F5344CB8AC3E}">
        <p14:creationId xmlns:p14="http://schemas.microsoft.com/office/powerpoint/2010/main" val="2414600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F01FE2-4727-4A6C-A2E9-18CDACFA05E8}"/>
              </a:ext>
            </a:extLst>
          </p:cNvPr>
          <p:cNvSpPr>
            <a:spLocks noGrp="1"/>
          </p:cNvSpPr>
          <p:nvPr>
            <p:ph type="sldNum" sz="quarter" idx="12"/>
          </p:nvPr>
        </p:nvSpPr>
        <p:spPr/>
        <p:txBody>
          <a:bodyPr/>
          <a:lstStyle/>
          <a:p>
            <a:r>
              <a:rPr lang="en-US" sz="1100" dirty="0">
                <a:solidFill>
                  <a:schemeClr val="bg1"/>
                </a:solidFill>
              </a:rPr>
              <a:t>Pg. </a:t>
            </a:r>
            <a:fld id="{A29BDA75-041B-4674-9472-622CAF4C5DB2}" type="slidenum">
              <a:rPr lang="en-US" sz="1100" smtClean="0">
                <a:solidFill>
                  <a:schemeClr val="bg1"/>
                </a:solidFill>
              </a:rPr>
              <a:t>42</a:t>
            </a:fld>
            <a:endParaRPr lang="en-US" sz="1100" dirty="0">
              <a:solidFill>
                <a:schemeClr val="bg1"/>
              </a:solidFill>
            </a:endParaRPr>
          </a:p>
        </p:txBody>
      </p:sp>
      <p:sp>
        <p:nvSpPr>
          <p:cNvPr id="4" name="TextBox 3">
            <a:extLst>
              <a:ext uri="{FF2B5EF4-FFF2-40B4-BE49-F238E27FC236}">
                <a16:creationId xmlns:a16="http://schemas.microsoft.com/office/drawing/2014/main" id="{D184DB53-5554-478A-A59B-9D26E3733069}"/>
              </a:ext>
            </a:extLst>
          </p:cNvPr>
          <p:cNvSpPr txBox="1"/>
          <p:nvPr/>
        </p:nvSpPr>
        <p:spPr>
          <a:xfrm>
            <a:off x="2667000" y="59115"/>
            <a:ext cx="6156960" cy="6617196"/>
          </a:xfrm>
          <a:prstGeom prst="rect">
            <a:avLst/>
          </a:prstGeom>
          <a:noFill/>
        </p:spPr>
        <p:txBody>
          <a:bodyPr wrap="square" rtlCol="0">
            <a:spAutoFit/>
          </a:bodyPr>
          <a:lstStyle/>
          <a:p>
            <a:pPr algn="ctr" fontAlgn="b"/>
            <a:r>
              <a:rPr lang="en-US" sz="2800" b="1" dirty="0">
                <a:solidFill>
                  <a:prstClr val="black"/>
                </a:solidFill>
                <a:latin typeface="Century Gothic" panose="020B0502020202020204" pitchFamily="34" charset="0"/>
                <a:cs typeface="Times New Roman" pitchFamily="18" charset="0"/>
              </a:rPr>
              <a:t>Summary</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fontAlgn="b"/>
            <a:r>
              <a:rPr lang="en-US" b="1" u="sng" dirty="0">
                <a:solidFill>
                  <a:prstClr val="black"/>
                </a:solidFill>
                <a:latin typeface="Century Gothic" panose="020B0502020202020204" pitchFamily="34" charset="0"/>
                <a:cs typeface="Times New Roman" pitchFamily="18" charset="0"/>
              </a:rPr>
              <a:t>Where were we prior to 3 years ago?</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Operating deficit approx. $1.6 mil</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drainage and roads were not on track</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fontAlgn="b"/>
            <a:r>
              <a:rPr lang="en-US" b="1" u="sng" dirty="0">
                <a:solidFill>
                  <a:prstClr val="black"/>
                </a:solidFill>
                <a:latin typeface="Century Gothic" panose="020B0502020202020204" pitchFamily="34" charset="0"/>
                <a:cs typeface="Times New Roman" pitchFamily="18" charset="0"/>
              </a:rPr>
              <a:t>Where are we today?</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Operating surplus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drainage and roads spend has increased</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Safety – increased spend (Fire, EMS, Police)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Completed major capital projects favorable to budget</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Assessments reduced due to allocation of surplus</a:t>
            </a:r>
          </a:p>
          <a:p>
            <a:pPr marL="285750" indent="-285750" fontAlgn="b">
              <a:buFont typeface="Arial" panose="020B0604020202020204" pitchFamily="34" charset="0"/>
              <a:buChar char="•"/>
            </a:pPr>
            <a:endParaRPr lang="en-US" dirty="0">
              <a:solidFill>
                <a:prstClr val="black"/>
              </a:solidFill>
              <a:latin typeface="Century Gothic" panose="020B0502020202020204" pitchFamily="34" charset="0"/>
              <a:cs typeface="Times New Roman" pitchFamily="18" charset="0"/>
            </a:endParaRPr>
          </a:p>
          <a:p>
            <a:pPr fontAlgn="b"/>
            <a:r>
              <a:rPr lang="en-US" b="1" u="sng" dirty="0">
                <a:solidFill>
                  <a:prstClr val="black"/>
                </a:solidFill>
                <a:latin typeface="Century Gothic" panose="020B0502020202020204" pitchFamily="34" charset="0"/>
                <a:cs typeface="Times New Roman" pitchFamily="18" charset="0"/>
              </a:rPr>
              <a:t>How are we trending?</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We are trending favorable to budget (as of June 30th $414,732)</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Golf, Aquatics, Racquet Sports and Food &amp; Beverage are all trending to the upside</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We have an operating surplus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Bulkheads, drainage and roads programs</a:t>
            </a:r>
          </a:p>
          <a:p>
            <a:pPr marL="285750" indent="-285750" fontAlgn="b">
              <a:buFont typeface="Arial" panose="020B0604020202020204" pitchFamily="34" charset="0"/>
              <a:buChar char="•"/>
            </a:pPr>
            <a:r>
              <a:rPr lang="en-US" dirty="0">
                <a:solidFill>
                  <a:prstClr val="black"/>
                </a:solidFill>
                <a:latin typeface="Century Gothic" panose="020B0502020202020204" pitchFamily="34" charset="0"/>
                <a:cs typeface="Times New Roman" pitchFamily="18" charset="0"/>
              </a:rPr>
              <a:t>Addressing new legislation for HOA reserves</a:t>
            </a:r>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45264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685800"/>
            <a:ext cx="5842000" cy="2960980"/>
          </a:xfrm>
        </p:spPr>
        <p:txBody>
          <a:bodyPr anchor="b">
            <a:normAutofit/>
          </a:bodyPr>
          <a:lstStyle/>
          <a:p>
            <a:pPr algn="ctr"/>
            <a:r>
              <a:rPr lang="en-US" b="1" dirty="0">
                <a:solidFill>
                  <a:schemeClr val="tx1"/>
                </a:solidFill>
                <a:latin typeface="Century Gothic" panose="020B0502020202020204" pitchFamily="34" charset="0"/>
              </a:rPr>
              <a:t>2022</a:t>
            </a:r>
            <a:br>
              <a:rPr lang="en-US" b="1" dirty="0">
                <a:solidFill>
                  <a:schemeClr val="tx1"/>
                </a:solidFill>
                <a:latin typeface="Century Gothic" panose="020B0502020202020204" pitchFamily="34" charset="0"/>
              </a:rPr>
            </a:br>
            <a:r>
              <a:rPr lang="en-US" b="1" dirty="0">
                <a:solidFill>
                  <a:schemeClr val="tx1"/>
                </a:solidFill>
                <a:latin typeface="Century Gothic" panose="020B0502020202020204" pitchFamily="34" charset="0"/>
              </a:rPr>
              <a:t>Financial Report</a:t>
            </a:r>
            <a:br>
              <a:rPr lang="en-US" sz="5700" b="1" dirty="0">
                <a:latin typeface="Century Gothic" panose="020B0502020202020204" pitchFamily="34" charset="0"/>
              </a:rPr>
            </a:br>
            <a:endParaRPr lang="en-US" sz="57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2032000" y="4038600"/>
            <a:ext cx="2743200" cy="1200329"/>
          </a:xfrm>
          <a:prstGeom prst="rect">
            <a:avLst/>
          </a:prstGeom>
          <a:noFill/>
        </p:spPr>
        <p:txBody>
          <a:bodyPr wrap="square" rtlCol="0">
            <a:spAutoFit/>
          </a:bodyPr>
          <a:lstStyle/>
          <a:p>
            <a:pPr algn="ctr"/>
            <a:r>
              <a:rPr lang="en-US" sz="3600" dirty="0"/>
              <a:t>John Viola &amp; Steve Phillips</a:t>
            </a:r>
          </a:p>
        </p:txBody>
      </p:sp>
      <p:sp>
        <p:nvSpPr>
          <p:cNvPr id="6" name="Slide Number Placeholder 5">
            <a:extLst>
              <a:ext uri="{FF2B5EF4-FFF2-40B4-BE49-F238E27FC236}">
                <a16:creationId xmlns:a16="http://schemas.microsoft.com/office/drawing/2014/main" id="{CDFD883B-CA90-6DB9-9015-E11B94CF51B5}"/>
              </a:ext>
            </a:extLst>
          </p:cNvPr>
          <p:cNvSpPr>
            <a:spLocks noGrp="1"/>
          </p:cNvSpPr>
          <p:nvPr>
            <p:ph type="sldNum" sz="quarter" idx="12"/>
          </p:nvPr>
        </p:nvSpPr>
        <p:spPr/>
        <p:txBody>
          <a:bodyPr/>
          <a:lstStyle/>
          <a:p>
            <a:fld id="{A29BDA75-041B-4674-9472-622CAF4C5DB2}" type="slidenum">
              <a:rPr lang="en-US" smtClean="0"/>
              <a:t>43</a:t>
            </a:fld>
            <a:endParaRPr lang="en-US"/>
          </a:p>
        </p:txBody>
      </p:sp>
    </p:spTree>
    <p:extLst>
      <p:ext uri="{BB962C8B-B14F-4D97-AF65-F5344CB8AC3E}">
        <p14:creationId xmlns:p14="http://schemas.microsoft.com/office/powerpoint/2010/main" val="567699796"/>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0040" y="2286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2022 ACTUAL COMPARED TO BUDGET</a:t>
            </a:r>
            <a:endParaRPr lang="en-US" dirty="0">
              <a:solidFill>
                <a:prstClr val="black"/>
              </a:solidFill>
              <a:latin typeface="Century Gothic" panose="020B0502020202020204" pitchFamily="34" charset="0"/>
            </a:endParaRPr>
          </a:p>
        </p:txBody>
      </p:sp>
      <p:graphicFrame>
        <p:nvGraphicFramePr>
          <p:cNvPr id="8" name="Object 7">
            <a:extLst>
              <a:ext uri="{FF2B5EF4-FFF2-40B4-BE49-F238E27FC236}">
                <a16:creationId xmlns:a16="http://schemas.microsoft.com/office/drawing/2014/main" id="{3451A610-1F81-C6FE-7263-4AE06D9B9EB4}"/>
              </a:ext>
            </a:extLst>
          </p:cNvPr>
          <p:cNvGraphicFramePr>
            <a:graphicFrameLocks noChangeAspect="1"/>
          </p:cNvGraphicFramePr>
          <p:nvPr/>
        </p:nvGraphicFramePr>
        <p:xfrm>
          <a:off x="1143000" y="874931"/>
          <a:ext cx="6781800" cy="4763869"/>
        </p:xfrm>
        <a:graphic>
          <a:graphicData uri="http://schemas.openxmlformats.org/presentationml/2006/ole">
            <mc:AlternateContent xmlns:mc="http://schemas.openxmlformats.org/markup-compatibility/2006">
              <mc:Choice xmlns:v="urn:schemas-microsoft-com:vml" Requires="v">
                <p:oleObj name="Worksheet" r:id="rId3" imgW="5096002" imgH="3647946" progId="Excel.Sheet.12">
                  <p:embed/>
                </p:oleObj>
              </mc:Choice>
              <mc:Fallback>
                <p:oleObj name="Worksheet" r:id="rId3" imgW="5096002" imgH="3647946" progId="Excel.Sheet.12">
                  <p:embed/>
                  <p:pic>
                    <p:nvPicPr>
                      <p:cNvPr id="8" name="Object 7">
                        <a:extLst>
                          <a:ext uri="{FF2B5EF4-FFF2-40B4-BE49-F238E27FC236}">
                            <a16:creationId xmlns:a16="http://schemas.microsoft.com/office/drawing/2014/main" id="{3451A610-1F81-C6FE-7263-4AE06D9B9EB4}"/>
                          </a:ext>
                        </a:extLst>
                      </p:cNvPr>
                      <p:cNvPicPr/>
                      <p:nvPr/>
                    </p:nvPicPr>
                    <p:blipFill>
                      <a:blip r:embed="rId4"/>
                      <a:stretch>
                        <a:fillRect/>
                      </a:stretch>
                    </p:blipFill>
                    <p:spPr>
                      <a:xfrm>
                        <a:off x="1143000" y="874931"/>
                        <a:ext cx="6781800" cy="4763869"/>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1BD8CA79-961C-66F8-AC27-C24BD8033E71}"/>
              </a:ext>
            </a:extLst>
          </p:cNvPr>
          <p:cNvSpPr>
            <a:spLocks noGrp="1"/>
          </p:cNvSpPr>
          <p:nvPr>
            <p:ph type="sldNum" sz="quarter" idx="12"/>
          </p:nvPr>
        </p:nvSpPr>
        <p:spPr/>
        <p:txBody>
          <a:bodyPr/>
          <a:lstStyle/>
          <a:p>
            <a:fld id="{A29BDA75-041B-4674-9472-622CAF4C5DB2}" type="slidenum">
              <a:rPr lang="en-US" smtClean="0"/>
              <a:t>44</a:t>
            </a:fld>
            <a:endParaRPr lang="en-US"/>
          </a:p>
        </p:txBody>
      </p:sp>
    </p:spTree>
    <p:extLst>
      <p:ext uri="{BB962C8B-B14F-4D97-AF65-F5344CB8AC3E}">
        <p14:creationId xmlns:p14="http://schemas.microsoft.com/office/powerpoint/2010/main" val="1225079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0040" y="762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AMENITIES 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2022 ACTUAL COMPARED TO BUDGET</a:t>
            </a:r>
            <a:endParaRPr lang="en-US" dirty="0">
              <a:solidFill>
                <a:prstClr val="black"/>
              </a:solidFill>
              <a:latin typeface="Century Gothic" panose="020B0502020202020204" pitchFamily="34" charset="0"/>
            </a:endParaRPr>
          </a:p>
        </p:txBody>
      </p:sp>
      <p:graphicFrame>
        <p:nvGraphicFramePr>
          <p:cNvPr id="13" name="Object 12">
            <a:extLst>
              <a:ext uri="{FF2B5EF4-FFF2-40B4-BE49-F238E27FC236}">
                <a16:creationId xmlns:a16="http://schemas.microsoft.com/office/drawing/2014/main" id="{2A1FC11E-F65E-18F4-D0CA-87D3509DFBC5}"/>
              </a:ext>
            </a:extLst>
          </p:cNvPr>
          <p:cNvGraphicFramePr>
            <a:graphicFrameLocks noChangeAspect="1"/>
          </p:cNvGraphicFramePr>
          <p:nvPr/>
        </p:nvGraphicFramePr>
        <p:xfrm>
          <a:off x="990600" y="854296"/>
          <a:ext cx="7315200" cy="4555903"/>
        </p:xfrm>
        <a:graphic>
          <a:graphicData uri="http://schemas.openxmlformats.org/presentationml/2006/ole">
            <mc:AlternateContent xmlns:mc="http://schemas.openxmlformats.org/markup-compatibility/2006">
              <mc:Choice xmlns:v="urn:schemas-microsoft-com:vml" Requires="v">
                <p:oleObj name="Worksheet" r:id="rId3" imgW="5229315" imgH="3457672" progId="Excel.Sheet.12">
                  <p:embed/>
                </p:oleObj>
              </mc:Choice>
              <mc:Fallback>
                <p:oleObj name="Worksheet" r:id="rId3" imgW="5229315" imgH="3457672" progId="Excel.Sheet.12">
                  <p:embed/>
                  <p:pic>
                    <p:nvPicPr>
                      <p:cNvPr id="13" name="Object 12">
                        <a:extLst>
                          <a:ext uri="{FF2B5EF4-FFF2-40B4-BE49-F238E27FC236}">
                            <a16:creationId xmlns:a16="http://schemas.microsoft.com/office/drawing/2014/main" id="{2A1FC11E-F65E-18F4-D0CA-87D3509DFBC5}"/>
                          </a:ext>
                        </a:extLst>
                      </p:cNvPr>
                      <p:cNvPicPr/>
                      <p:nvPr/>
                    </p:nvPicPr>
                    <p:blipFill>
                      <a:blip r:embed="rId4"/>
                      <a:stretch>
                        <a:fillRect/>
                      </a:stretch>
                    </p:blipFill>
                    <p:spPr>
                      <a:xfrm>
                        <a:off x="990600" y="854296"/>
                        <a:ext cx="7315200" cy="4555903"/>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7893A4AD-A1D6-622F-682C-53D99F2F728D}"/>
              </a:ext>
            </a:extLst>
          </p:cNvPr>
          <p:cNvSpPr>
            <a:spLocks noGrp="1"/>
          </p:cNvSpPr>
          <p:nvPr>
            <p:ph type="sldNum" sz="quarter" idx="12"/>
          </p:nvPr>
        </p:nvSpPr>
        <p:spPr/>
        <p:txBody>
          <a:bodyPr/>
          <a:lstStyle/>
          <a:p>
            <a:fld id="{A29BDA75-041B-4674-9472-622CAF4C5DB2}" type="slidenum">
              <a:rPr lang="en-US" smtClean="0"/>
              <a:t>45</a:t>
            </a:fld>
            <a:endParaRPr lang="en-US"/>
          </a:p>
        </p:txBody>
      </p:sp>
    </p:spTree>
    <p:extLst>
      <p:ext uri="{BB962C8B-B14F-4D97-AF65-F5344CB8AC3E}">
        <p14:creationId xmlns:p14="http://schemas.microsoft.com/office/powerpoint/2010/main" val="3975915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0040" y="2286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2022 ACTUAL COMPARED TO FY 2021 ACTUAL</a:t>
            </a:r>
            <a:endParaRPr lang="en-US" dirty="0">
              <a:solidFill>
                <a:prstClr val="black"/>
              </a:solidFill>
              <a:latin typeface="Century Gothic" panose="020B0502020202020204" pitchFamily="34" charset="0"/>
            </a:endParaRPr>
          </a:p>
        </p:txBody>
      </p:sp>
      <p:graphicFrame>
        <p:nvGraphicFramePr>
          <p:cNvPr id="2" name="Object 1">
            <a:extLst>
              <a:ext uri="{FF2B5EF4-FFF2-40B4-BE49-F238E27FC236}">
                <a16:creationId xmlns:a16="http://schemas.microsoft.com/office/drawing/2014/main" id="{3C636C08-9C0E-795A-D4C5-6496C8710E6A}"/>
              </a:ext>
            </a:extLst>
          </p:cNvPr>
          <p:cNvGraphicFramePr>
            <a:graphicFrameLocks noChangeAspect="1"/>
          </p:cNvGraphicFramePr>
          <p:nvPr/>
        </p:nvGraphicFramePr>
        <p:xfrm>
          <a:off x="1143000" y="874931"/>
          <a:ext cx="6934199" cy="4473357"/>
        </p:xfrm>
        <a:graphic>
          <a:graphicData uri="http://schemas.openxmlformats.org/presentationml/2006/ole">
            <mc:AlternateContent xmlns:mc="http://schemas.openxmlformats.org/markup-compatibility/2006">
              <mc:Choice xmlns:v="urn:schemas-microsoft-com:vml" Requires="v">
                <p:oleObj name="Worksheet" r:id="rId3" imgW="5133885" imgH="3838511" progId="Excel.Sheet.12">
                  <p:embed/>
                </p:oleObj>
              </mc:Choice>
              <mc:Fallback>
                <p:oleObj name="Worksheet" r:id="rId3" imgW="5133885" imgH="3838511" progId="Excel.Sheet.12">
                  <p:embed/>
                  <p:pic>
                    <p:nvPicPr>
                      <p:cNvPr id="2" name="Object 1">
                        <a:extLst>
                          <a:ext uri="{FF2B5EF4-FFF2-40B4-BE49-F238E27FC236}">
                            <a16:creationId xmlns:a16="http://schemas.microsoft.com/office/drawing/2014/main" id="{3C636C08-9C0E-795A-D4C5-6496C8710E6A}"/>
                          </a:ext>
                        </a:extLst>
                      </p:cNvPr>
                      <p:cNvPicPr/>
                      <p:nvPr/>
                    </p:nvPicPr>
                    <p:blipFill>
                      <a:blip r:embed="rId4"/>
                      <a:stretch>
                        <a:fillRect/>
                      </a:stretch>
                    </p:blipFill>
                    <p:spPr>
                      <a:xfrm>
                        <a:off x="1143000" y="874931"/>
                        <a:ext cx="6934199" cy="4473357"/>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60A16FB7-46D2-4575-C111-18266EFC37D3}"/>
              </a:ext>
            </a:extLst>
          </p:cNvPr>
          <p:cNvSpPr>
            <a:spLocks noGrp="1"/>
          </p:cNvSpPr>
          <p:nvPr>
            <p:ph type="sldNum" sz="quarter" idx="12"/>
          </p:nvPr>
        </p:nvSpPr>
        <p:spPr/>
        <p:txBody>
          <a:bodyPr/>
          <a:lstStyle/>
          <a:p>
            <a:fld id="{A29BDA75-041B-4674-9472-622CAF4C5DB2}" type="slidenum">
              <a:rPr lang="en-US" smtClean="0"/>
              <a:t>46</a:t>
            </a:fld>
            <a:endParaRPr lang="en-US"/>
          </a:p>
        </p:txBody>
      </p:sp>
    </p:spTree>
    <p:extLst>
      <p:ext uri="{BB962C8B-B14F-4D97-AF65-F5344CB8AC3E}">
        <p14:creationId xmlns:p14="http://schemas.microsoft.com/office/powerpoint/2010/main" val="4074130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0040" y="381000"/>
            <a:ext cx="8503920" cy="646331"/>
          </a:xfrm>
          <a:prstGeom prst="rect">
            <a:avLst/>
          </a:prstGeom>
          <a:noFill/>
        </p:spPr>
        <p:txBody>
          <a:bodyPr wrap="square" rtlCol="0">
            <a:spAutoFit/>
          </a:bodyPr>
          <a:lstStyle/>
          <a:p>
            <a:pPr algn="ctr" fontAlgn="b"/>
            <a:r>
              <a:rPr lang="en-US" b="1" dirty="0">
                <a:solidFill>
                  <a:prstClr val="black"/>
                </a:solidFill>
                <a:latin typeface="Century Gothic" panose="020B0502020202020204" pitchFamily="34" charset="0"/>
                <a:cs typeface="Times New Roman" pitchFamily="18" charset="0"/>
              </a:rPr>
              <a:t>AMENITIES SUMMARY OF OPERATING FUND AUDITED FINANCIAL RESULTS</a:t>
            </a:r>
          </a:p>
          <a:p>
            <a:pPr algn="ctr" fontAlgn="b"/>
            <a:r>
              <a:rPr lang="en-US" b="1" dirty="0">
                <a:solidFill>
                  <a:prstClr val="black"/>
                </a:solidFill>
                <a:latin typeface="Century Gothic" panose="020B0502020202020204" pitchFamily="34" charset="0"/>
                <a:cs typeface="Times New Roman" pitchFamily="18" charset="0"/>
              </a:rPr>
              <a:t>FISCAL YEAR 2022 ACTUAL COMPARED TO FY 2021 ACTUAL</a:t>
            </a:r>
            <a:endParaRPr lang="en-US" dirty="0">
              <a:solidFill>
                <a:prstClr val="black"/>
              </a:solidFill>
              <a:latin typeface="Century Gothic" panose="020B0502020202020204" pitchFamily="34" charset="0"/>
            </a:endParaRPr>
          </a:p>
        </p:txBody>
      </p:sp>
      <p:graphicFrame>
        <p:nvGraphicFramePr>
          <p:cNvPr id="4" name="Object 3">
            <a:extLst>
              <a:ext uri="{FF2B5EF4-FFF2-40B4-BE49-F238E27FC236}">
                <a16:creationId xmlns:a16="http://schemas.microsoft.com/office/drawing/2014/main" id="{DC7857E1-B879-9B7E-4779-B7AE6A7566C4}"/>
              </a:ext>
            </a:extLst>
          </p:cNvPr>
          <p:cNvGraphicFramePr>
            <a:graphicFrameLocks noChangeAspect="1"/>
          </p:cNvGraphicFramePr>
          <p:nvPr/>
        </p:nvGraphicFramePr>
        <p:xfrm>
          <a:off x="762000" y="1027331"/>
          <a:ext cx="7543800" cy="4459069"/>
        </p:xfrm>
        <a:graphic>
          <a:graphicData uri="http://schemas.openxmlformats.org/presentationml/2006/ole">
            <mc:AlternateContent xmlns:mc="http://schemas.openxmlformats.org/markup-compatibility/2006">
              <mc:Choice xmlns:v="urn:schemas-microsoft-com:vml" Requires="v">
                <p:oleObj name="Worksheet" r:id="rId3" imgW="5229315" imgH="3457672" progId="Excel.Sheet.12">
                  <p:embed/>
                </p:oleObj>
              </mc:Choice>
              <mc:Fallback>
                <p:oleObj name="Worksheet" r:id="rId3" imgW="5229315" imgH="3457672" progId="Excel.Sheet.12">
                  <p:embed/>
                  <p:pic>
                    <p:nvPicPr>
                      <p:cNvPr id="4" name="Object 3">
                        <a:extLst>
                          <a:ext uri="{FF2B5EF4-FFF2-40B4-BE49-F238E27FC236}">
                            <a16:creationId xmlns:a16="http://schemas.microsoft.com/office/drawing/2014/main" id="{DC7857E1-B879-9B7E-4779-B7AE6A7566C4}"/>
                          </a:ext>
                        </a:extLst>
                      </p:cNvPr>
                      <p:cNvPicPr/>
                      <p:nvPr/>
                    </p:nvPicPr>
                    <p:blipFill>
                      <a:blip r:embed="rId4"/>
                      <a:stretch>
                        <a:fillRect/>
                      </a:stretch>
                    </p:blipFill>
                    <p:spPr>
                      <a:xfrm>
                        <a:off x="762000" y="1027331"/>
                        <a:ext cx="7543800" cy="4459069"/>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D04C3538-3591-441B-4147-51022B75B474}"/>
              </a:ext>
            </a:extLst>
          </p:cNvPr>
          <p:cNvSpPr>
            <a:spLocks noGrp="1"/>
          </p:cNvSpPr>
          <p:nvPr>
            <p:ph type="sldNum" sz="quarter" idx="12"/>
          </p:nvPr>
        </p:nvSpPr>
        <p:spPr/>
        <p:txBody>
          <a:bodyPr/>
          <a:lstStyle/>
          <a:p>
            <a:fld id="{A29BDA75-041B-4674-9472-622CAF4C5DB2}" type="slidenum">
              <a:rPr lang="en-US" smtClean="0"/>
              <a:t>47</a:t>
            </a:fld>
            <a:endParaRPr lang="en-US"/>
          </a:p>
        </p:txBody>
      </p:sp>
    </p:spTree>
    <p:extLst>
      <p:ext uri="{BB962C8B-B14F-4D97-AF65-F5344CB8AC3E}">
        <p14:creationId xmlns:p14="http://schemas.microsoft.com/office/powerpoint/2010/main" val="1416998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804881-7F28-4EF2-B458-93E748D969C3}"/>
              </a:ext>
            </a:extLst>
          </p:cNvPr>
          <p:cNvSpPr txBox="1"/>
          <p:nvPr/>
        </p:nvSpPr>
        <p:spPr>
          <a:xfrm>
            <a:off x="457200" y="152400"/>
            <a:ext cx="8229600" cy="646331"/>
          </a:xfrm>
          <a:prstGeom prst="rect">
            <a:avLst/>
          </a:prstGeom>
          <a:noFill/>
          <a:ln>
            <a:noFill/>
          </a:ln>
        </p:spPr>
        <p:txBody>
          <a:bodyPr wrap="square" rtlCol="0">
            <a:spAutoFit/>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SUMMARY OF DISTRIBUTION OF ANNUAL BASE ASSESSMENT</a:t>
            </a:r>
          </a:p>
          <a:p>
            <a:pPr algn="ctr" fontAlgn="b"/>
            <a:r>
              <a:rPr lang="en-US" sz="1800" b="1" i="0" u="none" strike="noStrike" dirty="0">
                <a:solidFill>
                  <a:srgbClr val="000000"/>
                </a:solidFill>
                <a:latin typeface="Century Gothic" panose="020B0502020202020204" pitchFamily="34" charset="0"/>
                <a:cs typeface="Times New Roman" pitchFamily="18" charset="0"/>
              </a:rPr>
              <a:t>FISCAL YEAR 2022 ACTUAL COMPARED TO BUDGET &amp; 2021 ACTUAL</a:t>
            </a:r>
          </a:p>
        </p:txBody>
      </p:sp>
      <p:graphicFrame>
        <p:nvGraphicFramePr>
          <p:cNvPr id="5" name="Object 4">
            <a:extLst>
              <a:ext uri="{FF2B5EF4-FFF2-40B4-BE49-F238E27FC236}">
                <a16:creationId xmlns:a16="http://schemas.microsoft.com/office/drawing/2014/main" id="{FA9BF3FF-E3CB-C624-F377-2FF3EBCEB178}"/>
              </a:ext>
            </a:extLst>
          </p:cNvPr>
          <p:cNvGraphicFramePr>
            <a:graphicFrameLocks noChangeAspect="1"/>
          </p:cNvGraphicFramePr>
          <p:nvPr/>
        </p:nvGraphicFramePr>
        <p:xfrm>
          <a:off x="990600" y="798731"/>
          <a:ext cx="7162799" cy="4782919"/>
        </p:xfrm>
        <a:graphic>
          <a:graphicData uri="http://schemas.openxmlformats.org/presentationml/2006/ole">
            <mc:AlternateContent xmlns:mc="http://schemas.openxmlformats.org/markup-compatibility/2006">
              <mc:Choice xmlns:v="urn:schemas-microsoft-com:vml" Requires="v">
                <p:oleObj name="Worksheet" r:id="rId3" imgW="5705602" imgH="4305364" progId="Excel.Sheet.12">
                  <p:embed/>
                </p:oleObj>
              </mc:Choice>
              <mc:Fallback>
                <p:oleObj name="Worksheet" r:id="rId3" imgW="5705602" imgH="4305364" progId="Excel.Sheet.12">
                  <p:embed/>
                  <p:pic>
                    <p:nvPicPr>
                      <p:cNvPr id="5" name="Object 4">
                        <a:extLst>
                          <a:ext uri="{FF2B5EF4-FFF2-40B4-BE49-F238E27FC236}">
                            <a16:creationId xmlns:a16="http://schemas.microsoft.com/office/drawing/2014/main" id="{FA9BF3FF-E3CB-C624-F377-2FF3EBCEB178}"/>
                          </a:ext>
                        </a:extLst>
                      </p:cNvPr>
                      <p:cNvPicPr/>
                      <p:nvPr/>
                    </p:nvPicPr>
                    <p:blipFill>
                      <a:blip r:embed="rId4"/>
                      <a:stretch>
                        <a:fillRect/>
                      </a:stretch>
                    </p:blipFill>
                    <p:spPr>
                      <a:xfrm>
                        <a:off x="990600" y="798731"/>
                        <a:ext cx="7162799" cy="4782919"/>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71FFC08-BA6D-791D-6147-62953D436EDC}"/>
              </a:ext>
            </a:extLst>
          </p:cNvPr>
          <p:cNvSpPr>
            <a:spLocks noGrp="1"/>
          </p:cNvSpPr>
          <p:nvPr>
            <p:ph type="sldNum" sz="quarter" idx="12"/>
          </p:nvPr>
        </p:nvSpPr>
        <p:spPr/>
        <p:txBody>
          <a:bodyPr/>
          <a:lstStyle/>
          <a:p>
            <a:fld id="{A29BDA75-041B-4674-9472-622CAF4C5DB2}" type="slidenum">
              <a:rPr lang="en-US" smtClean="0"/>
              <a:t>48</a:t>
            </a:fld>
            <a:endParaRPr lang="en-US"/>
          </a:p>
        </p:txBody>
      </p:sp>
    </p:spTree>
    <p:extLst>
      <p:ext uri="{BB962C8B-B14F-4D97-AF65-F5344CB8AC3E}">
        <p14:creationId xmlns:p14="http://schemas.microsoft.com/office/powerpoint/2010/main" val="2183366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71A5F7-48A1-47E4-8EEB-FA0592BAA9A3}"/>
              </a:ext>
            </a:extLst>
          </p:cNvPr>
          <p:cNvSpPr txBox="1"/>
          <p:nvPr/>
        </p:nvSpPr>
        <p:spPr>
          <a:xfrm>
            <a:off x="457200" y="152400"/>
            <a:ext cx="8229600" cy="646331"/>
          </a:xfrm>
          <a:prstGeom prst="rect">
            <a:avLst/>
          </a:prstGeom>
          <a:noFill/>
          <a:ln>
            <a:noFill/>
          </a:ln>
        </p:spPr>
        <p:txBody>
          <a:bodyPr wrap="square" rtlCol="0">
            <a:spAutoFit/>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OPERATING DEPARTMENTS DISTRIBUTION OF ANNUAL BASE ASSESSMENT FISCAL YEAR 2022 ACTUAL TO BUDGET &amp; 2021 ACTUAL</a:t>
            </a:r>
          </a:p>
        </p:txBody>
      </p:sp>
      <p:graphicFrame>
        <p:nvGraphicFramePr>
          <p:cNvPr id="8" name="Object 7">
            <a:extLst>
              <a:ext uri="{FF2B5EF4-FFF2-40B4-BE49-F238E27FC236}">
                <a16:creationId xmlns:a16="http://schemas.microsoft.com/office/drawing/2014/main" id="{375FA0CC-FC75-5E2C-E287-8C938C1FDA87}"/>
              </a:ext>
            </a:extLst>
          </p:cNvPr>
          <p:cNvGraphicFramePr>
            <a:graphicFrameLocks noChangeAspect="1"/>
          </p:cNvGraphicFramePr>
          <p:nvPr/>
        </p:nvGraphicFramePr>
        <p:xfrm>
          <a:off x="762000" y="930495"/>
          <a:ext cx="7467599" cy="4479705"/>
        </p:xfrm>
        <a:graphic>
          <a:graphicData uri="http://schemas.openxmlformats.org/presentationml/2006/ole">
            <mc:AlternateContent xmlns:mc="http://schemas.openxmlformats.org/markup-compatibility/2006">
              <mc:Choice xmlns:v="urn:schemas-microsoft-com:vml" Requires="v">
                <p:oleObj name="Worksheet" r:id="rId3" imgW="5705602" imgH="3047871" progId="Excel.Sheet.12">
                  <p:embed/>
                </p:oleObj>
              </mc:Choice>
              <mc:Fallback>
                <p:oleObj name="Worksheet" r:id="rId3" imgW="5705602" imgH="3047871" progId="Excel.Sheet.12">
                  <p:embed/>
                  <p:pic>
                    <p:nvPicPr>
                      <p:cNvPr id="8" name="Object 7">
                        <a:extLst>
                          <a:ext uri="{FF2B5EF4-FFF2-40B4-BE49-F238E27FC236}">
                            <a16:creationId xmlns:a16="http://schemas.microsoft.com/office/drawing/2014/main" id="{375FA0CC-FC75-5E2C-E287-8C938C1FDA87}"/>
                          </a:ext>
                        </a:extLst>
                      </p:cNvPr>
                      <p:cNvPicPr/>
                      <p:nvPr/>
                    </p:nvPicPr>
                    <p:blipFill>
                      <a:blip r:embed="rId4"/>
                      <a:stretch>
                        <a:fillRect/>
                      </a:stretch>
                    </p:blipFill>
                    <p:spPr>
                      <a:xfrm>
                        <a:off x="762000" y="930495"/>
                        <a:ext cx="7467599" cy="4479705"/>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0CED591-A20D-2244-6071-8F0752895244}"/>
              </a:ext>
            </a:extLst>
          </p:cNvPr>
          <p:cNvSpPr>
            <a:spLocks noGrp="1"/>
          </p:cNvSpPr>
          <p:nvPr>
            <p:ph type="sldNum" sz="quarter" idx="12"/>
          </p:nvPr>
        </p:nvSpPr>
        <p:spPr/>
        <p:txBody>
          <a:bodyPr/>
          <a:lstStyle/>
          <a:p>
            <a:fld id="{A29BDA75-041B-4674-9472-622CAF4C5DB2}" type="slidenum">
              <a:rPr lang="en-US" smtClean="0"/>
              <a:t>49</a:t>
            </a:fld>
            <a:endParaRPr lang="en-US"/>
          </a:p>
        </p:txBody>
      </p:sp>
    </p:spTree>
    <p:extLst>
      <p:ext uri="{BB962C8B-B14F-4D97-AF65-F5344CB8AC3E}">
        <p14:creationId xmlns:p14="http://schemas.microsoft.com/office/powerpoint/2010/main" val="49705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685800"/>
            <a:ext cx="4978400" cy="2960980"/>
          </a:xfrm>
        </p:spPr>
        <p:txBody>
          <a:bodyPr anchor="b">
            <a:normAutofit/>
          </a:bodyPr>
          <a:lstStyle/>
          <a:p>
            <a:pPr algn="ctr"/>
            <a:r>
              <a:rPr lang="en-US" b="1" dirty="0">
                <a:solidFill>
                  <a:schemeClr val="tx1"/>
                </a:solidFill>
                <a:latin typeface="Century Gothic" panose="020B0502020202020204" pitchFamily="34" charset="0"/>
              </a:rPr>
              <a:t>Ascertainment of Quorum</a:t>
            </a:r>
            <a:br>
              <a:rPr lang="en-US" sz="4400" b="1" dirty="0">
                <a:latin typeface="Century Gothic" panose="020B0502020202020204" pitchFamily="34" charset="0"/>
              </a:rPr>
            </a:br>
            <a:endParaRPr lang="en-US" sz="4400" b="1" dirty="0">
              <a:latin typeface="Century Gothic" panose="020B0502020202020204" pitchFamily="34" charset="0"/>
            </a:endParaRPr>
          </a:p>
        </p:txBody>
      </p:sp>
      <p:sp>
        <p:nvSpPr>
          <p:cNvPr id="4" name="TextBox 3">
            <a:extLst>
              <a:ext uri="{FF2B5EF4-FFF2-40B4-BE49-F238E27FC236}">
                <a16:creationId xmlns:a16="http://schemas.microsoft.com/office/drawing/2014/main" id="{BA1BBAB0-6C81-44FD-AA8F-65F9BCA3A0B3}"/>
              </a:ext>
            </a:extLst>
          </p:cNvPr>
          <p:cNvSpPr txBox="1"/>
          <p:nvPr/>
        </p:nvSpPr>
        <p:spPr>
          <a:xfrm>
            <a:off x="2082800" y="4038600"/>
            <a:ext cx="2743200" cy="646331"/>
          </a:xfrm>
          <a:prstGeom prst="rect">
            <a:avLst/>
          </a:prstGeom>
          <a:noFill/>
        </p:spPr>
        <p:txBody>
          <a:bodyPr wrap="square" rtlCol="0">
            <a:spAutoFit/>
          </a:bodyPr>
          <a:lstStyle/>
          <a:p>
            <a:pPr algn="ctr"/>
            <a:r>
              <a:rPr lang="en-US" sz="3600" dirty="0"/>
              <a:t>Colette Horn</a:t>
            </a:r>
          </a:p>
        </p:txBody>
      </p:sp>
      <p:sp>
        <p:nvSpPr>
          <p:cNvPr id="3" name="Slide Number Placeholder 2">
            <a:extLst>
              <a:ext uri="{FF2B5EF4-FFF2-40B4-BE49-F238E27FC236}">
                <a16:creationId xmlns:a16="http://schemas.microsoft.com/office/drawing/2014/main" id="{163CD482-E54E-0D20-2435-1DEBFFCBD655}"/>
              </a:ext>
            </a:extLst>
          </p:cNvPr>
          <p:cNvSpPr>
            <a:spLocks noGrp="1"/>
          </p:cNvSpPr>
          <p:nvPr>
            <p:ph type="sldNum" sz="quarter" idx="12"/>
          </p:nvPr>
        </p:nvSpPr>
        <p:spPr/>
        <p:txBody>
          <a:bodyPr/>
          <a:lstStyle/>
          <a:p>
            <a:fld id="{A29BDA75-041B-4674-9472-622CAF4C5DB2}" type="slidenum">
              <a:rPr lang="en-US" smtClean="0"/>
              <a:t>5</a:t>
            </a:fld>
            <a:endParaRPr lang="en-US"/>
          </a:p>
        </p:txBody>
      </p:sp>
    </p:spTree>
    <p:extLst>
      <p:ext uri="{BB962C8B-B14F-4D97-AF65-F5344CB8AC3E}">
        <p14:creationId xmlns:p14="http://schemas.microsoft.com/office/powerpoint/2010/main" val="4177403329"/>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2" y="353444"/>
          <a:ext cx="8229597" cy="560956"/>
        </p:xfrm>
        <a:graphic>
          <a:graphicData uri="http://schemas.openxmlformats.org/drawingml/2006/table">
            <a:tbl>
              <a:tblPr/>
              <a:tblGrid>
                <a:gridCol w="8229597">
                  <a:extLst>
                    <a:ext uri="{9D8B030D-6E8A-4147-A177-3AD203B41FA5}">
                      <a16:colId xmlns:a16="http://schemas.microsoft.com/office/drawing/2014/main" val="20000"/>
                    </a:ext>
                  </a:extLst>
                </a:gridCol>
              </a:tblGrid>
              <a:tr h="193964">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AMENITIES DISTRIBUTION OF ANNUAL BASE ASSESSMENT</a:t>
                      </a:r>
                    </a:p>
                  </a:txBody>
                  <a:tcPr marL="6158" marR="6158" marT="6158" marB="0">
                    <a:lnL>
                      <a:noFill/>
                    </a:lnL>
                    <a:lnR>
                      <a:noFill/>
                    </a:lnR>
                    <a:lnT>
                      <a:noFill/>
                    </a:lnT>
                    <a:lnB>
                      <a:noFill/>
                    </a:lnB>
                  </a:tcPr>
                </a:tc>
                <a:extLst>
                  <a:ext uri="{0D108BD9-81ED-4DB2-BD59-A6C34878D82A}">
                    <a16:rowId xmlns:a16="http://schemas.microsoft.com/office/drawing/2014/main" val="10000"/>
                  </a:ext>
                </a:extLst>
              </a:tr>
              <a:tr h="193964">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FISCAL YEAR 2022 ACTUAL COMPARED TO BUDGET &amp; 2021 ACTUAL</a:t>
                      </a:r>
                    </a:p>
                  </a:txBody>
                  <a:tcPr marL="6158" marR="6158" marT="6158"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2" name="Object 1">
            <a:extLst>
              <a:ext uri="{FF2B5EF4-FFF2-40B4-BE49-F238E27FC236}">
                <a16:creationId xmlns:a16="http://schemas.microsoft.com/office/drawing/2014/main" id="{E8862D2F-EAA2-5D1E-E829-E27A29A0682E}"/>
              </a:ext>
            </a:extLst>
          </p:cNvPr>
          <p:cNvGraphicFramePr>
            <a:graphicFrameLocks noChangeAspect="1"/>
          </p:cNvGraphicFramePr>
          <p:nvPr/>
        </p:nvGraphicFramePr>
        <p:xfrm>
          <a:off x="990600" y="1046165"/>
          <a:ext cx="7162799" cy="4516435"/>
        </p:xfrm>
        <a:graphic>
          <a:graphicData uri="http://schemas.openxmlformats.org/presentationml/2006/ole">
            <mc:AlternateContent xmlns:mc="http://schemas.openxmlformats.org/markup-compatibility/2006">
              <mc:Choice xmlns:v="urn:schemas-microsoft-com:vml" Requires="v">
                <p:oleObj name="Worksheet" r:id="rId3" imgW="5705602" imgH="3047871" progId="Excel.Sheet.12">
                  <p:embed/>
                </p:oleObj>
              </mc:Choice>
              <mc:Fallback>
                <p:oleObj name="Worksheet" r:id="rId3" imgW="5705602" imgH="3047871" progId="Excel.Sheet.12">
                  <p:embed/>
                  <p:pic>
                    <p:nvPicPr>
                      <p:cNvPr id="2" name="Object 1">
                        <a:extLst>
                          <a:ext uri="{FF2B5EF4-FFF2-40B4-BE49-F238E27FC236}">
                            <a16:creationId xmlns:a16="http://schemas.microsoft.com/office/drawing/2014/main" id="{E8862D2F-EAA2-5D1E-E829-E27A29A0682E}"/>
                          </a:ext>
                        </a:extLst>
                      </p:cNvPr>
                      <p:cNvPicPr/>
                      <p:nvPr/>
                    </p:nvPicPr>
                    <p:blipFill>
                      <a:blip r:embed="rId4"/>
                      <a:stretch>
                        <a:fillRect/>
                      </a:stretch>
                    </p:blipFill>
                    <p:spPr>
                      <a:xfrm>
                        <a:off x="990600" y="1046165"/>
                        <a:ext cx="7162799" cy="4516435"/>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C7AD0A03-4659-8121-95DC-096BA7AA52CE}"/>
              </a:ext>
            </a:extLst>
          </p:cNvPr>
          <p:cNvSpPr>
            <a:spLocks noGrp="1"/>
          </p:cNvSpPr>
          <p:nvPr>
            <p:ph type="sldNum" sz="quarter" idx="12"/>
          </p:nvPr>
        </p:nvSpPr>
        <p:spPr/>
        <p:txBody>
          <a:bodyPr/>
          <a:lstStyle/>
          <a:p>
            <a:fld id="{A29BDA75-041B-4674-9472-622CAF4C5DB2}" type="slidenum">
              <a:rPr lang="en-US" smtClean="0"/>
              <a:t>50</a:t>
            </a:fld>
            <a:endParaRPr lang="en-US"/>
          </a:p>
        </p:txBody>
      </p:sp>
    </p:spTree>
    <p:extLst>
      <p:ext uri="{BB962C8B-B14F-4D97-AF65-F5344CB8AC3E}">
        <p14:creationId xmlns:p14="http://schemas.microsoft.com/office/powerpoint/2010/main" val="839161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2" y="115762"/>
          <a:ext cx="8229600" cy="646238"/>
        </p:xfrm>
        <a:graphic>
          <a:graphicData uri="http://schemas.openxmlformats.org/drawingml/2006/table">
            <a:tbl>
              <a:tblPr/>
              <a:tblGrid>
                <a:gridCol w="8229600">
                  <a:extLst>
                    <a:ext uri="{9D8B030D-6E8A-4147-A177-3AD203B41FA5}">
                      <a16:colId xmlns:a16="http://schemas.microsoft.com/office/drawing/2014/main" val="20000"/>
                    </a:ext>
                  </a:extLst>
                </a:gridCol>
              </a:tblGrid>
              <a:tr h="254891">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OPERATING</a:t>
                      </a:r>
                      <a:r>
                        <a:rPr lang="en-US" sz="1800" b="1" i="0" u="none" strike="noStrike" baseline="0" dirty="0">
                          <a:solidFill>
                            <a:srgbClr val="000000"/>
                          </a:solidFill>
                          <a:latin typeface="Century Gothic" panose="020B0502020202020204" pitchFamily="34" charset="0"/>
                          <a:cs typeface="Times New Roman" pitchFamily="18" charset="0"/>
                        </a:rPr>
                        <a:t> FUND PERFORMANCE HISTORY </a:t>
                      </a: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latin typeface="Century Gothic" panose="020B0502020202020204" pitchFamily="34" charset="0"/>
                          <a:cs typeface="Times New Roman" pitchFamily="18" charset="0"/>
                        </a:rPr>
                        <a:t>FY 2017 – FY 2022</a:t>
                      </a: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2" name="Object 1">
            <a:extLst>
              <a:ext uri="{FF2B5EF4-FFF2-40B4-BE49-F238E27FC236}">
                <a16:creationId xmlns:a16="http://schemas.microsoft.com/office/drawing/2014/main" id="{8AA5F519-A0DE-D27F-7D5B-D9B2705BE5AA}"/>
              </a:ext>
            </a:extLst>
          </p:cNvPr>
          <p:cNvGraphicFramePr>
            <a:graphicFrameLocks noChangeAspect="1"/>
          </p:cNvGraphicFramePr>
          <p:nvPr/>
        </p:nvGraphicFramePr>
        <p:xfrm>
          <a:off x="1981200" y="628650"/>
          <a:ext cx="5410200" cy="5086350"/>
        </p:xfrm>
        <a:graphic>
          <a:graphicData uri="http://schemas.openxmlformats.org/presentationml/2006/ole">
            <mc:AlternateContent xmlns:mc="http://schemas.openxmlformats.org/markup-compatibility/2006">
              <mc:Choice xmlns:v="urn:schemas-microsoft-com:vml" Requires="v">
                <p:oleObj name="Worksheet" r:id="rId3" imgW="4514742" imgH="5600797" progId="Excel.Sheet.12">
                  <p:embed/>
                </p:oleObj>
              </mc:Choice>
              <mc:Fallback>
                <p:oleObj name="Worksheet" r:id="rId3" imgW="4514742" imgH="5600797" progId="Excel.Sheet.12">
                  <p:embed/>
                  <p:pic>
                    <p:nvPicPr>
                      <p:cNvPr id="2" name="Object 1">
                        <a:extLst>
                          <a:ext uri="{FF2B5EF4-FFF2-40B4-BE49-F238E27FC236}">
                            <a16:creationId xmlns:a16="http://schemas.microsoft.com/office/drawing/2014/main" id="{8AA5F519-A0DE-D27F-7D5B-D9B2705BE5AA}"/>
                          </a:ext>
                        </a:extLst>
                      </p:cNvPr>
                      <p:cNvPicPr/>
                      <p:nvPr/>
                    </p:nvPicPr>
                    <p:blipFill>
                      <a:blip r:embed="rId4"/>
                      <a:stretch>
                        <a:fillRect/>
                      </a:stretch>
                    </p:blipFill>
                    <p:spPr>
                      <a:xfrm>
                        <a:off x="1981200" y="628650"/>
                        <a:ext cx="5410200" cy="508635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BC39E60-D7E2-3CB2-A76C-91E32AD7AE44}"/>
              </a:ext>
            </a:extLst>
          </p:cNvPr>
          <p:cNvSpPr>
            <a:spLocks noGrp="1"/>
          </p:cNvSpPr>
          <p:nvPr>
            <p:ph type="sldNum" sz="quarter" idx="12"/>
          </p:nvPr>
        </p:nvSpPr>
        <p:spPr/>
        <p:txBody>
          <a:bodyPr/>
          <a:lstStyle/>
          <a:p>
            <a:fld id="{A29BDA75-041B-4674-9472-622CAF4C5DB2}" type="slidenum">
              <a:rPr lang="en-US" smtClean="0"/>
              <a:t>51</a:t>
            </a:fld>
            <a:endParaRPr lang="en-US"/>
          </a:p>
        </p:txBody>
      </p:sp>
    </p:spTree>
    <p:extLst>
      <p:ext uri="{BB962C8B-B14F-4D97-AF65-F5344CB8AC3E}">
        <p14:creationId xmlns:p14="http://schemas.microsoft.com/office/powerpoint/2010/main" val="209426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76200"/>
            <a:ext cx="8229600" cy="646331"/>
          </a:xfrm>
          <a:prstGeom prst="rect">
            <a:avLst/>
          </a:prstGeom>
          <a:noFill/>
        </p:spPr>
        <p:txBody>
          <a:bodyPr wrap="square" rtlCol="0">
            <a:spAutoFit/>
          </a:bodyPr>
          <a:lstStyle/>
          <a:p>
            <a:pPr algn="ctr"/>
            <a:r>
              <a:rPr lang="en-US" b="1" dirty="0">
                <a:solidFill>
                  <a:prstClr val="black"/>
                </a:solidFill>
                <a:latin typeface="Century Gothic" panose="020B0502020202020204" pitchFamily="34" charset="0"/>
                <a:cs typeface="Times New Roman" pitchFamily="18" charset="0"/>
              </a:rPr>
              <a:t>ANNUAL ASSESSMENT HISTORY</a:t>
            </a:r>
          </a:p>
          <a:p>
            <a:pPr algn="ctr"/>
            <a:r>
              <a:rPr lang="en-US" b="1" dirty="0">
                <a:solidFill>
                  <a:prstClr val="black"/>
                </a:solidFill>
                <a:latin typeface="Century Gothic" panose="020B0502020202020204" pitchFamily="34" charset="0"/>
                <a:cs typeface="Times New Roman" pitchFamily="18" charset="0"/>
              </a:rPr>
              <a:t>FY 2019 - 2023</a:t>
            </a:r>
          </a:p>
        </p:txBody>
      </p:sp>
      <p:graphicFrame>
        <p:nvGraphicFramePr>
          <p:cNvPr id="3" name="Table 2"/>
          <p:cNvGraphicFramePr>
            <a:graphicFrameLocks noGrp="1"/>
          </p:cNvGraphicFramePr>
          <p:nvPr/>
        </p:nvGraphicFramePr>
        <p:xfrm>
          <a:off x="228600" y="685800"/>
          <a:ext cx="8686800" cy="1676400"/>
        </p:xfrm>
        <a:graphic>
          <a:graphicData uri="http://schemas.openxmlformats.org/drawingml/2006/table">
            <a:tbl>
              <a:tblPr firstRow="1" bandRow="1">
                <a:tableStyleId>{2D5ABB26-0587-4C30-8999-92F81FD0307C}</a:tableStyleId>
              </a:tblPr>
              <a:tblGrid>
                <a:gridCol w="7296914">
                  <a:extLst>
                    <a:ext uri="{9D8B030D-6E8A-4147-A177-3AD203B41FA5}">
                      <a16:colId xmlns:a16="http://schemas.microsoft.com/office/drawing/2014/main" val="20000"/>
                    </a:ext>
                  </a:extLst>
                </a:gridCol>
                <a:gridCol w="1389886">
                  <a:extLst>
                    <a:ext uri="{9D8B030D-6E8A-4147-A177-3AD203B41FA5}">
                      <a16:colId xmlns:a16="http://schemas.microsoft.com/office/drawing/2014/main" val="20001"/>
                    </a:ext>
                  </a:extLst>
                </a:gridCol>
              </a:tblGrid>
              <a:tr h="274320">
                <a:tc>
                  <a:txBody>
                    <a:bodyPr/>
                    <a:lstStyle/>
                    <a:p>
                      <a:pPr algn="l"/>
                      <a:r>
                        <a:rPr lang="en-US" sz="1600" b="0" dirty="0">
                          <a:latin typeface="Century Gothic" panose="020B0502020202020204" pitchFamily="34" charset="0"/>
                          <a:cs typeface="Times New Roman" pitchFamily="18" charset="0"/>
                        </a:rPr>
                        <a:t>FY 2023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latin typeface="Century Gothic" panose="020B0502020202020204" pitchFamily="34" charset="0"/>
                          <a:cs typeface="Times New Roman" pitchFamily="18" charset="0"/>
                        </a:rPr>
                        <a:t>$896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algn="l"/>
                      <a:r>
                        <a:rPr lang="en-US" sz="1600" b="0" dirty="0">
                          <a:latin typeface="Century Gothic" panose="020B0502020202020204" pitchFamily="34" charset="0"/>
                          <a:cs typeface="Times New Roman" pitchFamily="18" charset="0"/>
                        </a:rPr>
                        <a:t>FY 2019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951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l"/>
                      <a:r>
                        <a:rPr lang="en-US" sz="1600" b="0" dirty="0">
                          <a:latin typeface="Century Gothic" panose="020B0502020202020204" pitchFamily="34" charset="0"/>
                          <a:cs typeface="Times New Roman" pitchFamily="18" charset="0"/>
                        </a:rPr>
                        <a:t>           5-YEAR DECREASE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l"/>
                      <a:r>
                        <a:rPr lang="en-US" sz="1600" b="0" dirty="0">
                          <a:latin typeface="Century Gothic" panose="020B0502020202020204" pitchFamily="34" charset="0"/>
                          <a:cs typeface="Times New Roman" pitchFamily="18" charset="0"/>
                        </a:rPr>
                        <a:t>           % DECREASE –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l"/>
                      <a:r>
                        <a:rPr lang="en-US" sz="1600" b="0" dirty="0">
                          <a:latin typeface="Century Gothic" panose="020B0502020202020204" pitchFamily="34" charset="0"/>
                          <a:cs typeface="Times New Roman" pitchFamily="18" charset="0"/>
                        </a:rPr>
                        <a:t>           % DECREASE – ANNUAL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Century Gothic" panose="020B0502020202020204" pitchFamily="34" charset="0"/>
                          <a:cs typeface="Times New Roman"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9431342"/>
                  </a:ext>
                </a:extLst>
              </a:tr>
            </a:tbl>
          </a:graphicData>
        </a:graphic>
      </p:graphicFrame>
      <p:graphicFrame>
        <p:nvGraphicFramePr>
          <p:cNvPr id="4" name="Table 3"/>
          <p:cNvGraphicFramePr>
            <a:graphicFrameLocks noGrp="1"/>
          </p:cNvGraphicFramePr>
          <p:nvPr/>
        </p:nvGraphicFramePr>
        <p:xfrm>
          <a:off x="228600" y="2362200"/>
          <a:ext cx="8686800" cy="3931920"/>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0">
                <a:tc gridSpan="4">
                  <a:txBody>
                    <a:bodyPr/>
                    <a:lstStyle/>
                    <a:p>
                      <a:pPr algn="ctr"/>
                      <a:r>
                        <a:rPr lang="en-US" sz="1800" b="1" dirty="0">
                          <a:latin typeface="Century Gothic" panose="020B0502020202020204" pitchFamily="34" charset="0"/>
                          <a:cs typeface="Times New Roman" pitchFamily="18" charset="0"/>
                        </a:rPr>
                        <a:t>RECENT HISTORY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0">
                <a:tc>
                  <a:txBody>
                    <a:bodyPr/>
                    <a:lstStyle/>
                    <a:p>
                      <a:pPr algn="l"/>
                      <a:endParaRPr lang="en-US" sz="1800" b="1" u="sng" dirty="0">
                        <a:latin typeface="Century Gothic" panose="020B0502020202020204" pitchFamily="34"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gridSpan="3">
                  <a:txBody>
                    <a:bodyPr/>
                    <a:lstStyle/>
                    <a:p>
                      <a:pPr algn="ctr"/>
                      <a:r>
                        <a:rPr lang="en-US" sz="1800" b="1" u="sng" dirty="0">
                          <a:latin typeface="Century Gothic" panose="020B0502020202020204" pitchFamily="34" charset="0"/>
                          <a:cs typeface="Times New Roman" pitchFamily="18" charset="0"/>
                        </a:rPr>
                        <a:t>5-YEAR INCREASE (DECREASE)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algn="l"/>
                      <a:r>
                        <a:rPr lang="en-US" sz="1800" b="1" u="sng" dirty="0">
                          <a:latin typeface="Century Gothic" panose="020B0502020202020204" pitchFamily="34" charset="0"/>
                          <a:cs typeface="Times New Roman" pitchFamily="18" charset="0"/>
                        </a:rPr>
                        <a:t>FY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AMOUNT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dirty="0">
                          <a:latin typeface="Century Gothic" panose="020B0502020202020204" pitchFamily="34" charset="0"/>
                          <a:cs typeface="Times New Roman" pitchFamily="18" charset="0"/>
                        </a:rPr>
                        <a:t>NEW</a:t>
                      </a:r>
                    </a:p>
                    <a:p>
                      <a:pPr algn="ctr"/>
                      <a:r>
                        <a:rPr lang="en-US" sz="1800" b="1" u="sng" baseline="0" dirty="0">
                          <a:latin typeface="Century Gothic" panose="020B0502020202020204" pitchFamily="34" charset="0"/>
                          <a:cs typeface="Times New Roman" pitchFamily="18" charset="0"/>
                        </a:rPr>
                        <a:t>ASSESSMENT</a:t>
                      </a:r>
                      <a:endParaRPr lang="en-US" sz="1800" b="1" u="sng" dirty="0">
                        <a:latin typeface="Century Gothic" panose="020B0502020202020204" pitchFamily="34"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0">
                <a:tc>
                  <a:txBody>
                    <a:bodyPr/>
                    <a:lstStyle/>
                    <a:p>
                      <a:pPr algn="l"/>
                      <a:r>
                        <a:rPr lang="en-US" sz="1800" dirty="0">
                          <a:latin typeface="Century Gothic" panose="020B0502020202020204" pitchFamily="34" charset="0"/>
                          <a:cs typeface="Times New Roman" pitchFamily="18" charset="0"/>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951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0">
                <a:tc>
                  <a:txBody>
                    <a:bodyPr/>
                    <a:lstStyle/>
                    <a:p>
                      <a:pPr algn="l"/>
                      <a:r>
                        <a:rPr lang="en-US" sz="1800" dirty="0">
                          <a:latin typeface="Century Gothic" panose="020B0502020202020204" pitchFamily="34" charset="0"/>
                          <a:cs typeface="Times New Roman" pitchFamily="18" charset="0"/>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dirty="0">
                          <a:latin typeface="Century Gothic" panose="020B0502020202020204" pitchFamily="34" charset="0"/>
                          <a:cs typeface="Times New Roman" pitchFamily="18" charset="0"/>
                        </a:rPr>
                        <a:t>986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0">
                <a:tc>
                  <a:txBody>
                    <a:bodyPr/>
                    <a:lstStyle/>
                    <a:p>
                      <a:pPr algn="l"/>
                      <a:r>
                        <a:rPr lang="en-US" sz="1800" dirty="0">
                          <a:latin typeface="Century Gothic" panose="020B0502020202020204" pitchFamily="34" charset="0"/>
                          <a:cs typeface="Times New Roman" pitchFamily="18" charset="0"/>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986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r h="0">
                <a:tc>
                  <a:txBody>
                    <a:bodyPr/>
                    <a:lstStyle/>
                    <a:p>
                      <a:pPr algn="l"/>
                      <a:r>
                        <a:rPr lang="en-US" sz="1800" dirty="0">
                          <a:latin typeface="Century Gothic" panose="020B0502020202020204" pitchFamily="34" charset="0"/>
                          <a:cs typeface="Times New Roman" pitchFamily="18" charset="0"/>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none" dirty="0">
                          <a:latin typeface="Century Gothic" panose="020B0502020202020204" pitchFamily="34" charset="0"/>
                          <a:cs typeface="Times New Roman" pitchFamily="18" charset="0"/>
                        </a:rPr>
                        <a:t>996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55688050"/>
                  </a:ext>
                </a:extLst>
              </a:tr>
              <a:tr h="0">
                <a:tc>
                  <a:txBody>
                    <a:bodyPr/>
                    <a:lstStyle/>
                    <a:p>
                      <a:pPr algn="l"/>
                      <a:r>
                        <a:rPr lang="en-US" sz="1800" dirty="0">
                          <a:latin typeface="Century Gothic" panose="020B0502020202020204" pitchFamily="34" charset="0"/>
                          <a:cs typeface="Times New Roman" pitchFamily="18" charset="0"/>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sng" dirty="0">
                          <a:latin typeface="Century Gothic" panose="020B0502020202020204" pitchFamily="34" charset="0"/>
                          <a:cs typeface="Times New Roman" pitchFamily="18"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sng" dirty="0">
                          <a:latin typeface="Century Gothic" panose="020B0502020202020204" pitchFamily="34" charset="0"/>
                          <a:cs typeface="Times New Roman" pitchFamily="18"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u="sng" dirty="0">
                          <a:latin typeface="Century Gothic" panose="020B0502020202020204" pitchFamily="34" charset="0"/>
                          <a:cs typeface="Times New Roman" pitchFamily="18" charset="0"/>
                        </a:rPr>
                        <a:t>896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510245"/>
                  </a:ext>
                </a:extLst>
              </a:tr>
              <a:tr h="0">
                <a:tc>
                  <a:txBody>
                    <a:bodyPr/>
                    <a:lstStyle/>
                    <a:p>
                      <a:pPr algn="l"/>
                      <a:r>
                        <a:rPr lang="en-US" sz="1800" dirty="0">
                          <a:latin typeface="Century Gothic" panose="020B0502020202020204" pitchFamily="34" charset="0"/>
                          <a:cs typeface="Times New Roman" pitchFamily="18" charset="0"/>
                        </a:rPr>
                        <a:t>5-YEAR CUMULATIVE DECREASE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($55)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sng" dirty="0">
                          <a:latin typeface="Century Gothic" panose="020B0502020202020204" pitchFamily="34" charset="0"/>
                          <a:cs typeface="Times New Roman" pitchFamily="18"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800" b="1" u="none" dirty="0">
                        <a:latin typeface="Century Gothic" panose="020B0502020202020204" pitchFamily="34"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7"/>
                  </a:ext>
                </a:extLst>
              </a:tr>
              <a:tr h="0">
                <a:tc>
                  <a:txBody>
                    <a:bodyPr/>
                    <a:lstStyle/>
                    <a:p>
                      <a:pPr algn="l"/>
                      <a:r>
                        <a:rPr lang="en-US" sz="1800" dirty="0">
                          <a:latin typeface="Century Gothic" panose="020B0502020202020204" pitchFamily="34" charset="0"/>
                          <a:cs typeface="Times New Roman" pitchFamily="18" charset="0"/>
                        </a:rPr>
                        <a:t>AVERAGE ANNUAL DECREASE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none" dirty="0">
                          <a:latin typeface="Century Gothic" panose="020B0502020202020204" pitchFamily="34" charset="0"/>
                          <a:cs typeface="Times New Roman" pitchFamily="18"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u="none" dirty="0">
                          <a:latin typeface="Century Gothic" panose="020B0502020202020204" pitchFamily="34" charset="0"/>
                          <a:cs typeface="Times New Roman" pitchFamily="18"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800" b="1" u="none" dirty="0">
                        <a:latin typeface="Century Gothic" panose="020B0502020202020204" pitchFamily="34"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50972981"/>
                  </a:ext>
                </a:extLst>
              </a:tr>
            </a:tbl>
          </a:graphicData>
        </a:graphic>
      </p:graphicFrame>
      <p:cxnSp>
        <p:nvCxnSpPr>
          <p:cNvPr id="6" name="Straight Connector 5"/>
          <p:cNvCxnSpPr/>
          <p:nvPr/>
        </p:nvCxnSpPr>
        <p:spPr>
          <a:xfrm>
            <a:off x="4876800" y="62484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41720" y="6248400"/>
            <a:ext cx="6400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9B2BA54-1B0A-A49F-9306-4EA7EC6A7CD3}"/>
              </a:ext>
            </a:extLst>
          </p:cNvPr>
          <p:cNvSpPr>
            <a:spLocks noGrp="1"/>
          </p:cNvSpPr>
          <p:nvPr>
            <p:ph type="sldNum" sz="quarter" idx="12"/>
          </p:nvPr>
        </p:nvSpPr>
        <p:spPr/>
        <p:txBody>
          <a:bodyPr/>
          <a:lstStyle/>
          <a:p>
            <a:fld id="{A29BDA75-041B-4674-9472-622CAF4C5DB2}" type="slidenum">
              <a:rPr lang="en-US" smtClean="0"/>
              <a:t>52</a:t>
            </a:fld>
            <a:endParaRPr lang="en-US"/>
          </a:p>
        </p:txBody>
      </p:sp>
    </p:spTree>
    <p:extLst>
      <p:ext uri="{BB962C8B-B14F-4D97-AF65-F5344CB8AC3E}">
        <p14:creationId xmlns:p14="http://schemas.microsoft.com/office/powerpoint/2010/main" val="2362334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2" y="115762"/>
          <a:ext cx="8229600" cy="646238"/>
        </p:xfrm>
        <a:graphic>
          <a:graphicData uri="http://schemas.openxmlformats.org/drawingml/2006/table">
            <a:tbl>
              <a:tblPr/>
              <a:tblGrid>
                <a:gridCol w="8229600">
                  <a:extLst>
                    <a:ext uri="{9D8B030D-6E8A-4147-A177-3AD203B41FA5}">
                      <a16:colId xmlns:a16="http://schemas.microsoft.com/office/drawing/2014/main" val="20000"/>
                    </a:ext>
                  </a:extLst>
                </a:gridCol>
              </a:tblGrid>
              <a:tr h="254891">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FIXED ASSETS SUMMARY</a:t>
                      </a:r>
                      <a:r>
                        <a:rPr lang="en-US" sz="1800" b="1" i="0" u="none" strike="noStrike" baseline="0" dirty="0">
                          <a:solidFill>
                            <a:srgbClr val="000000"/>
                          </a:solidFill>
                          <a:latin typeface="Century Gothic" panose="020B0502020202020204" pitchFamily="34" charset="0"/>
                          <a:cs typeface="Times New Roman" pitchFamily="18" charset="0"/>
                        </a:rPr>
                        <a:t> </a:t>
                      </a: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latin typeface="Century Gothic" panose="020B0502020202020204" pitchFamily="34" charset="0"/>
                          <a:cs typeface="Times New Roman" pitchFamily="18" charset="0"/>
                        </a:rPr>
                        <a:t>FY 2022</a:t>
                      </a: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5" name="Object 4">
            <a:extLst>
              <a:ext uri="{FF2B5EF4-FFF2-40B4-BE49-F238E27FC236}">
                <a16:creationId xmlns:a16="http://schemas.microsoft.com/office/drawing/2014/main" id="{BAD2D7C9-349F-7246-BF49-4204134E2ABB}"/>
              </a:ext>
            </a:extLst>
          </p:cNvPr>
          <p:cNvGraphicFramePr>
            <a:graphicFrameLocks noChangeAspect="1"/>
          </p:cNvGraphicFramePr>
          <p:nvPr/>
        </p:nvGraphicFramePr>
        <p:xfrm>
          <a:off x="1143000" y="1066800"/>
          <a:ext cx="6781799" cy="4191000"/>
        </p:xfrm>
        <a:graphic>
          <a:graphicData uri="http://schemas.openxmlformats.org/presentationml/2006/ole">
            <mc:AlternateContent xmlns:mc="http://schemas.openxmlformats.org/markup-compatibility/2006">
              <mc:Choice xmlns:v="urn:schemas-microsoft-com:vml" Requires="v">
                <p:oleObj name="Worksheet" r:id="rId3" imgW="5362629" imgH="2514697" progId="Excel.Sheet.12">
                  <p:embed/>
                </p:oleObj>
              </mc:Choice>
              <mc:Fallback>
                <p:oleObj name="Worksheet" r:id="rId3" imgW="5362629" imgH="2514697" progId="Excel.Sheet.12">
                  <p:embed/>
                  <p:pic>
                    <p:nvPicPr>
                      <p:cNvPr id="5" name="Object 4">
                        <a:extLst>
                          <a:ext uri="{FF2B5EF4-FFF2-40B4-BE49-F238E27FC236}">
                            <a16:creationId xmlns:a16="http://schemas.microsoft.com/office/drawing/2014/main" id="{BAD2D7C9-349F-7246-BF49-4204134E2ABB}"/>
                          </a:ext>
                        </a:extLst>
                      </p:cNvPr>
                      <p:cNvPicPr/>
                      <p:nvPr/>
                    </p:nvPicPr>
                    <p:blipFill>
                      <a:blip r:embed="rId4"/>
                      <a:stretch>
                        <a:fillRect/>
                      </a:stretch>
                    </p:blipFill>
                    <p:spPr>
                      <a:xfrm>
                        <a:off x="1143000" y="1066800"/>
                        <a:ext cx="6781799" cy="4191000"/>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08000107-3076-4C2A-8EB0-0CCFD0A35B86}"/>
              </a:ext>
            </a:extLst>
          </p:cNvPr>
          <p:cNvSpPr>
            <a:spLocks noGrp="1"/>
          </p:cNvSpPr>
          <p:nvPr>
            <p:ph type="sldNum" sz="quarter" idx="12"/>
          </p:nvPr>
        </p:nvSpPr>
        <p:spPr/>
        <p:txBody>
          <a:bodyPr/>
          <a:lstStyle/>
          <a:p>
            <a:fld id="{A29BDA75-041B-4674-9472-622CAF4C5DB2}" type="slidenum">
              <a:rPr lang="en-US" smtClean="0"/>
              <a:t>53</a:t>
            </a:fld>
            <a:endParaRPr lang="en-US"/>
          </a:p>
        </p:txBody>
      </p:sp>
    </p:spTree>
    <p:extLst>
      <p:ext uri="{BB962C8B-B14F-4D97-AF65-F5344CB8AC3E}">
        <p14:creationId xmlns:p14="http://schemas.microsoft.com/office/powerpoint/2010/main" val="314147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2" y="115762"/>
          <a:ext cx="8229600" cy="646238"/>
        </p:xfrm>
        <a:graphic>
          <a:graphicData uri="http://schemas.openxmlformats.org/drawingml/2006/table">
            <a:tbl>
              <a:tblPr/>
              <a:tblGrid>
                <a:gridCol w="8229600">
                  <a:extLst>
                    <a:ext uri="{9D8B030D-6E8A-4147-A177-3AD203B41FA5}">
                      <a16:colId xmlns:a16="http://schemas.microsoft.com/office/drawing/2014/main" val="20000"/>
                    </a:ext>
                  </a:extLst>
                </a:gridCol>
              </a:tblGrid>
              <a:tr h="254891">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UNAUDITED ESTIMATE OF FY 2023</a:t>
                      </a:r>
                      <a:r>
                        <a:rPr lang="en-US" sz="1800" b="1" i="0" u="none" strike="noStrike" baseline="0" dirty="0">
                          <a:solidFill>
                            <a:srgbClr val="000000"/>
                          </a:solidFill>
                          <a:latin typeface="Century Gothic" panose="020B0502020202020204" pitchFamily="34" charset="0"/>
                          <a:cs typeface="Times New Roman" pitchFamily="18" charset="0"/>
                        </a:rPr>
                        <a:t> </a:t>
                      </a: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latin typeface="Century Gothic" panose="020B0502020202020204" pitchFamily="34" charset="0"/>
                          <a:cs typeface="Times New Roman" pitchFamily="18" charset="0"/>
                        </a:rPr>
                        <a:t>RESERVES ACTIVITY</a:t>
                      </a: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5" name="Object 4">
            <a:extLst>
              <a:ext uri="{FF2B5EF4-FFF2-40B4-BE49-F238E27FC236}">
                <a16:creationId xmlns:a16="http://schemas.microsoft.com/office/drawing/2014/main" id="{451BBBAC-169F-9AD1-BF83-3C4CC6EB6566}"/>
              </a:ext>
            </a:extLst>
          </p:cNvPr>
          <p:cNvGraphicFramePr>
            <a:graphicFrameLocks noChangeAspect="1"/>
          </p:cNvGraphicFramePr>
          <p:nvPr>
            <p:extLst>
              <p:ext uri="{D42A27DB-BD31-4B8C-83A1-F6EECF244321}">
                <p14:modId xmlns:p14="http://schemas.microsoft.com/office/powerpoint/2010/main" val="2782999890"/>
              </p:ext>
            </p:extLst>
          </p:nvPr>
        </p:nvGraphicFramePr>
        <p:xfrm>
          <a:off x="1371600" y="823914"/>
          <a:ext cx="6400800" cy="4662486"/>
        </p:xfrm>
        <a:graphic>
          <a:graphicData uri="http://schemas.openxmlformats.org/presentationml/2006/ole">
            <mc:AlternateContent xmlns:mc="http://schemas.openxmlformats.org/markup-compatibility/2006">
              <mc:Choice xmlns:v="urn:schemas-microsoft-com:vml" Requires="v">
                <p:oleObj name="Worksheet" r:id="rId3" imgW="5676857" imgH="5210245" progId="Excel.Sheet.12">
                  <p:embed/>
                </p:oleObj>
              </mc:Choice>
              <mc:Fallback>
                <p:oleObj name="Worksheet" r:id="rId3" imgW="5676857" imgH="5210245" progId="Excel.Sheet.12">
                  <p:embed/>
                  <p:pic>
                    <p:nvPicPr>
                      <p:cNvPr id="5" name="Object 4">
                        <a:extLst>
                          <a:ext uri="{FF2B5EF4-FFF2-40B4-BE49-F238E27FC236}">
                            <a16:creationId xmlns:a16="http://schemas.microsoft.com/office/drawing/2014/main" id="{451BBBAC-169F-9AD1-BF83-3C4CC6EB6566}"/>
                          </a:ext>
                        </a:extLst>
                      </p:cNvPr>
                      <p:cNvPicPr/>
                      <p:nvPr/>
                    </p:nvPicPr>
                    <p:blipFill>
                      <a:blip r:embed="rId4"/>
                      <a:stretch>
                        <a:fillRect/>
                      </a:stretch>
                    </p:blipFill>
                    <p:spPr>
                      <a:xfrm>
                        <a:off x="1371600" y="823914"/>
                        <a:ext cx="6400800" cy="4662486"/>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BBE598C6-A264-B819-34B9-8E7D64AB73D7}"/>
              </a:ext>
            </a:extLst>
          </p:cNvPr>
          <p:cNvSpPr>
            <a:spLocks noGrp="1"/>
          </p:cNvSpPr>
          <p:nvPr>
            <p:ph type="sldNum" sz="quarter" idx="12"/>
          </p:nvPr>
        </p:nvSpPr>
        <p:spPr/>
        <p:txBody>
          <a:bodyPr/>
          <a:lstStyle/>
          <a:p>
            <a:fld id="{A29BDA75-041B-4674-9472-622CAF4C5DB2}" type="slidenum">
              <a:rPr lang="en-US" smtClean="0"/>
              <a:t>54</a:t>
            </a:fld>
            <a:endParaRPr lang="en-US"/>
          </a:p>
        </p:txBody>
      </p:sp>
    </p:spTree>
    <p:extLst>
      <p:ext uri="{BB962C8B-B14F-4D97-AF65-F5344CB8AC3E}">
        <p14:creationId xmlns:p14="http://schemas.microsoft.com/office/powerpoint/2010/main" val="2436641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4745739"/>
              </p:ext>
            </p:extLst>
          </p:nvPr>
        </p:nvGraphicFramePr>
        <p:xfrm>
          <a:off x="457202" y="201044"/>
          <a:ext cx="8229600" cy="569530"/>
        </p:xfrm>
        <a:graphic>
          <a:graphicData uri="http://schemas.openxmlformats.org/drawingml/2006/table">
            <a:tbl>
              <a:tblPr/>
              <a:tblGrid>
                <a:gridCol w="8229600">
                  <a:extLst>
                    <a:ext uri="{9D8B030D-6E8A-4147-A177-3AD203B41FA5}">
                      <a16:colId xmlns:a16="http://schemas.microsoft.com/office/drawing/2014/main" val="20000"/>
                    </a:ext>
                  </a:extLst>
                </a:gridCol>
              </a:tblGrid>
              <a:tr h="221656">
                <a:tc>
                  <a:txBody>
                    <a:bodyPr/>
                    <a:lstStyle/>
                    <a:p>
                      <a:pPr algn="ctr" fontAlgn="b"/>
                      <a:r>
                        <a:rPr lang="en-US" sz="1800" b="1" i="0" u="none" strike="noStrike" dirty="0">
                          <a:solidFill>
                            <a:srgbClr val="000000"/>
                          </a:solidFill>
                          <a:latin typeface="Century Gothic" panose="020B0502020202020204" pitchFamily="34" charset="0"/>
                          <a:cs typeface="Times New Roman" pitchFamily="18" charset="0"/>
                        </a:rPr>
                        <a:t>BALANCE OF RESERVES</a:t>
                      </a:r>
                    </a:p>
                  </a:txBody>
                  <a:tcPr marL="6158" marR="6158" marT="6158" marB="0" anchor="ctr">
                    <a:lnL>
                      <a:noFill/>
                    </a:lnL>
                    <a:lnR>
                      <a:noFill/>
                    </a:lnR>
                    <a:lnT>
                      <a:noFill/>
                    </a:lnT>
                    <a:lnB>
                      <a:noFill/>
                    </a:lnB>
                  </a:tcPr>
                </a:tc>
                <a:extLst>
                  <a:ext uri="{0D108BD9-81ED-4DB2-BD59-A6C34878D82A}">
                    <a16:rowId xmlns:a16="http://schemas.microsoft.com/office/drawing/2014/main" val="10000"/>
                  </a:ext>
                </a:extLst>
              </a:tr>
              <a:tr h="289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latin typeface="Century Gothic" panose="020B0502020202020204" pitchFamily="34" charset="0"/>
                        <a:cs typeface="Times New Roman" pitchFamily="18" charset="0"/>
                      </a:endParaRPr>
                    </a:p>
                  </a:txBody>
                  <a:tcPr marL="6158" marR="6158" marT="6158"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BBE598C6-A264-B819-34B9-8E7D64AB73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BDA75-041B-4674-9472-622CAF4C5DB2}" type="slidenum">
              <a:rPr kumimoji="0" lang="en-US" sz="11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100" b="1" i="0" u="none" strike="noStrike" kern="1200" cap="none" spc="0" normalizeH="0" baseline="0" noProof="0">
              <a:ln>
                <a:noFill/>
              </a:ln>
              <a:solidFill>
                <a:srgbClr val="40BAD2"/>
              </a:solidFill>
              <a:effectLst/>
              <a:uLnTx/>
              <a:uFillTx/>
              <a:latin typeface="Corbel" panose="020B0503020204020204"/>
              <a:ea typeface="+mn-ea"/>
              <a:cs typeface="+mn-cs"/>
            </a:endParaRPr>
          </a:p>
        </p:txBody>
      </p:sp>
      <p:graphicFrame>
        <p:nvGraphicFramePr>
          <p:cNvPr id="5" name="Table 4">
            <a:extLst>
              <a:ext uri="{FF2B5EF4-FFF2-40B4-BE49-F238E27FC236}">
                <a16:creationId xmlns:a16="http://schemas.microsoft.com/office/drawing/2014/main" id="{2F15780B-0DC4-C696-7221-2B2E1406DBEE}"/>
              </a:ext>
            </a:extLst>
          </p:cNvPr>
          <p:cNvGraphicFramePr>
            <a:graphicFrameLocks noGrp="1"/>
          </p:cNvGraphicFramePr>
          <p:nvPr>
            <p:extLst>
              <p:ext uri="{D42A27DB-BD31-4B8C-83A1-F6EECF244321}">
                <p14:modId xmlns:p14="http://schemas.microsoft.com/office/powerpoint/2010/main" val="544853722"/>
              </p:ext>
            </p:extLst>
          </p:nvPr>
        </p:nvGraphicFramePr>
        <p:xfrm>
          <a:off x="457198" y="770573"/>
          <a:ext cx="8229598" cy="5585779"/>
        </p:xfrm>
        <a:graphic>
          <a:graphicData uri="http://schemas.openxmlformats.org/drawingml/2006/table">
            <a:tbl>
              <a:tblPr>
                <a:tableStyleId>{073A0DAA-6AF3-43AB-8588-CEC1D06C72B9}</a:tableStyleId>
              </a:tblPr>
              <a:tblGrid>
                <a:gridCol w="390685">
                  <a:extLst>
                    <a:ext uri="{9D8B030D-6E8A-4147-A177-3AD203B41FA5}">
                      <a16:colId xmlns:a16="http://schemas.microsoft.com/office/drawing/2014/main" val="988798450"/>
                    </a:ext>
                  </a:extLst>
                </a:gridCol>
                <a:gridCol w="3289319">
                  <a:extLst>
                    <a:ext uri="{9D8B030D-6E8A-4147-A177-3AD203B41FA5}">
                      <a16:colId xmlns:a16="http://schemas.microsoft.com/office/drawing/2014/main" val="3673601044"/>
                    </a:ext>
                  </a:extLst>
                </a:gridCol>
                <a:gridCol w="415891">
                  <a:extLst>
                    <a:ext uri="{9D8B030D-6E8A-4147-A177-3AD203B41FA5}">
                      <a16:colId xmlns:a16="http://schemas.microsoft.com/office/drawing/2014/main" val="2664372142"/>
                    </a:ext>
                  </a:extLst>
                </a:gridCol>
                <a:gridCol w="466302">
                  <a:extLst>
                    <a:ext uri="{9D8B030D-6E8A-4147-A177-3AD203B41FA5}">
                      <a16:colId xmlns:a16="http://schemas.microsoft.com/office/drawing/2014/main" val="2762969589"/>
                    </a:ext>
                  </a:extLst>
                </a:gridCol>
                <a:gridCol w="718357">
                  <a:extLst>
                    <a:ext uri="{9D8B030D-6E8A-4147-A177-3AD203B41FA5}">
                      <a16:colId xmlns:a16="http://schemas.microsoft.com/office/drawing/2014/main" val="2234495093"/>
                    </a:ext>
                  </a:extLst>
                </a:gridCol>
                <a:gridCol w="718357">
                  <a:extLst>
                    <a:ext uri="{9D8B030D-6E8A-4147-A177-3AD203B41FA5}">
                      <a16:colId xmlns:a16="http://schemas.microsoft.com/office/drawing/2014/main" val="1610901005"/>
                    </a:ext>
                  </a:extLst>
                </a:gridCol>
                <a:gridCol w="718357">
                  <a:extLst>
                    <a:ext uri="{9D8B030D-6E8A-4147-A177-3AD203B41FA5}">
                      <a16:colId xmlns:a16="http://schemas.microsoft.com/office/drawing/2014/main" val="319380020"/>
                    </a:ext>
                  </a:extLst>
                </a:gridCol>
                <a:gridCol w="756165">
                  <a:extLst>
                    <a:ext uri="{9D8B030D-6E8A-4147-A177-3AD203B41FA5}">
                      <a16:colId xmlns:a16="http://schemas.microsoft.com/office/drawing/2014/main" val="2778778434"/>
                    </a:ext>
                  </a:extLst>
                </a:gridCol>
                <a:gridCol w="756165">
                  <a:extLst>
                    <a:ext uri="{9D8B030D-6E8A-4147-A177-3AD203B41FA5}">
                      <a16:colId xmlns:a16="http://schemas.microsoft.com/office/drawing/2014/main" val="4073560854"/>
                    </a:ext>
                  </a:extLst>
                </a:gridCol>
              </a:tblGrid>
              <a:tr h="171995">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gridSpan="5">
                  <a:txBody>
                    <a:bodyPr/>
                    <a:lstStyle/>
                    <a:p>
                      <a:pPr algn="ctr"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2048061"/>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22/23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23/24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24/25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25/26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26/27</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9348707"/>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425828"/>
                  </a:ext>
                </a:extLst>
              </a:tr>
              <a:tr h="163806">
                <a:tc gridSpan="2">
                  <a:txBody>
                    <a:bodyPr/>
                    <a:lstStyle/>
                    <a:p>
                      <a:pPr algn="l" fontAlgn="b"/>
                      <a:r>
                        <a:rPr lang="en-US" sz="700" u="none" strike="noStrike">
                          <a:effectLst/>
                        </a:rPr>
                        <a:t>ESTIMATED STARTING BALANCE 5/1/XX</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4,769,395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5,980,561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6,073,056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5,947,397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5,947,397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8438443"/>
                  </a:ext>
                </a:extLst>
              </a:tr>
              <a:tr h="270279">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NOTE: - BALANCE BASED ON AUDITED FINANCIAL STATEMENTS FOR THE PERIOD ENDED 4/30/22</a:t>
                      </a:r>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2145167"/>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8897180"/>
                  </a:ext>
                </a:extLst>
              </a:tr>
              <a:tr h="163806">
                <a:tc gridSpan="2">
                  <a:txBody>
                    <a:bodyPr/>
                    <a:lstStyle/>
                    <a:p>
                      <a:pPr algn="l" fontAlgn="b"/>
                      <a:r>
                        <a:rPr lang="en-US" sz="700" u="none" strike="noStrike">
                          <a:effectLst/>
                        </a:rPr>
                        <a:t>ESTIMATED CONTRIBUTION</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014271"/>
                  </a:ext>
                </a:extLst>
              </a:tr>
              <a:tr h="270279">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FUNDED CONTRIBUTION PER DMA STUDY WITH 3.08% INFLATION FACTOR INCLUDED</a:t>
                      </a:r>
                      <a:endParaRPr lang="en-US" sz="6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1,710,166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1,775,152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1,842,608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1,912,627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1,985,307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0848591"/>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249192"/>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TOTAL CONTRIBUTION</a:t>
                      </a:r>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1,710,166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1,775,152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1,842,608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1,912,627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1,985,307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5375857"/>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3925752"/>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SUBTOTAL FOR INTEREST CALCULATION</a:t>
                      </a:r>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6,479,561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7,755,713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7,915,664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7,860,024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7,932,704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5865287"/>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63887170"/>
                  </a:ext>
                </a:extLst>
              </a:tr>
              <a:tr h="401324">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INTEREST = FY 2022/2023 PER APPROVED BUDGET.  FY 23/24 - FY 27/28 ESTIMATES BASED ON FORMULA THAT REFLECTS CHANGING BALANCES</a:t>
                      </a:r>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60,000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71,817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73,298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72,783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73,456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537431"/>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80577296"/>
                  </a:ext>
                </a:extLst>
              </a:tr>
              <a:tr h="163806">
                <a:tc gridSpan="2">
                  <a:txBody>
                    <a:bodyPr/>
                    <a:lstStyle/>
                    <a:p>
                      <a:pPr algn="l" fontAlgn="b"/>
                      <a:r>
                        <a:rPr lang="en-US" sz="700" u="none" strike="noStrike">
                          <a:effectLst/>
                        </a:rPr>
                        <a:t>AVAILABLE FOR SPENDING</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6,539,561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7,827,530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7,988,962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7,932,807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8,006,160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877177"/>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68205634"/>
                  </a:ext>
                </a:extLst>
              </a:tr>
              <a:tr h="532369">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ESTIMATED SPENDING -  FY 22/23 FROM APPROVED BUDGET AND SUBSEQUENT CHANGES IN ESTIMATED SPENDING FOR INDIVIDUAL PROJECTS;  FY 23/24 - FY 27/28 FROM DMA RESERVE STUDY</a:t>
                      </a:r>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559,000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1,754,474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2,041,565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1,688,987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1,458,246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3313091"/>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0650453"/>
                  </a:ext>
                </a:extLst>
              </a:tr>
              <a:tr h="163806">
                <a:tc gridSpan="2">
                  <a:txBody>
                    <a:bodyPr/>
                    <a:lstStyle/>
                    <a:p>
                      <a:pPr algn="l" fontAlgn="b"/>
                      <a:r>
                        <a:rPr lang="en-US" sz="700" u="none" strike="noStrike">
                          <a:effectLst/>
                        </a:rPr>
                        <a:t>ESTIMATED YEAR END BALANCE (4/30/XX)</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5,980,561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6,073,056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5,947,397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6,243,820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6,547,914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7162000"/>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9859701"/>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DMA CONTRIBUTION INFLATION FACTOR PERCENTAGE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3.08%</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2012768"/>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6434723"/>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600" u="none" strike="noStrike">
                          <a:effectLst/>
                        </a:rPr>
                        <a:t>Estimated Fully Funded Reserve Amount: FROM DMA STUDY</a:t>
                      </a:r>
                      <a:endParaRPr lang="en-US" sz="6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22,281,323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22,281,323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22,281,323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22,281,323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22,281,323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4960506"/>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b"/>
                      <a:r>
                        <a:rPr lang="en-US" sz="700" u="none" strike="noStrike">
                          <a:effectLst/>
                        </a:rPr>
                        <a:t>Percent of Full Funding (Component Cost Reserve Projection Method)</a:t>
                      </a:r>
                      <a:endParaRPr lang="en-US" sz="7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26.8%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27.3%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26.7%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28.0%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29.4%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9496"/>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36612741"/>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22/23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23/24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24/25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25/26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FY 26/27</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2796215"/>
                  </a:ext>
                </a:extLst>
              </a:tr>
              <a:tr h="171995">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IS PERCENT OF FULL FUNDING AT LEAST 22% ?</a:t>
                      </a:r>
                      <a:endParaRPr lang="en-US" sz="7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YES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YES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YES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YES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YES</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2942380"/>
                  </a:ext>
                </a:extLst>
              </a:tr>
              <a:tr h="16380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7247333"/>
                  </a:ext>
                </a:extLst>
              </a:tr>
            </a:tbl>
          </a:graphicData>
        </a:graphic>
      </p:graphicFrame>
      <p:sp>
        <p:nvSpPr>
          <p:cNvPr id="6" name="Right Arrow 2">
            <a:extLst>
              <a:ext uri="{FF2B5EF4-FFF2-40B4-BE49-F238E27FC236}">
                <a16:creationId xmlns:a16="http://schemas.microsoft.com/office/drawing/2014/main" id="{00000000-0008-0000-0000-000003000000}"/>
              </a:ext>
            </a:extLst>
          </p:cNvPr>
          <p:cNvSpPr/>
          <p:nvPr/>
        </p:nvSpPr>
        <p:spPr>
          <a:xfrm>
            <a:off x="6318250" y="7418388"/>
            <a:ext cx="1249363"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2182222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6400800" cy="2960980"/>
          </a:xfrm>
        </p:spPr>
        <p:txBody>
          <a:bodyPr anchor="b">
            <a:normAutofit/>
          </a:bodyPr>
          <a:lstStyle/>
          <a:p>
            <a:pPr algn="ctr"/>
            <a:r>
              <a:rPr lang="en-US" sz="5400" b="1" dirty="0">
                <a:solidFill>
                  <a:schemeClr val="tx1"/>
                </a:solidFill>
                <a:latin typeface="Century Gothic" panose="020B0502020202020204" pitchFamily="34" charset="0"/>
              </a:rPr>
              <a:t>Unfinished</a:t>
            </a:r>
            <a:br>
              <a:rPr lang="en-US" sz="5400" b="1" dirty="0">
                <a:solidFill>
                  <a:schemeClr val="tx1"/>
                </a:solidFill>
                <a:latin typeface="Century Gothic" panose="020B0502020202020204" pitchFamily="34" charset="0"/>
              </a:rPr>
            </a:br>
            <a:r>
              <a:rPr lang="en-US" sz="5400" b="1" dirty="0">
                <a:solidFill>
                  <a:schemeClr val="tx1"/>
                </a:solidFill>
                <a:latin typeface="Century Gothic" panose="020B0502020202020204" pitchFamily="34" charset="0"/>
              </a:rPr>
              <a:t>Business</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2247900" y="4267200"/>
            <a:ext cx="2362200" cy="584775"/>
          </a:xfrm>
          <a:prstGeom prst="rect">
            <a:avLst/>
          </a:prstGeom>
          <a:noFill/>
        </p:spPr>
        <p:txBody>
          <a:bodyPr wrap="square" rtlCol="0">
            <a:spAutoFit/>
          </a:bodyPr>
          <a:lstStyle/>
          <a:p>
            <a:pPr algn="ctr"/>
            <a:r>
              <a:rPr lang="en-US" sz="3200" dirty="0"/>
              <a:t>None</a:t>
            </a:r>
          </a:p>
        </p:txBody>
      </p:sp>
      <p:sp>
        <p:nvSpPr>
          <p:cNvPr id="6" name="Slide Number Placeholder 5">
            <a:extLst>
              <a:ext uri="{FF2B5EF4-FFF2-40B4-BE49-F238E27FC236}">
                <a16:creationId xmlns:a16="http://schemas.microsoft.com/office/drawing/2014/main" id="{6D5296AD-F97F-8331-FD13-077D9E16FA90}"/>
              </a:ext>
            </a:extLst>
          </p:cNvPr>
          <p:cNvSpPr>
            <a:spLocks noGrp="1"/>
          </p:cNvSpPr>
          <p:nvPr>
            <p:ph type="sldNum" sz="quarter" idx="12"/>
          </p:nvPr>
        </p:nvSpPr>
        <p:spPr/>
        <p:txBody>
          <a:bodyPr/>
          <a:lstStyle/>
          <a:p>
            <a:fld id="{A29BDA75-041B-4674-9472-622CAF4C5DB2}" type="slidenum">
              <a:rPr lang="en-US" smtClean="0"/>
              <a:t>56</a:t>
            </a:fld>
            <a:endParaRPr lang="en-US"/>
          </a:p>
        </p:txBody>
      </p:sp>
    </p:spTree>
    <p:extLst>
      <p:ext uri="{BB962C8B-B14F-4D97-AF65-F5344CB8AC3E}">
        <p14:creationId xmlns:p14="http://schemas.microsoft.com/office/powerpoint/2010/main" val="1131252004"/>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838200"/>
            <a:ext cx="4902200" cy="2808580"/>
          </a:xfrm>
        </p:spPr>
        <p:txBody>
          <a:bodyPr anchor="b">
            <a:normAutofit/>
          </a:bodyPr>
          <a:lstStyle/>
          <a:p>
            <a:pPr algn="ctr"/>
            <a:r>
              <a:rPr lang="en-US" sz="5400" b="1" dirty="0">
                <a:solidFill>
                  <a:schemeClr val="tx1"/>
                </a:solidFill>
                <a:latin typeface="Century Gothic" panose="020B0502020202020204" pitchFamily="34" charset="0"/>
              </a:rPr>
              <a:t>New</a:t>
            </a:r>
            <a:br>
              <a:rPr lang="en-US" sz="5400" b="1" dirty="0">
                <a:solidFill>
                  <a:schemeClr val="tx1"/>
                </a:solidFill>
                <a:latin typeface="Century Gothic" panose="020B0502020202020204" pitchFamily="34" charset="0"/>
              </a:rPr>
            </a:br>
            <a:r>
              <a:rPr lang="en-US" sz="5400" b="1" dirty="0">
                <a:solidFill>
                  <a:schemeClr val="tx1"/>
                </a:solidFill>
                <a:latin typeface="Century Gothic" panose="020B0502020202020204" pitchFamily="34" charset="0"/>
              </a:rPr>
              <a:t>Business</a:t>
            </a:r>
            <a:br>
              <a:rPr lang="en-US" sz="5400" b="1" dirty="0">
                <a:latin typeface="Century Gothic" panose="020B0502020202020204" pitchFamily="34" charset="0"/>
              </a:rPr>
            </a:br>
            <a:endParaRPr lang="en-US" sz="5400" b="1" dirty="0">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2230582" y="4267200"/>
            <a:ext cx="2362200" cy="584775"/>
          </a:xfrm>
          <a:prstGeom prst="rect">
            <a:avLst/>
          </a:prstGeom>
          <a:noFill/>
        </p:spPr>
        <p:txBody>
          <a:bodyPr wrap="square" rtlCol="0">
            <a:spAutoFit/>
          </a:bodyPr>
          <a:lstStyle/>
          <a:p>
            <a:pPr algn="ctr"/>
            <a:r>
              <a:rPr lang="en-US" sz="3200" dirty="0"/>
              <a:t>None</a:t>
            </a:r>
          </a:p>
        </p:txBody>
      </p:sp>
      <p:sp>
        <p:nvSpPr>
          <p:cNvPr id="6" name="Slide Number Placeholder 5">
            <a:extLst>
              <a:ext uri="{FF2B5EF4-FFF2-40B4-BE49-F238E27FC236}">
                <a16:creationId xmlns:a16="http://schemas.microsoft.com/office/drawing/2014/main" id="{AD1BADE6-B00E-BB84-3AD4-C6BA7A3733F1}"/>
              </a:ext>
            </a:extLst>
          </p:cNvPr>
          <p:cNvSpPr>
            <a:spLocks noGrp="1"/>
          </p:cNvSpPr>
          <p:nvPr>
            <p:ph type="sldNum" sz="quarter" idx="12"/>
          </p:nvPr>
        </p:nvSpPr>
        <p:spPr/>
        <p:txBody>
          <a:bodyPr/>
          <a:lstStyle/>
          <a:p>
            <a:fld id="{A29BDA75-041B-4674-9472-622CAF4C5DB2}" type="slidenum">
              <a:rPr lang="en-US" smtClean="0"/>
              <a:t>57</a:t>
            </a:fld>
            <a:endParaRPr lang="en-US"/>
          </a:p>
        </p:txBody>
      </p:sp>
    </p:spTree>
    <p:extLst>
      <p:ext uri="{BB962C8B-B14F-4D97-AF65-F5344CB8AC3E}">
        <p14:creationId xmlns:p14="http://schemas.microsoft.com/office/powerpoint/2010/main" val="702428699"/>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6553200" cy="3021012"/>
          </a:xfrm>
        </p:spPr>
        <p:txBody>
          <a:bodyPr>
            <a:noAutofit/>
          </a:bodyPr>
          <a:lstStyle/>
          <a:p>
            <a:pPr algn="ctr"/>
            <a:r>
              <a:rPr lang="en-US" sz="5400" b="1" dirty="0">
                <a:solidFill>
                  <a:schemeClr val="tx1"/>
                </a:solidFill>
                <a:latin typeface="Century Gothic" panose="020B0502020202020204" pitchFamily="34" charset="0"/>
              </a:rPr>
              <a:t>Election Committee</a:t>
            </a:r>
            <a:br>
              <a:rPr lang="en-US" sz="5400" b="1" dirty="0">
                <a:solidFill>
                  <a:schemeClr val="tx1"/>
                </a:solidFill>
                <a:latin typeface="Century Gothic" panose="020B0502020202020204" pitchFamily="34" charset="0"/>
              </a:rPr>
            </a:br>
            <a:r>
              <a:rPr lang="en-US" sz="5400" b="1" dirty="0">
                <a:solidFill>
                  <a:schemeClr val="tx1"/>
                </a:solidFill>
                <a:latin typeface="Century Gothic" panose="020B0502020202020204" pitchFamily="34" charset="0"/>
              </a:rPr>
              <a:t>Report &amp; Validation</a:t>
            </a:r>
            <a:br>
              <a:rPr lang="en-US" sz="5400" b="1" dirty="0">
                <a:latin typeface="Century Gothic" panose="020B0502020202020204" pitchFamily="34" charset="0"/>
              </a:rPr>
            </a:br>
            <a:br>
              <a:rPr lang="en-US" sz="5400" b="1" dirty="0">
                <a:latin typeface="Century Gothic" panose="020B0502020202020204" pitchFamily="34" charset="0"/>
              </a:rPr>
            </a:br>
            <a:endParaRPr lang="en-US" sz="2400" b="1" dirty="0">
              <a:solidFill>
                <a:schemeClr val="tx1"/>
              </a:solidFill>
              <a:latin typeface="+mn-lt"/>
            </a:endParaRPr>
          </a:p>
        </p:txBody>
      </p:sp>
      <p:sp>
        <p:nvSpPr>
          <p:cNvPr id="5" name="TextBox 4">
            <a:extLst>
              <a:ext uri="{FF2B5EF4-FFF2-40B4-BE49-F238E27FC236}">
                <a16:creationId xmlns:a16="http://schemas.microsoft.com/office/drawing/2014/main" id="{13D07277-F89A-4075-A142-AFA916838981}"/>
              </a:ext>
            </a:extLst>
          </p:cNvPr>
          <p:cNvSpPr txBox="1"/>
          <p:nvPr/>
        </p:nvSpPr>
        <p:spPr>
          <a:xfrm>
            <a:off x="2202180" y="4191000"/>
            <a:ext cx="2453640" cy="584775"/>
          </a:xfrm>
          <a:prstGeom prst="rect">
            <a:avLst/>
          </a:prstGeom>
          <a:noFill/>
        </p:spPr>
        <p:txBody>
          <a:bodyPr wrap="square" rtlCol="0">
            <a:spAutoFit/>
          </a:bodyPr>
          <a:lstStyle/>
          <a:p>
            <a:pPr algn="r"/>
            <a:r>
              <a:rPr lang="en-US" sz="3200" dirty="0">
                <a:solidFill>
                  <a:schemeClr val="tx1"/>
                </a:solidFill>
                <a:latin typeface="+mn-lt"/>
              </a:rPr>
              <a:t>Carol Ludwig</a:t>
            </a:r>
            <a:endParaRPr lang="en-US" sz="3200" dirty="0"/>
          </a:p>
        </p:txBody>
      </p:sp>
      <p:sp>
        <p:nvSpPr>
          <p:cNvPr id="3" name="Slide Number Placeholder 2">
            <a:extLst>
              <a:ext uri="{FF2B5EF4-FFF2-40B4-BE49-F238E27FC236}">
                <a16:creationId xmlns:a16="http://schemas.microsoft.com/office/drawing/2014/main" id="{19666808-0AEA-6CAD-64C4-32124D4991B7}"/>
              </a:ext>
            </a:extLst>
          </p:cNvPr>
          <p:cNvSpPr>
            <a:spLocks noGrp="1"/>
          </p:cNvSpPr>
          <p:nvPr>
            <p:ph type="sldNum" sz="quarter" idx="12"/>
          </p:nvPr>
        </p:nvSpPr>
        <p:spPr/>
        <p:txBody>
          <a:bodyPr/>
          <a:lstStyle/>
          <a:p>
            <a:fld id="{A29BDA75-041B-4674-9472-622CAF4C5DB2}" type="slidenum">
              <a:rPr lang="en-US" smtClean="0"/>
              <a:t>58</a:t>
            </a:fld>
            <a:endParaRPr lang="en-US"/>
          </a:p>
        </p:txBody>
      </p:sp>
    </p:spTree>
    <p:extLst>
      <p:ext uri="{BB962C8B-B14F-4D97-AF65-F5344CB8AC3E}">
        <p14:creationId xmlns:p14="http://schemas.microsoft.com/office/powerpoint/2010/main" val="3356755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369814" cy="2892552"/>
          </a:xfrm>
        </p:spPr>
        <p:txBody>
          <a:bodyPr vert="horz" lIns="91440" tIns="45720" rIns="91440" bIns="45720" rtlCol="0" anchor="b">
            <a:normAutofit/>
          </a:bodyPr>
          <a:lstStyle/>
          <a:p>
            <a:pPr algn="ctr"/>
            <a:r>
              <a:rPr lang="en-US" sz="5900" b="1" spc="-100" dirty="0">
                <a:solidFill>
                  <a:schemeClr val="tx1"/>
                </a:solidFill>
              </a:rPr>
              <a:t>Public Comments</a:t>
            </a:r>
            <a:br>
              <a:rPr lang="en-US" sz="5900" b="1" spc="-100" dirty="0"/>
            </a:br>
            <a:endParaRPr lang="en-US" sz="5900" b="1" spc="-100" dirty="0"/>
          </a:p>
        </p:txBody>
      </p:sp>
      <p:sp>
        <p:nvSpPr>
          <p:cNvPr id="3" name="Slide Number Placeholder 2">
            <a:extLst>
              <a:ext uri="{FF2B5EF4-FFF2-40B4-BE49-F238E27FC236}">
                <a16:creationId xmlns:a16="http://schemas.microsoft.com/office/drawing/2014/main" id="{99C85936-5375-EFB5-591B-FA990B4F5B0B}"/>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A29BDA75-041B-4674-9472-622CAF4C5DB2}" type="slidenum">
              <a:rPr lang="en-US" sz="1200" b="1" kern="1200" dirty="0">
                <a:solidFill>
                  <a:schemeClr val="accent1"/>
                </a:solidFill>
                <a:latin typeface="+mn-lt"/>
                <a:ea typeface="+mn-ea"/>
                <a:cs typeface="+mn-cs"/>
              </a:rPr>
              <a:pPr defTabSz="457200">
                <a:spcAft>
                  <a:spcPts val="600"/>
                </a:spcAft>
              </a:pPr>
              <a:t>59</a:t>
            </a:fld>
            <a:endParaRPr lang="en-US" sz="1200" b="1" kern="1200" dirty="0">
              <a:solidFill>
                <a:schemeClr val="accent1"/>
              </a:solidFill>
              <a:latin typeface="+mn-lt"/>
              <a:ea typeface="+mn-ea"/>
              <a:cs typeface="+mn-cs"/>
            </a:endParaRPr>
          </a:p>
        </p:txBody>
      </p:sp>
      <p:pic>
        <p:nvPicPr>
          <p:cNvPr id="6" name="Graphic 5" descr="Chat">
            <a:extLst>
              <a:ext uri="{FF2B5EF4-FFF2-40B4-BE49-F238E27FC236}">
                <a16:creationId xmlns:a16="http://schemas.microsoft.com/office/drawing/2014/main" id="{46B78F40-2679-46FE-88D4-9CDAA21D0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2392" y="3322042"/>
            <a:ext cx="2209801" cy="2209801"/>
          </a:xfrm>
          <a:prstGeom prst="rect">
            <a:avLst/>
          </a:prstGeom>
        </p:spPr>
      </p:pic>
    </p:spTree>
    <p:extLst>
      <p:ext uri="{BB962C8B-B14F-4D97-AF65-F5344CB8AC3E}">
        <p14:creationId xmlns:p14="http://schemas.microsoft.com/office/powerpoint/2010/main" val="15981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990600"/>
            <a:ext cx="6355080" cy="4495800"/>
          </a:xfrm>
        </p:spPr>
        <p:txBody>
          <a:bodyPr anchor="b">
            <a:noAutofit/>
          </a:bodyPr>
          <a:lstStyle/>
          <a:p>
            <a:pPr algn="ctr"/>
            <a:r>
              <a:rPr lang="en-US" sz="4800" b="1" dirty="0">
                <a:solidFill>
                  <a:schemeClr val="tx1"/>
                </a:solidFill>
                <a:latin typeface="Century Gothic" panose="020B0502020202020204" pitchFamily="34" charset="0"/>
              </a:rPr>
              <a:t>Approval of Agenda</a:t>
            </a:r>
            <a:br>
              <a:rPr lang="en-US" sz="4800" b="1" dirty="0">
                <a:solidFill>
                  <a:schemeClr val="tx1"/>
                </a:solidFill>
                <a:latin typeface="Century Gothic" panose="020B0502020202020204" pitchFamily="34" charset="0"/>
              </a:rPr>
            </a:br>
            <a:br>
              <a:rPr lang="en-US" sz="4800" b="1" dirty="0">
                <a:solidFill>
                  <a:schemeClr val="tx1"/>
                </a:solidFill>
                <a:latin typeface="Century Gothic" panose="020B0502020202020204" pitchFamily="34" charset="0"/>
              </a:rPr>
            </a:br>
            <a:br>
              <a:rPr lang="en-US" sz="4800" b="1" dirty="0">
                <a:solidFill>
                  <a:schemeClr val="tx1"/>
                </a:solidFill>
                <a:latin typeface="Century Gothic" panose="020B0502020202020204" pitchFamily="34" charset="0"/>
              </a:rPr>
            </a:br>
            <a:r>
              <a:rPr lang="en-US" sz="4800" b="1" dirty="0">
                <a:solidFill>
                  <a:schemeClr val="tx1"/>
                </a:solidFill>
                <a:latin typeface="Century Gothic" panose="020B0502020202020204" pitchFamily="34" charset="0"/>
              </a:rPr>
              <a:t>Approval of Minutes of Annual Meeting –</a:t>
            </a:r>
            <a:br>
              <a:rPr lang="en-US" sz="4800" b="1" dirty="0">
                <a:solidFill>
                  <a:schemeClr val="tx1"/>
                </a:solidFill>
                <a:latin typeface="Century Gothic" panose="020B0502020202020204" pitchFamily="34" charset="0"/>
              </a:rPr>
            </a:br>
            <a:r>
              <a:rPr lang="en-US" sz="4800" b="1" dirty="0">
                <a:solidFill>
                  <a:schemeClr val="tx1"/>
                </a:solidFill>
                <a:latin typeface="Century Gothic" panose="020B0502020202020204" pitchFamily="34" charset="0"/>
              </a:rPr>
              <a:t>August 11, 2018</a:t>
            </a:r>
            <a:r>
              <a:rPr lang="en-US" sz="3200" b="1" dirty="0">
                <a:solidFill>
                  <a:schemeClr val="tx1"/>
                </a:solidFill>
                <a:latin typeface="Century Gothic" panose="020B0502020202020204" pitchFamily="34" charset="0"/>
              </a:rPr>
              <a:t>	</a:t>
            </a:r>
          </a:p>
        </p:txBody>
      </p:sp>
      <p:sp>
        <p:nvSpPr>
          <p:cNvPr id="5" name="Slide Number Placeholder 4">
            <a:extLst>
              <a:ext uri="{FF2B5EF4-FFF2-40B4-BE49-F238E27FC236}">
                <a16:creationId xmlns:a16="http://schemas.microsoft.com/office/drawing/2014/main" id="{929C3CB1-3521-D6B6-3F25-BF93501A3B8F}"/>
              </a:ext>
            </a:extLst>
          </p:cNvPr>
          <p:cNvSpPr>
            <a:spLocks noGrp="1"/>
          </p:cNvSpPr>
          <p:nvPr>
            <p:ph type="sldNum" sz="quarter" idx="12"/>
          </p:nvPr>
        </p:nvSpPr>
        <p:spPr/>
        <p:txBody>
          <a:bodyPr/>
          <a:lstStyle/>
          <a:p>
            <a:fld id="{A29BDA75-041B-4674-9472-622CAF4C5DB2}" type="slidenum">
              <a:rPr lang="en-US" smtClean="0"/>
              <a:t>6</a:t>
            </a:fld>
            <a:endParaRPr lang="en-US"/>
          </a:p>
        </p:txBody>
      </p:sp>
    </p:spTree>
    <p:extLst>
      <p:ext uri="{BB962C8B-B14F-4D97-AF65-F5344CB8AC3E}">
        <p14:creationId xmlns:p14="http://schemas.microsoft.com/office/powerpoint/2010/main" val="3392229841"/>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03" y="466531"/>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5696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132" y="1588724"/>
            <a:ext cx="3529350" cy="2130552"/>
          </a:xfrm>
        </p:spPr>
        <p:txBody>
          <a:bodyPr vert="horz" lIns="91440" tIns="45720" rIns="91440" bIns="45720" rtlCol="0" anchor="b">
            <a:normAutofit/>
          </a:bodyPr>
          <a:lstStyle/>
          <a:p>
            <a:r>
              <a:rPr lang="en-US" sz="4600" b="1" dirty="0">
                <a:solidFill>
                  <a:schemeClr val="tx1"/>
                </a:solidFill>
              </a:rPr>
              <a:t>Adjournment</a:t>
            </a:r>
            <a:endParaRPr lang="en-US" sz="4600" b="1" dirty="0">
              <a:solidFill>
                <a:srgbClr val="FFFFFF"/>
              </a:solidFill>
            </a:endParaRPr>
          </a:p>
        </p:txBody>
      </p:sp>
      <p:pic>
        <p:nvPicPr>
          <p:cNvPr id="4" name="Picture 3">
            <a:extLst>
              <a:ext uri="{FF2B5EF4-FFF2-40B4-BE49-F238E27FC236}">
                <a16:creationId xmlns:a16="http://schemas.microsoft.com/office/drawing/2014/main" id="{A9E2DA17-0AC0-4C94-81DA-6661D165CD22}"/>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4938280" y="1588724"/>
            <a:ext cx="3611418" cy="3826094"/>
          </a:xfrm>
          <a:prstGeom prst="rect">
            <a:avLst/>
          </a:prstGeom>
        </p:spPr>
      </p:pic>
      <p:sp>
        <p:nvSpPr>
          <p:cNvPr id="18" name="Rectangle 17">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5666FD18-E4FC-1D50-1ACB-12368723E578}"/>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A29BDA75-041B-4674-9472-622CAF4C5DB2}" type="slidenum">
              <a:rPr lang="en-US" sz="1200" b="1" kern="1200" dirty="0">
                <a:solidFill>
                  <a:schemeClr val="accent1"/>
                </a:solidFill>
                <a:latin typeface="+mn-lt"/>
                <a:ea typeface="+mn-ea"/>
                <a:cs typeface="+mn-cs"/>
              </a:rPr>
              <a:pPr defTabSz="457200">
                <a:spcAft>
                  <a:spcPts val="600"/>
                </a:spcAft>
              </a:pPr>
              <a:t>60</a:t>
            </a:fld>
            <a:endParaRPr lang="en-US" sz="1200" b="1" kern="1200" dirty="0">
              <a:solidFill>
                <a:schemeClr val="accent1"/>
              </a:solidFill>
              <a:latin typeface="+mn-lt"/>
              <a:ea typeface="+mn-ea"/>
              <a:cs typeface="+mn-cs"/>
            </a:endParaRPr>
          </a:p>
        </p:txBody>
      </p:sp>
    </p:spTree>
    <p:extLst>
      <p:ext uri="{BB962C8B-B14F-4D97-AF65-F5344CB8AC3E}">
        <p14:creationId xmlns:p14="http://schemas.microsoft.com/office/powerpoint/2010/main" val="233704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5410200" cy="2732380"/>
          </a:xfrm>
        </p:spPr>
        <p:txBody>
          <a:bodyPr anchor="b">
            <a:normAutofit/>
          </a:bodyPr>
          <a:lstStyle/>
          <a:p>
            <a:pPr algn="ctr"/>
            <a:r>
              <a:rPr lang="en-US" b="1" dirty="0">
                <a:solidFill>
                  <a:schemeClr val="tx1"/>
                </a:solidFill>
                <a:latin typeface="Century Gothic" panose="020B0502020202020204" pitchFamily="34" charset="0"/>
              </a:rPr>
              <a:t>2022 Legal</a:t>
            </a:r>
            <a:br>
              <a:rPr lang="en-US" b="1" dirty="0">
                <a:solidFill>
                  <a:schemeClr val="tx1"/>
                </a:solidFill>
                <a:latin typeface="Century Gothic" panose="020B0502020202020204" pitchFamily="34" charset="0"/>
              </a:rPr>
            </a:br>
            <a:r>
              <a:rPr lang="en-US" b="1" dirty="0">
                <a:solidFill>
                  <a:schemeClr val="tx1"/>
                </a:solidFill>
                <a:latin typeface="Century Gothic" panose="020B0502020202020204" pitchFamily="34" charset="0"/>
              </a:rPr>
              <a:t>Report</a:t>
            </a:r>
            <a:br>
              <a:rPr lang="en-US" sz="5700" b="1" dirty="0">
                <a:solidFill>
                  <a:schemeClr val="tx1"/>
                </a:solidFill>
                <a:latin typeface="Century Gothic" panose="020B0502020202020204" pitchFamily="34" charset="0"/>
              </a:rPr>
            </a:br>
            <a:endParaRPr lang="en-US" sz="5700" b="1"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1885950" y="4038600"/>
            <a:ext cx="3009900" cy="646331"/>
          </a:xfrm>
          <a:prstGeom prst="rect">
            <a:avLst/>
          </a:prstGeom>
          <a:noFill/>
        </p:spPr>
        <p:txBody>
          <a:bodyPr wrap="square" rtlCol="0">
            <a:spAutoFit/>
          </a:bodyPr>
          <a:lstStyle/>
          <a:p>
            <a:pPr algn="ctr"/>
            <a:r>
              <a:rPr lang="en-US" sz="3600" dirty="0"/>
              <a:t>Jeremy Tucker</a:t>
            </a:r>
          </a:p>
        </p:txBody>
      </p:sp>
      <p:sp>
        <p:nvSpPr>
          <p:cNvPr id="6" name="Slide Number Placeholder 5">
            <a:extLst>
              <a:ext uri="{FF2B5EF4-FFF2-40B4-BE49-F238E27FC236}">
                <a16:creationId xmlns:a16="http://schemas.microsoft.com/office/drawing/2014/main" id="{20659121-F87B-28D8-27F5-7A002DA24DAE}"/>
              </a:ext>
            </a:extLst>
          </p:cNvPr>
          <p:cNvSpPr>
            <a:spLocks noGrp="1"/>
          </p:cNvSpPr>
          <p:nvPr>
            <p:ph type="sldNum" sz="quarter" idx="12"/>
          </p:nvPr>
        </p:nvSpPr>
        <p:spPr/>
        <p:txBody>
          <a:bodyPr/>
          <a:lstStyle/>
          <a:p>
            <a:fld id="{A29BDA75-041B-4674-9472-622CAF4C5DB2}" type="slidenum">
              <a:rPr lang="en-US" smtClean="0"/>
              <a:t>7</a:t>
            </a:fld>
            <a:endParaRPr lang="en-US"/>
          </a:p>
        </p:txBody>
      </p:sp>
    </p:spTree>
    <p:extLst>
      <p:ext uri="{BB962C8B-B14F-4D97-AF65-F5344CB8AC3E}">
        <p14:creationId xmlns:p14="http://schemas.microsoft.com/office/powerpoint/2010/main" val="216347409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143000"/>
            <a:ext cx="6756400" cy="2960980"/>
          </a:xfrm>
        </p:spPr>
        <p:txBody>
          <a:bodyPr anchor="b">
            <a:normAutofit/>
          </a:bodyPr>
          <a:lstStyle/>
          <a:p>
            <a:pPr algn="ctr"/>
            <a:r>
              <a:rPr lang="en-US" sz="5700" b="1" dirty="0">
                <a:solidFill>
                  <a:schemeClr val="tx1"/>
                </a:solidFill>
                <a:latin typeface="Century Gothic" panose="020B0502020202020204" pitchFamily="34" charset="0"/>
              </a:rPr>
              <a:t>From the Auditors</a:t>
            </a:r>
            <a:br>
              <a:rPr lang="en-US" sz="5700" b="1" dirty="0">
                <a:solidFill>
                  <a:schemeClr val="tx1"/>
                </a:solidFill>
                <a:latin typeface="Century Gothic" panose="020B0502020202020204" pitchFamily="34" charset="0"/>
              </a:rPr>
            </a:br>
            <a:r>
              <a:rPr lang="en-US" sz="4800" dirty="0">
                <a:solidFill>
                  <a:schemeClr val="tx1"/>
                </a:solidFill>
                <a:effectLst/>
                <a:latin typeface="Calibri" panose="020F0502020204030204" pitchFamily="34" charset="0"/>
                <a:ea typeface="Times New Roman" panose="02020603050405020304" pitchFamily="18" charset="0"/>
              </a:rPr>
              <a:t>UHY LLP</a:t>
            </a:r>
            <a:br>
              <a:rPr lang="en-US" sz="4400" dirty="0">
                <a:solidFill>
                  <a:schemeClr val="tx1"/>
                </a:solidFill>
                <a:effectLst/>
                <a:latin typeface="Calibri" panose="020F0502020204030204" pitchFamily="34" charset="0"/>
                <a:ea typeface="Times New Roman" panose="02020603050405020304" pitchFamily="18" charset="0"/>
              </a:rPr>
            </a:br>
            <a:r>
              <a:rPr lang="en-US" sz="3600" dirty="0">
                <a:solidFill>
                  <a:schemeClr val="tx1"/>
                </a:solidFill>
                <a:effectLst/>
                <a:latin typeface="Calibri" panose="020F0502020204030204" pitchFamily="34" charset="0"/>
                <a:ea typeface="Times New Roman" panose="02020603050405020304" pitchFamily="18" charset="0"/>
              </a:rPr>
              <a:t>(formerly TGM Group LLC)</a:t>
            </a:r>
            <a:br>
              <a:rPr lang="en-US" sz="1800" dirty="0">
                <a:solidFill>
                  <a:schemeClr val="tx1"/>
                </a:solidFill>
                <a:effectLst/>
                <a:latin typeface="Calibri" panose="020F0502020204030204" pitchFamily="34" charset="0"/>
                <a:ea typeface="Calibri" panose="020F0502020204030204" pitchFamily="34" charset="0"/>
              </a:rPr>
            </a:br>
            <a:endParaRPr lang="en-US" sz="2400" b="1"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21CBB3A-1E51-4974-ACB4-2C8234BF0117}"/>
              </a:ext>
            </a:extLst>
          </p:cNvPr>
          <p:cNvSpPr txBox="1"/>
          <p:nvPr/>
        </p:nvSpPr>
        <p:spPr>
          <a:xfrm>
            <a:off x="1270000" y="4572000"/>
            <a:ext cx="4267200" cy="1077218"/>
          </a:xfrm>
          <a:prstGeom prst="rect">
            <a:avLst/>
          </a:prstGeom>
          <a:noFill/>
        </p:spPr>
        <p:txBody>
          <a:bodyPr wrap="square" rtlCol="0">
            <a:spAutoFit/>
          </a:bodyPr>
          <a:lstStyle/>
          <a:p>
            <a:pPr algn="r"/>
            <a:r>
              <a:rPr lang="en-US" sz="3200" dirty="0"/>
              <a:t>Presented by Chris Hall</a:t>
            </a:r>
            <a:br>
              <a:rPr lang="en-US" sz="3200" dirty="0">
                <a:solidFill>
                  <a:schemeClr val="bg1"/>
                </a:solidFill>
              </a:rPr>
            </a:br>
            <a:endParaRPr lang="en-US" sz="3200" dirty="0">
              <a:solidFill>
                <a:schemeClr val="bg1"/>
              </a:solidFill>
            </a:endParaRPr>
          </a:p>
        </p:txBody>
      </p:sp>
      <p:sp>
        <p:nvSpPr>
          <p:cNvPr id="6" name="Slide Number Placeholder 5">
            <a:extLst>
              <a:ext uri="{FF2B5EF4-FFF2-40B4-BE49-F238E27FC236}">
                <a16:creationId xmlns:a16="http://schemas.microsoft.com/office/drawing/2014/main" id="{B6A7AF08-B2BF-716B-6B34-7997FF00E129}"/>
              </a:ext>
            </a:extLst>
          </p:cNvPr>
          <p:cNvSpPr>
            <a:spLocks noGrp="1"/>
          </p:cNvSpPr>
          <p:nvPr>
            <p:ph type="sldNum" sz="quarter" idx="12"/>
          </p:nvPr>
        </p:nvSpPr>
        <p:spPr/>
        <p:txBody>
          <a:bodyPr/>
          <a:lstStyle/>
          <a:p>
            <a:fld id="{A29BDA75-041B-4674-9472-622CAF4C5DB2}" type="slidenum">
              <a:rPr lang="en-US" smtClean="0"/>
              <a:t>8</a:t>
            </a:fld>
            <a:endParaRPr lang="en-US"/>
          </a:p>
        </p:txBody>
      </p:sp>
    </p:spTree>
    <p:extLst>
      <p:ext uri="{BB962C8B-B14F-4D97-AF65-F5344CB8AC3E}">
        <p14:creationId xmlns:p14="http://schemas.microsoft.com/office/powerpoint/2010/main" val="238253183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64109"/>
            <a:ext cx="2457835" cy="5120639"/>
          </a:xfrm>
        </p:spPr>
        <p:txBody>
          <a:bodyPr vert="horz" lIns="91440" tIns="45720" rIns="91440" bIns="45720" rtlCol="0" anchor="ctr">
            <a:normAutofit/>
          </a:bodyPr>
          <a:lstStyle/>
          <a:p>
            <a:r>
              <a:rPr lang="en-US" sz="3600" dirty="0">
                <a:solidFill>
                  <a:schemeClr val="tx1">
                    <a:lumMod val="85000"/>
                    <a:lumOff val="15000"/>
                  </a:schemeClr>
                </a:solidFill>
              </a:rPr>
              <a:t>Summary of Audit and Results</a:t>
            </a:r>
          </a:p>
        </p:txBody>
      </p:sp>
      <p:sp>
        <p:nvSpPr>
          <p:cNvPr id="3" name="Content Placeholder 2"/>
          <p:cNvSpPr>
            <a:spLocks noGrp="1"/>
          </p:cNvSpPr>
          <p:nvPr>
            <p:ph type="body" idx="4294967295"/>
          </p:nvPr>
        </p:nvSpPr>
        <p:spPr>
          <a:xfrm>
            <a:off x="2971800" y="864108"/>
            <a:ext cx="5428129" cy="5120640"/>
          </a:xfrm>
        </p:spPr>
        <p:txBody>
          <a:bodyPr vert="horz" lIns="91440" tIns="45720" rIns="91440" bIns="45720" rtlCol="0" anchor="ctr">
            <a:normAutofit/>
          </a:bodyPr>
          <a:lstStyle/>
          <a:p>
            <a:pPr marL="0" indent="0">
              <a:lnSpc>
                <a:spcPct val="100000"/>
              </a:lnSpc>
              <a:spcBef>
                <a:spcPts val="0"/>
              </a:spcBef>
              <a:spcAft>
                <a:spcPts val="600"/>
              </a:spcAft>
              <a:buNone/>
            </a:pPr>
            <a:r>
              <a:rPr lang="en-US" sz="2400" dirty="0"/>
              <a:t>UHY LLP as independent auditors is engaged to audit and render an opinion on the financial statements of the Association.  The financial statement which is the responsibility of management consists of 39 pages.  The components of the financial statement are as follows:</a:t>
            </a:r>
          </a:p>
          <a:p>
            <a:pPr marL="230188" lvl="2" indent="-230188"/>
            <a:r>
              <a:rPr lang="en-US" sz="2000" dirty="0"/>
              <a:t>Independent Audit report</a:t>
            </a:r>
          </a:p>
          <a:p>
            <a:pPr marL="230188" lvl="2" indent="-230188"/>
            <a:r>
              <a:rPr lang="en-US" sz="2000" dirty="0"/>
              <a:t>Basic financial statements</a:t>
            </a:r>
          </a:p>
          <a:p>
            <a:pPr marL="230188" lvl="2" indent="-230188"/>
            <a:r>
              <a:rPr lang="en-US" sz="2000" dirty="0"/>
              <a:t>Supplementary Information</a:t>
            </a:r>
          </a:p>
          <a:p>
            <a:pPr marL="230188" lvl="2" indent="-230188"/>
            <a:r>
              <a:rPr lang="en-US" sz="2000" dirty="0"/>
              <a:t>Required Supplementary Information</a:t>
            </a:r>
          </a:p>
          <a:p>
            <a:pPr marL="1028700" lvl="3"/>
            <a:endParaRPr lang="en-US" dirty="0"/>
          </a:p>
          <a:p>
            <a:pPr lvl="3"/>
            <a:endParaRPr lang="en-US" dirty="0"/>
          </a:p>
          <a:p>
            <a:pPr lvl="1"/>
            <a:endParaRPr lang="en-US" dirty="0"/>
          </a:p>
        </p:txBody>
      </p:sp>
      <p:sp>
        <p:nvSpPr>
          <p:cNvPr id="4" name="Slide Number Placeholder 3">
            <a:extLst>
              <a:ext uri="{FF2B5EF4-FFF2-40B4-BE49-F238E27FC236}">
                <a16:creationId xmlns:a16="http://schemas.microsoft.com/office/drawing/2014/main" id="{98DECA3A-1260-C68F-DA56-6C4EDB0425D4}"/>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defTabSz="457200">
              <a:spcAft>
                <a:spcPts val="600"/>
              </a:spcAft>
            </a:pPr>
            <a:fld id="{A29BDA75-041B-4674-9472-622CAF4C5DB2}" type="slidenum">
              <a:rPr lang="en-US" sz="1200" b="1" kern="1200" dirty="0">
                <a:solidFill>
                  <a:schemeClr val="accent1"/>
                </a:solidFill>
                <a:latin typeface="+mn-lt"/>
                <a:ea typeface="+mn-ea"/>
                <a:cs typeface="+mn-cs"/>
              </a:rPr>
              <a:pPr defTabSz="457200">
                <a:spcAft>
                  <a:spcPts val="600"/>
                </a:spcAft>
              </a:pPr>
              <a:t>9</a:t>
            </a:fld>
            <a:endParaRPr lang="en-US" sz="1200" b="1" kern="1200" dirty="0">
              <a:solidFill>
                <a:schemeClr val="accent1"/>
              </a:solidFill>
              <a:latin typeface="+mn-lt"/>
              <a:ea typeface="+mn-ea"/>
              <a:cs typeface="+mn-cs"/>
            </a:endParaRPr>
          </a:p>
        </p:txBody>
      </p:sp>
    </p:spTree>
    <p:extLst>
      <p:ext uri="{BB962C8B-B14F-4D97-AF65-F5344CB8AC3E}">
        <p14:creationId xmlns:p14="http://schemas.microsoft.com/office/powerpoint/2010/main" val="206481993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5064</TotalTime>
  <Words>2069</Words>
  <Application>Microsoft Office PowerPoint</Application>
  <PresentationFormat>On-screen Show (4:3)</PresentationFormat>
  <Paragraphs>482</Paragraphs>
  <Slides>60</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1" baseType="lpstr">
      <vt:lpstr>Arial</vt:lpstr>
      <vt:lpstr>Calibri</vt:lpstr>
      <vt:lpstr>Calibri Light</vt:lpstr>
      <vt:lpstr>Century Gothic</vt:lpstr>
      <vt:lpstr>Corbel</vt:lpstr>
      <vt:lpstr>Gill Sans MT</vt:lpstr>
      <vt:lpstr>Lucida Sans</vt:lpstr>
      <vt:lpstr>Wingdings 2</vt:lpstr>
      <vt:lpstr>Frame</vt:lpstr>
      <vt:lpstr>Office Theme</vt:lpstr>
      <vt:lpstr>Worksheet</vt:lpstr>
      <vt:lpstr>Ocean Pines Association Annual Membership Meeting</vt:lpstr>
      <vt:lpstr>Call to order  Pledge of allegiance</vt:lpstr>
      <vt:lpstr>Appointments Recorder – Linda Martin Parliamentarian – Jeremy Tucker Timekeeper – Mary Ann Whitcomb Sergeant-at-Arms – Chief Leo Ehrisman Teller – Bob Windsor </vt:lpstr>
      <vt:lpstr>Presentation –  Sam Wilkinson Volunteer Award</vt:lpstr>
      <vt:lpstr>Ascertainment of Quorum </vt:lpstr>
      <vt:lpstr>Approval of Agenda   Approval of Minutes of Annual Meeting – August 11, 2018 </vt:lpstr>
      <vt:lpstr>2022 Legal Report </vt:lpstr>
      <vt:lpstr>From the Auditors UHY LLP (formerly TGM Group LLC) </vt:lpstr>
      <vt:lpstr>Summary of Audit and Results</vt:lpstr>
      <vt:lpstr>Audit Report</vt:lpstr>
      <vt:lpstr>Quick overview of procedures</vt:lpstr>
      <vt:lpstr>2022 President’s Report</vt:lpstr>
      <vt:lpstr>Board Duties (Bylaws Section 5.14)  Governance  Policy Making</vt:lpstr>
      <vt:lpstr>Board Duties  Budget Approval</vt:lpstr>
      <vt:lpstr>Board Duties   Approval of Expenditures</vt:lpstr>
      <vt:lpstr>Board Duties  Employ a General Manager</vt:lpstr>
      <vt:lpstr>Focus of Current Year:   Member Engagement</vt:lpstr>
      <vt:lpstr>Regular Board Meeting Attendance Data</vt:lpstr>
      <vt:lpstr>High and Low Regular Meeting Attendance by Year  (Highest number of participants and lowest number of participants at a Regular Meeting for the year.)</vt:lpstr>
      <vt:lpstr>Average Meeting Attendance 2013-2022 </vt:lpstr>
      <vt:lpstr>Number of Regular Meetings 2013-2022</vt:lpstr>
      <vt:lpstr>Orderliness of Member Participation in Meetings</vt:lpstr>
      <vt:lpstr>Give the membership a positive message:  Weekly President’s Column </vt:lpstr>
      <vt:lpstr>Challenges for the  New Board </vt:lpstr>
      <vt:lpstr>General Manager’s Report </vt:lpstr>
      <vt:lpstr>PowerPoint Presentation</vt:lpstr>
      <vt:lpstr>Your assessment dollars at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Financial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Unfinished Business </vt:lpstr>
      <vt:lpstr>New Business </vt:lpstr>
      <vt:lpstr>Election Committee Report &amp; Validation  </vt:lpstr>
      <vt:lpstr>Public Comments </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Financial Report</dc:title>
  <dc:creator>Michelle Bennett</dc:creator>
  <cp:lastModifiedBy>Linda Martin</cp:lastModifiedBy>
  <cp:revision>165</cp:revision>
  <cp:lastPrinted>2022-08-08T12:33:40Z</cp:lastPrinted>
  <dcterms:created xsi:type="dcterms:W3CDTF">2020-08-03T19:32:40Z</dcterms:created>
  <dcterms:modified xsi:type="dcterms:W3CDTF">2022-08-13T19:56:34Z</dcterms:modified>
</cp:coreProperties>
</file>