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4.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45" r:id="rId4"/>
    <p:sldMasterId id="2147483909" r:id="rId5"/>
    <p:sldMasterId id="2147483927" r:id="rId6"/>
    <p:sldMasterId id="2147483940" r:id="rId7"/>
    <p:sldMasterId id="2147483958" r:id="rId8"/>
  </p:sldMasterIdLst>
  <p:notesMasterIdLst>
    <p:notesMasterId r:id="rId66"/>
  </p:notesMasterIdLst>
  <p:sldIdLst>
    <p:sldId id="256" r:id="rId9"/>
    <p:sldId id="845" r:id="rId10"/>
    <p:sldId id="396" r:id="rId11"/>
    <p:sldId id="844" r:id="rId12"/>
    <p:sldId id="843" r:id="rId13"/>
    <p:sldId id="393" r:id="rId14"/>
    <p:sldId id="841" r:id="rId15"/>
    <p:sldId id="1424" r:id="rId16"/>
    <p:sldId id="852" r:id="rId17"/>
    <p:sldId id="853" r:id="rId18"/>
    <p:sldId id="854" r:id="rId19"/>
    <p:sldId id="258" r:id="rId20"/>
    <p:sldId id="822" r:id="rId21"/>
    <p:sldId id="823" r:id="rId22"/>
    <p:sldId id="824" r:id="rId23"/>
    <p:sldId id="1426" r:id="rId24"/>
    <p:sldId id="817" r:id="rId25"/>
    <p:sldId id="1425" r:id="rId26"/>
    <p:sldId id="840" r:id="rId27"/>
    <p:sldId id="1427" r:id="rId28"/>
    <p:sldId id="805" r:id="rId29"/>
    <p:sldId id="825" r:id="rId30"/>
    <p:sldId id="826" r:id="rId31"/>
    <p:sldId id="827" r:id="rId32"/>
    <p:sldId id="828" r:id="rId33"/>
    <p:sldId id="829" r:id="rId34"/>
    <p:sldId id="867" r:id="rId35"/>
    <p:sldId id="830" r:id="rId36"/>
    <p:sldId id="831" r:id="rId37"/>
    <p:sldId id="833" r:id="rId38"/>
    <p:sldId id="839" r:id="rId39"/>
    <p:sldId id="834" r:id="rId40"/>
    <p:sldId id="835" r:id="rId41"/>
    <p:sldId id="837" r:id="rId42"/>
    <p:sldId id="654" r:id="rId43"/>
    <p:sldId id="1419" r:id="rId44"/>
    <p:sldId id="1420" r:id="rId45"/>
    <p:sldId id="846" r:id="rId46"/>
    <p:sldId id="777" r:id="rId47"/>
    <p:sldId id="780" r:id="rId48"/>
    <p:sldId id="779" r:id="rId49"/>
    <p:sldId id="354" r:id="rId50"/>
    <p:sldId id="1428" r:id="rId51"/>
    <p:sldId id="847" r:id="rId52"/>
    <p:sldId id="848" r:id="rId53"/>
    <p:sldId id="849" r:id="rId54"/>
    <p:sldId id="850" r:id="rId55"/>
    <p:sldId id="851" r:id="rId56"/>
    <p:sldId id="1421" r:id="rId57"/>
    <p:sldId id="348" r:id="rId58"/>
    <p:sldId id="406" r:id="rId59"/>
    <p:sldId id="356" r:id="rId60"/>
    <p:sldId id="349" r:id="rId61"/>
    <p:sldId id="350" r:id="rId62"/>
    <p:sldId id="351" r:id="rId63"/>
    <p:sldId id="352" r:id="rId64"/>
    <p:sldId id="407" r:id="rId65"/>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a:srgbClr val="FFFFCC"/>
    <a:srgbClr val="409AA4"/>
    <a:srgbClr val="FFCCCC"/>
    <a:srgbClr val="0DC30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23B6908-ACA4-4F8C-91F2-0DECAC78D953}" v="264" dt="2023-08-25T15:31:03.43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122" autoAdjust="0"/>
    <p:restoredTop sz="94660"/>
  </p:normalViewPr>
  <p:slideViewPr>
    <p:cSldViewPr>
      <p:cViewPr varScale="1">
        <p:scale>
          <a:sx n="102" d="100"/>
          <a:sy n="102" d="100"/>
        </p:scale>
        <p:origin x="1602" y="102"/>
      </p:cViewPr>
      <p:guideLst>
        <p:guide orient="horz" pos="2160"/>
        <p:guide pos="2880"/>
      </p:guideLst>
    </p:cSldViewPr>
  </p:slideViewPr>
  <p:notesTextViewPr>
    <p:cViewPr>
      <p:scale>
        <a:sx n="1" d="1"/>
        <a:sy n="1" d="1"/>
      </p:scale>
      <p:origin x="0" y="0"/>
    </p:cViewPr>
  </p:notesTextViewPr>
  <p:sorterViewPr>
    <p:cViewPr>
      <p:scale>
        <a:sx n="100" d="100"/>
        <a:sy n="100" d="100"/>
      </p:scale>
      <p:origin x="0" y="6864"/>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viewProps" Target="viewProps.xml"/><Relationship Id="rId7" Type="http://schemas.openxmlformats.org/officeDocument/2006/relationships/slideMaster" Target="slideMasters/slideMaster4.xml"/><Relationship Id="rId71"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notesMaster" Target="notesMasters/notesMaster1.xml"/><Relationship Id="rId5" Type="http://schemas.openxmlformats.org/officeDocument/2006/relationships/slideMaster" Target="slideMasters/slideMaster2.xml"/><Relationship Id="rId61" Type="http://schemas.openxmlformats.org/officeDocument/2006/relationships/slide" Target="slides/slide53.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theme" Target="theme/theme1.xml"/><Relationship Id="rId8" Type="http://schemas.openxmlformats.org/officeDocument/2006/relationships/slideMaster" Target="slideMasters/slideMaster5.xml"/><Relationship Id="rId51" Type="http://schemas.openxmlformats.org/officeDocument/2006/relationships/slide" Target="slides/slide43.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presProps" Target="presProps.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4" Type="http://schemas.openxmlformats.org/officeDocument/2006/relationships/slideMaster" Target="slideMasters/slideMaster1.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5" y="13"/>
            <a:ext cx="3037840" cy="464821"/>
          </a:xfrm>
          <a:prstGeom prst="rect">
            <a:avLst/>
          </a:prstGeom>
        </p:spPr>
        <p:txBody>
          <a:bodyPr vert="horz" lIns="91806" tIns="45904" rIns="91806" bIns="45904" rtlCol="0"/>
          <a:lstStyle>
            <a:lvl1pPr algn="l">
              <a:defRPr sz="1200"/>
            </a:lvl1pPr>
          </a:lstStyle>
          <a:p>
            <a:endParaRPr lang="en-US" dirty="0"/>
          </a:p>
        </p:txBody>
      </p:sp>
      <p:sp>
        <p:nvSpPr>
          <p:cNvPr id="3" name="Date Placeholder 2"/>
          <p:cNvSpPr>
            <a:spLocks noGrp="1"/>
          </p:cNvSpPr>
          <p:nvPr>
            <p:ph type="dt" idx="1"/>
          </p:nvPr>
        </p:nvSpPr>
        <p:spPr>
          <a:xfrm>
            <a:off x="3970943" y="13"/>
            <a:ext cx="3037840" cy="464821"/>
          </a:xfrm>
          <a:prstGeom prst="rect">
            <a:avLst/>
          </a:prstGeom>
        </p:spPr>
        <p:txBody>
          <a:bodyPr vert="horz" lIns="91806" tIns="45904" rIns="91806" bIns="45904" rtlCol="0"/>
          <a:lstStyle>
            <a:lvl1pPr algn="r">
              <a:defRPr sz="1200"/>
            </a:lvl1pPr>
          </a:lstStyle>
          <a:p>
            <a:fld id="{C9E0C109-BF77-4AAC-93F2-96EA914F6739}" type="datetimeFigureOut">
              <a:rPr lang="en-US" smtClean="0"/>
              <a:t>8/8/2025</a:t>
            </a:fld>
            <a:endParaRPr lang="en-US" dirty="0"/>
          </a:p>
        </p:txBody>
      </p:sp>
      <p:sp>
        <p:nvSpPr>
          <p:cNvPr id="4" name="Slide Image Placeholder 3"/>
          <p:cNvSpPr>
            <a:spLocks noGrp="1" noRot="1" noChangeAspect="1"/>
          </p:cNvSpPr>
          <p:nvPr>
            <p:ph type="sldImg" idx="2"/>
          </p:nvPr>
        </p:nvSpPr>
        <p:spPr>
          <a:xfrm>
            <a:off x="1182688" y="698500"/>
            <a:ext cx="4645025" cy="3482975"/>
          </a:xfrm>
          <a:prstGeom prst="rect">
            <a:avLst/>
          </a:prstGeom>
          <a:noFill/>
          <a:ln w="12700">
            <a:solidFill>
              <a:prstClr val="black"/>
            </a:solidFill>
          </a:ln>
        </p:spPr>
        <p:txBody>
          <a:bodyPr vert="horz" lIns="91806" tIns="45904" rIns="91806" bIns="45904" rtlCol="0" anchor="ctr"/>
          <a:lstStyle/>
          <a:p>
            <a:endParaRPr lang="en-US" dirty="0"/>
          </a:p>
        </p:txBody>
      </p:sp>
      <p:sp>
        <p:nvSpPr>
          <p:cNvPr id="5" name="Notes Placeholder 4"/>
          <p:cNvSpPr>
            <a:spLocks noGrp="1"/>
          </p:cNvSpPr>
          <p:nvPr>
            <p:ph type="body" sz="quarter" idx="3"/>
          </p:nvPr>
        </p:nvSpPr>
        <p:spPr>
          <a:xfrm>
            <a:off x="701041" y="4415805"/>
            <a:ext cx="5608320" cy="4183381"/>
          </a:xfrm>
          <a:prstGeom prst="rect">
            <a:avLst/>
          </a:prstGeom>
        </p:spPr>
        <p:txBody>
          <a:bodyPr vert="horz" lIns="91806" tIns="45904" rIns="91806" bIns="4590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5" y="8829981"/>
            <a:ext cx="3037840" cy="464821"/>
          </a:xfrm>
          <a:prstGeom prst="rect">
            <a:avLst/>
          </a:prstGeom>
        </p:spPr>
        <p:txBody>
          <a:bodyPr vert="horz" lIns="91806" tIns="45904" rIns="91806" bIns="45904"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43" y="8829981"/>
            <a:ext cx="3037840" cy="464821"/>
          </a:xfrm>
          <a:prstGeom prst="rect">
            <a:avLst/>
          </a:prstGeom>
        </p:spPr>
        <p:txBody>
          <a:bodyPr vert="horz" lIns="91806" tIns="45904" rIns="91806" bIns="45904" rtlCol="0" anchor="b"/>
          <a:lstStyle>
            <a:lvl1pPr algn="r">
              <a:defRPr sz="1200"/>
            </a:lvl1pPr>
          </a:lstStyle>
          <a:p>
            <a:fld id="{C1FAEC26-EE7E-4954-A55B-6ABE799ECE7F}" type="slidenum">
              <a:rPr lang="en-US" smtClean="0"/>
              <a:t>‹#›</a:t>
            </a:fld>
            <a:endParaRPr lang="en-US" dirty="0"/>
          </a:p>
        </p:txBody>
      </p:sp>
    </p:spTree>
    <p:extLst>
      <p:ext uri="{BB962C8B-B14F-4D97-AF65-F5344CB8AC3E}">
        <p14:creationId xmlns:p14="http://schemas.microsoft.com/office/powerpoint/2010/main" val="1299864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A2AC0F-3FA0-4C10-B7BD-2AE4AC4AA1D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454439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A2AC0F-3FA0-4C10-B7BD-2AE4AC4AA1D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79895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3A7C09-46B8-66A6-B612-062FBEED874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27EDD2B-DEE8-205C-5891-92003101191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7FE099C-0BB7-C82C-9C5E-F9B99A136723}"/>
              </a:ext>
            </a:extLst>
          </p:cNvPr>
          <p:cNvSpPr>
            <a:spLocks noGrp="1"/>
          </p:cNvSpPr>
          <p:nvPr>
            <p:ph type="body" idx="1"/>
          </p:nvPr>
        </p:nvSpPr>
        <p:spPr/>
        <p:txBody>
          <a:bodyPr>
            <a:normAutofit/>
          </a:bodyPr>
          <a:lstStyle/>
          <a:p>
            <a:endParaRPr lang="en-US" dirty="0"/>
          </a:p>
        </p:txBody>
      </p:sp>
      <p:sp>
        <p:nvSpPr>
          <p:cNvPr id="4" name="Slide Number Placeholder 3">
            <a:extLst>
              <a:ext uri="{FF2B5EF4-FFF2-40B4-BE49-F238E27FC236}">
                <a16:creationId xmlns:a16="http://schemas.microsoft.com/office/drawing/2014/main" id="{47CFD4BE-DE91-7015-5345-829318EE0707}"/>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A2AC0F-3FA0-4C10-B7BD-2AE4AC4AA1D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244486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84A2AC0F-3FA0-4C10-B7BD-2AE4AC4AA1D1}"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14894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84A2AC0F-3FA0-4C10-B7BD-2AE4AC4AA1D1}"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983956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84A2AC0F-3FA0-4C10-B7BD-2AE4AC4AA1D1}"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804029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84A2AC0F-3FA0-4C10-B7BD-2AE4AC4AA1D1}"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883287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57275" y="714375"/>
            <a:ext cx="4764088" cy="3571875"/>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84A2AC0F-3FA0-4C10-B7BD-2AE4AC4AA1D1}"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197586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57275" y="714375"/>
            <a:ext cx="4764088" cy="3571875"/>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84A2AC0F-3FA0-4C10-B7BD-2AE4AC4AA1D1}"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230184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84A2AC0F-3FA0-4C10-B7BD-2AE4AC4AA1D1}"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445611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84A2AC0F-3FA0-4C10-B7BD-2AE4AC4AA1D1}"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624944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A2AC0F-3FA0-4C10-B7BD-2AE4AC4AA1D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027213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A2AC0F-3FA0-4C10-B7BD-2AE4AC4AA1D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765575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4A2AC0F-3FA0-4C10-B7BD-2AE4AC4AA1D1}" type="slidenum">
              <a:rPr lang="en-US" smtClean="0">
                <a:solidFill>
                  <a:prstClr val="black"/>
                </a:solidFill>
              </a:rPr>
              <a:pPr/>
              <a:t>17</a:t>
            </a:fld>
            <a:endParaRPr lang="en-US" dirty="0">
              <a:solidFill>
                <a:prstClr val="black"/>
              </a:solidFill>
            </a:endParaRPr>
          </a:p>
        </p:txBody>
      </p:sp>
    </p:spTree>
    <p:extLst>
      <p:ext uri="{BB962C8B-B14F-4D97-AF65-F5344CB8AC3E}">
        <p14:creationId xmlns:p14="http://schemas.microsoft.com/office/powerpoint/2010/main" val="37080481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EB8E5F-F7D8-B4EF-8A35-919E1D0F47F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ACD8BC-C1C9-B58E-6867-F0FA36D6671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AE18513-72C9-90C9-8BC9-E8D4E1B5ABB9}"/>
              </a:ext>
            </a:extLst>
          </p:cNvPr>
          <p:cNvSpPr>
            <a:spLocks noGrp="1"/>
          </p:cNvSpPr>
          <p:nvPr>
            <p:ph type="body" idx="1"/>
          </p:nvPr>
        </p:nvSpPr>
        <p:spPr/>
        <p:txBody>
          <a:bodyPr>
            <a:normAutofit/>
          </a:bodyPr>
          <a:lstStyle/>
          <a:p>
            <a:endParaRPr lang="en-US" dirty="0"/>
          </a:p>
        </p:txBody>
      </p:sp>
      <p:sp>
        <p:nvSpPr>
          <p:cNvPr id="4" name="Slide Number Placeholder 3">
            <a:extLst>
              <a:ext uri="{FF2B5EF4-FFF2-40B4-BE49-F238E27FC236}">
                <a16:creationId xmlns:a16="http://schemas.microsoft.com/office/drawing/2014/main" id="{70B6ED68-6FEB-DC23-88F3-A0082CC0D577}"/>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A2AC0F-3FA0-4C10-B7BD-2AE4AC4AA1D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007022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A2AC0F-3FA0-4C10-B7BD-2AE4AC4AA1D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029489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84A2AC0F-3FA0-4C10-B7BD-2AE4AC4AA1D1}"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171546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84A2AC0F-3FA0-4C10-B7BD-2AE4AC4AA1D1}"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107884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84A2AC0F-3FA0-4C10-B7BD-2AE4AC4AA1D1}"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711246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9A6882-C832-9AEE-E6E3-77B52F945C40}"/>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DCD60EDA-8226-AA57-EAFE-DEE6351DABBA}"/>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6A1825BB-E92B-44F8-946C-EF3B6A7A10AB}"/>
              </a:ext>
            </a:extLst>
          </p:cNvPr>
          <p:cNvSpPr>
            <a:spLocks noGrp="1"/>
          </p:cNvSpPr>
          <p:nvPr>
            <p:ph type="dt" sz="half" idx="10"/>
          </p:nvPr>
        </p:nvSpPr>
        <p:spPr/>
        <p:txBody>
          <a:bodyPr/>
          <a:lstStyle/>
          <a:p>
            <a:fld id="{CDA56EA5-57FE-4460-B505-E824CB376145}" type="datetimeFigureOut">
              <a:rPr lang="en-US" smtClean="0"/>
              <a:t>8/8/2025</a:t>
            </a:fld>
            <a:endParaRPr lang="en-US" dirty="0"/>
          </a:p>
        </p:txBody>
      </p:sp>
      <p:sp>
        <p:nvSpPr>
          <p:cNvPr id="5" name="Footer Placeholder 4">
            <a:extLst>
              <a:ext uri="{FF2B5EF4-FFF2-40B4-BE49-F238E27FC236}">
                <a16:creationId xmlns:a16="http://schemas.microsoft.com/office/drawing/2014/main" id="{0B864E0F-4643-7A96-03A9-3C6217A1046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8AC0CF4-D35C-70B7-2434-A8C64092EC09}"/>
              </a:ext>
            </a:extLst>
          </p:cNvPr>
          <p:cNvSpPr>
            <a:spLocks noGrp="1"/>
          </p:cNvSpPr>
          <p:nvPr>
            <p:ph type="sldNum" sz="quarter" idx="12"/>
          </p:nvPr>
        </p:nvSpPr>
        <p:spPr/>
        <p:txBody>
          <a:bodyPr/>
          <a:lstStyle/>
          <a:p>
            <a:fld id="{8A7E2D7C-8AC0-4E36-A981-4AD56B7E6A6F}" type="slidenum">
              <a:rPr lang="en-US" smtClean="0"/>
              <a:t>‹#›</a:t>
            </a:fld>
            <a:endParaRPr lang="en-US" dirty="0"/>
          </a:p>
        </p:txBody>
      </p:sp>
    </p:spTree>
    <p:extLst>
      <p:ext uri="{BB962C8B-B14F-4D97-AF65-F5344CB8AC3E}">
        <p14:creationId xmlns:p14="http://schemas.microsoft.com/office/powerpoint/2010/main" val="14183130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BBA223-F08F-5371-D244-C55F802EEF9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4336683-7573-AD45-EAA0-0B9CD30BC32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624529-E709-BAC2-F7E8-9436297CA621}"/>
              </a:ext>
            </a:extLst>
          </p:cNvPr>
          <p:cNvSpPr>
            <a:spLocks noGrp="1"/>
          </p:cNvSpPr>
          <p:nvPr>
            <p:ph type="dt" sz="half" idx="10"/>
          </p:nvPr>
        </p:nvSpPr>
        <p:spPr/>
        <p:txBody>
          <a:bodyPr/>
          <a:lstStyle/>
          <a:p>
            <a:fld id="{CDA56EA5-57FE-4460-B505-E824CB376145}" type="datetimeFigureOut">
              <a:rPr lang="en-US" smtClean="0"/>
              <a:t>8/8/2025</a:t>
            </a:fld>
            <a:endParaRPr lang="en-US" dirty="0"/>
          </a:p>
        </p:txBody>
      </p:sp>
      <p:sp>
        <p:nvSpPr>
          <p:cNvPr id="5" name="Footer Placeholder 4">
            <a:extLst>
              <a:ext uri="{FF2B5EF4-FFF2-40B4-BE49-F238E27FC236}">
                <a16:creationId xmlns:a16="http://schemas.microsoft.com/office/drawing/2014/main" id="{FB6649BF-14CC-8470-3100-C88A907004F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D2BC337-27A3-7825-EF4B-97AF90443C05}"/>
              </a:ext>
            </a:extLst>
          </p:cNvPr>
          <p:cNvSpPr>
            <a:spLocks noGrp="1"/>
          </p:cNvSpPr>
          <p:nvPr>
            <p:ph type="sldNum" sz="quarter" idx="12"/>
          </p:nvPr>
        </p:nvSpPr>
        <p:spPr/>
        <p:txBody>
          <a:bodyPr/>
          <a:lstStyle/>
          <a:p>
            <a:fld id="{8A7E2D7C-8AC0-4E36-A981-4AD56B7E6A6F}" type="slidenum">
              <a:rPr lang="en-US" smtClean="0"/>
              <a:t>‹#›</a:t>
            </a:fld>
            <a:endParaRPr lang="en-US" dirty="0"/>
          </a:p>
        </p:txBody>
      </p:sp>
    </p:spTree>
    <p:extLst>
      <p:ext uri="{BB962C8B-B14F-4D97-AF65-F5344CB8AC3E}">
        <p14:creationId xmlns:p14="http://schemas.microsoft.com/office/powerpoint/2010/main" val="8257152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1E3C655-0594-2D16-A517-22E015A54312}"/>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B5BB53E-50CB-0AA9-F1F8-015E24B32576}"/>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8A5DE0-801F-F74C-4002-983D86A1F329}"/>
              </a:ext>
            </a:extLst>
          </p:cNvPr>
          <p:cNvSpPr>
            <a:spLocks noGrp="1"/>
          </p:cNvSpPr>
          <p:nvPr>
            <p:ph type="dt" sz="half" idx="10"/>
          </p:nvPr>
        </p:nvSpPr>
        <p:spPr/>
        <p:txBody>
          <a:bodyPr/>
          <a:lstStyle/>
          <a:p>
            <a:fld id="{CDA56EA5-57FE-4460-B505-E824CB376145}" type="datetimeFigureOut">
              <a:rPr lang="en-US" smtClean="0"/>
              <a:t>8/8/2025</a:t>
            </a:fld>
            <a:endParaRPr lang="en-US" dirty="0"/>
          </a:p>
        </p:txBody>
      </p:sp>
      <p:sp>
        <p:nvSpPr>
          <p:cNvPr id="5" name="Footer Placeholder 4">
            <a:extLst>
              <a:ext uri="{FF2B5EF4-FFF2-40B4-BE49-F238E27FC236}">
                <a16:creationId xmlns:a16="http://schemas.microsoft.com/office/drawing/2014/main" id="{E082F963-091E-2C5F-A461-42B280C0551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C9AEB26-5ED8-E1AA-58B0-558F70A9F58A}"/>
              </a:ext>
            </a:extLst>
          </p:cNvPr>
          <p:cNvSpPr>
            <a:spLocks noGrp="1"/>
          </p:cNvSpPr>
          <p:nvPr>
            <p:ph type="sldNum" sz="quarter" idx="12"/>
          </p:nvPr>
        </p:nvSpPr>
        <p:spPr/>
        <p:txBody>
          <a:bodyPr/>
          <a:lstStyle/>
          <a:p>
            <a:fld id="{8A7E2D7C-8AC0-4E36-A981-4AD56B7E6A6F}" type="slidenum">
              <a:rPr lang="en-US" smtClean="0"/>
              <a:t>‹#›</a:t>
            </a:fld>
            <a:endParaRPr lang="en-US" dirty="0"/>
          </a:p>
        </p:txBody>
      </p:sp>
    </p:spTree>
    <p:extLst>
      <p:ext uri="{BB962C8B-B14F-4D97-AF65-F5344CB8AC3E}">
        <p14:creationId xmlns:p14="http://schemas.microsoft.com/office/powerpoint/2010/main" val="1605146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66442" y="1447801"/>
            <a:ext cx="662096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866442" y="4777380"/>
            <a:ext cx="662096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0C09869-5D5F-480A-8546-559FF40BF2B8}" type="datetime1">
              <a:rPr lang="en-US" smtClean="0"/>
              <a:t>8/8/2025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29BDA75-041B-4674-9472-622CAF4C5DB2}" type="slidenum">
              <a:rPr lang="en-US" smtClean="0"/>
              <a:t>‹#›</a:t>
            </a:fld>
            <a:endParaRPr lang="en-US" dirty="0"/>
          </a:p>
        </p:txBody>
      </p:sp>
    </p:spTree>
    <p:extLst>
      <p:ext uri="{BB962C8B-B14F-4D97-AF65-F5344CB8AC3E}">
        <p14:creationId xmlns:p14="http://schemas.microsoft.com/office/powerpoint/2010/main" val="33939968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EFBEBDB-D269-4ABD-9794-CEEEB19F14A5}" type="datetime1">
              <a:rPr lang="en-US" smtClean="0">
                <a:solidFill>
                  <a:prstClr val="black">
                    <a:tint val="75000"/>
                  </a:prstClr>
                </a:solidFill>
              </a:rPr>
              <a:t>8/8/2025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B09B6B0-3224-437D-BE4C-07884B43B4D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031297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66443" y="2861734"/>
            <a:ext cx="662096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866442" y="4777381"/>
            <a:ext cx="6620968" cy="860400"/>
          </a:xfrm>
        </p:spPr>
        <p:txBody>
          <a:bodyPr anchor="t"/>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255D496-B2CB-4554-B223-11E0C2C6E346}" type="datetime1">
              <a:rPr lang="en-US" smtClean="0"/>
              <a:t>8/8/2025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29BDA75-041B-4674-9472-622CAF4C5DB2}" type="slidenum">
              <a:rPr lang="en-US" smtClean="0"/>
              <a:t>‹#›</a:t>
            </a:fld>
            <a:endParaRPr lang="en-US" dirty="0"/>
          </a:p>
        </p:txBody>
      </p:sp>
    </p:spTree>
    <p:extLst>
      <p:ext uri="{BB962C8B-B14F-4D97-AF65-F5344CB8AC3E}">
        <p14:creationId xmlns:p14="http://schemas.microsoft.com/office/powerpoint/2010/main" val="26429498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27700" y="2060576"/>
            <a:ext cx="3298113"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241975" y="2056093"/>
            <a:ext cx="3298115"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D2CE2FF-AF1C-4A9D-92E8-CE3B8445424C}" type="datetime1">
              <a:rPr lang="en-US" smtClean="0">
                <a:solidFill>
                  <a:prstClr val="black">
                    <a:tint val="75000"/>
                  </a:prstClr>
                </a:solidFill>
              </a:rPr>
              <a:t>8/8/2025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1B09B6B0-3224-437D-BE4C-07884B43B4D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407452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827700" y="1905000"/>
            <a:ext cx="3298112"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27700" y="2514600"/>
            <a:ext cx="3298113"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241976" y="1905000"/>
            <a:ext cx="3298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241976" y="2514600"/>
            <a:ext cx="3298113"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0B50CA2-C0A2-4876-B76D-F6F407B93BE3}" type="datetime1">
              <a:rPr lang="en-US" smtClean="0">
                <a:solidFill>
                  <a:prstClr val="black">
                    <a:tint val="75000"/>
                  </a:prstClr>
                </a:solidFill>
              </a:rPr>
              <a:t>8/8/2025</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1B09B6B0-3224-437D-BE4C-07884B43B4D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753451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87913656-0BD8-436A-BA7D-49FD3F0D05E9}" type="datetime1">
              <a:rPr lang="en-US" smtClean="0"/>
              <a:t>8/8/2025</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A29BDA75-041B-4674-9472-622CAF4C5DB2}" type="slidenum">
              <a:rPr lang="en-US" smtClean="0"/>
              <a:t>‹#›</a:t>
            </a:fld>
            <a:endParaRPr lang="en-US" dirty="0"/>
          </a:p>
        </p:txBody>
      </p:sp>
    </p:spTree>
    <p:extLst>
      <p:ext uri="{BB962C8B-B14F-4D97-AF65-F5344CB8AC3E}">
        <p14:creationId xmlns:p14="http://schemas.microsoft.com/office/powerpoint/2010/main" val="36366110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E81BAB8F-567E-4450-B38E-529BB57A297C}" type="datetime1">
              <a:rPr lang="en-US" smtClean="0"/>
              <a:t>8/8/2025</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fld id="{A29BDA75-041B-4674-9472-622CAF4C5DB2}" type="slidenum">
              <a:rPr lang="en-US" smtClean="0"/>
              <a:t>‹#›</a:t>
            </a:fld>
            <a:endParaRPr lang="en-US" dirty="0"/>
          </a:p>
        </p:txBody>
      </p:sp>
    </p:spTree>
    <p:extLst>
      <p:ext uri="{BB962C8B-B14F-4D97-AF65-F5344CB8AC3E}">
        <p14:creationId xmlns:p14="http://schemas.microsoft.com/office/powerpoint/2010/main" val="26044368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6441" y="1447800"/>
            <a:ext cx="2551462"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3589397" y="1447800"/>
            <a:ext cx="3898013"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66441" y="3129281"/>
            <a:ext cx="2551462"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fld id="{099974EF-4AC5-4103-BEC8-A95A03EB695C}" type="datetime1">
              <a:rPr lang="en-US" smtClean="0">
                <a:solidFill>
                  <a:prstClr val="black">
                    <a:tint val="75000"/>
                  </a:prstClr>
                </a:solidFill>
              </a:rPr>
              <a:t>8/8/2025</a:t>
            </a:fld>
            <a:endParaRPr lang="en-US" dirty="0">
              <a:solidFill>
                <a:prstClr val="black">
                  <a:tint val="75000"/>
                </a:prstClr>
              </a:solidFill>
            </a:endParaRPr>
          </a:p>
        </p:txBody>
      </p:sp>
      <p:sp>
        <p:nvSpPr>
          <p:cNvPr id="5"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6"/>
          <p:cNvSpPr>
            <a:spLocks noGrp="1"/>
          </p:cNvSpPr>
          <p:nvPr>
            <p:ph type="sldNum" sz="quarter" idx="12"/>
          </p:nvPr>
        </p:nvSpPr>
        <p:spPr/>
        <p:txBody>
          <a:bodyPr/>
          <a:lstStyle/>
          <a:p>
            <a:fld id="{1B09B6B0-3224-437D-BE4C-07884B43B4D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244869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832F20-4929-77A9-6857-B039F677137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B351C47-5764-51C2-A4D1-8C68C18D4C9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69C5FE-29C7-9ED3-1E72-814B6CAA5B91}"/>
              </a:ext>
            </a:extLst>
          </p:cNvPr>
          <p:cNvSpPr>
            <a:spLocks noGrp="1"/>
          </p:cNvSpPr>
          <p:nvPr>
            <p:ph type="dt" sz="half" idx="10"/>
          </p:nvPr>
        </p:nvSpPr>
        <p:spPr/>
        <p:txBody>
          <a:bodyPr/>
          <a:lstStyle/>
          <a:p>
            <a:fld id="{CDA56EA5-57FE-4460-B505-E824CB376145}" type="datetimeFigureOut">
              <a:rPr lang="en-US" smtClean="0"/>
              <a:t>8/8/2025</a:t>
            </a:fld>
            <a:endParaRPr lang="en-US" dirty="0"/>
          </a:p>
        </p:txBody>
      </p:sp>
      <p:sp>
        <p:nvSpPr>
          <p:cNvPr id="5" name="Footer Placeholder 4">
            <a:extLst>
              <a:ext uri="{FF2B5EF4-FFF2-40B4-BE49-F238E27FC236}">
                <a16:creationId xmlns:a16="http://schemas.microsoft.com/office/drawing/2014/main" id="{52F17F57-2DC5-A8F9-57A6-8523FC40B76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7EB36A5-F993-8ACC-0584-FAFAA20621BF}"/>
              </a:ext>
            </a:extLst>
          </p:cNvPr>
          <p:cNvSpPr>
            <a:spLocks noGrp="1"/>
          </p:cNvSpPr>
          <p:nvPr>
            <p:ph type="sldNum" sz="quarter" idx="12"/>
          </p:nvPr>
        </p:nvSpPr>
        <p:spPr/>
        <p:txBody>
          <a:bodyPr/>
          <a:lstStyle/>
          <a:p>
            <a:fld id="{8A7E2D7C-8AC0-4E36-A981-4AD56B7E6A6F}" type="slidenum">
              <a:rPr lang="en-US" smtClean="0"/>
              <a:t>‹#›</a:t>
            </a:fld>
            <a:endParaRPr lang="en-US" dirty="0"/>
          </a:p>
        </p:txBody>
      </p:sp>
    </p:spTree>
    <p:extLst>
      <p:ext uri="{BB962C8B-B14F-4D97-AF65-F5344CB8AC3E}">
        <p14:creationId xmlns:p14="http://schemas.microsoft.com/office/powerpoint/2010/main" val="6602419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5656" y="1854192"/>
            <a:ext cx="3820674"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5213517" y="1143000"/>
            <a:ext cx="2400925"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866441" y="3657600"/>
            <a:ext cx="3814728"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4740A86-A009-476D-997A-1D59C4D2F2C0}" type="datetime1">
              <a:rPr lang="en-US" smtClean="0">
                <a:solidFill>
                  <a:prstClr val="black">
                    <a:tint val="75000"/>
                  </a:prstClr>
                </a:solidFill>
              </a:rPr>
              <a:t>8/8/2025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1B09B6B0-3224-437D-BE4C-07884B43B4D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786395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6443" y="4800587"/>
            <a:ext cx="66209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866442" y="685800"/>
            <a:ext cx="662096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866443" y="5367325"/>
            <a:ext cx="662096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6E67E3B-6EAF-4770-89D9-18EC3835A007}" type="datetime1">
              <a:rPr lang="en-US" smtClean="0">
                <a:solidFill>
                  <a:prstClr val="black">
                    <a:tint val="75000"/>
                  </a:prstClr>
                </a:solidFill>
              </a:rPr>
              <a:t>8/8/2025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1B09B6B0-3224-437D-BE4C-07884B43B4D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62024574"/>
      </p:ext>
    </p:extLst>
  </p:cSld>
  <p:clrMapOvr>
    <a:masterClrMapping/>
  </p:clrMapOvr>
  <p:hf sldNum="0"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66442" y="1447800"/>
            <a:ext cx="6620968"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866442" y="3657600"/>
            <a:ext cx="6620968"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26E67E3B-6EAF-4770-89D9-18EC3835A007}" type="datetime1">
              <a:rPr lang="en-US" smtClean="0">
                <a:solidFill>
                  <a:prstClr val="black">
                    <a:tint val="75000"/>
                  </a:prstClr>
                </a:solidFill>
              </a:rPr>
              <a:t>8/8/2025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B09B6B0-3224-437D-BE4C-07884B43B4D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26217316"/>
      </p:ext>
    </p:extLst>
  </p:cSld>
  <p:clrMapOvr>
    <a:masterClrMapping/>
  </p:clrMapOvr>
  <p:hf sldNum="0"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81409" y="1447800"/>
            <a:ext cx="6001049" cy="2317649"/>
          </a:xfrm>
        </p:spPr>
        <p:txBody>
          <a:bodyPr/>
          <a:lstStyle>
            <a:lvl1pPr>
              <a:defRPr sz="4800"/>
            </a:lvl1pPr>
          </a:lstStyle>
          <a:p>
            <a:r>
              <a:rPr lang="en-US"/>
              <a:t>Click to edit Master title style</a:t>
            </a:r>
            <a:endParaRPr lang="en-US" dirty="0"/>
          </a:p>
        </p:txBody>
      </p:sp>
      <p:sp>
        <p:nvSpPr>
          <p:cNvPr id="14" name="Text Placeholder 3"/>
          <p:cNvSpPr>
            <a:spLocks noGrp="1"/>
          </p:cNvSpPr>
          <p:nvPr>
            <p:ph type="body" sz="half" idx="13"/>
          </p:nvPr>
        </p:nvSpPr>
        <p:spPr>
          <a:xfrm>
            <a:off x="1454530" y="3765449"/>
            <a:ext cx="5449871" cy="342174"/>
          </a:xfrm>
        </p:spPr>
        <p:txBody>
          <a:bodyPr anchor="t">
            <a:normAutofit/>
          </a:bodyPr>
          <a:lstStyle>
            <a:lvl1pPr marL="0" indent="0">
              <a:buNone/>
              <a:defRPr lang="en-US" sz="1400" b="0" i="0" kern="1200" cap="small" dirty="0">
                <a:solidFill>
                  <a:schemeClr val="accent1"/>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2"/>
          </p:nvPr>
        </p:nvSpPr>
        <p:spPr>
          <a:xfrm>
            <a:off x="866442" y="4350657"/>
            <a:ext cx="6620968"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26E67E3B-6EAF-4770-89D9-18EC3835A007}" type="datetime1">
              <a:rPr lang="en-US" smtClean="0">
                <a:solidFill>
                  <a:prstClr val="black">
                    <a:tint val="75000"/>
                  </a:prstClr>
                </a:solidFill>
              </a:rPr>
              <a:t>8/8/2025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B09B6B0-3224-437D-BE4C-07884B43B4D4}" type="slidenum">
              <a:rPr lang="en-US" smtClean="0">
                <a:solidFill>
                  <a:prstClr val="black">
                    <a:tint val="75000"/>
                  </a:prstClr>
                </a:solidFill>
              </a:rPr>
              <a:pPr/>
              <a:t>‹#›</a:t>
            </a:fld>
            <a:endParaRPr lang="en-US" dirty="0">
              <a:solidFill>
                <a:prstClr val="black">
                  <a:tint val="75000"/>
                </a:prstClr>
              </a:solidFill>
            </a:endParaRPr>
          </a:p>
        </p:txBody>
      </p:sp>
      <p:sp>
        <p:nvSpPr>
          <p:cNvPr id="9" name="TextBox 8"/>
          <p:cNvSpPr txBox="1"/>
          <p:nvPr/>
        </p:nvSpPr>
        <p:spPr>
          <a:xfrm>
            <a:off x="673897" y="971253"/>
            <a:ext cx="601591"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sz="12200" dirty="0"/>
              <a:t>“</a:t>
            </a:r>
          </a:p>
        </p:txBody>
      </p:sp>
      <p:sp>
        <p:nvSpPr>
          <p:cNvPr id="13" name="TextBox 12"/>
          <p:cNvSpPr txBox="1"/>
          <p:nvPr/>
        </p:nvSpPr>
        <p:spPr>
          <a:xfrm>
            <a:off x="6999690" y="2613787"/>
            <a:ext cx="601591"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sz="12200" dirty="0"/>
              <a:t>”</a:t>
            </a:r>
          </a:p>
        </p:txBody>
      </p:sp>
    </p:spTree>
    <p:extLst>
      <p:ext uri="{BB962C8B-B14F-4D97-AF65-F5344CB8AC3E}">
        <p14:creationId xmlns:p14="http://schemas.microsoft.com/office/powerpoint/2010/main" val="1138615988"/>
      </p:ext>
    </p:extLst>
  </p:cSld>
  <p:clrMapOvr>
    <a:masterClrMapping/>
  </p:clrMapOvr>
  <p:hf sldNum="0"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66441" y="3124201"/>
            <a:ext cx="6620969"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866442" y="4777381"/>
            <a:ext cx="6620968"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C726FD5-0632-4C97-BACF-B0ABA23B0430}" type="datetime1">
              <a:rPr lang="en-US" smtClean="0">
                <a:solidFill>
                  <a:prstClr val="black">
                    <a:tint val="75000"/>
                  </a:prstClr>
                </a:solidFill>
              </a:rPr>
              <a:t>8/8/2025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B09B6B0-3224-437D-BE4C-07884B43B4D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49344771"/>
      </p:ext>
    </p:extLst>
  </p:cSld>
  <p:clrMapOvr>
    <a:masterClrMapping/>
  </p:clrMapOvr>
  <p:hf sldNum="0"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474834" y="1981200"/>
            <a:ext cx="2210725"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489475" y="2667000"/>
            <a:ext cx="219608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2913504" y="1981200"/>
            <a:ext cx="2202754"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2905586" y="2667000"/>
            <a:ext cx="2210671"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5344917" y="1981200"/>
            <a:ext cx="219965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5344917" y="2667000"/>
            <a:ext cx="2199658"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2795334"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223030"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26E67E3B-6EAF-4770-89D9-18EC3835A007}" type="datetime1">
              <a:rPr lang="en-US" smtClean="0">
                <a:solidFill>
                  <a:prstClr val="black">
                    <a:tint val="75000"/>
                  </a:prstClr>
                </a:solidFill>
              </a:rPr>
              <a:t>8/8/2025</a:t>
            </a:fld>
            <a:endParaRPr lang="en-US" dirty="0">
              <a:solidFill>
                <a:prstClr val="black">
                  <a:tint val="75000"/>
                </a:prstClr>
              </a:solidFill>
            </a:endParaRPr>
          </a:p>
        </p:txBody>
      </p:sp>
      <p:sp>
        <p:nvSpPr>
          <p:cNvPr id="4"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B09B6B0-3224-437D-BE4C-07884B43B4D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74341855"/>
      </p:ext>
    </p:extLst>
  </p:cSld>
  <p:clrMapOvr>
    <a:masterClrMapping/>
  </p:clrMapOvr>
  <p:hf sldNum="0"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489475" y="4250949"/>
            <a:ext cx="2205612"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489475" y="2209800"/>
            <a:ext cx="2205612"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2" name="Text Placeholder 3"/>
          <p:cNvSpPr>
            <a:spLocks noGrp="1"/>
          </p:cNvSpPr>
          <p:nvPr>
            <p:ph type="body" sz="half" idx="18"/>
          </p:nvPr>
        </p:nvSpPr>
        <p:spPr>
          <a:xfrm>
            <a:off x="489475" y="4827212"/>
            <a:ext cx="2205612"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2917792" y="4250949"/>
            <a:ext cx="2198466"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2917791" y="2209800"/>
            <a:ext cx="2198466"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3" name="Text Placeholder 3"/>
          <p:cNvSpPr>
            <a:spLocks noGrp="1"/>
          </p:cNvSpPr>
          <p:nvPr>
            <p:ph type="body" sz="half" idx="19"/>
          </p:nvPr>
        </p:nvSpPr>
        <p:spPr>
          <a:xfrm>
            <a:off x="2916776" y="4827211"/>
            <a:ext cx="2201378"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5344917" y="4250949"/>
            <a:ext cx="219965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5344916" y="2209800"/>
            <a:ext cx="2199658"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4" name="Text Placeholder 3"/>
          <p:cNvSpPr>
            <a:spLocks noGrp="1"/>
          </p:cNvSpPr>
          <p:nvPr>
            <p:ph type="body" sz="half" idx="20"/>
          </p:nvPr>
        </p:nvSpPr>
        <p:spPr>
          <a:xfrm>
            <a:off x="5344824" y="4827209"/>
            <a:ext cx="2202571"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2795334"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223030"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26E67E3B-6EAF-4770-89D9-18EC3835A007}" type="datetime1">
              <a:rPr lang="en-US" smtClean="0">
                <a:solidFill>
                  <a:prstClr val="black">
                    <a:tint val="75000"/>
                  </a:prstClr>
                </a:solidFill>
              </a:rPr>
              <a:t>8/8/2025</a:t>
            </a:fld>
            <a:endParaRPr lang="en-US" dirty="0">
              <a:solidFill>
                <a:prstClr val="black">
                  <a:tint val="75000"/>
                </a:prstClr>
              </a:solidFill>
            </a:endParaRPr>
          </a:p>
        </p:txBody>
      </p:sp>
      <p:sp>
        <p:nvSpPr>
          <p:cNvPr id="4"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B09B6B0-3224-437D-BE4C-07884B43B4D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83777400"/>
      </p:ext>
    </p:extLst>
  </p:cSld>
  <p:clrMapOvr>
    <a:masterClrMapping/>
  </p:clrMapOvr>
  <p:hf sldNum="0"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68D358D-7403-4A20-A063-78B08FB8AF01}" type="datetime1">
              <a:rPr lang="en-US" smtClean="0">
                <a:solidFill>
                  <a:prstClr val="black">
                    <a:tint val="75000"/>
                  </a:prstClr>
                </a:solidFill>
              </a:rPr>
              <a:t>8/8/2025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B09B6B0-3224-437D-BE4C-07884B43B4D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5667862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29782" y="430214"/>
            <a:ext cx="1314793"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489475" y="773205"/>
            <a:ext cx="5568812" cy="548313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182BB07-67C3-4C71-8027-0DD707E0B25B}" type="datetime1">
              <a:rPr lang="en-US" smtClean="0">
                <a:solidFill>
                  <a:prstClr val="black">
                    <a:tint val="75000"/>
                  </a:prstClr>
                </a:solidFill>
              </a:rPr>
              <a:t>8/8/2025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B09B6B0-3224-437D-BE4C-07884B43B4D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8084433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1" y="762000"/>
            <a:ext cx="6856214"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6952697" y="762000"/>
            <a:ext cx="2193989" cy="5334001"/>
          </a:xfrm>
          <a:prstGeom prst="rect">
            <a:avLst/>
          </a:prstGeom>
          <a:solidFill>
            <a:srgbClr val="C3C3C3">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02386" y="1298448"/>
            <a:ext cx="5486400" cy="3255264"/>
          </a:xfrm>
        </p:spPr>
        <p:txBody>
          <a:bodyPr anchor="b">
            <a:normAutofit/>
          </a:bodyPr>
          <a:lstStyle>
            <a:lvl1pPr algn="l">
              <a:defRPr sz="5400" spc="-10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825011" y="4670246"/>
            <a:ext cx="5486400" cy="914400"/>
          </a:xfrm>
        </p:spPr>
        <p:txBody>
          <a:bodyPr anchor="t">
            <a:normAutofit/>
          </a:bodyPr>
          <a:lstStyle>
            <a:lvl1pPr marL="0" indent="0" algn="l">
              <a:buNone/>
              <a:defRPr sz="2000" cap="none" spc="0" baseline="0">
                <a:solidFill>
                  <a:schemeClr val="accent1">
                    <a:lumMod val="20000"/>
                    <a:lumOff val="80000"/>
                  </a:schemeClr>
                </a:solidFill>
              </a:defRPr>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33288BA-6C43-4559-A72F-1FF2E28C466F}" type="datetime1">
              <a:rPr lang="en-US" smtClean="0"/>
              <a:t>8/8/2025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29BDA75-041B-4674-9472-622CAF4C5DB2}" type="slidenum">
              <a:rPr lang="en-US" smtClean="0"/>
              <a:t>‹#›</a:t>
            </a:fld>
            <a:endParaRPr lang="en-US" dirty="0"/>
          </a:p>
        </p:txBody>
      </p:sp>
    </p:spTree>
    <p:extLst>
      <p:ext uri="{BB962C8B-B14F-4D97-AF65-F5344CB8AC3E}">
        <p14:creationId xmlns:p14="http://schemas.microsoft.com/office/powerpoint/2010/main" val="28472385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571431-116F-DDAF-96AB-BA92DD27212D}"/>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A72A32ED-7997-57B0-BEBC-82AF1CF94646}"/>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5FEAD35-BFEF-A22C-8FBA-BD85D6AE6A51}"/>
              </a:ext>
            </a:extLst>
          </p:cNvPr>
          <p:cNvSpPr>
            <a:spLocks noGrp="1"/>
          </p:cNvSpPr>
          <p:nvPr>
            <p:ph type="dt" sz="half" idx="10"/>
          </p:nvPr>
        </p:nvSpPr>
        <p:spPr/>
        <p:txBody>
          <a:bodyPr/>
          <a:lstStyle/>
          <a:p>
            <a:fld id="{CDA56EA5-57FE-4460-B505-E824CB376145}" type="datetimeFigureOut">
              <a:rPr lang="en-US" smtClean="0"/>
              <a:t>8/8/2025</a:t>
            </a:fld>
            <a:endParaRPr lang="en-US" dirty="0"/>
          </a:p>
        </p:txBody>
      </p:sp>
      <p:sp>
        <p:nvSpPr>
          <p:cNvPr id="5" name="Footer Placeholder 4">
            <a:extLst>
              <a:ext uri="{FF2B5EF4-FFF2-40B4-BE49-F238E27FC236}">
                <a16:creationId xmlns:a16="http://schemas.microsoft.com/office/drawing/2014/main" id="{6D19771A-E9D6-4D6E-77BA-3505A105408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2F597AE-C5B0-BFD9-5E7A-567925737A9B}"/>
              </a:ext>
            </a:extLst>
          </p:cNvPr>
          <p:cNvSpPr>
            <a:spLocks noGrp="1"/>
          </p:cNvSpPr>
          <p:nvPr>
            <p:ph type="sldNum" sz="quarter" idx="12"/>
          </p:nvPr>
        </p:nvSpPr>
        <p:spPr/>
        <p:txBody>
          <a:bodyPr/>
          <a:lstStyle/>
          <a:p>
            <a:fld id="{8A7E2D7C-8AC0-4E36-A981-4AD56B7E6A6F}" type="slidenum">
              <a:rPr lang="en-US" smtClean="0"/>
              <a:t>‹#›</a:t>
            </a:fld>
            <a:endParaRPr lang="en-US" dirty="0"/>
          </a:p>
        </p:txBody>
      </p:sp>
    </p:spTree>
    <p:extLst>
      <p:ext uri="{BB962C8B-B14F-4D97-AF65-F5344CB8AC3E}">
        <p14:creationId xmlns:p14="http://schemas.microsoft.com/office/powerpoint/2010/main" val="69859162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496C127-C7D2-4E2A-94EC-1E6264FD15C5}" type="datetime1">
              <a:rPr lang="en-US" smtClean="0">
                <a:solidFill>
                  <a:prstClr val="black">
                    <a:tint val="75000"/>
                  </a:prstClr>
                </a:solidFill>
              </a:rPr>
              <a:t>8/8/2025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B09B6B0-3224-437D-BE4C-07884B43B4D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0578912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900934" y="1298448"/>
            <a:ext cx="5486400" cy="3255264"/>
          </a:xfrm>
        </p:spPr>
        <p:txBody>
          <a:bodyPr anchor="b">
            <a:normAutofit/>
          </a:bodyPr>
          <a:lstStyle>
            <a:lvl1pPr>
              <a:defRPr sz="5400" b="0" spc="-100" baseline="0">
                <a:solidFill>
                  <a:schemeClr val="tx1">
                    <a:lumMod val="65000"/>
                    <a:lumOff val="3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2914650" y="4672584"/>
            <a:ext cx="5486400" cy="914400"/>
          </a:xfrm>
        </p:spPr>
        <p:txBody>
          <a:bodyPr anchor="t">
            <a:normAutofit/>
          </a:bodyPr>
          <a:lstStyle>
            <a:lvl1pPr marL="0" indent="0">
              <a:buNone/>
              <a:defRPr sz="20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88C6A1D-1A3F-4BA1-95B1-5DEAABBD0D44}" type="datetime1">
              <a:rPr lang="en-US" smtClean="0"/>
              <a:t>8/8/2025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29BDA75-041B-4674-9472-622CAF4C5DB2}" type="slidenum">
              <a:rPr lang="en-US" smtClean="0"/>
              <a:t>‹#›</a:t>
            </a:fld>
            <a:endParaRPr lang="en-US" dirty="0"/>
          </a:p>
        </p:txBody>
      </p:sp>
    </p:spTree>
    <p:extLst>
      <p:ext uri="{BB962C8B-B14F-4D97-AF65-F5344CB8AC3E}">
        <p14:creationId xmlns:p14="http://schemas.microsoft.com/office/powerpoint/2010/main" val="175388105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900934" y="868680"/>
            <a:ext cx="2606040" cy="5120640"/>
          </a:xfrm>
        </p:spPr>
        <p:txBody>
          <a:bodyPr/>
          <a:lstStyle>
            <a:lvl1pPr>
              <a:defRPr sz="1900"/>
            </a:lvl1pPr>
            <a:lvl2pPr>
              <a:defRPr sz="1700"/>
            </a:lvl2pPr>
            <a:lvl3pPr>
              <a:defRPr sz="15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63590" y="868680"/>
            <a:ext cx="2606040" cy="5120640"/>
          </a:xfrm>
        </p:spPr>
        <p:txBody>
          <a:bodyPr/>
          <a:lstStyle>
            <a:lvl1pPr>
              <a:defRPr sz="1900"/>
            </a:lvl1pPr>
            <a:lvl2pPr>
              <a:defRPr sz="1700"/>
            </a:lvl2pPr>
            <a:lvl3pPr>
              <a:defRPr sz="15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0B4A1315-303D-4AFE-934F-C206929E692D}" type="datetime1">
              <a:rPr lang="en-US" smtClean="0">
                <a:solidFill>
                  <a:prstClr val="black">
                    <a:tint val="75000"/>
                  </a:prstClr>
                </a:solidFill>
              </a:rPr>
              <a:t>8/8/2025</a:t>
            </a:fld>
            <a:endParaRPr lang="en-US" dirty="0">
              <a:solidFill>
                <a:prstClr val="black">
                  <a:tint val="75000"/>
                </a:prstClr>
              </a:solidFill>
            </a:endParaRPr>
          </a:p>
        </p:txBody>
      </p:sp>
      <p:sp>
        <p:nvSpPr>
          <p:cNvPr id="9" name="Footer Placeholder 8"/>
          <p:cNvSpPr>
            <a:spLocks noGrp="1"/>
          </p:cNvSpPr>
          <p:nvPr>
            <p:ph type="ftr" sz="quarter" idx="11"/>
          </p:nvPr>
        </p:nvSpPr>
        <p:spPr/>
        <p:txBody>
          <a:bodyPr/>
          <a:lstStyle/>
          <a:p>
            <a:endParaRPr lang="en-US" dirty="0">
              <a:solidFill>
                <a:prstClr val="black">
                  <a:tint val="75000"/>
                </a:prstClr>
              </a:solidFill>
            </a:endParaRPr>
          </a:p>
        </p:txBody>
      </p:sp>
      <p:sp>
        <p:nvSpPr>
          <p:cNvPr id="10" name="Slide Number Placeholder 9"/>
          <p:cNvSpPr>
            <a:spLocks noGrp="1"/>
          </p:cNvSpPr>
          <p:nvPr>
            <p:ph type="sldNum" sz="quarter" idx="12"/>
          </p:nvPr>
        </p:nvSpPr>
        <p:spPr/>
        <p:txBody>
          <a:bodyPr/>
          <a:lstStyle/>
          <a:p>
            <a:fld id="{1B09B6B0-3224-437D-BE4C-07884B43B4D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5439127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00934" y="1023586"/>
            <a:ext cx="2606040" cy="807720"/>
          </a:xfrm>
        </p:spPr>
        <p:txBody>
          <a:bodyPr anchor="b">
            <a:normAutofit/>
          </a:bodyPr>
          <a:lstStyle>
            <a:lvl1pPr marL="0" indent="0">
              <a:spcBef>
                <a:spcPts val="0"/>
              </a:spcBef>
              <a:buNone/>
              <a:defRPr sz="1900" b="1">
                <a:solidFill>
                  <a:schemeClr val="tx1">
                    <a:lumMod val="65000"/>
                    <a:lumOff val="3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900934" y="1930936"/>
            <a:ext cx="2606040" cy="4023360"/>
          </a:xfrm>
        </p:spPr>
        <p:txBody>
          <a:bodyPr/>
          <a:lstStyle>
            <a:lvl1pPr>
              <a:defRPr sz="1900"/>
            </a:lvl1pPr>
            <a:lvl2pPr>
              <a:defRPr sz="1700"/>
            </a:lvl2pPr>
            <a:lvl3pPr>
              <a:defRPr sz="15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863847" y="1023587"/>
            <a:ext cx="2606040" cy="813171"/>
          </a:xfrm>
        </p:spPr>
        <p:txBody>
          <a:bodyPr anchor="b">
            <a:normAutofit/>
          </a:bodyPr>
          <a:lstStyle>
            <a:lvl1pPr marL="0" indent="0">
              <a:spcBef>
                <a:spcPts val="0"/>
              </a:spcBef>
              <a:buNone/>
              <a:defRPr sz="1900" b="1">
                <a:solidFill>
                  <a:schemeClr val="tx1">
                    <a:lumMod val="65000"/>
                    <a:lumOff val="3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863847" y="1930936"/>
            <a:ext cx="2606040" cy="4023360"/>
          </a:xfrm>
        </p:spPr>
        <p:txBody>
          <a:bodyPr/>
          <a:lstStyle>
            <a:lvl1pPr>
              <a:defRPr sz="1900"/>
            </a:lvl1pPr>
            <a:lvl2pPr>
              <a:defRPr sz="1700"/>
            </a:lvl2pPr>
            <a:lvl3pPr>
              <a:defRPr sz="15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14CE050E-8C75-4B6B-973B-AB1EDDE66DA3}" type="datetime1">
              <a:rPr lang="en-US" smtClean="0">
                <a:solidFill>
                  <a:prstClr val="black">
                    <a:tint val="75000"/>
                  </a:prstClr>
                </a:solidFill>
              </a:rPr>
              <a:t>8/8/2025</a:t>
            </a:fld>
            <a:endParaRPr lang="en-US" dirty="0">
              <a:solidFill>
                <a:prstClr val="black">
                  <a:tint val="75000"/>
                </a:prstClr>
              </a:solidFill>
            </a:endParaRPr>
          </a:p>
        </p:txBody>
      </p:sp>
      <p:sp>
        <p:nvSpPr>
          <p:cNvPr id="11" name="Footer Placeholder 10"/>
          <p:cNvSpPr>
            <a:spLocks noGrp="1"/>
          </p:cNvSpPr>
          <p:nvPr>
            <p:ph type="ftr" sz="quarter" idx="11"/>
          </p:nvPr>
        </p:nvSpPr>
        <p:spPr/>
        <p:txBody>
          <a:bodyPr/>
          <a:lstStyle/>
          <a:p>
            <a:endParaRPr lang="en-US" dirty="0">
              <a:solidFill>
                <a:prstClr val="black">
                  <a:tint val="75000"/>
                </a:prstClr>
              </a:solidFill>
            </a:endParaRPr>
          </a:p>
        </p:txBody>
      </p:sp>
      <p:sp>
        <p:nvSpPr>
          <p:cNvPr id="12" name="Slide Number Placeholder 11"/>
          <p:cNvSpPr>
            <a:spLocks noGrp="1"/>
          </p:cNvSpPr>
          <p:nvPr>
            <p:ph type="sldNum" sz="quarter" idx="12"/>
          </p:nvPr>
        </p:nvSpPr>
        <p:spPr/>
        <p:txBody>
          <a:bodyPr/>
          <a:lstStyle/>
          <a:p>
            <a:fld id="{1B09B6B0-3224-437D-BE4C-07884B43B4D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0152189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A4A8CE77-07D5-4A99-B4EB-891EA47A30A0}" type="datetime1">
              <a:rPr lang="en-US" smtClean="0"/>
              <a:t>8/8/2025</a:t>
            </a:fld>
            <a:endParaRPr lang="en-US" dirty="0"/>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fld id="{A29BDA75-041B-4674-9472-622CAF4C5DB2}" type="slidenum">
              <a:rPr lang="en-US" smtClean="0"/>
              <a:t>‹#›</a:t>
            </a:fld>
            <a:endParaRPr lang="en-US" dirty="0"/>
          </a:p>
        </p:txBody>
      </p:sp>
    </p:spTree>
    <p:extLst>
      <p:ext uri="{BB962C8B-B14F-4D97-AF65-F5344CB8AC3E}">
        <p14:creationId xmlns:p14="http://schemas.microsoft.com/office/powerpoint/2010/main" val="62088088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1C7B9B3D-25A2-403B-818D-84A2827DD046}" type="datetime1">
              <a:rPr lang="en-US" smtClean="0"/>
              <a:t>8/8/2025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29BDA75-041B-4674-9472-622CAF4C5DB2}" type="slidenum">
              <a:rPr lang="en-US" smtClean="0"/>
              <a:t>‹#›</a:t>
            </a:fld>
            <a:endParaRPr lang="en-US" dirty="0"/>
          </a:p>
        </p:txBody>
      </p:sp>
    </p:spTree>
    <p:extLst>
      <p:ext uri="{BB962C8B-B14F-4D97-AF65-F5344CB8AC3E}">
        <p14:creationId xmlns:p14="http://schemas.microsoft.com/office/powerpoint/2010/main" val="276808395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2024" y="1143000"/>
            <a:ext cx="2125980" cy="2194560"/>
          </a:xfrm>
        </p:spPr>
        <p:txBody>
          <a:bodyPr anchor="b">
            <a:normAutofit/>
          </a:bodyPr>
          <a:lstStyle>
            <a:lvl1pPr>
              <a:defRPr sz="2800" b="0" baseline="0"/>
            </a:lvl1pPr>
          </a:lstStyle>
          <a:p>
            <a:r>
              <a:rPr lang="en-US"/>
              <a:t>Click to edit Master title style</a:t>
            </a:r>
            <a:endParaRPr lang="en-US" dirty="0"/>
          </a:p>
        </p:txBody>
      </p:sp>
      <p:sp>
        <p:nvSpPr>
          <p:cNvPr id="3" name="Content Placeholder 2"/>
          <p:cNvSpPr>
            <a:spLocks noGrp="1"/>
          </p:cNvSpPr>
          <p:nvPr>
            <p:ph idx="1"/>
          </p:nvPr>
        </p:nvSpPr>
        <p:spPr>
          <a:xfrm>
            <a:off x="2900934" y="868680"/>
            <a:ext cx="54864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92024" y="3337560"/>
            <a:ext cx="2125980" cy="2560320"/>
          </a:xfrm>
        </p:spPr>
        <p:txBody>
          <a:bodyPr anchor="t">
            <a:normAutofit/>
          </a:bodyPr>
          <a:lstStyle>
            <a:lvl1pPr marL="0" indent="0">
              <a:lnSpc>
                <a:spcPct val="100000"/>
              </a:lnSpc>
              <a:spcBef>
                <a:spcPts val="800"/>
              </a:spcBef>
              <a:buNone/>
              <a:defRPr sz="125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3855160C-D892-4A35-BDBB-59C882904AFA}" type="datetime1">
              <a:rPr lang="en-US" smtClean="0">
                <a:solidFill>
                  <a:prstClr val="black">
                    <a:tint val="75000"/>
                  </a:prstClr>
                </a:solidFill>
              </a:rPr>
              <a:t>8/8/2025</a:t>
            </a:fld>
            <a:endParaRPr lang="en-US" dirty="0">
              <a:solidFill>
                <a:prstClr val="black">
                  <a:tint val="75000"/>
                </a:prstClr>
              </a:solidFill>
            </a:endParaRPr>
          </a:p>
        </p:txBody>
      </p:sp>
      <p:sp>
        <p:nvSpPr>
          <p:cNvPr id="9" name="Footer Placeholder 8"/>
          <p:cNvSpPr>
            <a:spLocks noGrp="1"/>
          </p:cNvSpPr>
          <p:nvPr>
            <p:ph type="ftr" sz="quarter" idx="11"/>
          </p:nvPr>
        </p:nvSpPr>
        <p:spPr/>
        <p:txBody>
          <a:bodyPr/>
          <a:lstStyle/>
          <a:p>
            <a:endParaRPr lang="en-US" dirty="0">
              <a:solidFill>
                <a:prstClr val="black">
                  <a:tint val="75000"/>
                </a:prstClr>
              </a:solidFill>
            </a:endParaRPr>
          </a:p>
        </p:txBody>
      </p:sp>
      <p:sp>
        <p:nvSpPr>
          <p:cNvPr id="10" name="Slide Number Placeholder 9"/>
          <p:cNvSpPr>
            <a:spLocks noGrp="1"/>
          </p:cNvSpPr>
          <p:nvPr>
            <p:ph type="sldNum" sz="quarter" idx="12"/>
          </p:nvPr>
        </p:nvSpPr>
        <p:spPr/>
        <p:txBody>
          <a:bodyPr/>
          <a:lstStyle/>
          <a:p>
            <a:fld id="{1B09B6B0-3224-437D-BE4C-07884B43B4D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8095821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2024" y="1143000"/>
            <a:ext cx="2125980" cy="2194560"/>
          </a:xfrm>
        </p:spPr>
        <p:txBody>
          <a:bodyPr anchor="b">
            <a:normAutofit/>
          </a:bodyPr>
          <a:lstStyle>
            <a:lvl1pPr>
              <a:defRPr sz="28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677983" y="767419"/>
            <a:ext cx="6086423"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192024" y="3340602"/>
            <a:ext cx="2125980" cy="2560320"/>
          </a:xfrm>
        </p:spPr>
        <p:txBody>
          <a:bodyPr anchor="t">
            <a:normAutofit/>
          </a:bodyPr>
          <a:lstStyle>
            <a:lvl1pPr marL="0" indent="0">
              <a:lnSpc>
                <a:spcPct val="100000"/>
              </a:lnSpc>
              <a:spcBef>
                <a:spcPts val="800"/>
              </a:spcBef>
              <a:buNone/>
              <a:defRPr sz="125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2B85C9F7-C737-44B9-8B7D-AAFEAF0F9042}" type="datetime1">
              <a:rPr lang="en-US" smtClean="0">
                <a:solidFill>
                  <a:prstClr val="black">
                    <a:tint val="75000"/>
                  </a:prstClr>
                </a:solidFill>
              </a:rPr>
              <a:t>8/8/2025</a:t>
            </a:fld>
            <a:endParaRPr lang="en-US" dirty="0">
              <a:solidFill>
                <a:prstClr val="black">
                  <a:tint val="75000"/>
                </a:prstClr>
              </a:solidFill>
            </a:endParaRPr>
          </a:p>
        </p:txBody>
      </p:sp>
      <p:sp>
        <p:nvSpPr>
          <p:cNvPr id="9" name="Footer Placeholder 8"/>
          <p:cNvSpPr>
            <a:spLocks noGrp="1"/>
          </p:cNvSpPr>
          <p:nvPr>
            <p:ph type="ftr" sz="quarter" idx="11"/>
          </p:nvPr>
        </p:nvSpPr>
        <p:spPr>
          <a:xfrm>
            <a:off x="2624326" y="6356351"/>
            <a:ext cx="4433638" cy="365125"/>
          </a:xfrm>
        </p:spPr>
        <p:txBody>
          <a:bodyPr/>
          <a:lstStyle/>
          <a:p>
            <a:endParaRPr lang="en-US" dirty="0">
              <a:solidFill>
                <a:prstClr val="black">
                  <a:tint val="75000"/>
                </a:prstClr>
              </a:solidFill>
            </a:endParaRPr>
          </a:p>
        </p:txBody>
      </p:sp>
      <p:sp>
        <p:nvSpPr>
          <p:cNvPr id="10" name="Slide Number Placeholder 9"/>
          <p:cNvSpPr>
            <a:spLocks noGrp="1"/>
          </p:cNvSpPr>
          <p:nvPr>
            <p:ph type="sldNum" sz="quarter" idx="12"/>
          </p:nvPr>
        </p:nvSpPr>
        <p:spPr/>
        <p:txBody>
          <a:bodyPr/>
          <a:lstStyle/>
          <a:p>
            <a:fld id="{1B09B6B0-3224-437D-BE4C-07884B43B4D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7265929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E31E67B-F6F2-4972-A394-DC24AAC15FCA}" type="datetime1">
              <a:rPr lang="en-US" smtClean="0">
                <a:solidFill>
                  <a:prstClr val="black">
                    <a:tint val="75000"/>
                  </a:prstClr>
                </a:solidFill>
              </a:rPr>
              <a:t>8/8/2025</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1B09B6B0-3224-437D-BE4C-07884B43B4D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3778938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85750" y="990600"/>
            <a:ext cx="2114550" cy="4953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900934" y="868680"/>
            <a:ext cx="5486400" cy="512064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909BC56-FAFA-47CC-8EFF-8753A6C40D85}" type="datetime1">
              <a:rPr lang="en-US" smtClean="0">
                <a:solidFill>
                  <a:prstClr val="black">
                    <a:tint val="75000"/>
                  </a:prstClr>
                </a:solidFill>
              </a:rPr>
              <a:t>8/8/2025</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1B09B6B0-3224-437D-BE4C-07884B43B4D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186168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522CB8-AAFE-21D6-EA2D-F610077D689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4499FA2-D887-AA90-2084-176F6D9ECF46}"/>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D9EECD7-2F53-4C53-C173-A2A665C2400D}"/>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A877CD6-21D5-4260-8F04-307C8DE2AFFC}"/>
              </a:ext>
            </a:extLst>
          </p:cNvPr>
          <p:cNvSpPr>
            <a:spLocks noGrp="1"/>
          </p:cNvSpPr>
          <p:nvPr>
            <p:ph type="dt" sz="half" idx="10"/>
          </p:nvPr>
        </p:nvSpPr>
        <p:spPr/>
        <p:txBody>
          <a:bodyPr/>
          <a:lstStyle/>
          <a:p>
            <a:fld id="{CDA56EA5-57FE-4460-B505-E824CB376145}" type="datetimeFigureOut">
              <a:rPr lang="en-US" smtClean="0"/>
              <a:t>8/8/2025</a:t>
            </a:fld>
            <a:endParaRPr lang="en-US" dirty="0"/>
          </a:p>
        </p:txBody>
      </p:sp>
      <p:sp>
        <p:nvSpPr>
          <p:cNvPr id="6" name="Footer Placeholder 5">
            <a:extLst>
              <a:ext uri="{FF2B5EF4-FFF2-40B4-BE49-F238E27FC236}">
                <a16:creationId xmlns:a16="http://schemas.microsoft.com/office/drawing/2014/main" id="{417696D6-1D41-D780-B853-CC6E88DB9D94}"/>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E6CD1A35-0C8F-DD79-5548-BB89016966E0}"/>
              </a:ext>
            </a:extLst>
          </p:cNvPr>
          <p:cNvSpPr>
            <a:spLocks noGrp="1"/>
          </p:cNvSpPr>
          <p:nvPr>
            <p:ph type="sldNum" sz="quarter" idx="12"/>
          </p:nvPr>
        </p:nvSpPr>
        <p:spPr/>
        <p:txBody>
          <a:bodyPr/>
          <a:lstStyle/>
          <a:p>
            <a:fld id="{8A7E2D7C-8AC0-4E36-A981-4AD56B7E6A6F}" type="slidenum">
              <a:rPr lang="en-US" smtClean="0"/>
              <a:t>‹#›</a:t>
            </a:fld>
            <a:endParaRPr lang="en-US" dirty="0"/>
          </a:p>
        </p:txBody>
      </p:sp>
    </p:spTree>
    <p:extLst>
      <p:ext uri="{BB962C8B-B14F-4D97-AF65-F5344CB8AC3E}">
        <p14:creationId xmlns:p14="http://schemas.microsoft.com/office/powerpoint/2010/main" val="939206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514351" y="2063396"/>
            <a:ext cx="7796030" cy="33111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DFC50E0-06DB-4360-B7B5-2CA5F14F189C}" type="datetime1">
              <a:rPr lang="en-US" smtClean="0">
                <a:solidFill>
                  <a:prstClr val="black">
                    <a:tint val="75000"/>
                  </a:prstClr>
                </a:solidFill>
              </a:rPr>
              <a:t>8/8/2025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B09B6B0-3224-437D-BE4C-07884B43B4D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7939318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66442" y="1447803"/>
            <a:ext cx="6620968" cy="3329581"/>
          </a:xfrm>
        </p:spPr>
        <p:txBody>
          <a:bodyPr anchor="b"/>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866442" y="4777380"/>
            <a:ext cx="6620968" cy="861420"/>
          </a:xfrm>
        </p:spPr>
        <p:txBody>
          <a:bodyPr anchor="t"/>
          <a:lstStyle>
            <a:lvl1pPr marL="0" indent="0" algn="l">
              <a:buNone/>
              <a:defRPr cap="all">
                <a:solidFill>
                  <a:schemeClr val="accent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0C09869-5D5F-480A-8546-559FF40BF2B8}" type="datetime1">
              <a:rPr lang="en-US" smtClean="0"/>
              <a:t>8/8/2025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29BDA75-041B-4674-9472-622CAF4C5DB2}" type="slidenum">
              <a:rPr lang="en-US" smtClean="0"/>
              <a:t>‹#›</a:t>
            </a:fld>
            <a:endParaRPr lang="en-US" dirty="0"/>
          </a:p>
        </p:txBody>
      </p:sp>
    </p:spTree>
    <p:extLst>
      <p:ext uri="{BB962C8B-B14F-4D97-AF65-F5344CB8AC3E}">
        <p14:creationId xmlns:p14="http://schemas.microsoft.com/office/powerpoint/2010/main" val="52325667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EFBEBDB-D269-4ABD-9794-CEEEB19F14A5}" type="datetime1">
              <a:rPr lang="en-US" smtClean="0">
                <a:solidFill>
                  <a:prstClr val="black">
                    <a:tint val="75000"/>
                  </a:prstClr>
                </a:solidFill>
              </a:rPr>
              <a:t>8/8/2025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B09B6B0-3224-437D-BE4C-07884B43B4D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51939580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66444" y="2861736"/>
            <a:ext cx="6620967" cy="1915647"/>
          </a:xfrm>
        </p:spPr>
        <p:txBody>
          <a:bodyPr anchor="b"/>
          <a:lstStyle>
            <a:lvl1pPr algn="l">
              <a:defRPr sz="3000" b="0" cap="none"/>
            </a:lvl1pPr>
          </a:lstStyle>
          <a:p>
            <a:r>
              <a:rPr lang="en-US"/>
              <a:t>Click to edit Master title style</a:t>
            </a:r>
            <a:endParaRPr lang="en-US" dirty="0"/>
          </a:p>
        </p:txBody>
      </p:sp>
      <p:sp>
        <p:nvSpPr>
          <p:cNvPr id="3" name="Text Placeholder 2"/>
          <p:cNvSpPr>
            <a:spLocks noGrp="1"/>
          </p:cNvSpPr>
          <p:nvPr>
            <p:ph type="body" idx="1"/>
          </p:nvPr>
        </p:nvSpPr>
        <p:spPr>
          <a:xfrm>
            <a:off x="866442" y="4777381"/>
            <a:ext cx="6620968" cy="860400"/>
          </a:xfrm>
        </p:spPr>
        <p:txBody>
          <a:bodyPr anchor="t"/>
          <a:lstStyle>
            <a:lvl1pPr marL="0" indent="0" algn="l">
              <a:buNone/>
              <a:defRPr sz="1500" cap="all">
                <a:solidFill>
                  <a:schemeClr val="accent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255D496-B2CB-4554-B223-11E0C2C6E346}" type="datetime1">
              <a:rPr lang="en-US" smtClean="0"/>
              <a:t>8/8/2025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29BDA75-041B-4674-9472-622CAF4C5DB2}" type="slidenum">
              <a:rPr lang="en-US" smtClean="0"/>
              <a:t>‹#›</a:t>
            </a:fld>
            <a:endParaRPr lang="en-US" dirty="0"/>
          </a:p>
        </p:txBody>
      </p:sp>
    </p:spTree>
    <p:extLst>
      <p:ext uri="{BB962C8B-B14F-4D97-AF65-F5344CB8AC3E}">
        <p14:creationId xmlns:p14="http://schemas.microsoft.com/office/powerpoint/2010/main" val="70504192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27701" y="2060577"/>
            <a:ext cx="3298113" cy="4195763"/>
          </a:xfrm>
        </p:spPr>
        <p:txBody>
          <a:bodyPr>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241976" y="2056093"/>
            <a:ext cx="3298115" cy="4200245"/>
          </a:xfrm>
        </p:spPr>
        <p:txBody>
          <a:bodyPr>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D2CE2FF-AF1C-4A9D-92E8-CE3B8445424C}" type="datetime1">
              <a:rPr lang="en-US" smtClean="0">
                <a:solidFill>
                  <a:prstClr val="black">
                    <a:tint val="75000"/>
                  </a:prstClr>
                </a:solidFill>
              </a:rPr>
              <a:t>8/8/2025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1B09B6B0-3224-437D-BE4C-07884B43B4D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4105901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827701" y="1905000"/>
            <a:ext cx="3298112" cy="576262"/>
          </a:xfrm>
        </p:spPr>
        <p:txBody>
          <a:bodyPr anchor="b">
            <a:noAutofit/>
          </a:bodyPr>
          <a:lstStyle>
            <a:lvl1pPr marL="0" indent="0">
              <a:buNone/>
              <a:defRPr sz="1800" b="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27701" y="2514600"/>
            <a:ext cx="3298113" cy="3741738"/>
          </a:xfrm>
        </p:spPr>
        <p:txBody>
          <a:bodyPr>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241977" y="1905000"/>
            <a:ext cx="3298113" cy="576262"/>
          </a:xfrm>
        </p:spPr>
        <p:txBody>
          <a:bodyPr anchor="b">
            <a:noAutofit/>
          </a:bodyPr>
          <a:lstStyle>
            <a:lvl1pPr marL="0" indent="0">
              <a:buNone/>
              <a:defRPr sz="1800" b="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241977" y="2514600"/>
            <a:ext cx="3298113" cy="3741738"/>
          </a:xfrm>
        </p:spPr>
        <p:txBody>
          <a:bodyPr>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0B50CA2-C0A2-4876-B76D-F6F407B93BE3}" type="datetime1">
              <a:rPr lang="en-US" smtClean="0">
                <a:solidFill>
                  <a:prstClr val="black">
                    <a:tint val="75000"/>
                  </a:prstClr>
                </a:solidFill>
              </a:rPr>
              <a:t>8/8/2025</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1B09B6B0-3224-437D-BE4C-07884B43B4D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3138541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87913656-0BD8-436A-BA7D-49FD3F0D05E9}" type="datetime1">
              <a:rPr lang="en-US" smtClean="0"/>
              <a:t>8/8/2025</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A29BDA75-041B-4674-9472-622CAF4C5DB2}" type="slidenum">
              <a:rPr lang="en-US" smtClean="0"/>
              <a:t>‹#›</a:t>
            </a:fld>
            <a:endParaRPr lang="en-US" dirty="0"/>
          </a:p>
        </p:txBody>
      </p:sp>
    </p:spTree>
    <p:extLst>
      <p:ext uri="{BB962C8B-B14F-4D97-AF65-F5344CB8AC3E}">
        <p14:creationId xmlns:p14="http://schemas.microsoft.com/office/powerpoint/2010/main" val="168873588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E81BAB8F-567E-4450-B38E-529BB57A297C}" type="datetime1">
              <a:rPr lang="en-US" smtClean="0"/>
              <a:t>8/8/2025</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fld id="{A29BDA75-041B-4674-9472-622CAF4C5DB2}" type="slidenum">
              <a:rPr lang="en-US" smtClean="0"/>
              <a:t>‹#›</a:t>
            </a:fld>
            <a:endParaRPr lang="en-US" dirty="0"/>
          </a:p>
        </p:txBody>
      </p:sp>
    </p:spTree>
    <p:extLst>
      <p:ext uri="{BB962C8B-B14F-4D97-AF65-F5344CB8AC3E}">
        <p14:creationId xmlns:p14="http://schemas.microsoft.com/office/powerpoint/2010/main" val="169070948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6442" y="1447800"/>
            <a:ext cx="2551462" cy="1447800"/>
          </a:xfrm>
        </p:spPr>
        <p:txBody>
          <a:bodyPr anchor="b"/>
          <a:lstStyle>
            <a:lvl1pPr algn="l">
              <a:defRPr sz="1800" b="0"/>
            </a:lvl1pPr>
          </a:lstStyle>
          <a:p>
            <a:r>
              <a:rPr lang="en-US"/>
              <a:t>Click to edit Master title style</a:t>
            </a:r>
            <a:endParaRPr lang="en-US" dirty="0"/>
          </a:p>
        </p:txBody>
      </p:sp>
      <p:sp>
        <p:nvSpPr>
          <p:cNvPr id="3" name="Content Placeholder 2"/>
          <p:cNvSpPr>
            <a:spLocks noGrp="1"/>
          </p:cNvSpPr>
          <p:nvPr>
            <p:ph idx="1"/>
          </p:nvPr>
        </p:nvSpPr>
        <p:spPr>
          <a:xfrm>
            <a:off x="3589398" y="1447800"/>
            <a:ext cx="3898013" cy="4572000"/>
          </a:xfrm>
        </p:spPr>
        <p:txBody>
          <a:bodyPr anchor="ctr">
            <a:normAutofit/>
          </a:bodyP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66442" y="3129283"/>
            <a:ext cx="2551462" cy="2895599"/>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7" name="Date Placeholder 4"/>
          <p:cNvSpPr>
            <a:spLocks noGrp="1"/>
          </p:cNvSpPr>
          <p:nvPr>
            <p:ph type="dt" sz="half" idx="10"/>
          </p:nvPr>
        </p:nvSpPr>
        <p:spPr/>
        <p:txBody>
          <a:bodyPr/>
          <a:lstStyle/>
          <a:p>
            <a:fld id="{099974EF-4AC5-4103-BEC8-A95A03EB695C}" type="datetime1">
              <a:rPr lang="en-US" smtClean="0">
                <a:solidFill>
                  <a:prstClr val="black">
                    <a:tint val="75000"/>
                  </a:prstClr>
                </a:solidFill>
              </a:rPr>
              <a:t>8/8/2025</a:t>
            </a:fld>
            <a:endParaRPr lang="en-US" dirty="0">
              <a:solidFill>
                <a:prstClr val="black">
                  <a:tint val="75000"/>
                </a:prstClr>
              </a:solidFill>
            </a:endParaRPr>
          </a:p>
        </p:txBody>
      </p:sp>
      <p:sp>
        <p:nvSpPr>
          <p:cNvPr id="5"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6"/>
          <p:cNvSpPr>
            <a:spLocks noGrp="1"/>
          </p:cNvSpPr>
          <p:nvPr>
            <p:ph type="sldNum" sz="quarter" idx="12"/>
          </p:nvPr>
        </p:nvSpPr>
        <p:spPr/>
        <p:txBody>
          <a:bodyPr/>
          <a:lstStyle/>
          <a:p>
            <a:fld id="{1B09B6B0-3224-437D-BE4C-07884B43B4D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8268828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5656" y="1854192"/>
            <a:ext cx="3820674" cy="1574808"/>
          </a:xfrm>
        </p:spPr>
        <p:txBody>
          <a:bodyPr anchor="b">
            <a:normAutofit/>
          </a:bodyPr>
          <a:lstStyle>
            <a:lvl1pPr algn="l">
              <a:defRPr sz="27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5213518" y="1143000"/>
            <a:ext cx="2400925"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dirty="0"/>
              <a:t>Click icon to add picture</a:t>
            </a:r>
          </a:p>
        </p:txBody>
      </p:sp>
      <p:sp>
        <p:nvSpPr>
          <p:cNvPr id="4" name="Text Placeholder 3"/>
          <p:cNvSpPr>
            <a:spLocks noGrp="1"/>
          </p:cNvSpPr>
          <p:nvPr>
            <p:ph type="body" sz="half" idx="2"/>
          </p:nvPr>
        </p:nvSpPr>
        <p:spPr>
          <a:xfrm>
            <a:off x="866441" y="3657600"/>
            <a:ext cx="3814728" cy="1371600"/>
          </a:xfrm>
        </p:spPr>
        <p:txBody>
          <a:bodyPr>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34740A86-A009-476D-997A-1D59C4D2F2C0}" type="datetime1">
              <a:rPr lang="en-US" smtClean="0">
                <a:solidFill>
                  <a:prstClr val="black">
                    <a:tint val="75000"/>
                  </a:prstClr>
                </a:solidFill>
              </a:rPr>
              <a:t>8/8/2025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1B09B6B0-3224-437D-BE4C-07884B43B4D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314904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50C959-90A7-AC8B-B9F9-F39F5B47C664}"/>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614AD56-E5D8-34B7-9683-FF2A739066DF}"/>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684C4DD2-FE18-2058-F8C4-095ABBEAFE27}"/>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B30D833-8821-40CB-22A5-30483B674FDD}"/>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702AFC47-3477-DC13-526B-C041FA3B7D78}"/>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C441562-F4F4-B1FB-B25A-D8CE05E02CB8}"/>
              </a:ext>
            </a:extLst>
          </p:cNvPr>
          <p:cNvSpPr>
            <a:spLocks noGrp="1"/>
          </p:cNvSpPr>
          <p:nvPr>
            <p:ph type="dt" sz="half" idx="10"/>
          </p:nvPr>
        </p:nvSpPr>
        <p:spPr/>
        <p:txBody>
          <a:bodyPr/>
          <a:lstStyle/>
          <a:p>
            <a:fld id="{CDA56EA5-57FE-4460-B505-E824CB376145}" type="datetimeFigureOut">
              <a:rPr lang="en-US" smtClean="0"/>
              <a:t>8/8/2025</a:t>
            </a:fld>
            <a:endParaRPr lang="en-US" dirty="0"/>
          </a:p>
        </p:txBody>
      </p:sp>
      <p:sp>
        <p:nvSpPr>
          <p:cNvPr id="8" name="Footer Placeholder 7">
            <a:extLst>
              <a:ext uri="{FF2B5EF4-FFF2-40B4-BE49-F238E27FC236}">
                <a16:creationId xmlns:a16="http://schemas.microsoft.com/office/drawing/2014/main" id="{70E51481-E286-DA24-3197-32F82754B3F3}"/>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883DC56E-EAA1-E14C-7F8B-73D52704E171}"/>
              </a:ext>
            </a:extLst>
          </p:cNvPr>
          <p:cNvSpPr>
            <a:spLocks noGrp="1"/>
          </p:cNvSpPr>
          <p:nvPr>
            <p:ph type="sldNum" sz="quarter" idx="12"/>
          </p:nvPr>
        </p:nvSpPr>
        <p:spPr/>
        <p:txBody>
          <a:bodyPr/>
          <a:lstStyle/>
          <a:p>
            <a:fld id="{8A7E2D7C-8AC0-4E36-A981-4AD56B7E6A6F}" type="slidenum">
              <a:rPr lang="en-US" smtClean="0"/>
              <a:t>‹#›</a:t>
            </a:fld>
            <a:endParaRPr lang="en-US" dirty="0"/>
          </a:p>
        </p:txBody>
      </p:sp>
    </p:spTree>
    <p:extLst>
      <p:ext uri="{BB962C8B-B14F-4D97-AF65-F5344CB8AC3E}">
        <p14:creationId xmlns:p14="http://schemas.microsoft.com/office/powerpoint/2010/main" val="213305340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6444" y="4800587"/>
            <a:ext cx="6620967" cy="566738"/>
          </a:xfrm>
        </p:spPr>
        <p:txBody>
          <a:bodyPr anchor="b">
            <a:normAutofit/>
          </a:bodyPr>
          <a:lstStyle>
            <a:lvl1pPr algn="l">
              <a:defRPr sz="18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866442" y="685800"/>
            <a:ext cx="662096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dirty="0"/>
              <a:t>Click icon to add picture</a:t>
            </a:r>
          </a:p>
        </p:txBody>
      </p:sp>
      <p:sp>
        <p:nvSpPr>
          <p:cNvPr id="4" name="Text Placeholder 3"/>
          <p:cNvSpPr>
            <a:spLocks noGrp="1"/>
          </p:cNvSpPr>
          <p:nvPr>
            <p:ph type="body" sz="half" idx="2"/>
          </p:nvPr>
        </p:nvSpPr>
        <p:spPr>
          <a:xfrm>
            <a:off x="866443" y="5367325"/>
            <a:ext cx="6620966" cy="493712"/>
          </a:xfrm>
        </p:spPr>
        <p:txBody>
          <a:bodyPr>
            <a:normAutofit/>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26E67E3B-6EAF-4770-89D9-18EC3835A007}" type="datetime1">
              <a:rPr lang="en-US" smtClean="0">
                <a:solidFill>
                  <a:prstClr val="black">
                    <a:tint val="75000"/>
                  </a:prstClr>
                </a:solidFill>
              </a:rPr>
              <a:t>8/8/2025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1B09B6B0-3224-437D-BE4C-07884B43B4D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0218670"/>
      </p:ext>
    </p:extLst>
  </p:cSld>
  <p:clrMapOvr>
    <a:masterClrMapping/>
  </p:clrMapOvr>
  <p:hf sldNum="0" hdr="0" ftr="0" dt="0"/>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66442" y="1447800"/>
            <a:ext cx="6620968" cy="1981200"/>
          </a:xfrm>
        </p:spPr>
        <p:txBody>
          <a:bodyPr/>
          <a:lstStyle>
            <a:lvl1pPr>
              <a:defRPr sz="3600"/>
            </a:lvl1pPr>
          </a:lstStyle>
          <a:p>
            <a:r>
              <a:rPr lang="en-US"/>
              <a:t>Click to edit Master title style</a:t>
            </a:r>
            <a:endParaRPr lang="en-US" dirty="0"/>
          </a:p>
        </p:txBody>
      </p:sp>
      <p:sp>
        <p:nvSpPr>
          <p:cNvPr id="8" name="Text Placeholder 3"/>
          <p:cNvSpPr>
            <a:spLocks noGrp="1"/>
          </p:cNvSpPr>
          <p:nvPr>
            <p:ph type="body" sz="half" idx="2"/>
          </p:nvPr>
        </p:nvSpPr>
        <p:spPr>
          <a:xfrm>
            <a:off x="866442" y="3657600"/>
            <a:ext cx="6620968" cy="2362200"/>
          </a:xfrm>
        </p:spPr>
        <p:txBody>
          <a:bodyPr anchor="ctr">
            <a:normAutofit/>
          </a:bodyPr>
          <a:lstStyle>
            <a:lvl1pPr marL="0" indent="0">
              <a:buNone/>
              <a:defRPr sz="13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4" name="Date Placeholder 3"/>
          <p:cNvSpPr>
            <a:spLocks noGrp="1"/>
          </p:cNvSpPr>
          <p:nvPr>
            <p:ph type="dt" sz="half" idx="10"/>
          </p:nvPr>
        </p:nvSpPr>
        <p:spPr/>
        <p:txBody>
          <a:bodyPr/>
          <a:lstStyle/>
          <a:p>
            <a:fld id="{26E67E3B-6EAF-4770-89D9-18EC3835A007}" type="datetime1">
              <a:rPr lang="en-US" smtClean="0">
                <a:solidFill>
                  <a:prstClr val="black">
                    <a:tint val="75000"/>
                  </a:prstClr>
                </a:solidFill>
              </a:rPr>
              <a:t>8/8/2025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B09B6B0-3224-437D-BE4C-07884B43B4D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51556044"/>
      </p:ext>
    </p:extLst>
  </p:cSld>
  <p:clrMapOvr>
    <a:masterClrMapping/>
  </p:clrMapOvr>
  <p:hf sldNum="0" hdr="0" ftr="0" dt="0"/>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81410" y="1447802"/>
            <a:ext cx="6001049" cy="2317649"/>
          </a:xfrm>
        </p:spPr>
        <p:txBody>
          <a:bodyPr/>
          <a:lstStyle>
            <a:lvl1pPr>
              <a:defRPr sz="3600"/>
            </a:lvl1pPr>
          </a:lstStyle>
          <a:p>
            <a:r>
              <a:rPr lang="en-US"/>
              <a:t>Click to edit Master title style</a:t>
            </a:r>
            <a:endParaRPr lang="en-US" dirty="0"/>
          </a:p>
        </p:txBody>
      </p:sp>
      <p:sp>
        <p:nvSpPr>
          <p:cNvPr id="14" name="Text Placeholder 3"/>
          <p:cNvSpPr>
            <a:spLocks noGrp="1"/>
          </p:cNvSpPr>
          <p:nvPr>
            <p:ph type="body" sz="half" idx="13"/>
          </p:nvPr>
        </p:nvSpPr>
        <p:spPr>
          <a:xfrm>
            <a:off x="1454531" y="3765449"/>
            <a:ext cx="5449871" cy="342174"/>
          </a:xfrm>
        </p:spPr>
        <p:txBody>
          <a:bodyPr anchor="t">
            <a:normAutofit/>
          </a:bodyPr>
          <a:lstStyle>
            <a:lvl1pPr marL="0" indent="0">
              <a:buNone/>
              <a:defRPr lang="en-US" sz="1050" b="0" i="0" kern="1200" cap="small" dirty="0">
                <a:solidFill>
                  <a:schemeClr val="accent1"/>
                </a:solidFill>
                <a:latin typeface="+mj-lt"/>
                <a:ea typeface="+mj-ea"/>
                <a:cs typeface="+mj-cs"/>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10" name="Text Placeholder 3"/>
          <p:cNvSpPr>
            <a:spLocks noGrp="1"/>
          </p:cNvSpPr>
          <p:nvPr>
            <p:ph type="body" sz="half" idx="2"/>
          </p:nvPr>
        </p:nvSpPr>
        <p:spPr>
          <a:xfrm>
            <a:off x="866442" y="4350657"/>
            <a:ext cx="6620968" cy="1676400"/>
          </a:xfrm>
        </p:spPr>
        <p:txBody>
          <a:bodyPr anchor="ctr">
            <a:normAutofit/>
          </a:bodyPr>
          <a:lstStyle>
            <a:lvl1pPr marL="0" indent="0">
              <a:buNone/>
              <a:defRPr sz="13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4" name="Date Placeholder 3"/>
          <p:cNvSpPr>
            <a:spLocks noGrp="1"/>
          </p:cNvSpPr>
          <p:nvPr>
            <p:ph type="dt" sz="half" idx="10"/>
          </p:nvPr>
        </p:nvSpPr>
        <p:spPr/>
        <p:txBody>
          <a:bodyPr/>
          <a:lstStyle/>
          <a:p>
            <a:fld id="{26E67E3B-6EAF-4770-89D9-18EC3835A007}" type="datetime1">
              <a:rPr lang="en-US" smtClean="0">
                <a:solidFill>
                  <a:prstClr val="black">
                    <a:tint val="75000"/>
                  </a:prstClr>
                </a:solidFill>
              </a:rPr>
              <a:t>8/8/2025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B09B6B0-3224-437D-BE4C-07884B43B4D4}" type="slidenum">
              <a:rPr lang="en-US" smtClean="0">
                <a:solidFill>
                  <a:prstClr val="black">
                    <a:tint val="75000"/>
                  </a:prstClr>
                </a:solidFill>
              </a:rPr>
              <a:pPr/>
              <a:t>‹#›</a:t>
            </a:fld>
            <a:endParaRPr lang="en-US" dirty="0">
              <a:solidFill>
                <a:prstClr val="black">
                  <a:tint val="75000"/>
                </a:prstClr>
              </a:solidFill>
            </a:endParaRPr>
          </a:p>
        </p:txBody>
      </p:sp>
      <p:sp>
        <p:nvSpPr>
          <p:cNvPr id="9" name="TextBox 8"/>
          <p:cNvSpPr txBox="1"/>
          <p:nvPr/>
        </p:nvSpPr>
        <p:spPr>
          <a:xfrm>
            <a:off x="673898" y="971254"/>
            <a:ext cx="601591" cy="1500411"/>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sz="9150" dirty="0"/>
              <a:t>“</a:t>
            </a:r>
          </a:p>
        </p:txBody>
      </p:sp>
      <p:sp>
        <p:nvSpPr>
          <p:cNvPr id="13" name="TextBox 12"/>
          <p:cNvSpPr txBox="1"/>
          <p:nvPr/>
        </p:nvSpPr>
        <p:spPr>
          <a:xfrm>
            <a:off x="6999691" y="2613788"/>
            <a:ext cx="601591" cy="1500411"/>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sz="9150" dirty="0"/>
              <a:t>”</a:t>
            </a:r>
          </a:p>
        </p:txBody>
      </p:sp>
    </p:spTree>
    <p:extLst>
      <p:ext uri="{BB962C8B-B14F-4D97-AF65-F5344CB8AC3E}">
        <p14:creationId xmlns:p14="http://schemas.microsoft.com/office/powerpoint/2010/main" val="1032970009"/>
      </p:ext>
    </p:extLst>
  </p:cSld>
  <p:clrMapOvr>
    <a:masterClrMapping/>
  </p:clrMapOvr>
  <p:hf sldNum="0" hdr="0" ftr="0" dt="0"/>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66442" y="3124201"/>
            <a:ext cx="6620969" cy="1653180"/>
          </a:xfrm>
        </p:spPr>
        <p:txBody>
          <a:bodyPr anchor="b"/>
          <a:lstStyle>
            <a:lvl1pPr algn="l">
              <a:defRPr sz="3000" b="0" cap="none"/>
            </a:lvl1pPr>
          </a:lstStyle>
          <a:p>
            <a:r>
              <a:rPr lang="en-US"/>
              <a:t>Click to edit Master title style</a:t>
            </a:r>
            <a:endParaRPr lang="en-US" dirty="0"/>
          </a:p>
        </p:txBody>
      </p:sp>
      <p:sp>
        <p:nvSpPr>
          <p:cNvPr id="3" name="Text Placeholder 2"/>
          <p:cNvSpPr>
            <a:spLocks noGrp="1"/>
          </p:cNvSpPr>
          <p:nvPr>
            <p:ph type="body" idx="1"/>
          </p:nvPr>
        </p:nvSpPr>
        <p:spPr>
          <a:xfrm>
            <a:off x="866442" y="4777381"/>
            <a:ext cx="6620968" cy="860400"/>
          </a:xfrm>
        </p:spPr>
        <p:txBody>
          <a:bodyPr anchor="t"/>
          <a:lstStyle>
            <a:lvl1pPr marL="0" indent="0" algn="l">
              <a:buNone/>
              <a:defRPr sz="1500" cap="none">
                <a:solidFill>
                  <a:schemeClr val="accent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C726FD5-0632-4C97-BACF-B0ABA23B0430}" type="datetime1">
              <a:rPr lang="en-US" smtClean="0">
                <a:solidFill>
                  <a:prstClr val="black">
                    <a:tint val="75000"/>
                  </a:prstClr>
                </a:solidFill>
              </a:rPr>
              <a:t>8/8/2025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B09B6B0-3224-437D-BE4C-07884B43B4D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86938030"/>
      </p:ext>
    </p:extLst>
  </p:cSld>
  <p:clrMapOvr>
    <a:masterClrMapping/>
  </p:clrMapOvr>
  <p:hf sldNum="0" hdr="0" ftr="0" dt="0"/>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150"/>
            </a:lvl1pPr>
          </a:lstStyle>
          <a:p>
            <a:r>
              <a:rPr lang="en-US"/>
              <a:t>Click to edit Master title style</a:t>
            </a:r>
            <a:endParaRPr lang="en-US" dirty="0"/>
          </a:p>
        </p:txBody>
      </p:sp>
      <p:sp>
        <p:nvSpPr>
          <p:cNvPr id="3" name="Text Placeholder 2"/>
          <p:cNvSpPr>
            <a:spLocks noGrp="1"/>
          </p:cNvSpPr>
          <p:nvPr>
            <p:ph type="body" idx="1"/>
          </p:nvPr>
        </p:nvSpPr>
        <p:spPr>
          <a:xfrm>
            <a:off x="474835" y="1981200"/>
            <a:ext cx="2210725" cy="576262"/>
          </a:xfrm>
        </p:spPr>
        <p:txBody>
          <a:bodyPr anchor="b">
            <a:noAutofit/>
          </a:bodyPr>
          <a:lstStyle>
            <a:lvl1pPr marL="0" indent="0">
              <a:buNone/>
              <a:defRPr sz="1800" b="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6" name="Text Placeholder 3"/>
          <p:cNvSpPr>
            <a:spLocks noGrp="1"/>
          </p:cNvSpPr>
          <p:nvPr>
            <p:ph type="body" sz="half" idx="15"/>
          </p:nvPr>
        </p:nvSpPr>
        <p:spPr>
          <a:xfrm>
            <a:off x="489475" y="2667000"/>
            <a:ext cx="2196084" cy="3589338"/>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Text Placeholder 4"/>
          <p:cNvSpPr>
            <a:spLocks noGrp="1"/>
          </p:cNvSpPr>
          <p:nvPr>
            <p:ph type="body" sz="quarter" idx="3"/>
          </p:nvPr>
        </p:nvSpPr>
        <p:spPr>
          <a:xfrm>
            <a:off x="2913504" y="1981200"/>
            <a:ext cx="2202754" cy="576262"/>
          </a:xfrm>
        </p:spPr>
        <p:txBody>
          <a:bodyPr anchor="b">
            <a:noAutofit/>
          </a:bodyPr>
          <a:lstStyle>
            <a:lvl1pPr marL="0" indent="0">
              <a:buNone/>
              <a:defRPr sz="1800" b="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9" name="Text Placeholder 3"/>
          <p:cNvSpPr>
            <a:spLocks noGrp="1"/>
          </p:cNvSpPr>
          <p:nvPr>
            <p:ph type="body" sz="half" idx="16"/>
          </p:nvPr>
        </p:nvSpPr>
        <p:spPr>
          <a:xfrm>
            <a:off x="2905587" y="2667000"/>
            <a:ext cx="2210671" cy="3589338"/>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14" name="Text Placeholder 4"/>
          <p:cNvSpPr>
            <a:spLocks noGrp="1"/>
          </p:cNvSpPr>
          <p:nvPr>
            <p:ph type="body" sz="quarter" idx="13"/>
          </p:nvPr>
        </p:nvSpPr>
        <p:spPr>
          <a:xfrm>
            <a:off x="5344917" y="1981200"/>
            <a:ext cx="2199658" cy="576262"/>
          </a:xfrm>
        </p:spPr>
        <p:txBody>
          <a:bodyPr anchor="b">
            <a:noAutofit/>
          </a:bodyPr>
          <a:lstStyle>
            <a:lvl1pPr marL="0" indent="0">
              <a:buNone/>
              <a:defRPr sz="1800" b="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0" name="Text Placeholder 3"/>
          <p:cNvSpPr>
            <a:spLocks noGrp="1"/>
          </p:cNvSpPr>
          <p:nvPr>
            <p:ph type="body" sz="half" idx="17"/>
          </p:nvPr>
        </p:nvSpPr>
        <p:spPr>
          <a:xfrm>
            <a:off x="5344917" y="2667000"/>
            <a:ext cx="2199658" cy="3589338"/>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cxnSp>
        <p:nvCxnSpPr>
          <p:cNvPr id="17" name="Straight Connector 16"/>
          <p:cNvCxnSpPr/>
          <p:nvPr/>
        </p:nvCxnSpPr>
        <p:spPr>
          <a:xfrm>
            <a:off x="2795334"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223030"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26E67E3B-6EAF-4770-89D9-18EC3835A007}" type="datetime1">
              <a:rPr lang="en-US" smtClean="0">
                <a:solidFill>
                  <a:prstClr val="black">
                    <a:tint val="75000"/>
                  </a:prstClr>
                </a:solidFill>
              </a:rPr>
              <a:t>8/8/2025</a:t>
            </a:fld>
            <a:endParaRPr lang="en-US" dirty="0">
              <a:solidFill>
                <a:prstClr val="black">
                  <a:tint val="75000"/>
                </a:prstClr>
              </a:solidFill>
            </a:endParaRPr>
          </a:p>
        </p:txBody>
      </p:sp>
      <p:sp>
        <p:nvSpPr>
          <p:cNvPr id="4"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B09B6B0-3224-437D-BE4C-07884B43B4D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21252658"/>
      </p:ext>
    </p:extLst>
  </p:cSld>
  <p:clrMapOvr>
    <a:masterClrMapping/>
  </p:clrMapOvr>
  <p:hf sldNum="0" hdr="0" ftr="0" dt="0"/>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150"/>
            </a:lvl1pPr>
          </a:lstStyle>
          <a:p>
            <a:r>
              <a:rPr lang="en-US"/>
              <a:t>Click to edit Master title style</a:t>
            </a:r>
            <a:endParaRPr lang="en-US" dirty="0"/>
          </a:p>
        </p:txBody>
      </p:sp>
      <p:sp>
        <p:nvSpPr>
          <p:cNvPr id="3" name="Text Placeholder 2"/>
          <p:cNvSpPr>
            <a:spLocks noGrp="1"/>
          </p:cNvSpPr>
          <p:nvPr>
            <p:ph type="body" idx="1"/>
          </p:nvPr>
        </p:nvSpPr>
        <p:spPr>
          <a:xfrm>
            <a:off x="489475" y="4250949"/>
            <a:ext cx="2205612" cy="576262"/>
          </a:xfrm>
        </p:spPr>
        <p:txBody>
          <a:bodyPr anchor="b">
            <a:noAutofit/>
          </a:bodyPr>
          <a:lstStyle>
            <a:lvl1pPr marL="0" indent="0">
              <a:buNone/>
              <a:defRPr sz="1800" b="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9" name="Picture Placeholder 2"/>
          <p:cNvSpPr>
            <a:spLocks noGrp="1" noChangeAspect="1"/>
          </p:cNvSpPr>
          <p:nvPr>
            <p:ph type="pic" idx="15"/>
          </p:nvPr>
        </p:nvSpPr>
        <p:spPr>
          <a:xfrm>
            <a:off x="489475" y="2209800"/>
            <a:ext cx="2205612"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dirty="0"/>
              <a:t>Click icon to add picture</a:t>
            </a:r>
          </a:p>
        </p:txBody>
      </p:sp>
      <p:sp>
        <p:nvSpPr>
          <p:cNvPr id="22" name="Text Placeholder 3"/>
          <p:cNvSpPr>
            <a:spLocks noGrp="1"/>
          </p:cNvSpPr>
          <p:nvPr>
            <p:ph type="body" sz="half" idx="18"/>
          </p:nvPr>
        </p:nvSpPr>
        <p:spPr>
          <a:xfrm>
            <a:off x="489475" y="4827214"/>
            <a:ext cx="2205612" cy="659189"/>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Text Placeholder 4"/>
          <p:cNvSpPr>
            <a:spLocks noGrp="1"/>
          </p:cNvSpPr>
          <p:nvPr>
            <p:ph type="body" sz="quarter" idx="3"/>
          </p:nvPr>
        </p:nvSpPr>
        <p:spPr>
          <a:xfrm>
            <a:off x="2917792" y="4250949"/>
            <a:ext cx="2198466" cy="576262"/>
          </a:xfrm>
        </p:spPr>
        <p:txBody>
          <a:bodyPr anchor="b">
            <a:noAutofit/>
          </a:bodyPr>
          <a:lstStyle>
            <a:lvl1pPr marL="0" indent="0">
              <a:buNone/>
              <a:defRPr sz="1800" b="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30" name="Picture Placeholder 2"/>
          <p:cNvSpPr>
            <a:spLocks noGrp="1" noChangeAspect="1"/>
          </p:cNvSpPr>
          <p:nvPr>
            <p:ph type="pic" idx="21"/>
          </p:nvPr>
        </p:nvSpPr>
        <p:spPr>
          <a:xfrm>
            <a:off x="2917791" y="2209800"/>
            <a:ext cx="2198466"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dirty="0"/>
              <a:t>Click icon to add picture</a:t>
            </a:r>
          </a:p>
        </p:txBody>
      </p:sp>
      <p:sp>
        <p:nvSpPr>
          <p:cNvPr id="23" name="Text Placeholder 3"/>
          <p:cNvSpPr>
            <a:spLocks noGrp="1"/>
          </p:cNvSpPr>
          <p:nvPr>
            <p:ph type="body" sz="half" idx="19"/>
          </p:nvPr>
        </p:nvSpPr>
        <p:spPr>
          <a:xfrm>
            <a:off x="2916777" y="4827213"/>
            <a:ext cx="2201378" cy="659189"/>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14" name="Text Placeholder 4"/>
          <p:cNvSpPr>
            <a:spLocks noGrp="1"/>
          </p:cNvSpPr>
          <p:nvPr>
            <p:ph type="body" sz="quarter" idx="13"/>
          </p:nvPr>
        </p:nvSpPr>
        <p:spPr>
          <a:xfrm>
            <a:off x="5344917" y="4250949"/>
            <a:ext cx="2199658" cy="576262"/>
          </a:xfrm>
        </p:spPr>
        <p:txBody>
          <a:bodyPr anchor="b">
            <a:noAutofit/>
          </a:bodyPr>
          <a:lstStyle>
            <a:lvl1pPr marL="0" indent="0">
              <a:buNone/>
              <a:defRPr sz="1800" b="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31" name="Picture Placeholder 2"/>
          <p:cNvSpPr>
            <a:spLocks noGrp="1" noChangeAspect="1"/>
          </p:cNvSpPr>
          <p:nvPr>
            <p:ph type="pic" idx="22"/>
          </p:nvPr>
        </p:nvSpPr>
        <p:spPr>
          <a:xfrm>
            <a:off x="5344917" y="2209800"/>
            <a:ext cx="2199658"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dirty="0"/>
              <a:t>Click icon to add picture</a:t>
            </a:r>
          </a:p>
        </p:txBody>
      </p:sp>
      <p:sp>
        <p:nvSpPr>
          <p:cNvPr id="24" name="Text Placeholder 3"/>
          <p:cNvSpPr>
            <a:spLocks noGrp="1"/>
          </p:cNvSpPr>
          <p:nvPr>
            <p:ph type="body" sz="half" idx="20"/>
          </p:nvPr>
        </p:nvSpPr>
        <p:spPr>
          <a:xfrm>
            <a:off x="5344825" y="4827211"/>
            <a:ext cx="2202571" cy="659189"/>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cxnSp>
        <p:nvCxnSpPr>
          <p:cNvPr id="17" name="Straight Connector 16"/>
          <p:cNvCxnSpPr/>
          <p:nvPr/>
        </p:nvCxnSpPr>
        <p:spPr>
          <a:xfrm>
            <a:off x="2795334"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223030"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26E67E3B-6EAF-4770-89D9-18EC3835A007}" type="datetime1">
              <a:rPr lang="en-US" smtClean="0">
                <a:solidFill>
                  <a:prstClr val="black">
                    <a:tint val="75000"/>
                  </a:prstClr>
                </a:solidFill>
              </a:rPr>
              <a:t>8/8/2025</a:t>
            </a:fld>
            <a:endParaRPr lang="en-US" dirty="0">
              <a:solidFill>
                <a:prstClr val="black">
                  <a:tint val="75000"/>
                </a:prstClr>
              </a:solidFill>
            </a:endParaRPr>
          </a:p>
        </p:txBody>
      </p:sp>
      <p:sp>
        <p:nvSpPr>
          <p:cNvPr id="4"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B09B6B0-3224-437D-BE4C-07884B43B4D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23545076"/>
      </p:ext>
    </p:extLst>
  </p:cSld>
  <p:clrMapOvr>
    <a:masterClrMapping/>
  </p:clrMapOvr>
  <p:hf sldNum="0" hdr="0" ftr="0" dt="0"/>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68D358D-7403-4A20-A063-78B08FB8AF01}" type="datetime1">
              <a:rPr lang="en-US" smtClean="0">
                <a:solidFill>
                  <a:prstClr val="black">
                    <a:tint val="75000"/>
                  </a:prstClr>
                </a:solidFill>
              </a:rPr>
              <a:t>8/8/2025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B09B6B0-3224-437D-BE4C-07884B43B4D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8322739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29783" y="430216"/>
            <a:ext cx="1314793"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489475" y="773205"/>
            <a:ext cx="5568812" cy="548313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182BB07-67C3-4C71-8027-0DD707E0B25B}" type="datetime1">
              <a:rPr lang="en-US" smtClean="0">
                <a:solidFill>
                  <a:prstClr val="black">
                    <a:tint val="75000"/>
                  </a:prstClr>
                </a:solidFill>
              </a:rPr>
              <a:t>8/8/2025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B09B6B0-3224-437D-BE4C-07884B43B4D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7545942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1" y="762002"/>
            <a:ext cx="6856214"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6952698" y="762002"/>
            <a:ext cx="2193989" cy="5334001"/>
          </a:xfrm>
          <a:prstGeom prst="rect">
            <a:avLst/>
          </a:prstGeom>
          <a:solidFill>
            <a:srgbClr val="C3C3C3">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02386" y="1298448"/>
            <a:ext cx="5486400" cy="3255264"/>
          </a:xfrm>
        </p:spPr>
        <p:txBody>
          <a:bodyPr anchor="b">
            <a:normAutofit/>
          </a:bodyPr>
          <a:lstStyle>
            <a:lvl1pPr algn="l">
              <a:defRPr sz="4050" spc="-75"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825011" y="4670246"/>
            <a:ext cx="5486400" cy="914400"/>
          </a:xfrm>
        </p:spPr>
        <p:txBody>
          <a:bodyPr anchor="t">
            <a:normAutofit/>
          </a:bodyPr>
          <a:lstStyle>
            <a:lvl1pPr marL="0" indent="0" algn="l">
              <a:buNone/>
              <a:defRPr sz="1500" cap="none" spc="0" baseline="0">
                <a:solidFill>
                  <a:schemeClr val="accent1">
                    <a:lumMod val="20000"/>
                    <a:lumOff val="80000"/>
                  </a:schemeClr>
                </a:solidFill>
              </a:defRPr>
            </a:lvl1pPr>
            <a:lvl2pPr marL="342900" indent="0" algn="ctr">
              <a:buNone/>
              <a:defRPr sz="1500"/>
            </a:lvl2pPr>
            <a:lvl3pPr marL="685800" indent="0" algn="ctr">
              <a:buNone/>
              <a:defRPr sz="150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33288BA-6C43-4559-A72F-1FF2E28C466F}" type="datetime1">
              <a:rPr lang="en-US" smtClean="0"/>
              <a:t>8/8/2025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29BDA75-041B-4674-9472-622CAF4C5DB2}" type="slidenum">
              <a:rPr lang="en-US" smtClean="0"/>
              <a:t>‹#›</a:t>
            </a:fld>
            <a:endParaRPr lang="en-US" dirty="0"/>
          </a:p>
        </p:txBody>
      </p:sp>
    </p:spTree>
    <p:extLst>
      <p:ext uri="{BB962C8B-B14F-4D97-AF65-F5344CB8AC3E}">
        <p14:creationId xmlns:p14="http://schemas.microsoft.com/office/powerpoint/2010/main" val="92970068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496C127-C7D2-4E2A-94EC-1E6264FD15C5}" type="datetime1">
              <a:rPr lang="en-US" smtClean="0">
                <a:solidFill>
                  <a:prstClr val="black">
                    <a:tint val="75000"/>
                  </a:prstClr>
                </a:solidFill>
              </a:rPr>
              <a:t>8/8/2025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B09B6B0-3224-437D-BE4C-07884B43B4D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332256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684144-C570-9BE7-24F3-9A002FA15D0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C42EB89-3325-AA8A-4EF8-C7A3E34C5577}"/>
              </a:ext>
            </a:extLst>
          </p:cNvPr>
          <p:cNvSpPr>
            <a:spLocks noGrp="1"/>
          </p:cNvSpPr>
          <p:nvPr>
            <p:ph type="dt" sz="half" idx="10"/>
          </p:nvPr>
        </p:nvSpPr>
        <p:spPr/>
        <p:txBody>
          <a:bodyPr/>
          <a:lstStyle/>
          <a:p>
            <a:fld id="{CDA56EA5-57FE-4460-B505-E824CB376145}" type="datetimeFigureOut">
              <a:rPr lang="en-US" smtClean="0"/>
              <a:t>8/8/2025</a:t>
            </a:fld>
            <a:endParaRPr lang="en-US" dirty="0"/>
          </a:p>
        </p:txBody>
      </p:sp>
      <p:sp>
        <p:nvSpPr>
          <p:cNvPr id="4" name="Footer Placeholder 3">
            <a:extLst>
              <a:ext uri="{FF2B5EF4-FFF2-40B4-BE49-F238E27FC236}">
                <a16:creationId xmlns:a16="http://schemas.microsoft.com/office/drawing/2014/main" id="{1F013D66-416F-A030-D95C-BAE829E334FF}"/>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0418C23D-5C8E-CABF-0F7C-2BAAB52BB80D}"/>
              </a:ext>
            </a:extLst>
          </p:cNvPr>
          <p:cNvSpPr>
            <a:spLocks noGrp="1"/>
          </p:cNvSpPr>
          <p:nvPr>
            <p:ph type="sldNum" sz="quarter" idx="12"/>
          </p:nvPr>
        </p:nvSpPr>
        <p:spPr/>
        <p:txBody>
          <a:bodyPr/>
          <a:lstStyle/>
          <a:p>
            <a:fld id="{8A7E2D7C-8AC0-4E36-A981-4AD56B7E6A6F}" type="slidenum">
              <a:rPr lang="en-US" smtClean="0"/>
              <a:t>‹#›</a:t>
            </a:fld>
            <a:endParaRPr lang="en-US" dirty="0"/>
          </a:p>
        </p:txBody>
      </p:sp>
    </p:spTree>
    <p:extLst>
      <p:ext uri="{BB962C8B-B14F-4D97-AF65-F5344CB8AC3E}">
        <p14:creationId xmlns:p14="http://schemas.microsoft.com/office/powerpoint/2010/main" val="407759571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900934" y="1298448"/>
            <a:ext cx="5486400" cy="3255264"/>
          </a:xfrm>
        </p:spPr>
        <p:txBody>
          <a:bodyPr anchor="b">
            <a:normAutofit/>
          </a:bodyPr>
          <a:lstStyle>
            <a:lvl1pPr>
              <a:defRPr sz="4050" b="0" spc="-75" baseline="0">
                <a:solidFill>
                  <a:schemeClr val="tx1">
                    <a:lumMod val="65000"/>
                    <a:lumOff val="3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2914650" y="4672584"/>
            <a:ext cx="5486400" cy="914400"/>
          </a:xfrm>
        </p:spPr>
        <p:txBody>
          <a:bodyPr anchor="t">
            <a:normAutofit/>
          </a:bodyPr>
          <a:lstStyle>
            <a:lvl1pPr marL="0" indent="0">
              <a:buNone/>
              <a:defRPr sz="1500" cap="none" spc="0" baseline="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88C6A1D-1A3F-4BA1-95B1-5DEAABBD0D44}" type="datetime1">
              <a:rPr lang="en-US" smtClean="0"/>
              <a:t>8/8/2025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29BDA75-041B-4674-9472-622CAF4C5DB2}" type="slidenum">
              <a:rPr lang="en-US" smtClean="0"/>
              <a:t>‹#›</a:t>
            </a:fld>
            <a:endParaRPr lang="en-US" dirty="0"/>
          </a:p>
        </p:txBody>
      </p:sp>
    </p:spTree>
    <p:extLst>
      <p:ext uri="{BB962C8B-B14F-4D97-AF65-F5344CB8AC3E}">
        <p14:creationId xmlns:p14="http://schemas.microsoft.com/office/powerpoint/2010/main" val="301106935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900934" y="868680"/>
            <a:ext cx="2606040" cy="5120640"/>
          </a:xfrm>
        </p:spPr>
        <p:txBody>
          <a:bodyPr/>
          <a:lstStyle>
            <a:lvl1pPr>
              <a:defRPr sz="1425"/>
            </a:lvl1pPr>
            <a:lvl2pPr>
              <a:defRPr sz="1275"/>
            </a:lvl2pPr>
            <a:lvl3pPr>
              <a:defRPr sz="1125"/>
            </a:lvl3pPr>
            <a:lvl4pPr>
              <a:defRPr sz="975"/>
            </a:lvl4pPr>
            <a:lvl5pPr>
              <a:defRPr sz="975"/>
            </a:lvl5pPr>
            <a:lvl6pPr>
              <a:defRPr sz="975"/>
            </a:lvl6pPr>
            <a:lvl7pPr>
              <a:defRPr sz="975"/>
            </a:lvl7pPr>
            <a:lvl8pPr>
              <a:defRPr sz="975"/>
            </a:lvl8pPr>
            <a:lvl9pPr>
              <a:defRPr sz="97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63590" y="868680"/>
            <a:ext cx="2606040" cy="5120640"/>
          </a:xfrm>
        </p:spPr>
        <p:txBody>
          <a:bodyPr/>
          <a:lstStyle>
            <a:lvl1pPr>
              <a:defRPr sz="1425"/>
            </a:lvl1pPr>
            <a:lvl2pPr>
              <a:defRPr sz="1275"/>
            </a:lvl2pPr>
            <a:lvl3pPr>
              <a:defRPr sz="1125"/>
            </a:lvl3pPr>
            <a:lvl4pPr>
              <a:defRPr sz="975"/>
            </a:lvl4pPr>
            <a:lvl5pPr>
              <a:defRPr sz="975"/>
            </a:lvl5pPr>
            <a:lvl6pPr>
              <a:defRPr sz="975"/>
            </a:lvl6pPr>
            <a:lvl7pPr>
              <a:defRPr sz="975"/>
            </a:lvl7pPr>
            <a:lvl8pPr>
              <a:defRPr sz="975"/>
            </a:lvl8pPr>
            <a:lvl9pPr>
              <a:defRPr sz="97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0B4A1315-303D-4AFE-934F-C206929E692D}" type="datetime1">
              <a:rPr lang="en-US" smtClean="0">
                <a:solidFill>
                  <a:prstClr val="black">
                    <a:tint val="75000"/>
                  </a:prstClr>
                </a:solidFill>
              </a:rPr>
              <a:t>8/8/2025</a:t>
            </a:fld>
            <a:endParaRPr lang="en-US" dirty="0">
              <a:solidFill>
                <a:prstClr val="black">
                  <a:tint val="75000"/>
                </a:prstClr>
              </a:solidFill>
            </a:endParaRPr>
          </a:p>
        </p:txBody>
      </p:sp>
      <p:sp>
        <p:nvSpPr>
          <p:cNvPr id="9" name="Footer Placeholder 8"/>
          <p:cNvSpPr>
            <a:spLocks noGrp="1"/>
          </p:cNvSpPr>
          <p:nvPr>
            <p:ph type="ftr" sz="quarter" idx="11"/>
          </p:nvPr>
        </p:nvSpPr>
        <p:spPr/>
        <p:txBody>
          <a:bodyPr/>
          <a:lstStyle/>
          <a:p>
            <a:endParaRPr lang="en-US" dirty="0">
              <a:solidFill>
                <a:prstClr val="black">
                  <a:tint val="75000"/>
                </a:prstClr>
              </a:solidFill>
            </a:endParaRPr>
          </a:p>
        </p:txBody>
      </p:sp>
      <p:sp>
        <p:nvSpPr>
          <p:cNvPr id="10" name="Slide Number Placeholder 9"/>
          <p:cNvSpPr>
            <a:spLocks noGrp="1"/>
          </p:cNvSpPr>
          <p:nvPr>
            <p:ph type="sldNum" sz="quarter" idx="12"/>
          </p:nvPr>
        </p:nvSpPr>
        <p:spPr/>
        <p:txBody>
          <a:bodyPr/>
          <a:lstStyle/>
          <a:p>
            <a:fld id="{1B09B6B0-3224-437D-BE4C-07884B43B4D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8320256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00934" y="1023586"/>
            <a:ext cx="2606040" cy="807720"/>
          </a:xfrm>
        </p:spPr>
        <p:txBody>
          <a:bodyPr anchor="b">
            <a:normAutofit/>
          </a:bodyPr>
          <a:lstStyle>
            <a:lvl1pPr marL="0" indent="0">
              <a:spcBef>
                <a:spcPts val="0"/>
              </a:spcBef>
              <a:buNone/>
              <a:defRPr sz="1425" b="1">
                <a:solidFill>
                  <a:schemeClr val="tx1">
                    <a:lumMod val="65000"/>
                    <a:lumOff val="35000"/>
                  </a:schemeClr>
                </a:solidFill>
              </a:defRPr>
            </a:lvl1pPr>
            <a:lvl2pPr marL="342900" indent="0">
              <a:buNone/>
              <a:defRPr sz="1425"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2900934" y="1930936"/>
            <a:ext cx="2606040" cy="4023360"/>
          </a:xfrm>
        </p:spPr>
        <p:txBody>
          <a:bodyPr/>
          <a:lstStyle>
            <a:lvl1pPr>
              <a:defRPr sz="1425"/>
            </a:lvl1pPr>
            <a:lvl2pPr>
              <a:defRPr sz="1275"/>
            </a:lvl2pPr>
            <a:lvl3pPr>
              <a:defRPr sz="1125"/>
            </a:lvl3pPr>
            <a:lvl4pPr>
              <a:defRPr sz="975"/>
            </a:lvl4pPr>
            <a:lvl5pPr>
              <a:defRPr sz="975"/>
            </a:lvl5pPr>
            <a:lvl6pPr>
              <a:defRPr sz="975"/>
            </a:lvl6pPr>
            <a:lvl7pPr>
              <a:defRPr sz="975"/>
            </a:lvl7pPr>
            <a:lvl8pPr>
              <a:defRPr sz="975"/>
            </a:lvl8pPr>
            <a:lvl9pPr>
              <a:defRPr sz="97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863847" y="1023589"/>
            <a:ext cx="2606040" cy="813171"/>
          </a:xfrm>
        </p:spPr>
        <p:txBody>
          <a:bodyPr anchor="b">
            <a:normAutofit/>
          </a:bodyPr>
          <a:lstStyle>
            <a:lvl1pPr marL="0" indent="0">
              <a:spcBef>
                <a:spcPts val="0"/>
              </a:spcBef>
              <a:buNone/>
              <a:defRPr sz="1425" b="1">
                <a:solidFill>
                  <a:schemeClr val="tx1">
                    <a:lumMod val="65000"/>
                    <a:lumOff val="35000"/>
                  </a:schemeClr>
                </a:solidFill>
              </a:defRPr>
            </a:lvl1pPr>
            <a:lvl2pPr marL="342900" indent="0">
              <a:buNone/>
              <a:defRPr sz="1425"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5863847" y="1930936"/>
            <a:ext cx="2606040" cy="4023360"/>
          </a:xfrm>
        </p:spPr>
        <p:txBody>
          <a:bodyPr/>
          <a:lstStyle>
            <a:lvl1pPr>
              <a:defRPr sz="1425"/>
            </a:lvl1pPr>
            <a:lvl2pPr>
              <a:defRPr sz="1275"/>
            </a:lvl2pPr>
            <a:lvl3pPr>
              <a:defRPr sz="1125"/>
            </a:lvl3pPr>
            <a:lvl4pPr>
              <a:defRPr sz="975"/>
            </a:lvl4pPr>
            <a:lvl5pPr>
              <a:defRPr sz="975"/>
            </a:lvl5pPr>
            <a:lvl6pPr>
              <a:defRPr sz="975"/>
            </a:lvl6pPr>
            <a:lvl7pPr>
              <a:defRPr sz="975"/>
            </a:lvl7pPr>
            <a:lvl8pPr>
              <a:defRPr sz="975"/>
            </a:lvl8pPr>
            <a:lvl9pPr>
              <a:defRPr sz="97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14CE050E-8C75-4B6B-973B-AB1EDDE66DA3}" type="datetime1">
              <a:rPr lang="en-US" smtClean="0">
                <a:solidFill>
                  <a:prstClr val="black">
                    <a:tint val="75000"/>
                  </a:prstClr>
                </a:solidFill>
              </a:rPr>
              <a:t>8/8/2025</a:t>
            </a:fld>
            <a:endParaRPr lang="en-US" dirty="0">
              <a:solidFill>
                <a:prstClr val="black">
                  <a:tint val="75000"/>
                </a:prstClr>
              </a:solidFill>
            </a:endParaRPr>
          </a:p>
        </p:txBody>
      </p:sp>
      <p:sp>
        <p:nvSpPr>
          <p:cNvPr id="11" name="Footer Placeholder 10"/>
          <p:cNvSpPr>
            <a:spLocks noGrp="1"/>
          </p:cNvSpPr>
          <p:nvPr>
            <p:ph type="ftr" sz="quarter" idx="11"/>
          </p:nvPr>
        </p:nvSpPr>
        <p:spPr/>
        <p:txBody>
          <a:bodyPr/>
          <a:lstStyle/>
          <a:p>
            <a:endParaRPr lang="en-US" dirty="0">
              <a:solidFill>
                <a:prstClr val="black">
                  <a:tint val="75000"/>
                </a:prstClr>
              </a:solidFill>
            </a:endParaRPr>
          </a:p>
        </p:txBody>
      </p:sp>
      <p:sp>
        <p:nvSpPr>
          <p:cNvPr id="12" name="Slide Number Placeholder 11"/>
          <p:cNvSpPr>
            <a:spLocks noGrp="1"/>
          </p:cNvSpPr>
          <p:nvPr>
            <p:ph type="sldNum" sz="quarter" idx="12"/>
          </p:nvPr>
        </p:nvSpPr>
        <p:spPr/>
        <p:txBody>
          <a:bodyPr/>
          <a:lstStyle/>
          <a:p>
            <a:fld id="{1B09B6B0-3224-437D-BE4C-07884B43B4D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2978413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A4A8CE77-07D5-4A99-B4EB-891EA47A30A0}" type="datetime1">
              <a:rPr lang="en-US" smtClean="0"/>
              <a:t>8/8/2025</a:t>
            </a:fld>
            <a:endParaRPr lang="en-US" dirty="0"/>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fld id="{A29BDA75-041B-4674-9472-622CAF4C5DB2}" type="slidenum">
              <a:rPr lang="en-US" smtClean="0"/>
              <a:t>‹#›</a:t>
            </a:fld>
            <a:endParaRPr lang="en-US" dirty="0"/>
          </a:p>
        </p:txBody>
      </p:sp>
    </p:spTree>
    <p:extLst>
      <p:ext uri="{BB962C8B-B14F-4D97-AF65-F5344CB8AC3E}">
        <p14:creationId xmlns:p14="http://schemas.microsoft.com/office/powerpoint/2010/main" val="257130611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1C7B9B3D-25A2-403B-818D-84A2827DD046}" type="datetime1">
              <a:rPr lang="en-US" smtClean="0"/>
              <a:t>8/8/2025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29BDA75-041B-4674-9472-622CAF4C5DB2}" type="slidenum">
              <a:rPr lang="en-US" smtClean="0"/>
              <a:t>‹#›</a:t>
            </a:fld>
            <a:endParaRPr lang="en-US" dirty="0"/>
          </a:p>
        </p:txBody>
      </p:sp>
    </p:spTree>
    <p:extLst>
      <p:ext uri="{BB962C8B-B14F-4D97-AF65-F5344CB8AC3E}">
        <p14:creationId xmlns:p14="http://schemas.microsoft.com/office/powerpoint/2010/main" val="66616090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2024" y="1143000"/>
            <a:ext cx="2125980" cy="2194560"/>
          </a:xfrm>
        </p:spPr>
        <p:txBody>
          <a:bodyPr anchor="b">
            <a:normAutofit/>
          </a:bodyPr>
          <a:lstStyle>
            <a:lvl1pPr>
              <a:defRPr sz="2100" b="0" baseline="0"/>
            </a:lvl1pPr>
          </a:lstStyle>
          <a:p>
            <a:r>
              <a:rPr lang="en-US"/>
              <a:t>Click to edit Master title style</a:t>
            </a:r>
            <a:endParaRPr lang="en-US" dirty="0"/>
          </a:p>
        </p:txBody>
      </p:sp>
      <p:sp>
        <p:nvSpPr>
          <p:cNvPr id="3" name="Content Placeholder 2"/>
          <p:cNvSpPr>
            <a:spLocks noGrp="1"/>
          </p:cNvSpPr>
          <p:nvPr>
            <p:ph idx="1"/>
          </p:nvPr>
        </p:nvSpPr>
        <p:spPr>
          <a:xfrm>
            <a:off x="2900934" y="868680"/>
            <a:ext cx="5486400" cy="5120640"/>
          </a:xfrm>
        </p:spPr>
        <p:txBody>
          <a:bodyP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92024" y="3337560"/>
            <a:ext cx="2125980" cy="2560320"/>
          </a:xfrm>
        </p:spPr>
        <p:txBody>
          <a:bodyPr anchor="t">
            <a:normAutofit/>
          </a:bodyPr>
          <a:lstStyle>
            <a:lvl1pPr marL="0" indent="0">
              <a:lnSpc>
                <a:spcPct val="100000"/>
              </a:lnSpc>
              <a:spcBef>
                <a:spcPts val="600"/>
              </a:spcBef>
              <a:buNone/>
              <a:defRPr sz="938">
                <a:solidFill>
                  <a:srgbClr val="FFFFFF"/>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8" name="Date Placeholder 7"/>
          <p:cNvSpPr>
            <a:spLocks noGrp="1"/>
          </p:cNvSpPr>
          <p:nvPr>
            <p:ph type="dt" sz="half" idx="10"/>
          </p:nvPr>
        </p:nvSpPr>
        <p:spPr/>
        <p:txBody>
          <a:bodyPr/>
          <a:lstStyle/>
          <a:p>
            <a:fld id="{3855160C-D892-4A35-BDBB-59C882904AFA}" type="datetime1">
              <a:rPr lang="en-US" smtClean="0">
                <a:solidFill>
                  <a:prstClr val="black">
                    <a:tint val="75000"/>
                  </a:prstClr>
                </a:solidFill>
              </a:rPr>
              <a:t>8/8/2025</a:t>
            </a:fld>
            <a:endParaRPr lang="en-US" dirty="0">
              <a:solidFill>
                <a:prstClr val="black">
                  <a:tint val="75000"/>
                </a:prstClr>
              </a:solidFill>
            </a:endParaRPr>
          </a:p>
        </p:txBody>
      </p:sp>
      <p:sp>
        <p:nvSpPr>
          <p:cNvPr id="9" name="Footer Placeholder 8"/>
          <p:cNvSpPr>
            <a:spLocks noGrp="1"/>
          </p:cNvSpPr>
          <p:nvPr>
            <p:ph type="ftr" sz="quarter" idx="11"/>
          </p:nvPr>
        </p:nvSpPr>
        <p:spPr/>
        <p:txBody>
          <a:bodyPr/>
          <a:lstStyle/>
          <a:p>
            <a:endParaRPr lang="en-US" dirty="0">
              <a:solidFill>
                <a:prstClr val="black">
                  <a:tint val="75000"/>
                </a:prstClr>
              </a:solidFill>
            </a:endParaRPr>
          </a:p>
        </p:txBody>
      </p:sp>
      <p:sp>
        <p:nvSpPr>
          <p:cNvPr id="10" name="Slide Number Placeholder 9"/>
          <p:cNvSpPr>
            <a:spLocks noGrp="1"/>
          </p:cNvSpPr>
          <p:nvPr>
            <p:ph type="sldNum" sz="quarter" idx="12"/>
          </p:nvPr>
        </p:nvSpPr>
        <p:spPr/>
        <p:txBody>
          <a:bodyPr/>
          <a:lstStyle/>
          <a:p>
            <a:fld id="{1B09B6B0-3224-437D-BE4C-07884B43B4D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9631644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2024" y="1143000"/>
            <a:ext cx="2125980" cy="2194560"/>
          </a:xfrm>
        </p:spPr>
        <p:txBody>
          <a:bodyPr anchor="b">
            <a:normAutofit/>
          </a:bodyPr>
          <a:lstStyle>
            <a:lvl1pPr>
              <a:defRPr sz="21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677984" y="767419"/>
            <a:ext cx="6086423" cy="5330952"/>
          </a:xfrm>
          <a:solidFill>
            <a:schemeClr val="bg1">
              <a:lumMod val="75000"/>
            </a:schemeClr>
          </a:solidFill>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picture</a:t>
            </a:r>
          </a:p>
        </p:txBody>
      </p:sp>
      <p:sp>
        <p:nvSpPr>
          <p:cNvPr id="4" name="Text Placeholder 3"/>
          <p:cNvSpPr>
            <a:spLocks noGrp="1"/>
          </p:cNvSpPr>
          <p:nvPr>
            <p:ph type="body" sz="half" idx="2"/>
          </p:nvPr>
        </p:nvSpPr>
        <p:spPr>
          <a:xfrm>
            <a:off x="192024" y="3340602"/>
            <a:ext cx="2125980" cy="2560320"/>
          </a:xfrm>
        </p:spPr>
        <p:txBody>
          <a:bodyPr anchor="t">
            <a:normAutofit/>
          </a:bodyPr>
          <a:lstStyle>
            <a:lvl1pPr marL="0" indent="0">
              <a:lnSpc>
                <a:spcPct val="100000"/>
              </a:lnSpc>
              <a:spcBef>
                <a:spcPts val="600"/>
              </a:spcBef>
              <a:buNone/>
              <a:defRPr sz="938">
                <a:solidFill>
                  <a:srgbClr val="FFFFFF"/>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8" name="Date Placeholder 7"/>
          <p:cNvSpPr>
            <a:spLocks noGrp="1"/>
          </p:cNvSpPr>
          <p:nvPr>
            <p:ph type="dt" sz="half" idx="10"/>
          </p:nvPr>
        </p:nvSpPr>
        <p:spPr/>
        <p:txBody>
          <a:bodyPr/>
          <a:lstStyle/>
          <a:p>
            <a:fld id="{2B85C9F7-C737-44B9-8B7D-AAFEAF0F9042}" type="datetime1">
              <a:rPr lang="en-US" smtClean="0">
                <a:solidFill>
                  <a:prstClr val="black">
                    <a:tint val="75000"/>
                  </a:prstClr>
                </a:solidFill>
              </a:rPr>
              <a:t>8/8/2025</a:t>
            </a:fld>
            <a:endParaRPr lang="en-US" dirty="0">
              <a:solidFill>
                <a:prstClr val="black">
                  <a:tint val="75000"/>
                </a:prstClr>
              </a:solidFill>
            </a:endParaRPr>
          </a:p>
        </p:txBody>
      </p:sp>
      <p:sp>
        <p:nvSpPr>
          <p:cNvPr id="9" name="Footer Placeholder 8"/>
          <p:cNvSpPr>
            <a:spLocks noGrp="1"/>
          </p:cNvSpPr>
          <p:nvPr>
            <p:ph type="ftr" sz="quarter" idx="11"/>
          </p:nvPr>
        </p:nvSpPr>
        <p:spPr>
          <a:xfrm>
            <a:off x="2624327" y="6356353"/>
            <a:ext cx="4433638" cy="365125"/>
          </a:xfrm>
        </p:spPr>
        <p:txBody>
          <a:bodyPr/>
          <a:lstStyle/>
          <a:p>
            <a:endParaRPr lang="en-US" dirty="0">
              <a:solidFill>
                <a:prstClr val="black">
                  <a:tint val="75000"/>
                </a:prstClr>
              </a:solidFill>
            </a:endParaRPr>
          </a:p>
        </p:txBody>
      </p:sp>
      <p:sp>
        <p:nvSpPr>
          <p:cNvPr id="10" name="Slide Number Placeholder 9"/>
          <p:cNvSpPr>
            <a:spLocks noGrp="1"/>
          </p:cNvSpPr>
          <p:nvPr>
            <p:ph type="sldNum" sz="quarter" idx="12"/>
          </p:nvPr>
        </p:nvSpPr>
        <p:spPr/>
        <p:txBody>
          <a:bodyPr/>
          <a:lstStyle/>
          <a:p>
            <a:fld id="{1B09B6B0-3224-437D-BE4C-07884B43B4D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9838197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E31E67B-F6F2-4972-A394-DC24AAC15FCA}" type="datetime1">
              <a:rPr lang="en-US" smtClean="0">
                <a:solidFill>
                  <a:prstClr val="black">
                    <a:tint val="75000"/>
                  </a:prstClr>
                </a:solidFill>
              </a:rPr>
              <a:t>8/8/2025</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1B09B6B0-3224-437D-BE4C-07884B43B4D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5150578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85750" y="990600"/>
            <a:ext cx="2114550" cy="4953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900934" y="868680"/>
            <a:ext cx="5486400" cy="512064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909BC56-FAFA-47CC-8EFF-8753A6C40D85}" type="datetime1">
              <a:rPr lang="en-US" smtClean="0">
                <a:solidFill>
                  <a:prstClr val="black">
                    <a:tint val="75000"/>
                  </a:prstClr>
                </a:solidFill>
              </a:rPr>
              <a:t>8/8/2025</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1B09B6B0-3224-437D-BE4C-07884B43B4D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5228346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514351" y="2063396"/>
            <a:ext cx="7796030" cy="33111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DFC50E0-06DB-4360-B7B5-2CA5F14F189C}" type="datetime1">
              <a:rPr lang="en-US" smtClean="0">
                <a:solidFill>
                  <a:prstClr val="black">
                    <a:tint val="75000"/>
                  </a:prstClr>
                </a:solidFill>
              </a:rPr>
              <a:t>8/8/2025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B09B6B0-3224-437D-BE4C-07884B43B4D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315026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EC8D96E-3FD1-FFAC-53FA-B5AFC805F3DC}"/>
              </a:ext>
            </a:extLst>
          </p:cNvPr>
          <p:cNvSpPr>
            <a:spLocks noGrp="1"/>
          </p:cNvSpPr>
          <p:nvPr>
            <p:ph type="dt" sz="half" idx="10"/>
          </p:nvPr>
        </p:nvSpPr>
        <p:spPr/>
        <p:txBody>
          <a:bodyPr/>
          <a:lstStyle/>
          <a:p>
            <a:fld id="{CDA56EA5-57FE-4460-B505-E824CB376145}" type="datetimeFigureOut">
              <a:rPr lang="en-US" smtClean="0"/>
              <a:t>8/8/2025</a:t>
            </a:fld>
            <a:endParaRPr lang="en-US" dirty="0"/>
          </a:p>
        </p:txBody>
      </p:sp>
      <p:sp>
        <p:nvSpPr>
          <p:cNvPr id="3" name="Footer Placeholder 2">
            <a:extLst>
              <a:ext uri="{FF2B5EF4-FFF2-40B4-BE49-F238E27FC236}">
                <a16:creationId xmlns:a16="http://schemas.microsoft.com/office/drawing/2014/main" id="{3C6DBCFA-FA3B-6D08-B2BD-B8DB99F19C11}"/>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CA38541C-DE74-A6E3-103D-6A2C770C7D8F}"/>
              </a:ext>
            </a:extLst>
          </p:cNvPr>
          <p:cNvSpPr>
            <a:spLocks noGrp="1"/>
          </p:cNvSpPr>
          <p:nvPr>
            <p:ph type="sldNum" sz="quarter" idx="12"/>
          </p:nvPr>
        </p:nvSpPr>
        <p:spPr/>
        <p:txBody>
          <a:bodyPr/>
          <a:lstStyle/>
          <a:p>
            <a:fld id="{8A7E2D7C-8AC0-4E36-A981-4AD56B7E6A6F}" type="slidenum">
              <a:rPr lang="en-US" smtClean="0"/>
              <a:t>‹#›</a:t>
            </a:fld>
            <a:endParaRPr lang="en-US" dirty="0"/>
          </a:p>
        </p:txBody>
      </p:sp>
    </p:spTree>
    <p:extLst>
      <p:ext uri="{BB962C8B-B14F-4D97-AF65-F5344CB8AC3E}">
        <p14:creationId xmlns:p14="http://schemas.microsoft.com/office/powerpoint/2010/main" val="32439233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13F58C-2933-E745-1D66-96919ADD19B7}"/>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DEB30D5B-E7B4-E0FB-73E1-98D7D2DDF908}"/>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2A974D6-DDD4-C40F-724B-3392EC84064D}"/>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1CC464BB-945F-6844-CB81-520B5CF0E8DD}"/>
              </a:ext>
            </a:extLst>
          </p:cNvPr>
          <p:cNvSpPr>
            <a:spLocks noGrp="1"/>
          </p:cNvSpPr>
          <p:nvPr>
            <p:ph type="dt" sz="half" idx="10"/>
          </p:nvPr>
        </p:nvSpPr>
        <p:spPr/>
        <p:txBody>
          <a:bodyPr/>
          <a:lstStyle/>
          <a:p>
            <a:fld id="{CDA56EA5-57FE-4460-B505-E824CB376145}" type="datetimeFigureOut">
              <a:rPr lang="en-US" smtClean="0"/>
              <a:t>8/8/2025</a:t>
            </a:fld>
            <a:endParaRPr lang="en-US" dirty="0"/>
          </a:p>
        </p:txBody>
      </p:sp>
      <p:sp>
        <p:nvSpPr>
          <p:cNvPr id="6" name="Footer Placeholder 5">
            <a:extLst>
              <a:ext uri="{FF2B5EF4-FFF2-40B4-BE49-F238E27FC236}">
                <a16:creationId xmlns:a16="http://schemas.microsoft.com/office/drawing/2014/main" id="{EBE3DDBC-EF1D-C896-6E79-5953CEC6CC42}"/>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0CBEDE0E-9D4C-CB1E-876F-E216650D796D}"/>
              </a:ext>
            </a:extLst>
          </p:cNvPr>
          <p:cNvSpPr>
            <a:spLocks noGrp="1"/>
          </p:cNvSpPr>
          <p:nvPr>
            <p:ph type="sldNum" sz="quarter" idx="12"/>
          </p:nvPr>
        </p:nvSpPr>
        <p:spPr/>
        <p:txBody>
          <a:bodyPr/>
          <a:lstStyle/>
          <a:p>
            <a:fld id="{8A7E2D7C-8AC0-4E36-A981-4AD56B7E6A6F}" type="slidenum">
              <a:rPr lang="en-US" smtClean="0"/>
              <a:t>‹#›</a:t>
            </a:fld>
            <a:endParaRPr lang="en-US" dirty="0"/>
          </a:p>
        </p:txBody>
      </p:sp>
    </p:spTree>
    <p:extLst>
      <p:ext uri="{BB962C8B-B14F-4D97-AF65-F5344CB8AC3E}">
        <p14:creationId xmlns:p14="http://schemas.microsoft.com/office/powerpoint/2010/main" val="9838922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0C6580-BB08-BBE9-A899-F1DE3481C390}"/>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957C8816-74C9-B3BD-4D84-8D1489535B27}"/>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a:extLst>
              <a:ext uri="{FF2B5EF4-FFF2-40B4-BE49-F238E27FC236}">
                <a16:creationId xmlns:a16="http://schemas.microsoft.com/office/drawing/2014/main" id="{FCFD3B11-D83B-9865-DD38-B99555DAAF75}"/>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01EBCDE0-CCC5-5CAF-1E69-FD538674F495}"/>
              </a:ext>
            </a:extLst>
          </p:cNvPr>
          <p:cNvSpPr>
            <a:spLocks noGrp="1"/>
          </p:cNvSpPr>
          <p:nvPr>
            <p:ph type="dt" sz="half" idx="10"/>
          </p:nvPr>
        </p:nvSpPr>
        <p:spPr/>
        <p:txBody>
          <a:bodyPr/>
          <a:lstStyle/>
          <a:p>
            <a:fld id="{CDA56EA5-57FE-4460-B505-E824CB376145}" type="datetimeFigureOut">
              <a:rPr lang="en-US" smtClean="0"/>
              <a:t>8/8/2025</a:t>
            </a:fld>
            <a:endParaRPr lang="en-US" dirty="0"/>
          </a:p>
        </p:txBody>
      </p:sp>
      <p:sp>
        <p:nvSpPr>
          <p:cNvPr id="6" name="Footer Placeholder 5">
            <a:extLst>
              <a:ext uri="{FF2B5EF4-FFF2-40B4-BE49-F238E27FC236}">
                <a16:creationId xmlns:a16="http://schemas.microsoft.com/office/drawing/2014/main" id="{85A167CC-76C7-8947-95F6-D89E0F421BB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1502B2E-4162-1AE2-38B5-E14142142953}"/>
              </a:ext>
            </a:extLst>
          </p:cNvPr>
          <p:cNvSpPr>
            <a:spLocks noGrp="1"/>
          </p:cNvSpPr>
          <p:nvPr>
            <p:ph type="sldNum" sz="quarter" idx="12"/>
          </p:nvPr>
        </p:nvSpPr>
        <p:spPr/>
        <p:txBody>
          <a:bodyPr/>
          <a:lstStyle/>
          <a:p>
            <a:fld id="{8A7E2D7C-8AC0-4E36-A981-4AD56B7E6A6F}" type="slidenum">
              <a:rPr lang="en-US" smtClean="0"/>
              <a:t>‹#›</a:t>
            </a:fld>
            <a:endParaRPr lang="en-US" dirty="0"/>
          </a:p>
        </p:txBody>
      </p:sp>
    </p:spTree>
    <p:extLst>
      <p:ext uri="{BB962C8B-B14F-4D97-AF65-F5344CB8AC3E}">
        <p14:creationId xmlns:p14="http://schemas.microsoft.com/office/powerpoint/2010/main" val="26498770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theme" Target="../theme/theme3.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18" Type="http://schemas.openxmlformats.org/officeDocument/2006/relationships/theme" Target="../theme/theme4.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17" Type="http://schemas.openxmlformats.org/officeDocument/2006/relationships/slideLayout" Target="../slideLayouts/slideLayout57.xml"/><Relationship Id="rId2" Type="http://schemas.openxmlformats.org/officeDocument/2006/relationships/slideLayout" Target="../slideLayouts/slideLayout42.xml"/><Relationship Id="rId16" Type="http://schemas.openxmlformats.org/officeDocument/2006/relationships/slideLayout" Target="../slideLayouts/slideLayout56.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5" Type="http://schemas.openxmlformats.org/officeDocument/2006/relationships/slideLayout" Target="../slideLayouts/slideLayout5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Layout" Target="../slideLayouts/slideLayout5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theme" Target="../theme/theme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F11A806-A6CD-0B17-8935-1C71DAF6D00E}"/>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9141B9F-CEBB-5C9A-D6EA-B338F1314532}"/>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DB0442-F25D-7E78-4257-CC3BE8CCD207}"/>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CDA56EA5-57FE-4460-B505-E824CB376145}" type="datetimeFigureOut">
              <a:rPr lang="en-US" smtClean="0"/>
              <a:t>8/8/2025</a:t>
            </a:fld>
            <a:endParaRPr lang="en-US" dirty="0"/>
          </a:p>
        </p:txBody>
      </p:sp>
      <p:sp>
        <p:nvSpPr>
          <p:cNvPr id="5" name="Footer Placeholder 4">
            <a:extLst>
              <a:ext uri="{FF2B5EF4-FFF2-40B4-BE49-F238E27FC236}">
                <a16:creationId xmlns:a16="http://schemas.microsoft.com/office/drawing/2014/main" id="{8DF4B15B-3E6B-FF80-034B-7EEED2458572}"/>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4582F88A-D220-B850-90AD-000E0B3B72B3}"/>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8A7E2D7C-8AC0-4E36-A981-4AD56B7E6A6F}" type="slidenum">
              <a:rPr lang="en-US" smtClean="0"/>
              <a:t>‹#›</a:t>
            </a:fld>
            <a:endParaRPr lang="en-US" dirty="0"/>
          </a:p>
        </p:txBody>
      </p:sp>
    </p:spTree>
    <p:extLst>
      <p:ext uri="{BB962C8B-B14F-4D97-AF65-F5344CB8AC3E}">
        <p14:creationId xmlns:p14="http://schemas.microsoft.com/office/powerpoint/2010/main" val="1174743979"/>
      </p:ext>
    </p:extLst>
  </p:cSld>
  <p:clrMap bg1="lt1" tx1="dk1" bg2="lt2" tx2="dk2" accent1="accent1" accent2="accent2" accent3="accent3" accent4="accent4" accent5="accent5" accent6="accent6" hlink="hlink" folHlink="folHlink"/>
  <p:sldLayoutIdLst>
    <p:sldLayoutId id="2147483846" r:id="rId1"/>
    <p:sldLayoutId id="2147483847" r:id="rId2"/>
    <p:sldLayoutId id="2147483848" r:id="rId3"/>
    <p:sldLayoutId id="2147483849" r:id="rId4"/>
    <p:sldLayoutId id="2147483850" r:id="rId5"/>
    <p:sldLayoutId id="2147483851" r:id="rId6"/>
    <p:sldLayoutId id="2147483852" r:id="rId7"/>
    <p:sldLayoutId id="2147483853" r:id="rId8"/>
    <p:sldLayoutId id="2147483854" r:id="rId9"/>
    <p:sldLayoutId id="2147483855" r:id="rId10"/>
    <p:sldLayoutId id="2147483856"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Oval 21"/>
          <p:cNvSpPr/>
          <p:nvPr/>
        </p:nvSpPr>
        <p:spPr>
          <a:xfrm>
            <a:off x="629943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5689832" y="-457200"/>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6299432" y="6096000"/>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153988"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39788"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Rectangle 18"/>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484710" y="452718"/>
            <a:ext cx="7055380"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827700" y="2052925"/>
            <a:ext cx="6711654"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7494989" y="1828771"/>
            <a:ext cx="990599" cy="22865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26E67E3B-6EAF-4770-89D9-18EC3835A007}" type="datetime1">
              <a:rPr lang="en-US" smtClean="0">
                <a:solidFill>
                  <a:prstClr val="black">
                    <a:tint val="75000"/>
                  </a:prstClr>
                </a:solidFill>
              </a:rPr>
              <a:t>8/8/2025</a:t>
            </a:fld>
            <a:endParaRPr lang="en-US" dirty="0">
              <a:solidFill>
                <a:prstClr val="black">
                  <a:tint val="75000"/>
                </a:prstClr>
              </a:solidFill>
            </a:endParaRPr>
          </a:p>
        </p:txBody>
      </p:sp>
      <p:sp>
        <p:nvSpPr>
          <p:cNvPr id="5" name="Footer Placeholder 4"/>
          <p:cNvSpPr>
            <a:spLocks noGrp="1"/>
          </p:cNvSpPr>
          <p:nvPr>
            <p:ph type="ftr" sz="quarter" idx="3"/>
          </p:nvPr>
        </p:nvSpPr>
        <p:spPr>
          <a:xfrm rot="5400000">
            <a:off x="6233335" y="3263371"/>
            <a:ext cx="3859795" cy="228660"/>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7766431" y="295736"/>
            <a:ext cx="628813" cy="767687"/>
          </a:xfrm>
          <a:prstGeom prst="rect">
            <a:avLst/>
          </a:prstGeom>
        </p:spPr>
        <p:txBody>
          <a:bodyPr vert="horz" lIns="91440" tIns="45720" rIns="91440" bIns="45720" rtlCol="0" anchor="b"/>
          <a:lstStyle>
            <a:lvl1pPr algn="ctr">
              <a:defRPr sz="2801" b="0" i="0">
                <a:solidFill>
                  <a:schemeClr val="tx1">
                    <a:tint val="75000"/>
                  </a:schemeClr>
                </a:solidFill>
              </a:defRPr>
            </a:lvl1pPr>
          </a:lstStyle>
          <a:p>
            <a:fld id="{1B09B6B0-3224-437D-BE4C-07884B43B4D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1638340"/>
      </p:ext>
    </p:extLst>
  </p:cSld>
  <p:clrMap bg1="dk1" tx1="lt1" bg2="dk2" tx2="lt2" accent1="accent1" accent2="accent2" accent3="accent3" accent4="accent4" accent5="accent5" accent6="accent6" hlink="hlink" folHlink="folHlink"/>
  <p:sldLayoutIdLst>
    <p:sldLayoutId id="2147483910" r:id="rId1"/>
    <p:sldLayoutId id="2147483911" r:id="rId2"/>
    <p:sldLayoutId id="2147483912" r:id="rId3"/>
    <p:sldLayoutId id="2147483913" r:id="rId4"/>
    <p:sldLayoutId id="2147483914" r:id="rId5"/>
    <p:sldLayoutId id="2147483915" r:id="rId6"/>
    <p:sldLayoutId id="2147483916" r:id="rId7"/>
    <p:sldLayoutId id="2147483917" r:id="rId8"/>
    <p:sldLayoutId id="2147483918" r:id="rId9"/>
    <p:sldLayoutId id="2147483919" r:id="rId10"/>
    <p:sldLayoutId id="2147483920" r:id="rId11"/>
    <p:sldLayoutId id="2147483921" r:id="rId12"/>
    <p:sldLayoutId id="2147483922" r:id="rId13"/>
    <p:sldLayoutId id="2147483923" r:id="rId14"/>
    <p:sldLayoutId id="2147483924" r:id="rId15"/>
    <p:sldLayoutId id="2147483925" r:id="rId16"/>
    <p:sldLayoutId id="2147483926" r:id="rId17"/>
  </p:sldLayoutIdLst>
  <p:hf sldNum="0" hdr="0" ftr="0" dt="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2582693"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89689" y="1123838"/>
            <a:ext cx="2210612" cy="460118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8" name="Rectangle 37"/>
          <p:cNvSpPr/>
          <p:nvPr/>
        </p:nvSpPr>
        <p:spPr>
          <a:xfrm>
            <a:off x="8861898" y="758952"/>
            <a:ext cx="288036"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2901951" y="864108"/>
            <a:ext cx="5486400" cy="5120640"/>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96849" y="6356351"/>
            <a:ext cx="2057400" cy="365125"/>
          </a:xfrm>
          <a:prstGeom prst="rect">
            <a:avLst/>
          </a:prstGeom>
        </p:spPr>
        <p:txBody>
          <a:bodyPr vert="horz" lIns="91440" tIns="45720" rIns="91440" bIns="45720" rtlCol="0" anchor="ctr"/>
          <a:lstStyle>
            <a:lvl1pPr algn="l">
              <a:defRPr sz="1000">
                <a:solidFill>
                  <a:schemeClr val="tx1">
                    <a:lumMod val="50000"/>
                    <a:lumOff val="50000"/>
                  </a:schemeClr>
                </a:solidFill>
              </a:defRPr>
            </a:lvl1pPr>
          </a:lstStyle>
          <a:p>
            <a:fld id="{FDF2A92F-B725-46CD-A36B-F6DBA3979AB0}" type="datetime1">
              <a:rPr lang="en-US" smtClean="0">
                <a:solidFill>
                  <a:prstClr val="black">
                    <a:tint val="75000"/>
                  </a:prstClr>
                </a:solidFill>
              </a:rPr>
              <a:t>8/8/2025</a:t>
            </a:fld>
            <a:endParaRPr lang="en-US" dirty="0">
              <a:solidFill>
                <a:prstClr val="black">
                  <a:tint val="75000"/>
                </a:prstClr>
              </a:solidFill>
            </a:endParaRPr>
          </a:p>
        </p:txBody>
      </p:sp>
      <p:sp>
        <p:nvSpPr>
          <p:cNvPr id="5" name="Footer Placeholder 4"/>
          <p:cNvSpPr>
            <a:spLocks noGrp="1"/>
          </p:cNvSpPr>
          <p:nvPr>
            <p:ph type="ftr" sz="quarter" idx="3"/>
          </p:nvPr>
        </p:nvSpPr>
        <p:spPr>
          <a:xfrm>
            <a:off x="2901951" y="6356351"/>
            <a:ext cx="4433638" cy="365125"/>
          </a:xfrm>
          <a:prstGeom prst="rect">
            <a:avLst/>
          </a:prstGeom>
        </p:spPr>
        <p:txBody>
          <a:bodyPr vert="horz" lIns="91440" tIns="45720" rIns="91440" bIns="45720" rtlCol="0" anchor="ctr"/>
          <a:lstStyle>
            <a:lvl1pPr algn="l">
              <a:defRPr sz="1000">
                <a:solidFill>
                  <a:schemeClr val="tx1">
                    <a:lumMod val="50000"/>
                    <a:lumOff val="50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7975602" y="6356351"/>
            <a:ext cx="1148195" cy="365125"/>
          </a:xfrm>
          <a:prstGeom prst="rect">
            <a:avLst/>
          </a:prstGeom>
        </p:spPr>
        <p:txBody>
          <a:bodyPr vert="horz" lIns="91440" tIns="45720" rIns="91440" bIns="45720" rtlCol="0" anchor="ctr"/>
          <a:lstStyle>
            <a:lvl1pPr algn="r">
              <a:defRPr sz="1100" b="1">
                <a:solidFill>
                  <a:schemeClr val="accent1"/>
                </a:solidFill>
              </a:defRPr>
            </a:lvl1pPr>
          </a:lstStyle>
          <a:p>
            <a:fld id="{1B09B6B0-3224-437D-BE4C-07884B43B4D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79019132"/>
      </p:ext>
    </p:extLst>
  </p:cSld>
  <p:clrMap bg1="lt1" tx1="dk1" bg2="lt2" tx2="dk2" accent1="accent1" accent2="accent2" accent3="accent3" accent4="accent4" accent5="accent5" accent6="accent6" hlink="hlink" folHlink="folHlink"/>
  <p:sldLayoutIdLst>
    <p:sldLayoutId id="2147483928" r:id="rId1"/>
    <p:sldLayoutId id="2147483929" r:id="rId2"/>
    <p:sldLayoutId id="2147483930" r:id="rId3"/>
    <p:sldLayoutId id="2147483931" r:id="rId4"/>
    <p:sldLayoutId id="2147483932" r:id="rId5"/>
    <p:sldLayoutId id="2147483933" r:id="rId6"/>
    <p:sldLayoutId id="2147483934" r:id="rId7"/>
    <p:sldLayoutId id="2147483935" r:id="rId8"/>
    <p:sldLayoutId id="2147483936" r:id="rId9"/>
    <p:sldLayoutId id="2147483937" r:id="rId10"/>
    <p:sldLayoutId id="2147483938" r:id="rId11"/>
    <p:sldLayoutId id="2147483939" r:id="rId12"/>
  </p:sldLayoutIdLst>
  <p:hf hdr="0" ftr="0" dt="0"/>
  <p:txStyles>
    <p:title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19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7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5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Oval 21"/>
          <p:cNvSpPr/>
          <p:nvPr/>
        </p:nvSpPr>
        <p:spPr>
          <a:xfrm>
            <a:off x="629943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5689832" y="-457200"/>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6299432" y="6096000"/>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153988"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39788"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Rectangle 18"/>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484710" y="452718"/>
            <a:ext cx="7055380"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827700" y="2052925"/>
            <a:ext cx="6711654"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7494990" y="1828771"/>
            <a:ext cx="990599" cy="228659"/>
          </a:xfrm>
          <a:prstGeom prst="rect">
            <a:avLst/>
          </a:prstGeom>
        </p:spPr>
        <p:txBody>
          <a:bodyPr vert="horz" lIns="91440" tIns="45720" rIns="91440" bIns="45720" rtlCol="0" anchor="t"/>
          <a:lstStyle>
            <a:lvl1pPr algn="l">
              <a:defRPr sz="825" b="0" i="0">
                <a:solidFill>
                  <a:schemeClr val="tx1">
                    <a:tint val="75000"/>
                    <a:alpha val="60000"/>
                  </a:schemeClr>
                </a:solidFill>
              </a:defRPr>
            </a:lvl1pPr>
          </a:lstStyle>
          <a:p>
            <a:fld id="{26E67E3B-6EAF-4770-89D9-18EC3835A007}" type="datetime1">
              <a:rPr lang="en-US" smtClean="0">
                <a:solidFill>
                  <a:prstClr val="black">
                    <a:tint val="75000"/>
                  </a:prstClr>
                </a:solidFill>
              </a:rPr>
              <a:t>8/8/2025</a:t>
            </a:fld>
            <a:endParaRPr lang="en-US" dirty="0">
              <a:solidFill>
                <a:prstClr val="black">
                  <a:tint val="75000"/>
                </a:prstClr>
              </a:solidFill>
            </a:endParaRPr>
          </a:p>
        </p:txBody>
      </p:sp>
      <p:sp>
        <p:nvSpPr>
          <p:cNvPr id="5" name="Footer Placeholder 4"/>
          <p:cNvSpPr>
            <a:spLocks noGrp="1"/>
          </p:cNvSpPr>
          <p:nvPr>
            <p:ph type="ftr" sz="quarter" idx="3"/>
          </p:nvPr>
        </p:nvSpPr>
        <p:spPr>
          <a:xfrm rot="5400000">
            <a:off x="6233336" y="3263371"/>
            <a:ext cx="3859795" cy="228660"/>
          </a:xfrm>
          <a:prstGeom prst="rect">
            <a:avLst/>
          </a:prstGeom>
        </p:spPr>
        <p:txBody>
          <a:bodyPr vert="horz" lIns="91440" tIns="45720" rIns="91440" bIns="45720" rtlCol="0" anchor="b"/>
          <a:lstStyle>
            <a:lvl1pPr algn="l">
              <a:defRPr sz="825" b="0" i="0">
                <a:solidFill>
                  <a:schemeClr val="tx1">
                    <a:tint val="75000"/>
                    <a:alpha val="60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7766432" y="295738"/>
            <a:ext cx="628813" cy="767687"/>
          </a:xfrm>
          <a:prstGeom prst="rect">
            <a:avLst/>
          </a:prstGeom>
        </p:spPr>
        <p:txBody>
          <a:bodyPr vert="horz" lIns="91440" tIns="45720" rIns="91440" bIns="45720" rtlCol="0" anchor="b"/>
          <a:lstStyle>
            <a:lvl1pPr algn="ctr">
              <a:defRPr sz="2101" b="0" i="0">
                <a:solidFill>
                  <a:schemeClr val="tx1">
                    <a:tint val="75000"/>
                  </a:schemeClr>
                </a:solidFill>
              </a:defRPr>
            </a:lvl1pPr>
          </a:lstStyle>
          <a:p>
            <a:fld id="{1B09B6B0-3224-437D-BE4C-07884B43B4D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05008764"/>
      </p:ext>
    </p:extLst>
  </p:cSld>
  <p:clrMap bg1="dk1" tx1="lt1" bg2="dk2" tx2="lt2" accent1="accent1" accent2="accent2" accent3="accent3" accent4="accent4" accent5="accent5" accent6="accent6" hlink="hlink" folHlink="folHlink"/>
  <p:sldLayoutIdLst>
    <p:sldLayoutId id="2147483941" r:id="rId1"/>
    <p:sldLayoutId id="2147483942" r:id="rId2"/>
    <p:sldLayoutId id="2147483943" r:id="rId3"/>
    <p:sldLayoutId id="2147483944" r:id="rId4"/>
    <p:sldLayoutId id="2147483945" r:id="rId5"/>
    <p:sldLayoutId id="2147483946" r:id="rId6"/>
    <p:sldLayoutId id="2147483947" r:id="rId7"/>
    <p:sldLayoutId id="2147483948" r:id="rId8"/>
    <p:sldLayoutId id="2147483949" r:id="rId9"/>
    <p:sldLayoutId id="2147483950" r:id="rId10"/>
    <p:sldLayoutId id="2147483951" r:id="rId11"/>
    <p:sldLayoutId id="2147483952" r:id="rId12"/>
    <p:sldLayoutId id="2147483953" r:id="rId13"/>
    <p:sldLayoutId id="2147483954" r:id="rId14"/>
    <p:sldLayoutId id="2147483955" r:id="rId15"/>
    <p:sldLayoutId id="2147483956" r:id="rId16"/>
    <p:sldLayoutId id="2147483957" r:id="rId17"/>
  </p:sldLayoutIdLst>
  <p:hf sldNum="0" hdr="0" ftr="0" dt="0"/>
  <p:txStyles>
    <p:titleStyle>
      <a:lvl1pPr algn="l" defTabSz="342900" rtl="0" eaLnBrk="1" latinLnBrk="0" hangingPunct="1">
        <a:spcBef>
          <a:spcPct val="0"/>
        </a:spcBef>
        <a:buNone/>
        <a:defRPr sz="315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7175" indent="-257175" algn="l" defTabSz="342900" rtl="0" eaLnBrk="1" latinLnBrk="0" hangingPunct="1">
        <a:spcBef>
          <a:spcPts val="750"/>
        </a:spcBef>
        <a:spcAft>
          <a:spcPts val="0"/>
        </a:spcAft>
        <a:buClr>
          <a:schemeClr val="accent1"/>
        </a:buClr>
        <a:buSzPct val="80000"/>
        <a:buFont typeface="Wingdings 3" charset="2"/>
        <a:buChar char=""/>
        <a:defRPr sz="1500" b="0" i="0" kern="1200">
          <a:solidFill>
            <a:schemeClr val="tx1"/>
          </a:solidFill>
          <a:latin typeface="+mj-lt"/>
          <a:ea typeface="+mj-ea"/>
          <a:cs typeface="+mj-cs"/>
        </a:defRPr>
      </a:lvl1pPr>
      <a:lvl2pPr marL="557213" indent="-214313" algn="l" defTabSz="342900" rtl="0" eaLnBrk="1" latinLnBrk="0" hangingPunct="1">
        <a:spcBef>
          <a:spcPts val="750"/>
        </a:spcBef>
        <a:spcAft>
          <a:spcPts val="0"/>
        </a:spcAft>
        <a:buClr>
          <a:schemeClr val="accent1"/>
        </a:buClr>
        <a:buSzPct val="80000"/>
        <a:buFont typeface="Wingdings 3" charset="2"/>
        <a:buChar char=""/>
        <a:defRPr sz="1350" b="0" i="0" kern="1200">
          <a:solidFill>
            <a:schemeClr val="tx1"/>
          </a:solidFill>
          <a:latin typeface="+mj-lt"/>
          <a:ea typeface="+mj-ea"/>
          <a:cs typeface="+mj-cs"/>
        </a:defRPr>
      </a:lvl2pPr>
      <a:lvl3pPr marL="857250" indent="-171450" algn="l" defTabSz="342900" rtl="0" eaLnBrk="1" latinLnBrk="0" hangingPunct="1">
        <a:spcBef>
          <a:spcPts val="750"/>
        </a:spcBef>
        <a:spcAft>
          <a:spcPts val="0"/>
        </a:spcAft>
        <a:buClr>
          <a:schemeClr val="accent1"/>
        </a:buClr>
        <a:buSzPct val="80000"/>
        <a:buFont typeface="Wingdings 3" charset="2"/>
        <a:buChar char=""/>
        <a:defRPr sz="1200" b="0" i="0" kern="1200">
          <a:solidFill>
            <a:schemeClr val="tx1"/>
          </a:solidFill>
          <a:latin typeface="+mj-lt"/>
          <a:ea typeface="+mj-ea"/>
          <a:cs typeface="+mj-cs"/>
        </a:defRPr>
      </a:lvl3pPr>
      <a:lvl4pPr marL="1200150" indent="-171450" algn="l" defTabSz="342900" rtl="0" eaLnBrk="1" latinLnBrk="0" hangingPunct="1">
        <a:spcBef>
          <a:spcPts val="750"/>
        </a:spcBef>
        <a:spcAft>
          <a:spcPts val="0"/>
        </a:spcAft>
        <a:buClr>
          <a:schemeClr val="accent1"/>
        </a:buClr>
        <a:buSzPct val="80000"/>
        <a:buFont typeface="Wingdings 3" charset="2"/>
        <a:buChar char=""/>
        <a:defRPr sz="1050" b="0" i="0" kern="1200">
          <a:solidFill>
            <a:schemeClr val="tx1"/>
          </a:solidFill>
          <a:latin typeface="+mj-lt"/>
          <a:ea typeface="+mj-ea"/>
          <a:cs typeface="+mj-cs"/>
        </a:defRPr>
      </a:lvl4pPr>
      <a:lvl5pPr marL="1543050" indent="-171450" algn="l" defTabSz="342900" rtl="0" eaLnBrk="1" latinLnBrk="0" hangingPunct="1">
        <a:spcBef>
          <a:spcPts val="750"/>
        </a:spcBef>
        <a:spcAft>
          <a:spcPts val="0"/>
        </a:spcAft>
        <a:buClr>
          <a:schemeClr val="accent1"/>
        </a:buClr>
        <a:buSzPct val="80000"/>
        <a:buFont typeface="Wingdings 3" charset="2"/>
        <a:buChar char=""/>
        <a:defRPr sz="1050" b="0" i="0" kern="1200">
          <a:solidFill>
            <a:schemeClr val="tx1"/>
          </a:solidFill>
          <a:latin typeface="+mj-lt"/>
          <a:ea typeface="+mj-ea"/>
          <a:cs typeface="+mj-cs"/>
        </a:defRPr>
      </a:lvl5pPr>
      <a:lvl6pPr marL="1885950" indent="-171450" algn="l" defTabSz="342900" rtl="0" eaLnBrk="1" latinLnBrk="0" hangingPunct="1">
        <a:spcBef>
          <a:spcPts val="750"/>
        </a:spcBef>
        <a:spcAft>
          <a:spcPts val="0"/>
        </a:spcAft>
        <a:buClr>
          <a:schemeClr val="accent1"/>
        </a:buClr>
        <a:buSzPct val="80000"/>
        <a:buFont typeface="Wingdings 3" charset="2"/>
        <a:buChar char=""/>
        <a:defRPr sz="1050" b="0" i="0" kern="1200">
          <a:solidFill>
            <a:schemeClr val="tx1"/>
          </a:solidFill>
          <a:latin typeface="+mj-lt"/>
          <a:ea typeface="+mj-ea"/>
          <a:cs typeface="+mj-cs"/>
        </a:defRPr>
      </a:lvl6pPr>
      <a:lvl7pPr marL="2228850" indent="-171450" algn="l" defTabSz="342900" rtl="0" eaLnBrk="1" latinLnBrk="0" hangingPunct="1">
        <a:spcBef>
          <a:spcPts val="750"/>
        </a:spcBef>
        <a:spcAft>
          <a:spcPts val="0"/>
        </a:spcAft>
        <a:buClr>
          <a:schemeClr val="accent1"/>
        </a:buClr>
        <a:buSzPct val="80000"/>
        <a:buFont typeface="Wingdings 3" charset="2"/>
        <a:buChar char=""/>
        <a:defRPr sz="1050" b="0" i="0" kern="1200">
          <a:solidFill>
            <a:schemeClr val="tx1"/>
          </a:solidFill>
          <a:latin typeface="+mj-lt"/>
          <a:ea typeface="+mj-ea"/>
          <a:cs typeface="+mj-cs"/>
        </a:defRPr>
      </a:lvl7pPr>
      <a:lvl8pPr marL="2571750" indent="-171450" algn="l" defTabSz="342900" rtl="0" eaLnBrk="1" latinLnBrk="0" hangingPunct="1">
        <a:spcBef>
          <a:spcPts val="750"/>
        </a:spcBef>
        <a:spcAft>
          <a:spcPts val="0"/>
        </a:spcAft>
        <a:buClr>
          <a:schemeClr val="accent1"/>
        </a:buClr>
        <a:buSzPct val="80000"/>
        <a:buFont typeface="Wingdings 3" charset="2"/>
        <a:buChar char=""/>
        <a:defRPr sz="1050" b="0" i="0" kern="1200">
          <a:solidFill>
            <a:schemeClr val="tx1"/>
          </a:solidFill>
          <a:latin typeface="+mj-lt"/>
          <a:ea typeface="+mj-ea"/>
          <a:cs typeface="+mj-cs"/>
        </a:defRPr>
      </a:lvl8pPr>
      <a:lvl9pPr marL="2914650" indent="-171450" algn="l" defTabSz="342900" rtl="0" eaLnBrk="1" latinLnBrk="0" hangingPunct="1">
        <a:spcBef>
          <a:spcPts val="750"/>
        </a:spcBef>
        <a:spcAft>
          <a:spcPts val="0"/>
        </a:spcAft>
        <a:buClr>
          <a:schemeClr val="accent1"/>
        </a:buClr>
        <a:buSzPct val="80000"/>
        <a:buFont typeface="Wingdings 3" charset="2"/>
        <a:buChar char=""/>
        <a:defRPr sz="1050" b="0" i="0" kern="1200">
          <a:solidFill>
            <a:schemeClr val="tx1"/>
          </a:solidFill>
          <a:latin typeface="+mj-lt"/>
          <a:ea typeface="+mj-ea"/>
          <a:cs typeface="+mj-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2" y="758952"/>
            <a:ext cx="2582693"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89690" y="1123840"/>
            <a:ext cx="2210612" cy="460118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8" name="Rectangle 37"/>
          <p:cNvSpPr/>
          <p:nvPr/>
        </p:nvSpPr>
        <p:spPr>
          <a:xfrm>
            <a:off x="8861898" y="758952"/>
            <a:ext cx="288036"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2901951" y="864108"/>
            <a:ext cx="5486400" cy="5120640"/>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96849" y="6356353"/>
            <a:ext cx="2057400" cy="365125"/>
          </a:xfrm>
          <a:prstGeom prst="rect">
            <a:avLst/>
          </a:prstGeom>
        </p:spPr>
        <p:txBody>
          <a:bodyPr vert="horz" lIns="91440" tIns="45720" rIns="91440" bIns="45720" rtlCol="0" anchor="ctr"/>
          <a:lstStyle>
            <a:lvl1pPr algn="l">
              <a:defRPr sz="750">
                <a:solidFill>
                  <a:schemeClr val="tx1">
                    <a:lumMod val="50000"/>
                    <a:lumOff val="50000"/>
                  </a:schemeClr>
                </a:solidFill>
              </a:defRPr>
            </a:lvl1pPr>
          </a:lstStyle>
          <a:p>
            <a:fld id="{FDF2A92F-B725-46CD-A36B-F6DBA3979AB0}" type="datetime1">
              <a:rPr lang="en-US" smtClean="0">
                <a:solidFill>
                  <a:prstClr val="black">
                    <a:tint val="75000"/>
                  </a:prstClr>
                </a:solidFill>
              </a:rPr>
              <a:t>8/8/2025</a:t>
            </a:fld>
            <a:endParaRPr lang="en-US" dirty="0">
              <a:solidFill>
                <a:prstClr val="black">
                  <a:tint val="75000"/>
                </a:prstClr>
              </a:solidFill>
            </a:endParaRPr>
          </a:p>
        </p:txBody>
      </p:sp>
      <p:sp>
        <p:nvSpPr>
          <p:cNvPr id="5" name="Footer Placeholder 4"/>
          <p:cNvSpPr>
            <a:spLocks noGrp="1"/>
          </p:cNvSpPr>
          <p:nvPr>
            <p:ph type="ftr" sz="quarter" idx="3"/>
          </p:nvPr>
        </p:nvSpPr>
        <p:spPr>
          <a:xfrm>
            <a:off x="2901951" y="6356353"/>
            <a:ext cx="4433638" cy="365125"/>
          </a:xfrm>
          <a:prstGeom prst="rect">
            <a:avLst/>
          </a:prstGeom>
        </p:spPr>
        <p:txBody>
          <a:bodyPr vert="horz" lIns="91440" tIns="45720" rIns="91440" bIns="45720" rtlCol="0" anchor="ctr"/>
          <a:lstStyle>
            <a:lvl1pPr algn="l">
              <a:defRPr sz="750">
                <a:solidFill>
                  <a:schemeClr val="tx1">
                    <a:lumMod val="50000"/>
                    <a:lumOff val="50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7975603" y="6356353"/>
            <a:ext cx="1148195" cy="365125"/>
          </a:xfrm>
          <a:prstGeom prst="rect">
            <a:avLst/>
          </a:prstGeom>
        </p:spPr>
        <p:txBody>
          <a:bodyPr vert="horz" lIns="91440" tIns="45720" rIns="91440" bIns="45720" rtlCol="0" anchor="ctr"/>
          <a:lstStyle>
            <a:lvl1pPr algn="r">
              <a:defRPr sz="825" b="1">
                <a:solidFill>
                  <a:schemeClr val="accent1"/>
                </a:solidFill>
              </a:defRPr>
            </a:lvl1pPr>
          </a:lstStyle>
          <a:p>
            <a:fld id="{1B09B6B0-3224-437D-BE4C-07884B43B4D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42753682"/>
      </p:ext>
    </p:extLst>
  </p:cSld>
  <p:clrMap bg1="lt1" tx1="dk1" bg2="lt2" tx2="dk2" accent1="accent1" accent2="accent2" accent3="accent3" accent4="accent4" accent5="accent5" accent6="accent6" hlink="hlink" folHlink="folHlink"/>
  <p:sldLayoutIdLst>
    <p:sldLayoutId id="2147483959" r:id="rId1"/>
    <p:sldLayoutId id="2147483960" r:id="rId2"/>
    <p:sldLayoutId id="2147483961" r:id="rId3"/>
    <p:sldLayoutId id="2147483962" r:id="rId4"/>
    <p:sldLayoutId id="2147483963" r:id="rId5"/>
    <p:sldLayoutId id="2147483964" r:id="rId6"/>
    <p:sldLayoutId id="2147483965" r:id="rId7"/>
    <p:sldLayoutId id="2147483966" r:id="rId8"/>
    <p:sldLayoutId id="2147483967" r:id="rId9"/>
    <p:sldLayoutId id="2147483968" r:id="rId10"/>
    <p:sldLayoutId id="2147483969" r:id="rId11"/>
    <p:sldLayoutId id="2147483970" r:id="rId12"/>
  </p:sldLayoutIdLst>
  <p:hf hdr="0" ftr="0" dt="0"/>
  <p:txStyles>
    <p:titleStyle>
      <a:lvl1pPr algn="l" defTabSz="685800" rtl="0" eaLnBrk="1" latinLnBrk="0" hangingPunct="1">
        <a:lnSpc>
          <a:spcPct val="90000"/>
        </a:lnSpc>
        <a:spcBef>
          <a:spcPct val="0"/>
        </a:spcBef>
        <a:buNone/>
        <a:defRPr sz="2250" kern="1200" spc="-45" baseline="0">
          <a:solidFill>
            <a:srgbClr val="FFFFFF"/>
          </a:solidFill>
          <a:latin typeface="+mj-lt"/>
          <a:ea typeface="+mj-ea"/>
          <a:cs typeface="+mj-cs"/>
        </a:defRPr>
      </a:lvl1pPr>
    </p:titleStyle>
    <p:bodyStyle>
      <a:lvl1pPr marL="137160" indent="-137160" algn="l" defTabSz="685800" rtl="0" eaLnBrk="1" latinLnBrk="0" hangingPunct="1">
        <a:lnSpc>
          <a:spcPct val="90000"/>
        </a:lnSpc>
        <a:spcBef>
          <a:spcPts val="900"/>
        </a:spcBef>
        <a:buClr>
          <a:schemeClr val="accent1"/>
        </a:buClr>
        <a:buFont typeface="Wingdings 2" pitchFamily="18" charset="2"/>
        <a:buChar char=""/>
        <a:defRPr sz="1425" kern="1200">
          <a:solidFill>
            <a:schemeClr val="tx1">
              <a:lumMod val="65000"/>
              <a:lumOff val="35000"/>
            </a:schemeClr>
          </a:solidFill>
          <a:latin typeface="+mn-lt"/>
          <a:ea typeface="+mn-ea"/>
          <a:cs typeface="+mn-cs"/>
        </a:defRPr>
      </a:lvl1pPr>
      <a:lvl2pPr marL="514350" indent="-137160" algn="l" defTabSz="685800" rtl="0" eaLnBrk="1" latinLnBrk="0" hangingPunct="1">
        <a:lnSpc>
          <a:spcPct val="90000"/>
        </a:lnSpc>
        <a:spcBef>
          <a:spcPts val="188"/>
        </a:spcBef>
        <a:spcAft>
          <a:spcPts val="188"/>
        </a:spcAft>
        <a:buClr>
          <a:schemeClr val="accent1"/>
        </a:buClr>
        <a:buFont typeface="Wingdings 2" pitchFamily="18" charset="2"/>
        <a:buChar char=""/>
        <a:defRPr sz="1275" kern="1200">
          <a:solidFill>
            <a:schemeClr val="tx1">
              <a:lumMod val="65000"/>
              <a:lumOff val="35000"/>
            </a:schemeClr>
          </a:solidFill>
          <a:latin typeface="+mn-lt"/>
          <a:ea typeface="+mn-ea"/>
          <a:cs typeface="+mn-cs"/>
        </a:defRPr>
      </a:lvl2pPr>
      <a:lvl3pPr marL="857250" indent="-137160" algn="l" defTabSz="685800" rtl="0" eaLnBrk="1" latinLnBrk="0" hangingPunct="1">
        <a:lnSpc>
          <a:spcPct val="90000"/>
        </a:lnSpc>
        <a:spcBef>
          <a:spcPts val="188"/>
        </a:spcBef>
        <a:spcAft>
          <a:spcPts val="188"/>
        </a:spcAft>
        <a:buClr>
          <a:schemeClr val="accent1"/>
        </a:buClr>
        <a:buFont typeface="Wingdings 2" pitchFamily="18" charset="2"/>
        <a:buChar char=""/>
        <a:defRPr sz="1125" kern="1200">
          <a:solidFill>
            <a:schemeClr val="tx1">
              <a:lumMod val="65000"/>
              <a:lumOff val="35000"/>
            </a:schemeClr>
          </a:solidFill>
          <a:latin typeface="+mn-lt"/>
          <a:ea typeface="+mn-ea"/>
          <a:cs typeface="+mn-cs"/>
        </a:defRPr>
      </a:lvl3pPr>
      <a:lvl4pPr marL="1200150" indent="-137160" algn="l" defTabSz="685800" rtl="0" eaLnBrk="1" latinLnBrk="0" hangingPunct="1">
        <a:lnSpc>
          <a:spcPct val="90000"/>
        </a:lnSpc>
        <a:spcBef>
          <a:spcPts val="188"/>
        </a:spcBef>
        <a:spcAft>
          <a:spcPts val="188"/>
        </a:spcAft>
        <a:buClr>
          <a:schemeClr val="accent1"/>
        </a:buClr>
        <a:buFont typeface="Wingdings 2" pitchFamily="18" charset="2"/>
        <a:buChar char=""/>
        <a:defRPr sz="975" kern="1200">
          <a:solidFill>
            <a:schemeClr val="tx1">
              <a:lumMod val="65000"/>
              <a:lumOff val="35000"/>
            </a:schemeClr>
          </a:solidFill>
          <a:latin typeface="+mn-lt"/>
          <a:ea typeface="+mn-ea"/>
          <a:cs typeface="+mn-cs"/>
        </a:defRPr>
      </a:lvl4pPr>
      <a:lvl5pPr marL="1543050" indent="-137160" algn="l" defTabSz="685800" rtl="0" eaLnBrk="1" latinLnBrk="0" hangingPunct="1">
        <a:lnSpc>
          <a:spcPct val="90000"/>
        </a:lnSpc>
        <a:spcBef>
          <a:spcPts val="188"/>
        </a:spcBef>
        <a:spcAft>
          <a:spcPts val="188"/>
        </a:spcAft>
        <a:buClr>
          <a:schemeClr val="accent1"/>
        </a:buClr>
        <a:buFont typeface="Wingdings 2" pitchFamily="18" charset="2"/>
        <a:buChar char=""/>
        <a:defRPr sz="975" kern="1200">
          <a:solidFill>
            <a:schemeClr val="tx1">
              <a:lumMod val="65000"/>
              <a:lumOff val="35000"/>
            </a:schemeClr>
          </a:solidFill>
          <a:latin typeface="+mn-lt"/>
          <a:ea typeface="+mn-ea"/>
          <a:cs typeface="+mn-cs"/>
        </a:defRPr>
      </a:lvl5pPr>
      <a:lvl6pPr marL="1885950" indent="-171450" algn="l" defTabSz="685800" rtl="0" eaLnBrk="1" latinLnBrk="0" hangingPunct="1">
        <a:lnSpc>
          <a:spcPct val="90000"/>
        </a:lnSpc>
        <a:spcBef>
          <a:spcPts val="188"/>
        </a:spcBef>
        <a:spcAft>
          <a:spcPts val="188"/>
        </a:spcAft>
        <a:buClr>
          <a:schemeClr val="accent1"/>
        </a:buClr>
        <a:buFont typeface="Wingdings 2" pitchFamily="18" charset="2"/>
        <a:buChar char=""/>
        <a:defRPr sz="975" kern="1200">
          <a:solidFill>
            <a:schemeClr val="tx1">
              <a:lumMod val="65000"/>
              <a:lumOff val="35000"/>
            </a:schemeClr>
          </a:solidFill>
          <a:latin typeface="+mn-lt"/>
          <a:ea typeface="+mn-ea"/>
          <a:cs typeface="+mn-cs"/>
        </a:defRPr>
      </a:lvl6pPr>
      <a:lvl7pPr marL="2228850" indent="-171450" algn="l" defTabSz="685800" rtl="0" eaLnBrk="1" latinLnBrk="0" hangingPunct="1">
        <a:lnSpc>
          <a:spcPct val="90000"/>
        </a:lnSpc>
        <a:spcBef>
          <a:spcPts val="188"/>
        </a:spcBef>
        <a:spcAft>
          <a:spcPts val="188"/>
        </a:spcAft>
        <a:buClr>
          <a:schemeClr val="accent1"/>
        </a:buClr>
        <a:buFont typeface="Wingdings 2" pitchFamily="18" charset="2"/>
        <a:buChar char=""/>
        <a:defRPr sz="975" kern="1200">
          <a:solidFill>
            <a:schemeClr val="tx1">
              <a:lumMod val="65000"/>
              <a:lumOff val="35000"/>
            </a:schemeClr>
          </a:solidFill>
          <a:latin typeface="+mn-lt"/>
          <a:ea typeface="+mn-ea"/>
          <a:cs typeface="+mn-cs"/>
        </a:defRPr>
      </a:lvl7pPr>
      <a:lvl8pPr marL="2571750" indent="-171450" algn="l" defTabSz="685800" rtl="0" eaLnBrk="1" latinLnBrk="0" hangingPunct="1">
        <a:lnSpc>
          <a:spcPct val="90000"/>
        </a:lnSpc>
        <a:spcBef>
          <a:spcPts val="188"/>
        </a:spcBef>
        <a:spcAft>
          <a:spcPts val="188"/>
        </a:spcAft>
        <a:buClr>
          <a:schemeClr val="accent1"/>
        </a:buClr>
        <a:buFont typeface="Wingdings 2" pitchFamily="18" charset="2"/>
        <a:buChar char=""/>
        <a:defRPr sz="975" kern="1200">
          <a:solidFill>
            <a:schemeClr val="tx1">
              <a:lumMod val="65000"/>
              <a:lumOff val="35000"/>
            </a:schemeClr>
          </a:solidFill>
          <a:latin typeface="+mn-lt"/>
          <a:ea typeface="+mn-ea"/>
          <a:cs typeface="+mn-cs"/>
        </a:defRPr>
      </a:lvl8pPr>
      <a:lvl9pPr marL="2914650" indent="-171450" algn="l" defTabSz="685800" rtl="0" eaLnBrk="1" latinLnBrk="0" hangingPunct="1">
        <a:lnSpc>
          <a:spcPct val="90000"/>
        </a:lnSpc>
        <a:spcBef>
          <a:spcPts val="188"/>
        </a:spcBef>
        <a:spcAft>
          <a:spcPts val="188"/>
        </a:spcAft>
        <a:buClr>
          <a:schemeClr val="accent1"/>
        </a:buClr>
        <a:buFont typeface="Wingdings 2" pitchFamily="18" charset="2"/>
        <a:buChar char=""/>
        <a:defRPr sz="975" kern="1200">
          <a:solidFill>
            <a:schemeClr val="tx1">
              <a:lumMod val="65000"/>
              <a:lumOff val="35000"/>
            </a:schemeClr>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46.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46.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3.png"/><Relationship Id="rId2" Type="http://schemas.openxmlformats.org/officeDocument/2006/relationships/image" Target="../media/image1.jpeg"/><Relationship Id="rId1" Type="http://schemas.openxmlformats.org/officeDocument/2006/relationships/slideLayout" Target="../slideLayouts/slideLayout12.xml"/><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image" Target="../media/image10.jpeg"/></Relationships>
</file>

<file path=ppt/slides/_rels/slide17.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3.png"/><Relationship Id="rId7" Type="http://schemas.openxmlformats.org/officeDocument/2006/relationships/image" Target="../media/image14.png"/><Relationship Id="rId2" Type="http://schemas.openxmlformats.org/officeDocument/2006/relationships/image" Target="../media/image1.jpeg"/><Relationship Id="rId1" Type="http://schemas.openxmlformats.org/officeDocument/2006/relationships/slideLayout" Target="../slideLayouts/slideLayout14.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14.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3.png"/><Relationship Id="rId7" Type="http://schemas.openxmlformats.org/officeDocument/2006/relationships/image" Target="../media/image15.jpeg"/><Relationship Id="rId2" Type="http://schemas.openxmlformats.org/officeDocument/2006/relationships/image" Target="../media/image1.jpeg"/><Relationship Id="rId1" Type="http://schemas.openxmlformats.org/officeDocument/2006/relationships/slideLayout" Target="../slideLayouts/slideLayout14.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3.png"/><Relationship Id="rId7" Type="http://schemas.openxmlformats.org/officeDocument/2006/relationships/image" Target="../media/image17.jpeg"/><Relationship Id="rId2" Type="http://schemas.openxmlformats.org/officeDocument/2006/relationships/image" Target="../media/image1.jpeg"/><Relationship Id="rId1" Type="http://schemas.openxmlformats.org/officeDocument/2006/relationships/slideLayout" Target="../slideLayouts/slideLayout14.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13.png"/></Relationships>
</file>

<file path=ppt/slides/_rels/slide24.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3.png"/><Relationship Id="rId7" Type="http://schemas.openxmlformats.org/officeDocument/2006/relationships/image" Target="../media/image19.jpeg"/><Relationship Id="rId2" Type="http://schemas.openxmlformats.org/officeDocument/2006/relationships/image" Target="../media/image1.jpeg"/><Relationship Id="rId1" Type="http://schemas.openxmlformats.org/officeDocument/2006/relationships/slideLayout" Target="../slideLayouts/slideLayout14.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1.jpeg"/><Relationship Id="rId2" Type="http://schemas.openxmlformats.org/officeDocument/2006/relationships/image" Target="../media/image1.jpeg"/><Relationship Id="rId1" Type="http://schemas.openxmlformats.org/officeDocument/2006/relationships/slideLayout" Target="../slideLayouts/slideLayout14.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3.png"/><Relationship Id="rId7" Type="http://schemas.openxmlformats.org/officeDocument/2006/relationships/image" Target="../media/image22.jpeg"/><Relationship Id="rId2" Type="http://schemas.openxmlformats.org/officeDocument/2006/relationships/image" Target="../media/image1.jpeg"/><Relationship Id="rId1" Type="http://schemas.openxmlformats.org/officeDocument/2006/relationships/slideLayout" Target="../slideLayouts/slideLayout14.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24.jpeg"/></Relationships>
</file>

<file path=ppt/slides/_rels/slide27.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3.png"/><Relationship Id="rId7" Type="http://schemas.openxmlformats.org/officeDocument/2006/relationships/image" Target="../media/image25.jpeg"/><Relationship Id="rId2" Type="http://schemas.openxmlformats.org/officeDocument/2006/relationships/image" Target="../media/image1.jpeg"/><Relationship Id="rId1" Type="http://schemas.openxmlformats.org/officeDocument/2006/relationships/slideLayout" Target="../slideLayouts/slideLayout14.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3.png"/><Relationship Id="rId7" Type="http://schemas.openxmlformats.org/officeDocument/2006/relationships/image" Target="../media/image27.jpeg"/><Relationship Id="rId2" Type="http://schemas.openxmlformats.org/officeDocument/2006/relationships/image" Target="../media/image1.jpeg"/><Relationship Id="rId1" Type="http://schemas.openxmlformats.org/officeDocument/2006/relationships/slideLayout" Target="../slideLayouts/slideLayout14.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9.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3.png"/><Relationship Id="rId7" Type="http://schemas.openxmlformats.org/officeDocument/2006/relationships/image" Target="../media/image29.jpeg"/><Relationship Id="rId2" Type="http://schemas.openxmlformats.org/officeDocument/2006/relationships/image" Target="../media/image1.jpeg"/><Relationship Id="rId1" Type="http://schemas.openxmlformats.org/officeDocument/2006/relationships/slideLayout" Target="../slideLayouts/slideLayout14.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31.jpg"/><Relationship Id="rId2" Type="http://schemas.openxmlformats.org/officeDocument/2006/relationships/image" Target="../media/image1.jpeg"/><Relationship Id="rId1" Type="http://schemas.openxmlformats.org/officeDocument/2006/relationships/slideLayout" Target="../slideLayouts/slideLayout14.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1.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3.png"/><Relationship Id="rId7" Type="http://schemas.openxmlformats.org/officeDocument/2006/relationships/image" Target="../media/image32.jpeg"/><Relationship Id="rId2" Type="http://schemas.openxmlformats.org/officeDocument/2006/relationships/image" Target="../media/image1.jpeg"/><Relationship Id="rId1" Type="http://schemas.openxmlformats.org/officeDocument/2006/relationships/slideLayout" Target="../slideLayouts/slideLayout14.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34.png"/><Relationship Id="rId2" Type="http://schemas.openxmlformats.org/officeDocument/2006/relationships/image" Target="../media/image1.jpeg"/><Relationship Id="rId1" Type="http://schemas.openxmlformats.org/officeDocument/2006/relationships/slideLayout" Target="../slideLayouts/slideLayout14.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35.jpeg"/><Relationship Id="rId2" Type="http://schemas.openxmlformats.org/officeDocument/2006/relationships/image" Target="../media/image1.jpeg"/><Relationship Id="rId1" Type="http://schemas.openxmlformats.org/officeDocument/2006/relationships/slideLayout" Target="../slideLayouts/slideLayout14.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4.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png"/><Relationship Id="rId7" Type="http://schemas.openxmlformats.org/officeDocument/2006/relationships/image" Target="../media/image36.jpeg"/><Relationship Id="rId2" Type="http://schemas.openxmlformats.org/officeDocument/2006/relationships/image" Target="../media/image1.jpeg"/><Relationship Id="rId1" Type="http://schemas.openxmlformats.org/officeDocument/2006/relationships/slideLayout" Target="../slideLayouts/slideLayout14.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39.jpeg"/><Relationship Id="rId4" Type="http://schemas.openxmlformats.org/officeDocument/2006/relationships/image" Target="../media/image4.png"/><Relationship Id="rId9" Type="http://schemas.openxmlformats.org/officeDocument/2006/relationships/image" Target="../media/image38.png"/></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5.xml"/><Relationship Id="rId5" Type="http://schemas.openxmlformats.org/officeDocument/2006/relationships/image" Target="../media/image6.png"/><Relationship Id="rId4" Type="http://schemas.openxmlformats.org/officeDocument/2006/relationships/image" Target="../media/image5.png"/></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5.xml"/><Relationship Id="rId6" Type="http://schemas.openxmlformats.org/officeDocument/2006/relationships/hyperlink" Target="mailto:info@oceanpines.org" TargetMode="External"/><Relationship Id="rId5" Type="http://schemas.openxmlformats.org/officeDocument/2006/relationships/image" Target="../media/image6.png"/><Relationship Id="rId4" Type="http://schemas.openxmlformats.org/officeDocument/2006/relationships/image" Target="../media/image5.png"/></Relationships>
</file>

<file path=ppt/slides/_rels/slide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5.xml"/><Relationship Id="rId6" Type="http://schemas.openxmlformats.org/officeDocument/2006/relationships/image" Target="https://files.constantcontact.com/4fdfceab001/4cd6bb01-03f4-42e5-8212-a383c9bfe9d8.png?rdr=true" TargetMode="External"/><Relationship Id="rId5" Type="http://schemas.openxmlformats.org/officeDocument/2006/relationships/image" Target="../media/image6.png"/><Relationship Id="rId4" Type="http://schemas.openxmlformats.org/officeDocument/2006/relationships/image" Target="../media/image5.png"/></Relationships>
</file>

<file path=ppt/slides/_rels/slide3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openxmlformats.org/officeDocument/2006/relationships/notesSlide" Target="../notesSlides/notesSlide7.xml"/><Relationship Id="rId1" Type="http://schemas.openxmlformats.org/officeDocument/2006/relationships/slideLayout" Target="../slideLayouts/slideLayout64.xml"/><Relationship Id="rId4" Type="http://schemas.openxmlformats.org/officeDocument/2006/relationships/image" Target="../media/image40.emf"/></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openxmlformats.org/officeDocument/2006/relationships/notesSlide" Target="../notesSlides/notesSlide8.xml"/><Relationship Id="rId1" Type="http://schemas.openxmlformats.org/officeDocument/2006/relationships/slideLayout" Target="../slideLayouts/slideLayout64.xml"/><Relationship Id="rId4" Type="http://schemas.openxmlformats.org/officeDocument/2006/relationships/image" Target="../media/image41.emf"/></Relationships>
</file>

<file path=ppt/slides/_rels/slide41.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openxmlformats.org/officeDocument/2006/relationships/notesSlide" Target="../notesSlides/notesSlide9.xml"/><Relationship Id="rId1" Type="http://schemas.openxmlformats.org/officeDocument/2006/relationships/slideLayout" Target="../slideLayouts/slideLayout64.xml"/><Relationship Id="rId4" Type="http://schemas.openxmlformats.org/officeDocument/2006/relationships/image" Target="../media/image42.emf"/></Relationships>
</file>

<file path=ppt/slides/_rels/slide42.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openxmlformats.org/officeDocument/2006/relationships/notesSlide" Target="../notesSlides/notesSlide10.xml"/><Relationship Id="rId1" Type="http://schemas.openxmlformats.org/officeDocument/2006/relationships/slideLayout" Target="../slideLayouts/slideLayout35.xml"/><Relationship Id="rId4" Type="http://schemas.openxmlformats.org/officeDocument/2006/relationships/image" Target="../media/image43.emf"/></Relationships>
</file>

<file path=ppt/slides/_rels/slide4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1.xml"/><Relationship Id="rId1" Type="http://schemas.openxmlformats.org/officeDocument/2006/relationships/slideLayout" Target="../slideLayouts/slideLayout35.xml"/></Relationships>
</file>

<file path=ppt/slides/_rels/slide4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jpeg"/><Relationship Id="rId1" Type="http://schemas.openxmlformats.org/officeDocument/2006/relationships/slideLayout" Target="../slideLayouts/slideLayout12.xml"/><Relationship Id="rId4" Type="http://schemas.openxmlformats.org/officeDocument/2006/relationships/image" Target="../media/image46.svg"/></Relationships>
</file>

<file path=ppt/slides/_rels/slide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openxmlformats.org/officeDocument/2006/relationships/notesSlide" Target="../notesSlides/notesSlide12.xml"/><Relationship Id="rId1" Type="http://schemas.openxmlformats.org/officeDocument/2006/relationships/slideLayout" Target="../slideLayouts/slideLayout64.xml"/><Relationship Id="rId4" Type="http://schemas.openxmlformats.org/officeDocument/2006/relationships/image" Target="../media/image47.emf"/></Relationships>
</file>

<file path=ppt/slides/_rels/slide51.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openxmlformats.org/officeDocument/2006/relationships/notesSlide" Target="../notesSlides/notesSlide13.xml"/><Relationship Id="rId1" Type="http://schemas.openxmlformats.org/officeDocument/2006/relationships/slideLayout" Target="../slideLayouts/slideLayout64.xml"/><Relationship Id="rId4" Type="http://schemas.openxmlformats.org/officeDocument/2006/relationships/image" Target="../media/image48.emf"/></Relationships>
</file>

<file path=ppt/slides/_rels/slide52.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openxmlformats.org/officeDocument/2006/relationships/notesSlide" Target="../notesSlides/notesSlide14.xml"/><Relationship Id="rId1" Type="http://schemas.openxmlformats.org/officeDocument/2006/relationships/slideLayout" Target="../slideLayouts/slideLayout64.xml"/><Relationship Id="rId4" Type="http://schemas.openxmlformats.org/officeDocument/2006/relationships/image" Target="../media/image49.emf"/></Relationships>
</file>

<file path=ppt/slides/_rels/slide53.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openxmlformats.org/officeDocument/2006/relationships/notesSlide" Target="../notesSlides/notesSlide15.xml"/><Relationship Id="rId1" Type="http://schemas.openxmlformats.org/officeDocument/2006/relationships/slideLayout" Target="../slideLayouts/slideLayout64.xml"/><Relationship Id="rId4" Type="http://schemas.openxmlformats.org/officeDocument/2006/relationships/image" Target="../media/image50.emf"/></Relationships>
</file>

<file path=ppt/slides/_rels/slide54.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openxmlformats.org/officeDocument/2006/relationships/notesSlide" Target="../notesSlides/notesSlide16.xml"/><Relationship Id="rId1" Type="http://schemas.openxmlformats.org/officeDocument/2006/relationships/slideLayout" Target="../slideLayouts/slideLayout64.xml"/><Relationship Id="rId4" Type="http://schemas.openxmlformats.org/officeDocument/2006/relationships/image" Target="../media/image51.emf"/></Relationships>
</file>

<file path=ppt/slides/_rels/slide55.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openxmlformats.org/officeDocument/2006/relationships/notesSlide" Target="../notesSlides/notesSlide17.xml"/><Relationship Id="rId1" Type="http://schemas.openxmlformats.org/officeDocument/2006/relationships/slideLayout" Target="../slideLayouts/slideLayout64.xml"/><Relationship Id="rId4" Type="http://schemas.openxmlformats.org/officeDocument/2006/relationships/image" Target="../media/image52.emf"/></Relationships>
</file>

<file path=ppt/slides/_rels/slide56.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openxmlformats.org/officeDocument/2006/relationships/notesSlide" Target="../notesSlides/notesSlide18.xml"/><Relationship Id="rId1" Type="http://schemas.openxmlformats.org/officeDocument/2006/relationships/slideLayout" Target="../slideLayouts/slideLayout64.xml"/><Relationship Id="rId4" Type="http://schemas.openxmlformats.org/officeDocument/2006/relationships/image" Target="../media/image53.emf"/></Relationships>
</file>

<file path=ppt/slides/_rels/slide57.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openxmlformats.org/officeDocument/2006/relationships/notesSlide" Target="../notesSlides/notesSlide19.xml"/><Relationship Id="rId1" Type="http://schemas.openxmlformats.org/officeDocument/2006/relationships/slideLayout" Target="../slideLayouts/slideLayout64.xml"/><Relationship Id="rId4" Type="http://schemas.openxmlformats.org/officeDocument/2006/relationships/image" Target="../media/image54.emf"/></Relationships>
</file>

<file path=ppt/slides/_rels/slide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46.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66216" y="1447800"/>
            <a:ext cx="4109273" cy="3329581"/>
          </a:xfrm>
        </p:spPr>
        <p:txBody>
          <a:bodyPr>
            <a:normAutofit/>
          </a:bodyPr>
          <a:lstStyle/>
          <a:p>
            <a:pPr>
              <a:lnSpc>
                <a:spcPct val="90000"/>
              </a:lnSpc>
            </a:pPr>
            <a:r>
              <a:rPr lang="en-US" sz="4500" b="1" dirty="0">
                <a:latin typeface="Century Gothic" panose="020B0502020202020204" pitchFamily="34" charset="0"/>
              </a:rPr>
              <a:t>Ocean Pines Association</a:t>
            </a:r>
            <a:br>
              <a:rPr lang="en-US" sz="4500" b="1" dirty="0">
                <a:latin typeface="Century Gothic" panose="020B0502020202020204" pitchFamily="34" charset="0"/>
              </a:rPr>
            </a:br>
            <a:r>
              <a:rPr lang="en-US" sz="4500" b="1" dirty="0">
                <a:latin typeface="Century Gothic" panose="020B0502020202020204" pitchFamily="34" charset="0"/>
              </a:rPr>
              <a:t>Annual Membership Meeting</a:t>
            </a:r>
          </a:p>
        </p:txBody>
      </p:sp>
      <p:sp>
        <p:nvSpPr>
          <p:cNvPr id="3" name="Subtitle 2"/>
          <p:cNvSpPr>
            <a:spLocks noGrp="1"/>
          </p:cNvSpPr>
          <p:nvPr>
            <p:ph type="subTitle" idx="1"/>
          </p:nvPr>
        </p:nvSpPr>
        <p:spPr>
          <a:xfrm>
            <a:off x="866217" y="4777380"/>
            <a:ext cx="4109272" cy="861420"/>
          </a:xfrm>
        </p:spPr>
        <p:txBody>
          <a:bodyPr>
            <a:normAutofit/>
          </a:bodyPr>
          <a:lstStyle/>
          <a:p>
            <a:r>
              <a:rPr lang="en-US" b="1" dirty="0">
                <a:latin typeface="Century Gothic" panose="020B0502020202020204" pitchFamily="34" charset="0"/>
              </a:rPr>
              <a:t>August 9, 2025</a:t>
            </a:r>
          </a:p>
        </p:txBody>
      </p:sp>
      <p:pic>
        <p:nvPicPr>
          <p:cNvPr id="4" name="Picture 3" descr="NEWOceanPinesAssociation_Circle_logo small">
            <a:extLst>
              <a:ext uri="{FF2B5EF4-FFF2-40B4-BE49-F238E27FC236}">
                <a16:creationId xmlns:a16="http://schemas.microsoft.com/office/drawing/2014/main" id="{BE017A14-258A-2128-BC92-14B2DED57A3D}"/>
              </a:ext>
            </a:extLst>
          </p:cNvPr>
          <p:cNvPicPr>
            <a:picLocks noChangeAspect="1"/>
          </p:cNvPicPr>
          <p:nvPr/>
        </p:nvPicPr>
        <p:blipFill>
          <a:blip r:embed="rId3" cstate="print"/>
          <a:stretch>
            <a:fillRect/>
          </a:stretch>
        </p:blipFill>
        <p:spPr bwMode="auto">
          <a:xfrm>
            <a:off x="5334000" y="1743029"/>
            <a:ext cx="3371942" cy="3371942"/>
          </a:xfrm>
          <a:prstGeom prst="rect">
            <a:avLst/>
          </a:prstGeom>
          <a:noFill/>
        </p:spPr>
      </p:pic>
    </p:spTree>
    <p:extLst>
      <p:ext uri="{BB962C8B-B14F-4D97-AF65-F5344CB8AC3E}">
        <p14:creationId xmlns:p14="http://schemas.microsoft.com/office/powerpoint/2010/main" val="367096492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par>
                                <p:cTn id="8" presetID="10" presetClass="entr" presetSubtype="0" fill="hold" grpId="0" nodeType="withEffect">
                                  <p:stCondLst>
                                    <p:cond delay="2000"/>
                                  </p:stCondLst>
                                  <p:iterate type="lt">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4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id="{5D2D844C-AB64-4A03-80BE-33212E61DD0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3027759" cy="4188315"/>
          </a:xfrm>
          <a:prstGeom prst="rect">
            <a:avLst/>
          </a:prstGeom>
        </p:spPr>
      </p:pic>
      <p:pic>
        <p:nvPicPr>
          <p:cNvPr id="38" name="Picture 37">
            <a:extLst>
              <a:ext uri="{FF2B5EF4-FFF2-40B4-BE49-F238E27FC236}">
                <a16:creationId xmlns:a16="http://schemas.microsoft.com/office/drawing/2014/main" id="{CAAD0E9B-89C2-4268-98B4-BA7BFFF2C70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141809" cy="2365453"/>
          </a:xfrm>
          <a:prstGeom prst="rect">
            <a:avLst/>
          </a:prstGeom>
        </p:spPr>
      </p:pic>
      <p:sp>
        <p:nvSpPr>
          <p:cNvPr id="40" name="Oval 39">
            <a:extLst>
              <a:ext uri="{FF2B5EF4-FFF2-40B4-BE49-F238E27FC236}">
                <a16:creationId xmlns:a16="http://schemas.microsoft.com/office/drawing/2014/main" id="{1653AB08-C531-42A8-AA8D-C2ABAE87CC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56759" y="1676400"/>
            <a:ext cx="211455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42" name="Picture 41">
            <a:extLst>
              <a:ext uri="{FF2B5EF4-FFF2-40B4-BE49-F238E27FC236}">
                <a16:creationId xmlns:a16="http://schemas.microsoft.com/office/drawing/2014/main" id="{72E47EEC-33C8-4EC3-8BFC-BB02B4171FD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5999559" y="0"/>
            <a:ext cx="1202540" cy="1141407"/>
          </a:xfrm>
          <a:prstGeom prst="rect">
            <a:avLst/>
          </a:prstGeom>
        </p:spPr>
      </p:pic>
      <p:pic>
        <p:nvPicPr>
          <p:cNvPr id="44" name="Picture 43">
            <a:extLst>
              <a:ext uri="{FF2B5EF4-FFF2-40B4-BE49-F238E27FC236}">
                <a16:creationId xmlns:a16="http://schemas.microsoft.com/office/drawing/2014/main" id="{A8BC9CC6-50D5-4C61-9EDE-315A1B5F14E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6456759" y="6096000"/>
            <a:ext cx="745300" cy="762000"/>
          </a:xfrm>
          <a:prstGeom prst="rect">
            <a:avLst/>
          </a:prstGeom>
        </p:spPr>
      </p:pic>
      <p:sp>
        <p:nvSpPr>
          <p:cNvPr id="46" name="Rectangle 45">
            <a:extLst>
              <a:ext uri="{FF2B5EF4-FFF2-40B4-BE49-F238E27FC236}">
                <a16:creationId xmlns:a16="http://schemas.microsoft.com/office/drawing/2014/main" id="{CED2641B-4430-4CF4-89AB-3FADDD630F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useBgFill="1">
        <p:nvSpPr>
          <p:cNvPr id="48" name="Rectangle 47">
            <a:extLst>
              <a:ext uri="{FF2B5EF4-FFF2-40B4-BE49-F238E27FC236}">
                <a16:creationId xmlns:a16="http://schemas.microsoft.com/office/drawing/2014/main" id="{052BEFF1-896C-45B1-B02C-96A6A1BC38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50" name="Freeform 36">
            <a:extLst>
              <a:ext uri="{FF2B5EF4-FFF2-40B4-BE49-F238E27FC236}">
                <a16:creationId xmlns:a16="http://schemas.microsoft.com/office/drawing/2014/main" id="{BB237A14-61B1-4C00-A670-5D8D68A866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483477" y="0"/>
            <a:ext cx="419604"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2">
              <a:alpha val="20000"/>
            </a:schemeClr>
          </a:solidFill>
          <a:ln>
            <a:noFill/>
          </a:ln>
        </p:spPr>
        <p:txBody>
          <a:bodyPr rtlCol="0" anchor="ctr"/>
          <a:lstStyle/>
          <a:p>
            <a:pPr algn="ctr"/>
            <a:endParaRPr lang="en-US"/>
          </a:p>
        </p:txBody>
      </p:sp>
      <p:sp>
        <p:nvSpPr>
          <p:cNvPr id="52" name="Freeform: Shape 51">
            <a:extLst>
              <a:ext uri="{FF2B5EF4-FFF2-40B4-BE49-F238E27FC236}">
                <a16:creationId xmlns:a16="http://schemas.microsoft.com/office/drawing/2014/main" id="{8598F259-6F54-47A3-8D13-1603D786A3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3743184" cy="6858001"/>
          </a:xfrm>
          <a:custGeom>
            <a:avLst/>
            <a:gdLst>
              <a:gd name="connsiteX0" fmla="*/ 3646196 w 4990911"/>
              <a:gd name="connsiteY0" fmla="*/ 0 h 6858001"/>
              <a:gd name="connsiteX1" fmla="*/ 4989734 w 4990911"/>
              <a:gd name="connsiteY1" fmla="*/ 0 h 6858001"/>
              <a:gd name="connsiteX2" fmla="*/ 4964689 w 4990911"/>
              <a:gd name="connsiteY2" fmla="*/ 155677 h 6858001"/>
              <a:gd name="connsiteX3" fmla="*/ 4940820 w 4990911"/>
              <a:gd name="connsiteY3" fmla="*/ 310668 h 6858001"/>
              <a:gd name="connsiteX4" fmla="*/ 4917456 w 4990911"/>
              <a:gd name="connsiteY4" fmla="*/ 466344 h 6858001"/>
              <a:gd name="connsiteX5" fmla="*/ 4897453 w 4990911"/>
              <a:gd name="connsiteY5" fmla="*/ 622707 h 6858001"/>
              <a:gd name="connsiteX6" fmla="*/ 4877282 w 4990911"/>
              <a:gd name="connsiteY6" fmla="*/ 778383 h 6858001"/>
              <a:gd name="connsiteX7" fmla="*/ 4858456 w 4990911"/>
              <a:gd name="connsiteY7" fmla="*/ 934746 h 6858001"/>
              <a:gd name="connsiteX8" fmla="*/ 4842320 w 4990911"/>
              <a:gd name="connsiteY8" fmla="*/ 1089051 h 6858001"/>
              <a:gd name="connsiteX9" fmla="*/ 4827024 w 4990911"/>
              <a:gd name="connsiteY9" fmla="*/ 1245413 h 6858001"/>
              <a:gd name="connsiteX10" fmla="*/ 4813072 w 4990911"/>
              <a:gd name="connsiteY10" fmla="*/ 1401090 h 6858001"/>
              <a:gd name="connsiteX11" fmla="*/ 4800970 w 4990911"/>
              <a:gd name="connsiteY11" fmla="*/ 1554023 h 6858001"/>
              <a:gd name="connsiteX12" fmla="*/ 4788867 w 4990911"/>
              <a:gd name="connsiteY12" fmla="*/ 1709014 h 6858001"/>
              <a:gd name="connsiteX13" fmla="*/ 4778782 w 4990911"/>
              <a:gd name="connsiteY13" fmla="*/ 1861947 h 6858001"/>
              <a:gd name="connsiteX14" fmla="*/ 4770882 w 4990911"/>
              <a:gd name="connsiteY14" fmla="*/ 2014881 h 6858001"/>
              <a:gd name="connsiteX15" fmla="*/ 4762645 w 4990911"/>
              <a:gd name="connsiteY15" fmla="*/ 2167128 h 6858001"/>
              <a:gd name="connsiteX16" fmla="*/ 4755754 w 4990911"/>
              <a:gd name="connsiteY16" fmla="*/ 2318004 h 6858001"/>
              <a:gd name="connsiteX17" fmla="*/ 4750879 w 4990911"/>
              <a:gd name="connsiteY17" fmla="*/ 2467509 h 6858001"/>
              <a:gd name="connsiteX18" fmla="*/ 4746677 w 4990911"/>
              <a:gd name="connsiteY18" fmla="*/ 2617013 h 6858001"/>
              <a:gd name="connsiteX19" fmla="*/ 4742643 w 4990911"/>
              <a:gd name="connsiteY19" fmla="*/ 2765146 h 6858001"/>
              <a:gd name="connsiteX20" fmla="*/ 4740794 w 4990911"/>
              <a:gd name="connsiteY20" fmla="*/ 2911221 h 6858001"/>
              <a:gd name="connsiteX21" fmla="*/ 4738777 w 4990911"/>
              <a:gd name="connsiteY21" fmla="*/ 3057297 h 6858001"/>
              <a:gd name="connsiteX22" fmla="*/ 4737768 w 4990911"/>
              <a:gd name="connsiteY22" fmla="*/ 3201315 h 6858001"/>
              <a:gd name="connsiteX23" fmla="*/ 4738777 w 4990911"/>
              <a:gd name="connsiteY23" fmla="*/ 3343961 h 6858001"/>
              <a:gd name="connsiteX24" fmla="*/ 4738777 w 4990911"/>
              <a:gd name="connsiteY24" fmla="*/ 3485236 h 6858001"/>
              <a:gd name="connsiteX25" fmla="*/ 4740794 w 4990911"/>
              <a:gd name="connsiteY25" fmla="*/ 3625139 h 6858001"/>
              <a:gd name="connsiteX26" fmla="*/ 4743819 w 4990911"/>
              <a:gd name="connsiteY26" fmla="*/ 3762299 h 6858001"/>
              <a:gd name="connsiteX27" fmla="*/ 4746677 w 4990911"/>
              <a:gd name="connsiteY27" fmla="*/ 3898087 h 6858001"/>
              <a:gd name="connsiteX28" fmla="*/ 4749871 w 4990911"/>
              <a:gd name="connsiteY28" fmla="*/ 4031133 h 6858001"/>
              <a:gd name="connsiteX29" fmla="*/ 4754745 w 4990911"/>
              <a:gd name="connsiteY29" fmla="*/ 4163492 h 6858001"/>
              <a:gd name="connsiteX30" fmla="*/ 4759956 w 4990911"/>
              <a:gd name="connsiteY30" fmla="*/ 4293793 h 6858001"/>
              <a:gd name="connsiteX31" fmla="*/ 4764662 w 4990911"/>
              <a:gd name="connsiteY31" fmla="*/ 4421352 h 6858001"/>
              <a:gd name="connsiteX32" fmla="*/ 4777942 w 4990911"/>
              <a:gd name="connsiteY32" fmla="*/ 4670298 h 6858001"/>
              <a:gd name="connsiteX33" fmla="*/ 4792061 w 4990911"/>
              <a:gd name="connsiteY33" fmla="*/ 4908956 h 6858001"/>
              <a:gd name="connsiteX34" fmla="*/ 4806853 w 4990911"/>
              <a:gd name="connsiteY34" fmla="*/ 5138013 h 6858001"/>
              <a:gd name="connsiteX35" fmla="*/ 4823158 w 4990911"/>
              <a:gd name="connsiteY35" fmla="*/ 5354726 h 6858001"/>
              <a:gd name="connsiteX36" fmla="*/ 4840135 w 4990911"/>
              <a:gd name="connsiteY36" fmla="*/ 5561838 h 6858001"/>
              <a:gd name="connsiteX37" fmla="*/ 4858456 w 4990911"/>
              <a:gd name="connsiteY37" fmla="*/ 5753862 h 6858001"/>
              <a:gd name="connsiteX38" fmla="*/ 4876442 w 4990911"/>
              <a:gd name="connsiteY38" fmla="*/ 5934227 h 6858001"/>
              <a:gd name="connsiteX39" fmla="*/ 4894427 w 4990911"/>
              <a:gd name="connsiteY39" fmla="*/ 6100191 h 6858001"/>
              <a:gd name="connsiteX40" fmla="*/ 4911404 w 4990911"/>
              <a:gd name="connsiteY40" fmla="*/ 6252438 h 6858001"/>
              <a:gd name="connsiteX41" fmla="*/ 4927541 w 4990911"/>
              <a:gd name="connsiteY41" fmla="*/ 6387541 h 6858001"/>
              <a:gd name="connsiteX42" fmla="*/ 4942837 w 4990911"/>
              <a:gd name="connsiteY42" fmla="*/ 6509613 h 6858001"/>
              <a:gd name="connsiteX43" fmla="*/ 4955612 w 4990911"/>
              <a:gd name="connsiteY43" fmla="*/ 6612483 h 6858001"/>
              <a:gd name="connsiteX44" fmla="*/ 4967714 w 4990911"/>
              <a:gd name="connsiteY44" fmla="*/ 6698894 h 6858001"/>
              <a:gd name="connsiteX45" fmla="*/ 4985028 w 4990911"/>
              <a:gd name="connsiteY45" fmla="*/ 6817538 h 6858001"/>
              <a:gd name="connsiteX46" fmla="*/ 4990911 w 4990911"/>
              <a:gd name="connsiteY46" fmla="*/ 6858000 h 6858001"/>
              <a:gd name="connsiteX47" fmla="*/ 4085557 w 4990911"/>
              <a:gd name="connsiteY47" fmla="*/ 6858000 h 6858001"/>
              <a:gd name="connsiteX48" fmla="*/ 4085557 w 4990911"/>
              <a:gd name="connsiteY48" fmla="*/ 6858001 h 6858001"/>
              <a:gd name="connsiteX49" fmla="*/ 0 w 4990911"/>
              <a:gd name="connsiteY49" fmla="*/ 6858001 h 6858001"/>
              <a:gd name="connsiteX50" fmla="*/ 0 w 4990911"/>
              <a:gd name="connsiteY50" fmla="*/ 1 h 6858001"/>
              <a:gd name="connsiteX51" fmla="*/ 3646196 w 4990911"/>
              <a:gd name="connsiteY51" fmla="*/ 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990911" h="6858001">
                <a:moveTo>
                  <a:pt x="3646196" y="0"/>
                </a:moveTo>
                <a:lnTo>
                  <a:pt x="4989734" y="0"/>
                </a:lnTo>
                <a:lnTo>
                  <a:pt x="4964689" y="155677"/>
                </a:lnTo>
                <a:lnTo>
                  <a:pt x="4940820" y="310668"/>
                </a:lnTo>
                <a:lnTo>
                  <a:pt x="4917456" y="466344"/>
                </a:lnTo>
                <a:lnTo>
                  <a:pt x="4897453" y="622707"/>
                </a:lnTo>
                <a:lnTo>
                  <a:pt x="4877282" y="778383"/>
                </a:lnTo>
                <a:lnTo>
                  <a:pt x="4858456" y="934746"/>
                </a:lnTo>
                <a:lnTo>
                  <a:pt x="4842320" y="1089051"/>
                </a:lnTo>
                <a:lnTo>
                  <a:pt x="4827024" y="1245413"/>
                </a:lnTo>
                <a:lnTo>
                  <a:pt x="4813072" y="1401090"/>
                </a:lnTo>
                <a:lnTo>
                  <a:pt x="4800970" y="1554023"/>
                </a:lnTo>
                <a:lnTo>
                  <a:pt x="4788867" y="1709014"/>
                </a:lnTo>
                <a:lnTo>
                  <a:pt x="4778782" y="1861947"/>
                </a:lnTo>
                <a:lnTo>
                  <a:pt x="4770882" y="2014881"/>
                </a:lnTo>
                <a:lnTo>
                  <a:pt x="4762645" y="2167128"/>
                </a:lnTo>
                <a:lnTo>
                  <a:pt x="4755754" y="2318004"/>
                </a:lnTo>
                <a:lnTo>
                  <a:pt x="4750879" y="2467509"/>
                </a:lnTo>
                <a:lnTo>
                  <a:pt x="4746677" y="2617013"/>
                </a:lnTo>
                <a:lnTo>
                  <a:pt x="4742643" y="2765146"/>
                </a:lnTo>
                <a:lnTo>
                  <a:pt x="4740794" y="2911221"/>
                </a:lnTo>
                <a:lnTo>
                  <a:pt x="4738777" y="3057297"/>
                </a:lnTo>
                <a:lnTo>
                  <a:pt x="4737768" y="3201315"/>
                </a:lnTo>
                <a:lnTo>
                  <a:pt x="4738777" y="3343961"/>
                </a:lnTo>
                <a:lnTo>
                  <a:pt x="4738777" y="3485236"/>
                </a:lnTo>
                <a:lnTo>
                  <a:pt x="4740794" y="3625139"/>
                </a:lnTo>
                <a:lnTo>
                  <a:pt x="4743819" y="3762299"/>
                </a:lnTo>
                <a:lnTo>
                  <a:pt x="4746677" y="3898087"/>
                </a:lnTo>
                <a:lnTo>
                  <a:pt x="4749871" y="4031133"/>
                </a:lnTo>
                <a:lnTo>
                  <a:pt x="4754745" y="4163492"/>
                </a:lnTo>
                <a:lnTo>
                  <a:pt x="4759956" y="4293793"/>
                </a:lnTo>
                <a:lnTo>
                  <a:pt x="4764662" y="4421352"/>
                </a:lnTo>
                <a:lnTo>
                  <a:pt x="4777942" y="4670298"/>
                </a:lnTo>
                <a:lnTo>
                  <a:pt x="4792061" y="4908956"/>
                </a:lnTo>
                <a:lnTo>
                  <a:pt x="4806853" y="5138013"/>
                </a:lnTo>
                <a:lnTo>
                  <a:pt x="4823158" y="5354726"/>
                </a:lnTo>
                <a:lnTo>
                  <a:pt x="4840135" y="5561838"/>
                </a:lnTo>
                <a:lnTo>
                  <a:pt x="4858456" y="5753862"/>
                </a:lnTo>
                <a:lnTo>
                  <a:pt x="4876442" y="5934227"/>
                </a:lnTo>
                <a:lnTo>
                  <a:pt x="4894427" y="6100191"/>
                </a:lnTo>
                <a:lnTo>
                  <a:pt x="4911404" y="6252438"/>
                </a:lnTo>
                <a:lnTo>
                  <a:pt x="4927541" y="6387541"/>
                </a:lnTo>
                <a:lnTo>
                  <a:pt x="4942837" y="6509613"/>
                </a:lnTo>
                <a:lnTo>
                  <a:pt x="4955612" y="6612483"/>
                </a:lnTo>
                <a:lnTo>
                  <a:pt x="4967714" y="6698894"/>
                </a:lnTo>
                <a:lnTo>
                  <a:pt x="4985028" y="6817538"/>
                </a:lnTo>
                <a:lnTo>
                  <a:pt x="4990911" y="6858000"/>
                </a:lnTo>
                <a:lnTo>
                  <a:pt x="4085557" y="6858000"/>
                </a:lnTo>
                <a:lnTo>
                  <a:pt x="4085557" y="6858001"/>
                </a:lnTo>
                <a:lnTo>
                  <a:pt x="0" y="6858001"/>
                </a:lnTo>
                <a:lnTo>
                  <a:pt x="0" y="1"/>
                </a:lnTo>
                <a:lnTo>
                  <a:pt x="3646196" y="1"/>
                </a:lnTo>
                <a:close/>
              </a:path>
            </a:pathLst>
          </a:cu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0BA768A8-4FED-4ED8-9E46-6BE72188EC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 name="TextBox 3">
            <a:extLst>
              <a:ext uri="{FF2B5EF4-FFF2-40B4-BE49-F238E27FC236}">
                <a16:creationId xmlns:a16="http://schemas.microsoft.com/office/drawing/2014/main" id="{C2430C1F-0159-BB29-9926-D90702026B24}"/>
              </a:ext>
            </a:extLst>
          </p:cNvPr>
          <p:cNvSpPr txBox="1"/>
          <p:nvPr/>
        </p:nvSpPr>
        <p:spPr>
          <a:xfrm>
            <a:off x="550512" y="2770929"/>
            <a:ext cx="2642159" cy="1316141"/>
          </a:xfrm>
          <a:prstGeom prst="rect">
            <a:avLst/>
          </a:prstGeom>
        </p:spPr>
        <p:txBody>
          <a:bodyPr vert="horz" lIns="91440" tIns="45720" rIns="91440" bIns="45720" rtlCol="0" anchor="t">
            <a:normAutofit/>
          </a:bodyPr>
          <a:lstStyle/>
          <a:p>
            <a:pPr algn="ctr" defTabSz="457200">
              <a:spcBef>
                <a:spcPct val="0"/>
              </a:spcBef>
              <a:spcAft>
                <a:spcPts val="450"/>
              </a:spcAft>
              <a:defRPr/>
            </a:pPr>
            <a:r>
              <a:rPr lang="en-US" sz="3200" dirty="0">
                <a:solidFill>
                  <a:srgbClr val="FFFFFF"/>
                </a:solidFill>
                <a:latin typeface="+mj-lt"/>
                <a:ea typeface="+mj-ea"/>
                <a:cs typeface="+mj-cs"/>
              </a:rPr>
              <a:t>Audit</a:t>
            </a:r>
          </a:p>
          <a:p>
            <a:pPr algn="ctr" defTabSz="457200">
              <a:spcBef>
                <a:spcPct val="0"/>
              </a:spcBef>
              <a:spcAft>
                <a:spcPts val="450"/>
              </a:spcAft>
              <a:defRPr/>
            </a:pPr>
            <a:r>
              <a:rPr lang="en-US" sz="3200" dirty="0">
                <a:solidFill>
                  <a:srgbClr val="FFFFFF"/>
                </a:solidFill>
                <a:latin typeface="+mj-lt"/>
                <a:ea typeface="+mj-ea"/>
                <a:cs typeface="+mj-cs"/>
              </a:rPr>
              <a:t>Report</a:t>
            </a:r>
          </a:p>
        </p:txBody>
      </p:sp>
      <p:sp>
        <p:nvSpPr>
          <p:cNvPr id="2" name="Content Placeholder 2">
            <a:extLst>
              <a:ext uri="{FF2B5EF4-FFF2-40B4-BE49-F238E27FC236}">
                <a16:creationId xmlns:a16="http://schemas.microsoft.com/office/drawing/2014/main" id="{2FEE9F30-9FD0-AA37-2896-AAF83E427CFB}"/>
              </a:ext>
            </a:extLst>
          </p:cNvPr>
          <p:cNvSpPr txBox="1">
            <a:spLocks/>
          </p:cNvSpPr>
          <p:nvPr/>
        </p:nvSpPr>
        <p:spPr>
          <a:xfrm>
            <a:off x="3903081" y="1141407"/>
            <a:ext cx="4439628" cy="5487993"/>
          </a:xfrm>
          <a:prstGeom prst="rect">
            <a:avLst/>
          </a:prstGeom>
        </p:spPr>
        <p:txBody>
          <a:bodyPr vert="horz" lIns="91440" tIns="45720" rIns="91440" bIns="45720" rtlCol="0">
            <a:normAutofit fontScale="92500" lnSpcReduction="1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a:lstStyle>
          <a:p>
            <a:pPr marL="136922" indent="-136922">
              <a:lnSpc>
                <a:spcPct val="90000"/>
              </a:lnSpc>
            </a:pPr>
            <a:r>
              <a:rPr lang="en-US" sz="1700" dirty="0"/>
              <a:t>Audit report is on pages 3-5 and is on UHY letterhead as it is prepared by us and renders our opinion on the financial statement prepared by management</a:t>
            </a:r>
          </a:p>
          <a:p>
            <a:pPr marL="136922" indent="-136922">
              <a:lnSpc>
                <a:spcPct val="90000"/>
              </a:lnSpc>
            </a:pPr>
            <a:r>
              <a:rPr lang="en-US" sz="1700" dirty="0"/>
              <a:t>Components of the audit opinion:</a:t>
            </a:r>
          </a:p>
          <a:p>
            <a:pPr marL="713185" lvl="3" indent="-123825">
              <a:lnSpc>
                <a:spcPct val="90000"/>
              </a:lnSpc>
            </a:pPr>
            <a:r>
              <a:rPr lang="en-US" sz="1500" dirty="0"/>
              <a:t>Opinion and our basis for the opinion – I’m pleased to report that the Association received a “clean” unmodified audit opinion</a:t>
            </a:r>
          </a:p>
          <a:p>
            <a:pPr marL="713185" lvl="3" indent="-123825">
              <a:lnSpc>
                <a:spcPct val="90000"/>
              </a:lnSpc>
            </a:pPr>
            <a:r>
              <a:rPr lang="en-US" sz="1500" dirty="0"/>
              <a:t>Discusses what management is responsible for, including preparation and fair presentation</a:t>
            </a:r>
          </a:p>
          <a:p>
            <a:pPr marL="713185" lvl="3" indent="-123825">
              <a:lnSpc>
                <a:spcPct val="90000"/>
              </a:lnSpc>
            </a:pPr>
            <a:r>
              <a:rPr lang="en-US" sz="1500" dirty="0"/>
              <a:t>The auditor responsibility is to perform procedures to obtain audit evidence to express an opinion on the financial statements.  Audit was conducted in accordance with auditing standards generally accepted in the United States that require us to plan and perform the audit to obtain reasonable assurance that the financials are free from material misstatement</a:t>
            </a:r>
          </a:p>
          <a:p>
            <a:pPr marL="713185" lvl="3" indent="-123825">
              <a:lnSpc>
                <a:spcPct val="90000"/>
              </a:lnSpc>
            </a:pPr>
            <a:r>
              <a:rPr lang="en-US" sz="1500" dirty="0"/>
              <a:t>Procedures for supplementary information and required supplementary information</a:t>
            </a:r>
          </a:p>
        </p:txBody>
      </p:sp>
    </p:spTree>
    <p:extLst>
      <p:ext uri="{BB962C8B-B14F-4D97-AF65-F5344CB8AC3E}">
        <p14:creationId xmlns:p14="http://schemas.microsoft.com/office/powerpoint/2010/main" val="260238825"/>
      </p:ext>
    </p:extLst>
  </p:cSld>
  <p:clrMapOvr>
    <a:overrideClrMapping bg1="lt1" tx1="dk1" bg2="lt2" tx2="dk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id="{5D2D844C-AB64-4A03-80BE-33212E61DD0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3027759" cy="4188315"/>
          </a:xfrm>
          <a:prstGeom prst="rect">
            <a:avLst/>
          </a:prstGeom>
        </p:spPr>
      </p:pic>
      <p:pic>
        <p:nvPicPr>
          <p:cNvPr id="38" name="Picture 37">
            <a:extLst>
              <a:ext uri="{FF2B5EF4-FFF2-40B4-BE49-F238E27FC236}">
                <a16:creationId xmlns:a16="http://schemas.microsoft.com/office/drawing/2014/main" id="{CAAD0E9B-89C2-4268-98B4-BA7BFFF2C70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141809" cy="2365453"/>
          </a:xfrm>
          <a:prstGeom prst="rect">
            <a:avLst/>
          </a:prstGeom>
        </p:spPr>
      </p:pic>
      <p:sp>
        <p:nvSpPr>
          <p:cNvPr id="40" name="Oval 39">
            <a:extLst>
              <a:ext uri="{FF2B5EF4-FFF2-40B4-BE49-F238E27FC236}">
                <a16:creationId xmlns:a16="http://schemas.microsoft.com/office/drawing/2014/main" id="{1653AB08-C531-42A8-AA8D-C2ABAE87CC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56759" y="1676400"/>
            <a:ext cx="211455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42" name="Picture 41">
            <a:extLst>
              <a:ext uri="{FF2B5EF4-FFF2-40B4-BE49-F238E27FC236}">
                <a16:creationId xmlns:a16="http://schemas.microsoft.com/office/drawing/2014/main" id="{72E47EEC-33C8-4EC3-8BFC-BB02B4171FD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5999559" y="0"/>
            <a:ext cx="1202540" cy="1141407"/>
          </a:xfrm>
          <a:prstGeom prst="rect">
            <a:avLst/>
          </a:prstGeom>
        </p:spPr>
      </p:pic>
      <p:pic>
        <p:nvPicPr>
          <p:cNvPr id="44" name="Picture 43">
            <a:extLst>
              <a:ext uri="{FF2B5EF4-FFF2-40B4-BE49-F238E27FC236}">
                <a16:creationId xmlns:a16="http://schemas.microsoft.com/office/drawing/2014/main" id="{A8BC9CC6-50D5-4C61-9EDE-315A1B5F14E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6456759" y="6096000"/>
            <a:ext cx="745300" cy="762000"/>
          </a:xfrm>
          <a:prstGeom prst="rect">
            <a:avLst/>
          </a:prstGeom>
        </p:spPr>
      </p:pic>
      <p:sp>
        <p:nvSpPr>
          <p:cNvPr id="46" name="Rectangle 45">
            <a:extLst>
              <a:ext uri="{FF2B5EF4-FFF2-40B4-BE49-F238E27FC236}">
                <a16:creationId xmlns:a16="http://schemas.microsoft.com/office/drawing/2014/main" id="{CED2641B-4430-4CF4-89AB-3FADDD630F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useBgFill="1">
        <p:nvSpPr>
          <p:cNvPr id="48" name="Rectangle 47">
            <a:extLst>
              <a:ext uri="{FF2B5EF4-FFF2-40B4-BE49-F238E27FC236}">
                <a16:creationId xmlns:a16="http://schemas.microsoft.com/office/drawing/2014/main" id="{052BEFF1-896C-45B1-B02C-96A6A1BC38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50" name="Freeform 36">
            <a:extLst>
              <a:ext uri="{FF2B5EF4-FFF2-40B4-BE49-F238E27FC236}">
                <a16:creationId xmlns:a16="http://schemas.microsoft.com/office/drawing/2014/main" id="{BB237A14-61B1-4C00-A670-5D8D68A866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483477" y="0"/>
            <a:ext cx="419604"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2">
              <a:alpha val="20000"/>
            </a:schemeClr>
          </a:solidFill>
          <a:ln>
            <a:noFill/>
          </a:ln>
        </p:spPr>
        <p:txBody>
          <a:bodyPr rtlCol="0" anchor="ctr"/>
          <a:lstStyle/>
          <a:p>
            <a:pPr algn="ctr"/>
            <a:endParaRPr lang="en-US"/>
          </a:p>
        </p:txBody>
      </p:sp>
      <p:sp>
        <p:nvSpPr>
          <p:cNvPr id="52" name="Freeform: Shape 51">
            <a:extLst>
              <a:ext uri="{FF2B5EF4-FFF2-40B4-BE49-F238E27FC236}">
                <a16:creationId xmlns:a16="http://schemas.microsoft.com/office/drawing/2014/main" id="{8598F259-6F54-47A3-8D13-1603D786A3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3743184" cy="6858001"/>
          </a:xfrm>
          <a:custGeom>
            <a:avLst/>
            <a:gdLst>
              <a:gd name="connsiteX0" fmla="*/ 3646196 w 4990911"/>
              <a:gd name="connsiteY0" fmla="*/ 0 h 6858001"/>
              <a:gd name="connsiteX1" fmla="*/ 4989734 w 4990911"/>
              <a:gd name="connsiteY1" fmla="*/ 0 h 6858001"/>
              <a:gd name="connsiteX2" fmla="*/ 4964689 w 4990911"/>
              <a:gd name="connsiteY2" fmla="*/ 155677 h 6858001"/>
              <a:gd name="connsiteX3" fmla="*/ 4940820 w 4990911"/>
              <a:gd name="connsiteY3" fmla="*/ 310668 h 6858001"/>
              <a:gd name="connsiteX4" fmla="*/ 4917456 w 4990911"/>
              <a:gd name="connsiteY4" fmla="*/ 466344 h 6858001"/>
              <a:gd name="connsiteX5" fmla="*/ 4897453 w 4990911"/>
              <a:gd name="connsiteY5" fmla="*/ 622707 h 6858001"/>
              <a:gd name="connsiteX6" fmla="*/ 4877282 w 4990911"/>
              <a:gd name="connsiteY6" fmla="*/ 778383 h 6858001"/>
              <a:gd name="connsiteX7" fmla="*/ 4858456 w 4990911"/>
              <a:gd name="connsiteY7" fmla="*/ 934746 h 6858001"/>
              <a:gd name="connsiteX8" fmla="*/ 4842320 w 4990911"/>
              <a:gd name="connsiteY8" fmla="*/ 1089051 h 6858001"/>
              <a:gd name="connsiteX9" fmla="*/ 4827024 w 4990911"/>
              <a:gd name="connsiteY9" fmla="*/ 1245413 h 6858001"/>
              <a:gd name="connsiteX10" fmla="*/ 4813072 w 4990911"/>
              <a:gd name="connsiteY10" fmla="*/ 1401090 h 6858001"/>
              <a:gd name="connsiteX11" fmla="*/ 4800970 w 4990911"/>
              <a:gd name="connsiteY11" fmla="*/ 1554023 h 6858001"/>
              <a:gd name="connsiteX12" fmla="*/ 4788867 w 4990911"/>
              <a:gd name="connsiteY12" fmla="*/ 1709014 h 6858001"/>
              <a:gd name="connsiteX13" fmla="*/ 4778782 w 4990911"/>
              <a:gd name="connsiteY13" fmla="*/ 1861947 h 6858001"/>
              <a:gd name="connsiteX14" fmla="*/ 4770882 w 4990911"/>
              <a:gd name="connsiteY14" fmla="*/ 2014881 h 6858001"/>
              <a:gd name="connsiteX15" fmla="*/ 4762645 w 4990911"/>
              <a:gd name="connsiteY15" fmla="*/ 2167128 h 6858001"/>
              <a:gd name="connsiteX16" fmla="*/ 4755754 w 4990911"/>
              <a:gd name="connsiteY16" fmla="*/ 2318004 h 6858001"/>
              <a:gd name="connsiteX17" fmla="*/ 4750879 w 4990911"/>
              <a:gd name="connsiteY17" fmla="*/ 2467509 h 6858001"/>
              <a:gd name="connsiteX18" fmla="*/ 4746677 w 4990911"/>
              <a:gd name="connsiteY18" fmla="*/ 2617013 h 6858001"/>
              <a:gd name="connsiteX19" fmla="*/ 4742643 w 4990911"/>
              <a:gd name="connsiteY19" fmla="*/ 2765146 h 6858001"/>
              <a:gd name="connsiteX20" fmla="*/ 4740794 w 4990911"/>
              <a:gd name="connsiteY20" fmla="*/ 2911221 h 6858001"/>
              <a:gd name="connsiteX21" fmla="*/ 4738777 w 4990911"/>
              <a:gd name="connsiteY21" fmla="*/ 3057297 h 6858001"/>
              <a:gd name="connsiteX22" fmla="*/ 4737768 w 4990911"/>
              <a:gd name="connsiteY22" fmla="*/ 3201315 h 6858001"/>
              <a:gd name="connsiteX23" fmla="*/ 4738777 w 4990911"/>
              <a:gd name="connsiteY23" fmla="*/ 3343961 h 6858001"/>
              <a:gd name="connsiteX24" fmla="*/ 4738777 w 4990911"/>
              <a:gd name="connsiteY24" fmla="*/ 3485236 h 6858001"/>
              <a:gd name="connsiteX25" fmla="*/ 4740794 w 4990911"/>
              <a:gd name="connsiteY25" fmla="*/ 3625139 h 6858001"/>
              <a:gd name="connsiteX26" fmla="*/ 4743819 w 4990911"/>
              <a:gd name="connsiteY26" fmla="*/ 3762299 h 6858001"/>
              <a:gd name="connsiteX27" fmla="*/ 4746677 w 4990911"/>
              <a:gd name="connsiteY27" fmla="*/ 3898087 h 6858001"/>
              <a:gd name="connsiteX28" fmla="*/ 4749871 w 4990911"/>
              <a:gd name="connsiteY28" fmla="*/ 4031133 h 6858001"/>
              <a:gd name="connsiteX29" fmla="*/ 4754745 w 4990911"/>
              <a:gd name="connsiteY29" fmla="*/ 4163492 h 6858001"/>
              <a:gd name="connsiteX30" fmla="*/ 4759956 w 4990911"/>
              <a:gd name="connsiteY30" fmla="*/ 4293793 h 6858001"/>
              <a:gd name="connsiteX31" fmla="*/ 4764662 w 4990911"/>
              <a:gd name="connsiteY31" fmla="*/ 4421352 h 6858001"/>
              <a:gd name="connsiteX32" fmla="*/ 4777942 w 4990911"/>
              <a:gd name="connsiteY32" fmla="*/ 4670298 h 6858001"/>
              <a:gd name="connsiteX33" fmla="*/ 4792061 w 4990911"/>
              <a:gd name="connsiteY33" fmla="*/ 4908956 h 6858001"/>
              <a:gd name="connsiteX34" fmla="*/ 4806853 w 4990911"/>
              <a:gd name="connsiteY34" fmla="*/ 5138013 h 6858001"/>
              <a:gd name="connsiteX35" fmla="*/ 4823158 w 4990911"/>
              <a:gd name="connsiteY35" fmla="*/ 5354726 h 6858001"/>
              <a:gd name="connsiteX36" fmla="*/ 4840135 w 4990911"/>
              <a:gd name="connsiteY36" fmla="*/ 5561838 h 6858001"/>
              <a:gd name="connsiteX37" fmla="*/ 4858456 w 4990911"/>
              <a:gd name="connsiteY37" fmla="*/ 5753862 h 6858001"/>
              <a:gd name="connsiteX38" fmla="*/ 4876442 w 4990911"/>
              <a:gd name="connsiteY38" fmla="*/ 5934227 h 6858001"/>
              <a:gd name="connsiteX39" fmla="*/ 4894427 w 4990911"/>
              <a:gd name="connsiteY39" fmla="*/ 6100191 h 6858001"/>
              <a:gd name="connsiteX40" fmla="*/ 4911404 w 4990911"/>
              <a:gd name="connsiteY40" fmla="*/ 6252438 h 6858001"/>
              <a:gd name="connsiteX41" fmla="*/ 4927541 w 4990911"/>
              <a:gd name="connsiteY41" fmla="*/ 6387541 h 6858001"/>
              <a:gd name="connsiteX42" fmla="*/ 4942837 w 4990911"/>
              <a:gd name="connsiteY42" fmla="*/ 6509613 h 6858001"/>
              <a:gd name="connsiteX43" fmla="*/ 4955612 w 4990911"/>
              <a:gd name="connsiteY43" fmla="*/ 6612483 h 6858001"/>
              <a:gd name="connsiteX44" fmla="*/ 4967714 w 4990911"/>
              <a:gd name="connsiteY44" fmla="*/ 6698894 h 6858001"/>
              <a:gd name="connsiteX45" fmla="*/ 4985028 w 4990911"/>
              <a:gd name="connsiteY45" fmla="*/ 6817538 h 6858001"/>
              <a:gd name="connsiteX46" fmla="*/ 4990911 w 4990911"/>
              <a:gd name="connsiteY46" fmla="*/ 6858000 h 6858001"/>
              <a:gd name="connsiteX47" fmla="*/ 4085557 w 4990911"/>
              <a:gd name="connsiteY47" fmla="*/ 6858000 h 6858001"/>
              <a:gd name="connsiteX48" fmla="*/ 4085557 w 4990911"/>
              <a:gd name="connsiteY48" fmla="*/ 6858001 h 6858001"/>
              <a:gd name="connsiteX49" fmla="*/ 0 w 4990911"/>
              <a:gd name="connsiteY49" fmla="*/ 6858001 h 6858001"/>
              <a:gd name="connsiteX50" fmla="*/ 0 w 4990911"/>
              <a:gd name="connsiteY50" fmla="*/ 1 h 6858001"/>
              <a:gd name="connsiteX51" fmla="*/ 3646196 w 4990911"/>
              <a:gd name="connsiteY51" fmla="*/ 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990911" h="6858001">
                <a:moveTo>
                  <a:pt x="3646196" y="0"/>
                </a:moveTo>
                <a:lnTo>
                  <a:pt x="4989734" y="0"/>
                </a:lnTo>
                <a:lnTo>
                  <a:pt x="4964689" y="155677"/>
                </a:lnTo>
                <a:lnTo>
                  <a:pt x="4940820" y="310668"/>
                </a:lnTo>
                <a:lnTo>
                  <a:pt x="4917456" y="466344"/>
                </a:lnTo>
                <a:lnTo>
                  <a:pt x="4897453" y="622707"/>
                </a:lnTo>
                <a:lnTo>
                  <a:pt x="4877282" y="778383"/>
                </a:lnTo>
                <a:lnTo>
                  <a:pt x="4858456" y="934746"/>
                </a:lnTo>
                <a:lnTo>
                  <a:pt x="4842320" y="1089051"/>
                </a:lnTo>
                <a:lnTo>
                  <a:pt x="4827024" y="1245413"/>
                </a:lnTo>
                <a:lnTo>
                  <a:pt x="4813072" y="1401090"/>
                </a:lnTo>
                <a:lnTo>
                  <a:pt x="4800970" y="1554023"/>
                </a:lnTo>
                <a:lnTo>
                  <a:pt x="4788867" y="1709014"/>
                </a:lnTo>
                <a:lnTo>
                  <a:pt x="4778782" y="1861947"/>
                </a:lnTo>
                <a:lnTo>
                  <a:pt x="4770882" y="2014881"/>
                </a:lnTo>
                <a:lnTo>
                  <a:pt x="4762645" y="2167128"/>
                </a:lnTo>
                <a:lnTo>
                  <a:pt x="4755754" y="2318004"/>
                </a:lnTo>
                <a:lnTo>
                  <a:pt x="4750879" y="2467509"/>
                </a:lnTo>
                <a:lnTo>
                  <a:pt x="4746677" y="2617013"/>
                </a:lnTo>
                <a:lnTo>
                  <a:pt x="4742643" y="2765146"/>
                </a:lnTo>
                <a:lnTo>
                  <a:pt x="4740794" y="2911221"/>
                </a:lnTo>
                <a:lnTo>
                  <a:pt x="4738777" y="3057297"/>
                </a:lnTo>
                <a:lnTo>
                  <a:pt x="4737768" y="3201315"/>
                </a:lnTo>
                <a:lnTo>
                  <a:pt x="4738777" y="3343961"/>
                </a:lnTo>
                <a:lnTo>
                  <a:pt x="4738777" y="3485236"/>
                </a:lnTo>
                <a:lnTo>
                  <a:pt x="4740794" y="3625139"/>
                </a:lnTo>
                <a:lnTo>
                  <a:pt x="4743819" y="3762299"/>
                </a:lnTo>
                <a:lnTo>
                  <a:pt x="4746677" y="3898087"/>
                </a:lnTo>
                <a:lnTo>
                  <a:pt x="4749871" y="4031133"/>
                </a:lnTo>
                <a:lnTo>
                  <a:pt x="4754745" y="4163492"/>
                </a:lnTo>
                <a:lnTo>
                  <a:pt x="4759956" y="4293793"/>
                </a:lnTo>
                <a:lnTo>
                  <a:pt x="4764662" y="4421352"/>
                </a:lnTo>
                <a:lnTo>
                  <a:pt x="4777942" y="4670298"/>
                </a:lnTo>
                <a:lnTo>
                  <a:pt x="4792061" y="4908956"/>
                </a:lnTo>
                <a:lnTo>
                  <a:pt x="4806853" y="5138013"/>
                </a:lnTo>
                <a:lnTo>
                  <a:pt x="4823158" y="5354726"/>
                </a:lnTo>
                <a:lnTo>
                  <a:pt x="4840135" y="5561838"/>
                </a:lnTo>
                <a:lnTo>
                  <a:pt x="4858456" y="5753862"/>
                </a:lnTo>
                <a:lnTo>
                  <a:pt x="4876442" y="5934227"/>
                </a:lnTo>
                <a:lnTo>
                  <a:pt x="4894427" y="6100191"/>
                </a:lnTo>
                <a:lnTo>
                  <a:pt x="4911404" y="6252438"/>
                </a:lnTo>
                <a:lnTo>
                  <a:pt x="4927541" y="6387541"/>
                </a:lnTo>
                <a:lnTo>
                  <a:pt x="4942837" y="6509613"/>
                </a:lnTo>
                <a:lnTo>
                  <a:pt x="4955612" y="6612483"/>
                </a:lnTo>
                <a:lnTo>
                  <a:pt x="4967714" y="6698894"/>
                </a:lnTo>
                <a:lnTo>
                  <a:pt x="4985028" y="6817538"/>
                </a:lnTo>
                <a:lnTo>
                  <a:pt x="4990911" y="6858000"/>
                </a:lnTo>
                <a:lnTo>
                  <a:pt x="4085557" y="6858000"/>
                </a:lnTo>
                <a:lnTo>
                  <a:pt x="4085557" y="6858001"/>
                </a:lnTo>
                <a:lnTo>
                  <a:pt x="0" y="6858001"/>
                </a:lnTo>
                <a:lnTo>
                  <a:pt x="0" y="1"/>
                </a:lnTo>
                <a:lnTo>
                  <a:pt x="3646196" y="1"/>
                </a:lnTo>
                <a:close/>
              </a:path>
            </a:pathLst>
          </a:cu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0BA768A8-4FED-4ED8-9E46-6BE72188EC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 name="TextBox 3">
            <a:extLst>
              <a:ext uri="{FF2B5EF4-FFF2-40B4-BE49-F238E27FC236}">
                <a16:creationId xmlns:a16="http://schemas.microsoft.com/office/drawing/2014/main" id="{C2430C1F-0159-BB29-9926-D90702026B24}"/>
              </a:ext>
            </a:extLst>
          </p:cNvPr>
          <p:cNvSpPr txBox="1"/>
          <p:nvPr/>
        </p:nvSpPr>
        <p:spPr>
          <a:xfrm>
            <a:off x="545497" y="2552700"/>
            <a:ext cx="2642159" cy="1752600"/>
          </a:xfrm>
          <a:prstGeom prst="rect">
            <a:avLst/>
          </a:prstGeom>
        </p:spPr>
        <p:txBody>
          <a:bodyPr vert="horz" lIns="91440" tIns="45720" rIns="91440" bIns="45720" rtlCol="0" anchor="t">
            <a:normAutofit/>
          </a:bodyPr>
          <a:lstStyle/>
          <a:p>
            <a:pPr algn="ctr" defTabSz="457200">
              <a:spcBef>
                <a:spcPct val="0"/>
              </a:spcBef>
              <a:spcAft>
                <a:spcPts val="450"/>
              </a:spcAft>
              <a:defRPr/>
            </a:pPr>
            <a:r>
              <a:rPr lang="en-US" sz="3200" dirty="0">
                <a:solidFill>
                  <a:srgbClr val="FFFFFF"/>
                </a:solidFill>
                <a:latin typeface="+mj-lt"/>
                <a:ea typeface="+mj-ea"/>
                <a:cs typeface="+mj-cs"/>
              </a:rPr>
              <a:t>Quick overview of procedures</a:t>
            </a:r>
          </a:p>
        </p:txBody>
      </p:sp>
      <p:sp>
        <p:nvSpPr>
          <p:cNvPr id="3" name="Content Placeholder 2">
            <a:extLst>
              <a:ext uri="{FF2B5EF4-FFF2-40B4-BE49-F238E27FC236}">
                <a16:creationId xmlns:a16="http://schemas.microsoft.com/office/drawing/2014/main" id="{44A8ECC8-560E-2976-7DFB-84489686871E}"/>
              </a:ext>
            </a:extLst>
          </p:cNvPr>
          <p:cNvSpPr txBox="1">
            <a:spLocks/>
          </p:cNvSpPr>
          <p:nvPr/>
        </p:nvSpPr>
        <p:spPr>
          <a:xfrm>
            <a:off x="3903081" y="1645920"/>
            <a:ext cx="4439628" cy="4470821"/>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a:lstStyle>
          <a:p>
            <a:pPr marL="0" indent="0">
              <a:lnSpc>
                <a:spcPct val="90000"/>
              </a:lnSpc>
            </a:pPr>
            <a:r>
              <a:rPr lang="en-US" sz="1800" dirty="0"/>
              <a:t>Timeline of procedures:</a:t>
            </a:r>
          </a:p>
          <a:p>
            <a:pPr marL="657225" lvl="1" indent="-257175">
              <a:lnSpc>
                <a:spcPct val="90000"/>
              </a:lnSpc>
            </a:pPr>
            <a:r>
              <a:rPr lang="en-US" sz="1600" dirty="0"/>
              <a:t>Late April – Planning, internal control documentation, risk assessments</a:t>
            </a:r>
          </a:p>
          <a:p>
            <a:pPr marL="657225" lvl="1" indent="-257175">
              <a:lnSpc>
                <a:spcPct val="90000"/>
              </a:lnSpc>
            </a:pPr>
            <a:r>
              <a:rPr lang="en-US" sz="1600" dirty="0"/>
              <a:t>April 30 - Perform sample test counts of inventory at various locations.  Also, send out year end cash confirmations to financial institutions</a:t>
            </a:r>
          </a:p>
          <a:p>
            <a:pPr marL="657225" lvl="1" indent="-257175">
              <a:lnSpc>
                <a:spcPct val="90000"/>
              </a:lnSpc>
            </a:pPr>
            <a:r>
              <a:rPr lang="en-US" sz="1600" dirty="0"/>
              <a:t>End of May/early June – year end fieldwork, balance sheet and income statement testing of accounts and transactions</a:t>
            </a:r>
          </a:p>
          <a:p>
            <a:pPr marL="657225" lvl="1" indent="-257175">
              <a:lnSpc>
                <a:spcPct val="90000"/>
              </a:lnSpc>
            </a:pPr>
            <a:r>
              <a:rPr lang="en-US" sz="1600" dirty="0"/>
              <a:t>July/July – Wrap up procedures and financial statement preparation and review</a:t>
            </a:r>
          </a:p>
          <a:p>
            <a:pPr marL="657225" lvl="1" indent="-257175">
              <a:lnSpc>
                <a:spcPct val="90000"/>
              </a:lnSpc>
            </a:pPr>
            <a:r>
              <a:rPr lang="en-US" sz="1600" dirty="0"/>
              <a:t>Today’s annual meeting</a:t>
            </a:r>
          </a:p>
        </p:txBody>
      </p:sp>
    </p:spTree>
    <p:extLst>
      <p:ext uri="{BB962C8B-B14F-4D97-AF65-F5344CB8AC3E}">
        <p14:creationId xmlns:p14="http://schemas.microsoft.com/office/powerpoint/2010/main" val="3863334696"/>
      </p:ext>
    </p:extLst>
  </p:cSld>
  <p:clrMapOvr>
    <a:overrideClrMapping bg1="lt1" tx1="dk1" bg2="lt2" tx2="dk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A2A105-FB12-E752-64F0-09F6E0ADF89C}"/>
              </a:ext>
            </a:extLst>
          </p:cNvPr>
          <p:cNvSpPr>
            <a:spLocks noGrp="1"/>
          </p:cNvSpPr>
          <p:nvPr>
            <p:ph type="title"/>
          </p:nvPr>
        </p:nvSpPr>
        <p:spPr>
          <a:xfrm>
            <a:off x="628650" y="2165933"/>
            <a:ext cx="7886700" cy="604008"/>
          </a:xfrm>
        </p:spPr>
        <p:txBody>
          <a:bodyPr>
            <a:normAutofit fontScale="90000"/>
          </a:bodyPr>
          <a:lstStyle/>
          <a:p>
            <a:pPr algn="ctr"/>
            <a:br>
              <a:rPr lang="en-US" dirty="0">
                <a:latin typeface="Times New Roman" panose="02020603050405020304" pitchFamily="18" charset="0"/>
                <a:cs typeface="Times New Roman" panose="02020603050405020304" pitchFamily="18" charset="0"/>
              </a:rPr>
            </a:br>
            <a:br>
              <a:rPr lang="en-US" dirty="0">
                <a:latin typeface="Times New Roman" panose="02020603050405020304" pitchFamily="18" charset="0"/>
                <a:cs typeface="Times New Roman" panose="02020603050405020304" pitchFamily="18" charset="0"/>
              </a:rPr>
            </a:br>
            <a:br>
              <a:rPr lang="en-US" dirty="0">
                <a:latin typeface="Times New Roman" panose="02020603050405020304" pitchFamily="18" charset="0"/>
                <a:cs typeface="Times New Roman" panose="02020603050405020304" pitchFamily="18" charset="0"/>
              </a:rPr>
            </a:br>
            <a:br>
              <a:rPr lang="en-US" dirty="0">
                <a:latin typeface="Times New Roman" panose="02020603050405020304" pitchFamily="18" charset="0"/>
                <a:cs typeface="Times New Roman" panose="02020603050405020304" pitchFamily="18" charset="0"/>
              </a:rPr>
            </a:br>
            <a:br>
              <a:rPr lang="en-US" dirty="0">
                <a:latin typeface="Times New Roman" panose="02020603050405020304" pitchFamily="18" charset="0"/>
                <a:cs typeface="Times New Roman" panose="02020603050405020304" pitchFamily="18" charset="0"/>
              </a:rPr>
            </a:br>
            <a:br>
              <a:rPr lang="en-US" dirty="0">
                <a:latin typeface="Times New Roman" panose="02020603050405020304" pitchFamily="18" charset="0"/>
                <a:cs typeface="Times New Roman" panose="02020603050405020304" pitchFamily="18" charset="0"/>
              </a:rPr>
            </a:br>
            <a:r>
              <a:rPr lang="en-US" sz="5300" dirty="0">
                <a:latin typeface="Times New Roman" panose="02020603050405020304" pitchFamily="18" charset="0"/>
                <a:cs typeface="Times New Roman" panose="02020603050405020304" pitchFamily="18" charset="0"/>
              </a:rPr>
              <a:t>2025</a:t>
            </a:r>
            <a:br>
              <a:rPr lang="en-US" sz="4000" dirty="0">
                <a:latin typeface="Times New Roman" panose="02020603050405020304" pitchFamily="18" charset="0"/>
                <a:cs typeface="Times New Roman" panose="02020603050405020304" pitchFamily="18" charset="0"/>
              </a:rPr>
            </a:br>
            <a:r>
              <a:rPr lang="en-US" sz="5300" dirty="0">
                <a:latin typeface="Times New Roman" panose="02020603050405020304" pitchFamily="18" charset="0"/>
                <a:cs typeface="Times New Roman" panose="02020603050405020304" pitchFamily="18" charset="0"/>
              </a:rPr>
              <a:t>President’s Annual Report</a:t>
            </a:r>
            <a:br>
              <a:rPr lang="en-US" sz="5300" dirty="0">
                <a:latin typeface="Times New Roman" panose="02020603050405020304" pitchFamily="18" charset="0"/>
                <a:cs typeface="Times New Roman" panose="02020603050405020304" pitchFamily="18" charset="0"/>
              </a:rPr>
            </a:br>
            <a:r>
              <a:rPr lang="en-US" sz="5300" dirty="0">
                <a:latin typeface="Times New Roman" panose="02020603050405020304" pitchFamily="18" charset="0"/>
                <a:cs typeface="Times New Roman" panose="02020603050405020304" pitchFamily="18" charset="0"/>
              </a:rPr>
              <a:t>Dr. Stuart Lakernick</a:t>
            </a:r>
            <a:endParaRPr lang="en-US" sz="4500" dirty="0">
              <a:latin typeface="Times New Roman" panose="02020603050405020304" pitchFamily="18" charset="0"/>
              <a:cs typeface="Times New Roman" panose="02020603050405020304" pitchFamily="18" charset="0"/>
            </a:endParaRPr>
          </a:p>
        </p:txBody>
      </p:sp>
      <p:pic>
        <p:nvPicPr>
          <p:cNvPr id="2058" name="Picture 10">
            <a:extLst>
              <a:ext uri="{FF2B5EF4-FFF2-40B4-BE49-F238E27FC236}">
                <a16:creationId xmlns:a16="http://schemas.microsoft.com/office/drawing/2014/main" id="{B5868E35-C79A-D507-DAD2-BCE040B272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86560" y="789822"/>
            <a:ext cx="1370879" cy="13761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40273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A2A105-FB12-E752-64F0-09F6E0ADF89C}"/>
              </a:ext>
            </a:extLst>
          </p:cNvPr>
          <p:cNvSpPr>
            <a:spLocks noGrp="1"/>
          </p:cNvSpPr>
          <p:nvPr>
            <p:ph type="title"/>
          </p:nvPr>
        </p:nvSpPr>
        <p:spPr>
          <a:xfrm>
            <a:off x="628650" y="1641135"/>
            <a:ext cx="7886700" cy="739273"/>
          </a:xfrm>
        </p:spPr>
        <p:txBody>
          <a:bodyPr>
            <a:normAutofit fontScale="90000"/>
          </a:bodyPr>
          <a:lstStyle/>
          <a:p>
            <a:pPr algn="ctr"/>
            <a:br>
              <a:rPr lang="en-US" dirty="0">
                <a:latin typeface="Times New Roman" panose="02020603050405020304" pitchFamily="18" charset="0"/>
                <a:cs typeface="Times New Roman" panose="02020603050405020304" pitchFamily="18" charset="0"/>
              </a:rPr>
            </a:br>
            <a:r>
              <a:rPr lang="en-US" sz="4000" dirty="0">
                <a:latin typeface="Times New Roman" panose="02020603050405020304" pitchFamily="18" charset="0"/>
                <a:cs typeface="Times New Roman" panose="02020603050405020304" pitchFamily="18" charset="0"/>
              </a:rPr>
              <a:t>Significant Board Accomplishments </a:t>
            </a:r>
            <a:br>
              <a:rPr lang="en-US" sz="2325" dirty="0">
                <a:latin typeface="Times New Roman" panose="02020603050405020304" pitchFamily="18" charset="0"/>
                <a:cs typeface="Times New Roman" panose="02020603050405020304" pitchFamily="18" charset="0"/>
              </a:rPr>
            </a:br>
            <a:r>
              <a:rPr lang="en-US" sz="2325" dirty="0">
                <a:latin typeface="Times New Roman" panose="02020603050405020304" pitchFamily="18" charset="0"/>
                <a:cs typeface="Times New Roman" panose="02020603050405020304" pitchFamily="18" charset="0"/>
              </a:rPr>
              <a:t> </a:t>
            </a:r>
          </a:p>
        </p:txBody>
      </p:sp>
      <p:pic>
        <p:nvPicPr>
          <p:cNvPr id="2058" name="Picture 10">
            <a:extLst>
              <a:ext uri="{FF2B5EF4-FFF2-40B4-BE49-F238E27FC236}">
                <a16:creationId xmlns:a16="http://schemas.microsoft.com/office/drawing/2014/main" id="{B5868E35-C79A-D507-DAD2-BCE040B272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86559" y="245735"/>
            <a:ext cx="1370879" cy="137611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21ACEF05-5FA0-3745-5F47-95284FFFF7D8}"/>
              </a:ext>
            </a:extLst>
          </p:cNvPr>
          <p:cNvPicPr>
            <a:picLocks noChangeAspect="1"/>
          </p:cNvPicPr>
          <p:nvPr/>
        </p:nvPicPr>
        <p:blipFill>
          <a:blip r:embed="rId3"/>
          <a:stretch>
            <a:fillRect/>
          </a:stretch>
        </p:blipFill>
        <p:spPr>
          <a:xfrm>
            <a:off x="0" y="2631649"/>
            <a:ext cx="9144000" cy="4226351"/>
          </a:xfrm>
          <a:prstGeom prst="rect">
            <a:avLst/>
          </a:prstGeom>
        </p:spPr>
      </p:pic>
    </p:spTree>
    <p:extLst>
      <p:ext uri="{BB962C8B-B14F-4D97-AF65-F5344CB8AC3E}">
        <p14:creationId xmlns:p14="http://schemas.microsoft.com/office/powerpoint/2010/main" val="13338853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5D1487-684A-BE49-0555-CB29BA4D451E}"/>
              </a:ext>
            </a:extLst>
          </p:cNvPr>
          <p:cNvSpPr>
            <a:spLocks noGrp="1"/>
          </p:cNvSpPr>
          <p:nvPr>
            <p:ph type="title"/>
          </p:nvPr>
        </p:nvSpPr>
        <p:spPr>
          <a:xfrm>
            <a:off x="304800" y="304800"/>
            <a:ext cx="8534400" cy="6324600"/>
          </a:xfrm>
        </p:spPr>
        <p:txBody>
          <a:bodyPr>
            <a:normAutofit fontScale="90000"/>
          </a:bodyPr>
          <a:lstStyle/>
          <a:p>
            <a:br>
              <a:rPr lang="en-US" sz="1500" dirty="0"/>
            </a:br>
            <a:br>
              <a:rPr lang="en-US" sz="1500" dirty="0"/>
            </a:br>
            <a:br>
              <a:rPr lang="en-US" sz="1500" dirty="0"/>
            </a:br>
            <a:br>
              <a:rPr lang="en-US" sz="1500" dirty="0"/>
            </a:br>
            <a:br>
              <a:rPr lang="en-US" sz="2000" dirty="0">
                <a:latin typeface="Times New Roman" panose="02020603050405020304" pitchFamily="18" charset="0"/>
                <a:cs typeface="Times New Roman" panose="02020603050405020304" pitchFamily="18" charset="0"/>
              </a:rPr>
            </a:br>
            <a:r>
              <a:rPr lang="en-US" sz="2000" dirty="0">
                <a:latin typeface="Times New Roman" panose="02020603050405020304" pitchFamily="18" charset="0"/>
                <a:cs typeface="Times New Roman" panose="02020603050405020304" pitchFamily="18" charset="0"/>
              </a:rPr>
              <a:t>- Keeping our annual assessments low while increasing our Police Department and upgrading all our amenities </a:t>
            </a:r>
            <a:br>
              <a:rPr lang="en-US" sz="2000" dirty="0">
                <a:latin typeface="Times New Roman" panose="02020603050405020304" pitchFamily="18" charset="0"/>
                <a:cs typeface="Times New Roman" panose="02020603050405020304" pitchFamily="18" charset="0"/>
              </a:rPr>
            </a:br>
            <a:r>
              <a:rPr lang="en-US" sz="2000" dirty="0">
                <a:latin typeface="Times New Roman" panose="02020603050405020304" pitchFamily="18" charset="0"/>
                <a:cs typeface="Times New Roman" panose="02020603050405020304" pitchFamily="18" charset="0"/>
              </a:rPr>
              <a:t>- New Golf Course Irrigation – New Pump Station </a:t>
            </a:r>
            <a:br>
              <a:rPr lang="en-US" sz="2000" dirty="0">
                <a:latin typeface="Times New Roman" panose="02020603050405020304" pitchFamily="18" charset="0"/>
                <a:cs typeface="Times New Roman" panose="02020603050405020304" pitchFamily="18" charset="0"/>
              </a:rPr>
            </a:br>
            <a:r>
              <a:rPr lang="en-US" sz="2000" dirty="0">
                <a:latin typeface="Times New Roman" panose="02020603050405020304" pitchFamily="18" charset="0"/>
                <a:cs typeface="Times New Roman" panose="02020603050405020304" pitchFamily="18" charset="0"/>
              </a:rPr>
              <a:t>- Brought in Touch of Italy – our new restaurateur </a:t>
            </a:r>
            <a:br>
              <a:rPr lang="en-US" sz="2000" dirty="0">
                <a:latin typeface="Times New Roman" panose="02020603050405020304" pitchFamily="18" charset="0"/>
                <a:cs typeface="Times New Roman" panose="02020603050405020304" pitchFamily="18" charset="0"/>
              </a:rPr>
            </a:br>
            <a:r>
              <a:rPr lang="en-US" sz="2000" dirty="0">
                <a:latin typeface="Times New Roman" panose="02020603050405020304" pitchFamily="18" charset="0"/>
                <a:cs typeface="Times New Roman" panose="02020603050405020304" pitchFamily="18" charset="0"/>
              </a:rPr>
              <a:t>- Referendum to build the new southside firehouse – HISTORIC  </a:t>
            </a:r>
            <a:br>
              <a:rPr lang="en-US" sz="2000" dirty="0">
                <a:latin typeface="Times New Roman" panose="02020603050405020304" pitchFamily="18" charset="0"/>
                <a:cs typeface="Times New Roman" panose="02020603050405020304" pitchFamily="18" charset="0"/>
              </a:rPr>
            </a:br>
            <a:r>
              <a:rPr lang="en-US" sz="2000" dirty="0">
                <a:latin typeface="Times New Roman" panose="02020603050405020304" pitchFamily="18" charset="0"/>
                <a:cs typeface="Times New Roman" panose="02020603050405020304" pitchFamily="18" charset="0"/>
              </a:rPr>
              <a:t>- Brought forth a BRAND NEW Racquet Sports Center Building </a:t>
            </a:r>
            <a:br>
              <a:rPr lang="en-US" sz="2000" dirty="0">
                <a:latin typeface="Times New Roman" panose="02020603050405020304" pitchFamily="18" charset="0"/>
                <a:cs typeface="Times New Roman" panose="02020603050405020304" pitchFamily="18" charset="0"/>
              </a:rPr>
            </a:br>
            <a:r>
              <a:rPr lang="en-US" sz="2000" dirty="0">
                <a:latin typeface="Times New Roman" panose="02020603050405020304" pitchFamily="18" charset="0"/>
                <a:cs typeface="Times New Roman" panose="02020603050405020304" pitchFamily="18" charset="0"/>
              </a:rPr>
              <a:t>- Renovated courts at Racquet Center – landscaping refreshed at Racquet Center</a:t>
            </a:r>
            <a:br>
              <a:rPr lang="en-US" sz="2000" dirty="0">
                <a:latin typeface="Times New Roman" panose="02020603050405020304" pitchFamily="18" charset="0"/>
                <a:cs typeface="Times New Roman" panose="02020603050405020304" pitchFamily="18" charset="0"/>
              </a:rPr>
            </a:br>
            <a:r>
              <a:rPr lang="en-US" sz="2000" dirty="0">
                <a:latin typeface="Times New Roman" panose="02020603050405020304" pitchFamily="18" charset="0"/>
                <a:cs typeface="Times New Roman" panose="02020603050405020304" pitchFamily="18" charset="0"/>
              </a:rPr>
              <a:t>- Refresh of Beach Club interior, painting, landscaping with increased palm trees (also at Yacht Club, Beach Club, and north gate; updated landscaping including cherry trees, north gate flowers (sunflowers), and enhanced holiday decorations (Menorah and Kwanzaa)  </a:t>
            </a:r>
            <a:br>
              <a:rPr lang="en-US" sz="2000" dirty="0">
                <a:latin typeface="Times New Roman" panose="02020603050405020304" pitchFamily="18" charset="0"/>
                <a:cs typeface="Times New Roman" panose="02020603050405020304" pitchFamily="18" charset="0"/>
              </a:rPr>
            </a:br>
            <a:r>
              <a:rPr lang="en-US" sz="2000" dirty="0">
                <a:latin typeface="Times New Roman" panose="02020603050405020304" pitchFamily="18" charset="0"/>
                <a:cs typeface="Times New Roman" panose="02020603050405020304" pitchFamily="18" charset="0"/>
              </a:rPr>
              <a:t>- Electric sign expansion at the Yacht Club and south gate</a:t>
            </a:r>
            <a:br>
              <a:rPr lang="en-US" sz="2000" dirty="0">
                <a:latin typeface="Times New Roman" panose="02020603050405020304" pitchFamily="18" charset="0"/>
                <a:cs typeface="Times New Roman" panose="02020603050405020304" pitchFamily="18" charset="0"/>
              </a:rPr>
            </a:br>
            <a:r>
              <a:rPr lang="en-US" sz="2000" dirty="0">
                <a:latin typeface="Times New Roman" panose="02020603050405020304" pitchFamily="18" charset="0"/>
                <a:cs typeface="Times New Roman" panose="02020603050405020304" pitchFamily="18" charset="0"/>
              </a:rPr>
              <a:t>- Increased safety – now have 13 full-time police officers</a:t>
            </a:r>
            <a:br>
              <a:rPr lang="en-US" sz="2000" dirty="0">
                <a:latin typeface="Times New Roman" panose="02020603050405020304" pitchFamily="18" charset="0"/>
                <a:cs typeface="Times New Roman" panose="02020603050405020304" pitchFamily="18" charset="0"/>
              </a:rPr>
            </a:br>
            <a:r>
              <a:rPr lang="en-US" sz="2000" dirty="0">
                <a:latin typeface="Times New Roman" panose="02020603050405020304" pitchFamily="18" charset="0"/>
                <a:cs typeface="Times New Roman" panose="02020603050405020304" pitchFamily="18" charset="0"/>
              </a:rPr>
              <a:t>- Handicap accessibility for children at our parks</a:t>
            </a:r>
            <a:br>
              <a:rPr lang="en-US" sz="2000" dirty="0">
                <a:latin typeface="Times New Roman" panose="02020603050405020304" pitchFamily="18" charset="0"/>
                <a:cs typeface="Times New Roman" panose="02020603050405020304" pitchFamily="18" charset="0"/>
              </a:rPr>
            </a:br>
            <a:r>
              <a:rPr lang="en-US" sz="2000" dirty="0">
                <a:latin typeface="Times New Roman" panose="02020603050405020304" pitchFamily="18" charset="0"/>
                <a:cs typeface="Times New Roman" panose="02020603050405020304" pitchFamily="18" charset="0"/>
              </a:rPr>
              <a:t>- Dog Park rain enclosure scheduled to be installed</a:t>
            </a:r>
            <a:br>
              <a:rPr lang="en-US" sz="2000" dirty="0">
                <a:latin typeface="Times New Roman" panose="02020603050405020304" pitchFamily="18" charset="0"/>
                <a:cs typeface="Times New Roman" panose="02020603050405020304" pitchFamily="18" charset="0"/>
              </a:rPr>
            </a:br>
            <a:r>
              <a:rPr lang="en-US" sz="2000" dirty="0">
                <a:latin typeface="Times New Roman" panose="02020603050405020304" pitchFamily="18" charset="0"/>
                <a:cs typeface="Times New Roman" panose="02020603050405020304" pitchFamily="18" charset="0"/>
              </a:rPr>
              <a:t>- Increased beautification throughout Ocean Pines</a:t>
            </a:r>
            <a:br>
              <a:rPr lang="en-US" sz="2000" dirty="0">
                <a:latin typeface="Times New Roman" panose="02020603050405020304" pitchFamily="18" charset="0"/>
                <a:cs typeface="Times New Roman" panose="02020603050405020304" pitchFamily="18" charset="0"/>
              </a:rPr>
            </a:br>
            <a:r>
              <a:rPr lang="en-US" sz="2000" dirty="0">
                <a:latin typeface="Times New Roman" panose="02020603050405020304" pitchFamily="18" charset="0"/>
                <a:cs typeface="Times New Roman" panose="02020603050405020304" pitchFamily="18" charset="0"/>
              </a:rPr>
              <a:t>- Aggressive in collection of past unpaid assessments</a:t>
            </a:r>
            <a:br>
              <a:rPr lang="en-US" sz="2000" dirty="0">
                <a:latin typeface="Times New Roman" panose="02020603050405020304" pitchFamily="18" charset="0"/>
                <a:cs typeface="Times New Roman" panose="02020603050405020304" pitchFamily="18" charset="0"/>
              </a:rPr>
            </a:br>
            <a:r>
              <a:rPr lang="en-US" sz="2000" dirty="0">
                <a:latin typeface="Times New Roman" panose="02020603050405020304" pitchFamily="18" charset="0"/>
                <a:cs typeface="Times New Roman" panose="02020603050405020304" pitchFamily="18" charset="0"/>
              </a:rPr>
              <a:t>- Driving range building renovation </a:t>
            </a:r>
            <a:br>
              <a:rPr lang="en-US" sz="2000" dirty="0">
                <a:latin typeface="Times New Roman" panose="02020603050405020304" pitchFamily="18" charset="0"/>
                <a:cs typeface="Times New Roman" panose="02020603050405020304" pitchFamily="18" charset="0"/>
              </a:rPr>
            </a:br>
            <a:r>
              <a:rPr lang="en-US" sz="2000" dirty="0">
                <a:latin typeface="Times New Roman" panose="02020603050405020304" pitchFamily="18" charset="0"/>
                <a:cs typeface="Times New Roman" panose="02020603050405020304" pitchFamily="18" charset="0"/>
              </a:rPr>
              <a:t>- Brand new Veterans Memorial Pavilion</a:t>
            </a:r>
            <a:br>
              <a:rPr lang="en-US" sz="2000" dirty="0">
                <a:latin typeface="Times New Roman" panose="02020603050405020304" pitchFamily="18" charset="0"/>
                <a:cs typeface="Times New Roman" panose="02020603050405020304" pitchFamily="18" charset="0"/>
              </a:rPr>
            </a:br>
            <a:r>
              <a:rPr lang="en-US" sz="2000" dirty="0">
                <a:latin typeface="Times New Roman" panose="02020603050405020304" pitchFamily="18" charset="0"/>
                <a:cs typeface="Times New Roman" panose="02020603050405020304" pitchFamily="18" charset="0"/>
              </a:rPr>
              <a:t>- Fully staffed lifeguards at ALL pools</a:t>
            </a:r>
            <a:br>
              <a:rPr lang="en-US" sz="2000" dirty="0">
                <a:latin typeface="Times New Roman" panose="02020603050405020304" pitchFamily="18" charset="0"/>
                <a:cs typeface="Times New Roman" panose="02020603050405020304" pitchFamily="18" charset="0"/>
              </a:rPr>
            </a:br>
            <a:r>
              <a:rPr lang="en-US" sz="2000" dirty="0">
                <a:latin typeface="Times New Roman" panose="02020603050405020304" pitchFamily="18" charset="0"/>
                <a:cs typeface="Times New Roman" panose="02020603050405020304" pitchFamily="18" charset="0"/>
              </a:rPr>
              <a:t>- Brand new bocce ball courts</a:t>
            </a:r>
            <a:br>
              <a:rPr lang="en-US" sz="2000" dirty="0">
                <a:latin typeface="Times New Roman" panose="02020603050405020304" pitchFamily="18" charset="0"/>
                <a:cs typeface="Times New Roman" panose="02020603050405020304" pitchFamily="18" charset="0"/>
              </a:rPr>
            </a:br>
            <a:r>
              <a:rPr lang="en-US" sz="2000" dirty="0">
                <a:latin typeface="Times New Roman" panose="02020603050405020304" pitchFamily="18" charset="0"/>
                <a:cs typeface="Times New Roman" panose="02020603050405020304" pitchFamily="18" charset="0"/>
              </a:rPr>
              <a:t>- Annual road resurfacing </a:t>
            </a:r>
            <a:br>
              <a:rPr lang="en-US" sz="2000" dirty="0">
                <a:latin typeface="Times New Roman" panose="02020603050405020304" pitchFamily="18" charset="0"/>
                <a:cs typeface="Times New Roman" panose="02020603050405020304" pitchFamily="18" charset="0"/>
              </a:rPr>
            </a:br>
            <a:r>
              <a:rPr lang="en-US" sz="2000" dirty="0">
                <a:latin typeface="Times New Roman" panose="02020603050405020304" pitchFamily="18" charset="0"/>
                <a:cs typeface="Times New Roman" panose="02020603050405020304" pitchFamily="18" charset="0"/>
              </a:rPr>
              <a:t>- Continued funding for water pipes lining </a:t>
            </a:r>
            <a:br>
              <a:rPr lang="en-US" sz="2000" dirty="0">
                <a:latin typeface="Times New Roman" panose="02020603050405020304" pitchFamily="18" charset="0"/>
                <a:cs typeface="Times New Roman" panose="02020603050405020304" pitchFamily="18" charset="0"/>
              </a:rPr>
            </a:br>
            <a:r>
              <a:rPr lang="en-US" sz="2000" dirty="0">
                <a:latin typeface="Times New Roman" panose="02020603050405020304" pitchFamily="18" charset="0"/>
                <a:cs typeface="Times New Roman" panose="02020603050405020304" pitchFamily="18" charset="0"/>
              </a:rPr>
              <a:t>- Our hit podcast hosted by Tony Russo (</a:t>
            </a:r>
            <a:r>
              <a:rPr lang="en-US" sz="2000" dirty="0" err="1">
                <a:latin typeface="Times New Roman" panose="02020603050405020304" pitchFamily="18" charset="0"/>
                <a:cs typeface="Times New Roman" panose="02020603050405020304" pitchFamily="18" charset="0"/>
              </a:rPr>
              <a:t>PinesCast</a:t>
            </a:r>
            <a:r>
              <a:rPr lang="en-US" sz="2000" dirty="0">
                <a:latin typeface="Times New Roman" panose="02020603050405020304" pitchFamily="18" charset="0"/>
                <a:cs typeface="Times New Roman" panose="02020603050405020304" pitchFamily="18" charset="0"/>
              </a:rPr>
              <a:t>) </a:t>
            </a:r>
            <a:br>
              <a:rPr lang="en-US" sz="2000" dirty="0">
                <a:latin typeface="Times New Roman" panose="02020603050405020304" pitchFamily="18" charset="0"/>
                <a:cs typeface="Times New Roman" panose="02020603050405020304" pitchFamily="18" charset="0"/>
              </a:rPr>
            </a:br>
            <a:r>
              <a:rPr lang="en-US" sz="2000" dirty="0">
                <a:latin typeface="Times New Roman" panose="02020603050405020304" pitchFamily="18" charset="0"/>
                <a:cs typeface="Times New Roman" panose="02020603050405020304" pitchFamily="18" charset="0"/>
              </a:rPr>
              <a:t>- New gym floor in the Community Center</a:t>
            </a:r>
            <a:br>
              <a:rPr lang="en-US" sz="2000" dirty="0">
                <a:latin typeface="Times New Roman" panose="02020603050405020304" pitchFamily="18" charset="0"/>
                <a:cs typeface="Times New Roman" panose="02020603050405020304" pitchFamily="18" charset="0"/>
              </a:rPr>
            </a:br>
            <a:r>
              <a:rPr lang="en-US" sz="2000" dirty="0">
                <a:latin typeface="Times New Roman" panose="02020603050405020304" pitchFamily="18" charset="0"/>
                <a:cs typeface="Times New Roman" panose="02020603050405020304" pitchFamily="18" charset="0"/>
              </a:rPr>
              <a:t>- On track to be positive to budget approximately $1 million after depreciation</a:t>
            </a:r>
            <a:br>
              <a:rPr lang="en-US" sz="1500" b="1" dirty="0">
                <a:latin typeface="Times New Roman" panose="02020603050405020304" pitchFamily="18" charset="0"/>
                <a:cs typeface="Times New Roman" panose="02020603050405020304" pitchFamily="18" charset="0"/>
              </a:rPr>
            </a:br>
            <a:br>
              <a:rPr lang="en-US" sz="1500" dirty="0"/>
            </a:br>
            <a:br>
              <a:rPr lang="en-US" sz="1500" dirty="0"/>
            </a:br>
            <a:br>
              <a:rPr lang="en-US" sz="1500" dirty="0"/>
            </a:br>
            <a:r>
              <a:rPr lang="en-US" sz="1500" dirty="0"/>
              <a:t> </a:t>
            </a:r>
            <a:br>
              <a:rPr lang="en-US" sz="1500" dirty="0"/>
            </a:br>
            <a:endParaRPr lang="en-US" sz="1500" dirty="0"/>
          </a:p>
        </p:txBody>
      </p:sp>
    </p:spTree>
    <p:extLst>
      <p:ext uri="{BB962C8B-B14F-4D97-AF65-F5344CB8AC3E}">
        <p14:creationId xmlns:p14="http://schemas.microsoft.com/office/powerpoint/2010/main" val="18308482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5D1487-684A-BE49-0555-CB29BA4D451E}"/>
              </a:ext>
            </a:extLst>
          </p:cNvPr>
          <p:cNvSpPr>
            <a:spLocks noGrp="1"/>
          </p:cNvSpPr>
          <p:nvPr>
            <p:ph type="title"/>
          </p:nvPr>
        </p:nvSpPr>
        <p:spPr>
          <a:xfrm>
            <a:off x="228600" y="1020837"/>
            <a:ext cx="8686800" cy="3686960"/>
          </a:xfrm>
        </p:spPr>
        <p:txBody>
          <a:bodyPr>
            <a:normAutofit fontScale="90000"/>
          </a:bodyPr>
          <a:lstStyle/>
          <a:p>
            <a:r>
              <a:rPr lang="en-US" sz="1500" dirty="0">
                <a:latin typeface="Times New Roman" panose="02020603050405020304" pitchFamily="18" charset="0"/>
                <a:cs typeface="Times New Roman" panose="02020603050405020304" pitchFamily="18" charset="0"/>
              </a:rPr>
              <a:t> </a:t>
            </a:r>
            <a:br>
              <a:rPr lang="en-US" sz="1500" dirty="0">
                <a:latin typeface="Times New Roman" panose="02020603050405020304" pitchFamily="18" charset="0"/>
                <a:cs typeface="Times New Roman" panose="02020603050405020304" pitchFamily="18" charset="0"/>
              </a:rPr>
            </a:br>
            <a:br>
              <a:rPr lang="en-US" sz="1500" dirty="0">
                <a:latin typeface="Times New Roman" panose="02020603050405020304" pitchFamily="18" charset="0"/>
                <a:cs typeface="Times New Roman" panose="02020603050405020304" pitchFamily="18" charset="0"/>
              </a:rPr>
            </a:br>
            <a:br>
              <a:rPr lang="en-US" sz="1800" dirty="0">
                <a:latin typeface="Times New Roman" panose="02020603050405020304" pitchFamily="18" charset="0"/>
                <a:cs typeface="Times New Roman" panose="02020603050405020304" pitchFamily="18" charset="0"/>
              </a:rPr>
            </a:br>
            <a:r>
              <a:rPr lang="en-US" sz="1800" dirty="0">
                <a:latin typeface="Times New Roman" panose="02020603050405020304" pitchFamily="18" charset="0"/>
                <a:cs typeface="Times New Roman" panose="02020603050405020304" pitchFamily="18" charset="0"/>
              </a:rPr>
              <a:t>				        </a:t>
            </a:r>
            <a:br>
              <a:rPr lang="en-US" sz="1800" dirty="0">
                <a:latin typeface="Times New Roman" panose="02020603050405020304" pitchFamily="18" charset="0"/>
                <a:cs typeface="Times New Roman" panose="02020603050405020304" pitchFamily="18" charset="0"/>
              </a:rPr>
            </a:br>
            <a:br>
              <a:rPr lang="en-US" sz="1800" dirty="0">
                <a:latin typeface="Times New Roman" panose="02020603050405020304" pitchFamily="18" charset="0"/>
                <a:cs typeface="Times New Roman" panose="02020603050405020304" pitchFamily="18" charset="0"/>
              </a:rPr>
            </a:br>
            <a:br>
              <a:rPr lang="en-US" sz="1800" dirty="0">
                <a:latin typeface="Times New Roman" panose="02020603050405020304" pitchFamily="18" charset="0"/>
                <a:cs typeface="Times New Roman" panose="02020603050405020304" pitchFamily="18" charset="0"/>
              </a:rPr>
            </a:br>
            <a:br>
              <a:rPr lang="en-US" sz="1800" dirty="0">
                <a:latin typeface="Times New Roman" panose="02020603050405020304" pitchFamily="18" charset="0"/>
                <a:cs typeface="Times New Roman" panose="02020603050405020304" pitchFamily="18" charset="0"/>
              </a:rPr>
            </a:br>
            <a:br>
              <a:rPr lang="en-US" sz="1800" dirty="0">
                <a:latin typeface="Times New Roman" panose="02020603050405020304" pitchFamily="18" charset="0"/>
                <a:cs typeface="Times New Roman" panose="02020603050405020304" pitchFamily="18" charset="0"/>
              </a:rPr>
            </a:br>
            <a:br>
              <a:rPr lang="en-US" sz="1800" dirty="0">
                <a:latin typeface="Times New Roman" panose="02020603050405020304" pitchFamily="18" charset="0"/>
                <a:cs typeface="Times New Roman" panose="02020603050405020304" pitchFamily="18" charset="0"/>
              </a:rPr>
            </a:br>
            <a:br>
              <a:rPr lang="en-US" sz="1800" dirty="0">
                <a:latin typeface="Times New Roman" panose="02020603050405020304" pitchFamily="18" charset="0"/>
                <a:cs typeface="Times New Roman" panose="02020603050405020304" pitchFamily="18" charset="0"/>
              </a:rPr>
            </a:br>
            <a:br>
              <a:rPr lang="en-US" sz="1800" dirty="0">
                <a:latin typeface="Times New Roman" panose="02020603050405020304" pitchFamily="18" charset="0"/>
                <a:cs typeface="Times New Roman" panose="02020603050405020304" pitchFamily="18" charset="0"/>
              </a:rPr>
            </a:br>
            <a:br>
              <a:rPr lang="en-US" sz="1800" dirty="0">
                <a:latin typeface="Times New Roman" panose="02020603050405020304" pitchFamily="18" charset="0"/>
                <a:cs typeface="Times New Roman" panose="02020603050405020304" pitchFamily="18" charset="0"/>
              </a:rPr>
            </a:br>
            <a:br>
              <a:rPr lang="en-US" sz="1800" dirty="0">
                <a:latin typeface="Times New Roman" panose="02020603050405020304" pitchFamily="18" charset="0"/>
                <a:cs typeface="Times New Roman" panose="02020603050405020304" pitchFamily="18" charset="0"/>
              </a:rPr>
            </a:br>
            <a:br>
              <a:rPr lang="en-US" sz="1800" dirty="0">
                <a:latin typeface="Times New Roman" panose="02020603050405020304" pitchFamily="18" charset="0"/>
                <a:cs typeface="Times New Roman" panose="02020603050405020304" pitchFamily="18" charset="0"/>
              </a:rPr>
            </a:br>
            <a:br>
              <a:rPr lang="en-US" sz="1800" dirty="0">
                <a:latin typeface="Times New Roman" panose="02020603050405020304" pitchFamily="18" charset="0"/>
                <a:cs typeface="Times New Roman" panose="02020603050405020304" pitchFamily="18" charset="0"/>
              </a:rPr>
            </a:br>
            <a:r>
              <a:rPr lang="en-US" sz="1800" dirty="0">
                <a:latin typeface="Times New Roman" panose="02020603050405020304" pitchFamily="18" charset="0"/>
                <a:cs typeface="Times New Roman" panose="02020603050405020304" pitchFamily="18" charset="0"/>
              </a:rPr>
              <a:t>			      </a:t>
            </a:r>
            <a:r>
              <a:rPr lang="en-US" sz="2000" dirty="0">
                <a:latin typeface="Times New Roman" panose="02020603050405020304" pitchFamily="18" charset="0"/>
                <a:cs typeface="Times New Roman" panose="02020603050405020304" pitchFamily="18" charset="0"/>
              </a:rPr>
              <a:t>Special thanks to the following for their service</a:t>
            </a:r>
            <a:br>
              <a:rPr lang="en-US" sz="2000" dirty="0">
                <a:latin typeface="Times New Roman" panose="02020603050405020304" pitchFamily="18" charset="0"/>
                <a:cs typeface="Times New Roman" panose="02020603050405020304" pitchFamily="18" charset="0"/>
              </a:rPr>
            </a:br>
            <a:r>
              <a:rPr lang="en-US" sz="2000" dirty="0">
                <a:latin typeface="Times New Roman" panose="02020603050405020304" pitchFamily="18" charset="0"/>
                <a:cs typeface="Times New Roman" panose="02020603050405020304" pitchFamily="18" charset="0"/>
              </a:rPr>
              <a:t>				     to the Ocean Pines Association:</a:t>
            </a:r>
            <a:br>
              <a:rPr lang="en-US" sz="2000" dirty="0">
                <a:latin typeface="Times New Roman" panose="02020603050405020304" pitchFamily="18" charset="0"/>
                <a:cs typeface="Times New Roman" panose="02020603050405020304" pitchFamily="18" charset="0"/>
              </a:rPr>
            </a:br>
            <a:br>
              <a:rPr lang="en-US" sz="2000" dirty="0">
                <a:latin typeface="Times New Roman" panose="02020603050405020304" pitchFamily="18" charset="0"/>
                <a:cs typeface="Times New Roman" panose="02020603050405020304" pitchFamily="18" charset="0"/>
              </a:rPr>
            </a:br>
            <a:br>
              <a:rPr lang="en-US" sz="2000" dirty="0">
                <a:latin typeface="Times New Roman" panose="02020603050405020304" pitchFamily="18" charset="0"/>
                <a:cs typeface="Times New Roman" panose="02020603050405020304" pitchFamily="18" charset="0"/>
              </a:rPr>
            </a:br>
            <a:br>
              <a:rPr lang="en-US" sz="2000" dirty="0">
                <a:latin typeface="Times New Roman" panose="02020603050405020304" pitchFamily="18" charset="0"/>
                <a:cs typeface="Times New Roman" panose="02020603050405020304" pitchFamily="18" charset="0"/>
              </a:rPr>
            </a:br>
            <a:br>
              <a:rPr lang="en-US" sz="2000" dirty="0">
                <a:latin typeface="Times New Roman" panose="02020603050405020304" pitchFamily="18" charset="0"/>
                <a:cs typeface="Times New Roman" panose="02020603050405020304" pitchFamily="18" charset="0"/>
              </a:rPr>
            </a:br>
            <a:r>
              <a:rPr lang="en-US" sz="2000" dirty="0">
                <a:latin typeface="Times New Roman" panose="02020603050405020304" pitchFamily="18" charset="0"/>
                <a:cs typeface="Times New Roman" panose="02020603050405020304" pitchFamily="18" charset="0"/>
              </a:rPr>
              <a:t>- Previous Board President and current Parliamentarian Doug Parks</a:t>
            </a:r>
            <a:br>
              <a:rPr lang="en-US" sz="2000" dirty="0">
                <a:latin typeface="Times New Roman" panose="02020603050405020304" pitchFamily="18" charset="0"/>
                <a:cs typeface="Times New Roman" panose="02020603050405020304" pitchFamily="18" charset="0"/>
              </a:rPr>
            </a:br>
            <a:r>
              <a:rPr lang="en-US" sz="2000" dirty="0">
                <a:latin typeface="Times New Roman" panose="02020603050405020304" pitchFamily="18" charset="0"/>
                <a:cs typeface="Times New Roman" panose="02020603050405020304" pitchFamily="18" charset="0"/>
              </a:rPr>
              <a:t>- Senior Director of Administration Linda Martin for her support to the board</a:t>
            </a:r>
            <a:br>
              <a:rPr lang="en-US" sz="2000" dirty="0">
                <a:latin typeface="Times New Roman" panose="02020603050405020304" pitchFamily="18" charset="0"/>
                <a:cs typeface="Times New Roman" panose="02020603050405020304" pitchFamily="18" charset="0"/>
              </a:rPr>
            </a:br>
            <a:r>
              <a:rPr lang="en-US" sz="2000" dirty="0">
                <a:latin typeface="Times New Roman" panose="02020603050405020304" pitchFamily="18" charset="0"/>
                <a:cs typeface="Times New Roman" panose="02020603050405020304" pitchFamily="18" charset="0"/>
              </a:rPr>
              <a:t>- All current board members for their outstanding service to our Ocean Pines community </a:t>
            </a:r>
            <a:br>
              <a:rPr lang="en-US" sz="2000" dirty="0">
                <a:latin typeface="Times New Roman" panose="02020603050405020304" pitchFamily="18" charset="0"/>
                <a:cs typeface="Times New Roman" panose="02020603050405020304" pitchFamily="18" charset="0"/>
              </a:rPr>
            </a:br>
            <a:r>
              <a:rPr lang="en-US" sz="2000" dirty="0">
                <a:latin typeface="Times New Roman" panose="02020603050405020304" pitchFamily="18" charset="0"/>
                <a:cs typeface="Times New Roman" panose="02020603050405020304" pitchFamily="18" charset="0"/>
              </a:rPr>
              <a:t>- All volunteers that serve on our Advisory Committees</a:t>
            </a:r>
            <a:br>
              <a:rPr lang="en-US" sz="2000" dirty="0">
                <a:latin typeface="Times New Roman" panose="02020603050405020304" pitchFamily="18" charset="0"/>
                <a:cs typeface="Times New Roman" panose="02020603050405020304" pitchFamily="18" charset="0"/>
              </a:rPr>
            </a:br>
            <a:r>
              <a:rPr lang="en-US" sz="2000" dirty="0">
                <a:latin typeface="Times New Roman" panose="02020603050405020304" pitchFamily="18" charset="0"/>
                <a:cs typeface="Times New Roman" panose="02020603050405020304" pitchFamily="18" charset="0"/>
              </a:rPr>
              <a:t>- All the Administrative Staff of Ocean Pines Association </a:t>
            </a:r>
            <a:br>
              <a:rPr lang="en-US" sz="2000" dirty="0">
                <a:latin typeface="Times New Roman" panose="02020603050405020304" pitchFamily="18" charset="0"/>
                <a:cs typeface="Times New Roman" panose="02020603050405020304" pitchFamily="18" charset="0"/>
              </a:rPr>
            </a:br>
            <a:r>
              <a:rPr lang="en-US" sz="1500" dirty="0">
                <a:latin typeface="Times New Roman" panose="02020603050405020304" pitchFamily="18" charset="0"/>
                <a:cs typeface="Times New Roman" panose="02020603050405020304" pitchFamily="18" charset="0"/>
              </a:rPr>
              <a:t> </a:t>
            </a:r>
            <a:br>
              <a:rPr lang="en-US" sz="1500" dirty="0">
                <a:latin typeface="Times New Roman" panose="02020603050405020304" pitchFamily="18" charset="0"/>
                <a:cs typeface="Times New Roman" panose="02020603050405020304" pitchFamily="18" charset="0"/>
              </a:rPr>
            </a:br>
            <a:br>
              <a:rPr lang="en-US" sz="1500" dirty="0"/>
            </a:br>
            <a:br>
              <a:rPr lang="en-US" sz="1500" dirty="0"/>
            </a:br>
            <a:br>
              <a:rPr lang="en-US" sz="1500" dirty="0"/>
            </a:br>
            <a:br>
              <a:rPr lang="en-US" sz="1500" dirty="0"/>
            </a:br>
            <a:br>
              <a:rPr lang="en-US" sz="1500" dirty="0">
                <a:latin typeface="Times New Roman" panose="02020603050405020304" pitchFamily="18" charset="0"/>
                <a:cs typeface="Times New Roman" panose="02020603050405020304" pitchFamily="18" charset="0"/>
              </a:rPr>
            </a:br>
            <a:br>
              <a:rPr lang="en-US" sz="1500" b="1" dirty="0">
                <a:latin typeface="Times New Roman" panose="02020603050405020304" pitchFamily="18" charset="0"/>
                <a:cs typeface="Times New Roman" panose="02020603050405020304" pitchFamily="18" charset="0"/>
              </a:rPr>
            </a:br>
            <a:br>
              <a:rPr lang="en-US" sz="1500" dirty="0"/>
            </a:br>
            <a:br>
              <a:rPr lang="en-US" sz="1500" dirty="0"/>
            </a:br>
            <a:br>
              <a:rPr lang="en-US" sz="1500" dirty="0"/>
            </a:br>
            <a:r>
              <a:rPr lang="en-US" sz="1500" dirty="0"/>
              <a:t> </a:t>
            </a:r>
            <a:br>
              <a:rPr lang="en-US" sz="1500" dirty="0"/>
            </a:br>
            <a:endParaRPr lang="en-US" sz="1500" dirty="0"/>
          </a:p>
        </p:txBody>
      </p:sp>
      <p:pic>
        <p:nvPicPr>
          <p:cNvPr id="3" name="Picture 10">
            <a:extLst>
              <a:ext uri="{FF2B5EF4-FFF2-40B4-BE49-F238E27FC236}">
                <a16:creationId xmlns:a16="http://schemas.microsoft.com/office/drawing/2014/main" id="{C783AADF-8F1A-D3F9-7EC5-26A04ADB72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4851" y="1261135"/>
            <a:ext cx="1370879" cy="13761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60612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a:extLst>
            <a:ext uri="{FF2B5EF4-FFF2-40B4-BE49-F238E27FC236}">
              <a16:creationId xmlns:a16="http://schemas.microsoft.com/office/drawing/2014/main" id="{5C04147B-217D-AF94-5329-18ABAB426913}"/>
            </a:ext>
          </a:extLst>
        </p:cNvPr>
        <p:cNvGrpSpPr/>
        <p:nvPr/>
      </p:nvGrpSpPr>
      <p:grpSpPr>
        <a:xfrm>
          <a:off x="0" y="0"/>
          <a:ext cx="0" cy="0"/>
          <a:chOff x="0" y="0"/>
          <a:chExt cx="0" cy="0"/>
        </a:xfrm>
      </p:grpSpPr>
      <p:sp>
        <p:nvSpPr>
          <p:cNvPr id="9" name="Title 1"/>
          <p:cNvSpPr>
            <a:spLocks noGrp="1"/>
          </p:cNvSpPr>
          <p:nvPr>
            <p:ph type="ctrTitle"/>
          </p:nvPr>
        </p:nvSpPr>
        <p:spPr>
          <a:xfrm>
            <a:off x="724128" y="267836"/>
            <a:ext cx="7695743" cy="1789564"/>
          </a:xfrm>
        </p:spPr>
        <p:txBody>
          <a:bodyPr vert="horz" lIns="91440" tIns="45720" rIns="91440" bIns="45720" rtlCol="0" anchor="b">
            <a:normAutofit fontScale="90000"/>
          </a:bodyPr>
          <a:lstStyle/>
          <a:p>
            <a:pPr algn="ctr">
              <a:lnSpc>
                <a:spcPct val="90000"/>
              </a:lnSpc>
            </a:pPr>
            <a:r>
              <a:rPr lang="en-US" sz="4800" dirty="0"/>
              <a:t>General Manager’s</a:t>
            </a:r>
            <a:br>
              <a:rPr lang="en-US" sz="4800" dirty="0"/>
            </a:br>
            <a:r>
              <a:rPr lang="en-US" sz="4800" dirty="0"/>
              <a:t>(Team) Report</a:t>
            </a:r>
            <a:br>
              <a:rPr lang="en-US" sz="6000" dirty="0"/>
            </a:br>
            <a:endParaRPr lang="en-US" sz="6000" dirty="0"/>
          </a:p>
        </p:txBody>
      </p:sp>
      <p:sp>
        <p:nvSpPr>
          <p:cNvPr id="10" name="TextBox 9">
            <a:extLst>
              <a:ext uri="{FF2B5EF4-FFF2-40B4-BE49-F238E27FC236}">
                <a16:creationId xmlns:a16="http://schemas.microsoft.com/office/drawing/2014/main" id="{96419EE2-1093-E339-482C-9ED3D9BEE2E6}"/>
              </a:ext>
            </a:extLst>
          </p:cNvPr>
          <p:cNvSpPr txBox="1"/>
          <p:nvPr/>
        </p:nvSpPr>
        <p:spPr>
          <a:xfrm>
            <a:off x="724127" y="5718956"/>
            <a:ext cx="7695743" cy="1139044"/>
          </a:xfrm>
          <a:prstGeom prst="rect">
            <a:avLst/>
          </a:prstGeom>
        </p:spPr>
        <p:txBody>
          <a:bodyPr vert="horz" lIns="91440" tIns="45720" rIns="91440" bIns="45720" rtlCol="0" anchor="t">
            <a:normAutofit/>
          </a:bodyPr>
          <a:lstStyle/>
          <a:p>
            <a:pPr algn="ctr" defTabSz="457200">
              <a:spcBef>
                <a:spcPts val="1000"/>
              </a:spcBef>
              <a:buClr>
                <a:schemeClr val="accent1"/>
              </a:buClr>
              <a:buSzPct val="80000"/>
            </a:pPr>
            <a:r>
              <a:rPr lang="en-US" sz="3200" cap="all" dirty="0">
                <a:latin typeface="+mj-lt"/>
                <a:ea typeface="+mj-ea"/>
                <a:cs typeface="+mj-cs"/>
              </a:rPr>
              <a:t>John Viola</a:t>
            </a:r>
          </a:p>
          <a:p>
            <a:pPr algn="ctr" defTabSz="457200">
              <a:spcBef>
                <a:spcPts val="1000"/>
              </a:spcBef>
              <a:buClr>
                <a:schemeClr val="accent1"/>
              </a:buClr>
              <a:buSzPct val="80000"/>
            </a:pPr>
            <a:r>
              <a:rPr lang="en-US" sz="2800" cap="all" dirty="0">
                <a:latin typeface="+mj-lt"/>
                <a:ea typeface="+mj-ea"/>
                <a:cs typeface="+mj-cs"/>
              </a:rPr>
              <a:t>Linda martin</a:t>
            </a:r>
          </a:p>
        </p:txBody>
      </p:sp>
      <p:pic>
        <p:nvPicPr>
          <p:cNvPr id="11" name="Picture 2" descr="No photo description available.">
            <a:extLst>
              <a:ext uri="{FF2B5EF4-FFF2-40B4-BE49-F238E27FC236}">
                <a16:creationId xmlns:a16="http://schemas.microsoft.com/office/drawing/2014/main" id="{8FE03819-70D0-E386-E077-5EF0830929D2}"/>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605" r="5329"/>
          <a:stretch>
            <a:fillRect/>
          </a:stretch>
        </p:blipFill>
        <p:spPr bwMode="auto">
          <a:xfrm>
            <a:off x="0" y="1447800"/>
            <a:ext cx="3048000" cy="230675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A building with a tree in front of it&#10;&#10;AI-generated content may be incorrect.">
            <a:extLst>
              <a:ext uri="{FF2B5EF4-FFF2-40B4-BE49-F238E27FC236}">
                <a16:creationId xmlns:a16="http://schemas.microsoft.com/office/drawing/2014/main" id="{2D7151F0-0605-B298-2618-0615F746266A}"/>
              </a:ext>
            </a:extLst>
          </p:cNvPr>
          <p:cNvPicPr>
            <a:picLocks noChangeAspect="1"/>
          </p:cNvPicPr>
          <p:nvPr/>
        </p:nvPicPr>
        <p:blipFill>
          <a:blip r:embed="rId4" cstate="print">
            <a:extLst>
              <a:ext uri="{28A0092B-C50C-407E-A947-70E740481C1C}">
                <a14:useLocalDpi xmlns:a14="http://schemas.microsoft.com/office/drawing/2010/main" val="0"/>
              </a:ext>
            </a:extLst>
          </a:blip>
          <a:srcRect l="9424" t="4159" r="14101" b="16693"/>
          <a:stretch>
            <a:fillRect/>
          </a:stretch>
        </p:blipFill>
        <p:spPr>
          <a:xfrm>
            <a:off x="6172200" y="1447800"/>
            <a:ext cx="2971800" cy="2306759"/>
          </a:xfrm>
          <a:prstGeom prst="rect">
            <a:avLst/>
          </a:prstGeom>
        </p:spPr>
      </p:pic>
      <p:pic>
        <p:nvPicPr>
          <p:cNvPr id="14" name="Picture 2">
            <a:extLst>
              <a:ext uri="{FF2B5EF4-FFF2-40B4-BE49-F238E27FC236}">
                <a16:creationId xmlns:a16="http://schemas.microsoft.com/office/drawing/2014/main" id="{204960F1-FA51-4507-FDA9-332BCFD08C6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16773"/>
          <a:stretch>
            <a:fillRect/>
          </a:stretch>
        </p:blipFill>
        <p:spPr bwMode="auto">
          <a:xfrm>
            <a:off x="4911062" y="3810000"/>
            <a:ext cx="4232937" cy="198165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106941DB-59B5-A2C9-A174-93AE0811B511}"/>
              </a:ext>
            </a:extLst>
          </p:cNvPr>
          <p:cNvPicPr>
            <a:picLocks noChangeAspect="1"/>
          </p:cNvPicPr>
          <p:nvPr/>
        </p:nvPicPr>
        <p:blipFill>
          <a:blip r:embed="rId6"/>
          <a:srcRect r="13990" b="67237"/>
          <a:stretch>
            <a:fillRect/>
          </a:stretch>
        </p:blipFill>
        <p:spPr>
          <a:xfrm>
            <a:off x="-11784" y="3810000"/>
            <a:ext cx="4203432" cy="958375"/>
          </a:xfrm>
          <a:prstGeom prst="rect">
            <a:avLst/>
          </a:prstGeom>
        </p:spPr>
      </p:pic>
      <p:pic>
        <p:nvPicPr>
          <p:cNvPr id="17" name="Picture 16">
            <a:extLst>
              <a:ext uri="{FF2B5EF4-FFF2-40B4-BE49-F238E27FC236}">
                <a16:creationId xmlns:a16="http://schemas.microsoft.com/office/drawing/2014/main" id="{A2CF65FE-729A-9F53-4597-351057F66863}"/>
              </a:ext>
            </a:extLst>
          </p:cNvPr>
          <p:cNvPicPr>
            <a:picLocks noChangeAspect="1"/>
          </p:cNvPicPr>
          <p:nvPr/>
        </p:nvPicPr>
        <p:blipFill>
          <a:blip r:embed="rId6"/>
          <a:srcRect t="63415" r="13990" b="1535"/>
          <a:stretch>
            <a:fillRect/>
          </a:stretch>
        </p:blipFill>
        <p:spPr>
          <a:xfrm>
            <a:off x="4713" y="4724400"/>
            <a:ext cx="4186935" cy="1021246"/>
          </a:xfrm>
          <a:prstGeom prst="rect">
            <a:avLst/>
          </a:prstGeom>
        </p:spPr>
      </p:pic>
      <p:pic>
        <p:nvPicPr>
          <p:cNvPr id="2" name="Picture 1" descr="A close up of a logo&#10;&#10;AI-generated content may be incorrect.">
            <a:extLst>
              <a:ext uri="{FF2B5EF4-FFF2-40B4-BE49-F238E27FC236}">
                <a16:creationId xmlns:a16="http://schemas.microsoft.com/office/drawing/2014/main" id="{779595A5-4DB6-E0DD-2D27-FF3E3DF13D1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13396" y="1752600"/>
            <a:ext cx="2982606" cy="1789564"/>
          </a:xfrm>
          <a:prstGeom prst="rect">
            <a:avLst/>
          </a:prstGeom>
        </p:spPr>
      </p:pic>
    </p:spTree>
    <p:extLst>
      <p:ext uri="{BB962C8B-B14F-4D97-AF65-F5344CB8AC3E}">
        <p14:creationId xmlns:p14="http://schemas.microsoft.com/office/powerpoint/2010/main" val="264159288"/>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2000"/>
                <a:hueMod val="108000"/>
                <a:satMod val="164000"/>
                <a:lumMod val="69000"/>
              </a:schemeClr>
              <a:schemeClr val="bg2">
                <a:tint val="96000"/>
                <a:hueMod val="90000"/>
                <a:satMod val="130000"/>
                <a:lumMod val="134000"/>
              </a:schemeClr>
            </a:duotone>
          </a:blip>
          <a:stretch/>
        </a:blip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7594FC8B-8CD2-407F-94F1-9C71F5AEC2B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613"/>
          <a:stretch/>
        </p:blipFill>
        <p:spPr>
          <a:xfrm>
            <a:off x="0" y="2669685"/>
            <a:ext cx="3027759" cy="4188315"/>
          </a:xfrm>
          <a:prstGeom prst="rect">
            <a:avLst/>
          </a:prstGeom>
        </p:spPr>
      </p:pic>
      <p:pic>
        <p:nvPicPr>
          <p:cNvPr id="15" name="Picture 14">
            <a:extLst>
              <a:ext uri="{FF2B5EF4-FFF2-40B4-BE49-F238E27FC236}">
                <a16:creationId xmlns:a16="http://schemas.microsoft.com/office/drawing/2014/main" id="{DBABC971-8D40-4A4F-AC60-28B9172789B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l="35640"/>
          <a:stretch/>
        </p:blipFill>
        <p:spPr>
          <a:xfrm>
            <a:off x="0" y="2892347"/>
            <a:ext cx="1141809" cy="2365453"/>
          </a:xfrm>
          <a:prstGeom prst="rect">
            <a:avLst/>
          </a:prstGeom>
        </p:spPr>
      </p:pic>
      <p:sp>
        <p:nvSpPr>
          <p:cNvPr id="17" name="Oval 16">
            <a:extLst>
              <a:ext uri="{FF2B5EF4-FFF2-40B4-BE49-F238E27FC236}">
                <a16:creationId xmlns:a16="http://schemas.microsoft.com/office/drawing/2014/main" id="{B9C04DC5-313B-4FE4-B868-5672A37641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56759" y="1676400"/>
            <a:ext cx="211455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pic>
        <p:nvPicPr>
          <p:cNvPr id="19" name="Picture 18">
            <a:extLst>
              <a:ext uri="{FF2B5EF4-FFF2-40B4-BE49-F238E27FC236}">
                <a16:creationId xmlns:a16="http://schemas.microsoft.com/office/drawing/2014/main" id="{791AE23E-90C9-4963-96E2-8DADBFC3BC0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t="28813"/>
          <a:stretch/>
        </p:blipFill>
        <p:spPr>
          <a:xfrm>
            <a:off x="5999559" y="0"/>
            <a:ext cx="1202540" cy="1141407"/>
          </a:xfrm>
          <a:prstGeom prst="rect">
            <a:avLst/>
          </a:prstGeom>
        </p:spPr>
      </p:pic>
      <p:pic>
        <p:nvPicPr>
          <p:cNvPr id="21" name="Picture 20">
            <a:extLst>
              <a:ext uri="{FF2B5EF4-FFF2-40B4-BE49-F238E27FC236}">
                <a16:creationId xmlns:a16="http://schemas.microsoft.com/office/drawing/2014/main" id="{C5F93E90-4379-4AAC-B021-E5FA6D974AE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b="23320"/>
          <a:stretch/>
        </p:blipFill>
        <p:spPr>
          <a:xfrm>
            <a:off x="6456759" y="6096000"/>
            <a:ext cx="745300" cy="762000"/>
          </a:xfrm>
          <a:prstGeom prst="rect">
            <a:avLst/>
          </a:prstGeom>
        </p:spPr>
      </p:pic>
      <p:sp>
        <p:nvSpPr>
          <p:cNvPr id="23" name="Rectangle 22">
            <a:extLst>
              <a:ext uri="{FF2B5EF4-FFF2-40B4-BE49-F238E27FC236}">
                <a16:creationId xmlns:a16="http://schemas.microsoft.com/office/drawing/2014/main" id="{329FDD08-42D8-4AFF-90E5-5DAA5BC4CB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25" name="Freeform 7">
            <a:extLst>
              <a:ext uri="{FF2B5EF4-FFF2-40B4-BE49-F238E27FC236}">
                <a16:creationId xmlns:a16="http://schemas.microsoft.com/office/drawing/2014/main" id="{A89F1728-E5A8-4BD0-B9CA-EEF2932EF7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961082" y="-1"/>
            <a:ext cx="419604"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dirty="0"/>
          </a:p>
        </p:txBody>
      </p:sp>
      <p:sp>
        <p:nvSpPr>
          <p:cNvPr id="27" name="Rectangle 26">
            <a:extLst>
              <a:ext uri="{FF2B5EF4-FFF2-40B4-BE49-F238E27FC236}">
                <a16:creationId xmlns:a16="http://schemas.microsoft.com/office/drawing/2014/main" id="{BB9D57DE-38E5-4D79-A639-6C94A39EFA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79292" y="0"/>
            <a:ext cx="5664708"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Freeform 5">
            <a:extLst>
              <a:ext uri="{FF2B5EF4-FFF2-40B4-BE49-F238E27FC236}">
                <a16:creationId xmlns:a16="http://schemas.microsoft.com/office/drawing/2014/main" id="{60C18FE5-FC12-4EB1-8FE4-487733A2F6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196250" y="2924731"/>
            <a:ext cx="6858000" cy="1008536"/>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rgbClr val="FFFFFF"/>
          </a:solidFill>
          <a:ln>
            <a:noFill/>
          </a:ln>
        </p:spPr>
        <p:txBody>
          <a:bodyPr/>
          <a:lstStyle/>
          <a:p>
            <a:endParaRPr lang="en-US" dirty="0"/>
          </a:p>
        </p:txBody>
      </p:sp>
      <p:sp>
        <p:nvSpPr>
          <p:cNvPr id="31" name="Rectangle 30">
            <a:extLst>
              <a:ext uri="{FF2B5EF4-FFF2-40B4-BE49-F238E27FC236}">
                <a16:creationId xmlns:a16="http://schemas.microsoft.com/office/drawing/2014/main" id="{D169092A-AB26-44D5-B7AB-FCEF25A5A7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2" name="TextBox 1">
            <a:extLst>
              <a:ext uri="{FF2B5EF4-FFF2-40B4-BE49-F238E27FC236}">
                <a16:creationId xmlns:a16="http://schemas.microsoft.com/office/drawing/2014/main" id="{7B9006C1-B969-4868-953A-25EACAE20BAB}"/>
              </a:ext>
            </a:extLst>
          </p:cNvPr>
          <p:cNvSpPr txBox="1"/>
          <p:nvPr/>
        </p:nvSpPr>
        <p:spPr>
          <a:xfrm>
            <a:off x="3657600" y="76200"/>
            <a:ext cx="4855558" cy="6576077"/>
          </a:xfrm>
          <a:prstGeom prst="rect">
            <a:avLst/>
          </a:prstGeom>
        </p:spPr>
        <p:txBody>
          <a:bodyPr vert="horz" lIns="91440" tIns="45720" rIns="91440" bIns="45720" rtlCol="0">
            <a:noAutofit/>
          </a:bodyPr>
          <a:lstStyle/>
          <a:p>
            <a:pPr defTabSz="457200" fontAlgn="b">
              <a:spcBef>
                <a:spcPts val="400"/>
              </a:spcBef>
              <a:buClr>
                <a:schemeClr val="accent1"/>
              </a:buClr>
              <a:buSzPct val="80000"/>
            </a:pPr>
            <a:r>
              <a:rPr lang="en-US" sz="1500" b="1" dirty="0">
                <a:solidFill>
                  <a:schemeClr val="bg1"/>
                </a:solidFill>
                <a:latin typeface="+mj-lt"/>
                <a:ea typeface="+mj-ea"/>
                <a:cs typeface="+mj-cs"/>
              </a:rPr>
              <a:t>Our Approach</a:t>
            </a:r>
          </a:p>
          <a:p>
            <a:pPr defTabSz="457200" fontAlgn="b">
              <a:spcBef>
                <a:spcPts val="400"/>
              </a:spcBef>
              <a:buClr>
                <a:schemeClr val="accent1"/>
              </a:buClr>
              <a:buSzPct val="80000"/>
            </a:pPr>
            <a:r>
              <a:rPr lang="en-US" sz="1500" b="1" dirty="0">
                <a:solidFill>
                  <a:schemeClr val="bg1"/>
                </a:solidFill>
                <a:latin typeface="+mj-lt"/>
                <a:ea typeface="+mj-ea"/>
                <a:cs typeface="+mj-cs"/>
              </a:rPr>
              <a:t>Overview</a:t>
            </a:r>
          </a:p>
          <a:p>
            <a:pPr defTabSz="457200" fontAlgn="b">
              <a:spcBef>
                <a:spcPts val="400"/>
              </a:spcBef>
              <a:buClr>
                <a:schemeClr val="accent1"/>
              </a:buClr>
              <a:buSzPct val="80000"/>
            </a:pPr>
            <a:r>
              <a:rPr lang="en-US" sz="1500" b="1" dirty="0">
                <a:solidFill>
                  <a:schemeClr val="bg1"/>
                </a:solidFill>
                <a:latin typeface="+mj-lt"/>
                <a:ea typeface="+mj-ea"/>
                <a:cs typeface="+mj-cs"/>
              </a:rPr>
              <a:t>Amenities</a:t>
            </a:r>
            <a:endParaRPr lang="en-US" sz="1500" dirty="0">
              <a:solidFill>
                <a:schemeClr val="bg1"/>
              </a:solidFill>
              <a:latin typeface="+mj-lt"/>
              <a:ea typeface="+mj-ea"/>
              <a:cs typeface="+mj-cs"/>
            </a:endParaRPr>
          </a:p>
          <a:p>
            <a:pPr marL="914400" lvl="1" indent="-457200" defTabSz="457200" fontAlgn="b">
              <a:spcBef>
                <a:spcPts val="400"/>
              </a:spcBef>
              <a:buClr>
                <a:schemeClr val="accent1"/>
              </a:buClr>
              <a:buSzPct val="80000"/>
              <a:buFont typeface="Wingdings 3" charset="2"/>
              <a:buChar char=""/>
            </a:pPr>
            <a:r>
              <a:rPr lang="en-US" sz="1500" dirty="0">
                <a:solidFill>
                  <a:schemeClr val="bg1"/>
                </a:solidFill>
                <a:latin typeface="Century Gothic" panose="020B0502020202020204" pitchFamily="34" charset="0"/>
                <a:ea typeface="+mj-ea"/>
                <a:cs typeface="+mj-cs"/>
              </a:rPr>
              <a:t>Aquatics</a:t>
            </a:r>
          </a:p>
          <a:p>
            <a:pPr marL="914400" lvl="1" indent="-457200" defTabSz="457200" fontAlgn="b">
              <a:spcBef>
                <a:spcPts val="400"/>
              </a:spcBef>
              <a:buClr>
                <a:schemeClr val="accent1"/>
              </a:buClr>
              <a:buSzPct val="80000"/>
              <a:buFont typeface="Wingdings 3" charset="2"/>
              <a:buChar char=""/>
            </a:pPr>
            <a:r>
              <a:rPr lang="en-US" sz="1500" dirty="0">
                <a:solidFill>
                  <a:schemeClr val="bg1"/>
                </a:solidFill>
                <a:latin typeface="Century Gothic" panose="020B0502020202020204" pitchFamily="34" charset="0"/>
                <a:ea typeface="+mj-ea"/>
                <a:cs typeface="+mj-cs"/>
              </a:rPr>
              <a:t>Beach Club </a:t>
            </a:r>
          </a:p>
          <a:p>
            <a:pPr marL="914400" lvl="1" indent="-457200" defTabSz="457200" fontAlgn="b">
              <a:spcBef>
                <a:spcPts val="400"/>
              </a:spcBef>
              <a:buClr>
                <a:schemeClr val="accent1"/>
              </a:buClr>
              <a:buSzPct val="80000"/>
              <a:buFont typeface="Wingdings 3" charset="2"/>
              <a:buChar char=""/>
            </a:pPr>
            <a:r>
              <a:rPr lang="en-US" sz="1500" dirty="0">
                <a:solidFill>
                  <a:schemeClr val="bg1"/>
                </a:solidFill>
                <a:latin typeface="Century Gothic" panose="020B0502020202020204" pitchFamily="34" charset="0"/>
                <a:ea typeface="+mj-ea"/>
                <a:cs typeface="+mj-cs"/>
              </a:rPr>
              <a:t>Golf</a:t>
            </a:r>
          </a:p>
          <a:p>
            <a:pPr marL="914400" lvl="1" indent="-457200" defTabSz="457200" fontAlgn="b">
              <a:spcBef>
                <a:spcPts val="400"/>
              </a:spcBef>
              <a:buClr>
                <a:schemeClr val="accent1"/>
              </a:buClr>
              <a:buSzPct val="80000"/>
              <a:buFont typeface="Wingdings 3" charset="2"/>
              <a:buChar char=""/>
            </a:pPr>
            <a:r>
              <a:rPr lang="en-US" sz="1500" dirty="0">
                <a:solidFill>
                  <a:schemeClr val="bg1"/>
                </a:solidFill>
                <a:latin typeface="Century Gothic" panose="020B0502020202020204" pitchFamily="34" charset="0"/>
                <a:ea typeface="+mj-ea"/>
                <a:cs typeface="+mj-cs"/>
              </a:rPr>
              <a:t>Marina</a:t>
            </a:r>
          </a:p>
          <a:p>
            <a:pPr marL="914400" lvl="1" indent="-457200" defTabSz="457200" fontAlgn="b">
              <a:spcBef>
                <a:spcPts val="400"/>
              </a:spcBef>
              <a:buClr>
                <a:schemeClr val="accent1"/>
              </a:buClr>
              <a:buSzPct val="80000"/>
              <a:buFont typeface="Wingdings 3" charset="2"/>
              <a:buChar char=""/>
            </a:pPr>
            <a:r>
              <a:rPr lang="en-US" sz="1500" dirty="0">
                <a:solidFill>
                  <a:schemeClr val="bg1"/>
                </a:solidFill>
                <a:latin typeface="Century Gothic" panose="020B0502020202020204" pitchFamily="34" charset="0"/>
                <a:ea typeface="+mj-ea"/>
                <a:cs typeface="+mj-cs"/>
              </a:rPr>
              <a:t>Racquet Sports</a:t>
            </a:r>
          </a:p>
          <a:p>
            <a:pPr marL="914400" lvl="1" indent="-457200" defTabSz="457200" fontAlgn="b">
              <a:spcBef>
                <a:spcPts val="400"/>
              </a:spcBef>
              <a:buClr>
                <a:schemeClr val="accent1"/>
              </a:buClr>
              <a:buSzPct val="80000"/>
              <a:buFont typeface="Wingdings 3" charset="2"/>
              <a:buChar char=""/>
            </a:pPr>
            <a:r>
              <a:rPr lang="en-US" sz="1500" dirty="0">
                <a:solidFill>
                  <a:schemeClr val="bg1"/>
                </a:solidFill>
                <a:latin typeface="Century Gothic" panose="020B0502020202020204" pitchFamily="34" charset="0"/>
                <a:ea typeface="+mj-ea"/>
                <a:cs typeface="+mj-cs"/>
              </a:rPr>
              <a:t>Recreation &amp; Parks</a:t>
            </a:r>
          </a:p>
          <a:p>
            <a:pPr marL="1371600" lvl="2" indent="-457200" defTabSz="457200" fontAlgn="b">
              <a:spcBef>
                <a:spcPts val="400"/>
              </a:spcBef>
              <a:buClr>
                <a:schemeClr val="accent1"/>
              </a:buClr>
              <a:buSzPct val="80000"/>
              <a:buFont typeface="Wingdings 3" charset="2"/>
              <a:buChar char=""/>
            </a:pPr>
            <a:r>
              <a:rPr lang="en-US" sz="1400" dirty="0">
                <a:solidFill>
                  <a:schemeClr val="bg1"/>
                </a:solidFill>
                <a:latin typeface="Century Gothic" panose="020B0502020202020204" pitchFamily="34" charset="0"/>
                <a:ea typeface="+mj-ea"/>
                <a:cs typeface="+mj-cs"/>
              </a:rPr>
              <a:t>Bocce Ball Courts</a:t>
            </a:r>
          </a:p>
          <a:p>
            <a:pPr marL="1371600" lvl="2" indent="-457200" defTabSz="457200" fontAlgn="b">
              <a:spcBef>
                <a:spcPts val="400"/>
              </a:spcBef>
              <a:buClr>
                <a:schemeClr val="accent1"/>
              </a:buClr>
              <a:buSzPct val="80000"/>
              <a:buFont typeface="Wingdings 3" charset="2"/>
              <a:buChar char=""/>
            </a:pPr>
            <a:r>
              <a:rPr lang="en-US" sz="1400" dirty="0">
                <a:solidFill>
                  <a:schemeClr val="bg1"/>
                </a:solidFill>
                <a:latin typeface="Century Gothic" panose="020B0502020202020204" pitchFamily="34" charset="0"/>
                <a:ea typeface="+mj-ea"/>
                <a:cs typeface="+mj-cs"/>
              </a:rPr>
              <a:t>Gym Floor</a:t>
            </a:r>
          </a:p>
          <a:p>
            <a:pPr marL="1371600" lvl="2" indent="-457200" defTabSz="457200" fontAlgn="b">
              <a:spcBef>
                <a:spcPts val="400"/>
              </a:spcBef>
              <a:buClr>
                <a:schemeClr val="accent1"/>
              </a:buClr>
              <a:buSzPct val="80000"/>
              <a:buFont typeface="Wingdings 3" charset="2"/>
              <a:buChar char=""/>
            </a:pPr>
            <a:r>
              <a:rPr lang="en-US" sz="1400" dirty="0">
                <a:solidFill>
                  <a:schemeClr val="bg1"/>
                </a:solidFill>
                <a:latin typeface="Century Gothic" panose="020B0502020202020204" pitchFamily="34" charset="0"/>
                <a:ea typeface="+mj-ea"/>
                <a:cs typeface="+mj-cs"/>
              </a:rPr>
              <a:t>Dog Park</a:t>
            </a:r>
          </a:p>
          <a:p>
            <a:pPr marL="914400" lvl="1" indent="-457200" defTabSz="457200" fontAlgn="b">
              <a:spcBef>
                <a:spcPts val="400"/>
              </a:spcBef>
              <a:buClr>
                <a:schemeClr val="accent1"/>
              </a:buClr>
              <a:buSzPct val="80000"/>
              <a:buFont typeface="Wingdings 3" charset="2"/>
              <a:buChar char=""/>
            </a:pPr>
            <a:r>
              <a:rPr lang="en-US" sz="1500" dirty="0">
                <a:solidFill>
                  <a:schemeClr val="bg1"/>
                </a:solidFill>
                <a:latin typeface="Century Gothic" panose="020B0502020202020204" pitchFamily="34" charset="0"/>
                <a:ea typeface="+mj-ea"/>
                <a:cs typeface="+mj-cs"/>
              </a:rPr>
              <a:t>Veterans Memorial</a:t>
            </a:r>
          </a:p>
          <a:p>
            <a:pPr marL="914400" lvl="1" indent="-457200" defTabSz="457200" fontAlgn="b">
              <a:spcBef>
                <a:spcPts val="400"/>
              </a:spcBef>
              <a:buClr>
                <a:schemeClr val="accent1"/>
              </a:buClr>
              <a:buSzPct val="80000"/>
              <a:buFont typeface="Wingdings 3" charset="2"/>
              <a:buChar char=""/>
            </a:pPr>
            <a:r>
              <a:rPr lang="en-US" sz="1500" dirty="0">
                <a:solidFill>
                  <a:schemeClr val="bg1"/>
                </a:solidFill>
                <a:latin typeface="Century Gothic" panose="020B0502020202020204" pitchFamily="34" charset="0"/>
                <a:ea typeface="+mj-ea"/>
                <a:cs typeface="+mj-cs"/>
              </a:rPr>
              <a:t>Food &amp; Beverage</a:t>
            </a:r>
          </a:p>
          <a:p>
            <a:pPr defTabSz="457200" fontAlgn="b">
              <a:spcBef>
                <a:spcPts val="400"/>
              </a:spcBef>
              <a:buClr>
                <a:schemeClr val="accent1"/>
              </a:buClr>
              <a:buSzPct val="80000"/>
            </a:pPr>
            <a:r>
              <a:rPr lang="en-US" sz="1500" b="1" dirty="0">
                <a:solidFill>
                  <a:schemeClr val="bg1"/>
                </a:solidFill>
                <a:latin typeface="+mj-lt"/>
                <a:ea typeface="+mj-ea"/>
                <a:cs typeface="+mj-cs"/>
              </a:rPr>
              <a:t>Safety</a:t>
            </a:r>
          </a:p>
          <a:p>
            <a:pPr marL="914400" lvl="1" indent="-457200" defTabSz="457200" fontAlgn="b">
              <a:spcBef>
                <a:spcPts val="400"/>
              </a:spcBef>
              <a:buClr>
                <a:schemeClr val="accent1"/>
              </a:buClr>
              <a:buSzPct val="80000"/>
              <a:buFont typeface="Wingdings 3" charset="2"/>
              <a:buChar char=""/>
            </a:pPr>
            <a:r>
              <a:rPr lang="en-US" sz="1500" dirty="0">
                <a:solidFill>
                  <a:schemeClr val="bg1"/>
                </a:solidFill>
                <a:latin typeface="Century Gothic" panose="020B0502020202020204" pitchFamily="34" charset="0"/>
              </a:rPr>
              <a:t>OPVFD</a:t>
            </a:r>
          </a:p>
          <a:p>
            <a:pPr marL="914400" lvl="1" indent="-457200" defTabSz="457200" fontAlgn="b">
              <a:spcBef>
                <a:spcPts val="400"/>
              </a:spcBef>
              <a:buClr>
                <a:schemeClr val="accent1"/>
              </a:buClr>
              <a:buSzPct val="80000"/>
              <a:buFont typeface="Wingdings 3" charset="2"/>
              <a:buChar char=""/>
            </a:pPr>
            <a:r>
              <a:rPr lang="en-US" sz="1500" dirty="0">
                <a:solidFill>
                  <a:schemeClr val="bg1"/>
                </a:solidFill>
                <a:latin typeface="Century Gothic" panose="020B0502020202020204" pitchFamily="34" charset="0"/>
                <a:ea typeface="+mj-ea"/>
                <a:cs typeface="+mj-cs"/>
              </a:rPr>
              <a:t>Police</a:t>
            </a:r>
          </a:p>
          <a:p>
            <a:pPr defTabSz="457200" fontAlgn="b">
              <a:spcBef>
                <a:spcPts val="400"/>
              </a:spcBef>
              <a:buClr>
                <a:schemeClr val="accent1"/>
              </a:buClr>
              <a:buSzPct val="80000"/>
            </a:pPr>
            <a:r>
              <a:rPr lang="en-US" sz="1500" b="1" dirty="0">
                <a:solidFill>
                  <a:schemeClr val="bg1"/>
                </a:solidFill>
                <a:latin typeface="+mj-lt"/>
                <a:ea typeface="+mj-ea"/>
                <a:cs typeface="+mj-cs"/>
              </a:rPr>
              <a:t>Infrastructure</a:t>
            </a:r>
            <a:endParaRPr lang="en-US" sz="1500" dirty="0">
              <a:solidFill>
                <a:schemeClr val="bg1"/>
              </a:solidFill>
              <a:latin typeface="+mj-lt"/>
              <a:ea typeface="+mj-ea"/>
              <a:cs typeface="+mj-cs"/>
            </a:endParaRPr>
          </a:p>
          <a:p>
            <a:pPr marL="919163" lvl="1" indent="-461963" defTabSz="457200" fontAlgn="b">
              <a:spcBef>
                <a:spcPts val="400"/>
              </a:spcBef>
              <a:buClr>
                <a:schemeClr val="accent1"/>
              </a:buClr>
              <a:buSzPct val="80000"/>
              <a:buFont typeface="Wingdings 3" charset="2"/>
              <a:buChar char=""/>
            </a:pPr>
            <a:r>
              <a:rPr lang="en-US" sz="1500" dirty="0">
                <a:solidFill>
                  <a:schemeClr val="bg1"/>
                </a:solidFill>
                <a:latin typeface="Century Gothic" panose="020B0502020202020204" pitchFamily="34" charset="0"/>
                <a:ea typeface="+mj-ea"/>
                <a:cs typeface="+mj-cs"/>
              </a:rPr>
              <a:t>Bulkheads &amp; Waterways</a:t>
            </a:r>
          </a:p>
          <a:p>
            <a:pPr marL="919163" lvl="1" indent="-461963" defTabSz="457200" fontAlgn="b">
              <a:spcBef>
                <a:spcPts val="400"/>
              </a:spcBef>
              <a:buClr>
                <a:schemeClr val="accent1"/>
              </a:buClr>
              <a:buSzPct val="80000"/>
              <a:buFont typeface="Wingdings 3" charset="2"/>
              <a:buChar char=""/>
            </a:pPr>
            <a:r>
              <a:rPr lang="en-US" sz="1500" dirty="0">
                <a:solidFill>
                  <a:schemeClr val="bg1"/>
                </a:solidFill>
                <a:latin typeface="Century Gothic" panose="020B0502020202020204" pitchFamily="34" charset="0"/>
                <a:ea typeface="+mj-ea"/>
                <a:cs typeface="+mj-cs"/>
              </a:rPr>
              <a:t>Mailboxes</a:t>
            </a:r>
          </a:p>
          <a:p>
            <a:pPr marL="919163" lvl="1" indent="-461963" defTabSz="457200" fontAlgn="b">
              <a:spcBef>
                <a:spcPts val="400"/>
              </a:spcBef>
              <a:buClr>
                <a:schemeClr val="accent1"/>
              </a:buClr>
              <a:buSzPct val="80000"/>
              <a:buFont typeface="Wingdings 3" charset="2"/>
              <a:buChar char=""/>
            </a:pPr>
            <a:r>
              <a:rPr lang="en-US" sz="1500" dirty="0">
                <a:solidFill>
                  <a:schemeClr val="bg1"/>
                </a:solidFill>
                <a:latin typeface="Century Gothic" panose="020B0502020202020204" pitchFamily="34" charset="0"/>
                <a:ea typeface="+mj-ea"/>
                <a:cs typeface="+mj-cs"/>
              </a:rPr>
              <a:t>Drainage</a:t>
            </a:r>
          </a:p>
          <a:p>
            <a:pPr marL="919163" lvl="1" indent="-461963" defTabSz="457200" fontAlgn="b">
              <a:spcBef>
                <a:spcPts val="400"/>
              </a:spcBef>
              <a:buClr>
                <a:schemeClr val="accent1"/>
              </a:buClr>
              <a:buSzPct val="80000"/>
              <a:buFont typeface="Wingdings 3" charset="2"/>
              <a:buChar char=""/>
            </a:pPr>
            <a:r>
              <a:rPr lang="en-US" sz="1500" dirty="0">
                <a:solidFill>
                  <a:schemeClr val="bg1"/>
                </a:solidFill>
                <a:latin typeface="Century Gothic" panose="020B0502020202020204" pitchFamily="34" charset="0"/>
                <a:ea typeface="+mj-ea"/>
                <a:cs typeface="+mj-cs"/>
              </a:rPr>
              <a:t>Roads</a:t>
            </a:r>
            <a:endParaRPr kumimoji="0" lang="en-US" sz="1500" u="sng" strike="noStrike" cap="none" spc="0" normalizeH="0" baseline="0" noProof="0" dirty="0">
              <a:ln>
                <a:noFill/>
              </a:ln>
              <a:solidFill>
                <a:schemeClr val="bg1"/>
              </a:solidFill>
              <a:effectLst/>
              <a:uLnTx/>
              <a:uFillTx/>
              <a:latin typeface="Century Gothic" panose="020B0502020202020204" pitchFamily="34" charset="0"/>
              <a:ea typeface="+mj-ea"/>
              <a:cs typeface="+mj-cs"/>
            </a:endParaRPr>
          </a:p>
          <a:p>
            <a:pPr marL="919163" lvl="1" indent="-461963" defTabSz="457200" fontAlgn="b">
              <a:spcBef>
                <a:spcPts val="400"/>
              </a:spcBef>
              <a:buClr>
                <a:schemeClr val="accent1"/>
              </a:buClr>
              <a:buSzPct val="80000"/>
              <a:buFont typeface="Wingdings 3" charset="2"/>
              <a:buChar char=""/>
              <a:defRPr/>
            </a:pPr>
            <a:r>
              <a:rPr lang="en-US" sz="1500" dirty="0">
                <a:solidFill>
                  <a:schemeClr val="bg1"/>
                </a:solidFill>
                <a:latin typeface="Century Gothic" panose="020B0502020202020204" pitchFamily="34" charset="0"/>
                <a:ea typeface="+mj-ea"/>
                <a:cs typeface="+mj-cs"/>
              </a:rPr>
              <a:t>Landscaping &amp; Beautification</a:t>
            </a:r>
          </a:p>
          <a:p>
            <a:pPr marL="919163" lvl="1" indent="-461963" defTabSz="457200" fontAlgn="b">
              <a:spcBef>
                <a:spcPts val="400"/>
              </a:spcBef>
              <a:buClr>
                <a:schemeClr val="accent1"/>
              </a:buClr>
              <a:buSzPct val="80000"/>
              <a:buFont typeface="Wingdings 3" charset="2"/>
              <a:buChar char=""/>
              <a:defRPr/>
            </a:pPr>
            <a:r>
              <a:rPr lang="en-US" sz="1500" dirty="0">
                <a:solidFill>
                  <a:schemeClr val="bg1"/>
                </a:solidFill>
                <a:latin typeface="Century Gothic" panose="020B0502020202020204" pitchFamily="34" charset="0"/>
                <a:ea typeface="+mj-ea"/>
                <a:cs typeface="+mj-cs"/>
              </a:rPr>
              <a:t>Metrics</a:t>
            </a:r>
            <a:endParaRPr kumimoji="0" lang="en-US" sz="1500" u="none" strike="noStrike" cap="none" spc="0" normalizeH="0" baseline="0" noProof="0" dirty="0">
              <a:ln>
                <a:noFill/>
              </a:ln>
              <a:solidFill>
                <a:schemeClr val="bg1"/>
              </a:solidFill>
              <a:effectLst/>
              <a:uLnTx/>
              <a:uFillTx/>
              <a:latin typeface="Century Gothic" panose="020B0502020202020204" pitchFamily="34" charset="0"/>
              <a:ea typeface="+mj-ea"/>
              <a:cs typeface="+mj-cs"/>
            </a:endParaRPr>
          </a:p>
        </p:txBody>
      </p:sp>
      <p:sp>
        <p:nvSpPr>
          <p:cNvPr id="4" name="TextBox 3">
            <a:extLst>
              <a:ext uri="{FF2B5EF4-FFF2-40B4-BE49-F238E27FC236}">
                <a16:creationId xmlns:a16="http://schemas.microsoft.com/office/drawing/2014/main" id="{C2430C1F-0159-BB29-9926-D90702026B24}"/>
              </a:ext>
            </a:extLst>
          </p:cNvPr>
          <p:cNvSpPr txBox="1"/>
          <p:nvPr/>
        </p:nvSpPr>
        <p:spPr>
          <a:xfrm>
            <a:off x="404116" y="3121390"/>
            <a:ext cx="2556966" cy="584775"/>
          </a:xfrm>
          <a:prstGeom prst="rect">
            <a:avLst/>
          </a:prstGeom>
          <a:noFill/>
        </p:spPr>
        <p:txBody>
          <a:bodyPr wrap="square" rtlCol="0">
            <a:spAutoFit/>
          </a:bodyPr>
          <a:lstStyle/>
          <a:p>
            <a:pPr algn="ctr" defTabSz="475488">
              <a:spcAft>
                <a:spcPts val="600"/>
              </a:spcAft>
            </a:pPr>
            <a:r>
              <a:rPr lang="en-US" sz="3200" kern="1200" dirty="0">
                <a:latin typeface="Century Gothic" panose="020B0502020202020204" pitchFamily="34" charset="0"/>
                <a:ea typeface="+mn-ea"/>
                <a:cs typeface="+mn-cs"/>
              </a:rPr>
              <a:t>Initiatives</a:t>
            </a:r>
            <a:endParaRPr lang="en-US" sz="5400" dirty="0">
              <a:latin typeface="Century Gothic" panose="020B0502020202020204" pitchFamily="34" charset="0"/>
            </a:endParaRPr>
          </a:p>
        </p:txBody>
      </p:sp>
    </p:spTree>
    <p:extLst>
      <p:ext uri="{BB962C8B-B14F-4D97-AF65-F5344CB8AC3E}">
        <p14:creationId xmlns:p14="http://schemas.microsoft.com/office/powerpoint/2010/main" val="28984473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2000"/>
                <a:hueMod val="108000"/>
                <a:satMod val="164000"/>
                <a:lumMod val="69000"/>
              </a:schemeClr>
              <a:schemeClr val="bg2">
                <a:tint val="96000"/>
                <a:hueMod val="90000"/>
                <a:satMod val="130000"/>
                <a:lumMod val="134000"/>
              </a:schemeClr>
            </a:duotone>
          </a:blip>
          <a:stretch/>
        </a:blipFill>
        <a:effectLst/>
      </p:bgPr>
    </p:bg>
    <p:spTree>
      <p:nvGrpSpPr>
        <p:cNvPr id="1" name="">
          <a:extLst>
            <a:ext uri="{FF2B5EF4-FFF2-40B4-BE49-F238E27FC236}">
              <a16:creationId xmlns:a16="http://schemas.microsoft.com/office/drawing/2014/main" id="{EA47CA40-59E3-D723-A30F-C1073D5C9D61}"/>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0BEF08AD-4E6F-B634-C78D-D94348D0E6C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613"/>
          <a:stretch/>
        </p:blipFill>
        <p:spPr>
          <a:xfrm>
            <a:off x="0" y="2669685"/>
            <a:ext cx="3027759" cy="4188315"/>
          </a:xfrm>
          <a:prstGeom prst="rect">
            <a:avLst/>
          </a:prstGeom>
        </p:spPr>
      </p:pic>
      <p:pic>
        <p:nvPicPr>
          <p:cNvPr id="15" name="Picture 14">
            <a:extLst>
              <a:ext uri="{FF2B5EF4-FFF2-40B4-BE49-F238E27FC236}">
                <a16:creationId xmlns:a16="http://schemas.microsoft.com/office/drawing/2014/main" id="{9750E0B5-DCDA-AF9C-ED1D-6917DDA2E53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l="35640"/>
          <a:stretch/>
        </p:blipFill>
        <p:spPr>
          <a:xfrm>
            <a:off x="0" y="2892347"/>
            <a:ext cx="1141809" cy="2365453"/>
          </a:xfrm>
          <a:prstGeom prst="rect">
            <a:avLst/>
          </a:prstGeom>
        </p:spPr>
      </p:pic>
      <p:sp>
        <p:nvSpPr>
          <p:cNvPr id="17" name="Oval 16">
            <a:extLst>
              <a:ext uri="{FF2B5EF4-FFF2-40B4-BE49-F238E27FC236}">
                <a16:creationId xmlns:a16="http://schemas.microsoft.com/office/drawing/2014/main" id="{A9439EA5-BEAE-612F-232F-BBD19BA763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56759" y="1676400"/>
            <a:ext cx="211455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pic>
        <p:nvPicPr>
          <p:cNvPr id="19" name="Picture 18">
            <a:extLst>
              <a:ext uri="{FF2B5EF4-FFF2-40B4-BE49-F238E27FC236}">
                <a16:creationId xmlns:a16="http://schemas.microsoft.com/office/drawing/2014/main" id="{1562E2BB-270C-2F29-A048-9F084A7F4BB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t="28813"/>
          <a:stretch/>
        </p:blipFill>
        <p:spPr>
          <a:xfrm>
            <a:off x="5999559" y="0"/>
            <a:ext cx="1202540" cy="1141407"/>
          </a:xfrm>
          <a:prstGeom prst="rect">
            <a:avLst/>
          </a:prstGeom>
        </p:spPr>
      </p:pic>
      <p:pic>
        <p:nvPicPr>
          <p:cNvPr id="21" name="Picture 20">
            <a:extLst>
              <a:ext uri="{FF2B5EF4-FFF2-40B4-BE49-F238E27FC236}">
                <a16:creationId xmlns:a16="http://schemas.microsoft.com/office/drawing/2014/main" id="{AC6DE4D7-BE19-28AE-74FF-42D868ED8DA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b="23320"/>
          <a:stretch/>
        </p:blipFill>
        <p:spPr>
          <a:xfrm>
            <a:off x="6456759" y="6096000"/>
            <a:ext cx="745300" cy="762000"/>
          </a:xfrm>
          <a:prstGeom prst="rect">
            <a:avLst/>
          </a:prstGeom>
        </p:spPr>
      </p:pic>
      <p:sp>
        <p:nvSpPr>
          <p:cNvPr id="23" name="Rectangle 22">
            <a:extLst>
              <a:ext uri="{FF2B5EF4-FFF2-40B4-BE49-F238E27FC236}">
                <a16:creationId xmlns:a16="http://schemas.microsoft.com/office/drawing/2014/main" id="{2F7FBBDD-6BD8-B512-94A9-DF6CAD2D77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25" name="Freeform 7">
            <a:extLst>
              <a:ext uri="{FF2B5EF4-FFF2-40B4-BE49-F238E27FC236}">
                <a16:creationId xmlns:a16="http://schemas.microsoft.com/office/drawing/2014/main" id="{6E785CB9-48C3-CDB6-78F0-B2D3344D95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961082" y="-1"/>
            <a:ext cx="419604"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27" name="Rectangle 26">
            <a:extLst>
              <a:ext uri="{FF2B5EF4-FFF2-40B4-BE49-F238E27FC236}">
                <a16:creationId xmlns:a16="http://schemas.microsoft.com/office/drawing/2014/main" id="{79C7BE56-78FE-E647-DA47-2F6B300052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79292" y="0"/>
            <a:ext cx="5664708"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29" name="Freeform 5">
            <a:extLst>
              <a:ext uri="{FF2B5EF4-FFF2-40B4-BE49-F238E27FC236}">
                <a16:creationId xmlns:a16="http://schemas.microsoft.com/office/drawing/2014/main" id="{AFCA70CB-6265-23FD-67D8-D17FD4FD23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196250" y="2924731"/>
            <a:ext cx="6858000" cy="1008536"/>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rgbClr val="FFFFFF"/>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31" name="Rectangle 30">
            <a:extLst>
              <a:ext uri="{FF2B5EF4-FFF2-40B4-BE49-F238E27FC236}">
                <a16:creationId xmlns:a16="http://schemas.microsoft.com/office/drawing/2014/main" id="{E71600AA-9C71-366A-BDF7-C010C53013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4" name="TextBox 3">
            <a:extLst>
              <a:ext uri="{FF2B5EF4-FFF2-40B4-BE49-F238E27FC236}">
                <a16:creationId xmlns:a16="http://schemas.microsoft.com/office/drawing/2014/main" id="{924C7ABB-B8D8-201E-41C8-CCF6E97B7C3E}"/>
              </a:ext>
            </a:extLst>
          </p:cNvPr>
          <p:cNvSpPr txBox="1"/>
          <p:nvPr/>
        </p:nvSpPr>
        <p:spPr>
          <a:xfrm>
            <a:off x="404116" y="2890389"/>
            <a:ext cx="2556966" cy="1077218"/>
          </a:xfrm>
          <a:prstGeom prst="rect">
            <a:avLst/>
          </a:prstGeom>
          <a:noFill/>
        </p:spPr>
        <p:txBody>
          <a:bodyPr wrap="square" rtlCol="0">
            <a:spAutoFit/>
          </a:bodyPr>
          <a:lstStyle/>
          <a:p>
            <a:pPr marL="0" marR="0" lvl="0" indent="0" algn="ctr" defTabSz="475488" rtl="0" eaLnBrk="1" fontAlgn="auto" latinLnBrk="0" hangingPunct="1">
              <a:lnSpc>
                <a:spcPct val="100000"/>
              </a:lnSpc>
              <a:spcBef>
                <a:spcPts val="0"/>
              </a:spcBef>
              <a:spcAft>
                <a:spcPts val="60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Our Approach</a:t>
            </a:r>
            <a:endParaRPr kumimoji="0" lang="en-US" sz="5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4298B58E-866E-5DD7-C62D-E2C83A7A0DB6}"/>
              </a:ext>
            </a:extLst>
          </p:cNvPr>
          <p:cNvSpPr txBox="1"/>
          <p:nvPr/>
        </p:nvSpPr>
        <p:spPr>
          <a:xfrm>
            <a:off x="3540585" y="1474617"/>
            <a:ext cx="5298615" cy="3908762"/>
          </a:xfrm>
          <a:prstGeom prst="rect">
            <a:avLst/>
          </a:prstGeom>
          <a:noFill/>
        </p:spPr>
        <p:txBody>
          <a:bodyPr wrap="square" rtlCol="0">
            <a:spAutoFit/>
          </a:bodyPr>
          <a:lstStyle/>
          <a:p>
            <a:pPr marL="0" marR="0" lvl="0" indent="0" algn="l" defTabSz="457200" rtl="0" eaLnBrk="1" fontAlgn="b" latinLnBrk="0" hangingPunct="1">
              <a:lnSpc>
                <a:spcPct val="100000"/>
              </a:lnSpc>
              <a:spcBef>
                <a:spcPts val="600"/>
              </a:spcBef>
              <a:spcAft>
                <a:spcPts val="0"/>
              </a:spcAft>
              <a:buClr>
                <a:srgbClr val="ACD433"/>
              </a:buClr>
              <a:buSzPct val="80000"/>
              <a:buFont typeface="Wingdings 3" charset="2"/>
              <a:buChar char=""/>
              <a:tabLst/>
              <a:defRPr/>
            </a:pPr>
            <a:r>
              <a:rPr kumimoji="0" lang="en-US" b="0" i="0" u="none" strike="noStrike" kern="1200" cap="none" spc="0" normalizeH="0" baseline="0" noProof="0" dirty="0">
                <a:ln>
                  <a:noFill/>
                </a:ln>
                <a:solidFill>
                  <a:prstClr val="black"/>
                </a:solidFill>
                <a:effectLst/>
                <a:uLnTx/>
                <a:uFillTx/>
                <a:latin typeface="Century Gothic" panose="020B0502020202020204"/>
                <a:ea typeface="+mn-ea"/>
                <a:cs typeface="+mn-cs"/>
              </a:rPr>
              <a:t>Enhancing the customer experience</a:t>
            </a:r>
          </a:p>
          <a:p>
            <a:pPr marL="0" marR="0" lvl="0" indent="0" algn="l" defTabSz="457200" rtl="0" eaLnBrk="1" fontAlgn="b" latinLnBrk="0" hangingPunct="1">
              <a:lnSpc>
                <a:spcPct val="100000"/>
              </a:lnSpc>
              <a:spcBef>
                <a:spcPts val="600"/>
              </a:spcBef>
              <a:spcAft>
                <a:spcPts val="0"/>
              </a:spcAft>
              <a:buClr>
                <a:srgbClr val="ACD433"/>
              </a:buClr>
              <a:buSzPct val="80000"/>
              <a:buFont typeface="Wingdings 3" charset="2"/>
              <a:buChar char=""/>
              <a:tabLst/>
              <a:defRPr/>
            </a:pPr>
            <a:r>
              <a:rPr kumimoji="0" lang="en-US" b="0" i="0" u="none" strike="noStrike" kern="1200" cap="none" spc="0" normalizeH="0" baseline="0" noProof="0" dirty="0">
                <a:ln>
                  <a:noFill/>
                </a:ln>
                <a:solidFill>
                  <a:prstClr val="black"/>
                </a:solidFill>
                <a:effectLst/>
                <a:uLnTx/>
                <a:uFillTx/>
                <a:latin typeface="Century Gothic" panose="020B0502020202020204"/>
                <a:ea typeface="+mn-ea"/>
                <a:cs typeface="+mn-cs"/>
              </a:rPr>
              <a:t>Investing in amenities</a:t>
            </a:r>
          </a:p>
          <a:p>
            <a:pPr marL="0" marR="0" lvl="0" indent="0" algn="l" defTabSz="457200" rtl="0" eaLnBrk="1" fontAlgn="b" latinLnBrk="0" hangingPunct="1">
              <a:lnSpc>
                <a:spcPct val="100000"/>
              </a:lnSpc>
              <a:spcBef>
                <a:spcPts val="600"/>
              </a:spcBef>
              <a:spcAft>
                <a:spcPts val="0"/>
              </a:spcAft>
              <a:buClr>
                <a:srgbClr val="ACD433"/>
              </a:buClr>
              <a:buSzPct val="80000"/>
              <a:buFont typeface="Wingdings 3" charset="2"/>
              <a:buChar char=""/>
              <a:tabLst/>
              <a:defRPr/>
            </a:pPr>
            <a:r>
              <a:rPr kumimoji="0" lang="en-US" b="0" i="0" u="none" strike="noStrike" kern="1200" cap="none" spc="0" normalizeH="0" baseline="0" noProof="0" dirty="0">
                <a:ln>
                  <a:noFill/>
                </a:ln>
                <a:solidFill>
                  <a:prstClr val="black"/>
                </a:solidFill>
                <a:effectLst/>
                <a:uLnTx/>
                <a:uFillTx/>
                <a:latin typeface="Century Gothic" panose="020B0502020202020204"/>
                <a:ea typeface="+mn-ea"/>
                <a:cs typeface="+mn-cs"/>
              </a:rPr>
              <a:t>Investing in infrastructure</a:t>
            </a:r>
          </a:p>
          <a:p>
            <a:pPr lvl="1" defTabSz="457200" fontAlgn="b">
              <a:spcBef>
                <a:spcPts val="600"/>
              </a:spcBef>
              <a:buClr>
                <a:srgbClr val="ACD433"/>
              </a:buClr>
              <a:buSzPct val="80000"/>
              <a:buFont typeface="Wingdings 3" charset="2"/>
              <a:buChar char=""/>
            </a:pPr>
            <a:r>
              <a:rPr lang="en-US" sz="1600" dirty="0">
                <a:solidFill>
                  <a:prstClr val="black"/>
                </a:solidFill>
                <a:latin typeface="Century Gothic" panose="020B0502020202020204"/>
              </a:rPr>
              <a:t>Drainage</a:t>
            </a:r>
          </a:p>
          <a:p>
            <a:pPr lvl="1" defTabSz="457200" fontAlgn="b">
              <a:spcBef>
                <a:spcPts val="600"/>
              </a:spcBef>
              <a:buClr>
                <a:srgbClr val="ACD433"/>
              </a:buClr>
              <a:buSzPct val="80000"/>
              <a:buFont typeface="Wingdings 3" charset="2"/>
              <a:buChar char=""/>
            </a:pPr>
            <a:r>
              <a:rPr kumimoji="0" lang="en-US" sz="1600" b="0" i="0" u="none" strike="noStrike" kern="1200" cap="none" spc="0" normalizeH="0" baseline="0" noProof="0" dirty="0">
                <a:ln>
                  <a:noFill/>
                </a:ln>
                <a:solidFill>
                  <a:prstClr val="black"/>
                </a:solidFill>
                <a:effectLst/>
                <a:uLnTx/>
                <a:uFillTx/>
                <a:latin typeface="Century Gothic" panose="020B0502020202020204"/>
                <a:ea typeface="+mn-ea"/>
                <a:cs typeface="+mn-cs"/>
              </a:rPr>
              <a:t>Mailboxes</a:t>
            </a:r>
          </a:p>
          <a:p>
            <a:pPr lvl="1" defTabSz="457200" fontAlgn="b">
              <a:spcBef>
                <a:spcPts val="600"/>
              </a:spcBef>
              <a:buClr>
                <a:srgbClr val="ACD433"/>
              </a:buClr>
              <a:buSzPct val="80000"/>
              <a:buFont typeface="Wingdings 3" charset="2"/>
              <a:buChar char=""/>
            </a:pPr>
            <a:r>
              <a:rPr lang="en-US" sz="1600" dirty="0">
                <a:solidFill>
                  <a:prstClr val="black"/>
                </a:solidFill>
                <a:latin typeface="Century Gothic" panose="020B0502020202020204"/>
              </a:rPr>
              <a:t>Roads</a:t>
            </a:r>
          </a:p>
          <a:p>
            <a:pPr lvl="1" defTabSz="457200" fontAlgn="b">
              <a:spcBef>
                <a:spcPts val="600"/>
              </a:spcBef>
              <a:buClr>
                <a:srgbClr val="ACD433"/>
              </a:buClr>
              <a:buSzPct val="80000"/>
              <a:buFont typeface="Wingdings 3" charset="2"/>
              <a:buChar char=""/>
            </a:pPr>
            <a:r>
              <a:rPr kumimoji="0" lang="en-US" sz="1600" b="0" i="0" u="none" strike="noStrike" kern="1200" cap="none" spc="0" normalizeH="0" baseline="0" noProof="0" dirty="0">
                <a:ln>
                  <a:noFill/>
                </a:ln>
                <a:solidFill>
                  <a:prstClr val="black"/>
                </a:solidFill>
                <a:effectLst/>
                <a:uLnTx/>
                <a:uFillTx/>
                <a:latin typeface="Century Gothic" panose="020B0502020202020204"/>
                <a:ea typeface="+mn-ea"/>
                <a:cs typeface="+mn-cs"/>
              </a:rPr>
              <a:t>Bulkheads</a:t>
            </a:r>
          </a:p>
          <a:p>
            <a:pPr marL="0" marR="0" lvl="0" indent="0" algn="l" defTabSz="457200" rtl="0" eaLnBrk="1" fontAlgn="b" latinLnBrk="0" hangingPunct="1">
              <a:lnSpc>
                <a:spcPct val="100000"/>
              </a:lnSpc>
              <a:spcBef>
                <a:spcPts val="600"/>
              </a:spcBef>
              <a:spcAft>
                <a:spcPts val="0"/>
              </a:spcAft>
              <a:buClr>
                <a:srgbClr val="ACD433"/>
              </a:buClr>
              <a:buSzPct val="80000"/>
              <a:buFont typeface="Wingdings 3" charset="2"/>
              <a:buChar char=""/>
              <a:tabLst/>
              <a:defRPr/>
            </a:pPr>
            <a:r>
              <a:rPr kumimoji="0" lang="en-US" b="0" i="0" u="none" strike="noStrike" kern="1200" cap="none" spc="0" normalizeH="0" baseline="0" noProof="0" dirty="0">
                <a:ln>
                  <a:noFill/>
                </a:ln>
                <a:solidFill>
                  <a:prstClr val="black"/>
                </a:solidFill>
                <a:effectLst/>
                <a:uLnTx/>
                <a:uFillTx/>
                <a:latin typeface="Century Gothic" panose="020B0502020202020204"/>
                <a:ea typeface="+mn-ea"/>
                <a:cs typeface="+mn-cs"/>
              </a:rPr>
              <a:t>Drive efficiencies</a:t>
            </a:r>
          </a:p>
          <a:p>
            <a:pPr marL="0" marR="0" lvl="0" indent="0" algn="l" defTabSz="457200" rtl="0" eaLnBrk="1" fontAlgn="b" latinLnBrk="0" hangingPunct="1">
              <a:lnSpc>
                <a:spcPct val="100000"/>
              </a:lnSpc>
              <a:spcBef>
                <a:spcPts val="600"/>
              </a:spcBef>
              <a:spcAft>
                <a:spcPts val="0"/>
              </a:spcAft>
              <a:buClr>
                <a:srgbClr val="ACD433"/>
              </a:buClr>
              <a:buSzPct val="80000"/>
              <a:buFont typeface="Wingdings 3" charset="2"/>
              <a:buChar char=""/>
              <a:tabLst/>
              <a:defRPr/>
            </a:pPr>
            <a:r>
              <a:rPr kumimoji="0" lang="en-US" b="0" i="0" u="none" strike="noStrike" kern="1200" cap="none" spc="0" normalizeH="0" baseline="0" noProof="0" dirty="0">
                <a:ln>
                  <a:noFill/>
                </a:ln>
                <a:solidFill>
                  <a:prstClr val="black"/>
                </a:solidFill>
                <a:effectLst/>
                <a:uLnTx/>
                <a:uFillTx/>
                <a:latin typeface="Century Gothic" panose="020B0502020202020204"/>
                <a:ea typeface="+mn-ea"/>
                <a:cs typeface="+mn-cs"/>
              </a:rPr>
              <a:t>Reallocate costs</a:t>
            </a:r>
          </a:p>
          <a:p>
            <a:pPr marL="0" marR="0" lvl="0" indent="0" algn="l" defTabSz="457200" rtl="0" eaLnBrk="1" fontAlgn="b" latinLnBrk="0" hangingPunct="1">
              <a:lnSpc>
                <a:spcPct val="100000"/>
              </a:lnSpc>
              <a:spcBef>
                <a:spcPts val="600"/>
              </a:spcBef>
              <a:spcAft>
                <a:spcPts val="0"/>
              </a:spcAft>
              <a:buClr>
                <a:srgbClr val="ACD433"/>
              </a:buClr>
              <a:buSzPct val="80000"/>
              <a:buFont typeface="Wingdings 3" charset="2"/>
              <a:buChar char=""/>
              <a:tabLst/>
              <a:defRPr/>
            </a:pPr>
            <a:r>
              <a:rPr kumimoji="0" lang="en-US" b="0" i="0" u="none" strike="noStrike" kern="1200" cap="none" spc="0" normalizeH="0" baseline="0" noProof="0" dirty="0">
                <a:ln>
                  <a:noFill/>
                </a:ln>
                <a:solidFill>
                  <a:prstClr val="black"/>
                </a:solidFill>
                <a:effectLst/>
                <a:uLnTx/>
                <a:uFillTx/>
                <a:latin typeface="Century Gothic" panose="020B0502020202020204"/>
                <a:ea typeface="+mn-ea"/>
                <a:cs typeface="+mn-cs"/>
              </a:rPr>
              <a:t>Organic revenue</a:t>
            </a:r>
          </a:p>
          <a:p>
            <a:pPr marL="0" marR="0" lvl="0" indent="0" algn="l" defTabSz="457200" rtl="0" eaLnBrk="1" fontAlgn="b" latinLnBrk="0" hangingPunct="1">
              <a:lnSpc>
                <a:spcPct val="100000"/>
              </a:lnSpc>
              <a:spcBef>
                <a:spcPts val="600"/>
              </a:spcBef>
              <a:spcAft>
                <a:spcPts val="0"/>
              </a:spcAft>
              <a:buClr>
                <a:srgbClr val="ACD433"/>
              </a:buClr>
              <a:buSzPct val="80000"/>
              <a:buFont typeface="Wingdings 3" charset="2"/>
              <a:buChar char=""/>
              <a:tabLst/>
              <a:defRPr/>
            </a:pPr>
            <a:r>
              <a:rPr lang="en-US" dirty="0">
                <a:solidFill>
                  <a:prstClr val="black"/>
                </a:solidFill>
                <a:latin typeface="Century Gothic" panose="020B0502020202020204"/>
              </a:rPr>
              <a:t>Providing excellent customer service</a:t>
            </a:r>
            <a:endParaRPr kumimoji="0" lang="en-US" b="0"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21714768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2000"/>
                <a:hueMod val="108000"/>
                <a:satMod val="164000"/>
                <a:lumMod val="69000"/>
              </a:schemeClr>
              <a:schemeClr val="bg2">
                <a:tint val="96000"/>
                <a:hueMod val="90000"/>
                <a:satMod val="130000"/>
                <a:lumMod val="134000"/>
              </a:schemeClr>
            </a:duotone>
          </a:blip>
          <a:stretch/>
        </a:blip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7594FC8B-8CD2-407F-94F1-9C71F5AEC2B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613"/>
          <a:stretch/>
        </p:blipFill>
        <p:spPr>
          <a:xfrm>
            <a:off x="0" y="2669685"/>
            <a:ext cx="3027759" cy="4188315"/>
          </a:xfrm>
          <a:prstGeom prst="rect">
            <a:avLst/>
          </a:prstGeom>
        </p:spPr>
      </p:pic>
      <p:pic>
        <p:nvPicPr>
          <p:cNvPr id="15" name="Picture 14">
            <a:extLst>
              <a:ext uri="{FF2B5EF4-FFF2-40B4-BE49-F238E27FC236}">
                <a16:creationId xmlns:a16="http://schemas.microsoft.com/office/drawing/2014/main" id="{DBABC971-8D40-4A4F-AC60-28B9172789B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l="35640"/>
          <a:stretch/>
        </p:blipFill>
        <p:spPr>
          <a:xfrm>
            <a:off x="0" y="2892347"/>
            <a:ext cx="1141809" cy="2365453"/>
          </a:xfrm>
          <a:prstGeom prst="rect">
            <a:avLst/>
          </a:prstGeom>
        </p:spPr>
      </p:pic>
      <p:sp>
        <p:nvSpPr>
          <p:cNvPr id="17" name="Oval 16">
            <a:extLst>
              <a:ext uri="{FF2B5EF4-FFF2-40B4-BE49-F238E27FC236}">
                <a16:creationId xmlns:a16="http://schemas.microsoft.com/office/drawing/2014/main" id="{B9C04DC5-313B-4FE4-B868-5672A37641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56759" y="1676400"/>
            <a:ext cx="211455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pic>
        <p:nvPicPr>
          <p:cNvPr id="19" name="Picture 18">
            <a:extLst>
              <a:ext uri="{FF2B5EF4-FFF2-40B4-BE49-F238E27FC236}">
                <a16:creationId xmlns:a16="http://schemas.microsoft.com/office/drawing/2014/main" id="{791AE23E-90C9-4963-96E2-8DADBFC3BC0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t="28813"/>
          <a:stretch/>
        </p:blipFill>
        <p:spPr>
          <a:xfrm>
            <a:off x="5999559" y="0"/>
            <a:ext cx="1202540" cy="1141407"/>
          </a:xfrm>
          <a:prstGeom prst="rect">
            <a:avLst/>
          </a:prstGeom>
        </p:spPr>
      </p:pic>
      <p:pic>
        <p:nvPicPr>
          <p:cNvPr id="21" name="Picture 20">
            <a:extLst>
              <a:ext uri="{FF2B5EF4-FFF2-40B4-BE49-F238E27FC236}">
                <a16:creationId xmlns:a16="http://schemas.microsoft.com/office/drawing/2014/main" id="{C5F93E90-4379-4AAC-B021-E5FA6D974AE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b="23320"/>
          <a:stretch/>
        </p:blipFill>
        <p:spPr>
          <a:xfrm>
            <a:off x="6456759" y="6096000"/>
            <a:ext cx="745300" cy="762000"/>
          </a:xfrm>
          <a:prstGeom prst="rect">
            <a:avLst/>
          </a:prstGeom>
        </p:spPr>
      </p:pic>
      <p:sp>
        <p:nvSpPr>
          <p:cNvPr id="23" name="Rectangle 22">
            <a:extLst>
              <a:ext uri="{FF2B5EF4-FFF2-40B4-BE49-F238E27FC236}">
                <a16:creationId xmlns:a16="http://schemas.microsoft.com/office/drawing/2014/main" id="{329FDD08-42D8-4AFF-90E5-5DAA5BC4CB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25" name="Freeform 7">
            <a:extLst>
              <a:ext uri="{FF2B5EF4-FFF2-40B4-BE49-F238E27FC236}">
                <a16:creationId xmlns:a16="http://schemas.microsoft.com/office/drawing/2014/main" id="{A89F1728-E5A8-4BD0-B9CA-EEF2932EF7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961082" y="-1"/>
            <a:ext cx="419604"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27" name="Rectangle 26">
            <a:extLst>
              <a:ext uri="{FF2B5EF4-FFF2-40B4-BE49-F238E27FC236}">
                <a16:creationId xmlns:a16="http://schemas.microsoft.com/office/drawing/2014/main" id="{BB9D57DE-38E5-4D79-A639-6C94A39EFA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79292" y="0"/>
            <a:ext cx="5664708"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29" name="Freeform 5">
            <a:extLst>
              <a:ext uri="{FF2B5EF4-FFF2-40B4-BE49-F238E27FC236}">
                <a16:creationId xmlns:a16="http://schemas.microsoft.com/office/drawing/2014/main" id="{60C18FE5-FC12-4EB1-8FE4-487733A2F6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196250" y="2924731"/>
            <a:ext cx="6858000" cy="1008536"/>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rgbClr val="FFFFFF"/>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31" name="Rectangle 30">
            <a:extLst>
              <a:ext uri="{FF2B5EF4-FFF2-40B4-BE49-F238E27FC236}">
                <a16:creationId xmlns:a16="http://schemas.microsoft.com/office/drawing/2014/main" id="{D169092A-AB26-44D5-B7AB-FCEF25A5A7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4" name="TextBox 3">
            <a:extLst>
              <a:ext uri="{FF2B5EF4-FFF2-40B4-BE49-F238E27FC236}">
                <a16:creationId xmlns:a16="http://schemas.microsoft.com/office/drawing/2014/main" id="{C2430C1F-0159-BB29-9926-D90702026B24}"/>
              </a:ext>
            </a:extLst>
          </p:cNvPr>
          <p:cNvSpPr txBox="1"/>
          <p:nvPr/>
        </p:nvSpPr>
        <p:spPr>
          <a:xfrm>
            <a:off x="404116" y="3136610"/>
            <a:ext cx="2556966" cy="584775"/>
          </a:xfrm>
          <a:prstGeom prst="rect">
            <a:avLst/>
          </a:prstGeom>
          <a:noFill/>
        </p:spPr>
        <p:txBody>
          <a:bodyPr wrap="square" rtlCol="0">
            <a:spAutoFit/>
          </a:bodyPr>
          <a:lstStyle/>
          <a:p>
            <a:pPr marL="0" marR="0" lvl="0" indent="0" algn="ctr" defTabSz="475488" rtl="0" eaLnBrk="1" fontAlgn="auto" latinLnBrk="0" hangingPunct="1">
              <a:lnSpc>
                <a:spcPct val="100000"/>
              </a:lnSpc>
              <a:spcBef>
                <a:spcPts val="0"/>
              </a:spcBef>
              <a:spcAft>
                <a:spcPts val="60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Overview</a:t>
            </a:r>
            <a:endParaRPr kumimoji="0" lang="en-US" sz="5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60D76C7F-9A7C-5A9D-ACA6-6CFE97999A19}"/>
              </a:ext>
            </a:extLst>
          </p:cNvPr>
          <p:cNvSpPr txBox="1"/>
          <p:nvPr/>
        </p:nvSpPr>
        <p:spPr>
          <a:xfrm>
            <a:off x="3365198" y="76200"/>
            <a:ext cx="5778802" cy="6586418"/>
          </a:xfrm>
          <a:prstGeom prst="rect">
            <a:avLst/>
          </a:prstGeom>
          <a:noFill/>
        </p:spPr>
        <p:txBody>
          <a:bodyPr wrap="square" rtlCol="0">
            <a:spAutoFit/>
          </a:bodyPr>
          <a:lstStyle/>
          <a:p>
            <a:pPr fontAlgn="b">
              <a:spcBef>
                <a:spcPts val="600"/>
              </a:spcBef>
            </a:pPr>
            <a:r>
              <a:rPr lang="en-US" sz="1400" b="1" u="sng" dirty="0">
                <a:solidFill>
                  <a:prstClr val="black"/>
                </a:solidFill>
                <a:latin typeface="Century Gothic" panose="020B0502020202020204" pitchFamily="34" charset="0"/>
                <a:cs typeface="Times New Roman" pitchFamily="18" charset="0"/>
              </a:rPr>
              <a:t>Where were we?</a:t>
            </a:r>
          </a:p>
          <a:p>
            <a:pPr defTabSz="457200">
              <a:spcBef>
                <a:spcPts val="600"/>
              </a:spcBef>
              <a:buClr>
                <a:srgbClr val="ACD433"/>
              </a:buClr>
              <a:buSzPct val="80000"/>
              <a:buFont typeface="Wingdings 3" charset="2"/>
              <a:buChar char=""/>
            </a:pPr>
            <a:r>
              <a:rPr lang="en-US" sz="1400" dirty="0">
                <a:solidFill>
                  <a:prstClr val="black"/>
                </a:solidFill>
                <a:latin typeface="Century Gothic" panose="020B0502020202020204"/>
              </a:rPr>
              <a:t>Operating deficit approx. $1.6M</a:t>
            </a:r>
          </a:p>
          <a:p>
            <a:pPr defTabSz="457200">
              <a:spcBef>
                <a:spcPts val="600"/>
              </a:spcBef>
              <a:buClr>
                <a:srgbClr val="ACD433"/>
              </a:buClr>
              <a:buSzPct val="80000"/>
              <a:buFont typeface="Wingdings 3" charset="2"/>
              <a:buChar char=""/>
            </a:pPr>
            <a:r>
              <a:rPr lang="en-US" sz="1400" dirty="0">
                <a:solidFill>
                  <a:prstClr val="black"/>
                </a:solidFill>
                <a:latin typeface="Century Gothic" panose="020B0502020202020204"/>
              </a:rPr>
              <a:t>Assessments at an all-time high of $996</a:t>
            </a:r>
          </a:p>
          <a:p>
            <a:pPr defTabSz="457200">
              <a:spcBef>
                <a:spcPts val="600"/>
              </a:spcBef>
              <a:buClr>
                <a:srgbClr val="ACD433"/>
              </a:buClr>
              <a:buSzPct val="80000"/>
              <a:buFont typeface="Wingdings 3" charset="2"/>
              <a:buChar char=""/>
            </a:pPr>
            <a:r>
              <a:rPr lang="en-US" sz="1400" dirty="0">
                <a:solidFill>
                  <a:prstClr val="black"/>
                </a:solidFill>
                <a:latin typeface="Century Gothic" panose="020B0502020202020204"/>
              </a:rPr>
              <a:t>Drainage, bulkheads, and roads not funded</a:t>
            </a:r>
          </a:p>
          <a:p>
            <a:pPr defTabSz="457200">
              <a:spcBef>
                <a:spcPts val="600"/>
              </a:spcBef>
              <a:buClr>
                <a:srgbClr val="ACD433"/>
              </a:buClr>
              <a:buSzPct val="80000"/>
              <a:buFont typeface="Wingdings 3" charset="2"/>
              <a:buChar char=""/>
            </a:pPr>
            <a:r>
              <a:rPr lang="en-US" sz="1400" dirty="0">
                <a:solidFill>
                  <a:prstClr val="black"/>
                </a:solidFill>
                <a:latin typeface="Century Gothic" panose="020B0502020202020204"/>
              </a:rPr>
              <a:t>All amenities had operating losses</a:t>
            </a:r>
          </a:p>
          <a:p>
            <a:pPr fontAlgn="b">
              <a:spcBef>
                <a:spcPts val="600"/>
              </a:spcBef>
            </a:pPr>
            <a:endParaRPr lang="en-US" sz="1400" dirty="0">
              <a:solidFill>
                <a:prstClr val="black"/>
              </a:solidFill>
              <a:latin typeface="Century Gothic" panose="020B0502020202020204" pitchFamily="34" charset="0"/>
              <a:cs typeface="Times New Roman" pitchFamily="18" charset="0"/>
            </a:endParaRPr>
          </a:p>
          <a:p>
            <a:pPr fontAlgn="b">
              <a:spcBef>
                <a:spcPts val="600"/>
              </a:spcBef>
            </a:pPr>
            <a:r>
              <a:rPr lang="en-US" sz="1400" b="1" u="sng" dirty="0">
                <a:solidFill>
                  <a:prstClr val="black"/>
                </a:solidFill>
                <a:latin typeface="Century Gothic" panose="020B0502020202020204" pitchFamily="34" charset="0"/>
                <a:cs typeface="Times New Roman" pitchFamily="18" charset="0"/>
              </a:rPr>
              <a:t>Where are we today?</a:t>
            </a:r>
          </a:p>
          <a:p>
            <a:pPr defTabSz="457200" fontAlgn="b">
              <a:spcBef>
                <a:spcPts val="600"/>
              </a:spcBef>
              <a:buClr>
                <a:srgbClr val="ACD433"/>
              </a:buClr>
              <a:buSzPct val="80000"/>
              <a:buFont typeface="Wingdings 3" charset="2"/>
              <a:buChar char=""/>
            </a:pPr>
            <a:r>
              <a:rPr lang="en-US" sz="1400" dirty="0">
                <a:solidFill>
                  <a:prstClr val="black"/>
                </a:solidFill>
                <a:latin typeface="Century Gothic" panose="020B0502020202020204"/>
              </a:rPr>
              <a:t>Operating surplus of $3.1M at end of fiscal year 24/25</a:t>
            </a:r>
          </a:p>
          <a:p>
            <a:pPr defTabSz="457200" fontAlgn="b">
              <a:spcBef>
                <a:spcPts val="600"/>
              </a:spcBef>
              <a:buClr>
                <a:srgbClr val="ACD433"/>
              </a:buClr>
              <a:buSzPct val="80000"/>
              <a:buFont typeface="Wingdings 3" charset="2"/>
              <a:buChar char=""/>
            </a:pPr>
            <a:r>
              <a:rPr lang="en-US" sz="1400" dirty="0">
                <a:solidFill>
                  <a:prstClr val="black"/>
                </a:solidFill>
                <a:latin typeface="Century Gothic" panose="020B0502020202020204"/>
              </a:rPr>
              <a:t>Estimated $200 of savings on assessments ($40 per year over the last 5 years)</a:t>
            </a:r>
          </a:p>
          <a:p>
            <a:pPr defTabSz="457200" fontAlgn="b">
              <a:spcBef>
                <a:spcPts val="600"/>
              </a:spcBef>
              <a:buClr>
                <a:srgbClr val="ACD433"/>
              </a:buClr>
              <a:buSzPct val="80000"/>
              <a:buFont typeface="Wingdings 3" charset="2"/>
              <a:buChar char=""/>
            </a:pPr>
            <a:r>
              <a:rPr lang="en-US" sz="1400" dirty="0">
                <a:solidFill>
                  <a:prstClr val="black"/>
                </a:solidFill>
                <a:latin typeface="Century Gothic" panose="020B0502020202020204"/>
              </a:rPr>
              <a:t>The current and prior year assessments of $875 and $850 are lower than any year since FY 2013</a:t>
            </a:r>
          </a:p>
          <a:p>
            <a:pPr defTabSz="457200" fontAlgn="b">
              <a:spcBef>
                <a:spcPts val="600"/>
              </a:spcBef>
              <a:buClr>
                <a:srgbClr val="ACD433"/>
              </a:buClr>
              <a:buSzPct val="80000"/>
              <a:buFont typeface="Wingdings 3" charset="2"/>
              <a:buChar char=""/>
            </a:pPr>
            <a:r>
              <a:rPr lang="en-US" sz="1400" dirty="0">
                <a:solidFill>
                  <a:prstClr val="black"/>
                </a:solidFill>
              </a:rPr>
              <a:t>Continue controlling expenses while funding safety</a:t>
            </a:r>
            <a:endParaRPr lang="en-US" sz="1400" dirty="0">
              <a:solidFill>
                <a:prstClr val="black"/>
              </a:solidFill>
              <a:latin typeface="Century Gothic" panose="020B0502020202020204"/>
            </a:endParaRPr>
          </a:p>
          <a:p>
            <a:pPr defTabSz="457200" fontAlgn="b">
              <a:spcBef>
                <a:spcPts val="600"/>
              </a:spcBef>
              <a:buClr>
                <a:srgbClr val="ACD433"/>
              </a:buClr>
              <a:buSzPct val="80000"/>
              <a:buFont typeface="Wingdings 3" charset="2"/>
              <a:buChar char=""/>
            </a:pPr>
            <a:r>
              <a:rPr lang="en-US" sz="1400" dirty="0">
                <a:solidFill>
                  <a:prstClr val="black"/>
                </a:solidFill>
                <a:latin typeface="Century Gothic" panose="020B0502020202020204"/>
              </a:rPr>
              <a:t>Robust drainage, bulkhead, and road programs</a:t>
            </a:r>
          </a:p>
          <a:p>
            <a:pPr defTabSz="457200" fontAlgn="b">
              <a:spcBef>
                <a:spcPts val="600"/>
              </a:spcBef>
              <a:buClr>
                <a:srgbClr val="ACD433"/>
              </a:buClr>
              <a:buSzPct val="80000"/>
              <a:buFont typeface="Wingdings 3" charset="2"/>
              <a:buChar char=""/>
            </a:pPr>
            <a:r>
              <a:rPr lang="en-US" sz="1400" dirty="0">
                <a:solidFill>
                  <a:prstClr val="black"/>
                </a:solidFill>
                <a:latin typeface="Century Gothic" panose="020B0502020202020204"/>
              </a:rPr>
              <a:t>Amenities continue to show improvement over prior years</a:t>
            </a:r>
          </a:p>
          <a:p>
            <a:pPr marL="285750" indent="-285750" fontAlgn="b">
              <a:spcBef>
                <a:spcPts val="600"/>
              </a:spcBef>
              <a:buFont typeface="Arial" panose="020B0604020202020204" pitchFamily="34" charset="0"/>
              <a:buChar char="•"/>
            </a:pPr>
            <a:endParaRPr lang="en-US" sz="1400" dirty="0">
              <a:solidFill>
                <a:prstClr val="black"/>
              </a:solidFill>
              <a:latin typeface="Century Gothic" panose="020B0502020202020204" pitchFamily="34" charset="0"/>
              <a:cs typeface="Times New Roman" pitchFamily="18" charset="0"/>
            </a:endParaRPr>
          </a:p>
          <a:p>
            <a:pPr fontAlgn="b">
              <a:spcBef>
                <a:spcPts val="600"/>
              </a:spcBef>
            </a:pPr>
            <a:r>
              <a:rPr lang="en-US" sz="1400" b="1" u="sng" dirty="0">
                <a:solidFill>
                  <a:prstClr val="black"/>
                </a:solidFill>
                <a:latin typeface="Century Gothic" panose="020B0502020202020204" pitchFamily="34" charset="0"/>
                <a:cs typeface="Times New Roman" pitchFamily="18" charset="0"/>
              </a:rPr>
              <a:t>What is next?</a:t>
            </a:r>
          </a:p>
          <a:p>
            <a:pPr defTabSz="457200" fontAlgn="b">
              <a:spcBef>
                <a:spcPts val="600"/>
              </a:spcBef>
              <a:buClr>
                <a:srgbClr val="ACD433"/>
              </a:buClr>
              <a:buSzPct val="80000"/>
              <a:buFont typeface="Wingdings 3" charset="2"/>
              <a:buChar char=""/>
            </a:pPr>
            <a:r>
              <a:rPr lang="en-US" sz="1400" dirty="0">
                <a:solidFill>
                  <a:prstClr val="black"/>
                </a:solidFill>
                <a:latin typeface="Century Gothic" panose="020B0502020202020204"/>
              </a:rPr>
              <a:t>We are positioned well going into major construction initiatives:</a:t>
            </a:r>
          </a:p>
          <a:p>
            <a:pPr lvl="1" defTabSz="457200" fontAlgn="b">
              <a:spcBef>
                <a:spcPts val="600"/>
              </a:spcBef>
              <a:buClr>
                <a:srgbClr val="ACD433"/>
              </a:buClr>
              <a:buSzPct val="80000"/>
              <a:buFont typeface="Wingdings 3" charset="2"/>
              <a:buChar char=""/>
            </a:pPr>
            <a:r>
              <a:rPr lang="en-US" sz="1400" dirty="0">
                <a:solidFill>
                  <a:prstClr val="black"/>
                </a:solidFill>
                <a:latin typeface="Century Gothic" panose="020B0502020202020204"/>
              </a:rPr>
              <a:t>Firehouse construction</a:t>
            </a:r>
          </a:p>
          <a:p>
            <a:pPr lvl="1" defTabSz="457200" fontAlgn="b">
              <a:spcBef>
                <a:spcPts val="600"/>
              </a:spcBef>
              <a:buClr>
                <a:srgbClr val="ACD433"/>
              </a:buClr>
              <a:buSzPct val="80000"/>
              <a:buFont typeface="Wingdings 3" charset="2"/>
              <a:buChar char=""/>
            </a:pPr>
            <a:r>
              <a:rPr lang="en-US" sz="1400" dirty="0">
                <a:solidFill>
                  <a:prstClr val="black"/>
                </a:solidFill>
                <a:latin typeface="Century Gothic" panose="020B0502020202020204"/>
              </a:rPr>
              <a:t>Golf course irrigation phase III</a:t>
            </a:r>
          </a:p>
          <a:p>
            <a:pPr lvl="1" defTabSz="457200" fontAlgn="b">
              <a:spcBef>
                <a:spcPts val="600"/>
              </a:spcBef>
              <a:buClr>
                <a:srgbClr val="ACD433"/>
              </a:buClr>
              <a:buSzPct val="80000"/>
              <a:buFont typeface="Wingdings 3" charset="2"/>
              <a:buChar char=""/>
            </a:pPr>
            <a:r>
              <a:rPr lang="en-US" sz="1400" dirty="0">
                <a:solidFill>
                  <a:prstClr val="black"/>
                </a:solidFill>
                <a:latin typeface="Century Gothic" panose="020B0502020202020204"/>
              </a:rPr>
              <a:t>Continued drainage and mailbox replacement</a:t>
            </a:r>
          </a:p>
          <a:p>
            <a:pPr lvl="1" defTabSz="457200" fontAlgn="b">
              <a:spcBef>
                <a:spcPts val="600"/>
              </a:spcBef>
              <a:buClr>
                <a:srgbClr val="ACD433"/>
              </a:buClr>
              <a:buSzPct val="80000"/>
              <a:buFont typeface="Wingdings 3" charset="2"/>
              <a:buChar char=""/>
            </a:pPr>
            <a:r>
              <a:rPr lang="en-US" sz="1400" dirty="0">
                <a:solidFill>
                  <a:prstClr val="black"/>
                </a:solidFill>
                <a:latin typeface="Century Gothic" panose="020B0502020202020204"/>
              </a:rPr>
              <a:t>We are scheduled for the reserve study in the Fall</a:t>
            </a:r>
          </a:p>
          <a:p>
            <a:pPr defTabSz="457200" fontAlgn="b">
              <a:spcBef>
                <a:spcPts val="600"/>
              </a:spcBef>
              <a:buClr>
                <a:srgbClr val="ACD433"/>
              </a:buClr>
              <a:buSzPct val="80000"/>
              <a:buFont typeface="Wingdings 3" charset="2"/>
              <a:buChar char=""/>
            </a:pPr>
            <a:r>
              <a:rPr lang="en-US" sz="1400" dirty="0">
                <a:solidFill>
                  <a:prstClr val="black"/>
                </a:solidFill>
                <a:latin typeface="Century Gothic" panose="020B0502020202020204"/>
              </a:rPr>
              <a:t>We believe we have a “goldilocks situation”</a:t>
            </a:r>
            <a:endParaRPr lang="en-US" sz="1300" dirty="0">
              <a:solidFill>
                <a:prstClr val="black"/>
              </a:solidFill>
              <a:latin typeface="Century Gothic" panose="020B0502020202020204"/>
            </a:endParaRPr>
          </a:p>
        </p:txBody>
      </p:sp>
    </p:spTree>
    <p:extLst>
      <p:ext uri="{BB962C8B-B14F-4D97-AF65-F5344CB8AC3E}">
        <p14:creationId xmlns:p14="http://schemas.microsoft.com/office/powerpoint/2010/main" val="42160776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34FA10D-5116-47B4-A70E-7764352513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2">
              <a:lumMod val="90000"/>
            </a:schemeClr>
          </a:solidFill>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9" name="Freeform 36">
            <a:extLst>
              <a:ext uri="{FF2B5EF4-FFF2-40B4-BE49-F238E27FC236}">
                <a16:creationId xmlns:a16="http://schemas.microsoft.com/office/drawing/2014/main" id="{B2718AAE-52B9-4DD9-9D83-A9C975C9DC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022657" y="0"/>
            <a:ext cx="419604"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bg2">
              <a:alpha val="20000"/>
            </a:schemeClr>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useBgFill="1">
        <p:nvSpPr>
          <p:cNvPr id="11" name="Freeform: Shape 10">
            <a:extLst>
              <a:ext uri="{FF2B5EF4-FFF2-40B4-BE49-F238E27FC236}">
                <a16:creationId xmlns:a16="http://schemas.microsoft.com/office/drawing/2014/main" id="{49FF39B1-9689-44AE-A803-7B90A059DC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282363" cy="6858001"/>
          </a:xfrm>
          <a:custGeom>
            <a:avLst/>
            <a:gdLst>
              <a:gd name="connsiteX0" fmla="*/ 7031769 w 8376484"/>
              <a:gd name="connsiteY0" fmla="*/ 0 h 6858001"/>
              <a:gd name="connsiteX1" fmla="*/ 8375307 w 8376484"/>
              <a:gd name="connsiteY1" fmla="*/ 0 h 6858001"/>
              <a:gd name="connsiteX2" fmla="*/ 8350262 w 8376484"/>
              <a:gd name="connsiteY2" fmla="*/ 155677 h 6858001"/>
              <a:gd name="connsiteX3" fmla="*/ 8326393 w 8376484"/>
              <a:gd name="connsiteY3" fmla="*/ 310668 h 6858001"/>
              <a:gd name="connsiteX4" fmla="*/ 8303029 w 8376484"/>
              <a:gd name="connsiteY4" fmla="*/ 466344 h 6858001"/>
              <a:gd name="connsiteX5" fmla="*/ 8283026 w 8376484"/>
              <a:gd name="connsiteY5" fmla="*/ 622707 h 6858001"/>
              <a:gd name="connsiteX6" fmla="*/ 8262855 w 8376484"/>
              <a:gd name="connsiteY6" fmla="*/ 778383 h 6858001"/>
              <a:gd name="connsiteX7" fmla="*/ 8244029 w 8376484"/>
              <a:gd name="connsiteY7" fmla="*/ 934746 h 6858001"/>
              <a:gd name="connsiteX8" fmla="*/ 8227893 w 8376484"/>
              <a:gd name="connsiteY8" fmla="*/ 1089051 h 6858001"/>
              <a:gd name="connsiteX9" fmla="*/ 8212597 w 8376484"/>
              <a:gd name="connsiteY9" fmla="*/ 1245413 h 6858001"/>
              <a:gd name="connsiteX10" fmla="*/ 8198645 w 8376484"/>
              <a:gd name="connsiteY10" fmla="*/ 1401090 h 6858001"/>
              <a:gd name="connsiteX11" fmla="*/ 8186543 w 8376484"/>
              <a:gd name="connsiteY11" fmla="*/ 1554023 h 6858001"/>
              <a:gd name="connsiteX12" fmla="*/ 8174440 w 8376484"/>
              <a:gd name="connsiteY12" fmla="*/ 1709014 h 6858001"/>
              <a:gd name="connsiteX13" fmla="*/ 8164355 w 8376484"/>
              <a:gd name="connsiteY13" fmla="*/ 1861947 h 6858001"/>
              <a:gd name="connsiteX14" fmla="*/ 8156455 w 8376484"/>
              <a:gd name="connsiteY14" fmla="*/ 2014881 h 6858001"/>
              <a:gd name="connsiteX15" fmla="*/ 8148218 w 8376484"/>
              <a:gd name="connsiteY15" fmla="*/ 2167128 h 6858001"/>
              <a:gd name="connsiteX16" fmla="*/ 8141327 w 8376484"/>
              <a:gd name="connsiteY16" fmla="*/ 2318004 h 6858001"/>
              <a:gd name="connsiteX17" fmla="*/ 8136452 w 8376484"/>
              <a:gd name="connsiteY17" fmla="*/ 2467509 h 6858001"/>
              <a:gd name="connsiteX18" fmla="*/ 8132250 w 8376484"/>
              <a:gd name="connsiteY18" fmla="*/ 2617013 h 6858001"/>
              <a:gd name="connsiteX19" fmla="*/ 8128216 w 8376484"/>
              <a:gd name="connsiteY19" fmla="*/ 2765146 h 6858001"/>
              <a:gd name="connsiteX20" fmla="*/ 8126367 w 8376484"/>
              <a:gd name="connsiteY20" fmla="*/ 2911221 h 6858001"/>
              <a:gd name="connsiteX21" fmla="*/ 8124350 w 8376484"/>
              <a:gd name="connsiteY21" fmla="*/ 3057297 h 6858001"/>
              <a:gd name="connsiteX22" fmla="*/ 8123341 w 8376484"/>
              <a:gd name="connsiteY22" fmla="*/ 3201315 h 6858001"/>
              <a:gd name="connsiteX23" fmla="*/ 8124350 w 8376484"/>
              <a:gd name="connsiteY23" fmla="*/ 3343961 h 6858001"/>
              <a:gd name="connsiteX24" fmla="*/ 8124350 w 8376484"/>
              <a:gd name="connsiteY24" fmla="*/ 3485236 h 6858001"/>
              <a:gd name="connsiteX25" fmla="*/ 8126367 w 8376484"/>
              <a:gd name="connsiteY25" fmla="*/ 3625139 h 6858001"/>
              <a:gd name="connsiteX26" fmla="*/ 8129392 w 8376484"/>
              <a:gd name="connsiteY26" fmla="*/ 3762299 h 6858001"/>
              <a:gd name="connsiteX27" fmla="*/ 8132250 w 8376484"/>
              <a:gd name="connsiteY27" fmla="*/ 3898087 h 6858001"/>
              <a:gd name="connsiteX28" fmla="*/ 8135444 w 8376484"/>
              <a:gd name="connsiteY28" fmla="*/ 4031133 h 6858001"/>
              <a:gd name="connsiteX29" fmla="*/ 8140318 w 8376484"/>
              <a:gd name="connsiteY29" fmla="*/ 4163492 h 6858001"/>
              <a:gd name="connsiteX30" fmla="*/ 8145529 w 8376484"/>
              <a:gd name="connsiteY30" fmla="*/ 4293793 h 6858001"/>
              <a:gd name="connsiteX31" fmla="*/ 8150235 w 8376484"/>
              <a:gd name="connsiteY31" fmla="*/ 4421352 h 6858001"/>
              <a:gd name="connsiteX32" fmla="*/ 8163515 w 8376484"/>
              <a:gd name="connsiteY32" fmla="*/ 4670298 h 6858001"/>
              <a:gd name="connsiteX33" fmla="*/ 8177634 w 8376484"/>
              <a:gd name="connsiteY33" fmla="*/ 4908956 h 6858001"/>
              <a:gd name="connsiteX34" fmla="*/ 8192426 w 8376484"/>
              <a:gd name="connsiteY34" fmla="*/ 5138013 h 6858001"/>
              <a:gd name="connsiteX35" fmla="*/ 8208731 w 8376484"/>
              <a:gd name="connsiteY35" fmla="*/ 5354726 h 6858001"/>
              <a:gd name="connsiteX36" fmla="*/ 8225708 w 8376484"/>
              <a:gd name="connsiteY36" fmla="*/ 5561838 h 6858001"/>
              <a:gd name="connsiteX37" fmla="*/ 8244029 w 8376484"/>
              <a:gd name="connsiteY37" fmla="*/ 5753862 h 6858001"/>
              <a:gd name="connsiteX38" fmla="*/ 8262015 w 8376484"/>
              <a:gd name="connsiteY38" fmla="*/ 5934227 h 6858001"/>
              <a:gd name="connsiteX39" fmla="*/ 8280000 w 8376484"/>
              <a:gd name="connsiteY39" fmla="*/ 6100191 h 6858001"/>
              <a:gd name="connsiteX40" fmla="*/ 8296977 w 8376484"/>
              <a:gd name="connsiteY40" fmla="*/ 6252438 h 6858001"/>
              <a:gd name="connsiteX41" fmla="*/ 8313114 w 8376484"/>
              <a:gd name="connsiteY41" fmla="*/ 6387541 h 6858001"/>
              <a:gd name="connsiteX42" fmla="*/ 8328410 w 8376484"/>
              <a:gd name="connsiteY42" fmla="*/ 6509613 h 6858001"/>
              <a:gd name="connsiteX43" fmla="*/ 8341185 w 8376484"/>
              <a:gd name="connsiteY43" fmla="*/ 6612483 h 6858001"/>
              <a:gd name="connsiteX44" fmla="*/ 8353287 w 8376484"/>
              <a:gd name="connsiteY44" fmla="*/ 6698894 h 6858001"/>
              <a:gd name="connsiteX45" fmla="*/ 8370601 w 8376484"/>
              <a:gd name="connsiteY45" fmla="*/ 6817538 h 6858001"/>
              <a:gd name="connsiteX46" fmla="*/ 8376484 w 8376484"/>
              <a:gd name="connsiteY46" fmla="*/ 6858000 h 6858001"/>
              <a:gd name="connsiteX47" fmla="*/ 7471130 w 8376484"/>
              <a:gd name="connsiteY47" fmla="*/ 6858000 h 6858001"/>
              <a:gd name="connsiteX48" fmla="*/ 7471130 w 8376484"/>
              <a:gd name="connsiteY48" fmla="*/ 6858001 h 6858001"/>
              <a:gd name="connsiteX49" fmla="*/ 1380566 w 8376484"/>
              <a:gd name="connsiteY49" fmla="*/ 6858001 h 6858001"/>
              <a:gd name="connsiteX50" fmla="*/ 1380566 w 8376484"/>
              <a:gd name="connsiteY50" fmla="*/ 6858000 h 6858001"/>
              <a:gd name="connsiteX51" fmla="*/ 0 w 8376484"/>
              <a:gd name="connsiteY51" fmla="*/ 6858000 h 6858001"/>
              <a:gd name="connsiteX52" fmla="*/ 0 w 8376484"/>
              <a:gd name="connsiteY52" fmla="*/ 0 h 6858001"/>
              <a:gd name="connsiteX53" fmla="*/ 1917290 w 8376484"/>
              <a:gd name="connsiteY53" fmla="*/ 0 h 6858001"/>
              <a:gd name="connsiteX54" fmla="*/ 1917290 w 8376484"/>
              <a:gd name="connsiteY54" fmla="*/ 1 h 6858001"/>
              <a:gd name="connsiteX55" fmla="*/ 7031769 w 8376484"/>
              <a:gd name="connsiteY55" fmla="*/ 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8376484" h="6858001">
                <a:moveTo>
                  <a:pt x="7031769" y="0"/>
                </a:moveTo>
                <a:lnTo>
                  <a:pt x="8375307" y="0"/>
                </a:lnTo>
                <a:lnTo>
                  <a:pt x="8350262" y="155677"/>
                </a:lnTo>
                <a:lnTo>
                  <a:pt x="8326393" y="310668"/>
                </a:lnTo>
                <a:lnTo>
                  <a:pt x="8303029" y="466344"/>
                </a:lnTo>
                <a:lnTo>
                  <a:pt x="8283026" y="622707"/>
                </a:lnTo>
                <a:lnTo>
                  <a:pt x="8262855" y="778383"/>
                </a:lnTo>
                <a:lnTo>
                  <a:pt x="8244029" y="934746"/>
                </a:lnTo>
                <a:lnTo>
                  <a:pt x="8227893" y="1089051"/>
                </a:lnTo>
                <a:lnTo>
                  <a:pt x="8212597" y="1245413"/>
                </a:lnTo>
                <a:lnTo>
                  <a:pt x="8198645" y="1401090"/>
                </a:lnTo>
                <a:lnTo>
                  <a:pt x="8186543" y="1554023"/>
                </a:lnTo>
                <a:lnTo>
                  <a:pt x="8174440" y="1709014"/>
                </a:lnTo>
                <a:lnTo>
                  <a:pt x="8164355" y="1861947"/>
                </a:lnTo>
                <a:lnTo>
                  <a:pt x="8156455" y="2014881"/>
                </a:lnTo>
                <a:lnTo>
                  <a:pt x="8148218" y="2167128"/>
                </a:lnTo>
                <a:lnTo>
                  <a:pt x="8141327" y="2318004"/>
                </a:lnTo>
                <a:lnTo>
                  <a:pt x="8136452" y="2467509"/>
                </a:lnTo>
                <a:lnTo>
                  <a:pt x="8132250" y="2617013"/>
                </a:lnTo>
                <a:lnTo>
                  <a:pt x="8128216" y="2765146"/>
                </a:lnTo>
                <a:lnTo>
                  <a:pt x="8126367" y="2911221"/>
                </a:lnTo>
                <a:lnTo>
                  <a:pt x="8124350" y="3057297"/>
                </a:lnTo>
                <a:lnTo>
                  <a:pt x="8123341" y="3201315"/>
                </a:lnTo>
                <a:lnTo>
                  <a:pt x="8124350" y="3343961"/>
                </a:lnTo>
                <a:lnTo>
                  <a:pt x="8124350" y="3485236"/>
                </a:lnTo>
                <a:lnTo>
                  <a:pt x="8126367" y="3625139"/>
                </a:lnTo>
                <a:lnTo>
                  <a:pt x="8129392" y="3762299"/>
                </a:lnTo>
                <a:lnTo>
                  <a:pt x="8132250" y="3898087"/>
                </a:lnTo>
                <a:lnTo>
                  <a:pt x="8135444" y="4031133"/>
                </a:lnTo>
                <a:lnTo>
                  <a:pt x="8140318" y="4163492"/>
                </a:lnTo>
                <a:lnTo>
                  <a:pt x="8145529" y="4293793"/>
                </a:lnTo>
                <a:lnTo>
                  <a:pt x="8150235" y="4421352"/>
                </a:lnTo>
                <a:lnTo>
                  <a:pt x="8163515" y="4670298"/>
                </a:lnTo>
                <a:lnTo>
                  <a:pt x="8177634" y="4908956"/>
                </a:lnTo>
                <a:lnTo>
                  <a:pt x="8192426" y="5138013"/>
                </a:lnTo>
                <a:lnTo>
                  <a:pt x="8208731" y="5354726"/>
                </a:lnTo>
                <a:lnTo>
                  <a:pt x="8225708" y="5561838"/>
                </a:lnTo>
                <a:lnTo>
                  <a:pt x="8244029" y="5753862"/>
                </a:lnTo>
                <a:lnTo>
                  <a:pt x="8262015" y="5934227"/>
                </a:lnTo>
                <a:lnTo>
                  <a:pt x="8280000" y="6100191"/>
                </a:lnTo>
                <a:lnTo>
                  <a:pt x="8296977" y="6252438"/>
                </a:lnTo>
                <a:lnTo>
                  <a:pt x="8313114" y="6387541"/>
                </a:lnTo>
                <a:lnTo>
                  <a:pt x="8328410" y="6509613"/>
                </a:lnTo>
                <a:lnTo>
                  <a:pt x="8341185" y="6612483"/>
                </a:lnTo>
                <a:lnTo>
                  <a:pt x="8353287" y="6698894"/>
                </a:lnTo>
                <a:lnTo>
                  <a:pt x="8370601" y="6817538"/>
                </a:lnTo>
                <a:lnTo>
                  <a:pt x="8376484" y="6858000"/>
                </a:lnTo>
                <a:lnTo>
                  <a:pt x="7471130" y="6858000"/>
                </a:lnTo>
                <a:lnTo>
                  <a:pt x="7471130" y="6858001"/>
                </a:lnTo>
                <a:lnTo>
                  <a:pt x="1380566" y="6858001"/>
                </a:lnTo>
                <a:lnTo>
                  <a:pt x="1380566" y="6858000"/>
                </a:lnTo>
                <a:lnTo>
                  <a:pt x="0" y="6858000"/>
                </a:lnTo>
                <a:lnTo>
                  <a:pt x="0" y="0"/>
                </a:lnTo>
                <a:lnTo>
                  <a:pt x="1917290" y="0"/>
                </a:lnTo>
                <a:lnTo>
                  <a:pt x="1917290" y="1"/>
                </a:lnTo>
                <a:lnTo>
                  <a:pt x="7031769" y="1"/>
                </a:lnTo>
                <a:close/>
              </a:path>
            </a:pathLst>
          </a:custGeom>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13" name="Rectangle 12">
            <a:extLst>
              <a:ext uri="{FF2B5EF4-FFF2-40B4-BE49-F238E27FC236}">
                <a16:creationId xmlns:a16="http://schemas.microsoft.com/office/drawing/2014/main" id="{6C74A888-48BE-4604-BB14-E6C5E9D0F2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2" name="Title 1"/>
          <p:cNvSpPr>
            <a:spLocks noGrp="1"/>
          </p:cNvSpPr>
          <p:nvPr>
            <p:ph type="ctrTitle"/>
          </p:nvPr>
        </p:nvSpPr>
        <p:spPr>
          <a:xfrm>
            <a:off x="228600" y="1371600"/>
            <a:ext cx="5481431" cy="4547447"/>
          </a:xfrm>
        </p:spPr>
        <p:txBody>
          <a:bodyPr anchor="ctr">
            <a:normAutofit/>
          </a:bodyPr>
          <a:lstStyle/>
          <a:p>
            <a:pPr>
              <a:lnSpc>
                <a:spcPct val="90000"/>
              </a:lnSpc>
            </a:pPr>
            <a:r>
              <a:rPr lang="en-US" sz="4000" b="1" dirty="0">
                <a:latin typeface="Century Gothic" panose="020B0502020202020204" pitchFamily="34" charset="0"/>
              </a:rPr>
              <a:t>Call to order</a:t>
            </a:r>
            <a:br>
              <a:rPr lang="en-US" sz="4000" b="1" dirty="0">
                <a:latin typeface="Century Gothic" panose="020B0502020202020204" pitchFamily="34" charset="0"/>
              </a:rPr>
            </a:br>
            <a:br>
              <a:rPr lang="en-US" sz="4000" b="1" dirty="0">
                <a:latin typeface="Century Gothic" panose="020B0502020202020204" pitchFamily="34" charset="0"/>
              </a:rPr>
            </a:br>
            <a:br>
              <a:rPr lang="en-US" sz="4000" b="1" dirty="0">
                <a:latin typeface="Century Gothic" panose="020B0502020202020204" pitchFamily="34" charset="0"/>
              </a:rPr>
            </a:br>
            <a:r>
              <a:rPr lang="en-US" sz="4000" b="1" dirty="0">
                <a:latin typeface="Century Gothic" panose="020B0502020202020204" pitchFamily="34" charset="0"/>
              </a:rPr>
              <a:t>Pledge of Allegiance	</a:t>
            </a:r>
          </a:p>
        </p:txBody>
      </p:sp>
    </p:spTree>
    <p:extLst>
      <p:ext uri="{BB962C8B-B14F-4D97-AF65-F5344CB8AC3E}">
        <p14:creationId xmlns:p14="http://schemas.microsoft.com/office/powerpoint/2010/main" val="1919824632"/>
      </p:ext>
    </p:extLst>
  </p:cSld>
  <p:clrMapOvr>
    <a:masterClrMapping/>
  </p:clrMapOvr>
  <p:transition spd="slow">
    <p:cover/>
  </p:transition>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2000"/>
                <a:hueMod val="108000"/>
                <a:satMod val="164000"/>
                <a:lumMod val="69000"/>
              </a:schemeClr>
              <a:schemeClr val="bg2">
                <a:tint val="96000"/>
                <a:hueMod val="90000"/>
                <a:satMod val="130000"/>
                <a:lumMod val="134000"/>
              </a:schemeClr>
            </a:duotone>
          </a:blip>
          <a:stretch/>
        </a:blipFill>
        <a:effectLst/>
      </p:bgPr>
    </p:bg>
    <p:spTree>
      <p:nvGrpSpPr>
        <p:cNvPr id="1" name="">
          <a:extLst>
            <a:ext uri="{FF2B5EF4-FFF2-40B4-BE49-F238E27FC236}">
              <a16:creationId xmlns:a16="http://schemas.microsoft.com/office/drawing/2014/main" id="{B53E28C4-1B63-4618-DA64-CFB7D192C563}"/>
            </a:ext>
          </a:extLst>
        </p:cNvPr>
        <p:cNvGrpSpPr/>
        <p:nvPr/>
      </p:nvGrpSpPr>
      <p:grpSpPr>
        <a:xfrm>
          <a:off x="0" y="0"/>
          <a:ext cx="0" cy="0"/>
          <a:chOff x="0" y="0"/>
          <a:chExt cx="0" cy="0"/>
        </a:xfrm>
      </p:grpSpPr>
      <p:pic>
        <p:nvPicPr>
          <p:cNvPr id="16" name="Picture 15">
            <a:extLst>
              <a:ext uri="{FF2B5EF4-FFF2-40B4-BE49-F238E27FC236}">
                <a16:creationId xmlns:a16="http://schemas.microsoft.com/office/drawing/2014/main" id="{5F4D312F-A0B7-1D15-B1C1-E4961E42880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3027759" cy="4188315"/>
          </a:xfrm>
          <a:prstGeom prst="rect">
            <a:avLst/>
          </a:prstGeom>
        </p:spPr>
      </p:pic>
      <p:pic>
        <p:nvPicPr>
          <p:cNvPr id="18" name="Picture 17">
            <a:extLst>
              <a:ext uri="{FF2B5EF4-FFF2-40B4-BE49-F238E27FC236}">
                <a16:creationId xmlns:a16="http://schemas.microsoft.com/office/drawing/2014/main" id="{237A6FA0-413D-4057-EF48-40F0DC4C5B8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141809" cy="2365453"/>
          </a:xfrm>
          <a:prstGeom prst="rect">
            <a:avLst/>
          </a:prstGeom>
        </p:spPr>
      </p:pic>
      <p:sp>
        <p:nvSpPr>
          <p:cNvPr id="20" name="Oval 19">
            <a:extLst>
              <a:ext uri="{FF2B5EF4-FFF2-40B4-BE49-F238E27FC236}">
                <a16:creationId xmlns:a16="http://schemas.microsoft.com/office/drawing/2014/main" id="{71BDBAEE-7C1E-436A-9A87-3F3C2F1967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56759" y="1676400"/>
            <a:ext cx="211455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pic>
        <p:nvPicPr>
          <p:cNvPr id="22" name="Picture 21">
            <a:extLst>
              <a:ext uri="{FF2B5EF4-FFF2-40B4-BE49-F238E27FC236}">
                <a16:creationId xmlns:a16="http://schemas.microsoft.com/office/drawing/2014/main" id="{B1AFF61A-25D0-B7C2-7D7F-D3152EE71D3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5999559" y="0"/>
            <a:ext cx="1202540" cy="1141407"/>
          </a:xfrm>
          <a:prstGeom prst="rect">
            <a:avLst/>
          </a:prstGeom>
        </p:spPr>
      </p:pic>
      <p:pic>
        <p:nvPicPr>
          <p:cNvPr id="24" name="Picture 23">
            <a:extLst>
              <a:ext uri="{FF2B5EF4-FFF2-40B4-BE49-F238E27FC236}">
                <a16:creationId xmlns:a16="http://schemas.microsoft.com/office/drawing/2014/main" id="{2689AA22-1939-4CFF-55DC-5A5B47CFB18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6456759" y="6096000"/>
            <a:ext cx="745300" cy="762000"/>
          </a:xfrm>
          <a:prstGeom prst="rect">
            <a:avLst/>
          </a:prstGeom>
        </p:spPr>
      </p:pic>
      <p:sp>
        <p:nvSpPr>
          <p:cNvPr id="26" name="Rectangle 25">
            <a:extLst>
              <a:ext uri="{FF2B5EF4-FFF2-40B4-BE49-F238E27FC236}">
                <a16:creationId xmlns:a16="http://schemas.microsoft.com/office/drawing/2014/main" id="{3D8A6AE7-E33E-3C2E-30C8-F16C7878BC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28" name="Freeform 7">
            <a:extLst>
              <a:ext uri="{FF2B5EF4-FFF2-40B4-BE49-F238E27FC236}">
                <a16:creationId xmlns:a16="http://schemas.microsoft.com/office/drawing/2014/main" id="{152689EA-4DA2-B230-5D45-C847EB4D7D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39954" y="1460230"/>
            <a:ext cx="2604045"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tx1">
              <a:alpha val="20000"/>
            </a:schemeClr>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30" name="Rectangle 29">
            <a:extLst>
              <a:ext uri="{FF2B5EF4-FFF2-40B4-BE49-F238E27FC236}">
                <a16:creationId xmlns:a16="http://schemas.microsoft.com/office/drawing/2014/main" id="{F6483239-6763-CDB5-87DD-80C27007A4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924298"/>
            <a:ext cx="9144313" cy="293370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32" name="Freeform 5">
            <a:extLst>
              <a:ext uri="{FF2B5EF4-FFF2-40B4-BE49-F238E27FC236}">
                <a16:creationId xmlns:a16="http://schemas.microsoft.com/office/drawing/2014/main" id="{66281C51-E383-47A8-1DBC-F0E8DF4CD4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762067"/>
            <a:ext cx="9143772" cy="2802467"/>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rgbClr val="FFFFFF"/>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6" name="Text Placeholder 5">
            <a:extLst>
              <a:ext uri="{FF2B5EF4-FFF2-40B4-BE49-F238E27FC236}">
                <a16:creationId xmlns:a16="http://schemas.microsoft.com/office/drawing/2014/main" id="{86CC4F9F-323A-04CE-A3AF-899031CBB71A}"/>
              </a:ext>
            </a:extLst>
          </p:cNvPr>
          <p:cNvSpPr>
            <a:spLocks/>
          </p:cNvSpPr>
          <p:nvPr/>
        </p:nvSpPr>
        <p:spPr>
          <a:xfrm>
            <a:off x="866442" y="4777381"/>
            <a:ext cx="6620968" cy="8604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pic>
        <p:nvPicPr>
          <p:cNvPr id="2" name="Picture 1">
            <a:extLst>
              <a:ext uri="{FF2B5EF4-FFF2-40B4-BE49-F238E27FC236}">
                <a16:creationId xmlns:a16="http://schemas.microsoft.com/office/drawing/2014/main" id="{BC96B192-F3F9-B750-E68F-6C039324B4CF}"/>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25000"/>
                    </a14:imgEffect>
                    <a14:imgEffect>
                      <a14:brightnessContrast contrast="-40000"/>
                    </a14:imgEffect>
                  </a14:imgLayer>
                </a14:imgProps>
              </a:ext>
            </a:extLst>
          </a:blip>
          <a:stretch>
            <a:fillRect/>
          </a:stretch>
        </p:blipFill>
        <p:spPr>
          <a:xfrm>
            <a:off x="1265634" y="1460230"/>
            <a:ext cx="6562725" cy="5210175"/>
          </a:xfrm>
          <a:prstGeom prst="rect">
            <a:avLst/>
          </a:prstGeom>
        </p:spPr>
      </p:pic>
      <p:sp>
        <p:nvSpPr>
          <p:cNvPr id="7" name="TextBox 6">
            <a:extLst>
              <a:ext uri="{FF2B5EF4-FFF2-40B4-BE49-F238E27FC236}">
                <a16:creationId xmlns:a16="http://schemas.microsoft.com/office/drawing/2014/main" id="{97276746-9B7B-232D-E580-F2FCD76C637E}"/>
              </a:ext>
            </a:extLst>
          </p:cNvPr>
          <p:cNvSpPr txBox="1"/>
          <p:nvPr/>
        </p:nvSpPr>
        <p:spPr>
          <a:xfrm>
            <a:off x="320039" y="228600"/>
            <a:ext cx="8503920" cy="646331"/>
          </a:xfrm>
          <a:prstGeom prst="rect">
            <a:avLst/>
          </a:prstGeom>
          <a:noFill/>
        </p:spPr>
        <p:txBody>
          <a:bodyPr wrap="square" rtlCol="0">
            <a:spAutoFit/>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effectLst/>
                <a:uLnTx/>
                <a:uFillTx/>
                <a:latin typeface="Century Gothic" panose="020B0502020202020204" pitchFamily="34" charset="0"/>
                <a:ea typeface="+mn-ea"/>
                <a:cs typeface="Times New Roman" pitchFamily="18" charset="0"/>
              </a:rPr>
              <a:t>SCHEDULE OF NET REVENUES AND EXPENSES</a:t>
            </a:r>
          </a:p>
          <a:p>
            <a:pPr marL="0" marR="0" lvl="0" indent="0" algn="ctr" defTabSz="914400" rtl="0" eaLnBrk="1" fontAlgn="b" latinLnBrk="0" hangingPunct="1">
              <a:lnSpc>
                <a:spcPct val="100000"/>
              </a:lnSpc>
              <a:spcBef>
                <a:spcPts val="0"/>
              </a:spcBef>
              <a:spcAft>
                <a:spcPts val="0"/>
              </a:spcAft>
              <a:buClrTx/>
              <a:buSzTx/>
              <a:buFontTx/>
              <a:buNone/>
              <a:tabLst/>
              <a:defRPr/>
            </a:pPr>
            <a:r>
              <a:rPr lang="en-US" b="1" dirty="0">
                <a:latin typeface="Century Gothic" panose="020B0502020202020204" pitchFamily="34" charset="0"/>
                <a:cs typeface="Times New Roman" pitchFamily="18" charset="0"/>
              </a:rPr>
              <a:t>(INCLUDING DEPRECIATION) BY DEPARTMENT</a:t>
            </a:r>
            <a:endParaRPr kumimoji="0" lang="en-US" sz="1800" b="0" i="0"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9" name="Rectangle 8">
            <a:extLst>
              <a:ext uri="{FF2B5EF4-FFF2-40B4-BE49-F238E27FC236}">
                <a16:creationId xmlns:a16="http://schemas.microsoft.com/office/drawing/2014/main" id="{F87B1D63-19B5-F2B6-C539-CBBE6EC71F65}"/>
              </a:ext>
            </a:extLst>
          </p:cNvPr>
          <p:cNvSpPr/>
          <p:nvPr/>
        </p:nvSpPr>
        <p:spPr>
          <a:xfrm>
            <a:off x="1371600" y="5908404"/>
            <a:ext cx="6324600" cy="187595"/>
          </a:xfrm>
          <a:prstGeom prst="rect">
            <a:avLst/>
          </a:prstGeom>
          <a:solidFill>
            <a:srgbClr val="FFFF00">
              <a:alpha val="2509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5AE8066-D8DB-61A0-AAE0-A28A642336CF}"/>
              </a:ext>
            </a:extLst>
          </p:cNvPr>
          <p:cNvSpPr/>
          <p:nvPr/>
        </p:nvSpPr>
        <p:spPr>
          <a:xfrm>
            <a:off x="1371600" y="5679804"/>
            <a:ext cx="6324600" cy="187596"/>
          </a:xfrm>
          <a:prstGeom prst="rect">
            <a:avLst/>
          </a:prstGeom>
          <a:solidFill>
            <a:srgbClr val="FFFF00">
              <a:alpha val="2509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3E721C0-D897-5C5C-9C77-CAE512042593}"/>
              </a:ext>
            </a:extLst>
          </p:cNvPr>
          <p:cNvSpPr/>
          <p:nvPr/>
        </p:nvSpPr>
        <p:spPr>
          <a:xfrm>
            <a:off x="1384696" y="3815179"/>
            <a:ext cx="6324600" cy="187596"/>
          </a:xfrm>
          <a:prstGeom prst="rect">
            <a:avLst/>
          </a:prstGeom>
          <a:solidFill>
            <a:srgbClr val="FFFF00">
              <a:alpha val="2509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270960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2000"/>
                <a:hueMod val="108000"/>
                <a:satMod val="164000"/>
                <a:lumMod val="69000"/>
              </a:schemeClr>
              <a:schemeClr val="bg2">
                <a:tint val="96000"/>
                <a:hueMod val="90000"/>
                <a:satMod val="130000"/>
                <a:lumMod val="134000"/>
              </a:schemeClr>
            </a:duotone>
          </a:blip>
          <a:stretch/>
        </a:blipFill>
        <a:effectLst/>
      </p:bgPr>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7594FC8B-8CD2-407F-94F1-9C71F5AEC2B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3027759" cy="4188315"/>
          </a:xfrm>
          <a:prstGeom prst="rect">
            <a:avLst/>
          </a:prstGeom>
        </p:spPr>
      </p:pic>
      <p:pic>
        <p:nvPicPr>
          <p:cNvPr id="18" name="Picture 17">
            <a:extLst>
              <a:ext uri="{FF2B5EF4-FFF2-40B4-BE49-F238E27FC236}">
                <a16:creationId xmlns:a16="http://schemas.microsoft.com/office/drawing/2014/main" id="{DBABC971-8D40-4A4F-AC60-28B9172789B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141809" cy="2365453"/>
          </a:xfrm>
          <a:prstGeom prst="rect">
            <a:avLst/>
          </a:prstGeom>
        </p:spPr>
      </p:pic>
      <p:sp>
        <p:nvSpPr>
          <p:cNvPr id="20" name="Oval 19">
            <a:extLst>
              <a:ext uri="{FF2B5EF4-FFF2-40B4-BE49-F238E27FC236}">
                <a16:creationId xmlns:a16="http://schemas.microsoft.com/office/drawing/2014/main" id="{B9C04DC5-313B-4FE4-B868-5672A37641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56759" y="1676400"/>
            <a:ext cx="211455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pic>
        <p:nvPicPr>
          <p:cNvPr id="22" name="Picture 21">
            <a:extLst>
              <a:ext uri="{FF2B5EF4-FFF2-40B4-BE49-F238E27FC236}">
                <a16:creationId xmlns:a16="http://schemas.microsoft.com/office/drawing/2014/main" id="{791AE23E-90C9-4963-96E2-8DADBFC3BC0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5999559" y="0"/>
            <a:ext cx="1202540" cy="1141407"/>
          </a:xfrm>
          <a:prstGeom prst="rect">
            <a:avLst/>
          </a:prstGeom>
        </p:spPr>
      </p:pic>
      <p:pic>
        <p:nvPicPr>
          <p:cNvPr id="24" name="Picture 23">
            <a:extLst>
              <a:ext uri="{FF2B5EF4-FFF2-40B4-BE49-F238E27FC236}">
                <a16:creationId xmlns:a16="http://schemas.microsoft.com/office/drawing/2014/main" id="{C5F93E90-4379-4AAC-B021-E5FA6D974AE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6456759" y="6096000"/>
            <a:ext cx="745300" cy="762000"/>
          </a:xfrm>
          <a:prstGeom prst="rect">
            <a:avLst/>
          </a:prstGeom>
        </p:spPr>
      </p:pic>
      <p:sp>
        <p:nvSpPr>
          <p:cNvPr id="26" name="Rectangle 25">
            <a:extLst>
              <a:ext uri="{FF2B5EF4-FFF2-40B4-BE49-F238E27FC236}">
                <a16:creationId xmlns:a16="http://schemas.microsoft.com/office/drawing/2014/main" id="{329FDD08-42D8-4AFF-90E5-5DAA5BC4CB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28" name="Freeform 7">
            <a:extLst>
              <a:ext uri="{FF2B5EF4-FFF2-40B4-BE49-F238E27FC236}">
                <a16:creationId xmlns:a16="http://schemas.microsoft.com/office/drawing/2014/main" id="{0A01F2A2-AEDD-47DC-AFB5-B97CEB9A53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39954" y="1460230"/>
            <a:ext cx="2604045"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tx1">
              <a:alpha val="20000"/>
            </a:schemeClr>
          </a:solidFill>
          <a:ln>
            <a:noFill/>
          </a:ln>
        </p:spPr>
        <p:txBody>
          <a:bodyPr rtlCol="0" anchor="ctr"/>
          <a:lstStyle/>
          <a:p>
            <a:pPr algn="ctr"/>
            <a:endParaRPr lang="en-US" dirty="0">
              <a:solidFill>
                <a:schemeClr val="tx1"/>
              </a:solidFill>
            </a:endParaRPr>
          </a:p>
        </p:txBody>
      </p:sp>
      <p:sp>
        <p:nvSpPr>
          <p:cNvPr id="4" name="Title 3">
            <a:extLst>
              <a:ext uri="{FF2B5EF4-FFF2-40B4-BE49-F238E27FC236}">
                <a16:creationId xmlns:a16="http://schemas.microsoft.com/office/drawing/2014/main" id="{C1A06080-1F99-690E-67CA-9BC6BE508654}"/>
              </a:ext>
            </a:extLst>
          </p:cNvPr>
          <p:cNvSpPr>
            <a:spLocks noGrp="1"/>
          </p:cNvSpPr>
          <p:nvPr>
            <p:ph type="title"/>
          </p:nvPr>
        </p:nvSpPr>
        <p:spPr>
          <a:xfrm>
            <a:off x="1925779" y="573482"/>
            <a:ext cx="5292213" cy="1016654"/>
          </a:xfrm>
        </p:spPr>
        <p:txBody>
          <a:bodyPr vert="horz" lIns="91440" tIns="45720" rIns="91440" bIns="45720" rtlCol="0" anchor="t">
            <a:normAutofit/>
          </a:bodyPr>
          <a:lstStyle/>
          <a:p>
            <a:pPr algn="ctr"/>
            <a:r>
              <a:rPr lang="en-US" sz="4200" b="1" dirty="0"/>
              <a:t>Aquatics</a:t>
            </a:r>
          </a:p>
        </p:txBody>
      </p:sp>
      <p:sp>
        <p:nvSpPr>
          <p:cNvPr id="30" name="Rectangle 29">
            <a:extLst>
              <a:ext uri="{FF2B5EF4-FFF2-40B4-BE49-F238E27FC236}">
                <a16:creationId xmlns:a16="http://schemas.microsoft.com/office/drawing/2014/main" id="{DB5AF5F3-AD0A-4EFA-854A-47C780F262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924298"/>
            <a:ext cx="9144313" cy="293370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Freeform 5">
            <a:extLst>
              <a:ext uri="{FF2B5EF4-FFF2-40B4-BE49-F238E27FC236}">
                <a16:creationId xmlns:a16="http://schemas.microsoft.com/office/drawing/2014/main" id="{1E3D6D6C-E192-4135-B1DB-17C71EEBC9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762067"/>
            <a:ext cx="9143772" cy="2802467"/>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rgbClr val="FFFFFF"/>
          </a:solidFill>
          <a:ln>
            <a:noFill/>
          </a:ln>
        </p:spPr>
        <p:txBody>
          <a:bodyPr/>
          <a:lstStyle/>
          <a:p>
            <a:endParaRPr lang="en-US" dirty="0"/>
          </a:p>
        </p:txBody>
      </p:sp>
      <p:sp>
        <p:nvSpPr>
          <p:cNvPr id="10" name="TextBox 9">
            <a:extLst>
              <a:ext uri="{FF2B5EF4-FFF2-40B4-BE49-F238E27FC236}">
                <a16:creationId xmlns:a16="http://schemas.microsoft.com/office/drawing/2014/main" id="{96EA6496-3F53-A006-9FB1-EC30BF40D914}"/>
              </a:ext>
            </a:extLst>
          </p:cNvPr>
          <p:cNvSpPr txBox="1"/>
          <p:nvPr/>
        </p:nvSpPr>
        <p:spPr>
          <a:xfrm>
            <a:off x="14144" y="2497754"/>
            <a:ext cx="8901255" cy="4043352"/>
          </a:xfrm>
          <a:prstGeom prst="rect">
            <a:avLst/>
          </a:prstGeom>
        </p:spPr>
        <p:txBody>
          <a:bodyPr vert="horz" lIns="91440" tIns="45720" rIns="91440" bIns="45720" rtlCol="0">
            <a:normAutofit/>
          </a:bodyPr>
          <a:lstStyle/>
          <a:p>
            <a:pPr defTabSz="457200">
              <a:spcBef>
                <a:spcPts val="1000"/>
              </a:spcBef>
              <a:buClr>
                <a:schemeClr val="accent1"/>
              </a:buClr>
              <a:buSzPct val="80000"/>
              <a:buFont typeface="Wingdings 3" charset="2"/>
              <a:buChar char=""/>
            </a:pPr>
            <a:r>
              <a:rPr lang="en-US" dirty="0">
                <a:solidFill>
                  <a:schemeClr val="bg1"/>
                </a:solidFill>
                <a:latin typeface="+mj-lt"/>
                <a:ea typeface="+mj-ea"/>
                <a:cs typeface="+mj-cs"/>
              </a:rPr>
              <a:t> Enhancements to customer experience:</a:t>
            </a:r>
          </a:p>
          <a:p>
            <a:pPr lvl="1" defTabSz="457200">
              <a:spcBef>
                <a:spcPts val="1000"/>
              </a:spcBef>
              <a:buClr>
                <a:schemeClr val="accent1"/>
              </a:buClr>
              <a:buSzPct val="80000"/>
              <a:buFont typeface="Wingdings 3" charset="2"/>
              <a:buChar char=""/>
            </a:pPr>
            <a:r>
              <a:rPr lang="en-US" sz="1600" dirty="0">
                <a:solidFill>
                  <a:schemeClr val="bg1"/>
                </a:solidFill>
                <a:latin typeface="+mj-lt"/>
                <a:ea typeface="+mj-ea"/>
                <a:cs typeface="+mj-cs"/>
              </a:rPr>
              <a:t>Yacht Club Pool open until 7:00 p.m. on Friday, Saturday, and Sunday</a:t>
            </a:r>
          </a:p>
          <a:p>
            <a:pPr lvl="1" defTabSz="457200">
              <a:spcBef>
                <a:spcPts val="1000"/>
              </a:spcBef>
              <a:buClr>
                <a:schemeClr val="accent1"/>
              </a:buClr>
              <a:buSzPct val="80000"/>
              <a:buFont typeface="Wingdings 3" charset="2"/>
              <a:buChar char=""/>
            </a:pPr>
            <a:r>
              <a:rPr lang="en-US" sz="1600" dirty="0">
                <a:solidFill>
                  <a:schemeClr val="bg1"/>
                </a:solidFill>
                <a:latin typeface="+mj-lt"/>
                <a:ea typeface="+mj-ea"/>
                <a:cs typeface="+mj-cs"/>
              </a:rPr>
              <a:t>Swim &amp; Racquet Pool open until 8:00 p.m. on Friday, Saturday, and Sunday</a:t>
            </a:r>
          </a:p>
          <a:p>
            <a:pPr lvl="1" defTabSz="457200">
              <a:spcBef>
                <a:spcPts val="1000"/>
              </a:spcBef>
              <a:buClr>
                <a:schemeClr val="accent1"/>
              </a:buClr>
              <a:buSzPct val="80000"/>
              <a:buFont typeface="Wingdings 3" charset="2"/>
              <a:buChar char=""/>
            </a:pPr>
            <a:r>
              <a:rPr lang="en-US" sz="1600" dirty="0">
                <a:solidFill>
                  <a:schemeClr val="bg1"/>
                </a:solidFill>
                <a:latin typeface="+mj-lt"/>
                <a:ea typeface="+mj-ea"/>
                <a:cs typeface="+mj-cs"/>
              </a:rPr>
              <a:t>Self-taught aerobics class added at </a:t>
            </a:r>
            <a:r>
              <a:rPr lang="en-US" sz="1600" dirty="0" err="1">
                <a:solidFill>
                  <a:schemeClr val="bg1"/>
                </a:solidFill>
                <a:latin typeface="+mj-lt"/>
                <a:ea typeface="+mj-ea"/>
                <a:cs typeface="+mj-cs"/>
              </a:rPr>
              <a:t>Mumfords</a:t>
            </a:r>
            <a:r>
              <a:rPr lang="en-US" sz="1600" dirty="0">
                <a:solidFill>
                  <a:schemeClr val="bg1"/>
                </a:solidFill>
                <a:latin typeface="+mj-lt"/>
                <a:ea typeface="+mj-ea"/>
                <a:cs typeface="+mj-cs"/>
              </a:rPr>
              <a:t> Pool</a:t>
            </a:r>
          </a:p>
          <a:p>
            <a:pPr lvl="1" defTabSz="457200">
              <a:spcBef>
                <a:spcPts val="1000"/>
              </a:spcBef>
              <a:buClr>
                <a:schemeClr val="accent1"/>
              </a:buClr>
              <a:buSzPct val="80000"/>
              <a:buFont typeface="Wingdings 3" charset="2"/>
              <a:buChar char=""/>
            </a:pPr>
            <a:r>
              <a:rPr lang="en-US" sz="1600" dirty="0">
                <a:solidFill>
                  <a:schemeClr val="bg1"/>
                </a:solidFill>
                <a:latin typeface="+mj-lt"/>
                <a:ea typeface="+mj-ea"/>
                <a:cs typeface="+mj-cs"/>
              </a:rPr>
              <a:t>Safety issue with ladder at the Yacht Club Pool addressed</a:t>
            </a:r>
          </a:p>
          <a:p>
            <a:pPr lvl="2" defTabSz="457200">
              <a:spcBef>
                <a:spcPts val="1000"/>
              </a:spcBef>
              <a:buClr>
                <a:schemeClr val="accent1"/>
              </a:buClr>
              <a:buSzPct val="80000"/>
              <a:buFont typeface="Wingdings 3" charset="2"/>
              <a:buChar char=""/>
            </a:pPr>
            <a:r>
              <a:rPr lang="en-US" sz="1600" dirty="0">
                <a:solidFill>
                  <a:schemeClr val="bg1"/>
                </a:solidFill>
                <a:latin typeface="+mj-lt"/>
                <a:ea typeface="+mj-ea"/>
                <a:cs typeface="+mj-cs"/>
              </a:rPr>
              <a:t>Aquatics Advisory Committee requesting same for </a:t>
            </a:r>
            <a:r>
              <a:rPr lang="en-US" sz="1600" dirty="0" err="1">
                <a:solidFill>
                  <a:schemeClr val="bg1"/>
                </a:solidFill>
                <a:latin typeface="+mj-lt"/>
                <a:ea typeface="+mj-ea"/>
                <a:cs typeface="+mj-cs"/>
              </a:rPr>
              <a:t>Mumfords</a:t>
            </a:r>
            <a:r>
              <a:rPr lang="en-US" sz="1600" dirty="0">
                <a:solidFill>
                  <a:schemeClr val="bg1"/>
                </a:solidFill>
                <a:latin typeface="+mj-lt"/>
                <a:ea typeface="+mj-ea"/>
                <a:cs typeface="+mj-cs"/>
              </a:rPr>
              <a:t> Pool – requires a redesign of the pool; also have received no complaints regarding any safety issues with the current steps at the pool</a:t>
            </a:r>
          </a:p>
          <a:p>
            <a:pPr lvl="1" defTabSz="457200">
              <a:spcBef>
                <a:spcPts val="1000"/>
              </a:spcBef>
              <a:buClr>
                <a:schemeClr val="accent1"/>
              </a:buClr>
              <a:buSzPct val="80000"/>
              <a:buFont typeface="Wingdings 3" charset="2"/>
              <a:buChar char=""/>
            </a:pPr>
            <a:r>
              <a:rPr lang="en-US" sz="1600" dirty="0">
                <a:solidFill>
                  <a:schemeClr val="bg1"/>
                </a:solidFill>
                <a:latin typeface="+mj-lt"/>
                <a:ea typeface="+mj-ea"/>
                <a:cs typeface="+mj-cs"/>
              </a:rPr>
              <a:t>Next to be addressed:</a:t>
            </a:r>
          </a:p>
          <a:p>
            <a:pPr lvl="2" defTabSz="457200">
              <a:spcBef>
                <a:spcPts val="1000"/>
              </a:spcBef>
              <a:buClr>
                <a:schemeClr val="accent1"/>
              </a:buClr>
              <a:buSzPct val="80000"/>
              <a:buFont typeface="Wingdings 3" charset="2"/>
              <a:buChar char=""/>
            </a:pPr>
            <a:r>
              <a:rPr lang="en-US" sz="1600" dirty="0">
                <a:solidFill>
                  <a:schemeClr val="bg1"/>
                </a:solidFill>
                <a:latin typeface="+mj-lt"/>
                <a:ea typeface="+mj-ea"/>
                <a:cs typeface="+mj-cs"/>
              </a:rPr>
              <a:t>Painting of restrooms at Swim &amp; Racquet (to be done in off-season)</a:t>
            </a:r>
          </a:p>
        </p:txBody>
      </p:sp>
      <p:sp>
        <p:nvSpPr>
          <p:cNvPr id="6" name="Text Placeholder 5">
            <a:extLst>
              <a:ext uri="{FF2B5EF4-FFF2-40B4-BE49-F238E27FC236}">
                <a16:creationId xmlns:a16="http://schemas.microsoft.com/office/drawing/2014/main" id="{9828F082-C22B-FE5A-32A5-C8A17472C754}"/>
              </a:ext>
            </a:extLst>
          </p:cNvPr>
          <p:cNvSpPr>
            <a:spLocks/>
          </p:cNvSpPr>
          <p:nvPr/>
        </p:nvSpPr>
        <p:spPr>
          <a:xfrm>
            <a:off x="866442" y="4777381"/>
            <a:ext cx="6620968" cy="860400"/>
          </a:xfrm>
          <a:prstGeom prst="rect">
            <a:avLst/>
          </a:prstGeom>
        </p:spPr>
        <p:txBody>
          <a:bodyPr/>
          <a:lstStyle/>
          <a:p>
            <a:endParaRPr lang="en-US" dirty="0"/>
          </a:p>
        </p:txBody>
      </p:sp>
    </p:spTree>
    <p:extLst>
      <p:ext uri="{BB962C8B-B14F-4D97-AF65-F5344CB8AC3E}">
        <p14:creationId xmlns:p14="http://schemas.microsoft.com/office/powerpoint/2010/main" val="12183641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2000"/>
                <a:hueMod val="108000"/>
                <a:satMod val="164000"/>
                <a:lumMod val="69000"/>
              </a:schemeClr>
              <a:schemeClr val="bg2">
                <a:tint val="96000"/>
                <a:hueMod val="90000"/>
                <a:satMod val="130000"/>
                <a:lumMod val="134000"/>
              </a:schemeClr>
            </a:duotone>
          </a:blip>
          <a:stretch/>
        </a:blipFill>
        <a:effectLst/>
      </p:bgPr>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7594FC8B-8CD2-407F-94F1-9C71F5AEC2B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3027759" cy="4188315"/>
          </a:xfrm>
          <a:prstGeom prst="rect">
            <a:avLst/>
          </a:prstGeom>
        </p:spPr>
      </p:pic>
      <p:pic>
        <p:nvPicPr>
          <p:cNvPr id="18" name="Picture 17">
            <a:extLst>
              <a:ext uri="{FF2B5EF4-FFF2-40B4-BE49-F238E27FC236}">
                <a16:creationId xmlns:a16="http://schemas.microsoft.com/office/drawing/2014/main" id="{DBABC971-8D40-4A4F-AC60-28B9172789B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141809" cy="2365453"/>
          </a:xfrm>
          <a:prstGeom prst="rect">
            <a:avLst/>
          </a:prstGeom>
        </p:spPr>
      </p:pic>
      <p:sp>
        <p:nvSpPr>
          <p:cNvPr id="20" name="Oval 19">
            <a:extLst>
              <a:ext uri="{FF2B5EF4-FFF2-40B4-BE49-F238E27FC236}">
                <a16:creationId xmlns:a16="http://schemas.microsoft.com/office/drawing/2014/main" id="{B9C04DC5-313B-4FE4-B868-5672A37641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56759" y="1676400"/>
            <a:ext cx="211455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pic>
        <p:nvPicPr>
          <p:cNvPr id="22" name="Picture 21">
            <a:extLst>
              <a:ext uri="{FF2B5EF4-FFF2-40B4-BE49-F238E27FC236}">
                <a16:creationId xmlns:a16="http://schemas.microsoft.com/office/drawing/2014/main" id="{791AE23E-90C9-4963-96E2-8DADBFC3BC0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5999559" y="0"/>
            <a:ext cx="1202540" cy="1141407"/>
          </a:xfrm>
          <a:prstGeom prst="rect">
            <a:avLst/>
          </a:prstGeom>
        </p:spPr>
      </p:pic>
      <p:pic>
        <p:nvPicPr>
          <p:cNvPr id="24" name="Picture 23">
            <a:extLst>
              <a:ext uri="{FF2B5EF4-FFF2-40B4-BE49-F238E27FC236}">
                <a16:creationId xmlns:a16="http://schemas.microsoft.com/office/drawing/2014/main" id="{C5F93E90-4379-4AAC-B021-E5FA6D974AE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6456759" y="6096000"/>
            <a:ext cx="745300" cy="762000"/>
          </a:xfrm>
          <a:prstGeom prst="rect">
            <a:avLst/>
          </a:prstGeom>
        </p:spPr>
      </p:pic>
      <p:sp>
        <p:nvSpPr>
          <p:cNvPr id="26" name="Rectangle 25">
            <a:extLst>
              <a:ext uri="{FF2B5EF4-FFF2-40B4-BE49-F238E27FC236}">
                <a16:creationId xmlns:a16="http://schemas.microsoft.com/office/drawing/2014/main" id="{329FDD08-42D8-4AFF-90E5-5DAA5BC4CB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28" name="Freeform 7">
            <a:extLst>
              <a:ext uri="{FF2B5EF4-FFF2-40B4-BE49-F238E27FC236}">
                <a16:creationId xmlns:a16="http://schemas.microsoft.com/office/drawing/2014/main" id="{0A01F2A2-AEDD-47DC-AFB5-B97CEB9A53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39954" y="1460230"/>
            <a:ext cx="2604045"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tx1">
              <a:alpha val="20000"/>
            </a:schemeClr>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4" name="Title 3">
            <a:extLst>
              <a:ext uri="{FF2B5EF4-FFF2-40B4-BE49-F238E27FC236}">
                <a16:creationId xmlns:a16="http://schemas.microsoft.com/office/drawing/2014/main" id="{C1A06080-1F99-690E-67CA-9BC6BE508654}"/>
              </a:ext>
            </a:extLst>
          </p:cNvPr>
          <p:cNvSpPr>
            <a:spLocks noGrp="1"/>
          </p:cNvSpPr>
          <p:nvPr>
            <p:ph type="title"/>
          </p:nvPr>
        </p:nvSpPr>
        <p:spPr>
          <a:xfrm>
            <a:off x="1547091" y="551963"/>
            <a:ext cx="6053257" cy="1016654"/>
          </a:xfrm>
        </p:spPr>
        <p:txBody>
          <a:bodyPr vert="horz" lIns="91440" tIns="45720" rIns="91440" bIns="45720" rtlCol="0" anchor="t">
            <a:normAutofit/>
          </a:bodyPr>
          <a:lstStyle/>
          <a:p>
            <a:pPr algn="ctr"/>
            <a:r>
              <a:rPr lang="en-US" sz="4200" b="1" dirty="0"/>
              <a:t>Beach Club</a:t>
            </a:r>
          </a:p>
        </p:txBody>
      </p:sp>
      <p:sp>
        <p:nvSpPr>
          <p:cNvPr id="30" name="Rectangle 29">
            <a:extLst>
              <a:ext uri="{FF2B5EF4-FFF2-40B4-BE49-F238E27FC236}">
                <a16:creationId xmlns:a16="http://schemas.microsoft.com/office/drawing/2014/main" id="{DB5AF5F3-AD0A-4EFA-854A-47C780F262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924298"/>
            <a:ext cx="9144313" cy="293370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32" name="Freeform 5">
            <a:extLst>
              <a:ext uri="{FF2B5EF4-FFF2-40B4-BE49-F238E27FC236}">
                <a16:creationId xmlns:a16="http://schemas.microsoft.com/office/drawing/2014/main" id="{1E3D6D6C-E192-4135-B1DB-17C71EEBC9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762067"/>
            <a:ext cx="9143772" cy="2802467"/>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rgbClr val="FFFFFF"/>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10" name="TextBox 9">
            <a:extLst>
              <a:ext uri="{FF2B5EF4-FFF2-40B4-BE49-F238E27FC236}">
                <a16:creationId xmlns:a16="http://schemas.microsoft.com/office/drawing/2014/main" id="{96EA6496-3F53-A006-9FB1-EC30BF40D914}"/>
              </a:ext>
            </a:extLst>
          </p:cNvPr>
          <p:cNvSpPr txBox="1"/>
          <p:nvPr/>
        </p:nvSpPr>
        <p:spPr>
          <a:xfrm>
            <a:off x="127141" y="2257671"/>
            <a:ext cx="7701217" cy="3949300"/>
          </a:xfrm>
          <a:prstGeom prst="rect">
            <a:avLst/>
          </a:prstGeom>
        </p:spPr>
        <p:txBody>
          <a:bodyPr vert="horz" lIns="91440" tIns="45720" rIns="91440" bIns="45720" rtlCol="0">
            <a:normAutofit/>
          </a:bodyPr>
          <a:lstStyle/>
          <a:p>
            <a:pPr marL="0" marR="0" lvl="0" indent="0" algn="l" defTabSz="457200" rtl="0" eaLnBrk="1" fontAlgn="auto" latinLnBrk="0" hangingPunct="1">
              <a:lnSpc>
                <a:spcPct val="100000"/>
              </a:lnSpc>
              <a:spcBef>
                <a:spcPts val="1000"/>
              </a:spcBef>
              <a:spcAft>
                <a:spcPts val="0"/>
              </a:spcAft>
              <a:buClr>
                <a:srgbClr val="ACD433"/>
              </a:buClr>
              <a:buSzPct val="80000"/>
              <a:buFont typeface="Wingdings 3" charset="2"/>
              <a:buChar char=""/>
              <a:tabLst/>
              <a:defRPr/>
            </a:pPr>
            <a:r>
              <a:rPr lang="en-US" dirty="0">
                <a:solidFill>
                  <a:prstClr val="black"/>
                </a:solidFill>
                <a:latin typeface="Century Gothic" panose="020B0502020202020204"/>
              </a:rPr>
              <a:t>Maintenance:</a:t>
            </a:r>
          </a:p>
          <a:p>
            <a:pPr lvl="1" defTabSz="457200">
              <a:spcBef>
                <a:spcPts val="1000"/>
              </a:spcBef>
              <a:buClr>
                <a:srgbClr val="ACD433"/>
              </a:buClr>
              <a:buSzPct val="80000"/>
              <a:buFont typeface="Wingdings 3" charset="2"/>
              <a:buChar char=""/>
              <a:defRPr/>
            </a:pPr>
            <a:r>
              <a:rPr lang="en-US" sz="1600" dirty="0">
                <a:solidFill>
                  <a:prstClr val="black"/>
                </a:solidFill>
                <a:latin typeface="Century Gothic" panose="020B0502020202020204"/>
              </a:rPr>
              <a:t>Ongoing repairs to decking as needed</a:t>
            </a:r>
          </a:p>
          <a:p>
            <a:pPr lvl="1" defTabSz="457200">
              <a:spcBef>
                <a:spcPts val="1000"/>
              </a:spcBef>
              <a:buClr>
                <a:srgbClr val="ACD433"/>
              </a:buClr>
              <a:buSzPct val="80000"/>
              <a:buFont typeface="Wingdings 3" charset="2"/>
              <a:buChar char=""/>
              <a:defRPr/>
            </a:pPr>
            <a:r>
              <a:rPr lang="en-US" sz="1600" dirty="0">
                <a:solidFill>
                  <a:prstClr val="black"/>
                </a:solidFill>
                <a:latin typeface="Century Gothic" panose="020B0502020202020204"/>
              </a:rPr>
              <a:t>Exterior decking painted at the beginning of the season</a:t>
            </a:r>
          </a:p>
          <a:p>
            <a:pPr lvl="1" defTabSz="457200">
              <a:spcBef>
                <a:spcPts val="1000"/>
              </a:spcBef>
              <a:buClr>
                <a:srgbClr val="ACD433"/>
              </a:buClr>
              <a:buSzPct val="80000"/>
              <a:buFont typeface="Wingdings 3" charset="2"/>
              <a:buChar char=""/>
              <a:defRPr/>
            </a:pPr>
            <a:r>
              <a:rPr lang="en-US" sz="1600" dirty="0">
                <a:solidFill>
                  <a:prstClr val="black"/>
                </a:solidFill>
                <a:latin typeface="Century Gothic" panose="020B0502020202020204"/>
              </a:rPr>
              <a:t>Wood walkway replaced with concrete for safety </a:t>
            </a:r>
          </a:p>
        </p:txBody>
      </p:sp>
      <p:sp>
        <p:nvSpPr>
          <p:cNvPr id="6" name="Text Placeholder 5">
            <a:extLst>
              <a:ext uri="{FF2B5EF4-FFF2-40B4-BE49-F238E27FC236}">
                <a16:creationId xmlns:a16="http://schemas.microsoft.com/office/drawing/2014/main" id="{9828F082-C22B-FE5A-32A5-C8A17472C754}"/>
              </a:ext>
            </a:extLst>
          </p:cNvPr>
          <p:cNvSpPr>
            <a:spLocks/>
          </p:cNvSpPr>
          <p:nvPr/>
        </p:nvSpPr>
        <p:spPr>
          <a:xfrm>
            <a:off x="866442" y="4777381"/>
            <a:ext cx="6620968" cy="8604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pic>
        <p:nvPicPr>
          <p:cNvPr id="2" name="Picture 3">
            <a:extLst>
              <a:ext uri="{FF2B5EF4-FFF2-40B4-BE49-F238E27FC236}">
                <a16:creationId xmlns:a16="http://schemas.microsoft.com/office/drawing/2014/main" id="{1C28F280-99BC-E2A7-C096-2DF45DD70105}"/>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33572"/>
          <a:stretch/>
        </p:blipFill>
        <p:spPr bwMode="auto">
          <a:xfrm>
            <a:off x="716376" y="3733800"/>
            <a:ext cx="3322224" cy="3135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A walkway with a walkway and a walkway&#10;&#10;Description automatically generated with medium confidence">
            <a:extLst>
              <a:ext uri="{FF2B5EF4-FFF2-40B4-BE49-F238E27FC236}">
                <a16:creationId xmlns:a16="http://schemas.microsoft.com/office/drawing/2014/main" id="{008D005C-DDAF-14D8-3B22-A35EC58C606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5400000">
            <a:off x="5577808" y="3977609"/>
            <a:ext cx="3135618" cy="2625166"/>
          </a:xfrm>
          <a:prstGeom prst="rect">
            <a:avLst/>
          </a:prstGeom>
        </p:spPr>
      </p:pic>
    </p:spTree>
    <p:extLst>
      <p:ext uri="{BB962C8B-B14F-4D97-AF65-F5344CB8AC3E}">
        <p14:creationId xmlns:p14="http://schemas.microsoft.com/office/powerpoint/2010/main" val="24993322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2000"/>
                <a:hueMod val="108000"/>
                <a:satMod val="164000"/>
                <a:lumMod val="69000"/>
              </a:schemeClr>
              <a:schemeClr val="bg2">
                <a:tint val="96000"/>
                <a:hueMod val="90000"/>
                <a:satMod val="130000"/>
                <a:lumMod val="134000"/>
              </a:schemeClr>
            </a:duotone>
          </a:blip>
          <a:stretch/>
        </a:blipFill>
        <a:effectLst/>
      </p:bgPr>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7594FC8B-8CD2-407F-94F1-9C71F5AEC2B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3027759" cy="4188315"/>
          </a:xfrm>
          <a:prstGeom prst="rect">
            <a:avLst/>
          </a:prstGeom>
        </p:spPr>
      </p:pic>
      <p:pic>
        <p:nvPicPr>
          <p:cNvPr id="18" name="Picture 17">
            <a:extLst>
              <a:ext uri="{FF2B5EF4-FFF2-40B4-BE49-F238E27FC236}">
                <a16:creationId xmlns:a16="http://schemas.microsoft.com/office/drawing/2014/main" id="{DBABC971-8D40-4A4F-AC60-28B9172789B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141809" cy="2365453"/>
          </a:xfrm>
          <a:prstGeom prst="rect">
            <a:avLst/>
          </a:prstGeom>
        </p:spPr>
      </p:pic>
      <p:sp>
        <p:nvSpPr>
          <p:cNvPr id="20" name="Oval 19">
            <a:extLst>
              <a:ext uri="{FF2B5EF4-FFF2-40B4-BE49-F238E27FC236}">
                <a16:creationId xmlns:a16="http://schemas.microsoft.com/office/drawing/2014/main" id="{B9C04DC5-313B-4FE4-B868-5672A37641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56759" y="1676400"/>
            <a:ext cx="211455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pic>
        <p:nvPicPr>
          <p:cNvPr id="22" name="Picture 21">
            <a:extLst>
              <a:ext uri="{FF2B5EF4-FFF2-40B4-BE49-F238E27FC236}">
                <a16:creationId xmlns:a16="http://schemas.microsoft.com/office/drawing/2014/main" id="{791AE23E-90C9-4963-96E2-8DADBFC3BC0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5999559" y="0"/>
            <a:ext cx="1202540" cy="1141407"/>
          </a:xfrm>
          <a:prstGeom prst="rect">
            <a:avLst/>
          </a:prstGeom>
        </p:spPr>
      </p:pic>
      <p:pic>
        <p:nvPicPr>
          <p:cNvPr id="24" name="Picture 23">
            <a:extLst>
              <a:ext uri="{FF2B5EF4-FFF2-40B4-BE49-F238E27FC236}">
                <a16:creationId xmlns:a16="http://schemas.microsoft.com/office/drawing/2014/main" id="{C5F93E90-4379-4AAC-B021-E5FA6D974AE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6456759" y="6096000"/>
            <a:ext cx="745300" cy="762000"/>
          </a:xfrm>
          <a:prstGeom prst="rect">
            <a:avLst/>
          </a:prstGeom>
        </p:spPr>
      </p:pic>
      <p:sp>
        <p:nvSpPr>
          <p:cNvPr id="26" name="Rectangle 25">
            <a:extLst>
              <a:ext uri="{FF2B5EF4-FFF2-40B4-BE49-F238E27FC236}">
                <a16:creationId xmlns:a16="http://schemas.microsoft.com/office/drawing/2014/main" id="{329FDD08-42D8-4AFF-90E5-5DAA5BC4CB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28" name="Freeform 7">
            <a:extLst>
              <a:ext uri="{FF2B5EF4-FFF2-40B4-BE49-F238E27FC236}">
                <a16:creationId xmlns:a16="http://schemas.microsoft.com/office/drawing/2014/main" id="{0A01F2A2-AEDD-47DC-AFB5-B97CEB9A53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39954" y="1460230"/>
            <a:ext cx="2604045"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tx1">
              <a:alpha val="20000"/>
            </a:schemeClr>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4" name="Title 3">
            <a:extLst>
              <a:ext uri="{FF2B5EF4-FFF2-40B4-BE49-F238E27FC236}">
                <a16:creationId xmlns:a16="http://schemas.microsoft.com/office/drawing/2014/main" id="{C1A06080-1F99-690E-67CA-9BC6BE508654}"/>
              </a:ext>
            </a:extLst>
          </p:cNvPr>
          <p:cNvSpPr>
            <a:spLocks noGrp="1"/>
          </p:cNvSpPr>
          <p:nvPr>
            <p:ph type="title"/>
          </p:nvPr>
        </p:nvSpPr>
        <p:spPr>
          <a:xfrm>
            <a:off x="1545257" y="79003"/>
            <a:ext cx="6053257" cy="1220134"/>
          </a:xfrm>
        </p:spPr>
        <p:txBody>
          <a:bodyPr vert="horz" lIns="91440" tIns="45720" rIns="91440" bIns="45720" rtlCol="0" anchor="t">
            <a:normAutofit/>
          </a:bodyPr>
          <a:lstStyle/>
          <a:p>
            <a:pPr algn="ctr"/>
            <a:r>
              <a:rPr lang="en-US" sz="4200" b="1" dirty="0"/>
              <a:t>Golf</a:t>
            </a:r>
          </a:p>
        </p:txBody>
      </p:sp>
      <p:sp>
        <p:nvSpPr>
          <p:cNvPr id="30" name="Rectangle 29">
            <a:extLst>
              <a:ext uri="{FF2B5EF4-FFF2-40B4-BE49-F238E27FC236}">
                <a16:creationId xmlns:a16="http://schemas.microsoft.com/office/drawing/2014/main" id="{DB5AF5F3-AD0A-4EFA-854A-47C780F262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924298"/>
            <a:ext cx="9144313" cy="293370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32" name="Freeform 5">
            <a:extLst>
              <a:ext uri="{FF2B5EF4-FFF2-40B4-BE49-F238E27FC236}">
                <a16:creationId xmlns:a16="http://schemas.microsoft.com/office/drawing/2014/main" id="{1E3D6D6C-E192-4135-B1DB-17C71EEBC9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762067"/>
            <a:ext cx="9143772" cy="2802467"/>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rgbClr val="FFFFFF"/>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10" name="TextBox 9">
            <a:extLst>
              <a:ext uri="{FF2B5EF4-FFF2-40B4-BE49-F238E27FC236}">
                <a16:creationId xmlns:a16="http://schemas.microsoft.com/office/drawing/2014/main" id="{96EA6496-3F53-A006-9FB1-EC30BF40D914}"/>
              </a:ext>
            </a:extLst>
          </p:cNvPr>
          <p:cNvSpPr txBox="1"/>
          <p:nvPr/>
        </p:nvSpPr>
        <p:spPr>
          <a:xfrm>
            <a:off x="28804" y="2444921"/>
            <a:ext cx="6829196" cy="4408509"/>
          </a:xfrm>
          <a:prstGeom prst="rect">
            <a:avLst/>
          </a:prstGeom>
        </p:spPr>
        <p:txBody>
          <a:bodyPr vert="horz" lIns="91440" tIns="45720" rIns="91440" bIns="45720" rtlCol="0">
            <a:normAutofit/>
          </a:bodyPr>
          <a:lstStyle/>
          <a:p>
            <a:pPr defTabSz="457200">
              <a:spcBef>
                <a:spcPts val="1000"/>
              </a:spcBef>
              <a:buClr>
                <a:srgbClr val="ACD433"/>
              </a:buClr>
              <a:buSzPct val="80000"/>
              <a:buFont typeface="Wingdings 3" charset="2"/>
              <a:buChar char=""/>
              <a:defRPr/>
            </a:pPr>
            <a:r>
              <a:rPr lang="en-US" sz="1600" dirty="0">
                <a:solidFill>
                  <a:prstClr val="black"/>
                </a:solidFill>
              </a:rPr>
              <a:t>Ocean Pines Golf Club voted as best golf course (The Best of Ocean City 2025)</a:t>
            </a:r>
            <a:endParaRPr kumimoji="0" lang="en-US" sz="1700" b="0" i="0" u="none" strike="noStrike" kern="1200" cap="none" spc="0" normalizeH="0" baseline="0" noProof="0" dirty="0">
              <a:ln>
                <a:noFill/>
              </a:ln>
              <a:solidFill>
                <a:prstClr val="black"/>
              </a:solidFill>
              <a:effectLst/>
              <a:uLnTx/>
              <a:uFillTx/>
              <a:latin typeface="Century Gothic" panose="020B0502020202020204"/>
              <a:ea typeface="+mn-ea"/>
              <a:cs typeface="+mn-cs"/>
            </a:endParaRPr>
          </a:p>
          <a:p>
            <a:pPr marL="0" marR="0" lvl="0" indent="0" algn="l" defTabSz="457200" rtl="0" eaLnBrk="1" fontAlgn="auto" latinLnBrk="0" hangingPunct="1">
              <a:lnSpc>
                <a:spcPct val="100000"/>
              </a:lnSpc>
              <a:spcBef>
                <a:spcPts val="1000"/>
              </a:spcBef>
              <a:spcAft>
                <a:spcPts val="0"/>
              </a:spcAft>
              <a:buClr>
                <a:srgbClr val="ACD433"/>
              </a:buClr>
              <a:buSzPct val="80000"/>
              <a:buFont typeface="Wingdings 3" charset="2"/>
              <a:buChar char=""/>
              <a:tabLst/>
              <a:defRPr/>
            </a:pPr>
            <a:r>
              <a:rPr kumimoji="0" lang="en-US" sz="1700" b="0" i="0" u="none" strike="noStrike" kern="1200" cap="none" spc="0" normalizeH="0" baseline="0" noProof="0" dirty="0">
                <a:ln>
                  <a:noFill/>
                </a:ln>
                <a:solidFill>
                  <a:prstClr val="black"/>
                </a:solidFill>
                <a:effectLst/>
                <a:uLnTx/>
                <a:uFillTx/>
                <a:latin typeface="Century Gothic" panose="020B0502020202020204"/>
                <a:ea typeface="+mn-ea"/>
                <a:cs typeface="+mn-cs"/>
              </a:rPr>
              <a:t>Irrigation Project</a:t>
            </a:r>
            <a:r>
              <a:rPr lang="en-US" sz="1700" dirty="0">
                <a:solidFill>
                  <a:prstClr val="black"/>
                </a:solidFill>
                <a:latin typeface="Century Gothic" panose="020B0502020202020204"/>
              </a:rPr>
              <a:t>:</a:t>
            </a:r>
          </a:p>
          <a:p>
            <a:pPr lvl="1" defTabSz="457200">
              <a:spcBef>
                <a:spcPts val="1000"/>
              </a:spcBef>
              <a:buClr>
                <a:srgbClr val="ACD433"/>
              </a:buClr>
              <a:buSzPct val="80000"/>
              <a:buFont typeface="Wingdings 3" charset="2"/>
              <a:buChar char=""/>
              <a:defRPr/>
            </a:pPr>
            <a:r>
              <a:rPr kumimoji="0" lang="en-US" sz="1500" b="0" i="0" u="none" strike="noStrike" kern="1200" cap="none" spc="0" normalizeH="0" baseline="0" noProof="0" dirty="0">
                <a:ln>
                  <a:noFill/>
                </a:ln>
                <a:solidFill>
                  <a:prstClr val="black"/>
                </a:solidFill>
                <a:effectLst/>
                <a:uLnTx/>
                <a:uFillTx/>
                <a:latin typeface="Century Gothic" panose="020B0502020202020204"/>
                <a:ea typeface="+mn-ea"/>
                <a:cs typeface="+mn-cs"/>
              </a:rPr>
              <a:t>Phase I</a:t>
            </a:r>
            <a:r>
              <a:rPr lang="en-US" sz="1500" dirty="0">
                <a:solidFill>
                  <a:prstClr val="black"/>
                </a:solidFill>
                <a:latin typeface="Century Gothic" panose="020B0502020202020204"/>
              </a:rPr>
              <a:t>:  hole #1, 4</a:t>
            </a:r>
            <a:r>
              <a:rPr lang="en-US" sz="1500" baseline="30000" dirty="0">
                <a:solidFill>
                  <a:prstClr val="black"/>
                </a:solidFill>
                <a:latin typeface="Century Gothic" panose="020B0502020202020204"/>
              </a:rPr>
              <a:t>th</a:t>
            </a:r>
            <a:r>
              <a:rPr lang="en-US" sz="1500" dirty="0">
                <a:solidFill>
                  <a:prstClr val="black"/>
                </a:solidFill>
                <a:latin typeface="Century Gothic" panose="020B0502020202020204"/>
              </a:rPr>
              <a:t> tee, hole #9, practice range, &amp; pump station</a:t>
            </a:r>
          </a:p>
          <a:p>
            <a:pPr lvl="1" defTabSz="457200">
              <a:spcBef>
                <a:spcPts val="1000"/>
              </a:spcBef>
              <a:buClr>
                <a:srgbClr val="ACD433"/>
              </a:buClr>
              <a:buSzPct val="80000"/>
              <a:buFont typeface="Wingdings 3" charset="2"/>
              <a:buChar char=""/>
              <a:defRPr/>
            </a:pPr>
            <a:r>
              <a:rPr lang="en-US" sz="1500" dirty="0">
                <a:solidFill>
                  <a:prstClr val="black"/>
                </a:solidFill>
                <a:latin typeface="Century Gothic" panose="020B0502020202020204"/>
              </a:rPr>
              <a:t>Emergency phase:  holes #2, #3, and #19</a:t>
            </a:r>
            <a:endParaRPr kumimoji="0" lang="en-US" sz="1500" b="0" i="0" u="none" strike="noStrike" kern="1200" cap="none" spc="0" normalizeH="0" baseline="0" noProof="0" dirty="0">
              <a:ln>
                <a:noFill/>
              </a:ln>
              <a:solidFill>
                <a:prstClr val="black"/>
              </a:solidFill>
              <a:effectLst/>
              <a:uLnTx/>
              <a:uFillTx/>
              <a:latin typeface="Century Gothic" panose="020B0502020202020204"/>
              <a:ea typeface="+mn-ea"/>
              <a:cs typeface="+mn-cs"/>
            </a:endParaRPr>
          </a:p>
          <a:p>
            <a:pPr lvl="1" defTabSz="457200">
              <a:spcBef>
                <a:spcPts val="1000"/>
              </a:spcBef>
              <a:buClr>
                <a:srgbClr val="ACD433"/>
              </a:buClr>
              <a:buSzPct val="80000"/>
              <a:buFont typeface="Wingdings 3" charset="2"/>
              <a:buChar char=""/>
              <a:defRPr/>
            </a:pPr>
            <a:r>
              <a:rPr kumimoji="0" lang="en-US" sz="1500" b="0" i="0" u="none" strike="noStrike" kern="1200" cap="none" spc="0" normalizeH="0" baseline="0" noProof="0" dirty="0">
                <a:ln>
                  <a:noFill/>
                </a:ln>
                <a:solidFill>
                  <a:prstClr val="black"/>
                </a:solidFill>
                <a:effectLst/>
                <a:uLnTx/>
                <a:uFillTx/>
                <a:latin typeface="Century Gothic" panose="020B0502020202020204"/>
                <a:ea typeface="+mn-ea"/>
                <a:cs typeface="+mn-cs"/>
              </a:rPr>
              <a:t>Phase II (current):  h</a:t>
            </a:r>
            <a:r>
              <a:rPr lang="en-US" sz="1500" dirty="0" err="1">
                <a:solidFill>
                  <a:prstClr val="black"/>
                </a:solidFill>
                <a:latin typeface="Century Gothic" panose="020B0502020202020204"/>
              </a:rPr>
              <a:t>oles</a:t>
            </a:r>
            <a:r>
              <a:rPr lang="en-US" sz="1500" dirty="0">
                <a:solidFill>
                  <a:prstClr val="black"/>
                </a:solidFill>
                <a:latin typeface="Century Gothic" panose="020B0502020202020204"/>
              </a:rPr>
              <a:t> #4-8</a:t>
            </a:r>
          </a:p>
          <a:p>
            <a:pPr lvl="1" defTabSz="457200">
              <a:spcBef>
                <a:spcPts val="1000"/>
              </a:spcBef>
              <a:buClr>
                <a:srgbClr val="ACD433"/>
              </a:buClr>
              <a:buSzPct val="80000"/>
              <a:buFont typeface="Wingdings 3" charset="2"/>
              <a:buChar char=""/>
              <a:defRPr/>
            </a:pPr>
            <a:endParaRPr lang="en-US" sz="1500" dirty="0">
              <a:solidFill>
                <a:prstClr val="black"/>
              </a:solidFill>
              <a:latin typeface="Century Gothic" panose="020B0502020202020204"/>
            </a:endParaRPr>
          </a:p>
          <a:p>
            <a:pPr lvl="1" defTabSz="457200">
              <a:spcBef>
                <a:spcPts val="1000"/>
              </a:spcBef>
              <a:buClr>
                <a:srgbClr val="ACD433"/>
              </a:buClr>
              <a:buSzPct val="80000"/>
              <a:buFont typeface="Wingdings 3" charset="2"/>
              <a:buChar char=""/>
              <a:defRPr/>
            </a:pPr>
            <a:endParaRPr lang="en-US" sz="1500" dirty="0">
              <a:solidFill>
                <a:prstClr val="black"/>
              </a:solidFill>
              <a:latin typeface="Century Gothic" panose="020B0502020202020204"/>
            </a:endParaRPr>
          </a:p>
          <a:p>
            <a:pPr lvl="5" defTabSz="457200">
              <a:spcBef>
                <a:spcPts val="1000"/>
              </a:spcBef>
              <a:buClr>
                <a:srgbClr val="ACD433"/>
              </a:buClr>
              <a:buSzPct val="80000"/>
              <a:buFont typeface="Wingdings 3" charset="2"/>
              <a:buChar char=""/>
              <a:defRPr/>
            </a:pPr>
            <a:r>
              <a:rPr lang="en-US" sz="1700" dirty="0">
                <a:solidFill>
                  <a:prstClr val="black"/>
                </a:solidFill>
                <a:latin typeface="Century Gothic" panose="020B0502020202020204"/>
              </a:rPr>
              <a:t>Maintenance:</a:t>
            </a:r>
          </a:p>
          <a:p>
            <a:pPr lvl="6" defTabSz="457200">
              <a:spcBef>
                <a:spcPts val="1000"/>
              </a:spcBef>
              <a:buClr>
                <a:srgbClr val="ACD433"/>
              </a:buClr>
              <a:buSzPct val="80000"/>
              <a:buFont typeface="Wingdings 3" charset="2"/>
              <a:buChar char=""/>
              <a:defRPr/>
            </a:pPr>
            <a:r>
              <a:rPr lang="en-US" sz="1500" dirty="0">
                <a:solidFill>
                  <a:prstClr val="black"/>
                </a:solidFill>
                <a:latin typeface="Century Gothic" panose="020B0502020202020204"/>
              </a:rPr>
              <a:t>Bridge on 4</a:t>
            </a:r>
            <a:r>
              <a:rPr lang="en-US" sz="1500" baseline="30000" dirty="0">
                <a:solidFill>
                  <a:prstClr val="black"/>
                </a:solidFill>
                <a:latin typeface="Century Gothic" panose="020B0502020202020204"/>
              </a:rPr>
              <a:t>th</a:t>
            </a:r>
            <a:r>
              <a:rPr lang="en-US" sz="1500" dirty="0">
                <a:solidFill>
                  <a:prstClr val="black"/>
                </a:solidFill>
                <a:latin typeface="Century Gothic" panose="020B0502020202020204"/>
              </a:rPr>
              <a:t> fairway repaired</a:t>
            </a:r>
          </a:p>
        </p:txBody>
      </p:sp>
      <p:sp>
        <p:nvSpPr>
          <p:cNvPr id="6" name="Text Placeholder 5">
            <a:extLst>
              <a:ext uri="{FF2B5EF4-FFF2-40B4-BE49-F238E27FC236}">
                <a16:creationId xmlns:a16="http://schemas.microsoft.com/office/drawing/2014/main" id="{9828F082-C22B-FE5A-32A5-C8A17472C754}"/>
              </a:ext>
            </a:extLst>
          </p:cNvPr>
          <p:cNvSpPr>
            <a:spLocks/>
          </p:cNvSpPr>
          <p:nvPr/>
        </p:nvSpPr>
        <p:spPr>
          <a:xfrm>
            <a:off x="866442" y="4777381"/>
            <a:ext cx="6620968" cy="8604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pic>
        <p:nvPicPr>
          <p:cNvPr id="7" name="Picture 6">
            <a:extLst>
              <a:ext uri="{FF2B5EF4-FFF2-40B4-BE49-F238E27FC236}">
                <a16:creationId xmlns:a16="http://schemas.microsoft.com/office/drawing/2014/main" id="{BEC0890A-8E90-6365-A20A-70E058CAB27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934200" y="2133246"/>
            <a:ext cx="2207312" cy="294308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wooden ramp leading to a driveway&#10;&#10;AI-generated content may be incorrect.">
            <a:extLst>
              <a:ext uri="{FF2B5EF4-FFF2-40B4-BE49-F238E27FC236}">
                <a16:creationId xmlns:a16="http://schemas.microsoft.com/office/drawing/2014/main" id="{548ACC07-37B8-DAEE-C961-E5D7D757D511}"/>
              </a:ext>
            </a:extLst>
          </p:cNvPr>
          <p:cNvPicPr>
            <a:picLocks noChangeAspect="1"/>
          </p:cNvPicPr>
          <p:nvPr/>
        </p:nvPicPr>
        <p:blipFill>
          <a:blip r:embed="rId8" cstate="print">
            <a:extLst>
              <a:ext uri="{28A0092B-C50C-407E-A947-70E740481C1C}">
                <a14:useLocalDpi xmlns:a14="http://schemas.microsoft.com/office/drawing/2010/main" val="0"/>
              </a:ext>
            </a:extLst>
          </a:blip>
          <a:srcRect t="21870" r="37778" b="7037"/>
          <a:stretch>
            <a:fillRect/>
          </a:stretch>
        </p:blipFill>
        <p:spPr>
          <a:xfrm rot="5400000">
            <a:off x="-169054" y="4626978"/>
            <a:ext cx="2397997" cy="2054911"/>
          </a:xfrm>
          <a:prstGeom prst="rect">
            <a:avLst/>
          </a:prstGeom>
        </p:spPr>
      </p:pic>
      <p:pic>
        <p:nvPicPr>
          <p:cNvPr id="2" name="Picture 1" descr="A close up of a logo&#10;&#10;AI-generated content may be incorrect.">
            <a:extLst>
              <a:ext uri="{FF2B5EF4-FFF2-40B4-BE49-F238E27FC236}">
                <a16:creationId xmlns:a16="http://schemas.microsoft.com/office/drawing/2014/main" id="{8E4AA508-4525-8EA8-9F06-4C8E2F38252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113019" y="754527"/>
            <a:ext cx="2921016" cy="1752609"/>
          </a:xfrm>
          <a:prstGeom prst="rect">
            <a:avLst/>
          </a:prstGeom>
        </p:spPr>
      </p:pic>
    </p:spTree>
    <p:extLst>
      <p:ext uri="{BB962C8B-B14F-4D97-AF65-F5344CB8AC3E}">
        <p14:creationId xmlns:p14="http://schemas.microsoft.com/office/powerpoint/2010/main" val="19009733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2000"/>
                <a:hueMod val="108000"/>
                <a:satMod val="164000"/>
                <a:lumMod val="69000"/>
              </a:schemeClr>
              <a:schemeClr val="bg2">
                <a:tint val="96000"/>
                <a:hueMod val="90000"/>
                <a:satMod val="130000"/>
                <a:lumMod val="134000"/>
              </a:schemeClr>
            </a:duotone>
          </a:blip>
          <a:stretch/>
        </a:blipFill>
        <a:effectLst/>
      </p:bgPr>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7594FC8B-8CD2-407F-94F1-9C71F5AEC2B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3027759" cy="4188315"/>
          </a:xfrm>
          <a:prstGeom prst="rect">
            <a:avLst/>
          </a:prstGeom>
        </p:spPr>
      </p:pic>
      <p:pic>
        <p:nvPicPr>
          <p:cNvPr id="18" name="Picture 17">
            <a:extLst>
              <a:ext uri="{FF2B5EF4-FFF2-40B4-BE49-F238E27FC236}">
                <a16:creationId xmlns:a16="http://schemas.microsoft.com/office/drawing/2014/main" id="{DBABC971-8D40-4A4F-AC60-28B9172789B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141809" cy="2365453"/>
          </a:xfrm>
          <a:prstGeom prst="rect">
            <a:avLst/>
          </a:prstGeom>
        </p:spPr>
      </p:pic>
      <p:sp>
        <p:nvSpPr>
          <p:cNvPr id="20" name="Oval 19">
            <a:extLst>
              <a:ext uri="{FF2B5EF4-FFF2-40B4-BE49-F238E27FC236}">
                <a16:creationId xmlns:a16="http://schemas.microsoft.com/office/drawing/2014/main" id="{B9C04DC5-313B-4FE4-B868-5672A37641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56759" y="1676400"/>
            <a:ext cx="211455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pic>
        <p:nvPicPr>
          <p:cNvPr id="22" name="Picture 21">
            <a:extLst>
              <a:ext uri="{FF2B5EF4-FFF2-40B4-BE49-F238E27FC236}">
                <a16:creationId xmlns:a16="http://schemas.microsoft.com/office/drawing/2014/main" id="{791AE23E-90C9-4963-96E2-8DADBFC3BC0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5999559" y="0"/>
            <a:ext cx="1202540" cy="1141407"/>
          </a:xfrm>
          <a:prstGeom prst="rect">
            <a:avLst/>
          </a:prstGeom>
        </p:spPr>
      </p:pic>
      <p:pic>
        <p:nvPicPr>
          <p:cNvPr id="24" name="Picture 23">
            <a:extLst>
              <a:ext uri="{FF2B5EF4-FFF2-40B4-BE49-F238E27FC236}">
                <a16:creationId xmlns:a16="http://schemas.microsoft.com/office/drawing/2014/main" id="{C5F93E90-4379-4AAC-B021-E5FA6D974AE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6456759" y="6096000"/>
            <a:ext cx="745300" cy="762000"/>
          </a:xfrm>
          <a:prstGeom prst="rect">
            <a:avLst/>
          </a:prstGeom>
        </p:spPr>
      </p:pic>
      <p:sp>
        <p:nvSpPr>
          <p:cNvPr id="26" name="Rectangle 25">
            <a:extLst>
              <a:ext uri="{FF2B5EF4-FFF2-40B4-BE49-F238E27FC236}">
                <a16:creationId xmlns:a16="http://schemas.microsoft.com/office/drawing/2014/main" id="{329FDD08-42D8-4AFF-90E5-5DAA5BC4CB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28" name="Freeform 7">
            <a:extLst>
              <a:ext uri="{FF2B5EF4-FFF2-40B4-BE49-F238E27FC236}">
                <a16:creationId xmlns:a16="http://schemas.microsoft.com/office/drawing/2014/main" id="{0A01F2A2-AEDD-47DC-AFB5-B97CEB9A53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39954" y="1460230"/>
            <a:ext cx="2604045"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tx1">
              <a:alpha val="20000"/>
            </a:schemeClr>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4" name="Title 3">
            <a:extLst>
              <a:ext uri="{FF2B5EF4-FFF2-40B4-BE49-F238E27FC236}">
                <a16:creationId xmlns:a16="http://schemas.microsoft.com/office/drawing/2014/main" id="{C1A06080-1F99-690E-67CA-9BC6BE508654}"/>
              </a:ext>
            </a:extLst>
          </p:cNvPr>
          <p:cNvSpPr>
            <a:spLocks noGrp="1"/>
          </p:cNvSpPr>
          <p:nvPr>
            <p:ph type="title"/>
          </p:nvPr>
        </p:nvSpPr>
        <p:spPr>
          <a:xfrm>
            <a:off x="1547091" y="551963"/>
            <a:ext cx="6053257" cy="1016654"/>
          </a:xfrm>
        </p:spPr>
        <p:txBody>
          <a:bodyPr vert="horz" lIns="91440" tIns="45720" rIns="91440" bIns="45720" rtlCol="0" anchor="t">
            <a:normAutofit/>
          </a:bodyPr>
          <a:lstStyle/>
          <a:p>
            <a:pPr algn="ctr"/>
            <a:r>
              <a:rPr lang="en-US" sz="4200" b="1" dirty="0"/>
              <a:t>Marina</a:t>
            </a:r>
          </a:p>
        </p:txBody>
      </p:sp>
      <p:sp>
        <p:nvSpPr>
          <p:cNvPr id="30" name="Rectangle 29">
            <a:extLst>
              <a:ext uri="{FF2B5EF4-FFF2-40B4-BE49-F238E27FC236}">
                <a16:creationId xmlns:a16="http://schemas.microsoft.com/office/drawing/2014/main" id="{DB5AF5F3-AD0A-4EFA-854A-47C780F262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924298"/>
            <a:ext cx="9144313" cy="293370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32" name="Freeform 5">
            <a:extLst>
              <a:ext uri="{FF2B5EF4-FFF2-40B4-BE49-F238E27FC236}">
                <a16:creationId xmlns:a16="http://schemas.microsoft.com/office/drawing/2014/main" id="{1E3D6D6C-E192-4135-B1DB-17C71EEBC9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762067"/>
            <a:ext cx="9143772" cy="2802467"/>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rgbClr val="FFFFFF"/>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10" name="TextBox 9">
            <a:extLst>
              <a:ext uri="{FF2B5EF4-FFF2-40B4-BE49-F238E27FC236}">
                <a16:creationId xmlns:a16="http://schemas.microsoft.com/office/drawing/2014/main" id="{96EA6496-3F53-A006-9FB1-EC30BF40D914}"/>
              </a:ext>
            </a:extLst>
          </p:cNvPr>
          <p:cNvSpPr txBox="1"/>
          <p:nvPr/>
        </p:nvSpPr>
        <p:spPr>
          <a:xfrm>
            <a:off x="304800" y="2476236"/>
            <a:ext cx="4953000" cy="4153164"/>
          </a:xfrm>
          <a:prstGeom prst="rect">
            <a:avLst/>
          </a:prstGeom>
        </p:spPr>
        <p:txBody>
          <a:bodyPr vert="horz" lIns="91440" tIns="45720" rIns="91440" bIns="45720" rtlCol="0">
            <a:normAutofit/>
          </a:bodyPr>
          <a:lstStyle/>
          <a:p>
            <a:pPr marL="0" marR="0" lvl="0" indent="0" algn="l" defTabSz="457200" rtl="0" eaLnBrk="1" fontAlgn="auto" latinLnBrk="0" hangingPunct="1">
              <a:lnSpc>
                <a:spcPct val="100000"/>
              </a:lnSpc>
              <a:spcBef>
                <a:spcPts val="1000"/>
              </a:spcBef>
              <a:spcAft>
                <a:spcPts val="0"/>
              </a:spcAft>
              <a:buClr>
                <a:srgbClr val="ACD433"/>
              </a:buClr>
              <a:buSzPct val="80000"/>
              <a:buFont typeface="Wingdings 3" charset="2"/>
              <a:buChar char=""/>
              <a:tabLst/>
              <a:defRPr/>
            </a:pPr>
            <a:r>
              <a:rPr lang="en-US" dirty="0">
                <a:solidFill>
                  <a:prstClr val="black"/>
                </a:solidFill>
                <a:latin typeface="Century Gothic" panose="020B0502020202020204"/>
              </a:rPr>
              <a:t>Yacht Club Marina:  voted a Maryland Clean Marina for the third year in a row!</a:t>
            </a:r>
          </a:p>
          <a:p>
            <a:pPr marL="0" marR="0" lvl="0" indent="0" algn="l" defTabSz="457200" rtl="0" eaLnBrk="1" fontAlgn="auto" latinLnBrk="0" hangingPunct="1">
              <a:lnSpc>
                <a:spcPct val="100000"/>
              </a:lnSpc>
              <a:spcBef>
                <a:spcPts val="1000"/>
              </a:spcBef>
              <a:spcAft>
                <a:spcPts val="0"/>
              </a:spcAft>
              <a:buClr>
                <a:srgbClr val="ACD433"/>
              </a:buClr>
              <a:buSzPct val="80000"/>
              <a:buFont typeface="Wingdings 3" charset="2"/>
              <a:buChar char=""/>
              <a:tabLst/>
              <a:defRPr/>
            </a:pPr>
            <a:r>
              <a:rPr lang="en-US" dirty="0">
                <a:solidFill>
                  <a:prstClr val="black"/>
                </a:solidFill>
                <a:latin typeface="Century Gothic" panose="020B0502020202020204"/>
              </a:rPr>
              <a:t>Enhancements to Swim &amp; Racquet Marina: </a:t>
            </a:r>
          </a:p>
          <a:p>
            <a:pPr lvl="1" defTabSz="457200">
              <a:spcBef>
                <a:spcPts val="1000"/>
              </a:spcBef>
              <a:buClr>
                <a:srgbClr val="ACD433"/>
              </a:buClr>
              <a:buSzPct val="80000"/>
              <a:buFont typeface="Wingdings 3" charset="2"/>
              <a:buChar char=""/>
              <a:defRPr/>
            </a:pPr>
            <a:r>
              <a:rPr lang="en-US" sz="1600" dirty="0">
                <a:solidFill>
                  <a:prstClr val="black"/>
                </a:solidFill>
                <a:latin typeface="Century Gothic" panose="020B0502020202020204"/>
              </a:rPr>
              <a:t>6 jet ski launches installed</a:t>
            </a:r>
          </a:p>
          <a:p>
            <a:pPr lvl="1" defTabSz="457200">
              <a:spcBef>
                <a:spcPts val="1000"/>
              </a:spcBef>
              <a:buClr>
                <a:srgbClr val="ACD433"/>
              </a:buClr>
              <a:buSzPct val="80000"/>
              <a:buFont typeface="Wingdings 3" charset="2"/>
              <a:buChar char=""/>
              <a:defRPr/>
            </a:pPr>
            <a:r>
              <a:rPr lang="en-US" sz="1600" dirty="0">
                <a:solidFill>
                  <a:prstClr val="black"/>
                </a:solidFill>
                <a:latin typeface="Century Gothic" panose="020B0502020202020204"/>
              </a:rPr>
              <a:t>Slips:  $1,200 each; 5 currently taken</a:t>
            </a:r>
          </a:p>
          <a:p>
            <a:pPr lvl="1" defTabSz="457200">
              <a:spcBef>
                <a:spcPts val="1000"/>
              </a:spcBef>
              <a:buClr>
                <a:srgbClr val="ACD433"/>
              </a:buClr>
              <a:buSzPct val="80000"/>
              <a:buFont typeface="Wingdings 3" charset="2"/>
              <a:buChar char=""/>
              <a:defRPr/>
            </a:pPr>
            <a:r>
              <a:rPr lang="en-US" sz="1600" dirty="0">
                <a:solidFill>
                  <a:prstClr val="black"/>
                </a:solidFill>
                <a:latin typeface="Century Gothic" panose="020B0502020202020204"/>
              </a:rPr>
              <a:t>ROI in 3-4 years</a:t>
            </a:r>
          </a:p>
          <a:p>
            <a:pPr marL="0" marR="0" lvl="0" indent="0" algn="l" defTabSz="457200" rtl="0" eaLnBrk="1" fontAlgn="auto" latinLnBrk="0" hangingPunct="1">
              <a:lnSpc>
                <a:spcPct val="100000"/>
              </a:lnSpc>
              <a:spcBef>
                <a:spcPts val="1000"/>
              </a:spcBef>
              <a:spcAft>
                <a:spcPts val="0"/>
              </a:spcAft>
              <a:buClr>
                <a:srgbClr val="ACD433"/>
              </a:buClr>
              <a:buSzPct val="80000"/>
              <a:buFont typeface="Wingdings 3" charset="2"/>
              <a:buChar char=""/>
              <a:tabLst/>
              <a:defRPr/>
            </a:pPr>
            <a:r>
              <a:rPr kumimoji="0" lang="en-US" b="0" i="0" u="none" strike="noStrike" kern="1200" cap="none" spc="0" normalizeH="0" baseline="0" noProof="0" dirty="0">
                <a:ln>
                  <a:noFill/>
                </a:ln>
                <a:solidFill>
                  <a:prstClr val="black"/>
                </a:solidFill>
                <a:effectLst/>
                <a:uLnTx/>
                <a:uFillTx/>
                <a:latin typeface="Century Gothic" panose="020B0502020202020204"/>
                <a:ea typeface="+mn-ea"/>
                <a:cs typeface="+mn-cs"/>
              </a:rPr>
              <a:t>Maintenance:</a:t>
            </a:r>
          </a:p>
          <a:p>
            <a:pPr lvl="1" defTabSz="457200">
              <a:spcBef>
                <a:spcPts val="1000"/>
              </a:spcBef>
              <a:buClr>
                <a:srgbClr val="ACD433"/>
              </a:buClr>
              <a:buSzPct val="80000"/>
              <a:buFont typeface="Wingdings 3" charset="2"/>
              <a:buChar char=""/>
              <a:defRPr/>
            </a:pPr>
            <a:r>
              <a:rPr kumimoji="0" lang="en-US" sz="1600" b="0" i="0" u="none" strike="noStrike" kern="1200" cap="none" spc="0" normalizeH="0" baseline="0" noProof="0" dirty="0">
                <a:ln>
                  <a:noFill/>
                </a:ln>
                <a:solidFill>
                  <a:prstClr val="black"/>
                </a:solidFill>
                <a:effectLst/>
                <a:uLnTx/>
                <a:uFillTx/>
                <a:latin typeface="Century Gothic" panose="020B0502020202020204"/>
                <a:ea typeface="+mn-ea"/>
                <a:cs typeface="+mn-cs"/>
              </a:rPr>
              <a:t>Repaired docks and decks at both Yacht Club and Swim &amp; Racquet Marina</a:t>
            </a:r>
          </a:p>
        </p:txBody>
      </p:sp>
      <p:sp>
        <p:nvSpPr>
          <p:cNvPr id="6" name="Text Placeholder 5">
            <a:extLst>
              <a:ext uri="{FF2B5EF4-FFF2-40B4-BE49-F238E27FC236}">
                <a16:creationId xmlns:a16="http://schemas.microsoft.com/office/drawing/2014/main" id="{9828F082-C22B-FE5A-32A5-C8A17472C754}"/>
              </a:ext>
            </a:extLst>
          </p:cNvPr>
          <p:cNvSpPr>
            <a:spLocks/>
          </p:cNvSpPr>
          <p:nvPr/>
        </p:nvSpPr>
        <p:spPr>
          <a:xfrm>
            <a:off x="866442" y="4777381"/>
            <a:ext cx="6620968" cy="8604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pic>
        <p:nvPicPr>
          <p:cNvPr id="7" name="Picture 4">
            <a:extLst>
              <a:ext uri="{FF2B5EF4-FFF2-40B4-BE49-F238E27FC236}">
                <a16:creationId xmlns:a16="http://schemas.microsoft.com/office/drawing/2014/main" id="{64810436-24A7-A8AB-CBB8-B46725A66A3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715000" y="4575555"/>
            <a:ext cx="3423665" cy="228244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dock with a dock and a bridge&#10;&#10;AI-generated content may be incorrect.">
            <a:extLst>
              <a:ext uri="{FF2B5EF4-FFF2-40B4-BE49-F238E27FC236}">
                <a16:creationId xmlns:a16="http://schemas.microsoft.com/office/drawing/2014/main" id="{A04432F4-D53A-0727-FF30-C0FE2FDCCE1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715000" y="1762067"/>
            <a:ext cx="3429000" cy="2571751"/>
          </a:xfrm>
          <a:prstGeom prst="rect">
            <a:avLst/>
          </a:prstGeom>
        </p:spPr>
      </p:pic>
    </p:spTree>
    <p:extLst>
      <p:ext uri="{BB962C8B-B14F-4D97-AF65-F5344CB8AC3E}">
        <p14:creationId xmlns:p14="http://schemas.microsoft.com/office/powerpoint/2010/main" val="16289296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2000"/>
                <a:hueMod val="108000"/>
                <a:satMod val="164000"/>
                <a:lumMod val="69000"/>
              </a:schemeClr>
              <a:schemeClr val="bg2">
                <a:tint val="96000"/>
                <a:hueMod val="90000"/>
                <a:satMod val="130000"/>
                <a:lumMod val="134000"/>
              </a:schemeClr>
            </a:duotone>
          </a:blip>
          <a:stretch/>
        </a:blipFill>
        <a:effectLst/>
      </p:bgPr>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7594FC8B-8CD2-407F-94F1-9C71F5AEC2B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3027759" cy="4188315"/>
          </a:xfrm>
          <a:prstGeom prst="rect">
            <a:avLst/>
          </a:prstGeom>
        </p:spPr>
      </p:pic>
      <p:pic>
        <p:nvPicPr>
          <p:cNvPr id="18" name="Picture 17">
            <a:extLst>
              <a:ext uri="{FF2B5EF4-FFF2-40B4-BE49-F238E27FC236}">
                <a16:creationId xmlns:a16="http://schemas.microsoft.com/office/drawing/2014/main" id="{DBABC971-8D40-4A4F-AC60-28B9172789B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141809" cy="2365453"/>
          </a:xfrm>
          <a:prstGeom prst="rect">
            <a:avLst/>
          </a:prstGeom>
        </p:spPr>
      </p:pic>
      <p:sp>
        <p:nvSpPr>
          <p:cNvPr id="20" name="Oval 19">
            <a:extLst>
              <a:ext uri="{FF2B5EF4-FFF2-40B4-BE49-F238E27FC236}">
                <a16:creationId xmlns:a16="http://schemas.microsoft.com/office/drawing/2014/main" id="{B9C04DC5-313B-4FE4-B868-5672A37641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56759" y="1676400"/>
            <a:ext cx="211455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pic>
        <p:nvPicPr>
          <p:cNvPr id="22" name="Picture 21">
            <a:extLst>
              <a:ext uri="{FF2B5EF4-FFF2-40B4-BE49-F238E27FC236}">
                <a16:creationId xmlns:a16="http://schemas.microsoft.com/office/drawing/2014/main" id="{791AE23E-90C9-4963-96E2-8DADBFC3BC0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5999559" y="0"/>
            <a:ext cx="1202540" cy="1141407"/>
          </a:xfrm>
          <a:prstGeom prst="rect">
            <a:avLst/>
          </a:prstGeom>
        </p:spPr>
      </p:pic>
      <p:pic>
        <p:nvPicPr>
          <p:cNvPr id="24" name="Picture 23">
            <a:extLst>
              <a:ext uri="{FF2B5EF4-FFF2-40B4-BE49-F238E27FC236}">
                <a16:creationId xmlns:a16="http://schemas.microsoft.com/office/drawing/2014/main" id="{C5F93E90-4379-4AAC-B021-E5FA6D974AE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6456759" y="6096000"/>
            <a:ext cx="745300" cy="762000"/>
          </a:xfrm>
          <a:prstGeom prst="rect">
            <a:avLst/>
          </a:prstGeom>
        </p:spPr>
      </p:pic>
      <p:sp>
        <p:nvSpPr>
          <p:cNvPr id="26" name="Rectangle 25">
            <a:extLst>
              <a:ext uri="{FF2B5EF4-FFF2-40B4-BE49-F238E27FC236}">
                <a16:creationId xmlns:a16="http://schemas.microsoft.com/office/drawing/2014/main" id="{329FDD08-42D8-4AFF-90E5-5DAA5BC4CB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28" name="Freeform 7">
            <a:extLst>
              <a:ext uri="{FF2B5EF4-FFF2-40B4-BE49-F238E27FC236}">
                <a16:creationId xmlns:a16="http://schemas.microsoft.com/office/drawing/2014/main" id="{0A01F2A2-AEDD-47DC-AFB5-B97CEB9A53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39954" y="1460230"/>
            <a:ext cx="2604045"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tx1">
              <a:alpha val="20000"/>
            </a:schemeClr>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4" name="Title 3">
            <a:extLst>
              <a:ext uri="{FF2B5EF4-FFF2-40B4-BE49-F238E27FC236}">
                <a16:creationId xmlns:a16="http://schemas.microsoft.com/office/drawing/2014/main" id="{C1A06080-1F99-690E-67CA-9BC6BE508654}"/>
              </a:ext>
            </a:extLst>
          </p:cNvPr>
          <p:cNvSpPr>
            <a:spLocks noGrp="1"/>
          </p:cNvSpPr>
          <p:nvPr>
            <p:ph type="title"/>
          </p:nvPr>
        </p:nvSpPr>
        <p:spPr>
          <a:xfrm>
            <a:off x="1925779" y="573482"/>
            <a:ext cx="5292213" cy="1016654"/>
          </a:xfrm>
        </p:spPr>
        <p:txBody>
          <a:bodyPr vert="horz" lIns="91440" tIns="45720" rIns="91440" bIns="45720" rtlCol="0" anchor="t">
            <a:normAutofit/>
          </a:bodyPr>
          <a:lstStyle/>
          <a:p>
            <a:pPr algn="ctr"/>
            <a:r>
              <a:rPr lang="en-US" sz="4200" b="1" dirty="0"/>
              <a:t>Racquet Sports</a:t>
            </a:r>
          </a:p>
        </p:txBody>
      </p:sp>
      <p:sp>
        <p:nvSpPr>
          <p:cNvPr id="30" name="Rectangle 29">
            <a:extLst>
              <a:ext uri="{FF2B5EF4-FFF2-40B4-BE49-F238E27FC236}">
                <a16:creationId xmlns:a16="http://schemas.microsoft.com/office/drawing/2014/main" id="{DB5AF5F3-AD0A-4EFA-854A-47C780F262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924298"/>
            <a:ext cx="9144313" cy="293370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32" name="Freeform 5">
            <a:extLst>
              <a:ext uri="{FF2B5EF4-FFF2-40B4-BE49-F238E27FC236}">
                <a16:creationId xmlns:a16="http://schemas.microsoft.com/office/drawing/2014/main" id="{1E3D6D6C-E192-4135-B1DB-17C71EEBC9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762067"/>
            <a:ext cx="9143772" cy="2802467"/>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rgbClr val="FFFFFF"/>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10" name="TextBox 9">
            <a:extLst>
              <a:ext uri="{FF2B5EF4-FFF2-40B4-BE49-F238E27FC236}">
                <a16:creationId xmlns:a16="http://schemas.microsoft.com/office/drawing/2014/main" id="{96EA6496-3F53-A006-9FB1-EC30BF40D914}"/>
              </a:ext>
            </a:extLst>
          </p:cNvPr>
          <p:cNvSpPr txBox="1"/>
          <p:nvPr/>
        </p:nvSpPr>
        <p:spPr>
          <a:xfrm>
            <a:off x="-542" y="2163619"/>
            <a:ext cx="9144542" cy="2332182"/>
          </a:xfrm>
          <a:prstGeom prst="rect">
            <a:avLst/>
          </a:prstGeom>
        </p:spPr>
        <p:txBody>
          <a:bodyPr vert="horz" lIns="91440" tIns="45720" rIns="91440" bIns="45720" rtlCol="0">
            <a:normAutofit/>
          </a:bodyPr>
          <a:lstStyle/>
          <a:p>
            <a:pPr lvl="0" defTabSz="457200">
              <a:spcBef>
                <a:spcPts val="1000"/>
              </a:spcBef>
              <a:buClr>
                <a:srgbClr val="ACD433"/>
              </a:buClr>
              <a:buSzPct val="80000"/>
              <a:buFont typeface="Wingdings 3" charset="2"/>
              <a:buChar char=""/>
              <a:defRPr/>
            </a:pPr>
            <a:r>
              <a:rPr lang="en-US" dirty="0">
                <a:solidFill>
                  <a:prstClr val="black"/>
                </a:solidFill>
              </a:rPr>
              <a:t>Renovation:</a:t>
            </a:r>
          </a:p>
          <a:p>
            <a:pPr lvl="1" defTabSz="457200">
              <a:spcBef>
                <a:spcPts val="1000"/>
              </a:spcBef>
              <a:buClr>
                <a:srgbClr val="ACD433"/>
              </a:buClr>
              <a:buSzPct val="80000"/>
              <a:buFont typeface="Wingdings 3" charset="2"/>
              <a:buChar char=""/>
              <a:defRPr/>
            </a:pPr>
            <a:r>
              <a:rPr lang="en-US" sz="1600" dirty="0">
                <a:solidFill>
                  <a:prstClr val="black"/>
                </a:solidFill>
              </a:rPr>
              <a:t>Based upon guidance of Racquet Sports community, building was renovated and opened in May</a:t>
            </a:r>
          </a:p>
          <a:p>
            <a:pPr marL="0" marR="0" lvl="0" indent="0" algn="l" defTabSz="457200" rtl="0" eaLnBrk="1" fontAlgn="auto" latinLnBrk="0" hangingPunct="1">
              <a:lnSpc>
                <a:spcPct val="100000"/>
              </a:lnSpc>
              <a:spcBef>
                <a:spcPts val="1000"/>
              </a:spcBef>
              <a:spcAft>
                <a:spcPts val="0"/>
              </a:spcAft>
              <a:buClr>
                <a:srgbClr val="ACD433"/>
              </a:buClr>
              <a:buSzPct val="80000"/>
              <a:buFont typeface="Wingdings 3" charset="2"/>
              <a:buChar char=""/>
              <a:tabLst/>
              <a:defRPr/>
            </a:pPr>
            <a:r>
              <a:rPr kumimoji="0" lang="en-US" b="0" i="0" u="none" strike="noStrike" kern="1200" cap="none" spc="0" normalizeH="0" baseline="0" noProof="0" dirty="0">
                <a:ln>
                  <a:noFill/>
                </a:ln>
                <a:solidFill>
                  <a:prstClr val="black"/>
                </a:solidFill>
                <a:effectLst/>
                <a:uLnTx/>
                <a:uFillTx/>
                <a:latin typeface="Century Gothic" panose="020B0502020202020204"/>
                <a:ea typeface="+mn-ea"/>
                <a:cs typeface="+mn-cs"/>
              </a:rPr>
              <a:t>Maintenance:</a:t>
            </a:r>
          </a:p>
          <a:p>
            <a:pPr lvl="1" defTabSz="457200">
              <a:spcBef>
                <a:spcPts val="1000"/>
              </a:spcBef>
              <a:buClr>
                <a:srgbClr val="ACD433"/>
              </a:buClr>
              <a:buSzPct val="80000"/>
              <a:buFont typeface="Wingdings 3" charset="2"/>
              <a:buChar char=""/>
              <a:defRPr/>
            </a:pPr>
            <a:r>
              <a:rPr kumimoji="0" lang="en-US" sz="1600" b="0" i="0" u="none" strike="noStrike" kern="1200" cap="none" spc="0" normalizeH="0" baseline="0" noProof="0" dirty="0">
                <a:ln>
                  <a:noFill/>
                </a:ln>
                <a:solidFill>
                  <a:prstClr val="black"/>
                </a:solidFill>
                <a:effectLst/>
                <a:uLnTx/>
                <a:uFillTx/>
                <a:latin typeface="Century Gothic" panose="020B0502020202020204"/>
                <a:ea typeface="+mn-ea"/>
                <a:cs typeface="+mn-cs"/>
              </a:rPr>
              <a:t>Within the last year, around $50,000 spent on maintenance at the racquet center</a:t>
            </a:r>
          </a:p>
          <a:p>
            <a:pPr lvl="1" defTabSz="457200">
              <a:spcBef>
                <a:spcPts val="1000"/>
              </a:spcBef>
              <a:buClr>
                <a:srgbClr val="ACD433"/>
              </a:buClr>
              <a:buSzPct val="80000"/>
              <a:buFont typeface="Wingdings 3" charset="2"/>
              <a:buChar char=""/>
            </a:pPr>
            <a:r>
              <a:rPr lang="en-US" sz="1600" dirty="0">
                <a:solidFill>
                  <a:prstClr val="black"/>
                </a:solidFill>
                <a:latin typeface="Century Gothic" panose="020B0502020202020204"/>
              </a:rPr>
              <a:t>Cracks on tennis hard courts and pickleball courts scheduled to be repaired</a:t>
            </a:r>
          </a:p>
        </p:txBody>
      </p:sp>
      <p:pic>
        <p:nvPicPr>
          <p:cNvPr id="5" name="Picture 2">
            <a:extLst>
              <a:ext uri="{FF2B5EF4-FFF2-40B4-BE49-F238E27FC236}">
                <a16:creationId xmlns:a16="http://schemas.microsoft.com/office/drawing/2014/main" id="{4FDC2FF2-4205-C2A6-9121-75BB0D1F077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781029" y="4481529"/>
            <a:ext cx="3581400" cy="238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65735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2000"/>
                <a:hueMod val="108000"/>
                <a:satMod val="164000"/>
                <a:lumMod val="69000"/>
              </a:schemeClr>
              <a:schemeClr val="bg2">
                <a:tint val="96000"/>
                <a:hueMod val="90000"/>
                <a:satMod val="130000"/>
                <a:lumMod val="134000"/>
              </a:schemeClr>
            </a:duotone>
          </a:blip>
          <a:stretch/>
        </a:blipFill>
        <a:effectLst/>
      </p:bgPr>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7594FC8B-8CD2-407F-94F1-9C71F5AEC2B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3027759" cy="4188315"/>
          </a:xfrm>
          <a:prstGeom prst="rect">
            <a:avLst/>
          </a:prstGeom>
        </p:spPr>
      </p:pic>
      <p:pic>
        <p:nvPicPr>
          <p:cNvPr id="18" name="Picture 17">
            <a:extLst>
              <a:ext uri="{FF2B5EF4-FFF2-40B4-BE49-F238E27FC236}">
                <a16:creationId xmlns:a16="http://schemas.microsoft.com/office/drawing/2014/main" id="{DBABC971-8D40-4A4F-AC60-28B9172789B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141809" cy="2365453"/>
          </a:xfrm>
          <a:prstGeom prst="rect">
            <a:avLst/>
          </a:prstGeom>
        </p:spPr>
      </p:pic>
      <p:sp>
        <p:nvSpPr>
          <p:cNvPr id="20" name="Oval 19">
            <a:extLst>
              <a:ext uri="{FF2B5EF4-FFF2-40B4-BE49-F238E27FC236}">
                <a16:creationId xmlns:a16="http://schemas.microsoft.com/office/drawing/2014/main" id="{B9C04DC5-313B-4FE4-B868-5672A37641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56759" y="1676400"/>
            <a:ext cx="211455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pic>
        <p:nvPicPr>
          <p:cNvPr id="22" name="Picture 21">
            <a:extLst>
              <a:ext uri="{FF2B5EF4-FFF2-40B4-BE49-F238E27FC236}">
                <a16:creationId xmlns:a16="http://schemas.microsoft.com/office/drawing/2014/main" id="{791AE23E-90C9-4963-96E2-8DADBFC3BC0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5999559" y="0"/>
            <a:ext cx="1202540" cy="1141407"/>
          </a:xfrm>
          <a:prstGeom prst="rect">
            <a:avLst/>
          </a:prstGeom>
        </p:spPr>
      </p:pic>
      <p:pic>
        <p:nvPicPr>
          <p:cNvPr id="24" name="Picture 23">
            <a:extLst>
              <a:ext uri="{FF2B5EF4-FFF2-40B4-BE49-F238E27FC236}">
                <a16:creationId xmlns:a16="http://schemas.microsoft.com/office/drawing/2014/main" id="{C5F93E90-4379-4AAC-B021-E5FA6D974AE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6456759" y="6096000"/>
            <a:ext cx="745300" cy="762000"/>
          </a:xfrm>
          <a:prstGeom prst="rect">
            <a:avLst/>
          </a:prstGeom>
        </p:spPr>
      </p:pic>
      <p:sp>
        <p:nvSpPr>
          <p:cNvPr id="26" name="Rectangle 25">
            <a:extLst>
              <a:ext uri="{FF2B5EF4-FFF2-40B4-BE49-F238E27FC236}">
                <a16:creationId xmlns:a16="http://schemas.microsoft.com/office/drawing/2014/main" id="{329FDD08-42D8-4AFF-90E5-5DAA5BC4CB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28" name="Freeform 7">
            <a:extLst>
              <a:ext uri="{FF2B5EF4-FFF2-40B4-BE49-F238E27FC236}">
                <a16:creationId xmlns:a16="http://schemas.microsoft.com/office/drawing/2014/main" id="{0A01F2A2-AEDD-47DC-AFB5-B97CEB9A53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39954" y="1460230"/>
            <a:ext cx="2604045"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tx1">
              <a:alpha val="20000"/>
            </a:schemeClr>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4" name="Title 3">
            <a:extLst>
              <a:ext uri="{FF2B5EF4-FFF2-40B4-BE49-F238E27FC236}">
                <a16:creationId xmlns:a16="http://schemas.microsoft.com/office/drawing/2014/main" id="{C1A06080-1F99-690E-67CA-9BC6BE508654}"/>
              </a:ext>
            </a:extLst>
          </p:cNvPr>
          <p:cNvSpPr>
            <a:spLocks noGrp="1"/>
          </p:cNvSpPr>
          <p:nvPr>
            <p:ph type="title"/>
          </p:nvPr>
        </p:nvSpPr>
        <p:spPr>
          <a:xfrm>
            <a:off x="1547091" y="551963"/>
            <a:ext cx="6053257" cy="1016654"/>
          </a:xfrm>
        </p:spPr>
        <p:txBody>
          <a:bodyPr vert="horz" lIns="91440" tIns="45720" rIns="91440" bIns="45720" rtlCol="0" anchor="t">
            <a:normAutofit/>
          </a:bodyPr>
          <a:lstStyle/>
          <a:p>
            <a:pPr algn="ctr"/>
            <a:r>
              <a:rPr lang="en-US" sz="4200" b="1" dirty="0"/>
              <a:t>Recreation &amp; Parks</a:t>
            </a:r>
          </a:p>
        </p:txBody>
      </p:sp>
      <p:sp>
        <p:nvSpPr>
          <p:cNvPr id="30" name="Rectangle 29">
            <a:extLst>
              <a:ext uri="{FF2B5EF4-FFF2-40B4-BE49-F238E27FC236}">
                <a16:creationId xmlns:a16="http://schemas.microsoft.com/office/drawing/2014/main" id="{DB5AF5F3-AD0A-4EFA-854A-47C780F262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924298"/>
            <a:ext cx="9144313" cy="293370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32" name="Freeform 5">
            <a:extLst>
              <a:ext uri="{FF2B5EF4-FFF2-40B4-BE49-F238E27FC236}">
                <a16:creationId xmlns:a16="http://schemas.microsoft.com/office/drawing/2014/main" id="{1E3D6D6C-E192-4135-B1DB-17C71EEBC9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762067"/>
            <a:ext cx="9143772" cy="2802467"/>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rgbClr val="FFFFFF"/>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10" name="TextBox 9">
            <a:extLst>
              <a:ext uri="{FF2B5EF4-FFF2-40B4-BE49-F238E27FC236}">
                <a16:creationId xmlns:a16="http://schemas.microsoft.com/office/drawing/2014/main" id="{96EA6496-3F53-A006-9FB1-EC30BF40D914}"/>
              </a:ext>
            </a:extLst>
          </p:cNvPr>
          <p:cNvSpPr txBox="1"/>
          <p:nvPr/>
        </p:nvSpPr>
        <p:spPr>
          <a:xfrm>
            <a:off x="4619847" y="5203377"/>
            <a:ext cx="2102690" cy="1861118"/>
          </a:xfrm>
          <a:prstGeom prst="rect">
            <a:avLst/>
          </a:prstGeom>
        </p:spPr>
        <p:txBody>
          <a:bodyPr vert="horz" lIns="91440" tIns="45720" rIns="91440" bIns="45720" rtlCol="0">
            <a:normAutofit/>
          </a:bodyPr>
          <a:lstStyle/>
          <a:p>
            <a:pPr defTabSz="457200">
              <a:spcBef>
                <a:spcPts val="1000"/>
              </a:spcBef>
              <a:buClr>
                <a:srgbClr val="ACD433"/>
              </a:buClr>
              <a:buSzPct val="80000"/>
              <a:buFont typeface="Wingdings 3" charset="2"/>
              <a:buChar char=""/>
              <a:defRPr/>
            </a:pPr>
            <a:r>
              <a:rPr lang="en-US" sz="1700" dirty="0">
                <a:solidFill>
                  <a:prstClr val="black"/>
                </a:solidFill>
                <a:latin typeface="Century Gothic" panose="020B0502020202020204"/>
              </a:rPr>
              <a:t>Dog Park:  shade/rain structure installed</a:t>
            </a:r>
          </a:p>
        </p:txBody>
      </p:sp>
      <p:sp>
        <p:nvSpPr>
          <p:cNvPr id="6" name="Text Placeholder 5">
            <a:extLst>
              <a:ext uri="{FF2B5EF4-FFF2-40B4-BE49-F238E27FC236}">
                <a16:creationId xmlns:a16="http://schemas.microsoft.com/office/drawing/2014/main" id="{9828F082-C22B-FE5A-32A5-C8A17472C754}"/>
              </a:ext>
            </a:extLst>
          </p:cNvPr>
          <p:cNvSpPr>
            <a:spLocks/>
          </p:cNvSpPr>
          <p:nvPr/>
        </p:nvSpPr>
        <p:spPr>
          <a:xfrm>
            <a:off x="866442" y="4777381"/>
            <a:ext cx="6620968" cy="8604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pic>
        <p:nvPicPr>
          <p:cNvPr id="12" name="Picture 11" descr="A gym with a basketball court&#10;&#10;AI-generated content may be incorrect.">
            <a:extLst>
              <a:ext uri="{FF2B5EF4-FFF2-40B4-BE49-F238E27FC236}">
                <a16:creationId xmlns:a16="http://schemas.microsoft.com/office/drawing/2014/main" id="{48BC7FBD-B93F-3743-7B28-C78EC7CCEDC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85018" y="4662157"/>
            <a:ext cx="2986982" cy="2195696"/>
          </a:xfrm>
          <a:prstGeom prst="rect">
            <a:avLst/>
          </a:prstGeom>
        </p:spPr>
      </p:pic>
      <p:pic>
        <p:nvPicPr>
          <p:cNvPr id="13" name="Picture 12" descr="A row of lights on a green lawn&#10;&#10;AI-generated content may be incorrect.">
            <a:extLst>
              <a:ext uri="{FF2B5EF4-FFF2-40B4-BE49-F238E27FC236}">
                <a16:creationId xmlns:a16="http://schemas.microsoft.com/office/drawing/2014/main" id="{9DA7CD67-30ED-02A8-1240-506BBBE7E4E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714999" y="1734974"/>
            <a:ext cx="3428773" cy="2390363"/>
          </a:xfrm>
          <a:prstGeom prst="rect">
            <a:avLst/>
          </a:prstGeom>
        </p:spPr>
      </p:pic>
      <p:sp>
        <p:nvSpPr>
          <p:cNvPr id="2" name="TextBox 1">
            <a:extLst>
              <a:ext uri="{FF2B5EF4-FFF2-40B4-BE49-F238E27FC236}">
                <a16:creationId xmlns:a16="http://schemas.microsoft.com/office/drawing/2014/main" id="{876C7190-9AB4-01A2-F4F1-18B03C1DA27A}"/>
              </a:ext>
            </a:extLst>
          </p:cNvPr>
          <p:cNvSpPr txBox="1"/>
          <p:nvPr/>
        </p:nvSpPr>
        <p:spPr>
          <a:xfrm>
            <a:off x="36939" y="5152737"/>
            <a:ext cx="1676370" cy="1095080"/>
          </a:xfrm>
          <a:prstGeom prst="rect">
            <a:avLst/>
          </a:prstGeom>
        </p:spPr>
        <p:txBody>
          <a:bodyPr vert="horz" lIns="91440" tIns="45720" rIns="91440" bIns="45720" rtlCol="0">
            <a:normAutofit lnSpcReduction="10000"/>
          </a:bodyPr>
          <a:lstStyle/>
          <a:p>
            <a:pPr lvl="0" defTabSz="457200">
              <a:spcBef>
                <a:spcPts val="1000"/>
              </a:spcBef>
              <a:buClr>
                <a:srgbClr val="ACD433"/>
              </a:buClr>
              <a:buSzPct val="80000"/>
              <a:buFont typeface="Wingdings 3" charset="2"/>
              <a:buChar char=""/>
              <a:defRPr/>
            </a:pPr>
            <a:r>
              <a:rPr lang="en-US" sz="1700" dirty="0">
                <a:solidFill>
                  <a:prstClr val="black"/>
                </a:solidFill>
              </a:rPr>
              <a:t>Community Center:     gym floor replaced</a:t>
            </a:r>
          </a:p>
        </p:txBody>
      </p:sp>
      <p:sp>
        <p:nvSpPr>
          <p:cNvPr id="3" name="TextBox 2">
            <a:extLst>
              <a:ext uri="{FF2B5EF4-FFF2-40B4-BE49-F238E27FC236}">
                <a16:creationId xmlns:a16="http://schemas.microsoft.com/office/drawing/2014/main" id="{D57DEA42-3BF1-7735-A0FB-78A602A8670B}"/>
              </a:ext>
            </a:extLst>
          </p:cNvPr>
          <p:cNvSpPr txBox="1"/>
          <p:nvPr/>
        </p:nvSpPr>
        <p:spPr>
          <a:xfrm>
            <a:off x="-43246" y="1905000"/>
            <a:ext cx="5758246" cy="3283231"/>
          </a:xfrm>
          <a:prstGeom prst="rect">
            <a:avLst/>
          </a:prstGeom>
        </p:spPr>
        <p:txBody>
          <a:bodyPr vert="horz" lIns="91440" tIns="45720" rIns="91440" bIns="45720" rtlCol="0">
            <a:normAutofit/>
          </a:bodyPr>
          <a:lstStyle/>
          <a:p>
            <a:pPr marL="0" marR="0" lvl="0" indent="0" algn="l" defTabSz="457200" rtl="0" eaLnBrk="1" fontAlgn="auto" latinLnBrk="0" hangingPunct="1">
              <a:lnSpc>
                <a:spcPct val="100000"/>
              </a:lnSpc>
              <a:spcBef>
                <a:spcPts val="1000"/>
              </a:spcBef>
              <a:spcAft>
                <a:spcPts val="0"/>
              </a:spcAft>
              <a:buClr>
                <a:srgbClr val="ACD433"/>
              </a:buClr>
              <a:buSzPct val="80000"/>
              <a:buFont typeface="Wingdings 3" charset="2"/>
              <a:buChar char=""/>
              <a:tabLst/>
              <a:defRPr/>
            </a:pPr>
            <a:endParaRPr lang="en-US" sz="1600" dirty="0">
              <a:solidFill>
                <a:prstClr val="black"/>
              </a:solidFill>
              <a:latin typeface="Century Gothic" panose="020B0502020202020204"/>
            </a:endParaRPr>
          </a:p>
          <a:p>
            <a:pPr defTabSz="457200">
              <a:spcBef>
                <a:spcPts val="600"/>
              </a:spcBef>
              <a:buClr>
                <a:srgbClr val="ACD433"/>
              </a:buClr>
              <a:buSzPct val="80000"/>
              <a:buFont typeface="Wingdings 3" charset="2"/>
              <a:buChar char=""/>
              <a:defRPr/>
            </a:pPr>
            <a:r>
              <a:rPr lang="en-US" sz="1700" dirty="0">
                <a:solidFill>
                  <a:prstClr val="black"/>
                </a:solidFill>
                <a:latin typeface="Century Gothic" panose="020B0502020202020204"/>
              </a:rPr>
              <a:t>Enhancement to bocce ball courts at the Yacht Club:</a:t>
            </a:r>
          </a:p>
          <a:p>
            <a:pPr lvl="1" defTabSz="457200">
              <a:spcBef>
                <a:spcPts val="600"/>
              </a:spcBef>
              <a:buClr>
                <a:srgbClr val="ACD433"/>
              </a:buClr>
              <a:buSzPct val="80000"/>
              <a:buFont typeface="Wingdings 3" charset="2"/>
              <a:buChar char=""/>
              <a:defRPr/>
            </a:pPr>
            <a:r>
              <a:rPr lang="en-US" sz="1600" dirty="0">
                <a:solidFill>
                  <a:prstClr val="black"/>
                </a:solidFill>
                <a:latin typeface="Century Gothic" panose="020B0502020202020204"/>
              </a:rPr>
              <a:t>Opened for play June 19</a:t>
            </a:r>
            <a:r>
              <a:rPr lang="en-US" sz="1600" baseline="30000" dirty="0">
                <a:solidFill>
                  <a:prstClr val="black"/>
                </a:solidFill>
                <a:latin typeface="Century Gothic" panose="020B0502020202020204"/>
              </a:rPr>
              <a:t>th</a:t>
            </a:r>
            <a:r>
              <a:rPr lang="en-US" sz="1600" dirty="0">
                <a:solidFill>
                  <a:prstClr val="black"/>
                </a:solidFill>
                <a:latin typeface="Century Gothic" panose="020B0502020202020204"/>
              </a:rPr>
              <a:t> </a:t>
            </a:r>
          </a:p>
          <a:p>
            <a:pPr lvl="1" defTabSz="457200">
              <a:spcBef>
                <a:spcPts val="600"/>
              </a:spcBef>
              <a:buClr>
                <a:srgbClr val="ACD433"/>
              </a:buClr>
              <a:buSzPct val="80000"/>
              <a:buFont typeface="Wingdings 3" charset="2"/>
              <a:buChar char=""/>
              <a:defRPr/>
            </a:pPr>
            <a:r>
              <a:rPr lang="en-US" sz="1600" dirty="0">
                <a:solidFill>
                  <a:prstClr val="black"/>
                </a:solidFill>
                <a:latin typeface="Century Gothic" panose="020B0502020202020204"/>
              </a:rPr>
              <a:t>Projected membership revenue of $1,500 (1</a:t>
            </a:r>
            <a:r>
              <a:rPr lang="en-US" sz="1600" baseline="30000" dirty="0">
                <a:solidFill>
                  <a:prstClr val="black"/>
                </a:solidFill>
                <a:latin typeface="Century Gothic" panose="020B0502020202020204"/>
              </a:rPr>
              <a:t>st</a:t>
            </a:r>
            <a:r>
              <a:rPr lang="en-US" sz="1600" dirty="0">
                <a:solidFill>
                  <a:prstClr val="black"/>
                </a:solidFill>
                <a:latin typeface="Century Gothic" panose="020B0502020202020204"/>
              </a:rPr>
              <a:t> year)</a:t>
            </a:r>
          </a:p>
          <a:p>
            <a:pPr lvl="1" defTabSz="457200">
              <a:spcBef>
                <a:spcPts val="600"/>
              </a:spcBef>
              <a:buClr>
                <a:srgbClr val="ACD433"/>
              </a:buClr>
              <a:buSzPct val="80000"/>
              <a:buFont typeface="Wingdings 3" charset="2"/>
              <a:buChar char=""/>
              <a:defRPr/>
            </a:pPr>
            <a:r>
              <a:rPr lang="en-US" sz="1600" dirty="0">
                <a:solidFill>
                  <a:prstClr val="black"/>
                </a:solidFill>
                <a:latin typeface="Century Gothic" panose="020B0502020202020204"/>
              </a:rPr>
              <a:t>Projected ROI of $85,343 by FY 2027 (includes membership fees and food &amp; beverage)</a:t>
            </a:r>
          </a:p>
        </p:txBody>
      </p:sp>
      <p:pic>
        <p:nvPicPr>
          <p:cNvPr id="7" name="Picture 6" descr="A gazebo in a park&#10;&#10;AI-generated content may be incorrect.">
            <a:extLst>
              <a:ext uri="{FF2B5EF4-FFF2-40B4-BE49-F238E27FC236}">
                <a16:creationId xmlns:a16="http://schemas.microsoft.com/office/drawing/2014/main" id="{99A11305-0CD8-06D5-507E-273FF18A355F}"/>
              </a:ext>
            </a:extLst>
          </p:cNvPr>
          <p:cNvPicPr>
            <a:picLocks noChangeAspect="1"/>
          </p:cNvPicPr>
          <p:nvPr/>
        </p:nvPicPr>
        <p:blipFill>
          <a:blip r:embed="rId9" cstate="print">
            <a:extLst>
              <a:ext uri="{28A0092B-C50C-407E-A947-70E740481C1C}">
                <a14:useLocalDpi xmlns:a14="http://schemas.microsoft.com/office/drawing/2010/main" val="0"/>
              </a:ext>
            </a:extLst>
          </a:blip>
          <a:srcRect l="8333" t="5360" r="10000"/>
          <a:stretch>
            <a:fillRect/>
          </a:stretch>
        </p:blipFill>
        <p:spPr>
          <a:xfrm>
            <a:off x="6620596" y="4662157"/>
            <a:ext cx="2526290" cy="2195696"/>
          </a:xfrm>
          <a:prstGeom prst="rect">
            <a:avLst/>
          </a:prstGeom>
        </p:spPr>
      </p:pic>
    </p:spTree>
    <p:extLst>
      <p:ext uri="{BB962C8B-B14F-4D97-AF65-F5344CB8AC3E}">
        <p14:creationId xmlns:p14="http://schemas.microsoft.com/office/powerpoint/2010/main" val="41752933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2000"/>
                <a:hueMod val="108000"/>
                <a:satMod val="164000"/>
                <a:lumMod val="69000"/>
              </a:schemeClr>
              <a:schemeClr val="bg2">
                <a:tint val="96000"/>
                <a:hueMod val="90000"/>
                <a:satMod val="130000"/>
                <a:lumMod val="134000"/>
              </a:schemeClr>
            </a:duotone>
          </a:blip>
          <a:stretch/>
        </a:blipFill>
        <a:effectLst/>
      </p:bgPr>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7594FC8B-8CD2-407F-94F1-9C71F5AEC2B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3027759" cy="4188315"/>
          </a:xfrm>
          <a:prstGeom prst="rect">
            <a:avLst/>
          </a:prstGeom>
        </p:spPr>
      </p:pic>
      <p:pic>
        <p:nvPicPr>
          <p:cNvPr id="18" name="Picture 17">
            <a:extLst>
              <a:ext uri="{FF2B5EF4-FFF2-40B4-BE49-F238E27FC236}">
                <a16:creationId xmlns:a16="http://schemas.microsoft.com/office/drawing/2014/main" id="{DBABC971-8D40-4A4F-AC60-28B9172789B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141809" cy="2365453"/>
          </a:xfrm>
          <a:prstGeom prst="rect">
            <a:avLst/>
          </a:prstGeom>
        </p:spPr>
      </p:pic>
      <p:sp>
        <p:nvSpPr>
          <p:cNvPr id="20" name="Oval 19">
            <a:extLst>
              <a:ext uri="{FF2B5EF4-FFF2-40B4-BE49-F238E27FC236}">
                <a16:creationId xmlns:a16="http://schemas.microsoft.com/office/drawing/2014/main" id="{B9C04DC5-313B-4FE4-B868-5672A37641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56759" y="1676400"/>
            <a:ext cx="211455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pic>
        <p:nvPicPr>
          <p:cNvPr id="22" name="Picture 21">
            <a:extLst>
              <a:ext uri="{FF2B5EF4-FFF2-40B4-BE49-F238E27FC236}">
                <a16:creationId xmlns:a16="http://schemas.microsoft.com/office/drawing/2014/main" id="{791AE23E-90C9-4963-96E2-8DADBFC3BC0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5999559" y="0"/>
            <a:ext cx="1202540" cy="1141407"/>
          </a:xfrm>
          <a:prstGeom prst="rect">
            <a:avLst/>
          </a:prstGeom>
        </p:spPr>
      </p:pic>
      <p:pic>
        <p:nvPicPr>
          <p:cNvPr id="24" name="Picture 23">
            <a:extLst>
              <a:ext uri="{FF2B5EF4-FFF2-40B4-BE49-F238E27FC236}">
                <a16:creationId xmlns:a16="http://schemas.microsoft.com/office/drawing/2014/main" id="{C5F93E90-4379-4AAC-B021-E5FA6D974AE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6456759" y="6096000"/>
            <a:ext cx="745300" cy="762000"/>
          </a:xfrm>
          <a:prstGeom prst="rect">
            <a:avLst/>
          </a:prstGeom>
        </p:spPr>
      </p:pic>
      <p:sp>
        <p:nvSpPr>
          <p:cNvPr id="26" name="Rectangle 25">
            <a:extLst>
              <a:ext uri="{FF2B5EF4-FFF2-40B4-BE49-F238E27FC236}">
                <a16:creationId xmlns:a16="http://schemas.microsoft.com/office/drawing/2014/main" id="{329FDD08-42D8-4AFF-90E5-5DAA5BC4CB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28" name="Freeform 7">
            <a:extLst>
              <a:ext uri="{FF2B5EF4-FFF2-40B4-BE49-F238E27FC236}">
                <a16:creationId xmlns:a16="http://schemas.microsoft.com/office/drawing/2014/main" id="{0A01F2A2-AEDD-47DC-AFB5-B97CEB9A53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39954" y="1460230"/>
            <a:ext cx="2604045"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tx1">
              <a:alpha val="20000"/>
            </a:schemeClr>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4" name="Title 3">
            <a:extLst>
              <a:ext uri="{FF2B5EF4-FFF2-40B4-BE49-F238E27FC236}">
                <a16:creationId xmlns:a16="http://schemas.microsoft.com/office/drawing/2014/main" id="{C1A06080-1F99-690E-67CA-9BC6BE508654}"/>
              </a:ext>
            </a:extLst>
          </p:cNvPr>
          <p:cNvSpPr>
            <a:spLocks noGrp="1"/>
          </p:cNvSpPr>
          <p:nvPr>
            <p:ph type="title"/>
          </p:nvPr>
        </p:nvSpPr>
        <p:spPr>
          <a:xfrm>
            <a:off x="1547091" y="551963"/>
            <a:ext cx="6053257" cy="1016654"/>
          </a:xfrm>
        </p:spPr>
        <p:txBody>
          <a:bodyPr vert="horz" lIns="91440" tIns="45720" rIns="91440" bIns="45720" rtlCol="0" anchor="t">
            <a:normAutofit/>
          </a:bodyPr>
          <a:lstStyle/>
          <a:p>
            <a:pPr algn="ctr"/>
            <a:r>
              <a:rPr lang="en-US" sz="4200" b="1" dirty="0"/>
              <a:t>Veterans Memorial</a:t>
            </a:r>
          </a:p>
        </p:txBody>
      </p:sp>
      <p:sp>
        <p:nvSpPr>
          <p:cNvPr id="30" name="Rectangle 29">
            <a:extLst>
              <a:ext uri="{FF2B5EF4-FFF2-40B4-BE49-F238E27FC236}">
                <a16:creationId xmlns:a16="http://schemas.microsoft.com/office/drawing/2014/main" id="{DB5AF5F3-AD0A-4EFA-854A-47C780F262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924298"/>
            <a:ext cx="9144313" cy="293370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32" name="Freeform 5">
            <a:extLst>
              <a:ext uri="{FF2B5EF4-FFF2-40B4-BE49-F238E27FC236}">
                <a16:creationId xmlns:a16="http://schemas.microsoft.com/office/drawing/2014/main" id="{1E3D6D6C-E192-4135-B1DB-17C71EEBC9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762067"/>
            <a:ext cx="9143772" cy="2802467"/>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rgbClr val="FFFFFF"/>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10" name="TextBox 9">
            <a:extLst>
              <a:ext uri="{FF2B5EF4-FFF2-40B4-BE49-F238E27FC236}">
                <a16:creationId xmlns:a16="http://schemas.microsoft.com/office/drawing/2014/main" id="{96EA6496-3F53-A006-9FB1-EC30BF40D914}"/>
              </a:ext>
            </a:extLst>
          </p:cNvPr>
          <p:cNvSpPr txBox="1"/>
          <p:nvPr/>
        </p:nvSpPr>
        <p:spPr>
          <a:xfrm>
            <a:off x="228600" y="2369599"/>
            <a:ext cx="8763000" cy="3837372"/>
          </a:xfrm>
          <a:prstGeom prst="rect">
            <a:avLst/>
          </a:prstGeom>
        </p:spPr>
        <p:txBody>
          <a:bodyPr vert="horz" lIns="91440" tIns="45720" rIns="91440" bIns="45720" rtlCol="0">
            <a:normAutofit/>
          </a:bodyPr>
          <a:lstStyle/>
          <a:p>
            <a:pPr marL="0" marR="0" lvl="0" indent="0" algn="l" defTabSz="457200" rtl="0" eaLnBrk="1" fontAlgn="auto" latinLnBrk="0" hangingPunct="1">
              <a:lnSpc>
                <a:spcPct val="100000"/>
              </a:lnSpc>
              <a:spcBef>
                <a:spcPts val="1000"/>
              </a:spcBef>
              <a:spcAft>
                <a:spcPts val="0"/>
              </a:spcAft>
              <a:buClr>
                <a:srgbClr val="ACD433"/>
              </a:buClr>
              <a:buSzPct val="80000"/>
              <a:buFont typeface="Wingdings 3" charset="2"/>
              <a:buChar char=""/>
              <a:tabLst/>
              <a:defRPr/>
            </a:pPr>
            <a:r>
              <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rPr>
              <a:t>Upon request of Veterans Memorial Foundation members, received feedback on gazebo design</a:t>
            </a:r>
          </a:p>
          <a:p>
            <a:pPr marL="0" marR="0" lvl="0" indent="0" algn="l" defTabSz="457200" rtl="0" eaLnBrk="1" fontAlgn="auto" latinLnBrk="0" hangingPunct="1">
              <a:lnSpc>
                <a:spcPct val="100000"/>
              </a:lnSpc>
              <a:spcBef>
                <a:spcPts val="1000"/>
              </a:spcBef>
              <a:spcAft>
                <a:spcPts val="0"/>
              </a:spcAft>
              <a:buClr>
                <a:srgbClr val="ACD433"/>
              </a:buClr>
              <a:buSzPct val="80000"/>
              <a:buFont typeface="Wingdings 3" charset="2"/>
              <a:buChar char=""/>
              <a:tabLst/>
              <a:defRPr/>
            </a:pPr>
            <a:r>
              <a:rPr lang="en-US" dirty="0">
                <a:solidFill>
                  <a:prstClr val="black"/>
                </a:solidFill>
                <a:latin typeface="Century Gothic" panose="020B0502020202020204"/>
              </a:rPr>
              <a:t>Gazebo to be utilized for educational field trips and other events</a:t>
            </a:r>
          </a:p>
          <a:p>
            <a:pPr marL="0" marR="0" lvl="0" indent="0" algn="l" defTabSz="457200" rtl="0" eaLnBrk="1" fontAlgn="auto" latinLnBrk="0" hangingPunct="1">
              <a:lnSpc>
                <a:spcPct val="100000"/>
              </a:lnSpc>
              <a:spcBef>
                <a:spcPts val="1000"/>
              </a:spcBef>
              <a:spcAft>
                <a:spcPts val="0"/>
              </a:spcAft>
              <a:buClr>
                <a:srgbClr val="ACD433"/>
              </a:buClr>
              <a:buSzPct val="80000"/>
              <a:buFont typeface="Wingdings 3" charset="2"/>
              <a:buChar char=""/>
              <a:tabLst/>
              <a:defRPr/>
            </a:pPr>
            <a:r>
              <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rPr>
              <a:t>Ribbon cutting ceremony held on Veterans Day</a:t>
            </a:r>
          </a:p>
        </p:txBody>
      </p:sp>
      <p:pic>
        <p:nvPicPr>
          <p:cNvPr id="5" name="Picture 4" descr="A gazebo in a grassy area&#10;&#10;AI-generated content may be incorrect.">
            <a:extLst>
              <a:ext uri="{FF2B5EF4-FFF2-40B4-BE49-F238E27FC236}">
                <a16:creationId xmlns:a16="http://schemas.microsoft.com/office/drawing/2014/main" id="{50FCA343-F168-B990-587A-18CCD6F8A11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90" y="3829051"/>
            <a:ext cx="4038600" cy="3028949"/>
          </a:xfrm>
          <a:prstGeom prst="rect">
            <a:avLst/>
          </a:prstGeom>
        </p:spPr>
      </p:pic>
      <p:pic>
        <p:nvPicPr>
          <p:cNvPr id="4098" name="Picture 2" descr="No photo description available.">
            <a:extLst>
              <a:ext uri="{FF2B5EF4-FFF2-40B4-BE49-F238E27FC236}">
                <a16:creationId xmlns:a16="http://schemas.microsoft.com/office/drawing/2014/main" id="{A09FA460-9ACF-8BA1-06FD-D8994E78583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610100" y="3842462"/>
            <a:ext cx="4532940" cy="30211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91679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2000"/>
                <a:hueMod val="108000"/>
                <a:satMod val="164000"/>
                <a:lumMod val="69000"/>
              </a:schemeClr>
              <a:schemeClr val="bg2">
                <a:tint val="96000"/>
                <a:hueMod val="90000"/>
                <a:satMod val="130000"/>
                <a:lumMod val="134000"/>
              </a:schemeClr>
            </a:duotone>
          </a:blip>
          <a:stretch/>
        </a:blipFill>
        <a:effectLst/>
      </p:bgPr>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7594FC8B-8CD2-407F-94F1-9C71F5AEC2B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3027759" cy="4188315"/>
          </a:xfrm>
          <a:prstGeom prst="rect">
            <a:avLst/>
          </a:prstGeom>
        </p:spPr>
      </p:pic>
      <p:pic>
        <p:nvPicPr>
          <p:cNvPr id="18" name="Picture 17">
            <a:extLst>
              <a:ext uri="{FF2B5EF4-FFF2-40B4-BE49-F238E27FC236}">
                <a16:creationId xmlns:a16="http://schemas.microsoft.com/office/drawing/2014/main" id="{DBABC971-8D40-4A4F-AC60-28B9172789B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141809" cy="2365453"/>
          </a:xfrm>
          <a:prstGeom prst="rect">
            <a:avLst/>
          </a:prstGeom>
        </p:spPr>
      </p:pic>
      <p:sp>
        <p:nvSpPr>
          <p:cNvPr id="20" name="Oval 19">
            <a:extLst>
              <a:ext uri="{FF2B5EF4-FFF2-40B4-BE49-F238E27FC236}">
                <a16:creationId xmlns:a16="http://schemas.microsoft.com/office/drawing/2014/main" id="{B9C04DC5-313B-4FE4-B868-5672A37641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56759" y="1676400"/>
            <a:ext cx="211455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pic>
        <p:nvPicPr>
          <p:cNvPr id="22" name="Picture 21">
            <a:extLst>
              <a:ext uri="{FF2B5EF4-FFF2-40B4-BE49-F238E27FC236}">
                <a16:creationId xmlns:a16="http://schemas.microsoft.com/office/drawing/2014/main" id="{791AE23E-90C9-4963-96E2-8DADBFC3BC0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5999559" y="0"/>
            <a:ext cx="1202540" cy="1141407"/>
          </a:xfrm>
          <a:prstGeom prst="rect">
            <a:avLst/>
          </a:prstGeom>
        </p:spPr>
      </p:pic>
      <p:pic>
        <p:nvPicPr>
          <p:cNvPr id="24" name="Picture 23">
            <a:extLst>
              <a:ext uri="{FF2B5EF4-FFF2-40B4-BE49-F238E27FC236}">
                <a16:creationId xmlns:a16="http://schemas.microsoft.com/office/drawing/2014/main" id="{C5F93E90-4379-4AAC-B021-E5FA6D974AE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6456759" y="6096000"/>
            <a:ext cx="745300" cy="762000"/>
          </a:xfrm>
          <a:prstGeom prst="rect">
            <a:avLst/>
          </a:prstGeom>
        </p:spPr>
      </p:pic>
      <p:sp>
        <p:nvSpPr>
          <p:cNvPr id="26" name="Rectangle 25">
            <a:extLst>
              <a:ext uri="{FF2B5EF4-FFF2-40B4-BE49-F238E27FC236}">
                <a16:creationId xmlns:a16="http://schemas.microsoft.com/office/drawing/2014/main" id="{329FDD08-42D8-4AFF-90E5-5DAA5BC4CB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28" name="Freeform 7">
            <a:extLst>
              <a:ext uri="{FF2B5EF4-FFF2-40B4-BE49-F238E27FC236}">
                <a16:creationId xmlns:a16="http://schemas.microsoft.com/office/drawing/2014/main" id="{0A01F2A2-AEDD-47DC-AFB5-B97CEB9A53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39954" y="1460230"/>
            <a:ext cx="2604045"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tx1">
              <a:alpha val="20000"/>
            </a:schemeClr>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4" name="Title 3">
            <a:extLst>
              <a:ext uri="{FF2B5EF4-FFF2-40B4-BE49-F238E27FC236}">
                <a16:creationId xmlns:a16="http://schemas.microsoft.com/office/drawing/2014/main" id="{C1A06080-1F99-690E-67CA-9BC6BE508654}"/>
              </a:ext>
            </a:extLst>
          </p:cNvPr>
          <p:cNvSpPr>
            <a:spLocks noGrp="1"/>
          </p:cNvSpPr>
          <p:nvPr>
            <p:ph type="title"/>
          </p:nvPr>
        </p:nvSpPr>
        <p:spPr>
          <a:xfrm>
            <a:off x="1547091" y="551963"/>
            <a:ext cx="6053257" cy="1016654"/>
          </a:xfrm>
        </p:spPr>
        <p:txBody>
          <a:bodyPr vert="horz" lIns="91440" tIns="45720" rIns="91440" bIns="45720" rtlCol="0" anchor="t">
            <a:normAutofit/>
          </a:bodyPr>
          <a:lstStyle/>
          <a:p>
            <a:pPr algn="ctr"/>
            <a:r>
              <a:rPr lang="en-US" sz="4200" b="1" dirty="0"/>
              <a:t>Food &amp; Beverage</a:t>
            </a:r>
          </a:p>
        </p:txBody>
      </p:sp>
      <p:sp>
        <p:nvSpPr>
          <p:cNvPr id="30" name="Rectangle 29">
            <a:extLst>
              <a:ext uri="{FF2B5EF4-FFF2-40B4-BE49-F238E27FC236}">
                <a16:creationId xmlns:a16="http://schemas.microsoft.com/office/drawing/2014/main" id="{DB5AF5F3-AD0A-4EFA-854A-47C780F262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924298"/>
            <a:ext cx="9144313" cy="293370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32" name="Freeform 5">
            <a:extLst>
              <a:ext uri="{FF2B5EF4-FFF2-40B4-BE49-F238E27FC236}">
                <a16:creationId xmlns:a16="http://schemas.microsoft.com/office/drawing/2014/main" id="{1E3D6D6C-E192-4135-B1DB-17C71EEBC9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762067"/>
            <a:ext cx="9143772" cy="2802467"/>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rgbClr val="FFFFFF"/>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10" name="TextBox 9">
            <a:extLst>
              <a:ext uri="{FF2B5EF4-FFF2-40B4-BE49-F238E27FC236}">
                <a16:creationId xmlns:a16="http://schemas.microsoft.com/office/drawing/2014/main" id="{96EA6496-3F53-A006-9FB1-EC30BF40D914}"/>
              </a:ext>
            </a:extLst>
          </p:cNvPr>
          <p:cNvSpPr txBox="1"/>
          <p:nvPr/>
        </p:nvSpPr>
        <p:spPr>
          <a:xfrm>
            <a:off x="271320" y="2587998"/>
            <a:ext cx="8567880" cy="3812801"/>
          </a:xfrm>
          <a:prstGeom prst="rect">
            <a:avLst/>
          </a:prstGeom>
        </p:spPr>
        <p:txBody>
          <a:bodyPr vert="horz" lIns="91440" tIns="45720" rIns="91440" bIns="45720" rtlCol="0">
            <a:normAutofit/>
          </a:bodyPr>
          <a:lstStyle/>
          <a:p>
            <a:pPr marL="0" marR="0" lvl="0" indent="0" algn="l" defTabSz="457200" rtl="0" eaLnBrk="1" fontAlgn="auto" latinLnBrk="0" hangingPunct="1">
              <a:lnSpc>
                <a:spcPct val="100000"/>
              </a:lnSpc>
              <a:spcBef>
                <a:spcPts val="700"/>
              </a:spcBef>
              <a:spcAft>
                <a:spcPts val="0"/>
              </a:spcAft>
              <a:buClr>
                <a:srgbClr val="ACD433"/>
              </a:buClr>
              <a:buSzPct val="80000"/>
              <a:buFont typeface="Wingdings 3" charset="2"/>
              <a:buChar char=""/>
              <a:tabLst/>
              <a:defRPr/>
            </a:pPr>
            <a:r>
              <a:rPr lang="en-US" dirty="0">
                <a:solidFill>
                  <a:prstClr val="black"/>
                </a:solidFill>
                <a:latin typeface="Century Gothic" panose="020B0502020202020204"/>
              </a:rPr>
              <a:t>5-year lease agreement recommended by senior management and approved by the Board on January 8, 2025</a:t>
            </a:r>
          </a:p>
          <a:p>
            <a:pPr marL="0" marR="0" lvl="0" indent="0" algn="l" defTabSz="457200" rtl="0" eaLnBrk="1" fontAlgn="auto" latinLnBrk="0" hangingPunct="1">
              <a:lnSpc>
                <a:spcPct val="100000"/>
              </a:lnSpc>
              <a:spcBef>
                <a:spcPts val="700"/>
              </a:spcBef>
              <a:spcAft>
                <a:spcPts val="0"/>
              </a:spcAft>
              <a:buClr>
                <a:srgbClr val="ACD433"/>
              </a:buClr>
              <a:buSzPct val="80000"/>
              <a:buFont typeface="Wingdings 3" charset="2"/>
              <a:buChar char=""/>
              <a:tabLst/>
              <a:defRPr/>
            </a:pPr>
            <a:r>
              <a:rPr kumimoji="0" lang="en-US" b="0" i="0" u="none" strike="noStrike" kern="1200" cap="none" spc="0" normalizeH="0" baseline="0" noProof="0" dirty="0">
                <a:ln>
                  <a:noFill/>
                </a:ln>
                <a:solidFill>
                  <a:prstClr val="black"/>
                </a:solidFill>
                <a:effectLst/>
                <a:uLnTx/>
                <a:uFillTx/>
                <a:latin typeface="Century Gothic" panose="020B0502020202020204"/>
                <a:ea typeface="+mn-ea"/>
                <a:cs typeface="+mn-cs"/>
              </a:rPr>
              <a:t>Town hall held on January 16, 2025</a:t>
            </a:r>
          </a:p>
          <a:p>
            <a:pPr marL="0" marR="0" lvl="0" indent="0" algn="l" defTabSz="457200" rtl="0" eaLnBrk="1" fontAlgn="auto" latinLnBrk="0" hangingPunct="1">
              <a:lnSpc>
                <a:spcPct val="100000"/>
              </a:lnSpc>
              <a:spcBef>
                <a:spcPts val="1000"/>
              </a:spcBef>
              <a:spcAft>
                <a:spcPts val="0"/>
              </a:spcAft>
              <a:buClr>
                <a:srgbClr val="ACD433"/>
              </a:buClr>
              <a:buSzPct val="80000"/>
              <a:tabLst/>
              <a:defRPr/>
            </a:pPr>
            <a:endParaRPr kumimoji="0" lang="en-US" sz="1700" b="0"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pic>
        <p:nvPicPr>
          <p:cNvPr id="5" name="Picture 4">
            <a:extLst>
              <a:ext uri="{FF2B5EF4-FFF2-40B4-BE49-F238E27FC236}">
                <a16:creationId xmlns:a16="http://schemas.microsoft.com/office/drawing/2014/main" id="{39D1A70D-301C-D86B-F183-683220A5B4D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876800" y="4304527"/>
            <a:ext cx="3830209" cy="255347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Jamaican Cafe - Location Picker Page logo">
            <a:extLst>
              <a:ext uri="{FF2B5EF4-FFF2-40B4-BE49-F238E27FC236}">
                <a16:creationId xmlns:a16="http://schemas.microsoft.com/office/drawing/2014/main" id="{85292024-5F58-CD10-4E16-39FF569F7F7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2452" y="4495800"/>
            <a:ext cx="3522348" cy="20166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4251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2000"/>
                <a:hueMod val="108000"/>
                <a:satMod val="164000"/>
                <a:lumMod val="69000"/>
              </a:schemeClr>
              <a:schemeClr val="bg2">
                <a:tint val="96000"/>
                <a:hueMod val="90000"/>
                <a:satMod val="130000"/>
                <a:lumMod val="134000"/>
              </a:schemeClr>
            </a:duotone>
          </a:blip>
          <a:stretch/>
        </a:blipFill>
        <a:effectLst/>
      </p:bgPr>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7594FC8B-8CD2-407F-94F1-9C71F5AEC2B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3027759" cy="4188315"/>
          </a:xfrm>
          <a:prstGeom prst="rect">
            <a:avLst/>
          </a:prstGeom>
        </p:spPr>
      </p:pic>
      <p:pic>
        <p:nvPicPr>
          <p:cNvPr id="18" name="Picture 17">
            <a:extLst>
              <a:ext uri="{FF2B5EF4-FFF2-40B4-BE49-F238E27FC236}">
                <a16:creationId xmlns:a16="http://schemas.microsoft.com/office/drawing/2014/main" id="{DBABC971-8D40-4A4F-AC60-28B9172789B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141809" cy="2365453"/>
          </a:xfrm>
          <a:prstGeom prst="rect">
            <a:avLst/>
          </a:prstGeom>
        </p:spPr>
      </p:pic>
      <p:sp>
        <p:nvSpPr>
          <p:cNvPr id="20" name="Oval 19">
            <a:extLst>
              <a:ext uri="{FF2B5EF4-FFF2-40B4-BE49-F238E27FC236}">
                <a16:creationId xmlns:a16="http://schemas.microsoft.com/office/drawing/2014/main" id="{B9C04DC5-313B-4FE4-B868-5672A37641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56759" y="1676400"/>
            <a:ext cx="211455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pic>
        <p:nvPicPr>
          <p:cNvPr id="22" name="Picture 21">
            <a:extLst>
              <a:ext uri="{FF2B5EF4-FFF2-40B4-BE49-F238E27FC236}">
                <a16:creationId xmlns:a16="http://schemas.microsoft.com/office/drawing/2014/main" id="{791AE23E-90C9-4963-96E2-8DADBFC3BC0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5999559" y="0"/>
            <a:ext cx="1202540" cy="1141407"/>
          </a:xfrm>
          <a:prstGeom prst="rect">
            <a:avLst/>
          </a:prstGeom>
        </p:spPr>
      </p:pic>
      <p:pic>
        <p:nvPicPr>
          <p:cNvPr id="24" name="Picture 23">
            <a:extLst>
              <a:ext uri="{FF2B5EF4-FFF2-40B4-BE49-F238E27FC236}">
                <a16:creationId xmlns:a16="http://schemas.microsoft.com/office/drawing/2014/main" id="{C5F93E90-4379-4AAC-B021-E5FA6D974AE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6456759" y="6096000"/>
            <a:ext cx="745300" cy="762000"/>
          </a:xfrm>
          <a:prstGeom prst="rect">
            <a:avLst/>
          </a:prstGeom>
        </p:spPr>
      </p:pic>
      <p:sp>
        <p:nvSpPr>
          <p:cNvPr id="26" name="Rectangle 25">
            <a:extLst>
              <a:ext uri="{FF2B5EF4-FFF2-40B4-BE49-F238E27FC236}">
                <a16:creationId xmlns:a16="http://schemas.microsoft.com/office/drawing/2014/main" id="{329FDD08-42D8-4AFF-90E5-5DAA5BC4CB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28" name="Freeform 7">
            <a:extLst>
              <a:ext uri="{FF2B5EF4-FFF2-40B4-BE49-F238E27FC236}">
                <a16:creationId xmlns:a16="http://schemas.microsoft.com/office/drawing/2014/main" id="{0A01F2A2-AEDD-47DC-AFB5-B97CEB9A53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39954" y="1460230"/>
            <a:ext cx="2604045"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tx1">
              <a:alpha val="20000"/>
            </a:schemeClr>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4" name="Title 3">
            <a:extLst>
              <a:ext uri="{FF2B5EF4-FFF2-40B4-BE49-F238E27FC236}">
                <a16:creationId xmlns:a16="http://schemas.microsoft.com/office/drawing/2014/main" id="{C1A06080-1F99-690E-67CA-9BC6BE508654}"/>
              </a:ext>
            </a:extLst>
          </p:cNvPr>
          <p:cNvSpPr>
            <a:spLocks noGrp="1"/>
          </p:cNvSpPr>
          <p:nvPr>
            <p:ph type="title"/>
          </p:nvPr>
        </p:nvSpPr>
        <p:spPr>
          <a:xfrm>
            <a:off x="1547091" y="551963"/>
            <a:ext cx="6053257" cy="1016654"/>
          </a:xfrm>
        </p:spPr>
        <p:txBody>
          <a:bodyPr vert="horz" lIns="91440" tIns="45720" rIns="91440" bIns="45720" rtlCol="0" anchor="t">
            <a:normAutofit/>
          </a:bodyPr>
          <a:lstStyle/>
          <a:p>
            <a:pPr algn="ctr"/>
            <a:r>
              <a:rPr lang="en-US" sz="4200" b="1" dirty="0"/>
              <a:t>Safety</a:t>
            </a:r>
          </a:p>
        </p:txBody>
      </p:sp>
      <p:sp>
        <p:nvSpPr>
          <p:cNvPr id="30" name="Rectangle 29">
            <a:extLst>
              <a:ext uri="{FF2B5EF4-FFF2-40B4-BE49-F238E27FC236}">
                <a16:creationId xmlns:a16="http://schemas.microsoft.com/office/drawing/2014/main" id="{DB5AF5F3-AD0A-4EFA-854A-47C780F262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924298"/>
            <a:ext cx="9144313" cy="293370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32" name="Freeform 5">
            <a:extLst>
              <a:ext uri="{FF2B5EF4-FFF2-40B4-BE49-F238E27FC236}">
                <a16:creationId xmlns:a16="http://schemas.microsoft.com/office/drawing/2014/main" id="{1E3D6D6C-E192-4135-B1DB-17C71EEBC9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762067"/>
            <a:ext cx="9143772" cy="2802467"/>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rgbClr val="FFFFFF"/>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10" name="TextBox 9">
            <a:extLst>
              <a:ext uri="{FF2B5EF4-FFF2-40B4-BE49-F238E27FC236}">
                <a16:creationId xmlns:a16="http://schemas.microsoft.com/office/drawing/2014/main" id="{96EA6496-3F53-A006-9FB1-EC30BF40D914}"/>
              </a:ext>
            </a:extLst>
          </p:cNvPr>
          <p:cNvSpPr txBox="1"/>
          <p:nvPr/>
        </p:nvSpPr>
        <p:spPr>
          <a:xfrm>
            <a:off x="14226" y="3100083"/>
            <a:ext cx="8752873" cy="3427786"/>
          </a:xfrm>
          <a:prstGeom prst="rect">
            <a:avLst/>
          </a:prstGeom>
        </p:spPr>
        <p:txBody>
          <a:bodyPr vert="horz" lIns="91440" tIns="45720" rIns="91440" bIns="45720" rtlCol="0">
            <a:normAutofit/>
          </a:bodyPr>
          <a:lstStyle/>
          <a:p>
            <a:pPr defTabSz="457200">
              <a:spcBef>
                <a:spcPts val="1000"/>
              </a:spcBef>
              <a:buClr>
                <a:srgbClr val="ACD433"/>
              </a:buClr>
              <a:buSzPct val="80000"/>
              <a:buFont typeface="Wingdings 3" charset="2"/>
              <a:buChar char=""/>
            </a:pPr>
            <a:r>
              <a:rPr lang="en-US" dirty="0">
                <a:solidFill>
                  <a:prstClr val="black"/>
                </a:solidFill>
              </a:rPr>
              <a:t>OPVFD:</a:t>
            </a:r>
          </a:p>
          <a:p>
            <a:pPr lvl="1" defTabSz="457200">
              <a:spcBef>
                <a:spcPts val="1000"/>
              </a:spcBef>
              <a:buClr>
                <a:srgbClr val="ACD433"/>
              </a:buClr>
              <a:buSzPct val="80000"/>
              <a:buFont typeface="Wingdings 3" charset="2"/>
              <a:buChar char=""/>
            </a:pPr>
            <a:r>
              <a:rPr lang="en-US" sz="1600" dirty="0">
                <a:solidFill>
                  <a:prstClr val="black"/>
                </a:solidFill>
              </a:rPr>
              <a:t>New south station firehouse</a:t>
            </a:r>
          </a:p>
          <a:p>
            <a:pPr lvl="1" defTabSz="457200">
              <a:spcBef>
                <a:spcPts val="1000"/>
              </a:spcBef>
              <a:buClr>
                <a:srgbClr val="ACD433"/>
              </a:buClr>
              <a:buSzPct val="80000"/>
              <a:buFont typeface="Wingdings 3" charset="2"/>
              <a:buChar char=""/>
            </a:pPr>
            <a:r>
              <a:rPr lang="en-US" sz="1600" dirty="0">
                <a:solidFill>
                  <a:prstClr val="black"/>
                </a:solidFill>
              </a:rPr>
              <a:t>Recommended to fund through balance sheet with a focus on reserves</a:t>
            </a:r>
          </a:p>
          <a:p>
            <a:pPr lvl="1" defTabSz="457200">
              <a:spcBef>
                <a:spcPts val="1000"/>
              </a:spcBef>
              <a:buClr>
                <a:srgbClr val="ACD433"/>
              </a:buClr>
              <a:buSzPct val="80000"/>
              <a:buFont typeface="Wingdings 3" charset="2"/>
              <a:buChar char=""/>
            </a:pPr>
            <a:r>
              <a:rPr lang="en-US" sz="1600" dirty="0">
                <a:solidFill>
                  <a:prstClr val="black"/>
                </a:solidFill>
              </a:rPr>
              <a:t>Estimated $3.7 million with a 10% contingency</a:t>
            </a:r>
            <a:endParaRPr lang="en-US" dirty="0">
              <a:solidFill>
                <a:prstClr val="black"/>
              </a:solidFill>
              <a:latin typeface="Century Gothic" panose="020B0502020202020204"/>
            </a:endParaRPr>
          </a:p>
          <a:p>
            <a:pPr marL="0" marR="0" lvl="0" indent="0" algn="l" defTabSz="457200" rtl="0" eaLnBrk="1" fontAlgn="auto" latinLnBrk="0" hangingPunct="1">
              <a:lnSpc>
                <a:spcPct val="100000"/>
              </a:lnSpc>
              <a:spcBef>
                <a:spcPts val="1000"/>
              </a:spcBef>
              <a:spcAft>
                <a:spcPts val="0"/>
              </a:spcAft>
              <a:buClr>
                <a:srgbClr val="ACD433"/>
              </a:buClr>
              <a:buSzPct val="80000"/>
              <a:buFont typeface="Wingdings 3" charset="2"/>
              <a:buChar char=""/>
              <a:tabLst/>
              <a:defRPr/>
            </a:pPr>
            <a:r>
              <a:rPr lang="en-US" dirty="0">
                <a:solidFill>
                  <a:prstClr val="black"/>
                </a:solidFill>
                <a:latin typeface="Century Gothic" panose="020B0502020202020204"/>
              </a:rPr>
              <a:t>Police</a:t>
            </a:r>
            <a:r>
              <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rPr>
              <a:t>:</a:t>
            </a:r>
            <a:endParaRPr kumimoji="0" lang="en-US" sz="1600" b="0" i="0" u="none" strike="noStrike" kern="1200" cap="none" spc="0" normalizeH="0" baseline="0" noProof="0" dirty="0">
              <a:ln>
                <a:noFill/>
              </a:ln>
              <a:solidFill>
                <a:prstClr val="black"/>
              </a:solidFill>
              <a:effectLst/>
              <a:uLnTx/>
              <a:uFillTx/>
              <a:latin typeface="Century Gothic" panose="020B0502020202020204"/>
              <a:ea typeface="+mn-ea"/>
              <a:cs typeface="+mn-cs"/>
            </a:endParaRPr>
          </a:p>
          <a:p>
            <a:pPr lvl="1" defTabSz="457200">
              <a:spcBef>
                <a:spcPts val="1000"/>
              </a:spcBef>
              <a:buClr>
                <a:srgbClr val="ACD433"/>
              </a:buClr>
              <a:buSzPct val="80000"/>
              <a:buFont typeface="Wingdings 3" charset="2"/>
              <a:buChar char=""/>
              <a:defRPr/>
            </a:pPr>
            <a:r>
              <a:rPr kumimoji="0" lang="en-US" sz="1600" b="0" i="0" u="none" strike="noStrike" kern="1200" cap="none" spc="0" normalizeH="0" baseline="0" noProof="0" dirty="0">
                <a:ln>
                  <a:noFill/>
                </a:ln>
                <a:solidFill>
                  <a:prstClr val="black"/>
                </a:solidFill>
                <a:effectLst/>
                <a:uLnTx/>
                <a:uFillTx/>
                <a:latin typeface="Century Gothic" panose="020B0502020202020204"/>
                <a:ea typeface="+mn-ea"/>
                <a:cs typeface="+mn-cs"/>
              </a:rPr>
              <a:t>Staffing of department on track</a:t>
            </a:r>
          </a:p>
          <a:p>
            <a:pPr lvl="1" defTabSz="457200">
              <a:spcBef>
                <a:spcPts val="1000"/>
              </a:spcBef>
              <a:buClr>
                <a:srgbClr val="ACD433"/>
              </a:buClr>
              <a:buSzPct val="80000"/>
              <a:buFont typeface="Wingdings 3" charset="2"/>
              <a:buChar char=""/>
              <a:defRPr/>
            </a:pPr>
            <a:r>
              <a:rPr kumimoji="0" lang="en-US" sz="1600" b="0" i="0" u="none" strike="noStrike" kern="1200" cap="none" spc="0" normalizeH="0" baseline="0" noProof="0" dirty="0">
                <a:ln>
                  <a:noFill/>
                </a:ln>
                <a:solidFill>
                  <a:prstClr val="black"/>
                </a:solidFill>
                <a:effectLst/>
                <a:uLnTx/>
                <a:uFillTx/>
                <a:latin typeface="Century Gothic" panose="020B0502020202020204"/>
                <a:ea typeface="+mn-ea"/>
                <a:cs typeface="+mn-cs"/>
              </a:rPr>
              <a:t>Cell tower proposed to be installed near golf maintenance building</a:t>
            </a:r>
            <a:endParaRPr kumimoji="0" lang="en-US" b="0" i="0" u="none" strike="noStrike" kern="1200" cap="none" spc="0" normalizeH="0" baseline="0" noProof="0" dirty="0">
              <a:ln>
                <a:noFill/>
              </a:ln>
              <a:solidFill>
                <a:prstClr val="black"/>
              </a:solidFill>
              <a:effectLst/>
              <a:uLnTx/>
              <a:uFillTx/>
              <a:latin typeface="Century Gothic" panose="020B0502020202020204"/>
              <a:ea typeface="+mn-ea"/>
              <a:cs typeface="+mn-cs"/>
            </a:endParaRPr>
          </a:p>
          <a:p>
            <a:pPr lvl="1" defTabSz="457200">
              <a:spcBef>
                <a:spcPts val="1000"/>
              </a:spcBef>
              <a:buClr>
                <a:srgbClr val="ACD433"/>
              </a:buClr>
              <a:buSzPct val="80000"/>
              <a:buFont typeface="Wingdings 3" charset="2"/>
              <a:buChar char=""/>
            </a:pPr>
            <a:endParaRPr lang="en-US" sz="1600" dirty="0">
              <a:solidFill>
                <a:prstClr val="black"/>
              </a:solidFill>
              <a:latin typeface="Century Gothic" panose="020B0502020202020204"/>
            </a:endParaRPr>
          </a:p>
        </p:txBody>
      </p:sp>
      <p:pic>
        <p:nvPicPr>
          <p:cNvPr id="7" name="Picture 2">
            <a:extLst>
              <a:ext uri="{FF2B5EF4-FFF2-40B4-BE49-F238E27FC236}">
                <a16:creationId xmlns:a16="http://schemas.microsoft.com/office/drawing/2014/main" id="{21DB0F09-87E1-6ACE-53ED-AD7C3733BCA7}"/>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7447" b="21134"/>
          <a:stretch>
            <a:fillRect/>
          </a:stretch>
        </p:blipFill>
        <p:spPr bwMode="auto">
          <a:xfrm>
            <a:off x="2888203" y="5694668"/>
            <a:ext cx="3613461" cy="103362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7A91240C-A17E-66A2-F407-334B251AA5F4}"/>
              </a:ext>
            </a:extLst>
          </p:cNvPr>
          <p:cNvPicPr>
            <a:picLocks noChangeAspect="1"/>
          </p:cNvPicPr>
          <p:nvPr/>
        </p:nvPicPr>
        <p:blipFill>
          <a:blip r:embed="rId8"/>
          <a:srcRect t="4226" r="4091" b="14025"/>
          <a:stretch>
            <a:fillRect/>
          </a:stretch>
        </p:blipFill>
        <p:spPr>
          <a:xfrm>
            <a:off x="1067394" y="1652846"/>
            <a:ext cx="7006829" cy="1323731"/>
          </a:xfrm>
          <a:prstGeom prst="rect">
            <a:avLst/>
          </a:prstGeom>
        </p:spPr>
      </p:pic>
    </p:spTree>
    <p:extLst>
      <p:ext uri="{BB962C8B-B14F-4D97-AF65-F5344CB8AC3E}">
        <p14:creationId xmlns:p14="http://schemas.microsoft.com/office/powerpoint/2010/main" val="36772444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2000"/>
                <a:hueMod val="96000"/>
                <a:satMod val="128000"/>
                <a:lumMod val="114000"/>
              </a:schemeClr>
            </a:gs>
            <a:gs pos="100000">
              <a:schemeClr val="bg2">
                <a:shade val="62000"/>
                <a:hueMod val="100000"/>
                <a:satMod val="134000"/>
                <a:lumMod val="56000"/>
              </a:schemeClr>
            </a:gs>
          </a:gsLst>
          <a:path path="circle">
            <a:fillToRect l="45000" t="65000" r="125000" b="100000"/>
          </a:path>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E27238C-8EAF-4098-86E6-7723B7DAE6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2"/>
          </a:solidFill>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dirty="0"/>
          </a:p>
        </p:txBody>
      </p:sp>
      <p:sp>
        <p:nvSpPr>
          <p:cNvPr id="9" name="Freeform 36">
            <a:extLst>
              <a:ext uri="{FF2B5EF4-FFF2-40B4-BE49-F238E27FC236}">
                <a16:creationId xmlns:a16="http://schemas.microsoft.com/office/drawing/2014/main" id="{992F97B1-1891-4FCC-9E5F-BA97EDB48F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013257" y="0"/>
            <a:ext cx="419604"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bg2">
              <a:lumMod val="60000"/>
              <a:lumOff val="40000"/>
              <a:alpha val="20000"/>
            </a:schemeClr>
          </a:solidFill>
          <a:ln>
            <a:noFill/>
          </a:ln>
        </p:spPr>
        <p:txBody>
          <a:bodyPr rtlCol="0" anchor="ctr"/>
          <a:lstStyle/>
          <a:p>
            <a:pPr algn="ctr"/>
            <a:endParaRPr lang="en-US" dirty="0"/>
          </a:p>
        </p:txBody>
      </p:sp>
      <p:sp useBgFill="1">
        <p:nvSpPr>
          <p:cNvPr id="11" name="Freeform: Shape 10">
            <a:extLst>
              <a:ext uri="{FF2B5EF4-FFF2-40B4-BE49-F238E27FC236}">
                <a16:creationId xmlns:a16="http://schemas.microsoft.com/office/drawing/2014/main" id="{78C6C821-FEE1-4EB6-9590-C021440C77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81" y="0"/>
            <a:ext cx="7275344" cy="6858001"/>
          </a:xfrm>
          <a:custGeom>
            <a:avLst/>
            <a:gdLst>
              <a:gd name="connsiteX0" fmla="*/ 0 w 9700459"/>
              <a:gd name="connsiteY0" fmla="*/ 0 h 6858001"/>
              <a:gd name="connsiteX1" fmla="*/ 1323975 w 9700459"/>
              <a:gd name="connsiteY1" fmla="*/ 0 h 6858001"/>
              <a:gd name="connsiteX2" fmla="*/ 1517015 w 9700459"/>
              <a:gd name="connsiteY2" fmla="*/ 0 h 6858001"/>
              <a:gd name="connsiteX3" fmla="*/ 3241265 w 9700459"/>
              <a:gd name="connsiteY3" fmla="*/ 0 h 6858001"/>
              <a:gd name="connsiteX4" fmla="*/ 3241265 w 9700459"/>
              <a:gd name="connsiteY4" fmla="*/ 1 h 6858001"/>
              <a:gd name="connsiteX5" fmla="*/ 8355744 w 9700459"/>
              <a:gd name="connsiteY5" fmla="*/ 1 h 6858001"/>
              <a:gd name="connsiteX6" fmla="*/ 8355744 w 9700459"/>
              <a:gd name="connsiteY6" fmla="*/ 0 h 6858001"/>
              <a:gd name="connsiteX7" fmla="*/ 9699282 w 9700459"/>
              <a:gd name="connsiteY7" fmla="*/ 0 h 6858001"/>
              <a:gd name="connsiteX8" fmla="*/ 9674237 w 9700459"/>
              <a:gd name="connsiteY8" fmla="*/ 155677 h 6858001"/>
              <a:gd name="connsiteX9" fmla="*/ 9650368 w 9700459"/>
              <a:gd name="connsiteY9" fmla="*/ 310668 h 6858001"/>
              <a:gd name="connsiteX10" fmla="*/ 9627004 w 9700459"/>
              <a:gd name="connsiteY10" fmla="*/ 466344 h 6858001"/>
              <a:gd name="connsiteX11" fmla="*/ 9607001 w 9700459"/>
              <a:gd name="connsiteY11" fmla="*/ 622707 h 6858001"/>
              <a:gd name="connsiteX12" fmla="*/ 9586830 w 9700459"/>
              <a:gd name="connsiteY12" fmla="*/ 778383 h 6858001"/>
              <a:gd name="connsiteX13" fmla="*/ 9568004 w 9700459"/>
              <a:gd name="connsiteY13" fmla="*/ 934746 h 6858001"/>
              <a:gd name="connsiteX14" fmla="*/ 9551868 w 9700459"/>
              <a:gd name="connsiteY14" fmla="*/ 1089051 h 6858001"/>
              <a:gd name="connsiteX15" fmla="*/ 9536572 w 9700459"/>
              <a:gd name="connsiteY15" fmla="*/ 1245413 h 6858001"/>
              <a:gd name="connsiteX16" fmla="*/ 9522620 w 9700459"/>
              <a:gd name="connsiteY16" fmla="*/ 1401090 h 6858001"/>
              <a:gd name="connsiteX17" fmla="*/ 9510518 w 9700459"/>
              <a:gd name="connsiteY17" fmla="*/ 1554023 h 6858001"/>
              <a:gd name="connsiteX18" fmla="*/ 9498415 w 9700459"/>
              <a:gd name="connsiteY18" fmla="*/ 1709014 h 6858001"/>
              <a:gd name="connsiteX19" fmla="*/ 9488330 w 9700459"/>
              <a:gd name="connsiteY19" fmla="*/ 1861947 h 6858001"/>
              <a:gd name="connsiteX20" fmla="*/ 9480430 w 9700459"/>
              <a:gd name="connsiteY20" fmla="*/ 2014881 h 6858001"/>
              <a:gd name="connsiteX21" fmla="*/ 9472193 w 9700459"/>
              <a:gd name="connsiteY21" fmla="*/ 2167128 h 6858001"/>
              <a:gd name="connsiteX22" fmla="*/ 9465302 w 9700459"/>
              <a:gd name="connsiteY22" fmla="*/ 2318004 h 6858001"/>
              <a:gd name="connsiteX23" fmla="*/ 9460427 w 9700459"/>
              <a:gd name="connsiteY23" fmla="*/ 2467509 h 6858001"/>
              <a:gd name="connsiteX24" fmla="*/ 9456225 w 9700459"/>
              <a:gd name="connsiteY24" fmla="*/ 2617013 h 6858001"/>
              <a:gd name="connsiteX25" fmla="*/ 9452191 w 9700459"/>
              <a:gd name="connsiteY25" fmla="*/ 2765146 h 6858001"/>
              <a:gd name="connsiteX26" fmla="*/ 9450342 w 9700459"/>
              <a:gd name="connsiteY26" fmla="*/ 2911221 h 6858001"/>
              <a:gd name="connsiteX27" fmla="*/ 9448325 w 9700459"/>
              <a:gd name="connsiteY27" fmla="*/ 3057297 h 6858001"/>
              <a:gd name="connsiteX28" fmla="*/ 9447316 w 9700459"/>
              <a:gd name="connsiteY28" fmla="*/ 3201315 h 6858001"/>
              <a:gd name="connsiteX29" fmla="*/ 9448325 w 9700459"/>
              <a:gd name="connsiteY29" fmla="*/ 3343961 h 6858001"/>
              <a:gd name="connsiteX30" fmla="*/ 9448325 w 9700459"/>
              <a:gd name="connsiteY30" fmla="*/ 3485236 h 6858001"/>
              <a:gd name="connsiteX31" fmla="*/ 9450342 w 9700459"/>
              <a:gd name="connsiteY31" fmla="*/ 3625139 h 6858001"/>
              <a:gd name="connsiteX32" fmla="*/ 9453367 w 9700459"/>
              <a:gd name="connsiteY32" fmla="*/ 3762299 h 6858001"/>
              <a:gd name="connsiteX33" fmla="*/ 9456225 w 9700459"/>
              <a:gd name="connsiteY33" fmla="*/ 3898087 h 6858001"/>
              <a:gd name="connsiteX34" fmla="*/ 9459419 w 9700459"/>
              <a:gd name="connsiteY34" fmla="*/ 4031133 h 6858001"/>
              <a:gd name="connsiteX35" fmla="*/ 9464293 w 9700459"/>
              <a:gd name="connsiteY35" fmla="*/ 4163492 h 6858001"/>
              <a:gd name="connsiteX36" fmla="*/ 9469504 w 9700459"/>
              <a:gd name="connsiteY36" fmla="*/ 4293793 h 6858001"/>
              <a:gd name="connsiteX37" fmla="*/ 9474210 w 9700459"/>
              <a:gd name="connsiteY37" fmla="*/ 4421352 h 6858001"/>
              <a:gd name="connsiteX38" fmla="*/ 9487490 w 9700459"/>
              <a:gd name="connsiteY38" fmla="*/ 4670298 h 6858001"/>
              <a:gd name="connsiteX39" fmla="*/ 9501609 w 9700459"/>
              <a:gd name="connsiteY39" fmla="*/ 4908956 h 6858001"/>
              <a:gd name="connsiteX40" fmla="*/ 9516401 w 9700459"/>
              <a:gd name="connsiteY40" fmla="*/ 5138013 h 6858001"/>
              <a:gd name="connsiteX41" fmla="*/ 9532706 w 9700459"/>
              <a:gd name="connsiteY41" fmla="*/ 5354726 h 6858001"/>
              <a:gd name="connsiteX42" fmla="*/ 9549683 w 9700459"/>
              <a:gd name="connsiteY42" fmla="*/ 5561838 h 6858001"/>
              <a:gd name="connsiteX43" fmla="*/ 9568004 w 9700459"/>
              <a:gd name="connsiteY43" fmla="*/ 5753862 h 6858001"/>
              <a:gd name="connsiteX44" fmla="*/ 9585990 w 9700459"/>
              <a:gd name="connsiteY44" fmla="*/ 5934227 h 6858001"/>
              <a:gd name="connsiteX45" fmla="*/ 9603975 w 9700459"/>
              <a:gd name="connsiteY45" fmla="*/ 6100191 h 6858001"/>
              <a:gd name="connsiteX46" fmla="*/ 9620952 w 9700459"/>
              <a:gd name="connsiteY46" fmla="*/ 6252438 h 6858001"/>
              <a:gd name="connsiteX47" fmla="*/ 9637089 w 9700459"/>
              <a:gd name="connsiteY47" fmla="*/ 6387541 h 6858001"/>
              <a:gd name="connsiteX48" fmla="*/ 9652385 w 9700459"/>
              <a:gd name="connsiteY48" fmla="*/ 6509613 h 6858001"/>
              <a:gd name="connsiteX49" fmla="*/ 9665160 w 9700459"/>
              <a:gd name="connsiteY49" fmla="*/ 6612483 h 6858001"/>
              <a:gd name="connsiteX50" fmla="*/ 9677262 w 9700459"/>
              <a:gd name="connsiteY50" fmla="*/ 6698894 h 6858001"/>
              <a:gd name="connsiteX51" fmla="*/ 9694576 w 9700459"/>
              <a:gd name="connsiteY51" fmla="*/ 6817538 h 6858001"/>
              <a:gd name="connsiteX52" fmla="*/ 9700459 w 9700459"/>
              <a:gd name="connsiteY52" fmla="*/ 6858000 h 6858001"/>
              <a:gd name="connsiteX53" fmla="*/ 8795105 w 9700459"/>
              <a:gd name="connsiteY53" fmla="*/ 6858000 h 6858001"/>
              <a:gd name="connsiteX54" fmla="*/ 8795105 w 9700459"/>
              <a:gd name="connsiteY54" fmla="*/ 6858001 h 6858001"/>
              <a:gd name="connsiteX55" fmla="*/ 2704541 w 9700459"/>
              <a:gd name="connsiteY55" fmla="*/ 6858001 h 6858001"/>
              <a:gd name="connsiteX56" fmla="*/ 2704541 w 9700459"/>
              <a:gd name="connsiteY56" fmla="*/ 6858000 h 6858001"/>
              <a:gd name="connsiteX57" fmla="*/ 1517015 w 9700459"/>
              <a:gd name="connsiteY57" fmla="*/ 6858000 h 6858001"/>
              <a:gd name="connsiteX58" fmla="*/ 1323975 w 9700459"/>
              <a:gd name="connsiteY58" fmla="*/ 6858000 h 6858001"/>
              <a:gd name="connsiteX59" fmla="*/ 0 w 9700459"/>
              <a:gd name="connsiteY59"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9700459" h="6858001">
                <a:moveTo>
                  <a:pt x="0" y="0"/>
                </a:moveTo>
                <a:lnTo>
                  <a:pt x="1323975" y="0"/>
                </a:lnTo>
                <a:lnTo>
                  <a:pt x="1517015" y="0"/>
                </a:lnTo>
                <a:lnTo>
                  <a:pt x="3241265" y="0"/>
                </a:lnTo>
                <a:lnTo>
                  <a:pt x="3241265" y="1"/>
                </a:lnTo>
                <a:lnTo>
                  <a:pt x="8355744" y="1"/>
                </a:lnTo>
                <a:lnTo>
                  <a:pt x="8355744" y="0"/>
                </a:lnTo>
                <a:lnTo>
                  <a:pt x="9699282" y="0"/>
                </a:lnTo>
                <a:lnTo>
                  <a:pt x="9674237" y="155677"/>
                </a:lnTo>
                <a:lnTo>
                  <a:pt x="9650368" y="310668"/>
                </a:lnTo>
                <a:lnTo>
                  <a:pt x="9627004" y="466344"/>
                </a:lnTo>
                <a:lnTo>
                  <a:pt x="9607001" y="622707"/>
                </a:lnTo>
                <a:lnTo>
                  <a:pt x="9586830" y="778383"/>
                </a:lnTo>
                <a:lnTo>
                  <a:pt x="9568004" y="934746"/>
                </a:lnTo>
                <a:lnTo>
                  <a:pt x="9551868" y="1089051"/>
                </a:lnTo>
                <a:lnTo>
                  <a:pt x="9536572" y="1245413"/>
                </a:lnTo>
                <a:lnTo>
                  <a:pt x="9522620" y="1401090"/>
                </a:lnTo>
                <a:lnTo>
                  <a:pt x="9510518" y="1554023"/>
                </a:lnTo>
                <a:lnTo>
                  <a:pt x="9498415" y="1709014"/>
                </a:lnTo>
                <a:lnTo>
                  <a:pt x="9488330" y="1861947"/>
                </a:lnTo>
                <a:lnTo>
                  <a:pt x="9480430" y="2014881"/>
                </a:lnTo>
                <a:lnTo>
                  <a:pt x="9472193" y="2167128"/>
                </a:lnTo>
                <a:lnTo>
                  <a:pt x="9465302" y="2318004"/>
                </a:lnTo>
                <a:lnTo>
                  <a:pt x="9460427" y="2467509"/>
                </a:lnTo>
                <a:lnTo>
                  <a:pt x="9456225" y="2617013"/>
                </a:lnTo>
                <a:lnTo>
                  <a:pt x="9452191" y="2765146"/>
                </a:lnTo>
                <a:lnTo>
                  <a:pt x="9450342" y="2911221"/>
                </a:lnTo>
                <a:lnTo>
                  <a:pt x="9448325" y="3057297"/>
                </a:lnTo>
                <a:lnTo>
                  <a:pt x="9447316" y="3201315"/>
                </a:lnTo>
                <a:lnTo>
                  <a:pt x="9448325" y="3343961"/>
                </a:lnTo>
                <a:lnTo>
                  <a:pt x="9448325" y="3485236"/>
                </a:lnTo>
                <a:lnTo>
                  <a:pt x="9450342" y="3625139"/>
                </a:lnTo>
                <a:lnTo>
                  <a:pt x="9453367" y="3762299"/>
                </a:lnTo>
                <a:lnTo>
                  <a:pt x="9456225" y="3898087"/>
                </a:lnTo>
                <a:lnTo>
                  <a:pt x="9459419" y="4031133"/>
                </a:lnTo>
                <a:lnTo>
                  <a:pt x="9464293" y="4163492"/>
                </a:lnTo>
                <a:lnTo>
                  <a:pt x="9469504" y="4293793"/>
                </a:lnTo>
                <a:lnTo>
                  <a:pt x="9474210" y="4421352"/>
                </a:lnTo>
                <a:lnTo>
                  <a:pt x="9487490" y="4670298"/>
                </a:lnTo>
                <a:lnTo>
                  <a:pt x="9501609" y="4908956"/>
                </a:lnTo>
                <a:lnTo>
                  <a:pt x="9516401" y="5138013"/>
                </a:lnTo>
                <a:lnTo>
                  <a:pt x="9532706" y="5354726"/>
                </a:lnTo>
                <a:lnTo>
                  <a:pt x="9549683" y="5561838"/>
                </a:lnTo>
                <a:lnTo>
                  <a:pt x="9568004" y="5753862"/>
                </a:lnTo>
                <a:lnTo>
                  <a:pt x="9585990" y="5934227"/>
                </a:lnTo>
                <a:lnTo>
                  <a:pt x="9603975" y="6100191"/>
                </a:lnTo>
                <a:lnTo>
                  <a:pt x="9620952" y="6252438"/>
                </a:lnTo>
                <a:lnTo>
                  <a:pt x="9637089" y="6387541"/>
                </a:lnTo>
                <a:lnTo>
                  <a:pt x="9652385" y="6509613"/>
                </a:lnTo>
                <a:lnTo>
                  <a:pt x="9665160" y="6612483"/>
                </a:lnTo>
                <a:lnTo>
                  <a:pt x="9677262" y="6698894"/>
                </a:lnTo>
                <a:lnTo>
                  <a:pt x="9694576" y="6817538"/>
                </a:lnTo>
                <a:lnTo>
                  <a:pt x="9700459" y="6858000"/>
                </a:lnTo>
                <a:lnTo>
                  <a:pt x="8795105" y="6858000"/>
                </a:lnTo>
                <a:lnTo>
                  <a:pt x="8795105" y="6858001"/>
                </a:lnTo>
                <a:lnTo>
                  <a:pt x="2704541" y="6858001"/>
                </a:lnTo>
                <a:lnTo>
                  <a:pt x="2704541" y="6858000"/>
                </a:lnTo>
                <a:lnTo>
                  <a:pt x="1517015" y="6858000"/>
                </a:lnTo>
                <a:lnTo>
                  <a:pt x="1323975" y="6858000"/>
                </a:lnTo>
                <a:lnTo>
                  <a:pt x="0" y="6858000"/>
                </a:lnTo>
                <a:close/>
              </a:path>
            </a:pathLst>
          </a:custGeom>
          <a:ln>
            <a:no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2" name="Title 1"/>
          <p:cNvSpPr>
            <a:spLocks noGrp="1"/>
          </p:cNvSpPr>
          <p:nvPr>
            <p:ph type="ctrTitle"/>
          </p:nvPr>
        </p:nvSpPr>
        <p:spPr>
          <a:xfrm>
            <a:off x="-2381" y="914400"/>
            <a:ext cx="7275344" cy="3862981"/>
          </a:xfrm>
        </p:spPr>
        <p:txBody>
          <a:bodyPr>
            <a:normAutofit/>
          </a:bodyPr>
          <a:lstStyle/>
          <a:p>
            <a:pPr marL="228600" marR="0">
              <a:spcBef>
                <a:spcPts val="0"/>
              </a:spcBef>
              <a:spcAft>
                <a:spcPts val="600"/>
              </a:spcAft>
            </a:pPr>
            <a:r>
              <a:rPr lang="en-US" sz="2800" b="1" dirty="0">
                <a:latin typeface="Century Gothic" panose="020B0502020202020204" pitchFamily="34" charset="0"/>
              </a:rPr>
              <a:t>Appointments</a:t>
            </a:r>
            <a:br>
              <a:rPr lang="en-US" sz="2800" b="1" dirty="0">
                <a:latin typeface="Century Gothic" panose="020B0502020202020204" pitchFamily="34" charset="0"/>
              </a:rPr>
            </a:br>
            <a:r>
              <a:rPr lang="en-US" sz="2800" dirty="0">
                <a:effectLst/>
                <a:latin typeface="Century Gothic" panose="020B0502020202020204" pitchFamily="34" charset="0"/>
                <a:ea typeface="Times New Roman" panose="02020603050405020304" pitchFamily="18" charset="0"/>
              </a:rPr>
              <a:t>Recorder – </a:t>
            </a:r>
            <a:r>
              <a:rPr lang="en-US" sz="2800" dirty="0">
                <a:latin typeface="Century Gothic" panose="020B0502020202020204" pitchFamily="34" charset="0"/>
                <a:ea typeface="Times New Roman" panose="02020603050405020304" pitchFamily="18" charset="0"/>
              </a:rPr>
              <a:t>Linda Martin</a:t>
            </a:r>
            <a:br>
              <a:rPr lang="en-US" sz="2800" dirty="0">
                <a:effectLst/>
                <a:latin typeface="Century Gothic" panose="020B0502020202020204" pitchFamily="34" charset="0"/>
                <a:ea typeface="Times New Roman" panose="02020603050405020304" pitchFamily="18" charset="0"/>
              </a:rPr>
            </a:br>
            <a:r>
              <a:rPr lang="en-US" sz="2800" dirty="0">
                <a:effectLst/>
                <a:latin typeface="Century Gothic" panose="020B0502020202020204" pitchFamily="34" charset="0"/>
                <a:ea typeface="Times New Roman" panose="02020603050405020304" pitchFamily="18" charset="0"/>
              </a:rPr>
              <a:t>Parliamentarian – Bruce Bright</a:t>
            </a:r>
            <a:br>
              <a:rPr lang="en-US" sz="2800" dirty="0">
                <a:effectLst/>
                <a:latin typeface="Century Gothic" panose="020B0502020202020204" pitchFamily="34" charset="0"/>
                <a:ea typeface="Times New Roman" panose="02020603050405020304" pitchFamily="18" charset="0"/>
              </a:rPr>
            </a:br>
            <a:r>
              <a:rPr lang="en-US" sz="2800" dirty="0">
                <a:effectLst/>
                <a:latin typeface="Century Gothic" panose="020B0502020202020204" pitchFamily="34" charset="0"/>
                <a:ea typeface="Times New Roman" panose="02020603050405020304" pitchFamily="18" charset="0"/>
              </a:rPr>
              <a:t>Timekeeper – John Latham </a:t>
            </a:r>
            <a:br>
              <a:rPr lang="en-US" sz="2800" dirty="0">
                <a:effectLst/>
                <a:latin typeface="Century Gothic" panose="020B0502020202020204" pitchFamily="34" charset="0"/>
                <a:ea typeface="Times New Roman" panose="02020603050405020304" pitchFamily="18" charset="0"/>
              </a:rPr>
            </a:br>
            <a:r>
              <a:rPr lang="en-US" sz="2800" dirty="0">
                <a:effectLst/>
                <a:latin typeface="Century Gothic" panose="020B0502020202020204" pitchFamily="34" charset="0"/>
                <a:ea typeface="Times New Roman" panose="02020603050405020304" pitchFamily="18" charset="0"/>
              </a:rPr>
              <a:t>Sergeant-at-Arms – </a:t>
            </a:r>
            <a:r>
              <a:rPr lang="en-US" sz="2800" dirty="0">
                <a:latin typeface="Century Gothic" panose="020B0502020202020204" pitchFamily="34" charset="0"/>
                <a:ea typeface="Times New Roman" panose="02020603050405020304" pitchFamily="18" charset="0"/>
              </a:rPr>
              <a:t>Chief Tim Robinson</a:t>
            </a:r>
            <a:br>
              <a:rPr lang="en-US" sz="2800" dirty="0">
                <a:effectLst/>
                <a:latin typeface="Century Gothic" panose="020B0502020202020204" pitchFamily="34" charset="0"/>
                <a:ea typeface="Times New Roman" panose="02020603050405020304" pitchFamily="18" charset="0"/>
              </a:rPr>
            </a:br>
            <a:r>
              <a:rPr lang="en-US" sz="2800" dirty="0">
                <a:effectLst/>
                <a:latin typeface="Century Gothic" panose="020B0502020202020204" pitchFamily="34" charset="0"/>
                <a:ea typeface="Times New Roman" panose="02020603050405020304" pitchFamily="18" charset="0"/>
              </a:rPr>
              <a:t>Teller – Steve Ransdell</a:t>
            </a:r>
            <a:endParaRPr lang="en-US" sz="2800" b="1" dirty="0">
              <a:latin typeface="Century Gothic" panose="020B0502020202020204" pitchFamily="34" charset="0"/>
            </a:endParaRPr>
          </a:p>
        </p:txBody>
      </p:sp>
      <p:sp>
        <p:nvSpPr>
          <p:cNvPr id="13" name="Rectangle 12">
            <a:extLst>
              <a:ext uri="{FF2B5EF4-FFF2-40B4-BE49-F238E27FC236}">
                <a16:creationId xmlns:a16="http://schemas.microsoft.com/office/drawing/2014/main" id="{B61A74B3-E247-44D4-8C48-FAE8E20564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dirty="0"/>
          </a:p>
        </p:txBody>
      </p:sp>
    </p:spTree>
    <p:extLst>
      <p:ext uri="{BB962C8B-B14F-4D97-AF65-F5344CB8AC3E}">
        <p14:creationId xmlns:p14="http://schemas.microsoft.com/office/powerpoint/2010/main" val="2078525945"/>
      </p:ext>
    </p:extLst>
  </p:cSld>
  <p:clrMapOvr>
    <a:overrideClrMapping bg1="lt1" tx1="dk1" bg2="lt2" tx2="dk2" accent1="accent1" accent2="accent2" accent3="accent3" accent4="accent4" accent5="accent5" accent6="accent6" hlink="hlink" folHlink="folHlink"/>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2000"/>
                <a:hueMod val="108000"/>
                <a:satMod val="164000"/>
                <a:lumMod val="69000"/>
              </a:schemeClr>
              <a:schemeClr val="bg2">
                <a:tint val="96000"/>
                <a:hueMod val="90000"/>
                <a:satMod val="130000"/>
                <a:lumMod val="134000"/>
              </a:schemeClr>
            </a:duotone>
          </a:blip>
          <a:stretch/>
        </a:blipFill>
        <a:effectLst/>
      </p:bgPr>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7594FC8B-8CD2-407F-94F1-9C71F5AEC2B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3027759" cy="4188315"/>
          </a:xfrm>
          <a:prstGeom prst="rect">
            <a:avLst/>
          </a:prstGeom>
        </p:spPr>
      </p:pic>
      <p:pic>
        <p:nvPicPr>
          <p:cNvPr id="18" name="Picture 17">
            <a:extLst>
              <a:ext uri="{FF2B5EF4-FFF2-40B4-BE49-F238E27FC236}">
                <a16:creationId xmlns:a16="http://schemas.microsoft.com/office/drawing/2014/main" id="{DBABC971-8D40-4A4F-AC60-28B9172789B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141809" cy="2365453"/>
          </a:xfrm>
          <a:prstGeom prst="rect">
            <a:avLst/>
          </a:prstGeom>
        </p:spPr>
      </p:pic>
      <p:sp>
        <p:nvSpPr>
          <p:cNvPr id="20" name="Oval 19">
            <a:extLst>
              <a:ext uri="{FF2B5EF4-FFF2-40B4-BE49-F238E27FC236}">
                <a16:creationId xmlns:a16="http://schemas.microsoft.com/office/drawing/2014/main" id="{B9C04DC5-313B-4FE4-B868-5672A37641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56759" y="1676400"/>
            <a:ext cx="211455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pic>
        <p:nvPicPr>
          <p:cNvPr id="22" name="Picture 21">
            <a:extLst>
              <a:ext uri="{FF2B5EF4-FFF2-40B4-BE49-F238E27FC236}">
                <a16:creationId xmlns:a16="http://schemas.microsoft.com/office/drawing/2014/main" id="{791AE23E-90C9-4963-96E2-8DADBFC3BC0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5999559" y="0"/>
            <a:ext cx="1202540" cy="1141407"/>
          </a:xfrm>
          <a:prstGeom prst="rect">
            <a:avLst/>
          </a:prstGeom>
        </p:spPr>
      </p:pic>
      <p:pic>
        <p:nvPicPr>
          <p:cNvPr id="24" name="Picture 23">
            <a:extLst>
              <a:ext uri="{FF2B5EF4-FFF2-40B4-BE49-F238E27FC236}">
                <a16:creationId xmlns:a16="http://schemas.microsoft.com/office/drawing/2014/main" id="{C5F93E90-4379-4AAC-B021-E5FA6D974AE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6456759" y="6096000"/>
            <a:ext cx="745300" cy="762000"/>
          </a:xfrm>
          <a:prstGeom prst="rect">
            <a:avLst/>
          </a:prstGeom>
        </p:spPr>
      </p:pic>
      <p:sp>
        <p:nvSpPr>
          <p:cNvPr id="26" name="Rectangle 25">
            <a:extLst>
              <a:ext uri="{FF2B5EF4-FFF2-40B4-BE49-F238E27FC236}">
                <a16:creationId xmlns:a16="http://schemas.microsoft.com/office/drawing/2014/main" id="{329FDD08-42D8-4AFF-90E5-5DAA5BC4CB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28" name="Freeform 7">
            <a:extLst>
              <a:ext uri="{FF2B5EF4-FFF2-40B4-BE49-F238E27FC236}">
                <a16:creationId xmlns:a16="http://schemas.microsoft.com/office/drawing/2014/main" id="{0A01F2A2-AEDD-47DC-AFB5-B97CEB9A53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39954" y="1460230"/>
            <a:ext cx="2604045"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tx1">
              <a:alpha val="20000"/>
            </a:schemeClr>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4" name="Title 3">
            <a:extLst>
              <a:ext uri="{FF2B5EF4-FFF2-40B4-BE49-F238E27FC236}">
                <a16:creationId xmlns:a16="http://schemas.microsoft.com/office/drawing/2014/main" id="{C1A06080-1F99-690E-67CA-9BC6BE508654}"/>
              </a:ext>
            </a:extLst>
          </p:cNvPr>
          <p:cNvSpPr>
            <a:spLocks noGrp="1"/>
          </p:cNvSpPr>
          <p:nvPr>
            <p:ph type="title"/>
          </p:nvPr>
        </p:nvSpPr>
        <p:spPr>
          <a:xfrm>
            <a:off x="1141809" y="551963"/>
            <a:ext cx="6458539" cy="1016654"/>
          </a:xfrm>
        </p:spPr>
        <p:txBody>
          <a:bodyPr vert="horz" lIns="91440" tIns="45720" rIns="91440" bIns="45720" rtlCol="0" anchor="t">
            <a:normAutofit/>
          </a:bodyPr>
          <a:lstStyle/>
          <a:p>
            <a:pPr algn="ctr"/>
            <a:r>
              <a:rPr lang="en-US" sz="4200" b="1" dirty="0"/>
              <a:t>Bulkheads &amp; Waterways</a:t>
            </a:r>
          </a:p>
        </p:txBody>
      </p:sp>
      <p:sp>
        <p:nvSpPr>
          <p:cNvPr id="30" name="Rectangle 29">
            <a:extLst>
              <a:ext uri="{FF2B5EF4-FFF2-40B4-BE49-F238E27FC236}">
                <a16:creationId xmlns:a16="http://schemas.microsoft.com/office/drawing/2014/main" id="{DB5AF5F3-AD0A-4EFA-854A-47C780F262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924298"/>
            <a:ext cx="9144313" cy="293370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32" name="Freeform 5">
            <a:extLst>
              <a:ext uri="{FF2B5EF4-FFF2-40B4-BE49-F238E27FC236}">
                <a16:creationId xmlns:a16="http://schemas.microsoft.com/office/drawing/2014/main" id="{1E3D6D6C-E192-4135-B1DB-17C71EEBC9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762067"/>
            <a:ext cx="9143772" cy="2802467"/>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rgbClr val="FFFFFF"/>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10" name="TextBox 9">
            <a:extLst>
              <a:ext uri="{FF2B5EF4-FFF2-40B4-BE49-F238E27FC236}">
                <a16:creationId xmlns:a16="http://schemas.microsoft.com/office/drawing/2014/main" id="{96EA6496-3F53-A006-9FB1-EC30BF40D914}"/>
              </a:ext>
            </a:extLst>
          </p:cNvPr>
          <p:cNvSpPr txBox="1"/>
          <p:nvPr/>
        </p:nvSpPr>
        <p:spPr>
          <a:xfrm>
            <a:off x="115491" y="2971800"/>
            <a:ext cx="5370910" cy="3334237"/>
          </a:xfrm>
          <a:prstGeom prst="rect">
            <a:avLst/>
          </a:prstGeom>
        </p:spPr>
        <p:txBody>
          <a:bodyPr vert="horz" lIns="91440" tIns="45720" rIns="91440" bIns="45720" rtlCol="0">
            <a:normAutofit/>
          </a:bodyPr>
          <a:lstStyle/>
          <a:p>
            <a:pPr marL="0" marR="0" lvl="0" indent="0" algn="l" defTabSz="457200" rtl="0" eaLnBrk="1" fontAlgn="auto" latinLnBrk="0" hangingPunct="1">
              <a:lnSpc>
                <a:spcPct val="100000"/>
              </a:lnSpc>
              <a:spcBef>
                <a:spcPts val="1000"/>
              </a:spcBef>
              <a:spcAft>
                <a:spcPts val="0"/>
              </a:spcAft>
              <a:buClr>
                <a:srgbClr val="ACD433"/>
              </a:buClr>
              <a:buSzPct val="80000"/>
              <a:buFont typeface="Wingdings 3" charset="2"/>
              <a:buChar char=""/>
              <a:tabLst/>
              <a:defRPr/>
            </a:pPr>
            <a:r>
              <a:rPr lang="en-US" dirty="0">
                <a:solidFill>
                  <a:prstClr val="black"/>
                </a:solidFill>
                <a:latin typeface="Century Gothic" panose="020B0502020202020204"/>
              </a:rPr>
              <a:t>Bulkhead Replacement:</a:t>
            </a:r>
          </a:p>
          <a:p>
            <a:pPr lvl="1" defTabSz="457200">
              <a:spcBef>
                <a:spcPts val="1000"/>
              </a:spcBef>
              <a:buClr>
                <a:srgbClr val="ACD433"/>
              </a:buClr>
              <a:buSzPct val="80000"/>
              <a:buFont typeface="Wingdings 3" charset="2"/>
              <a:buChar char=""/>
              <a:defRPr/>
            </a:pPr>
            <a:r>
              <a:rPr lang="en-US" sz="1600" dirty="0">
                <a:solidFill>
                  <a:prstClr val="black"/>
                </a:solidFill>
                <a:latin typeface="Century Gothic" panose="020B0502020202020204"/>
              </a:rPr>
              <a:t>2024/2025 replacement included Wood Duck Drive, Mallard Drive East, and Ebb Tide Court</a:t>
            </a:r>
            <a:endParaRPr lang="en-US" sz="1500" dirty="0">
              <a:solidFill>
                <a:prstClr val="black"/>
              </a:solidFill>
              <a:latin typeface="Century Gothic" panose="020B0502020202020204"/>
            </a:endParaRPr>
          </a:p>
          <a:p>
            <a:pPr lvl="1" defTabSz="457200">
              <a:spcBef>
                <a:spcPts val="1000"/>
              </a:spcBef>
              <a:buClr>
                <a:srgbClr val="ACD433"/>
              </a:buClr>
              <a:buSzPct val="80000"/>
              <a:buFont typeface="Wingdings 3" charset="2"/>
              <a:buChar char=""/>
              <a:defRPr/>
            </a:pPr>
            <a:r>
              <a:rPr lang="en-US" sz="1600" dirty="0">
                <a:solidFill>
                  <a:prstClr val="black"/>
                </a:solidFill>
                <a:latin typeface="Century Gothic" panose="020B0502020202020204"/>
              </a:rPr>
              <a:t>Board approved next two years bulkhead replacement at the March 29, 2025 meeting</a:t>
            </a:r>
          </a:p>
          <a:p>
            <a:pPr lvl="2" defTabSz="457200">
              <a:spcBef>
                <a:spcPts val="1000"/>
              </a:spcBef>
              <a:buClr>
                <a:srgbClr val="ACD433"/>
              </a:buClr>
              <a:buSzPct val="80000"/>
              <a:buFont typeface="Wingdings 3" charset="2"/>
              <a:buChar char=""/>
              <a:defRPr/>
            </a:pPr>
            <a:r>
              <a:rPr lang="en-US" sz="1500" dirty="0">
                <a:solidFill>
                  <a:prstClr val="black"/>
                </a:solidFill>
                <a:latin typeface="Century Gothic" panose="020B0502020202020204"/>
              </a:rPr>
              <a:t>Locked in price of $450 per linear foot</a:t>
            </a:r>
          </a:p>
          <a:p>
            <a:pPr lvl="2" defTabSz="457200">
              <a:spcBef>
                <a:spcPts val="1000"/>
              </a:spcBef>
              <a:buClr>
                <a:srgbClr val="ACD433"/>
              </a:buClr>
              <a:buSzPct val="80000"/>
              <a:buFont typeface="Wingdings 3" charset="2"/>
              <a:buChar char=""/>
              <a:defRPr/>
            </a:pPr>
            <a:r>
              <a:rPr lang="en-US" sz="1500" dirty="0">
                <a:solidFill>
                  <a:prstClr val="black"/>
                </a:solidFill>
                <a:latin typeface="Century Gothic" panose="020B0502020202020204"/>
              </a:rPr>
              <a:t>1,500 linear feet to be completed each year</a:t>
            </a:r>
          </a:p>
        </p:txBody>
      </p:sp>
      <p:pic>
        <p:nvPicPr>
          <p:cNvPr id="3" name="Picture 2" descr="A group of people working on a dock&#10;&#10;Description automatically generated">
            <a:extLst>
              <a:ext uri="{FF2B5EF4-FFF2-40B4-BE49-F238E27FC236}">
                <a16:creationId xmlns:a16="http://schemas.microsoft.com/office/drawing/2014/main" id="{7D17DBEE-AC6E-13A3-D381-CBB08BD1AC9B}"/>
              </a:ext>
            </a:extLst>
          </p:cNvPr>
          <p:cNvPicPr>
            <a:picLocks noChangeAspect="1"/>
          </p:cNvPicPr>
          <p:nvPr/>
        </p:nvPicPr>
        <p:blipFill rotWithShape="1">
          <a:blip r:embed="rId7">
            <a:extLst>
              <a:ext uri="{28A0092B-C50C-407E-A947-70E740481C1C}">
                <a14:useLocalDpi xmlns:a14="http://schemas.microsoft.com/office/drawing/2010/main" val="0"/>
              </a:ext>
            </a:extLst>
          </a:blip>
          <a:srcRect t="6451" r="2" b="24374"/>
          <a:stretch/>
        </p:blipFill>
        <p:spPr>
          <a:xfrm>
            <a:off x="5601892" y="2731114"/>
            <a:ext cx="3553917" cy="3277962"/>
          </a:xfrm>
          <a:prstGeom prst="rect">
            <a:avLst/>
          </a:prstGeom>
        </p:spPr>
      </p:pic>
    </p:spTree>
    <p:extLst>
      <p:ext uri="{BB962C8B-B14F-4D97-AF65-F5344CB8AC3E}">
        <p14:creationId xmlns:p14="http://schemas.microsoft.com/office/powerpoint/2010/main" val="9537411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2000"/>
                <a:hueMod val="108000"/>
                <a:satMod val="164000"/>
                <a:lumMod val="69000"/>
              </a:schemeClr>
              <a:schemeClr val="bg2">
                <a:tint val="96000"/>
                <a:hueMod val="90000"/>
                <a:satMod val="130000"/>
                <a:lumMod val="134000"/>
              </a:schemeClr>
            </a:duotone>
          </a:blip>
          <a:stretch/>
        </a:blipFill>
        <a:effectLst/>
      </p:bgPr>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7594FC8B-8CD2-407F-94F1-9C71F5AEC2B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3027759" cy="4188315"/>
          </a:xfrm>
          <a:prstGeom prst="rect">
            <a:avLst/>
          </a:prstGeom>
        </p:spPr>
      </p:pic>
      <p:pic>
        <p:nvPicPr>
          <p:cNvPr id="18" name="Picture 17">
            <a:extLst>
              <a:ext uri="{FF2B5EF4-FFF2-40B4-BE49-F238E27FC236}">
                <a16:creationId xmlns:a16="http://schemas.microsoft.com/office/drawing/2014/main" id="{DBABC971-8D40-4A4F-AC60-28B9172789B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141809" cy="2365453"/>
          </a:xfrm>
          <a:prstGeom prst="rect">
            <a:avLst/>
          </a:prstGeom>
        </p:spPr>
      </p:pic>
      <p:sp>
        <p:nvSpPr>
          <p:cNvPr id="20" name="Oval 19">
            <a:extLst>
              <a:ext uri="{FF2B5EF4-FFF2-40B4-BE49-F238E27FC236}">
                <a16:creationId xmlns:a16="http://schemas.microsoft.com/office/drawing/2014/main" id="{B9C04DC5-313B-4FE4-B868-5672A37641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56759" y="1676400"/>
            <a:ext cx="211455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pic>
        <p:nvPicPr>
          <p:cNvPr id="22" name="Picture 21">
            <a:extLst>
              <a:ext uri="{FF2B5EF4-FFF2-40B4-BE49-F238E27FC236}">
                <a16:creationId xmlns:a16="http://schemas.microsoft.com/office/drawing/2014/main" id="{791AE23E-90C9-4963-96E2-8DADBFC3BC0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5999559" y="0"/>
            <a:ext cx="1202540" cy="1141407"/>
          </a:xfrm>
          <a:prstGeom prst="rect">
            <a:avLst/>
          </a:prstGeom>
        </p:spPr>
      </p:pic>
      <p:pic>
        <p:nvPicPr>
          <p:cNvPr id="24" name="Picture 23">
            <a:extLst>
              <a:ext uri="{FF2B5EF4-FFF2-40B4-BE49-F238E27FC236}">
                <a16:creationId xmlns:a16="http://schemas.microsoft.com/office/drawing/2014/main" id="{C5F93E90-4379-4AAC-B021-E5FA6D974AE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6456759" y="6096000"/>
            <a:ext cx="745300" cy="762000"/>
          </a:xfrm>
          <a:prstGeom prst="rect">
            <a:avLst/>
          </a:prstGeom>
        </p:spPr>
      </p:pic>
      <p:sp>
        <p:nvSpPr>
          <p:cNvPr id="26" name="Rectangle 25">
            <a:extLst>
              <a:ext uri="{FF2B5EF4-FFF2-40B4-BE49-F238E27FC236}">
                <a16:creationId xmlns:a16="http://schemas.microsoft.com/office/drawing/2014/main" id="{329FDD08-42D8-4AFF-90E5-5DAA5BC4CB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28" name="Freeform 7">
            <a:extLst>
              <a:ext uri="{FF2B5EF4-FFF2-40B4-BE49-F238E27FC236}">
                <a16:creationId xmlns:a16="http://schemas.microsoft.com/office/drawing/2014/main" id="{0A01F2A2-AEDD-47DC-AFB5-B97CEB9A53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39954" y="1460230"/>
            <a:ext cx="2604045"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tx1">
              <a:alpha val="20000"/>
            </a:schemeClr>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4" name="Title 3">
            <a:extLst>
              <a:ext uri="{FF2B5EF4-FFF2-40B4-BE49-F238E27FC236}">
                <a16:creationId xmlns:a16="http://schemas.microsoft.com/office/drawing/2014/main" id="{C1A06080-1F99-690E-67CA-9BC6BE508654}"/>
              </a:ext>
            </a:extLst>
          </p:cNvPr>
          <p:cNvSpPr>
            <a:spLocks noGrp="1"/>
          </p:cNvSpPr>
          <p:nvPr>
            <p:ph type="title"/>
          </p:nvPr>
        </p:nvSpPr>
        <p:spPr>
          <a:xfrm>
            <a:off x="2628786" y="619511"/>
            <a:ext cx="3886199" cy="1016654"/>
          </a:xfrm>
        </p:spPr>
        <p:txBody>
          <a:bodyPr vert="horz" lIns="91440" tIns="45720" rIns="91440" bIns="45720" rtlCol="0" anchor="t">
            <a:normAutofit/>
          </a:bodyPr>
          <a:lstStyle/>
          <a:p>
            <a:pPr algn="ctr"/>
            <a:r>
              <a:rPr lang="en-US" sz="4200" b="1" dirty="0"/>
              <a:t>Mailboxes</a:t>
            </a:r>
          </a:p>
        </p:txBody>
      </p:sp>
      <p:sp>
        <p:nvSpPr>
          <p:cNvPr id="30" name="Rectangle 29">
            <a:extLst>
              <a:ext uri="{FF2B5EF4-FFF2-40B4-BE49-F238E27FC236}">
                <a16:creationId xmlns:a16="http://schemas.microsoft.com/office/drawing/2014/main" id="{DB5AF5F3-AD0A-4EFA-854A-47C780F262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924298"/>
            <a:ext cx="9144313" cy="293370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32" name="Freeform 5">
            <a:extLst>
              <a:ext uri="{FF2B5EF4-FFF2-40B4-BE49-F238E27FC236}">
                <a16:creationId xmlns:a16="http://schemas.microsoft.com/office/drawing/2014/main" id="{1E3D6D6C-E192-4135-B1DB-17C71EEBC9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762067"/>
            <a:ext cx="9143772" cy="2802467"/>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rgbClr val="FFFFFF"/>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10" name="TextBox 9">
            <a:extLst>
              <a:ext uri="{FF2B5EF4-FFF2-40B4-BE49-F238E27FC236}">
                <a16:creationId xmlns:a16="http://schemas.microsoft.com/office/drawing/2014/main" id="{96EA6496-3F53-A006-9FB1-EC30BF40D914}"/>
              </a:ext>
            </a:extLst>
          </p:cNvPr>
          <p:cNvSpPr txBox="1"/>
          <p:nvPr/>
        </p:nvSpPr>
        <p:spPr>
          <a:xfrm>
            <a:off x="3001833" y="2834422"/>
            <a:ext cx="5956845" cy="3345021"/>
          </a:xfrm>
          <a:prstGeom prst="rect">
            <a:avLst/>
          </a:prstGeom>
        </p:spPr>
        <p:txBody>
          <a:bodyPr vert="horz" lIns="91440" tIns="45720" rIns="91440" bIns="45720" rtlCol="0">
            <a:normAutofit/>
          </a:bodyPr>
          <a:lstStyle/>
          <a:p>
            <a:pPr marL="0" marR="0" lvl="0" indent="0" algn="l" defTabSz="457200" rtl="0" eaLnBrk="1" fontAlgn="auto" latinLnBrk="0" hangingPunct="1">
              <a:lnSpc>
                <a:spcPct val="100000"/>
              </a:lnSpc>
              <a:spcAft>
                <a:spcPts val="0"/>
              </a:spcAft>
              <a:buClr>
                <a:srgbClr val="ACD433"/>
              </a:buClr>
              <a:buSzPct val="80000"/>
              <a:buFont typeface="Wingdings 3" charset="2"/>
              <a:buChar char=""/>
              <a:tabLst/>
              <a:defRPr/>
            </a:pPr>
            <a:r>
              <a:rPr kumimoji="0" lang="en-US" b="0" i="0" u="none" strike="noStrike" kern="1200" cap="none" spc="0" normalizeH="0" baseline="0" noProof="0" dirty="0">
                <a:ln>
                  <a:noFill/>
                </a:ln>
                <a:solidFill>
                  <a:prstClr val="black"/>
                </a:solidFill>
                <a:effectLst/>
                <a:uLnTx/>
                <a:uFillTx/>
                <a:latin typeface="Century Gothic" panose="020B0502020202020204"/>
                <a:ea typeface="+mn-ea"/>
                <a:cs typeface="+mn-cs"/>
              </a:rPr>
              <a:t>Maintenance/Replacement:</a:t>
            </a:r>
          </a:p>
          <a:p>
            <a:pPr lvl="1" defTabSz="457200">
              <a:buClr>
                <a:srgbClr val="ACD433"/>
              </a:buClr>
              <a:buSzPct val="80000"/>
              <a:buFont typeface="Wingdings 3" charset="2"/>
              <a:buChar char=""/>
              <a:defRPr/>
            </a:pPr>
            <a:r>
              <a:rPr lang="en-US" sz="1600" dirty="0">
                <a:solidFill>
                  <a:prstClr val="black"/>
                </a:solidFill>
                <a:latin typeface="Century Gothic" panose="020B0502020202020204"/>
              </a:rPr>
              <a:t>Repairs to existing mailboxes made by Public Works (cost savings)</a:t>
            </a:r>
            <a:r>
              <a:rPr lang="en-US" sz="1600" dirty="0">
                <a:solidFill>
                  <a:prstClr val="black"/>
                </a:solidFill>
              </a:rPr>
              <a:t> </a:t>
            </a:r>
          </a:p>
          <a:p>
            <a:pPr lvl="2" defTabSz="457200">
              <a:buClr>
                <a:srgbClr val="ACD433"/>
              </a:buClr>
              <a:buSzPct val="80000"/>
              <a:buFont typeface="Wingdings 3" charset="2"/>
              <a:buChar char=""/>
              <a:defRPr/>
            </a:pPr>
            <a:r>
              <a:rPr lang="en-US" sz="1600" dirty="0">
                <a:solidFill>
                  <a:prstClr val="black"/>
                </a:solidFill>
              </a:rPr>
              <a:t>2021-2024 repairs:  $8,685</a:t>
            </a:r>
            <a:endParaRPr lang="en-US" sz="1600" dirty="0">
              <a:solidFill>
                <a:prstClr val="black"/>
              </a:solidFill>
              <a:latin typeface="Century Gothic" panose="020B0502020202020204"/>
            </a:endParaRPr>
          </a:p>
          <a:p>
            <a:pPr lvl="1" defTabSz="457200">
              <a:buClr>
                <a:srgbClr val="ACD433"/>
              </a:buClr>
              <a:buSzPct val="80000"/>
              <a:buFont typeface="Wingdings 3" charset="2"/>
              <a:buChar char=""/>
              <a:defRPr/>
            </a:pPr>
            <a:r>
              <a:rPr lang="en-US" sz="1600" dirty="0">
                <a:solidFill>
                  <a:prstClr val="black"/>
                </a:solidFill>
                <a:latin typeface="Century Gothic" panose="020B0502020202020204"/>
              </a:rPr>
              <a:t>Pedestals &amp; mailboxes ordered and replaced:</a:t>
            </a:r>
          </a:p>
          <a:p>
            <a:pPr lvl="2" defTabSz="457200">
              <a:buClr>
                <a:srgbClr val="ACD433"/>
              </a:buClr>
              <a:buSzPct val="80000"/>
              <a:buFont typeface="Wingdings 3" charset="2"/>
              <a:buChar char=""/>
              <a:defRPr/>
            </a:pPr>
            <a:r>
              <a:rPr lang="en-US" sz="1600" dirty="0">
                <a:solidFill>
                  <a:prstClr val="black"/>
                </a:solidFill>
                <a:latin typeface="Century Gothic" panose="020B0502020202020204"/>
              </a:rPr>
              <a:t>2022-2025:  $152,748</a:t>
            </a:r>
          </a:p>
          <a:p>
            <a:pPr lvl="2" defTabSz="457200">
              <a:buClr>
                <a:srgbClr val="ACD433"/>
              </a:buClr>
              <a:buSzPct val="80000"/>
              <a:buFont typeface="Wingdings 3" charset="2"/>
              <a:buChar char=""/>
              <a:defRPr/>
            </a:pPr>
            <a:r>
              <a:rPr lang="en-US" sz="1600" dirty="0">
                <a:solidFill>
                  <a:prstClr val="black"/>
                </a:solidFill>
                <a:latin typeface="Century Gothic" panose="020B0502020202020204"/>
              </a:rPr>
              <a:t>This year replacement:  </a:t>
            </a:r>
          </a:p>
          <a:p>
            <a:pPr lvl="3" defTabSz="457200">
              <a:buClr>
                <a:srgbClr val="ACD433"/>
              </a:buClr>
              <a:buSzPct val="80000"/>
              <a:buFont typeface="Wingdings 3" charset="2"/>
              <a:buChar char=""/>
              <a:defRPr/>
            </a:pPr>
            <a:r>
              <a:rPr lang="en-US" sz="1600" dirty="0">
                <a:solidFill>
                  <a:prstClr val="black"/>
                </a:solidFill>
                <a:latin typeface="Century Gothic" panose="020B0502020202020204"/>
              </a:rPr>
              <a:t>Wood Duck replaced in July; Cannon Drive scheduled for the Fall</a:t>
            </a:r>
          </a:p>
          <a:p>
            <a:pPr lvl="1" defTabSz="457200">
              <a:buClr>
                <a:srgbClr val="ACD433"/>
              </a:buClr>
              <a:buSzPct val="80000"/>
              <a:buFont typeface="Wingdings 3" charset="2"/>
              <a:buChar char=""/>
              <a:defRPr/>
            </a:pPr>
            <a:r>
              <a:rPr lang="en-US" sz="1600" dirty="0">
                <a:solidFill>
                  <a:prstClr val="black"/>
                </a:solidFill>
                <a:latin typeface="Century Gothic" panose="020B0502020202020204"/>
              </a:rPr>
              <a:t>Concrete &amp; paving work:</a:t>
            </a:r>
          </a:p>
          <a:p>
            <a:pPr lvl="2" defTabSz="457200">
              <a:buClr>
                <a:srgbClr val="ACD433"/>
              </a:buClr>
              <a:buSzPct val="80000"/>
              <a:buFont typeface="Wingdings 3" charset="2"/>
              <a:buChar char=""/>
              <a:defRPr/>
            </a:pPr>
            <a:r>
              <a:rPr lang="en-US" sz="1600" dirty="0">
                <a:solidFill>
                  <a:prstClr val="black"/>
                </a:solidFill>
                <a:latin typeface="Century Gothic" panose="020B0502020202020204"/>
              </a:rPr>
              <a:t>2022-2025:  $39,852</a:t>
            </a:r>
          </a:p>
        </p:txBody>
      </p:sp>
      <p:pic>
        <p:nvPicPr>
          <p:cNvPr id="2" name="Picture 1" descr="A row of mailboxes on a sidewalk&#10;&#10;AI-generated content may be incorrect.">
            <a:extLst>
              <a:ext uri="{FF2B5EF4-FFF2-40B4-BE49-F238E27FC236}">
                <a16:creationId xmlns:a16="http://schemas.microsoft.com/office/drawing/2014/main" id="{260353B9-FD03-6F66-8D6F-821F8823293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2209800"/>
            <a:ext cx="2819399" cy="2114549"/>
          </a:xfrm>
          <a:prstGeom prst="rect">
            <a:avLst/>
          </a:prstGeom>
        </p:spPr>
      </p:pic>
      <p:sp>
        <p:nvSpPr>
          <p:cNvPr id="3" name="TextBox 2">
            <a:extLst>
              <a:ext uri="{FF2B5EF4-FFF2-40B4-BE49-F238E27FC236}">
                <a16:creationId xmlns:a16="http://schemas.microsoft.com/office/drawing/2014/main" id="{36020674-9EBB-2D97-C610-6AE4AAE0BFA0}"/>
              </a:ext>
            </a:extLst>
          </p:cNvPr>
          <p:cNvSpPr txBox="1"/>
          <p:nvPr/>
        </p:nvSpPr>
        <p:spPr>
          <a:xfrm>
            <a:off x="501535" y="4297434"/>
            <a:ext cx="2024687" cy="307777"/>
          </a:xfrm>
          <a:prstGeom prst="rect">
            <a:avLst/>
          </a:prstGeom>
          <a:noFill/>
        </p:spPr>
        <p:txBody>
          <a:bodyPr wrap="square" rtlCol="0">
            <a:spAutoFit/>
          </a:bodyPr>
          <a:lstStyle/>
          <a:p>
            <a:r>
              <a:rPr lang="en-US" sz="1400" dirty="0">
                <a:solidFill>
                  <a:schemeClr val="bg1"/>
                </a:solidFill>
              </a:rPr>
              <a:t>Wood Duck - Before</a:t>
            </a:r>
          </a:p>
        </p:txBody>
      </p:sp>
      <p:sp>
        <p:nvSpPr>
          <p:cNvPr id="7" name="TextBox 6">
            <a:extLst>
              <a:ext uri="{FF2B5EF4-FFF2-40B4-BE49-F238E27FC236}">
                <a16:creationId xmlns:a16="http://schemas.microsoft.com/office/drawing/2014/main" id="{20C95072-789B-E960-6941-0C967416C019}"/>
              </a:ext>
            </a:extLst>
          </p:cNvPr>
          <p:cNvSpPr txBox="1"/>
          <p:nvPr/>
        </p:nvSpPr>
        <p:spPr>
          <a:xfrm>
            <a:off x="465746" y="6532969"/>
            <a:ext cx="1887906" cy="307777"/>
          </a:xfrm>
          <a:prstGeom prst="rect">
            <a:avLst/>
          </a:prstGeom>
          <a:noFill/>
        </p:spPr>
        <p:txBody>
          <a:bodyPr wrap="square" rtlCol="0">
            <a:spAutoFit/>
          </a:bodyPr>
          <a:lstStyle/>
          <a:p>
            <a:r>
              <a:rPr lang="en-US" sz="1400" dirty="0">
                <a:solidFill>
                  <a:schemeClr val="bg1"/>
                </a:solidFill>
              </a:rPr>
              <a:t>Wood Duck - After</a:t>
            </a:r>
          </a:p>
        </p:txBody>
      </p:sp>
      <p:pic>
        <p:nvPicPr>
          <p:cNvPr id="13" name="Picture 12" descr="A group of boxes on a concrete surface&#10;&#10;AI-generated content may be incorrect.">
            <a:extLst>
              <a:ext uri="{FF2B5EF4-FFF2-40B4-BE49-F238E27FC236}">
                <a16:creationId xmlns:a16="http://schemas.microsoft.com/office/drawing/2014/main" id="{49EE214A-F4C7-E1C5-0207-F80C87DCB21C}"/>
              </a:ext>
            </a:extLst>
          </p:cNvPr>
          <p:cNvPicPr>
            <a:picLocks noChangeAspect="1"/>
          </p:cNvPicPr>
          <p:nvPr/>
        </p:nvPicPr>
        <p:blipFill>
          <a:blip r:embed="rId8" cstate="print">
            <a:extLst>
              <a:ext uri="{28A0092B-C50C-407E-A947-70E740481C1C}">
                <a14:useLocalDpi xmlns:a14="http://schemas.microsoft.com/office/drawing/2010/main" val="0"/>
              </a:ext>
            </a:extLst>
          </a:blip>
          <a:srcRect t="6255" r="3307" b="8127"/>
          <a:stretch>
            <a:fillRect/>
          </a:stretch>
        </p:blipFill>
        <p:spPr>
          <a:xfrm>
            <a:off x="3142" y="4695149"/>
            <a:ext cx="2816257" cy="1870253"/>
          </a:xfrm>
          <a:prstGeom prst="rect">
            <a:avLst/>
          </a:prstGeom>
        </p:spPr>
      </p:pic>
    </p:spTree>
    <p:extLst>
      <p:ext uri="{BB962C8B-B14F-4D97-AF65-F5344CB8AC3E}">
        <p14:creationId xmlns:p14="http://schemas.microsoft.com/office/powerpoint/2010/main" val="107578903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2000"/>
                <a:hueMod val="108000"/>
                <a:satMod val="164000"/>
                <a:lumMod val="69000"/>
              </a:schemeClr>
              <a:schemeClr val="bg2">
                <a:tint val="96000"/>
                <a:hueMod val="90000"/>
                <a:satMod val="130000"/>
                <a:lumMod val="134000"/>
              </a:schemeClr>
            </a:duotone>
          </a:blip>
          <a:stretch/>
        </a:blipFill>
        <a:effectLst/>
      </p:bgPr>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7594FC8B-8CD2-407F-94F1-9C71F5AEC2B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3027759" cy="4188315"/>
          </a:xfrm>
          <a:prstGeom prst="rect">
            <a:avLst/>
          </a:prstGeom>
        </p:spPr>
      </p:pic>
      <p:pic>
        <p:nvPicPr>
          <p:cNvPr id="18" name="Picture 17">
            <a:extLst>
              <a:ext uri="{FF2B5EF4-FFF2-40B4-BE49-F238E27FC236}">
                <a16:creationId xmlns:a16="http://schemas.microsoft.com/office/drawing/2014/main" id="{DBABC971-8D40-4A4F-AC60-28B9172789B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141809" cy="2365453"/>
          </a:xfrm>
          <a:prstGeom prst="rect">
            <a:avLst/>
          </a:prstGeom>
        </p:spPr>
      </p:pic>
      <p:sp>
        <p:nvSpPr>
          <p:cNvPr id="20" name="Oval 19">
            <a:extLst>
              <a:ext uri="{FF2B5EF4-FFF2-40B4-BE49-F238E27FC236}">
                <a16:creationId xmlns:a16="http://schemas.microsoft.com/office/drawing/2014/main" id="{B9C04DC5-313B-4FE4-B868-5672A37641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56759" y="1676400"/>
            <a:ext cx="211455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pic>
        <p:nvPicPr>
          <p:cNvPr id="22" name="Picture 21">
            <a:extLst>
              <a:ext uri="{FF2B5EF4-FFF2-40B4-BE49-F238E27FC236}">
                <a16:creationId xmlns:a16="http://schemas.microsoft.com/office/drawing/2014/main" id="{791AE23E-90C9-4963-96E2-8DADBFC3BC0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5999559" y="0"/>
            <a:ext cx="1202540" cy="1141407"/>
          </a:xfrm>
          <a:prstGeom prst="rect">
            <a:avLst/>
          </a:prstGeom>
        </p:spPr>
      </p:pic>
      <p:pic>
        <p:nvPicPr>
          <p:cNvPr id="24" name="Picture 23">
            <a:extLst>
              <a:ext uri="{FF2B5EF4-FFF2-40B4-BE49-F238E27FC236}">
                <a16:creationId xmlns:a16="http://schemas.microsoft.com/office/drawing/2014/main" id="{C5F93E90-4379-4AAC-B021-E5FA6D974AE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6456759" y="6096000"/>
            <a:ext cx="745300" cy="762000"/>
          </a:xfrm>
          <a:prstGeom prst="rect">
            <a:avLst/>
          </a:prstGeom>
        </p:spPr>
      </p:pic>
      <p:sp>
        <p:nvSpPr>
          <p:cNvPr id="26" name="Rectangle 25">
            <a:extLst>
              <a:ext uri="{FF2B5EF4-FFF2-40B4-BE49-F238E27FC236}">
                <a16:creationId xmlns:a16="http://schemas.microsoft.com/office/drawing/2014/main" id="{329FDD08-42D8-4AFF-90E5-5DAA5BC4CB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28" name="Freeform 7">
            <a:extLst>
              <a:ext uri="{FF2B5EF4-FFF2-40B4-BE49-F238E27FC236}">
                <a16:creationId xmlns:a16="http://schemas.microsoft.com/office/drawing/2014/main" id="{0A01F2A2-AEDD-47DC-AFB5-B97CEB9A53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39954" y="1460230"/>
            <a:ext cx="2604045"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tx1">
              <a:alpha val="20000"/>
            </a:schemeClr>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4" name="Title 3">
            <a:extLst>
              <a:ext uri="{FF2B5EF4-FFF2-40B4-BE49-F238E27FC236}">
                <a16:creationId xmlns:a16="http://schemas.microsoft.com/office/drawing/2014/main" id="{C1A06080-1F99-690E-67CA-9BC6BE508654}"/>
              </a:ext>
            </a:extLst>
          </p:cNvPr>
          <p:cNvSpPr>
            <a:spLocks noGrp="1"/>
          </p:cNvSpPr>
          <p:nvPr>
            <p:ph type="title"/>
          </p:nvPr>
        </p:nvSpPr>
        <p:spPr>
          <a:xfrm>
            <a:off x="1228912" y="540767"/>
            <a:ext cx="6685948" cy="1016654"/>
          </a:xfrm>
        </p:spPr>
        <p:txBody>
          <a:bodyPr vert="horz" lIns="91440" tIns="45720" rIns="91440" bIns="45720" rtlCol="0" anchor="t">
            <a:normAutofit/>
          </a:bodyPr>
          <a:lstStyle/>
          <a:p>
            <a:pPr algn="ctr"/>
            <a:r>
              <a:rPr lang="en-US" sz="4200" b="1" dirty="0"/>
              <a:t>Drainage</a:t>
            </a:r>
          </a:p>
        </p:txBody>
      </p:sp>
      <p:sp>
        <p:nvSpPr>
          <p:cNvPr id="30" name="Rectangle 29">
            <a:extLst>
              <a:ext uri="{FF2B5EF4-FFF2-40B4-BE49-F238E27FC236}">
                <a16:creationId xmlns:a16="http://schemas.microsoft.com/office/drawing/2014/main" id="{DB5AF5F3-AD0A-4EFA-854A-47C780F262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924298"/>
            <a:ext cx="9144313" cy="293370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32" name="Freeform 5">
            <a:extLst>
              <a:ext uri="{FF2B5EF4-FFF2-40B4-BE49-F238E27FC236}">
                <a16:creationId xmlns:a16="http://schemas.microsoft.com/office/drawing/2014/main" id="{1E3D6D6C-E192-4135-B1DB-17C71EEBC9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762067"/>
            <a:ext cx="9143772" cy="2802467"/>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rgbClr val="FFFFFF"/>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10" name="TextBox 9">
            <a:extLst>
              <a:ext uri="{FF2B5EF4-FFF2-40B4-BE49-F238E27FC236}">
                <a16:creationId xmlns:a16="http://schemas.microsoft.com/office/drawing/2014/main" id="{96EA6496-3F53-A006-9FB1-EC30BF40D914}"/>
              </a:ext>
            </a:extLst>
          </p:cNvPr>
          <p:cNvSpPr txBox="1"/>
          <p:nvPr/>
        </p:nvSpPr>
        <p:spPr>
          <a:xfrm>
            <a:off x="67780" y="2466864"/>
            <a:ext cx="4351820" cy="3912906"/>
          </a:xfrm>
          <a:prstGeom prst="rect">
            <a:avLst/>
          </a:prstGeom>
        </p:spPr>
        <p:txBody>
          <a:bodyPr vert="horz" lIns="91440" tIns="45720" rIns="91440" bIns="45720" rtlCol="0">
            <a:normAutofit/>
          </a:bodyPr>
          <a:lstStyle/>
          <a:p>
            <a:pPr marL="0" marR="0" lvl="0" indent="0" algn="l" defTabSz="457200" rtl="0" eaLnBrk="1" fontAlgn="auto" latinLnBrk="0" hangingPunct="1">
              <a:lnSpc>
                <a:spcPct val="100000"/>
              </a:lnSpc>
              <a:spcBef>
                <a:spcPts val="1000"/>
              </a:spcBef>
              <a:spcAft>
                <a:spcPts val="0"/>
              </a:spcAft>
              <a:buClr>
                <a:srgbClr val="ACD433"/>
              </a:buClr>
              <a:buSzPct val="80000"/>
              <a:buFont typeface="Wingdings 3" charset="2"/>
              <a:buChar char=""/>
              <a:tabLst/>
              <a:defRPr/>
            </a:pPr>
            <a:r>
              <a:rPr kumimoji="0" lang="en-US" sz="1700" b="0" i="0" u="none" strike="noStrike" kern="1200" cap="none" spc="0" normalizeH="0" baseline="0" noProof="0" dirty="0">
                <a:ln>
                  <a:noFill/>
                </a:ln>
                <a:solidFill>
                  <a:prstClr val="black"/>
                </a:solidFill>
                <a:effectLst/>
                <a:uLnTx/>
                <a:uFillTx/>
                <a:latin typeface="Century Gothic" panose="020B0502020202020204"/>
                <a:ea typeface="+mn-ea"/>
                <a:cs typeface="+mn-cs"/>
              </a:rPr>
              <a:t>Introduction of “Bag It We Will Grab It”</a:t>
            </a:r>
          </a:p>
          <a:p>
            <a:pPr lvl="1" defTabSz="457200">
              <a:spcBef>
                <a:spcPts val="1000"/>
              </a:spcBef>
              <a:buClr>
                <a:srgbClr val="ACD433"/>
              </a:buClr>
              <a:buSzPct val="80000"/>
              <a:buFont typeface="Wingdings 3" charset="2"/>
              <a:buChar char=""/>
              <a:defRPr/>
            </a:pPr>
            <a:r>
              <a:rPr kumimoji="0" lang="en-US" sz="1600" b="0" i="0" u="none" strike="noStrike" kern="1200" cap="none" spc="0" normalizeH="0" baseline="0" noProof="0" dirty="0">
                <a:ln>
                  <a:noFill/>
                </a:ln>
                <a:solidFill>
                  <a:prstClr val="black"/>
                </a:solidFill>
                <a:effectLst/>
                <a:uLnTx/>
                <a:uFillTx/>
                <a:latin typeface="Century Gothic" panose="020B0502020202020204"/>
                <a:ea typeface="+mn-ea"/>
                <a:cs typeface="+mn-cs"/>
              </a:rPr>
              <a:t>Paper bags only – to be picked up by Public Works and Republic Services</a:t>
            </a:r>
          </a:p>
        </p:txBody>
      </p:sp>
      <p:sp>
        <p:nvSpPr>
          <p:cNvPr id="13" name="TextBox 12">
            <a:extLst>
              <a:ext uri="{FF2B5EF4-FFF2-40B4-BE49-F238E27FC236}">
                <a16:creationId xmlns:a16="http://schemas.microsoft.com/office/drawing/2014/main" id="{F73A6CA3-26BE-548F-310A-57757D3ABDA6}"/>
              </a:ext>
            </a:extLst>
          </p:cNvPr>
          <p:cNvSpPr txBox="1"/>
          <p:nvPr/>
        </p:nvSpPr>
        <p:spPr>
          <a:xfrm>
            <a:off x="8763754" y="4978843"/>
            <a:ext cx="112304" cy="532294"/>
          </a:xfrm>
          <a:prstGeom prst="rect">
            <a:avLst/>
          </a:prstGeom>
          <a:noFill/>
        </p:spPr>
        <p:txBody>
          <a:bodyPr wrap="square" rtlCol="0">
            <a:spAutoFit/>
          </a:bodyPr>
          <a:lstStyle/>
          <a:p>
            <a:endParaRPr lang="en-US" dirty="0"/>
          </a:p>
        </p:txBody>
      </p:sp>
      <p:sp>
        <p:nvSpPr>
          <p:cNvPr id="2" name="TextBox 1">
            <a:extLst>
              <a:ext uri="{FF2B5EF4-FFF2-40B4-BE49-F238E27FC236}">
                <a16:creationId xmlns:a16="http://schemas.microsoft.com/office/drawing/2014/main" id="{D70D9D41-D137-BED5-950E-742284A7214B}"/>
              </a:ext>
            </a:extLst>
          </p:cNvPr>
          <p:cNvSpPr txBox="1"/>
          <p:nvPr/>
        </p:nvSpPr>
        <p:spPr>
          <a:xfrm>
            <a:off x="4876800" y="2481122"/>
            <a:ext cx="4266858" cy="3546255"/>
          </a:xfrm>
          <a:prstGeom prst="rect">
            <a:avLst/>
          </a:prstGeom>
        </p:spPr>
        <p:txBody>
          <a:bodyPr vert="horz" lIns="91440" tIns="45720" rIns="91440" bIns="45720" rtlCol="0">
            <a:normAutofit/>
          </a:bodyPr>
          <a:lstStyle/>
          <a:p>
            <a:pPr marL="0" marR="0" lvl="0" indent="0" algn="l" defTabSz="457200" rtl="0" eaLnBrk="1" fontAlgn="auto" latinLnBrk="0" hangingPunct="1">
              <a:lnSpc>
                <a:spcPct val="100000"/>
              </a:lnSpc>
              <a:spcBef>
                <a:spcPts val="1000"/>
              </a:spcBef>
              <a:spcAft>
                <a:spcPts val="0"/>
              </a:spcAft>
              <a:buClr>
                <a:srgbClr val="ACD433"/>
              </a:buClr>
              <a:buSzPct val="80000"/>
              <a:buFont typeface="Wingdings 3" charset="2"/>
              <a:buChar char=""/>
              <a:tabLst/>
              <a:defRPr/>
            </a:pPr>
            <a:r>
              <a:rPr kumimoji="0" lang="en-US" sz="1700" b="0" i="0" u="none" strike="noStrike" kern="1200" cap="none" spc="0" normalizeH="0" baseline="0" noProof="0" dirty="0">
                <a:ln>
                  <a:noFill/>
                </a:ln>
                <a:solidFill>
                  <a:prstClr val="black"/>
                </a:solidFill>
                <a:effectLst/>
                <a:uLnTx/>
                <a:uFillTx/>
                <a:latin typeface="Century Gothic" panose="020B0502020202020204"/>
                <a:ea typeface="+mn-ea"/>
                <a:cs typeface="+mn-cs"/>
              </a:rPr>
              <a:t>Total spent on drainage (2021-2025) – $2,258,647.75:</a:t>
            </a:r>
          </a:p>
          <a:p>
            <a:pPr lvl="1" defTabSz="457200">
              <a:spcBef>
                <a:spcPts val="1000"/>
              </a:spcBef>
              <a:buClr>
                <a:srgbClr val="ACD433"/>
              </a:buClr>
              <a:buSzPct val="80000"/>
              <a:buFont typeface="Wingdings 3" charset="2"/>
              <a:buChar char=""/>
              <a:defRPr/>
            </a:pPr>
            <a:r>
              <a:rPr lang="en-US" sz="1600" dirty="0">
                <a:solidFill>
                  <a:prstClr val="black"/>
                </a:solidFill>
                <a:latin typeface="Century Gothic" panose="020B0502020202020204"/>
              </a:rPr>
              <a:t>Includes repairs, pipe replacements, excavating, and </a:t>
            </a:r>
            <a:r>
              <a:rPr kumimoji="0" lang="en-US" sz="1600" b="0" i="0" u="none" strike="noStrike" kern="1200" cap="none" spc="0" normalizeH="0" baseline="0" noProof="0" dirty="0">
                <a:ln>
                  <a:noFill/>
                </a:ln>
                <a:solidFill>
                  <a:prstClr val="black"/>
                </a:solidFill>
                <a:effectLst/>
                <a:uLnTx/>
                <a:uFillTx/>
                <a:latin typeface="Century Gothic" panose="020B0502020202020204"/>
                <a:ea typeface="+mn-ea"/>
                <a:cs typeface="+mn-cs"/>
              </a:rPr>
              <a:t>CIPP liners </a:t>
            </a:r>
          </a:p>
          <a:p>
            <a:pPr lvl="2" defTabSz="457200">
              <a:spcBef>
                <a:spcPts val="1000"/>
              </a:spcBef>
              <a:buClr>
                <a:srgbClr val="ACD433"/>
              </a:buClr>
              <a:buSzPct val="80000"/>
              <a:buFont typeface="Wingdings 3" charset="2"/>
              <a:buChar char=""/>
              <a:defRPr/>
            </a:pPr>
            <a:r>
              <a:rPr kumimoji="0" lang="en-US" sz="1600" b="0" i="0" u="none" strike="noStrike" kern="1200" cap="none" spc="0" normalizeH="0" baseline="0" noProof="0" dirty="0">
                <a:ln>
                  <a:noFill/>
                </a:ln>
                <a:solidFill>
                  <a:prstClr val="black"/>
                </a:solidFill>
                <a:effectLst/>
                <a:uLnTx/>
                <a:uFillTx/>
                <a:latin typeface="Century Gothic" panose="020B0502020202020204"/>
                <a:ea typeface="+mn-ea"/>
                <a:cs typeface="+mn-cs"/>
              </a:rPr>
              <a:t> </a:t>
            </a:r>
            <a:r>
              <a:rPr kumimoji="0" lang="en-US" sz="1500" b="0" i="0" u="none" strike="noStrike" kern="1200" cap="none" spc="0" normalizeH="0" baseline="0" noProof="0" dirty="0">
                <a:ln>
                  <a:noFill/>
                </a:ln>
                <a:solidFill>
                  <a:prstClr val="black"/>
                </a:solidFill>
                <a:effectLst/>
                <a:uLnTx/>
                <a:uFillTx/>
                <a:latin typeface="Century Gothic" panose="020B0502020202020204"/>
                <a:ea typeface="+mn-ea"/>
                <a:cs typeface="+mn-cs"/>
              </a:rPr>
              <a:t>Total CIPP liners ($863,840.97) from drainage reserves:</a:t>
            </a:r>
          </a:p>
          <a:p>
            <a:pPr lvl="3" defTabSz="457200">
              <a:spcBef>
                <a:spcPts val="1000"/>
              </a:spcBef>
              <a:buClr>
                <a:srgbClr val="ACD433"/>
              </a:buClr>
              <a:buSzPct val="80000"/>
              <a:buFont typeface="Wingdings 3" charset="2"/>
              <a:buChar char=""/>
              <a:defRPr/>
            </a:pPr>
            <a:r>
              <a:rPr kumimoji="0" lang="en-US" sz="1400" b="0" i="0" u="none" strike="noStrike" kern="1200" cap="none" spc="0" normalizeH="0" baseline="0" noProof="0" dirty="0">
                <a:ln>
                  <a:noFill/>
                </a:ln>
                <a:solidFill>
                  <a:prstClr val="black"/>
                </a:solidFill>
                <a:effectLst/>
                <a:uLnTx/>
                <a:uFillTx/>
                <a:latin typeface="Century Gothic" panose="020B0502020202020204"/>
                <a:ea typeface="+mn-ea"/>
                <a:cs typeface="+mn-cs"/>
              </a:rPr>
              <a:t>2020/2021:  $207,167.47</a:t>
            </a:r>
          </a:p>
          <a:p>
            <a:pPr lvl="3" defTabSz="457200">
              <a:spcBef>
                <a:spcPts val="1000"/>
              </a:spcBef>
              <a:buClr>
                <a:srgbClr val="ACD433"/>
              </a:buClr>
              <a:buSzPct val="80000"/>
              <a:buFont typeface="Wingdings 3" charset="2"/>
              <a:buChar char=""/>
              <a:defRPr/>
            </a:pPr>
            <a:r>
              <a:rPr lang="en-US" sz="1400" dirty="0">
                <a:solidFill>
                  <a:prstClr val="black"/>
                </a:solidFill>
                <a:latin typeface="Century Gothic" panose="020B0502020202020204"/>
              </a:rPr>
              <a:t>2022/2023:  $446,036.50</a:t>
            </a:r>
          </a:p>
          <a:p>
            <a:pPr lvl="3" defTabSz="457200">
              <a:spcBef>
                <a:spcPts val="1000"/>
              </a:spcBef>
              <a:buClr>
                <a:srgbClr val="ACD433"/>
              </a:buClr>
              <a:buSzPct val="80000"/>
              <a:buFont typeface="Wingdings 3" charset="2"/>
              <a:buChar char=""/>
              <a:defRPr/>
            </a:pPr>
            <a:r>
              <a:rPr kumimoji="0" lang="en-US" sz="1400" b="0" i="0" u="none" strike="noStrike" kern="1200" cap="none" spc="0" normalizeH="0" baseline="0" noProof="0" dirty="0">
                <a:ln>
                  <a:noFill/>
                </a:ln>
                <a:solidFill>
                  <a:prstClr val="black"/>
                </a:solidFill>
                <a:effectLst/>
                <a:uLnTx/>
                <a:uFillTx/>
                <a:latin typeface="Century Gothic" panose="020B0502020202020204"/>
                <a:ea typeface="+mn-ea"/>
                <a:cs typeface="+mn-cs"/>
              </a:rPr>
              <a:t>2024/202</a:t>
            </a:r>
            <a:r>
              <a:rPr lang="en-US" sz="1400" dirty="0">
                <a:solidFill>
                  <a:prstClr val="black"/>
                </a:solidFill>
                <a:latin typeface="Century Gothic" panose="020B0502020202020204"/>
              </a:rPr>
              <a:t>5</a:t>
            </a:r>
            <a:r>
              <a:rPr kumimoji="0" lang="en-US" sz="1400" b="0" i="0" u="none" strike="noStrike" kern="1200" cap="none" spc="0" normalizeH="0" baseline="0" noProof="0" dirty="0">
                <a:ln>
                  <a:noFill/>
                </a:ln>
                <a:solidFill>
                  <a:prstClr val="black"/>
                </a:solidFill>
                <a:effectLst/>
                <a:uLnTx/>
                <a:uFillTx/>
                <a:latin typeface="Century Gothic" panose="020B0502020202020204"/>
                <a:ea typeface="+mn-ea"/>
                <a:cs typeface="+mn-cs"/>
              </a:rPr>
              <a:t>:  $210,637.00</a:t>
            </a:r>
          </a:p>
        </p:txBody>
      </p:sp>
      <p:pic>
        <p:nvPicPr>
          <p:cNvPr id="2050" name="Picture 2">
            <a:extLst>
              <a:ext uri="{FF2B5EF4-FFF2-40B4-BE49-F238E27FC236}">
                <a16:creationId xmlns:a16="http://schemas.microsoft.com/office/drawing/2014/main" id="{ADB626A7-B80D-4150-8D91-89FC3BF09BA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6839" y="4075255"/>
            <a:ext cx="3638322" cy="2182993"/>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a:extLst>
              <a:ext uri="{FF2B5EF4-FFF2-40B4-BE49-F238E27FC236}">
                <a16:creationId xmlns:a16="http://schemas.microsoft.com/office/drawing/2014/main" id="{90BEDB10-C3B9-5DBD-63F3-4F1608A3408A}"/>
              </a:ext>
            </a:extLst>
          </p:cNvPr>
          <p:cNvCxnSpPr>
            <a:cxnSpLocks/>
          </p:cNvCxnSpPr>
          <p:nvPr/>
        </p:nvCxnSpPr>
        <p:spPr>
          <a:xfrm>
            <a:off x="4572000" y="2286000"/>
            <a:ext cx="0" cy="4572000"/>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15803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2000"/>
                <a:hueMod val="108000"/>
                <a:satMod val="164000"/>
                <a:lumMod val="69000"/>
              </a:schemeClr>
              <a:schemeClr val="bg2">
                <a:tint val="96000"/>
                <a:hueMod val="90000"/>
                <a:satMod val="130000"/>
                <a:lumMod val="134000"/>
              </a:schemeClr>
            </a:duotone>
          </a:blip>
          <a:stretch/>
        </a:blipFill>
        <a:effectLst/>
      </p:bgPr>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7594FC8B-8CD2-407F-94F1-9C71F5AEC2B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3027759" cy="4188315"/>
          </a:xfrm>
          <a:prstGeom prst="rect">
            <a:avLst/>
          </a:prstGeom>
        </p:spPr>
      </p:pic>
      <p:pic>
        <p:nvPicPr>
          <p:cNvPr id="18" name="Picture 17">
            <a:extLst>
              <a:ext uri="{FF2B5EF4-FFF2-40B4-BE49-F238E27FC236}">
                <a16:creationId xmlns:a16="http://schemas.microsoft.com/office/drawing/2014/main" id="{DBABC971-8D40-4A4F-AC60-28B9172789B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141809" cy="2365453"/>
          </a:xfrm>
          <a:prstGeom prst="rect">
            <a:avLst/>
          </a:prstGeom>
        </p:spPr>
      </p:pic>
      <p:sp>
        <p:nvSpPr>
          <p:cNvPr id="20" name="Oval 19">
            <a:extLst>
              <a:ext uri="{FF2B5EF4-FFF2-40B4-BE49-F238E27FC236}">
                <a16:creationId xmlns:a16="http://schemas.microsoft.com/office/drawing/2014/main" id="{B9C04DC5-313B-4FE4-B868-5672A37641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56759" y="1676400"/>
            <a:ext cx="211455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pic>
        <p:nvPicPr>
          <p:cNvPr id="22" name="Picture 21">
            <a:extLst>
              <a:ext uri="{FF2B5EF4-FFF2-40B4-BE49-F238E27FC236}">
                <a16:creationId xmlns:a16="http://schemas.microsoft.com/office/drawing/2014/main" id="{791AE23E-90C9-4963-96E2-8DADBFC3BC0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5999559" y="0"/>
            <a:ext cx="1202540" cy="1141407"/>
          </a:xfrm>
          <a:prstGeom prst="rect">
            <a:avLst/>
          </a:prstGeom>
        </p:spPr>
      </p:pic>
      <p:pic>
        <p:nvPicPr>
          <p:cNvPr id="24" name="Picture 23">
            <a:extLst>
              <a:ext uri="{FF2B5EF4-FFF2-40B4-BE49-F238E27FC236}">
                <a16:creationId xmlns:a16="http://schemas.microsoft.com/office/drawing/2014/main" id="{C5F93E90-4379-4AAC-B021-E5FA6D974AE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6456759" y="6096000"/>
            <a:ext cx="745300" cy="762000"/>
          </a:xfrm>
          <a:prstGeom prst="rect">
            <a:avLst/>
          </a:prstGeom>
        </p:spPr>
      </p:pic>
      <p:sp>
        <p:nvSpPr>
          <p:cNvPr id="26" name="Rectangle 25">
            <a:extLst>
              <a:ext uri="{FF2B5EF4-FFF2-40B4-BE49-F238E27FC236}">
                <a16:creationId xmlns:a16="http://schemas.microsoft.com/office/drawing/2014/main" id="{329FDD08-42D8-4AFF-90E5-5DAA5BC4CB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28" name="Freeform 7">
            <a:extLst>
              <a:ext uri="{FF2B5EF4-FFF2-40B4-BE49-F238E27FC236}">
                <a16:creationId xmlns:a16="http://schemas.microsoft.com/office/drawing/2014/main" id="{0A01F2A2-AEDD-47DC-AFB5-B97CEB9A53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39954" y="1460230"/>
            <a:ext cx="2604045"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tx1">
              <a:alpha val="20000"/>
            </a:schemeClr>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4" name="Title 3">
            <a:extLst>
              <a:ext uri="{FF2B5EF4-FFF2-40B4-BE49-F238E27FC236}">
                <a16:creationId xmlns:a16="http://schemas.microsoft.com/office/drawing/2014/main" id="{C1A06080-1F99-690E-67CA-9BC6BE508654}"/>
              </a:ext>
            </a:extLst>
          </p:cNvPr>
          <p:cNvSpPr>
            <a:spLocks noGrp="1"/>
          </p:cNvSpPr>
          <p:nvPr>
            <p:ph type="title"/>
          </p:nvPr>
        </p:nvSpPr>
        <p:spPr>
          <a:xfrm>
            <a:off x="1547091" y="551963"/>
            <a:ext cx="6053257" cy="1016654"/>
          </a:xfrm>
        </p:spPr>
        <p:txBody>
          <a:bodyPr vert="horz" lIns="91440" tIns="45720" rIns="91440" bIns="45720" rtlCol="0" anchor="t">
            <a:normAutofit/>
          </a:bodyPr>
          <a:lstStyle/>
          <a:p>
            <a:pPr algn="ctr"/>
            <a:r>
              <a:rPr lang="en-US" sz="4200" b="1" dirty="0"/>
              <a:t>Roads</a:t>
            </a:r>
          </a:p>
        </p:txBody>
      </p:sp>
      <p:sp>
        <p:nvSpPr>
          <p:cNvPr id="30" name="Rectangle 29">
            <a:extLst>
              <a:ext uri="{FF2B5EF4-FFF2-40B4-BE49-F238E27FC236}">
                <a16:creationId xmlns:a16="http://schemas.microsoft.com/office/drawing/2014/main" id="{DB5AF5F3-AD0A-4EFA-854A-47C780F262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924298"/>
            <a:ext cx="9144313" cy="293370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32" name="Freeform 5">
            <a:extLst>
              <a:ext uri="{FF2B5EF4-FFF2-40B4-BE49-F238E27FC236}">
                <a16:creationId xmlns:a16="http://schemas.microsoft.com/office/drawing/2014/main" id="{1E3D6D6C-E192-4135-B1DB-17C71EEBC9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762067"/>
            <a:ext cx="9143772" cy="2802467"/>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rgbClr val="FFFFFF"/>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10" name="TextBox 9">
            <a:extLst>
              <a:ext uri="{FF2B5EF4-FFF2-40B4-BE49-F238E27FC236}">
                <a16:creationId xmlns:a16="http://schemas.microsoft.com/office/drawing/2014/main" id="{96EA6496-3F53-A006-9FB1-EC30BF40D914}"/>
              </a:ext>
            </a:extLst>
          </p:cNvPr>
          <p:cNvSpPr txBox="1"/>
          <p:nvPr/>
        </p:nvSpPr>
        <p:spPr>
          <a:xfrm>
            <a:off x="304800" y="2286162"/>
            <a:ext cx="8534400" cy="4571837"/>
          </a:xfrm>
          <a:prstGeom prst="rect">
            <a:avLst/>
          </a:prstGeom>
        </p:spPr>
        <p:txBody>
          <a:bodyPr vert="horz" lIns="91440" tIns="45720" rIns="91440" bIns="45720" rtlCol="0">
            <a:noAutofit/>
          </a:bodyPr>
          <a:lstStyle/>
          <a:p>
            <a:pPr marL="0" marR="0" lvl="0" indent="0" algn="l" defTabSz="457200" rtl="0" eaLnBrk="1" fontAlgn="auto" latinLnBrk="0" hangingPunct="1">
              <a:lnSpc>
                <a:spcPct val="100000"/>
              </a:lnSpc>
              <a:spcBef>
                <a:spcPts val="1000"/>
              </a:spcBef>
              <a:spcAft>
                <a:spcPts val="0"/>
              </a:spcAft>
              <a:buClr>
                <a:srgbClr val="ACD433"/>
              </a:buClr>
              <a:buSzPct val="80000"/>
              <a:buFont typeface="Wingdings 3" charset="2"/>
              <a:buChar char=""/>
              <a:tabLst/>
              <a:defRPr/>
            </a:pPr>
            <a:r>
              <a:rPr kumimoji="0" lang="en-US" b="0" i="0" u="none" strike="noStrike" kern="1200" cap="none" spc="0" normalizeH="0" baseline="0" noProof="0" dirty="0">
                <a:ln>
                  <a:noFill/>
                </a:ln>
                <a:solidFill>
                  <a:prstClr val="black"/>
                </a:solidFill>
                <a:effectLst/>
                <a:uLnTx/>
                <a:uFillTx/>
                <a:latin typeface="Century Gothic" panose="020B0502020202020204"/>
                <a:ea typeface="+mn-ea"/>
                <a:cs typeface="+mn-cs"/>
              </a:rPr>
              <a:t>Maintenance:</a:t>
            </a:r>
          </a:p>
          <a:p>
            <a:pPr lvl="1" defTabSz="457200">
              <a:spcBef>
                <a:spcPts val="1000"/>
              </a:spcBef>
              <a:buClr>
                <a:srgbClr val="ACD433"/>
              </a:buClr>
              <a:buSzPct val="80000"/>
              <a:buFont typeface="Wingdings 3" charset="2"/>
              <a:buChar char=""/>
              <a:defRPr/>
            </a:pPr>
            <a:r>
              <a:rPr kumimoji="0" lang="en-US" sz="1600" b="0" i="0" u="none" strike="noStrike" kern="1200" cap="none" spc="0" normalizeH="0" baseline="0" noProof="0" dirty="0">
                <a:ln>
                  <a:noFill/>
                </a:ln>
                <a:solidFill>
                  <a:prstClr val="black"/>
                </a:solidFill>
                <a:effectLst/>
                <a:uLnTx/>
                <a:uFillTx/>
                <a:latin typeface="Century Gothic" panose="020B0502020202020204"/>
                <a:ea typeface="+mn-ea"/>
                <a:cs typeface="+mn-cs"/>
              </a:rPr>
              <a:t>Road paving completed in May </a:t>
            </a:r>
            <a:endParaRPr lang="en-US" sz="1600" dirty="0">
              <a:solidFill>
                <a:prstClr val="black"/>
              </a:solidFill>
              <a:highlight>
                <a:srgbClr val="FFFF00"/>
              </a:highlight>
              <a:latin typeface="Century Gothic" panose="020B0502020202020204"/>
            </a:endParaRPr>
          </a:p>
          <a:p>
            <a:pPr lvl="1" defTabSz="457200">
              <a:spcBef>
                <a:spcPts val="1000"/>
              </a:spcBef>
              <a:buClr>
                <a:srgbClr val="ACD433"/>
              </a:buClr>
              <a:buSzPct val="80000"/>
              <a:buFont typeface="Wingdings 3" charset="2"/>
              <a:buChar char=""/>
              <a:defRPr/>
            </a:pPr>
            <a:r>
              <a:rPr kumimoji="0" lang="en-US" sz="1600" b="0" i="0" u="none" strike="noStrike" kern="1200" cap="none" spc="0" normalizeH="0" baseline="0" noProof="0" dirty="0">
                <a:ln>
                  <a:noFill/>
                </a:ln>
                <a:solidFill>
                  <a:prstClr val="black"/>
                </a:solidFill>
                <a:effectLst/>
                <a:uLnTx/>
                <a:uFillTx/>
                <a:latin typeface="Century Gothic" panose="020B0502020202020204"/>
                <a:ea typeface="+mn-ea"/>
                <a:cs typeface="+mn-cs"/>
              </a:rPr>
              <a:t>Total cost:  $</a:t>
            </a:r>
            <a:r>
              <a:rPr lang="en-US" sz="1600" dirty="0">
                <a:solidFill>
                  <a:prstClr val="black"/>
                </a:solidFill>
                <a:latin typeface="Century Gothic" panose="020B0502020202020204"/>
              </a:rPr>
              <a:t>170,173.50</a:t>
            </a:r>
            <a:endParaRPr kumimoji="0" lang="en-US" sz="1600" b="0" i="0" u="none" strike="noStrike" kern="1200" cap="none" spc="0" normalizeH="0" baseline="0" noProof="0" dirty="0">
              <a:ln>
                <a:noFill/>
              </a:ln>
              <a:solidFill>
                <a:prstClr val="black"/>
              </a:solidFill>
              <a:effectLst/>
              <a:uLnTx/>
              <a:uFillTx/>
              <a:latin typeface="Century Gothic" panose="020B0502020202020204"/>
              <a:ea typeface="+mn-ea"/>
              <a:cs typeface="+mn-cs"/>
            </a:endParaRPr>
          </a:p>
          <a:p>
            <a:pPr lvl="1" defTabSz="457200">
              <a:spcBef>
                <a:spcPts val="1000"/>
              </a:spcBef>
              <a:buClr>
                <a:srgbClr val="ACD433"/>
              </a:buClr>
              <a:buSzPct val="80000"/>
              <a:buFont typeface="Wingdings 3" charset="2"/>
              <a:buChar char=""/>
              <a:defRPr/>
            </a:pPr>
            <a:r>
              <a:rPr lang="en-US" sz="1600" dirty="0">
                <a:solidFill>
                  <a:prstClr val="black"/>
                </a:solidFill>
                <a:latin typeface="Century Gothic" panose="020B0502020202020204"/>
              </a:rPr>
              <a:t>Roads completed:  Commodore Court, Dinghy Court, Fairhaven Court, Juneway Lane, Portside Court, Riverside Court, &amp; Weeping Willow Court</a:t>
            </a:r>
            <a:endParaRPr kumimoji="0" lang="en-US" sz="1600" b="0" i="0" u="none" strike="noStrike" kern="1200" cap="none" spc="0" normalizeH="0" baseline="0" noProof="0" dirty="0">
              <a:ln>
                <a:noFill/>
              </a:ln>
              <a:solidFill>
                <a:prstClr val="black"/>
              </a:solidFill>
              <a:effectLst/>
              <a:uLnTx/>
              <a:uFillTx/>
              <a:latin typeface="Century Gothic" panose="020B0502020202020204"/>
              <a:ea typeface="+mn-ea"/>
              <a:cs typeface="+mn-cs"/>
            </a:endParaRPr>
          </a:p>
          <a:p>
            <a:pPr defTabSz="457200">
              <a:spcBef>
                <a:spcPts val="1000"/>
              </a:spcBef>
              <a:buClr>
                <a:srgbClr val="ACD433"/>
              </a:buClr>
              <a:buSzPct val="80000"/>
              <a:buFont typeface="Wingdings 3" charset="2"/>
              <a:buChar char=""/>
            </a:pPr>
            <a:r>
              <a:rPr lang="en-US" dirty="0">
                <a:solidFill>
                  <a:prstClr val="black"/>
                </a:solidFill>
                <a:latin typeface="Century Gothic" panose="020B0502020202020204"/>
              </a:rPr>
              <a:t>Safety:</a:t>
            </a:r>
          </a:p>
          <a:p>
            <a:pPr lvl="1" defTabSz="457200">
              <a:spcBef>
                <a:spcPts val="1000"/>
              </a:spcBef>
              <a:buClr>
                <a:srgbClr val="ACD433"/>
              </a:buClr>
              <a:buSzPct val="80000"/>
              <a:buFont typeface="Wingdings 3" charset="2"/>
              <a:buChar char=""/>
            </a:pPr>
            <a:r>
              <a:rPr lang="en-US" sz="1600" dirty="0">
                <a:solidFill>
                  <a:prstClr val="black"/>
                </a:solidFill>
                <a:latin typeface="Century Gothic" panose="020B0502020202020204"/>
              </a:rPr>
              <a:t>Curve signs added to Ocean Parkway</a:t>
            </a:r>
          </a:p>
          <a:p>
            <a:pPr lvl="1" defTabSz="457200">
              <a:spcBef>
                <a:spcPts val="1000"/>
              </a:spcBef>
              <a:buClr>
                <a:srgbClr val="ACD433"/>
              </a:buClr>
              <a:buSzPct val="80000"/>
              <a:buFont typeface="Wingdings 3" charset="2"/>
              <a:buChar char=""/>
            </a:pPr>
            <a:endParaRPr lang="en-US" sz="1600" dirty="0">
              <a:solidFill>
                <a:prstClr val="black"/>
              </a:solidFill>
              <a:latin typeface="Century Gothic" panose="020B0502020202020204"/>
            </a:endParaRPr>
          </a:p>
          <a:p>
            <a:pPr lvl="1" defTabSz="457200">
              <a:spcBef>
                <a:spcPts val="1000"/>
              </a:spcBef>
              <a:buClr>
                <a:srgbClr val="ACD433"/>
              </a:buClr>
              <a:buSzPct val="80000"/>
              <a:buFont typeface="Wingdings 3" charset="2"/>
              <a:buChar char=""/>
            </a:pPr>
            <a:endParaRPr kumimoji="0" lang="en-US" sz="1400" b="0"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pic>
        <p:nvPicPr>
          <p:cNvPr id="5" name="Picture 4" descr="A road with signs on it&#10;&#10;Description automatically generated">
            <a:extLst>
              <a:ext uri="{FF2B5EF4-FFF2-40B4-BE49-F238E27FC236}">
                <a16:creationId xmlns:a16="http://schemas.microsoft.com/office/drawing/2014/main" id="{7A84DF79-796F-69DF-8C33-814B83D3B948}"/>
              </a:ext>
            </a:extLst>
          </p:cNvPr>
          <p:cNvPicPr>
            <a:picLocks noChangeAspect="1"/>
          </p:cNvPicPr>
          <p:nvPr/>
        </p:nvPicPr>
        <p:blipFill>
          <a:blip r:embed="rId7" cstate="print">
            <a:extLst>
              <a:ext uri="{28A0092B-C50C-407E-A947-70E740481C1C}">
                <a14:useLocalDpi xmlns:a14="http://schemas.microsoft.com/office/drawing/2010/main" val="0"/>
              </a:ext>
            </a:extLst>
          </a:blip>
          <a:srcRect t="14456" b="3480"/>
          <a:stretch/>
        </p:blipFill>
        <p:spPr>
          <a:xfrm>
            <a:off x="5208581" y="4233620"/>
            <a:ext cx="3782905" cy="2328300"/>
          </a:xfrm>
          <a:prstGeom prst="rect">
            <a:avLst/>
          </a:prstGeom>
        </p:spPr>
      </p:pic>
    </p:spTree>
    <p:extLst>
      <p:ext uri="{BB962C8B-B14F-4D97-AF65-F5344CB8AC3E}">
        <p14:creationId xmlns:p14="http://schemas.microsoft.com/office/powerpoint/2010/main" val="24495439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2000"/>
                <a:hueMod val="108000"/>
                <a:satMod val="164000"/>
                <a:lumMod val="69000"/>
              </a:schemeClr>
              <a:schemeClr val="bg2">
                <a:tint val="96000"/>
                <a:hueMod val="90000"/>
                <a:satMod val="130000"/>
                <a:lumMod val="134000"/>
              </a:schemeClr>
            </a:duotone>
          </a:blip>
          <a:stretch/>
        </a:blipFill>
        <a:effectLst/>
      </p:bgPr>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7594FC8B-8CD2-407F-94F1-9C71F5AEC2B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3027759" cy="4188315"/>
          </a:xfrm>
          <a:prstGeom prst="rect">
            <a:avLst/>
          </a:prstGeom>
        </p:spPr>
      </p:pic>
      <p:pic>
        <p:nvPicPr>
          <p:cNvPr id="18" name="Picture 17">
            <a:extLst>
              <a:ext uri="{FF2B5EF4-FFF2-40B4-BE49-F238E27FC236}">
                <a16:creationId xmlns:a16="http://schemas.microsoft.com/office/drawing/2014/main" id="{DBABC971-8D40-4A4F-AC60-28B9172789B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141809" cy="2365453"/>
          </a:xfrm>
          <a:prstGeom prst="rect">
            <a:avLst/>
          </a:prstGeom>
        </p:spPr>
      </p:pic>
      <p:sp>
        <p:nvSpPr>
          <p:cNvPr id="20" name="Oval 19">
            <a:extLst>
              <a:ext uri="{FF2B5EF4-FFF2-40B4-BE49-F238E27FC236}">
                <a16:creationId xmlns:a16="http://schemas.microsoft.com/office/drawing/2014/main" id="{B9C04DC5-313B-4FE4-B868-5672A37641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56759" y="1676400"/>
            <a:ext cx="211455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pic>
        <p:nvPicPr>
          <p:cNvPr id="22" name="Picture 21">
            <a:extLst>
              <a:ext uri="{FF2B5EF4-FFF2-40B4-BE49-F238E27FC236}">
                <a16:creationId xmlns:a16="http://schemas.microsoft.com/office/drawing/2014/main" id="{791AE23E-90C9-4963-96E2-8DADBFC3BC0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5999559" y="0"/>
            <a:ext cx="1202540" cy="1141407"/>
          </a:xfrm>
          <a:prstGeom prst="rect">
            <a:avLst/>
          </a:prstGeom>
        </p:spPr>
      </p:pic>
      <p:pic>
        <p:nvPicPr>
          <p:cNvPr id="24" name="Picture 23">
            <a:extLst>
              <a:ext uri="{FF2B5EF4-FFF2-40B4-BE49-F238E27FC236}">
                <a16:creationId xmlns:a16="http://schemas.microsoft.com/office/drawing/2014/main" id="{C5F93E90-4379-4AAC-B021-E5FA6D974AE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6456759" y="6096000"/>
            <a:ext cx="745300" cy="762000"/>
          </a:xfrm>
          <a:prstGeom prst="rect">
            <a:avLst/>
          </a:prstGeom>
        </p:spPr>
      </p:pic>
      <p:sp>
        <p:nvSpPr>
          <p:cNvPr id="26" name="Rectangle 25">
            <a:extLst>
              <a:ext uri="{FF2B5EF4-FFF2-40B4-BE49-F238E27FC236}">
                <a16:creationId xmlns:a16="http://schemas.microsoft.com/office/drawing/2014/main" id="{329FDD08-42D8-4AFF-90E5-5DAA5BC4CB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28" name="Freeform 7">
            <a:extLst>
              <a:ext uri="{FF2B5EF4-FFF2-40B4-BE49-F238E27FC236}">
                <a16:creationId xmlns:a16="http://schemas.microsoft.com/office/drawing/2014/main" id="{0A01F2A2-AEDD-47DC-AFB5-B97CEB9A53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39954" y="1460230"/>
            <a:ext cx="2604045"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tx1">
              <a:alpha val="20000"/>
            </a:schemeClr>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4" name="Title 3">
            <a:extLst>
              <a:ext uri="{FF2B5EF4-FFF2-40B4-BE49-F238E27FC236}">
                <a16:creationId xmlns:a16="http://schemas.microsoft.com/office/drawing/2014/main" id="{C1A06080-1F99-690E-67CA-9BC6BE508654}"/>
              </a:ext>
            </a:extLst>
          </p:cNvPr>
          <p:cNvSpPr>
            <a:spLocks noGrp="1"/>
          </p:cNvSpPr>
          <p:nvPr>
            <p:ph type="title"/>
          </p:nvPr>
        </p:nvSpPr>
        <p:spPr>
          <a:xfrm>
            <a:off x="1547658" y="291604"/>
            <a:ext cx="6053257" cy="1016654"/>
          </a:xfrm>
        </p:spPr>
        <p:txBody>
          <a:bodyPr vert="horz" lIns="91440" tIns="45720" rIns="91440" bIns="45720" rtlCol="0" anchor="t">
            <a:normAutofit fontScale="90000"/>
          </a:bodyPr>
          <a:lstStyle/>
          <a:p>
            <a:pPr algn="ctr"/>
            <a:r>
              <a:rPr lang="en-US" sz="4200" b="1" dirty="0"/>
              <a:t>Landscaping &amp;</a:t>
            </a:r>
            <a:br>
              <a:rPr lang="en-US" sz="4200" b="1" dirty="0"/>
            </a:br>
            <a:r>
              <a:rPr lang="en-US" sz="4200" b="1" dirty="0"/>
              <a:t>Beautification</a:t>
            </a:r>
          </a:p>
        </p:txBody>
      </p:sp>
      <p:sp>
        <p:nvSpPr>
          <p:cNvPr id="30" name="Rectangle 29">
            <a:extLst>
              <a:ext uri="{FF2B5EF4-FFF2-40B4-BE49-F238E27FC236}">
                <a16:creationId xmlns:a16="http://schemas.microsoft.com/office/drawing/2014/main" id="{DB5AF5F3-AD0A-4EFA-854A-47C780F262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924298"/>
            <a:ext cx="9144313" cy="293370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32" name="Freeform 5">
            <a:extLst>
              <a:ext uri="{FF2B5EF4-FFF2-40B4-BE49-F238E27FC236}">
                <a16:creationId xmlns:a16="http://schemas.microsoft.com/office/drawing/2014/main" id="{1E3D6D6C-E192-4135-B1DB-17C71EEBC9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762067"/>
            <a:ext cx="9143772" cy="2802467"/>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rgbClr val="FFFFFF"/>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10" name="TextBox 9">
            <a:extLst>
              <a:ext uri="{FF2B5EF4-FFF2-40B4-BE49-F238E27FC236}">
                <a16:creationId xmlns:a16="http://schemas.microsoft.com/office/drawing/2014/main" id="{96EA6496-3F53-A006-9FB1-EC30BF40D914}"/>
              </a:ext>
            </a:extLst>
          </p:cNvPr>
          <p:cNvSpPr txBox="1"/>
          <p:nvPr/>
        </p:nvSpPr>
        <p:spPr>
          <a:xfrm>
            <a:off x="319030" y="3124200"/>
            <a:ext cx="5534401" cy="2667696"/>
          </a:xfrm>
          <a:prstGeom prst="rect">
            <a:avLst/>
          </a:prstGeom>
        </p:spPr>
        <p:txBody>
          <a:bodyPr vert="horz" lIns="91440" tIns="45720" rIns="91440" bIns="45720" rtlCol="0">
            <a:normAutofit/>
          </a:bodyPr>
          <a:lstStyle/>
          <a:p>
            <a:pPr marL="0" marR="0" lvl="0" indent="0" algn="l" defTabSz="457200" rtl="0" eaLnBrk="1" fontAlgn="auto" latinLnBrk="0" hangingPunct="1">
              <a:lnSpc>
                <a:spcPct val="100000"/>
              </a:lnSpc>
              <a:spcBef>
                <a:spcPts val="1000"/>
              </a:spcBef>
              <a:spcAft>
                <a:spcPts val="0"/>
              </a:spcAft>
              <a:buClr>
                <a:srgbClr val="ACD433"/>
              </a:buClr>
              <a:buSzPct val="80000"/>
              <a:buFont typeface="Wingdings 3" charset="2"/>
              <a:buChar char=""/>
              <a:tabLst/>
              <a:defRPr/>
            </a:pPr>
            <a:r>
              <a:rPr kumimoji="0" lang="en-US" b="0" i="0" u="none" strike="noStrike" kern="1200" cap="none" spc="0" normalizeH="0" baseline="0" noProof="0" dirty="0">
                <a:ln>
                  <a:noFill/>
                </a:ln>
                <a:solidFill>
                  <a:prstClr val="black"/>
                </a:solidFill>
                <a:effectLst/>
                <a:uLnTx/>
                <a:uFillTx/>
                <a:latin typeface="Century Gothic" panose="020B0502020202020204"/>
                <a:ea typeface="+mn-ea"/>
                <a:cs typeface="+mn-cs"/>
              </a:rPr>
              <a:t>Landscaping </a:t>
            </a:r>
            <a:r>
              <a:rPr lang="en-US" dirty="0">
                <a:solidFill>
                  <a:prstClr val="black"/>
                </a:solidFill>
                <a:latin typeface="Century Gothic" panose="020B0502020202020204"/>
              </a:rPr>
              <a:t>added to enhance the beautification of Ocean Pines</a:t>
            </a:r>
            <a:endParaRPr kumimoji="0" lang="en-US" b="0" i="0" u="none" strike="noStrike" kern="1200" cap="none" spc="0" normalizeH="0" baseline="0" noProof="0" dirty="0">
              <a:ln>
                <a:noFill/>
              </a:ln>
              <a:solidFill>
                <a:prstClr val="black"/>
              </a:solidFill>
              <a:effectLst/>
              <a:uLnTx/>
              <a:uFillTx/>
              <a:latin typeface="Century Gothic" panose="020B0502020202020204"/>
              <a:ea typeface="+mn-ea"/>
              <a:cs typeface="+mn-cs"/>
            </a:endParaRPr>
          </a:p>
          <a:p>
            <a:pPr marL="0" marR="0" lvl="0" indent="0" algn="l" defTabSz="457200" rtl="0" eaLnBrk="1" fontAlgn="auto" latinLnBrk="0" hangingPunct="1">
              <a:lnSpc>
                <a:spcPct val="100000"/>
              </a:lnSpc>
              <a:spcBef>
                <a:spcPts val="1000"/>
              </a:spcBef>
              <a:spcAft>
                <a:spcPts val="0"/>
              </a:spcAft>
              <a:buClr>
                <a:srgbClr val="ACD433"/>
              </a:buClr>
              <a:buSzPct val="80000"/>
              <a:buFont typeface="Wingdings 3" charset="2"/>
              <a:buChar char=""/>
              <a:tabLst/>
              <a:defRPr/>
            </a:pPr>
            <a:r>
              <a:rPr lang="en-US" dirty="0">
                <a:solidFill>
                  <a:prstClr val="black"/>
                </a:solidFill>
                <a:latin typeface="Century Gothic" panose="020B0502020202020204"/>
              </a:rPr>
              <a:t>Increased displays during the holidays</a:t>
            </a:r>
          </a:p>
        </p:txBody>
      </p:sp>
      <p:pic>
        <p:nvPicPr>
          <p:cNvPr id="8" name="Picture 7">
            <a:extLst>
              <a:ext uri="{FF2B5EF4-FFF2-40B4-BE49-F238E27FC236}">
                <a16:creationId xmlns:a16="http://schemas.microsoft.com/office/drawing/2014/main" id="{6E8C631A-C949-CA6C-1DF8-312BA0F7569A}"/>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798631" y="2305169"/>
            <a:ext cx="3353448" cy="223563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B87E806F-C30B-D96F-E2C6-38925566A346}"/>
              </a:ext>
            </a:extLst>
          </p:cNvPr>
          <p:cNvPicPr>
            <a:picLocks noChangeAspect="1"/>
          </p:cNvPicPr>
          <p:nvPr/>
        </p:nvPicPr>
        <p:blipFill>
          <a:blip r:embed="rId8"/>
          <a:stretch>
            <a:fillRect/>
          </a:stretch>
        </p:blipFill>
        <p:spPr>
          <a:xfrm>
            <a:off x="-25454" y="5385650"/>
            <a:ext cx="2687239" cy="1477360"/>
          </a:xfrm>
          <a:prstGeom prst="rect">
            <a:avLst/>
          </a:prstGeom>
        </p:spPr>
      </p:pic>
      <p:pic>
        <p:nvPicPr>
          <p:cNvPr id="7" name="Picture 6">
            <a:extLst>
              <a:ext uri="{FF2B5EF4-FFF2-40B4-BE49-F238E27FC236}">
                <a16:creationId xmlns:a16="http://schemas.microsoft.com/office/drawing/2014/main" id="{BA5F0721-3C64-2B71-B4DD-CA6E4C113B97}"/>
              </a:ext>
            </a:extLst>
          </p:cNvPr>
          <p:cNvPicPr>
            <a:picLocks noChangeAspect="1"/>
          </p:cNvPicPr>
          <p:nvPr/>
        </p:nvPicPr>
        <p:blipFill>
          <a:blip r:embed="rId9"/>
          <a:stretch>
            <a:fillRect/>
          </a:stretch>
        </p:blipFill>
        <p:spPr>
          <a:xfrm>
            <a:off x="2893048" y="5455417"/>
            <a:ext cx="2748240" cy="1402583"/>
          </a:xfrm>
          <a:prstGeom prst="rect">
            <a:avLst/>
          </a:prstGeom>
        </p:spPr>
      </p:pic>
      <p:pic>
        <p:nvPicPr>
          <p:cNvPr id="3074" name="Picture 2">
            <a:extLst>
              <a:ext uri="{FF2B5EF4-FFF2-40B4-BE49-F238E27FC236}">
                <a16:creationId xmlns:a16="http://schemas.microsoft.com/office/drawing/2014/main" id="{3AC586D0-B5A3-BCF2-B9DA-0624B333E3D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811548" y="4638073"/>
            <a:ext cx="3355546" cy="22356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921568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0654392F-1639-4655-984D-9EC62CB792C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3613"/>
          <a:stretch/>
        </p:blipFill>
        <p:spPr>
          <a:xfrm>
            <a:off x="0" y="2669685"/>
            <a:ext cx="3027759" cy="4188315"/>
          </a:xfrm>
          <a:prstGeom prst="rect">
            <a:avLst/>
          </a:prstGeom>
        </p:spPr>
      </p:pic>
      <p:pic>
        <p:nvPicPr>
          <p:cNvPr id="17" name="Picture 16">
            <a:extLst>
              <a:ext uri="{FF2B5EF4-FFF2-40B4-BE49-F238E27FC236}">
                <a16:creationId xmlns:a16="http://schemas.microsoft.com/office/drawing/2014/main" id="{AA42ABA0-A57E-4B96-8B71-32BE731BD9A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5640"/>
          <a:stretch/>
        </p:blipFill>
        <p:spPr>
          <a:xfrm>
            <a:off x="0" y="2892347"/>
            <a:ext cx="1141809" cy="2365453"/>
          </a:xfrm>
          <a:prstGeom prst="rect">
            <a:avLst/>
          </a:prstGeom>
        </p:spPr>
      </p:pic>
      <p:sp>
        <p:nvSpPr>
          <p:cNvPr id="19" name="Oval 18">
            <a:extLst>
              <a:ext uri="{FF2B5EF4-FFF2-40B4-BE49-F238E27FC236}">
                <a16:creationId xmlns:a16="http://schemas.microsoft.com/office/drawing/2014/main" id="{81601940-FE05-4058-8C3C-93ECC6D8B4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56759" y="1676400"/>
            <a:ext cx="211455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pic>
        <p:nvPicPr>
          <p:cNvPr id="21" name="Picture 20">
            <a:extLst>
              <a:ext uri="{FF2B5EF4-FFF2-40B4-BE49-F238E27FC236}">
                <a16:creationId xmlns:a16="http://schemas.microsoft.com/office/drawing/2014/main" id="{A24A74BA-E5A0-4961-B27F-09544E4F53F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28813"/>
          <a:stretch/>
        </p:blipFill>
        <p:spPr>
          <a:xfrm>
            <a:off x="5999559" y="0"/>
            <a:ext cx="1202540" cy="1141407"/>
          </a:xfrm>
          <a:prstGeom prst="rect">
            <a:avLst/>
          </a:prstGeom>
        </p:spPr>
      </p:pic>
      <p:pic>
        <p:nvPicPr>
          <p:cNvPr id="23" name="Picture 22">
            <a:extLst>
              <a:ext uri="{FF2B5EF4-FFF2-40B4-BE49-F238E27FC236}">
                <a16:creationId xmlns:a16="http://schemas.microsoft.com/office/drawing/2014/main" id="{5FCC04C7-E7EE-4E3B-988E-0B9718A3CD1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b="23320"/>
          <a:stretch/>
        </p:blipFill>
        <p:spPr>
          <a:xfrm>
            <a:off x="6456759" y="6096000"/>
            <a:ext cx="745300" cy="762000"/>
          </a:xfrm>
          <a:prstGeom prst="rect">
            <a:avLst/>
          </a:prstGeom>
        </p:spPr>
      </p:pic>
      <p:sp>
        <p:nvSpPr>
          <p:cNvPr id="25" name="Rectangle 24">
            <a:extLst>
              <a:ext uri="{FF2B5EF4-FFF2-40B4-BE49-F238E27FC236}">
                <a16:creationId xmlns:a16="http://schemas.microsoft.com/office/drawing/2014/main" id="{03964ECA-3652-457C-9FDE-16AED3949B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27" name="Rectangle 26">
            <a:extLst>
              <a:ext uri="{FF2B5EF4-FFF2-40B4-BE49-F238E27FC236}">
                <a16:creationId xmlns:a16="http://schemas.microsoft.com/office/drawing/2014/main" id="{613C9C0A-47AD-49A5-838A-A43281BDCD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dirty="0"/>
          </a:p>
        </p:txBody>
      </p:sp>
      <p:sp>
        <p:nvSpPr>
          <p:cNvPr id="29" name="Freeform 7">
            <a:extLst>
              <a:ext uri="{FF2B5EF4-FFF2-40B4-BE49-F238E27FC236}">
                <a16:creationId xmlns:a16="http://schemas.microsoft.com/office/drawing/2014/main" id="{79507746-2C84-4EB6-B021-47E5289106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39954" y="1460230"/>
            <a:ext cx="2604045"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bg1">
              <a:alpha val="20000"/>
            </a:schemeClr>
          </a:solidFill>
          <a:ln>
            <a:noFill/>
          </a:ln>
        </p:spPr>
        <p:txBody>
          <a:bodyPr rtlCol="0" anchor="ctr"/>
          <a:lstStyle/>
          <a:p>
            <a:pPr algn="ctr"/>
            <a:endParaRPr lang="en-US" dirty="0">
              <a:solidFill>
                <a:schemeClr val="tx1"/>
              </a:solidFill>
            </a:endParaRPr>
          </a:p>
        </p:txBody>
      </p:sp>
      <p:sp>
        <p:nvSpPr>
          <p:cNvPr id="4" name="Title 3">
            <a:extLst>
              <a:ext uri="{FF2B5EF4-FFF2-40B4-BE49-F238E27FC236}">
                <a16:creationId xmlns:a16="http://schemas.microsoft.com/office/drawing/2014/main" id="{D1244125-7992-4A01-98A0-5A7AF00DDCF6}"/>
              </a:ext>
            </a:extLst>
          </p:cNvPr>
          <p:cNvSpPr>
            <a:spLocks noGrp="1"/>
          </p:cNvSpPr>
          <p:nvPr>
            <p:ph type="title"/>
          </p:nvPr>
        </p:nvSpPr>
        <p:spPr>
          <a:xfrm>
            <a:off x="1447799" y="238594"/>
            <a:ext cx="5978013" cy="1407327"/>
          </a:xfrm>
        </p:spPr>
        <p:txBody>
          <a:bodyPr vert="horz" lIns="91440" tIns="45720" rIns="91440" bIns="45720" rtlCol="0" anchor="t">
            <a:noAutofit/>
          </a:bodyPr>
          <a:lstStyle/>
          <a:p>
            <a:pPr algn="ctr">
              <a:lnSpc>
                <a:spcPct val="90000"/>
              </a:lnSpc>
            </a:pPr>
            <a:r>
              <a:rPr lang="en-US" b="1" u="sng" dirty="0">
                <a:solidFill>
                  <a:srgbClr val="EBEBEB"/>
                </a:solidFill>
              </a:rPr>
              <a:t>Metrics – </a:t>
            </a:r>
            <a:br>
              <a:rPr lang="en-US" b="1" u="sng" dirty="0">
                <a:solidFill>
                  <a:srgbClr val="EBEBEB"/>
                </a:solidFill>
              </a:rPr>
            </a:br>
            <a:r>
              <a:rPr lang="en-US" b="1" u="sng" dirty="0">
                <a:solidFill>
                  <a:srgbClr val="EBEBEB"/>
                </a:solidFill>
              </a:rPr>
              <a:t>CPI Violations</a:t>
            </a:r>
            <a:br>
              <a:rPr lang="en-US" b="1" u="sng" dirty="0">
                <a:solidFill>
                  <a:srgbClr val="EBEBEB"/>
                </a:solidFill>
              </a:rPr>
            </a:br>
            <a:endParaRPr lang="en-US" b="1" u="sng" dirty="0">
              <a:solidFill>
                <a:srgbClr val="EBEBEB"/>
              </a:solidFill>
            </a:endParaRPr>
          </a:p>
        </p:txBody>
      </p:sp>
      <p:sp>
        <p:nvSpPr>
          <p:cNvPr id="31" name="Rectangle 30">
            <a:extLst>
              <a:ext uri="{FF2B5EF4-FFF2-40B4-BE49-F238E27FC236}">
                <a16:creationId xmlns:a16="http://schemas.microsoft.com/office/drawing/2014/main" id="{7B0D28F5-B926-4D9B-9413-91E73A4C62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33" name="Freeform: Shape 32">
            <a:extLst>
              <a:ext uri="{FF2B5EF4-FFF2-40B4-BE49-F238E27FC236}">
                <a16:creationId xmlns:a16="http://schemas.microsoft.com/office/drawing/2014/main" id="{2B3D24C5-CE61-47C8-A0D0-C767528D12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762067"/>
            <a:ext cx="9144312" cy="5095933"/>
          </a:xfrm>
          <a:custGeom>
            <a:avLst/>
            <a:gdLst>
              <a:gd name="connsiteX0" fmla="*/ 1 w 12192418"/>
              <a:gd name="connsiteY0" fmla="*/ 0 h 5095933"/>
              <a:gd name="connsiteX1" fmla="*/ 71932 w 12192418"/>
              <a:gd name="connsiteY1" fmla="*/ 12261 h 5095933"/>
              <a:gd name="connsiteX2" fmla="*/ 282849 w 12192418"/>
              <a:gd name="connsiteY2" fmla="*/ 48343 h 5095933"/>
              <a:gd name="connsiteX3" fmla="*/ 436464 w 12192418"/>
              <a:gd name="connsiteY3" fmla="*/ 73565 h 5095933"/>
              <a:gd name="connsiteX4" fmla="*/ 619339 w 12192418"/>
              <a:gd name="connsiteY4" fmla="*/ 100188 h 5095933"/>
              <a:gd name="connsiteX5" fmla="*/ 836351 w 12192418"/>
              <a:gd name="connsiteY5" fmla="*/ 132066 h 5095933"/>
              <a:gd name="connsiteX6" fmla="*/ 1076528 w 12192418"/>
              <a:gd name="connsiteY6" fmla="*/ 165696 h 5095933"/>
              <a:gd name="connsiteX7" fmla="*/ 1347184 w 12192418"/>
              <a:gd name="connsiteY7" fmla="*/ 201077 h 5095933"/>
              <a:gd name="connsiteX8" fmla="*/ 1642223 w 12192418"/>
              <a:gd name="connsiteY8" fmla="*/ 238560 h 5095933"/>
              <a:gd name="connsiteX9" fmla="*/ 1962864 w 12192418"/>
              <a:gd name="connsiteY9" fmla="*/ 276043 h 5095933"/>
              <a:gd name="connsiteX10" fmla="*/ 2304232 w 12192418"/>
              <a:gd name="connsiteY10" fmla="*/ 314227 h 5095933"/>
              <a:gd name="connsiteX11" fmla="*/ 2672421 w 12192418"/>
              <a:gd name="connsiteY11" fmla="*/ 349608 h 5095933"/>
              <a:gd name="connsiteX12" fmla="*/ 3057678 w 12192418"/>
              <a:gd name="connsiteY12" fmla="*/ 383588 h 5095933"/>
              <a:gd name="connsiteX13" fmla="*/ 3464881 w 12192418"/>
              <a:gd name="connsiteY13" fmla="*/ 414415 h 5095933"/>
              <a:gd name="connsiteX14" fmla="*/ 3889152 w 12192418"/>
              <a:gd name="connsiteY14" fmla="*/ 443841 h 5095933"/>
              <a:gd name="connsiteX15" fmla="*/ 4331710 w 12192418"/>
              <a:gd name="connsiteY15" fmla="*/ 471515 h 5095933"/>
              <a:gd name="connsiteX16" fmla="*/ 4558476 w 12192418"/>
              <a:gd name="connsiteY16" fmla="*/ 481324 h 5095933"/>
              <a:gd name="connsiteX17" fmla="*/ 4790118 w 12192418"/>
              <a:gd name="connsiteY17" fmla="*/ 492183 h 5095933"/>
              <a:gd name="connsiteX18" fmla="*/ 5025418 w 12192418"/>
              <a:gd name="connsiteY18" fmla="*/ 502342 h 5095933"/>
              <a:gd name="connsiteX19" fmla="*/ 5261937 w 12192418"/>
              <a:gd name="connsiteY19" fmla="*/ 508998 h 5095933"/>
              <a:gd name="connsiteX20" fmla="*/ 5503332 w 12192418"/>
              <a:gd name="connsiteY20" fmla="*/ 514953 h 5095933"/>
              <a:gd name="connsiteX21" fmla="*/ 5747167 w 12192418"/>
              <a:gd name="connsiteY21" fmla="*/ 521259 h 5095933"/>
              <a:gd name="connsiteX22" fmla="*/ 5995877 w 12192418"/>
              <a:gd name="connsiteY22" fmla="*/ 525463 h 5095933"/>
              <a:gd name="connsiteX23" fmla="*/ 6247026 w 12192418"/>
              <a:gd name="connsiteY23" fmla="*/ 525463 h 5095933"/>
              <a:gd name="connsiteX24" fmla="*/ 6500613 w 12192418"/>
              <a:gd name="connsiteY24" fmla="*/ 527565 h 5095933"/>
              <a:gd name="connsiteX25" fmla="*/ 6756639 w 12192418"/>
              <a:gd name="connsiteY25" fmla="*/ 525463 h 5095933"/>
              <a:gd name="connsiteX26" fmla="*/ 7016322 w 12192418"/>
              <a:gd name="connsiteY26" fmla="*/ 521259 h 5095933"/>
              <a:gd name="connsiteX27" fmla="*/ 7276005 w 12192418"/>
              <a:gd name="connsiteY27" fmla="*/ 517406 h 5095933"/>
              <a:gd name="connsiteX28" fmla="*/ 7539345 w 12192418"/>
              <a:gd name="connsiteY28" fmla="*/ 508998 h 5095933"/>
              <a:gd name="connsiteX29" fmla="*/ 7805124 w 12192418"/>
              <a:gd name="connsiteY29" fmla="*/ 500241 h 5095933"/>
              <a:gd name="connsiteX30" fmla="*/ 8070903 w 12192418"/>
              <a:gd name="connsiteY30" fmla="*/ 490082 h 5095933"/>
              <a:gd name="connsiteX31" fmla="*/ 8339121 w 12192418"/>
              <a:gd name="connsiteY31" fmla="*/ 475719 h 5095933"/>
              <a:gd name="connsiteX32" fmla="*/ 8609776 w 12192418"/>
              <a:gd name="connsiteY32" fmla="*/ 458554 h 5095933"/>
              <a:gd name="connsiteX33" fmla="*/ 8881651 w 12192418"/>
              <a:gd name="connsiteY33" fmla="*/ 442089 h 5095933"/>
              <a:gd name="connsiteX34" fmla="*/ 9153526 w 12192418"/>
              <a:gd name="connsiteY34" fmla="*/ 421071 h 5095933"/>
              <a:gd name="connsiteX35" fmla="*/ 9429058 w 12192418"/>
              <a:gd name="connsiteY35" fmla="*/ 395849 h 5095933"/>
              <a:gd name="connsiteX36" fmla="*/ 9700933 w 12192418"/>
              <a:gd name="connsiteY36" fmla="*/ 370626 h 5095933"/>
              <a:gd name="connsiteX37" fmla="*/ 9977684 w 12192418"/>
              <a:gd name="connsiteY37" fmla="*/ 341551 h 5095933"/>
              <a:gd name="connsiteX38" fmla="*/ 10255655 w 12192418"/>
              <a:gd name="connsiteY38" fmla="*/ 309673 h 5095933"/>
              <a:gd name="connsiteX39" fmla="*/ 10529968 w 12192418"/>
              <a:gd name="connsiteY39" fmla="*/ 276043 h 5095933"/>
              <a:gd name="connsiteX40" fmla="*/ 10807939 w 12192418"/>
              <a:gd name="connsiteY40" fmla="*/ 236809 h 5095933"/>
              <a:gd name="connsiteX41" fmla="*/ 11084690 w 12192418"/>
              <a:gd name="connsiteY41" fmla="*/ 194772 h 5095933"/>
              <a:gd name="connsiteX42" fmla="*/ 11362661 w 12192418"/>
              <a:gd name="connsiteY42" fmla="*/ 153085 h 5095933"/>
              <a:gd name="connsiteX43" fmla="*/ 11639412 w 12192418"/>
              <a:gd name="connsiteY43" fmla="*/ 104392 h 5095933"/>
              <a:gd name="connsiteX44" fmla="*/ 11914945 w 12192418"/>
              <a:gd name="connsiteY44" fmla="*/ 54648 h 5095933"/>
              <a:gd name="connsiteX45" fmla="*/ 12191696 w 12192418"/>
              <a:gd name="connsiteY45" fmla="*/ 2452 h 5095933"/>
              <a:gd name="connsiteX46" fmla="*/ 12191696 w 12192418"/>
              <a:gd name="connsiteY46" fmla="*/ 2109542 h 5095933"/>
              <a:gd name="connsiteX47" fmla="*/ 12191999 w 12192418"/>
              <a:gd name="connsiteY47" fmla="*/ 2109542 h 5095933"/>
              <a:gd name="connsiteX48" fmla="*/ 12191999 w 12192418"/>
              <a:gd name="connsiteY48" fmla="*/ 2802467 h 5095933"/>
              <a:gd name="connsiteX49" fmla="*/ 12192418 w 12192418"/>
              <a:gd name="connsiteY49" fmla="*/ 2802467 h 5095933"/>
              <a:gd name="connsiteX50" fmla="*/ 12192418 w 12192418"/>
              <a:gd name="connsiteY50" fmla="*/ 5095933 h 5095933"/>
              <a:gd name="connsiteX51" fmla="*/ 1 w 12192418"/>
              <a:gd name="connsiteY51" fmla="*/ 5095933 h 5095933"/>
              <a:gd name="connsiteX52" fmla="*/ 1 w 12192418"/>
              <a:gd name="connsiteY52" fmla="*/ 4074529 h 5095933"/>
              <a:gd name="connsiteX53" fmla="*/ 0 w 12192418"/>
              <a:gd name="connsiteY53" fmla="*/ 4074529 h 5095933"/>
              <a:gd name="connsiteX54" fmla="*/ 0 w 12192418"/>
              <a:gd name="connsiteY54" fmla="*/ 2109542 h 5095933"/>
              <a:gd name="connsiteX55" fmla="*/ 1 w 12192418"/>
              <a:gd name="connsiteY55" fmla="*/ 2109542 h 509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2192418" h="5095933">
                <a:moveTo>
                  <a:pt x="1" y="0"/>
                </a:moveTo>
                <a:lnTo>
                  <a:pt x="71932" y="12261"/>
                </a:lnTo>
                <a:lnTo>
                  <a:pt x="282849" y="48343"/>
                </a:lnTo>
                <a:lnTo>
                  <a:pt x="436464" y="73565"/>
                </a:lnTo>
                <a:lnTo>
                  <a:pt x="619339" y="100188"/>
                </a:lnTo>
                <a:lnTo>
                  <a:pt x="836351" y="132066"/>
                </a:lnTo>
                <a:lnTo>
                  <a:pt x="1076528" y="165696"/>
                </a:lnTo>
                <a:lnTo>
                  <a:pt x="1347184" y="201077"/>
                </a:lnTo>
                <a:lnTo>
                  <a:pt x="1642223" y="238560"/>
                </a:lnTo>
                <a:lnTo>
                  <a:pt x="1962864" y="276043"/>
                </a:lnTo>
                <a:lnTo>
                  <a:pt x="2304232" y="314227"/>
                </a:lnTo>
                <a:lnTo>
                  <a:pt x="2672421" y="349608"/>
                </a:lnTo>
                <a:lnTo>
                  <a:pt x="3057678" y="383588"/>
                </a:lnTo>
                <a:lnTo>
                  <a:pt x="3464881" y="414415"/>
                </a:lnTo>
                <a:lnTo>
                  <a:pt x="3889152" y="443841"/>
                </a:lnTo>
                <a:lnTo>
                  <a:pt x="4331710" y="471515"/>
                </a:lnTo>
                <a:lnTo>
                  <a:pt x="4558476" y="481324"/>
                </a:lnTo>
                <a:lnTo>
                  <a:pt x="4790118" y="492183"/>
                </a:lnTo>
                <a:lnTo>
                  <a:pt x="5025418" y="502342"/>
                </a:lnTo>
                <a:lnTo>
                  <a:pt x="5261937" y="508998"/>
                </a:lnTo>
                <a:lnTo>
                  <a:pt x="5503332" y="514953"/>
                </a:lnTo>
                <a:lnTo>
                  <a:pt x="5747167" y="521259"/>
                </a:lnTo>
                <a:lnTo>
                  <a:pt x="5995877" y="525463"/>
                </a:lnTo>
                <a:lnTo>
                  <a:pt x="6247026" y="525463"/>
                </a:lnTo>
                <a:lnTo>
                  <a:pt x="6500613" y="527565"/>
                </a:lnTo>
                <a:lnTo>
                  <a:pt x="6756639" y="525463"/>
                </a:lnTo>
                <a:lnTo>
                  <a:pt x="7016322" y="521259"/>
                </a:lnTo>
                <a:lnTo>
                  <a:pt x="7276005" y="517406"/>
                </a:lnTo>
                <a:lnTo>
                  <a:pt x="7539345" y="508998"/>
                </a:lnTo>
                <a:lnTo>
                  <a:pt x="7805124" y="500241"/>
                </a:lnTo>
                <a:lnTo>
                  <a:pt x="8070903" y="490082"/>
                </a:lnTo>
                <a:lnTo>
                  <a:pt x="8339121" y="475719"/>
                </a:lnTo>
                <a:lnTo>
                  <a:pt x="8609776" y="458554"/>
                </a:lnTo>
                <a:lnTo>
                  <a:pt x="8881651" y="442089"/>
                </a:lnTo>
                <a:lnTo>
                  <a:pt x="9153526" y="421071"/>
                </a:lnTo>
                <a:lnTo>
                  <a:pt x="9429058" y="395849"/>
                </a:lnTo>
                <a:lnTo>
                  <a:pt x="9700933" y="370626"/>
                </a:lnTo>
                <a:lnTo>
                  <a:pt x="9977684" y="341551"/>
                </a:lnTo>
                <a:lnTo>
                  <a:pt x="10255655" y="309673"/>
                </a:lnTo>
                <a:lnTo>
                  <a:pt x="10529968" y="276043"/>
                </a:lnTo>
                <a:lnTo>
                  <a:pt x="10807939" y="236809"/>
                </a:lnTo>
                <a:lnTo>
                  <a:pt x="11084690" y="194772"/>
                </a:lnTo>
                <a:lnTo>
                  <a:pt x="11362661" y="153085"/>
                </a:lnTo>
                <a:lnTo>
                  <a:pt x="11639412" y="104392"/>
                </a:lnTo>
                <a:lnTo>
                  <a:pt x="11914945" y="54648"/>
                </a:lnTo>
                <a:lnTo>
                  <a:pt x="12191696" y="2452"/>
                </a:lnTo>
                <a:lnTo>
                  <a:pt x="12191696" y="2109542"/>
                </a:lnTo>
                <a:lnTo>
                  <a:pt x="12191999" y="2109542"/>
                </a:lnTo>
                <a:lnTo>
                  <a:pt x="12191999" y="2802467"/>
                </a:lnTo>
                <a:lnTo>
                  <a:pt x="12192418" y="2802467"/>
                </a:lnTo>
                <a:lnTo>
                  <a:pt x="12192418" y="5095933"/>
                </a:lnTo>
                <a:lnTo>
                  <a:pt x="1" y="5095933"/>
                </a:lnTo>
                <a:lnTo>
                  <a:pt x="1" y="4074529"/>
                </a:lnTo>
                <a:lnTo>
                  <a:pt x="0" y="4074529"/>
                </a:lnTo>
                <a:lnTo>
                  <a:pt x="0" y="2109542"/>
                </a:lnTo>
                <a:lnTo>
                  <a:pt x="1" y="2109542"/>
                </a:lnTo>
                <a:close/>
              </a:path>
            </a:pathLst>
          </a:custGeom>
          <a:solidFill>
            <a:schemeClr val="bg1"/>
          </a:solidFill>
          <a:ln>
            <a:noFill/>
          </a:ln>
        </p:spPr>
        <p:txBody>
          <a:bodyPr/>
          <a:lstStyle/>
          <a:p>
            <a:endParaRPr lang="en-US" dirty="0"/>
          </a:p>
        </p:txBody>
      </p:sp>
      <p:graphicFrame>
        <p:nvGraphicFramePr>
          <p:cNvPr id="3" name="Table 6">
            <a:extLst>
              <a:ext uri="{FF2B5EF4-FFF2-40B4-BE49-F238E27FC236}">
                <a16:creationId xmlns:a16="http://schemas.microsoft.com/office/drawing/2014/main" id="{5C0D99A1-EF5E-4757-A838-781C5A71FF50}"/>
              </a:ext>
            </a:extLst>
          </p:cNvPr>
          <p:cNvGraphicFramePr>
            <a:graphicFrameLocks noGrp="1"/>
          </p:cNvGraphicFramePr>
          <p:nvPr>
            <p:extLst>
              <p:ext uri="{D42A27DB-BD31-4B8C-83A1-F6EECF244321}">
                <p14:modId xmlns:p14="http://schemas.microsoft.com/office/powerpoint/2010/main" val="1317037200"/>
              </p:ext>
            </p:extLst>
          </p:nvPr>
        </p:nvGraphicFramePr>
        <p:xfrm>
          <a:off x="1166767" y="2799041"/>
          <a:ext cx="6540076" cy="1165221"/>
        </p:xfrm>
        <a:graphic>
          <a:graphicData uri="http://schemas.openxmlformats.org/drawingml/2006/table">
            <a:tbl>
              <a:tblPr firstRow="1" bandRow="1">
                <a:tableStyleId>{D7AC3CCA-C797-4891-BE02-D94E43425B78}</a:tableStyleId>
              </a:tblPr>
              <a:tblGrid>
                <a:gridCol w="2307832">
                  <a:extLst>
                    <a:ext uri="{9D8B030D-6E8A-4147-A177-3AD203B41FA5}">
                      <a16:colId xmlns:a16="http://schemas.microsoft.com/office/drawing/2014/main" val="1596258838"/>
                    </a:ext>
                  </a:extLst>
                </a:gridCol>
                <a:gridCol w="2479867">
                  <a:extLst>
                    <a:ext uri="{9D8B030D-6E8A-4147-A177-3AD203B41FA5}">
                      <a16:colId xmlns:a16="http://schemas.microsoft.com/office/drawing/2014/main" val="4124166728"/>
                    </a:ext>
                  </a:extLst>
                </a:gridCol>
                <a:gridCol w="1752377">
                  <a:extLst>
                    <a:ext uri="{9D8B030D-6E8A-4147-A177-3AD203B41FA5}">
                      <a16:colId xmlns:a16="http://schemas.microsoft.com/office/drawing/2014/main" val="2169824023"/>
                    </a:ext>
                  </a:extLst>
                </a:gridCol>
              </a:tblGrid>
              <a:tr h="342019">
                <a:tc>
                  <a:txBody>
                    <a:bodyPr/>
                    <a:lstStyle/>
                    <a:p>
                      <a:pPr algn="ctr"/>
                      <a:r>
                        <a:rPr lang="en-US" sz="1600" b="0" dirty="0">
                          <a:solidFill>
                            <a:schemeClr val="tx1"/>
                          </a:solidFill>
                          <a:effectLst/>
                        </a:rPr>
                        <a:t>New/Existing Violations</a:t>
                      </a:r>
                      <a:endParaRPr lang="en-US" sz="1600" b="0" dirty="0">
                        <a:solidFill>
                          <a:schemeClr val="tx1"/>
                        </a:solidFill>
                        <a:latin typeface="+mj-lt"/>
                      </a:endParaRPr>
                    </a:p>
                  </a:txBody>
                  <a:tcPr marL="68580" marR="68580" marT="34290" marB="3429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dirty="0">
                          <a:solidFill>
                            <a:schemeClr val="tx1"/>
                          </a:solidFill>
                          <a:effectLst/>
                        </a:rPr>
                        <a:t>Closed Violations</a:t>
                      </a:r>
                      <a:endParaRPr lang="en-US" sz="1600" b="0" dirty="0">
                        <a:solidFill>
                          <a:schemeClr val="tx1"/>
                        </a:solidFill>
                        <a:effectLst/>
                        <a:latin typeface="+mj-lt"/>
                        <a:ea typeface="Times New Roman" panose="02020603050405020304" pitchFamily="18" charset="0"/>
                      </a:endParaRPr>
                    </a:p>
                  </a:txBody>
                  <a:tcPr marL="68580" marR="68580" marT="34290" marB="3429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dirty="0">
                          <a:solidFill>
                            <a:schemeClr val="tx1"/>
                          </a:solidFill>
                          <a:effectLst/>
                        </a:rPr>
                        <a:t>Still Open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dirty="0">
                          <a:solidFill>
                            <a:schemeClr val="tx1"/>
                          </a:solidFill>
                          <a:effectLst/>
                        </a:rPr>
                        <a:t>as of 4/30/25</a:t>
                      </a:r>
                      <a:endParaRPr lang="en-US" sz="1600" b="0" dirty="0">
                        <a:solidFill>
                          <a:schemeClr val="tx1"/>
                        </a:solidFill>
                        <a:effectLst/>
                        <a:latin typeface="+mj-lt"/>
                        <a:ea typeface="Times New Roman" panose="02020603050405020304" pitchFamily="18" charset="0"/>
                      </a:endParaRPr>
                    </a:p>
                  </a:txBody>
                  <a:tcPr marL="68580" marR="68580" marT="34290" marB="34290"/>
                </a:tc>
                <a:extLst>
                  <a:ext uri="{0D108BD9-81ED-4DB2-BD59-A6C34878D82A}">
                    <a16:rowId xmlns:a16="http://schemas.microsoft.com/office/drawing/2014/main" val="2384583703"/>
                  </a:ext>
                </a:extLst>
              </a:tr>
              <a:tr h="608961">
                <a:tc>
                  <a:txBody>
                    <a:bodyPr/>
                    <a:lstStyle/>
                    <a:p>
                      <a:pPr algn="ctr"/>
                      <a:r>
                        <a:rPr lang="en-US" sz="1600" b="0" dirty="0">
                          <a:solidFill>
                            <a:schemeClr val="tx1"/>
                          </a:solidFill>
                          <a:latin typeface="+mj-lt"/>
                        </a:rPr>
                        <a:t>2,581</a:t>
                      </a:r>
                    </a:p>
                  </a:txBody>
                  <a:tcPr marL="68580" marR="68580" marT="34290" marB="3429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dirty="0">
                          <a:solidFill>
                            <a:schemeClr val="tx1"/>
                          </a:solidFill>
                          <a:effectLst/>
                          <a:latin typeface="+mj-lt"/>
                          <a:ea typeface="Times New Roman" panose="02020603050405020304" pitchFamily="18" charset="0"/>
                        </a:rPr>
                        <a:t>2,226</a:t>
                      </a:r>
                    </a:p>
                  </a:txBody>
                  <a:tcPr marL="68580" marR="68580" marT="34290" marB="3429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dirty="0">
                          <a:solidFill>
                            <a:schemeClr val="tx1"/>
                          </a:solidFill>
                          <a:effectLst/>
                          <a:latin typeface="+mj-lt"/>
                          <a:ea typeface="Times New Roman" panose="02020603050405020304" pitchFamily="18" charset="0"/>
                        </a:rPr>
                        <a:t>355</a:t>
                      </a:r>
                    </a:p>
                  </a:txBody>
                  <a:tcPr marL="68580" marR="68580" marT="34290" marB="34290"/>
                </a:tc>
                <a:extLst>
                  <a:ext uri="{0D108BD9-81ED-4DB2-BD59-A6C34878D82A}">
                    <a16:rowId xmlns:a16="http://schemas.microsoft.com/office/drawing/2014/main" val="3281243918"/>
                  </a:ext>
                </a:extLst>
              </a:tr>
            </a:tbl>
          </a:graphicData>
        </a:graphic>
      </p:graphicFrame>
      <p:sp>
        <p:nvSpPr>
          <p:cNvPr id="2" name="TextBox 1">
            <a:extLst>
              <a:ext uri="{FF2B5EF4-FFF2-40B4-BE49-F238E27FC236}">
                <a16:creationId xmlns:a16="http://schemas.microsoft.com/office/drawing/2014/main" id="{F7869404-C3F2-15AC-1138-5784901B73FD}"/>
              </a:ext>
            </a:extLst>
          </p:cNvPr>
          <p:cNvSpPr txBox="1"/>
          <p:nvPr/>
        </p:nvSpPr>
        <p:spPr>
          <a:xfrm>
            <a:off x="486697" y="4267200"/>
            <a:ext cx="8171528" cy="2125903"/>
          </a:xfrm>
          <a:prstGeom prst="rect">
            <a:avLst/>
          </a:prstGeom>
          <a:noFill/>
        </p:spPr>
        <p:txBody>
          <a:bodyPr wrap="square" rtlCol="0">
            <a:spAutoFit/>
          </a:bodyPr>
          <a:lstStyle/>
          <a:p>
            <a:pPr marL="254318" indent="-254318" defTabSz="813816">
              <a:spcAft>
                <a:spcPts val="600"/>
              </a:spcAft>
              <a:buFont typeface="Arial" panose="020B0604020202020204" pitchFamily="34" charset="0"/>
              <a:buChar char="•"/>
            </a:pPr>
            <a:r>
              <a:rPr lang="en-US" sz="1602" kern="1200" dirty="0">
                <a:solidFill>
                  <a:schemeClr val="tx1"/>
                </a:solidFill>
                <a:latin typeface="+mn-lt"/>
                <a:ea typeface="+mn-ea"/>
                <a:cs typeface="+mn-cs"/>
              </a:rPr>
              <a:t>A total of 2,287 violations initiated in the last year – 907 more than the previous year!</a:t>
            </a:r>
          </a:p>
          <a:p>
            <a:pPr marL="661226" lvl="1" indent="-254318" defTabSz="813816">
              <a:spcAft>
                <a:spcPts val="600"/>
              </a:spcAft>
              <a:buFont typeface="Arial" panose="020B0604020202020204" pitchFamily="34" charset="0"/>
              <a:buChar char="•"/>
            </a:pPr>
            <a:r>
              <a:rPr lang="en-US" sz="1602" kern="1200" dirty="0">
                <a:solidFill>
                  <a:schemeClr val="tx1"/>
                </a:solidFill>
                <a:latin typeface="+mn-lt"/>
                <a:ea typeface="+mn-ea"/>
                <a:cs typeface="+mn-cs"/>
              </a:rPr>
              <a:t>Maintenance and trash/debris:  20% of the violations initiated</a:t>
            </a:r>
          </a:p>
          <a:p>
            <a:pPr marL="661226" lvl="1" indent="-254318" defTabSz="813816">
              <a:spcAft>
                <a:spcPts val="600"/>
              </a:spcAft>
              <a:buFont typeface="Arial" panose="020B0604020202020204" pitchFamily="34" charset="0"/>
              <a:buChar char="•"/>
            </a:pPr>
            <a:r>
              <a:rPr lang="en-US" sz="1602" dirty="0"/>
              <a:t>Leaf placement/leaf maintenance:  22% of the violations initiated</a:t>
            </a:r>
            <a:endParaRPr lang="en-US" sz="1602" kern="1200" dirty="0">
              <a:solidFill>
                <a:schemeClr val="tx1"/>
              </a:solidFill>
              <a:latin typeface="+mn-lt"/>
              <a:ea typeface="+mn-ea"/>
              <a:cs typeface="+mn-cs"/>
            </a:endParaRPr>
          </a:p>
          <a:p>
            <a:pPr marL="254318" indent="-254318" defTabSz="813816">
              <a:spcAft>
                <a:spcPts val="600"/>
              </a:spcAft>
              <a:buFont typeface="Arial" panose="020B0604020202020204" pitchFamily="34" charset="0"/>
              <a:buChar char="•"/>
            </a:pPr>
            <a:r>
              <a:rPr lang="en-US" sz="1602" dirty="0"/>
              <a:t>2</a:t>
            </a:r>
            <a:r>
              <a:rPr lang="en-US" sz="1602" kern="1200" dirty="0">
                <a:solidFill>
                  <a:schemeClr val="tx1"/>
                </a:solidFill>
                <a:latin typeface="+mn-lt"/>
                <a:ea typeface="+mn-ea"/>
                <a:cs typeface="+mn-cs"/>
              </a:rPr>
              <a:t>,226 total violations complied out; 355 remain open </a:t>
            </a:r>
          </a:p>
          <a:p>
            <a:pPr marL="204026" indent="-254318" defTabSz="813816">
              <a:spcAft>
                <a:spcPts val="600"/>
              </a:spcAft>
              <a:buFont typeface="Arial" panose="020B0604020202020204" pitchFamily="34" charset="0"/>
              <a:buChar char="•"/>
            </a:pPr>
            <a:r>
              <a:rPr lang="en-US" sz="1602" kern="1200" dirty="0">
                <a:solidFill>
                  <a:schemeClr val="tx1"/>
                </a:solidFill>
                <a:latin typeface="+mn-lt"/>
                <a:ea typeface="+mn-ea"/>
                <a:cs typeface="+mn-cs"/>
              </a:rPr>
              <a:t>Thank you to those that report violations to us, and thank you to those that comply their violations in a timely manner</a:t>
            </a:r>
            <a:endParaRPr lang="en-US" dirty="0"/>
          </a:p>
        </p:txBody>
      </p:sp>
    </p:spTree>
    <p:extLst>
      <p:ext uri="{BB962C8B-B14F-4D97-AF65-F5344CB8AC3E}">
        <p14:creationId xmlns:p14="http://schemas.microsoft.com/office/powerpoint/2010/main" val="1554711471"/>
      </p:ext>
    </p:extLst>
  </p:cSld>
  <p:clrMapOvr>
    <a:overrideClrMapping bg1="lt1" tx1="dk1" bg2="lt2" tx2="dk2" accent1="accent1" accent2="accent2" accent3="accent3" accent4="accent4" accent5="accent5" accent6="accent6" hlink="hlink" folHlink="folHlink"/>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0654392F-1639-4655-984D-9EC62CB792C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3613"/>
          <a:stretch/>
        </p:blipFill>
        <p:spPr>
          <a:xfrm>
            <a:off x="0" y="2669685"/>
            <a:ext cx="3027759" cy="4188315"/>
          </a:xfrm>
          <a:prstGeom prst="rect">
            <a:avLst/>
          </a:prstGeom>
        </p:spPr>
      </p:pic>
      <p:pic>
        <p:nvPicPr>
          <p:cNvPr id="17" name="Picture 16">
            <a:extLst>
              <a:ext uri="{FF2B5EF4-FFF2-40B4-BE49-F238E27FC236}">
                <a16:creationId xmlns:a16="http://schemas.microsoft.com/office/drawing/2014/main" id="{AA42ABA0-A57E-4B96-8B71-32BE731BD9A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5640"/>
          <a:stretch/>
        </p:blipFill>
        <p:spPr>
          <a:xfrm>
            <a:off x="0" y="2892347"/>
            <a:ext cx="1141809" cy="2365453"/>
          </a:xfrm>
          <a:prstGeom prst="rect">
            <a:avLst/>
          </a:prstGeom>
        </p:spPr>
      </p:pic>
      <p:sp>
        <p:nvSpPr>
          <p:cNvPr id="19" name="Oval 18">
            <a:extLst>
              <a:ext uri="{FF2B5EF4-FFF2-40B4-BE49-F238E27FC236}">
                <a16:creationId xmlns:a16="http://schemas.microsoft.com/office/drawing/2014/main" id="{81601940-FE05-4058-8C3C-93ECC6D8B4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56759" y="1676400"/>
            <a:ext cx="211455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pic>
        <p:nvPicPr>
          <p:cNvPr id="21" name="Picture 20">
            <a:extLst>
              <a:ext uri="{FF2B5EF4-FFF2-40B4-BE49-F238E27FC236}">
                <a16:creationId xmlns:a16="http://schemas.microsoft.com/office/drawing/2014/main" id="{A24A74BA-E5A0-4961-B27F-09544E4F53F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28813"/>
          <a:stretch/>
        </p:blipFill>
        <p:spPr>
          <a:xfrm>
            <a:off x="5999559" y="0"/>
            <a:ext cx="1202540" cy="1141407"/>
          </a:xfrm>
          <a:prstGeom prst="rect">
            <a:avLst/>
          </a:prstGeom>
        </p:spPr>
      </p:pic>
      <p:pic>
        <p:nvPicPr>
          <p:cNvPr id="23" name="Picture 22">
            <a:extLst>
              <a:ext uri="{FF2B5EF4-FFF2-40B4-BE49-F238E27FC236}">
                <a16:creationId xmlns:a16="http://schemas.microsoft.com/office/drawing/2014/main" id="{5FCC04C7-E7EE-4E3B-988E-0B9718A3CD1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b="23320"/>
          <a:stretch/>
        </p:blipFill>
        <p:spPr>
          <a:xfrm>
            <a:off x="6456759" y="6096000"/>
            <a:ext cx="745300" cy="762000"/>
          </a:xfrm>
          <a:prstGeom prst="rect">
            <a:avLst/>
          </a:prstGeom>
        </p:spPr>
      </p:pic>
      <p:sp>
        <p:nvSpPr>
          <p:cNvPr id="25" name="Rectangle 24">
            <a:extLst>
              <a:ext uri="{FF2B5EF4-FFF2-40B4-BE49-F238E27FC236}">
                <a16:creationId xmlns:a16="http://schemas.microsoft.com/office/drawing/2014/main" id="{03964ECA-3652-457C-9FDE-16AED3949B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27" name="Rectangle 26">
            <a:extLst>
              <a:ext uri="{FF2B5EF4-FFF2-40B4-BE49-F238E27FC236}">
                <a16:creationId xmlns:a16="http://schemas.microsoft.com/office/drawing/2014/main" id="{613C9C0A-47AD-49A5-838A-A43281BDCD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29" name="Freeform 7">
            <a:extLst>
              <a:ext uri="{FF2B5EF4-FFF2-40B4-BE49-F238E27FC236}">
                <a16:creationId xmlns:a16="http://schemas.microsoft.com/office/drawing/2014/main" id="{79507746-2C84-4EB6-B021-47E5289106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39954" y="1460230"/>
            <a:ext cx="2604045"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bg1">
              <a:alpha val="20000"/>
            </a:schemeClr>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sp>
        <p:nvSpPr>
          <p:cNvPr id="4" name="Title 3">
            <a:extLst>
              <a:ext uri="{FF2B5EF4-FFF2-40B4-BE49-F238E27FC236}">
                <a16:creationId xmlns:a16="http://schemas.microsoft.com/office/drawing/2014/main" id="{D1244125-7992-4A01-98A0-5A7AF00DDCF6}"/>
              </a:ext>
            </a:extLst>
          </p:cNvPr>
          <p:cNvSpPr>
            <a:spLocks noGrp="1"/>
          </p:cNvSpPr>
          <p:nvPr>
            <p:ph type="title"/>
          </p:nvPr>
        </p:nvSpPr>
        <p:spPr>
          <a:xfrm>
            <a:off x="1447799" y="238594"/>
            <a:ext cx="5978013" cy="1407327"/>
          </a:xfrm>
        </p:spPr>
        <p:txBody>
          <a:bodyPr vert="horz" lIns="91440" tIns="45720" rIns="91440" bIns="45720" rtlCol="0" anchor="t">
            <a:noAutofit/>
          </a:bodyPr>
          <a:lstStyle/>
          <a:p>
            <a:pPr algn="ctr">
              <a:lnSpc>
                <a:spcPct val="90000"/>
              </a:lnSpc>
            </a:pPr>
            <a:r>
              <a:rPr lang="en-US" b="1" u="sng" dirty="0">
                <a:solidFill>
                  <a:srgbClr val="EBEBEB"/>
                </a:solidFill>
              </a:rPr>
              <a:t>Metrics – </a:t>
            </a:r>
            <a:br>
              <a:rPr lang="en-US" b="1" u="sng" dirty="0">
                <a:solidFill>
                  <a:srgbClr val="EBEBEB"/>
                </a:solidFill>
              </a:rPr>
            </a:br>
            <a:r>
              <a:rPr lang="en-US" b="1" u="sng" dirty="0">
                <a:solidFill>
                  <a:srgbClr val="EBEBEB"/>
                </a:solidFill>
              </a:rPr>
              <a:t>Work Orders</a:t>
            </a:r>
            <a:br>
              <a:rPr lang="en-US" b="1" u="sng" dirty="0">
                <a:solidFill>
                  <a:srgbClr val="EBEBEB"/>
                </a:solidFill>
              </a:rPr>
            </a:br>
            <a:endParaRPr lang="en-US" b="1" u="sng" dirty="0">
              <a:solidFill>
                <a:srgbClr val="EBEBEB"/>
              </a:solidFill>
            </a:endParaRPr>
          </a:p>
        </p:txBody>
      </p:sp>
      <p:sp>
        <p:nvSpPr>
          <p:cNvPr id="31" name="Rectangle 30">
            <a:extLst>
              <a:ext uri="{FF2B5EF4-FFF2-40B4-BE49-F238E27FC236}">
                <a16:creationId xmlns:a16="http://schemas.microsoft.com/office/drawing/2014/main" id="{7B0D28F5-B926-4D9B-9413-91E73A4C62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33" name="Freeform: Shape 32">
            <a:extLst>
              <a:ext uri="{FF2B5EF4-FFF2-40B4-BE49-F238E27FC236}">
                <a16:creationId xmlns:a16="http://schemas.microsoft.com/office/drawing/2014/main" id="{2B3D24C5-CE61-47C8-A0D0-C767528D12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762067"/>
            <a:ext cx="9144312" cy="5095933"/>
          </a:xfrm>
          <a:custGeom>
            <a:avLst/>
            <a:gdLst>
              <a:gd name="connsiteX0" fmla="*/ 1 w 12192418"/>
              <a:gd name="connsiteY0" fmla="*/ 0 h 5095933"/>
              <a:gd name="connsiteX1" fmla="*/ 71932 w 12192418"/>
              <a:gd name="connsiteY1" fmla="*/ 12261 h 5095933"/>
              <a:gd name="connsiteX2" fmla="*/ 282849 w 12192418"/>
              <a:gd name="connsiteY2" fmla="*/ 48343 h 5095933"/>
              <a:gd name="connsiteX3" fmla="*/ 436464 w 12192418"/>
              <a:gd name="connsiteY3" fmla="*/ 73565 h 5095933"/>
              <a:gd name="connsiteX4" fmla="*/ 619339 w 12192418"/>
              <a:gd name="connsiteY4" fmla="*/ 100188 h 5095933"/>
              <a:gd name="connsiteX5" fmla="*/ 836351 w 12192418"/>
              <a:gd name="connsiteY5" fmla="*/ 132066 h 5095933"/>
              <a:gd name="connsiteX6" fmla="*/ 1076528 w 12192418"/>
              <a:gd name="connsiteY6" fmla="*/ 165696 h 5095933"/>
              <a:gd name="connsiteX7" fmla="*/ 1347184 w 12192418"/>
              <a:gd name="connsiteY7" fmla="*/ 201077 h 5095933"/>
              <a:gd name="connsiteX8" fmla="*/ 1642223 w 12192418"/>
              <a:gd name="connsiteY8" fmla="*/ 238560 h 5095933"/>
              <a:gd name="connsiteX9" fmla="*/ 1962864 w 12192418"/>
              <a:gd name="connsiteY9" fmla="*/ 276043 h 5095933"/>
              <a:gd name="connsiteX10" fmla="*/ 2304232 w 12192418"/>
              <a:gd name="connsiteY10" fmla="*/ 314227 h 5095933"/>
              <a:gd name="connsiteX11" fmla="*/ 2672421 w 12192418"/>
              <a:gd name="connsiteY11" fmla="*/ 349608 h 5095933"/>
              <a:gd name="connsiteX12" fmla="*/ 3057678 w 12192418"/>
              <a:gd name="connsiteY12" fmla="*/ 383588 h 5095933"/>
              <a:gd name="connsiteX13" fmla="*/ 3464881 w 12192418"/>
              <a:gd name="connsiteY13" fmla="*/ 414415 h 5095933"/>
              <a:gd name="connsiteX14" fmla="*/ 3889152 w 12192418"/>
              <a:gd name="connsiteY14" fmla="*/ 443841 h 5095933"/>
              <a:gd name="connsiteX15" fmla="*/ 4331710 w 12192418"/>
              <a:gd name="connsiteY15" fmla="*/ 471515 h 5095933"/>
              <a:gd name="connsiteX16" fmla="*/ 4558476 w 12192418"/>
              <a:gd name="connsiteY16" fmla="*/ 481324 h 5095933"/>
              <a:gd name="connsiteX17" fmla="*/ 4790118 w 12192418"/>
              <a:gd name="connsiteY17" fmla="*/ 492183 h 5095933"/>
              <a:gd name="connsiteX18" fmla="*/ 5025418 w 12192418"/>
              <a:gd name="connsiteY18" fmla="*/ 502342 h 5095933"/>
              <a:gd name="connsiteX19" fmla="*/ 5261937 w 12192418"/>
              <a:gd name="connsiteY19" fmla="*/ 508998 h 5095933"/>
              <a:gd name="connsiteX20" fmla="*/ 5503332 w 12192418"/>
              <a:gd name="connsiteY20" fmla="*/ 514953 h 5095933"/>
              <a:gd name="connsiteX21" fmla="*/ 5747167 w 12192418"/>
              <a:gd name="connsiteY21" fmla="*/ 521259 h 5095933"/>
              <a:gd name="connsiteX22" fmla="*/ 5995877 w 12192418"/>
              <a:gd name="connsiteY22" fmla="*/ 525463 h 5095933"/>
              <a:gd name="connsiteX23" fmla="*/ 6247026 w 12192418"/>
              <a:gd name="connsiteY23" fmla="*/ 525463 h 5095933"/>
              <a:gd name="connsiteX24" fmla="*/ 6500613 w 12192418"/>
              <a:gd name="connsiteY24" fmla="*/ 527565 h 5095933"/>
              <a:gd name="connsiteX25" fmla="*/ 6756639 w 12192418"/>
              <a:gd name="connsiteY25" fmla="*/ 525463 h 5095933"/>
              <a:gd name="connsiteX26" fmla="*/ 7016322 w 12192418"/>
              <a:gd name="connsiteY26" fmla="*/ 521259 h 5095933"/>
              <a:gd name="connsiteX27" fmla="*/ 7276005 w 12192418"/>
              <a:gd name="connsiteY27" fmla="*/ 517406 h 5095933"/>
              <a:gd name="connsiteX28" fmla="*/ 7539345 w 12192418"/>
              <a:gd name="connsiteY28" fmla="*/ 508998 h 5095933"/>
              <a:gd name="connsiteX29" fmla="*/ 7805124 w 12192418"/>
              <a:gd name="connsiteY29" fmla="*/ 500241 h 5095933"/>
              <a:gd name="connsiteX30" fmla="*/ 8070903 w 12192418"/>
              <a:gd name="connsiteY30" fmla="*/ 490082 h 5095933"/>
              <a:gd name="connsiteX31" fmla="*/ 8339121 w 12192418"/>
              <a:gd name="connsiteY31" fmla="*/ 475719 h 5095933"/>
              <a:gd name="connsiteX32" fmla="*/ 8609776 w 12192418"/>
              <a:gd name="connsiteY32" fmla="*/ 458554 h 5095933"/>
              <a:gd name="connsiteX33" fmla="*/ 8881651 w 12192418"/>
              <a:gd name="connsiteY33" fmla="*/ 442089 h 5095933"/>
              <a:gd name="connsiteX34" fmla="*/ 9153526 w 12192418"/>
              <a:gd name="connsiteY34" fmla="*/ 421071 h 5095933"/>
              <a:gd name="connsiteX35" fmla="*/ 9429058 w 12192418"/>
              <a:gd name="connsiteY35" fmla="*/ 395849 h 5095933"/>
              <a:gd name="connsiteX36" fmla="*/ 9700933 w 12192418"/>
              <a:gd name="connsiteY36" fmla="*/ 370626 h 5095933"/>
              <a:gd name="connsiteX37" fmla="*/ 9977684 w 12192418"/>
              <a:gd name="connsiteY37" fmla="*/ 341551 h 5095933"/>
              <a:gd name="connsiteX38" fmla="*/ 10255655 w 12192418"/>
              <a:gd name="connsiteY38" fmla="*/ 309673 h 5095933"/>
              <a:gd name="connsiteX39" fmla="*/ 10529968 w 12192418"/>
              <a:gd name="connsiteY39" fmla="*/ 276043 h 5095933"/>
              <a:gd name="connsiteX40" fmla="*/ 10807939 w 12192418"/>
              <a:gd name="connsiteY40" fmla="*/ 236809 h 5095933"/>
              <a:gd name="connsiteX41" fmla="*/ 11084690 w 12192418"/>
              <a:gd name="connsiteY41" fmla="*/ 194772 h 5095933"/>
              <a:gd name="connsiteX42" fmla="*/ 11362661 w 12192418"/>
              <a:gd name="connsiteY42" fmla="*/ 153085 h 5095933"/>
              <a:gd name="connsiteX43" fmla="*/ 11639412 w 12192418"/>
              <a:gd name="connsiteY43" fmla="*/ 104392 h 5095933"/>
              <a:gd name="connsiteX44" fmla="*/ 11914945 w 12192418"/>
              <a:gd name="connsiteY44" fmla="*/ 54648 h 5095933"/>
              <a:gd name="connsiteX45" fmla="*/ 12191696 w 12192418"/>
              <a:gd name="connsiteY45" fmla="*/ 2452 h 5095933"/>
              <a:gd name="connsiteX46" fmla="*/ 12191696 w 12192418"/>
              <a:gd name="connsiteY46" fmla="*/ 2109542 h 5095933"/>
              <a:gd name="connsiteX47" fmla="*/ 12191999 w 12192418"/>
              <a:gd name="connsiteY47" fmla="*/ 2109542 h 5095933"/>
              <a:gd name="connsiteX48" fmla="*/ 12191999 w 12192418"/>
              <a:gd name="connsiteY48" fmla="*/ 2802467 h 5095933"/>
              <a:gd name="connsiteX49" fmla="*/ 12192418 w 12192418"/>
              <a:gd name="connsiteY49" fmla="*/ 2802467 h 5095933"/>
              <a:gd name="connsiteX50" fmla="*/ 12192418 w 12192418"/>
              <a:gd name="connsiteY50" fmla="*/ 5095933 h 5095933"/>
              <a:gd name="connsiteX51" fmla="*/ 1 w 12192418"/>
              <a:gd name="connsiteY51" fmla="*/ 5095933 h 5095933"/>
              <a:gd name="connsiteX52" fmla="*/ 1 w 12192418"/>
              <a:gd name="connsiteY52" fmla="*/ 4074529 h 5095933"/>
              <a:gd name="connsiteX53" fmla="*/ 0 w 12192418"/>
              <a:gd name="connsiteY53" fmla="*/ 4074529 h 5095933"/>
              <a:gd name="connsiteX54" fmla="*/ 0 w 12192418"/>
              <a:gd name="connsiteY54" fmla="*/ 2109542 h 5095933"/>
              <a:gd name="connsiteX55" fmla="*/ 1 w 12192418"/>
              <a:gd name="connsiteY55" fmla="*/ 2109542 h 509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2192418" h="5095933">
                <a:moveTo>
                  <a:pt x="1" y="0"/>
                </a:moveTo>
                <a:lnTo>
                  <a:pt x="71932" y="12261"/>
                </a:lnTo>
                <a:lnTo>
                  <a:pt x="282849" y="48343"/>
                </a:lnTo>
                <a:lnTo>
                  <a:pt x="436464" y="73565"/>
                </a:lnTo>
                <a:lnTo>
                  <a:pt x="619339" y="100188"/>
                </a:lnTo>
                <a:lnTo>
                  <a:pt x="836351" y="132066"/>
                </a:lnTo>
                <a:lnTo>
                  <a:pt x="1076528" y="165696"/>
                </a:lnTo>
                <a:lnTo>
                  <a:pt x="1347184" y="201077"/>
                </a:lnTo>
                <a:lnTo>
                  <a:pt x="1642223" y="238560"/>
                </a:lnTo>
                <a:lnTo>
                  <a:pt x="1962864" y="276043"/>
                </a:lnTo>
                <a:lnTo>
                  <a:pt x="2304232" y="314227"/>
                </a:lnTo>
                <a:lnTo>
                  <a:pt x="2672421" y="349608"/>
                </a:lnTo>
                <a:lnTo>
                  <a:pt x="3057678" y="383588"/>
                </a:lnTo>
                <a:lnTo>
                  <a:pt x="3464881" y="414415"/>
                </a:lnTo>
                <a:lnTo>
                  <a:pt x="3889152" y="443841"/>
                </a:lnTo>
                <a:lnTo>
                  <a:pt x="4331710" y="471515"/>
                </a:lnTo>
                <a:lnTo>
                  <a:pt x="4558476" y="481324"/>
                </a:lnTo>
                <a:lnTo>
                  <a:pt x="4790118" y="492183"/>
                </a:lnTo>
                <a:lnTo>
                  <a:pt x="5025418" y="502342"/>
                </a:lnTo>
                <a:lnTo>
                  <a:pt x="5261937" y="508998"/>
                </a:lnTo>
                <a:lnTo>
                  <a:pt x="5503332" y="514953"/>
                </a:lnTo>
                <a:lnTo>
                  <a:pt x="5747167" y="521259"/>
                </a:lnTo>
                <a:lnTo>
                  <a:pt x="5995877" y="525463"/>
                </a:lnTo>
                <a:lnTo>
                  <a:pt x="6247026" y="525463"/>
                </a:lnTo>
                <a:lnTo>
                  <a:pt x="6500613" y="527565"/>
                </a:lnTo>
                <a:lnTo>
                  <a:pt x="6756639" y="525463"/>
                </a:lnTo>
                <a:lnTo>
                  <a:pt x="7016322" y="521259"/>
                </a:lnTo>
                <a:lnTo>
                  <a:pt x="7276005" y="517406"/>
                </a:lnTo>
                <a:lnTo>
                  <a:pt x="7539345" y="508998"/>
                </a:lnTo>
                <a:lnTo>
                  <a:pt x="7805124" y="500241"/>
                </a:lnTo>
                <a:lnTo>
                  <a:pt x="8070903" y="490082"/>
                </a:lnTo>
                <a:lnTo>
                  <a:pt x="8339121" y="475719"/>
                </a:lnTo>
                <a:lnTo>
                  <a:pt x="8609776" y="458554"/>
                </a:lnTo>
                <a:lnTo>
                  <a:pt x="8881651" y="442089"/>
                </a:lnTo>
                <a:lnTo>
                  <a:pt x="9153526" y="421071"/>
                </a:lnTo>
                <a:lnTo>
                  <a:pt x="9429058" y="395849"/>
                </a:lnTo>
                <a:lnTo>
                  <a:pt x="9700933" y="370626"/>
                </a:lnTo>
                <a:lnTo>
                  <a:pt x="9977684" y="341551"/>
                </a:lnTo>
                <a:lnTo>
                  <a:pt x="10255655" y="309673"/>
                </a:lnTo>
                <a:lnTo>
                  <a:pt x="10529968" y="276043"/>
                </a:lnTo>
                <a:lnTo>
                  <a:pt x="10807939" y="236809"/>
                </a:lnTo>
                <a:lnTo>
                  <a:pt x="11084690" y="194772"/>
                </a:lnTo>
                <a:lnTo>
                  <a:pt x="11362661" y="153085"/>
                </a:lnTo>
                <a:lnTo>
                  <a:pt x="11639412" y="104392"/>
                </a:lnTo>
                <a:lnTo>
                  <a:pt x="11914945" y="54648"/>
                </a:lnTo>
                <a:lnTo>
                  <a:pt x="12191696" y="2452"/>
                </a:lnTo>
                <a:lnTo>
                  <a:pt x="12191696" y="2109542"/>
                </a:lnTo>
                <a:lnTo>
                  <a:pt x="12191999" y="2109542"/>
                </a:lnTo>
                <a:lnTo>
                  <a:pt x="12191999" y="2802467"/>
                </a:lnTo>
                <a:lnTo>
                  <a:pt x="12192418" y="2802467"/>
                </a:lnTo>
                <a:lnTo>
                  <a:pt x="12192418" y="5095933"/>
                </a:lnTo>
                <a:lnTo>
                  <a:pt x="1" y="5095933"/>
                </a:lnTo>
                <a:lnTo>
                  <a:pt x="1" y="4074529"/>
                </a:lnTo>
                <a:lnTo>
                  <a:pt x="0" y="4074529"/>
                </a:lnTo>
                <a:lnTo>
                  <a:pt x="0" y="2109542"/>
                </a:lnTo>
                <a:lnTo>
                  <a:pt x="1" y="2109542"/>
                </a:lnTo>
                <a:close/>
              </a:path>
            </a:pathLst>
          </a:custGeom>
          <a:solidFill>
            <a:schemeClr val="bg1"/>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graphicFrame>
        <p:nvGraphicFramePr>
          <p:cNvPr id="3" name="Table 6">
            <a:extLst>
              <a:ext uri="{FF2B5EF4-FFF2-40B4-BE49-F238E27FC236}">
                <a16:creationId xmlns:a16="http://schemas.microsoft.com/office/drawing/2014/main" id="{4D6D11F0-C866-DA71-EBE4-B4E207CBF0A4}"/>
              </a:ext>
            </a:extLst>
          </p:cNvPr>
          <p:cNvGraphicFramePr>
            <a:graphicFrameLocks noGrp="1"/>
          </p:cNvGraphicFramePr>
          <p:nvPr>
            <p:extLst>
              <p:ext uri="{D42A27DB-BD31-4B8C-83A1-F6EECF244321}">
                <p14:modId xmlns:p14="http://schemas.microsoft.com/office/powerpoint/2010/main" val="4130532258"/>
              </p:ext>
            </p:extLst>
          </p:nvPr>
        </p:nvGraphicFramePr>
        <p:xfrm>
          <a:off x="1166767" y="2799041"/>
          <a:ext cx="6540076" cy="1165221"/>
        </p:xfrm>
        <a:graphic>
          <a:graphicData uri="http://schemas.openxmlformats.org/drawingml/2006/table">
            <a:tbl>
              <a:tblPr firstRow="1" bandRow="1">
                <a:tableStyleId>{D7AC3CCA-C797-4891-BE02-D94E43425B78}</a:tableStyleId>
              </a:tblPr>
              <a:tblGrid>
                <a:gridCol w="2307832">
                  <a:extLst>
                    <a:ext uri="{9D8B030D-6E8A-4147-A177-3AD203B41FA5}">
                      <a16:colId xmlns:a16="http://schemas.microsoft.com/office/drawing/2014/main" val="1596258838"/>
                    </a:ext>
                  </a:extLst>
                </a:gridCol>
                <a:gridCol w="2479867">
                  <a:extLst>
                    <a:ext uri="{9D8B030D-6E8A-4147-A177-3AD203B41FA5}">
                      <a16:colId xmlns:a16="http://schemas.microsoft.com/office/drawing/2014/main" val="4124166728"/>
                    </a:ext>
                  </a:extLst>
                </a:gridCol>
                <a:gridCol w="1752377">
                  <a:extLst>
                    <a:ext uri="{9D8B030D-6E8A-4147-A177-3AD203B41FA5}">
                      <a16:colId xmlns:a16="http://schemas.microsoft.com/office/drawing/2014/main" val="2169824023"/>
                    </a:ext>
                  </a:extLst>
                </a:gridCol>
              </a:tblGrid>
              <a:tr h="342019">
                <a:tc>
                  <a:txBody>
                    <a:bodyPr/>
                    <a:lstStyle/>
                    <a:p>
                      <a:pPr algn="ctr"/>
                      <a:r>
                        <a:rPr lang="en-US" sz="1600" b="0" dirty="0">
                          <a:solidFill>
                            <a:schemeClr val="tx1"/>
                          </a:solidFill>
                          <a:effectLst/>
                        </a:rPr>
                        <a:t>New/Existing</a:t>
                      </a:r>
                    </a:p>
                    <a:p>
                      <a:pPr algn="ctr"/>
                      <a:r>
                        <a:rPr lang="en-US" sz="1600" b="0" dirty="0">
                          <a:solidFill>
                            <a:schemeClr val="tx1"/>
                          </a:solidFill>
                          <a:effectLst/>
                        </a:rPr>
                        <a:t>Work Orders</a:t>
                      </a:r>
                      <a:endParaRPr lang="en-US" sz="1600" b="0" dirty="0">
                        <a:solidFill>
                          <a:schemeClr val="tx1"/>
                        </a:solidFill>
                        <a:latin typeface="+mj-lt"/>
                      </a:endParaRPr>
                    </a:p>
                  </a:txBody>
                  <a:tcPr marL="68580" marR="68580" marT="34290" marB="3429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dirty="0">
                          <a:solidFill>
                            <a:schemeClr val="tx1"/>
                          </a:solidFill>
                          <a:effectLst/>
                        </a:rPr>
                        <a:t>Closed Work Orders</a:t>
                      </a:r>
                      <a:endParaRPr lang="en-US" sz="1600" b="0" dirty="0">
                        <a:solidFill>
                          <a:schemeClr val="tx1"/>
                        </a:solidFill>
                        <a:effectLst/>
                        <a:latin typeface="+mj-lt"/>
                        <a:ea typeface="Times New Roman" panose="02020603050405020304" pitchFamily="18" charset="0"/>
                      </a:endParaRPr>
                    </a:p>
                  </a:txBody>
                  <a:tcPr marL="68580" marR="68580" marT="34290" marB="3429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dirty="0">
                          <a:solidFill>
                            <a:schemeClr val="tx1"/>
                          </a:solidFill>
                          <a:effectLst/>
                        </a:rPr>
                        <a:t>Still Open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dirty="0">
                          <a:solidFill>
                            <a:schemeClr val="tx1"/>
                          </a:solidFill>
                          <a:effectLst/>
                        </a:rPr>
                        <a:t>as of 4/30/25</a:t>
                      </a:r>
                      <a:endParaRPr lang="en-US" sz="1600" b="0" dirty="0">
                        <a:solidFill>
                          <a:schemeClr val="tx1"/>
                        </a:solidFill>
                        <a:effectLst/>
                        <a:latin typeface="+mj-lt"/>
                        <a:ea typeface="Times New Roman" panose="02020603050405020304" pitchFamily="18" charset="0"/>
                      </a:endParaRPr>
                    </a:p>
                  </a:txBody>
                  <a:tcPr marL="68580" marR="68580" marT="34290" marB="34290"/>
                </a:tc>
                <a:extLst>
                  <a:ext uri="{0D108BD9-81ED-4DB2-BD59-A6C34878D82A}">
                    <a16:rowId xmlns:a16="http://schemas.microsoft.com/office/drawing/2014/main" val="2384583703"/>
                  </a:ext>
                </a:extLst>
              </a:tr>
              <a:tr h="608961">
                <a:tc>
                  <a:txBody>
                    <a:bodyPr/>
                    <a:lstStyle/>
                    <a:p>
                      <a:pPr algn="ctr"/>
                      <a:r>
                        <a:rPr lang="en-US" sz="1600" b="0" dirty="0">
                          <a:solidFill>
                            <a:schemeClr val="tx1"/>
                          </a:solidFill>
                        </a:rPr>
                        <a:t>1,108</a:t>
                      </a:r>
                      <a:endParaRPr lang="en-US" sz="1600" b="0" dirty="0">
                        <a:solidFill>
                          <a:schemeClr val="tx1"/>
                        </a:solidFill>
                        <a:latin typeface="+mj-lt"/>
                      </a:endParaRPr>
                    </a:p>
                  </a:txBody>
                  <a:tcPr marL="68580" marR="68580" marT="34290" marB="3429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dirty="0">
                          <a:solidFill>
                            <a:schemeClr val="tx1"/>
                          </a:solidFill>
                          <a:effectLst/>
                          <a:latin typeface="+mj-lt"/>
                          <a:ea typeface="Times New Roman" panose="02020603050405020304" pitchFamily="18" charset="0"/>
                        </a:rPr>
                        <a:t>964</a:t>
                      </a:r>
                    </a:p>
                  </a:txBody>
                  <a:tcPr marL="68580" marR="68580" marT="34290" marB="3429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dirty="0">
                          <a:solidFill>
                            <a:schemeClr val="tx1"/>
                          </a:solidFill>
                          <a:effectLst/>
                        </a:rPr>
                        <a:t>144</a:t>
                      </a:r>
                      <a:endParaRPr lang="en-US" sz="1600" b="0" dirty="0">
                        <a:solidFill>
                          <a:schemeClr val="tx1"/>
                        </a:solidFill>
                        <a:effectLst/>
                        <a:latin typeface="+mj-lt"/>
                        <a:ea typeface="Times New Roman" panose="02020603050405020304" pitchFamily="18" charset="0"/>
                      </a:endParaRPr>
                    </a:p>
                  </a:txBody>
                  <a:tcPr marL="68580" marR="68580" marT="34290" marB="34290"/>
                </a:tc>
                <a:extLst>
                  <a:ext uri="{0D108BD9-81ED-4DB2-BD59-A6C34878D82A}">
                    <a16:rowId xmlns:a16="http://schemas.microsoft.com/office/drawing/2014/main" val="3281243918"/>
                  </a:ext>
                </a:extLst>
              </a:tr>
            </a:tbl>
          </a:graphicData>
        </a:graphic>
      </p:graphicFrame>
      <p:sp>
        <p:nvSpPr>
          <p:cNvPr id="5" name="TextBox 4">
            <a:extLst>
              <a:ext uri="{FF2B5EF4-FFF2-40B4-BE49-F238E27FC236}">
                <a16:creationId xmlns:a16="http://schemas.microsoft.com/office/drawing/2014/main" id="{8EB8E516-F02C-FC6F-BAD9-E34F071F7635}"/>
              </a:ext>
            </a:extLst>
          </p:cNvPr>
          <p:cNvSpPr txBox="1"/>
          <p:nvPr/>
        </p:nvSpPr>
        <p:spPr>
          <a:xfrm>
            <a:off x="1089543" y="4571194"/>
            <a:ext cx="6975566" cy="1600438"/>
          </a:xfrm>
          <a:prstGeom prst="rect">
            <a:avLst/>
          </a:prstGeom>
          <a:noFill/>
        </p:spPr>
        <p:txBody>
          <a:bodyPr wrap="square" rtlCol="0">
            <a:spAutoFit/>
          </a:bodyPr>
          <a:lstStyle/>
          <a:p>
            <a:pPr marL="285750" indent="-285750">
              <a:buFont typeface="Arial" panose="020B0604020202020204" pitchFamily="34" charset="0"/>
              <a:buChar char="•"/>
            </a:pPr>
            <a:r>
              <a:rPr lang="en-US" dirty="0"/>
              <a:t>Work orders can be called in to Public Works (410-641-7425) or by emailing </a:t>
            </a:r>
            <a:r>
              <a:rPr lang="en-US" dirty="0">
                <a:hlinkClick r:id="rId6">
                  <a:extLst>
                    <a:ext uri="{A12FA001-AC4F-418D-AE19-62706E023703}">
                      <ahyp:hlinkClr xmlns:ahyp="http://schemas.microsoft.com/office/drawing/2018/hyperlinkcolor" val="tx"/>
                    </a:ext>
                  </a:extLst>
                </a:hlinkClick>
              </a:rPr>
              <a:t>info@oceanpines.org</a:t>
            </a:r>
            <a:r>
              <a:rPr lang="en-US" dirty="0"/>
              <a:t> </a:t>
            </a:r>
          </a:p>
          <a:p>
            <a:pPr marL="285750" indent="-285750">
              <a:buFont typeface="Arial" panose="020B0604020202020204" pitchFamily="34" charset="0"/>
              <a:buChar char="•"/>
            </a:pPr>
            <a:r>
              <a:rPr lang="en-US" dirty="0"/>
              <a:t>Majority of open work order are for drainage (92):</a:t>
            </a:r>
          </a:p>
          <a:p>
            <a:pPr marL="742950" lvl="1" indent="-285750">
              <a:buFont typeface="Arial" panose="020B0604020202020204" pitchFamily="34" charset="0"/>
              <a:buChar char="•"/>
            </a:pPr>
            <a:r>
              <a:rPr lang="en-US" sz="1600" dirty="0"/>
              <a:t>44 – over 30 days; 6 – over 60 days</a:t>
            </a:r>
          </a:p>
          <a:p>
            <a:pPr marL="1200150" lvl="2" indent="-285750">
              <a:buFont typeface="Arial" panose="020B0604020202020204" pitchFamily="34" charset="0"/>
              <a:buChar char="•"/>
            </a:pPr>
            <a:r>
              <a:rPr lang="en-US" sz="1400" dirty="0"/>
              <a:t>Average 1-4 work orders a day to complete depending upon severity</a:t>
            </a:r>
            <a:endParaRPr lang="en-US" dirty="0"/>
          </a:p>
        </p:txBody>
      </p:sp>
    </p:spTree>
    <p:extLst>
      <p:ext uri="{BB962C8B-B14F-4D97-AF65-F5344CB8AC3E}">
        <p14:creationId xmlns:p14="http://schemas.microsoft.com/office/powerpoint/2010/main" val="898062391"/>
      </p:ext>
    </p:extLst>
  </p:cSld>
  <p:clrMapOvr>
    <a:overrideClrMapping bg1="lt1" tx1="dk1" bg2="lt2" tx2="dk2" accent1="accent1" accent2="accent2" accent3="accent3" accent4="accent4" accent5="accent5" accent6="accent6" hlink="hlink" folHlink="folHlink"/>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0654392F-1639-4655-984D-9EC62CB792C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3613"/>
          <a:stretch/>
        </p:blipFill>
        <p:spPr>
          <a:xfrm>
            <a:off x="0" y="2669685"/>
            <a:ext cx="3027759" cy="4188315"/>
          </a:xfrm>
          <a:prstGeom prst="rect">
            <a:avLst/>
          </a:prstGeom>
        </p:spPr>
      </p:pic>
      <p:pic>
        <p:nvPicPr>
          <p:cNvPr id="17" name="Picture 16">
            <a:extLst>
              <a:ext uri="{FF2B5EF4-FFF2-40B4-BE49-F238E27FC236}">
                <a16:creationId xmlns:a16="http://schemas.microsoft.com/office/drawing/2014/main" id="{AA42ABA0-A57E-4B96-8B71-32BE731BD9A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5640"/>
          <a:stretch/>
        </p:blipFill>
        <p:spPr>
          <a:xfrm>
            <a:off x="0" y="2892347"/>
            <a:ext cx="1141809" cy="2365453"/>
          </a:xfrm>
          <a:prstGeom prst="rect">
            <a:avLst/>
          </a:prstGeom>
        </p:spPr>
      </p:pic>
      <p:sp>
        <p:nvSpPr>
          <p:cNvPr id="19" name="Oval 18">
            <a:extLst>
              <a:ext uri="{FF2B5EF4-FFF2-40B4-BE49-F238E27FC236}">
                <a16:creationId xmlns:a16="http://schemas.microsoft.com/office/drawing/2014/main" id="{81601940-FE05-4058-8C3C-93ECC6D8B4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56759" y="1676400"/>
            <a:ext cx="211455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pic>
        <p:nvPicPr>
          <p:cNvPr id="21" name="Picture 20">
            <a:extLst>
              <a:ext uri="{FF2B5EF4-FFF2-40B4-BE49-F238E27FC236}">
                <a16:creationId xmlns:a16="http://schemas.microsoft.com/office/drawing/2014/main" id="{A24A74BA-E5A0-4961-B27F-09544E4F53F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28813"/>
          <a:stretch/>
        </p:blipFill>
        <p:spPr>
          <a:xfrm>
            <a:off x="5999559" y="0"/>
            <a:ext cx="1202540" cy="1141407"/>
          </a:xfrm>
          <a:prstGeom prst="rect">
            <a:avLst/>
          </a:prstGeom>
        </p:spPr>
      </p:pic>
      <p:pic>
        <p:nvPicPr>
          <p:cNvPr id="23" name="Picture 22">
            <a:extLst>
              <a:ext uri="{FF2B5EF4-FFF2-40B4-BE49-F238E27FC236}">
                <a16:creationId xmlns:a16="http://schemas.microsoft.com/office/drawing/2014/main" id="{5FCC04C7-E7EE-4E3B-988E-0B9718A3CD1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b="23320"/>
          <a:stretch/>
        </p:blipFill>
        <p:spPr>
          <a:xfrm>
            <a:off x="6456759" y="6096000"/>
            <a:ext cx="745300" cy="762000"/>
          </a:xfrm>
          <a:prstGeom prst="rect">
            <a:avLst/>
          </a:prstGeom>
        </p:spPr>
      </p:pic>
      <p:sp>
        <p:nvSpPr>
          <p:cNvPr id="25" name="Rectangle 24">
            <a:extLst>
              <a:ext uri="{FF2B5EF4-FFF2-40B4-BE49-F238E27FC236}">
                <a16:creationId xmlns:a16="http://schemas.microsoft.com/office/drawing/2014/main" id="{03964ECA-3652-457C-9FDE-16AED3949B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27" name="Rectangle 26">
            <a:extLst>
              <a:ext uri="{FF2B5EF4-FFF2-40B4-BE49-F238E27FC236}">
                <a16:creationId xmlns:a16="http://schemas.microsoft.com/office/drawing/2014/main" id="{613C9C0A-47AD-49A5-838A-A43281BDCD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29" name="Freeform 7">
            <a:extLst>
              <a:ext uri="{FF2B5EF4-FFF2-40B4-BE49-F238E27FC236}">
                <a16:creationId xmlns:a16="http://schemas.microsoft.com/office/drawing/2014/main" id="{79507746-2C84-4EB6-B021-47E5289106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39954" y="1460230"/>
            <a:ext cx="2604045"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bg1">
              <a:alpha val="20000"/>
            </a:schemeClr>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sp>
        <p:nvSpPr>
          <p:cNvPr id="4" name="Title 3">
            <a:extLst>
              <a:ext uri="{FF2B5EF4-FFF2-40B4-BE49-F238E27FC236}">
                <a16:creationId xmlns:a16="http://schemas.microsoft.com/office/drawing/2014/main" id="{D1244125-7992-4A01-98A0-5A7AF00DDCF6}"/>
              </a:ext>
            </a:extLst>
          </p:cNvPr>
          <p:cNvSpPr>
            <a:spLocks noGrp="1"/>
          </p:cNvSpPr>
          <p:nvPr>
            <p:ph type="title"/>
          </p:nvPr>
        </p:nvSpPr>
        <p:spPr>
          <a:xfrm>
            <a:off x="1447799" y="152400"/>
            <a:ext cx="5978013" cy="1493521"/>
          </a:xfrm>
        </p:spPr>
        <p:txBody>
          <a:bodyPr vert="horz" lIns="91440" tIns="45720" rIns="91440" bIns="45720" rtlCol="0" anchor="t">
            <a:noAutofit/>
          </a:bodyPr>
          <a:lstStyle/>
          <a:p>
            <a:pPr algn="ctr">
              <a:lnSpc>
                <a:spcPct val="90000"/>
              </a:lnSpc>
            </a:pPr>
            <a:r>
              <a:rPr lang="en-US" b="1" u="sng" dirty="0">
                <a:solidFill>
                  <a:srgbClr val="EBEBEB"/>
                </a:solidFill>
              </a:rPr>
              <a:t>Metrics – </a:t>
            </a:r>
            <a:br>
              <a:rPr lang="en-US" b="1" u="sng" dirty="0">
                <a:solidFill>
                  <a:srgbClr val="EBEBEB"/>
                </a:solidFill>
              </a:rPr>
            </a:br>
            <a:r>
              <a:rPr lang="en-US" b="1" u="sng" dirty="0">
                <a:solidFill>
                  <a:srgbClr val="EBEBEB"/>
                </a:solidFill>
              </a:rPr>
              <a:t>Customer Service</a:t>
            </a:r>
            <a:br>
              <a:rPr lang="en-US" b="1" u="sng" dirty="0">
                <a:solidFill>
                  <a:srgbClr val="EBEBEB"/>
                </a:solidFill>
              </a:rPr>
            </a:br>
            <a:r>
              <a:rPr lang="en-US" sz="3200" u="sng" dirty="0">
                <a:solidFill>
                  <a:srgbClr val="EBEBEB"/>
                </a:solidFill>
              </a:rPr>
              <a:t>(from info@oceanpines.org)</a:t>
            </a:r>
            <a:br>
              <a:rPr lang="en-US" sz="3200" u="sng" dirty="0">
                <a:solidFill>
                  <a:srgbClr val="EBEBEB"/>
                </a:solidFill>
              </a:rPr>
            </a:br>
            <a:endParaRPr lang="en-US" u="sng" dirty="0">
              <a:solidFill>
                <a:srgbClr val="EBEBEB"/>
              </a:solidFill>
            </a:endParaRPr>
          </a:p>
        </p:txBody>
      </p:sp>
      <p:sp>
        <p:nvSpPr>
          <p:cNvPr id="31" name="Rectangle 30">
            <a:extLst>
              <a:ext uri="{FF2B5EF4-FFF2-40B4-BE49-F238E27FC236}">
                <a16:creationId xmlns:a16="http://schemas.microsoft.com/office/drawing/2014/main" id="{7B0D28F5-B926-4D9B-9413-91E73A4C62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33" name="Freeform: Shape 32">
            <a:extLst>
              <a:ext uri="{FF2B5EF4-FFF2-40B4-BE49-F238E27FC236}">
                <a16:creationId xmlns:a16="http://schemas.microsoft.com/office/drawing/2014/main" id="{2B3D24C5-CE61-47C8-A0D0-C767528D12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762067"/>
            <a:ext cx="9144312" cy="5095933"/>
          </a:xfrm>
          <a:custGeom>
            <a:avLst/>
            <a:gdLst>
              <a:gd name="connsiteX0" fmla="*/ 1 w 12192418"/>
              <a:gd name="connsiteY0" fmla="*/ 0 h 5095933"/>
              <a:gd name="connsiteX1" fmla="*/ 71932 w 12192418"/>
              <a:gd name="connsiteY1" fmla="*/ 12261 h 5095933"/>
              <a:gd name="connsiteX2" fmla="*/ 282849 w 12192418"/>
              <a:gd name="connsiteY2" fmla="*/ 48343 h 5095933"/>
              <a:gd name="connsiteX3" fmla="*/ 436464 w 12192418"/>
              <a:gd name="connsiteY3" fmla="*/ 73565 h 5095933"/>
              <a:gd name="connsiteX4" fmla="*/ 619339 w 12192418"/>
              <a:gd name="connsiteY4" fmla="*/ 100188 h 5095933"/>
              <a:gd name="connsiteX5" fmla="*/ 836351 w 12192418"/>
              <a:gd name="connsiteY5" fmla="*/ 132066 h 5095933"/>
              <a:gd name="connsiteX6" fmla="*/ 1076528 w 12192418"/>
              <a:gd name="connsiteY6" fmla="*/ 165696 h 5095933"/>
              <a:gd name="connsiteX7" fmla="*/ 1347184 w 12192418"/>
              <a:gd name="connsiteY7" fmla="*/ 201077 h 5095933"/>
              <a:gd name="connsiteX8" fmla="*/ 1642223 w 12192418"/>
              <a:gd name="connsiteY8" fmla="*/ 238560 h 5095933"/>
              <a:gd name="connsiteX9" fmla="*/ 1962864 w 12192418"/>
              <a:gd name="connsiteY9" fmla="*/ 276043 h 5095933"/>
              <a:gd name="connsiteX10" fmla="*/ 2304232 w 12192418"/>
              <a:gd name="connsiteY10" fmla="*/ 314227 h 5095933"/>
              <a:gd name="connsiteX11" fmla="*/ 2672421 w 12192418"/>
              <a:gd name="connsiteY11" fmla="*/ 349608 h 5095933"/>
              <a:gd name="connsiteX12" fmla="*/ 3057678 w 12192418"/>
              <a:gd name="connsiteY12" fmla="*/ 383588 h 5095933"/>
              <a:gd name="connsiteX13" fmla="*/ 3464881 w 12192418"/>
              <a:gd name="connsiteY13" fmla="*/ 414415 h 5095933"/>
              <a:gd name="connsiteX14" fmla="*/ 3889152 w 12192418"/>
              <a:gd name="connsiteY14" fmla="*/ 443841 h 5095933"/>
              <a:gd name="connsiteX15" fmla="*/ 4331710 w 12192418"/>
              <a:gd name="connsiteY15" fmla="*/ 471515 h 5095933"/>
              <a:gd name="connsiteX16" fmla="*/ 4558476 w 12192418"/>
              <a:gd name="connsiteY16" fmla="*/ 481324 h 5095933"/>
              <a:gd name="connsiteX17" fmla="*/ 4790118 w 12192418"/>
              <a:gd name="connsiteY17" fmla="*/ 492183 h 5095933"/>
              <a:gd name="connsiteX18" fmla="*/ 5025418 w 12192418"/>
              <a:gd name="connsiteY18" fmla="*/ 502342 h 5095933"/>
              <a:gd name="connsiteX19" fmla="*/ 5261937 w 12192418"/>
              <a:gd name="connsiteY19" fmla="*/ 508998 h 5095933"/>
              <a:gd name="connsiteX20" fmla="*/ 5503332 w 12192418"/>
              <a:gd name="connsiteY20" fmla="*/ 514953 h 5095933"/>
              <a:gd name="connsiteX21" fmla="*/ 5747167 w 12192418"/>
              <a:gd name="connsiteY21" fmla="*/ 521259 h 5095933"/>
              <a:gd name="connsiteX22" fmla="*/ 5995877 w 12192418"/>
              <a:gd name="connsiteY22" fmla="*/ 525463 h 5095933"/>
              <a:gd name="connsiteX23" fmla="*/ 6247026 w 12192418"/>
              <a:gd name="connsiteY23" fmla="*/ 525463 h 5095933"/>
              <a:gd name="connsiteX24" fmla="*/ 6500613 w 12192418"/>
              <a:gd name="connsiteY24" fmla="*/ 527565 h 5095933"/>
              <a:gd name="connsiteX25" fmla="*/ 6756639 w 12192418"/>
              <a:gd name="connsiteY25" fmla="*/ 525463 h 5095933"/>
              <a:gd name="connsiteX26" fmla="*/ 7016322 w 12192418"/>
              <a:gd name="connsiteY26" fmla="*/ 521259 h 5095933"/>
              <a:gd name="connsiteX27" fmla="*/ 7276005 w 12192418"/>
              <a:gd name="connsiteY27" fmla="*/ 517406 h 5095933"/>
              <a:gd name="connsiteX28" fmla="*/ 7539345 w 12192418"/>
              <a:gd name="connsiteY28" fmla="*/ 508998 h 5095933"/>
              <a:gd name="connsiteX29" fmla="*/ 7805124 w 12192418"/>
              <a:gd name="connsiteY29" fmla="*/ 500241 h 5095933"/>
              <a:gd name="connsiteX30" fmla="*/ 8070903 w 12192418"/>
              <a:gd name="connsiteY30" fmla="*/ 490082 h 5095933"/>
              <a:gd name="connsiteX31" fmla="*/ 8339121 w 12192418"/>
              <a:gd name="connsiteY31" fmla="*/ 475719 h 5095933"/>
              <a:gd name="connsiteX32" fmla="*/ 8609776 w 12192418"/>
              <a:gd name="connsiteY32" fmla="*/ 458554 h 5095933"/>
              <a:gd name="connsiteX33" fmla="*/ 8881651 w 12192418"/>
              <a:gd name="connsiteY33" fmla="*/ 442089 h 5095933"/>
              <a:gd name="connsiteX34" fmla="*/ 9153526 w 12192418"/>
              <a:gd name="connsiteY34" fmla="*/ 421071 h 5095933"/>
              <a:gd name="connsiteX35" fmla="*/ 9429058 w 12192418"/>
              <a:gd name="connsiteY35" fmla="*/ 395849 h 5095933"/>
              <a:gd name="connsiteX36" fmla="*/ 9700933 w 12192418"/>
              <a:gd name="connsiteY36" fmla="*/ 370626 h 5095933"/>
              <a:gd name="connsiteX37" fmla="*/ 9977684 w 12192418"/>
              <a:gd name="connsiteY37" fmla="*/ 341551 h 5095933"/>
              <a:gd name="connsiteX38" fmla="*/ 10255655 w 12192418"/>
              <a:gd name="connsiteY38" fmla="*/ 309673 h 5095933"/>
              <a:gd name="connsiteX39" fmla="*/ 10529968 w 12192418"/>
              <a:gd name="connsiteY39" fmla="*/ 276043 h 5095933"/>
              <a:gd name="connsiteX40" fmla="*/ 10807939 w 12192418"/>
              <a:gd name="connsiteY40" fmla="*/ 236809 h 5095933"/>
              <a:gd name="connsiteX41" fmla="*/ 11084690 w 12192418"/>
              <a:gd name="connsiteY41" fmla="*/ 194772 h 5095933"/>
              <a:gd name="connsiteX42" fmla="*/ 11362661 w 12192418"/>
              <a:gd name="connsiteY42" fmla="*/ 153085 h 5095933"/>
              <a:gd name="connsiteX43" fmla="*/ 11639412 w 12192418"/>
              <a:gd name="connsiteY43" fmla="*/ 104392 h 5095933"/>
              <a:gd name="connsiteX44" fmla="*/ 11914945 w 12192418"/>
              <a:gd name="connsiteY44" fmla="*/ 54648 h 5095933"/>
              <a:gd name="connsiteX45" fmla="*/ 12191696 w 12192418"/>
              <a:gd name="connsiteY45" fmla="*/ 2452 h 5095933"/>
              <a:gd name="connsiteX46" fmla="*/ 12191696 w 12192418"/>
              <a:gd name="connsiteY46" fmla="*/ 2109542 h 5095933"/>
              <a:gd name="connsiteX47" fmla="*/ 12191999 w 12192418"/>
              <a:gd name="connsiteY47" fmla="*/ 2109542 h 5095933"/>
              <a:gd name="connsiteX48" fmla="*/ 12191999 w 12192418"/>
              <a:gd name="connsiteY48" fmla="*/ 2802467 h 5095933"/>
              <a:gd name="connsiteX49" fmla="*/ 12192418 w 12192418"/>
              <a:gd name="connsiteY49" fmla="*/ 2802467 h 5095933"/>
              <a:gd name="connsiteX50" fmla="*/ 12192418 w 12192418"/>
              <a:gd name="connsiteY50" fmla="*/ 5095933 h 5095933"/>
              <a:gd name="connsiteX51" fmla="*/ 1 w 12192418"/>
              <a:gd name="connsiteY51" fmla="*/ 5095933 h 5095933"/>
              <a:gd name="connsiteX52" fmla="*/ 1 w 12192418"/>
              <a:gd name="connsiteY52" fmla="*/ 4074529 h 5095933"/>
              <a:gd name="connsiteX53" fmla="*/ 0 w 12192418"/>
              <a:gd name="connsiteY53" fmla="*/ 4074529 h 5095933"/>
              <a:gd name="connsiteX54" fmla="*/ 0 w 12192418"/>
              <a:gd name="connsiteY54" fmla="*/ 2109542 h 5095933"/>
              <a:gd name="connsiteX55" fmla="*/ 1 w 12192418"/>
              <a:gd name="connsiteY55" fmla="*/ 2109542 h 509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2192418" h="5095933">
                <a:moveTo>
                  <a:pt x="1" y="0"/>
                </a:moveTo>
                <a:lnTo>
                  <a:pt x="71932" y="12261"/>
                </a:lnTo>
                <a:lnTo>
                  <a:pt x="282849" y="48343"/>
                </a:lnTo>
                <a:lnTo>
                  <a:pt x="436464" y="73565"/>
                </a:lnTo>
                <a:lnTo>
                  <a:pt x="619339" y="100188"/>
                </a:lnTo>
                <a:lnTo>
                  <a:pt x="836351" y="132066"/>
                </a:lnTo>
                <a:lnTo>
                  <a:pt x="1076528" y="165696"/>
                </a:lnTo>
                <a:lnTo>
                  <a:pt x="1347184" y="201077"/>
                </a:lnTo>
                <a:lnTo>
                  <a:pt x="1642223" y="238560"/>
                </a:lnTo>
                <a:lnTo>
                  <a:pt x="1962864" y="276043"/>
                </a:lnTo>
                <a:lnTo>
                  <a:pt x="2304232" y="314227"/>
                </a:lnTo>
                <a:lnTo>
                  <a:pt x="2672421" y="349608"/>
                </a:lnTo>
                <a:lnTo>
                  <a:pt x="3057678" y="383588"/>
                </a:lnTo>
                <a:lnTo>
                  <a:pt x="3464881" y="414415"/>
                </a:lnTo>
                <a:lnTo>
                  <a:pt x="3889152" y="443841"/>
                </a:lnTo>
                <a:lnTo>
                  <a:pt x="4331710" y="471515"/>
                </a:lnTo>
                <a:lnTo>
                  <a:pt x="4558476" y="481324"/>
                </a:lnTo>
                <a:lnTo>
                  <a:pt x="4790118" y="492183"/>
                </a:lnTo>
                <a:lnTo>
                  <a:pt x="5025418" y="502342"/>
                </a:lnTo>
                <a:lnTo>
                  <a:pt x="5261937" y="508998"/>
                </a:lnTo>
                <a:lnTo>
                  <a:pt x="5503332" y="514953"/>
                </a:lnTo>
                <a:lnTo>
                  <a:pt x="5747167" y="521259"/>
                </a:lnTo>
                <a:lnTo>
                  <a:pt x="5995877" y="525463"/>
                </a:lnTo>
                <a:lnTo>
                  <a:pt x="6247026" y="525463"/>
                </a:lnTo>
                <a:lnTo>
                  <a:pt x="6500613" y="527565"/>
                </a:lnTo>
                <a:lnTo>
                  <a:pt x="6756639" y="525463"/>
                </a:lnTo>
                <a:lnTo>
                  <a:pt x="7016322" y="521259"/>
                </a:lnTo>
                <a:lnTo>
                  <a:pt x="7276005" y="517406"/>
                </a:lnTo>
                <a:lnTo>
                  <a:pt x="7539345" y="508998"/>
                </a:lnTo>
                <a:lnTo>
                  <a:pt x="7805124" y="500241"/>
                </a:lnTo>
                <a:lnTo>
                  <a:pt x="8070903" y="490082"/>
                </a:lnTo>
                <a:lnTo>
                  <a:pt x="8339121" y="475719"/>
                </a:lnTo>
                <a:lnTo>
                  <a:pt x="8609776" y="458554"/>
                </a:lnTo>
                <a:lnTo>
                  <a:pt x="8881651" y="442089"/>
                </a:lnTo>
                <a:lnTo>
                  <a:pt x="9153526" y="421071"/>
                </a:lnTo>
                <a:lnTo>
                  <a:pt x="9429058" y="395849"/>
                </a:lnTo>
                <a:lnTo>
                  <a:pt x="9700933" y="370626"/>
                </a:lnTo>
                <a:lnTo>
                  <a:pt x="9977684" y="341551"/>
                </a:lnTo>
                <a:lnTo>
                  <a:pt x="10255655" y="309673"/>
                </a:lnTo>
                <a:lnTo>
                  <a:pt x="10529968" y="276043"/>
                </a:lnTo>
                <a:lnTo>
                  <a:pt x="10807939" y="236809"/>
                </a:lnTo>
                <a:lnTo>
                  <a:pt x="11084690" y="194772"/>
                </a:lnTo>
                <a:lnTo>
                  <a:pt x="11362661" y="153085"/>
                </a:lnTo>
                <a:lnTo>
                  <a:pt x="11639412" y="104392"/>
                </a:lnTo>
                <a:lnTo>
                  <a:pt x="11914945" y="54648"/>
                </a:lnTo>
                <a:lnTo>
                  <a:pt x="12191696" y="2452"/>
                </a:lnTo>
                <a:lnTo>
                  <a:pt x="12191696" y="2109542"/>
                </a:lnTo>
                <a:lnTo>
                  <a:pt x="12191999" y="2109542"/>
                </a:lnTo>
                <a:lnTo>
                  <a:pt x="12191999" y="2802467"/>
                </a:lnTo>
                <a:lnTo>
                  <a:pt x="12192418" y="2802467"/>
                </a:lnTo>
                <a:lnTo>
                  <a:pt x="12192418" y="5095933"/>
                </a:lnTo>
                <a:lnTo>
                  <a:pt x="1" y="5095933"/>
                </a:lnTo>
                <a:lnTo>
                  <a:pt x="1" y="4074529"/>
                </a:lnTo>
                <a:lnTo>
                  <a:pt x="0" y="4074529"/>
                </a:lnTo>
                <a:lnTo>
                  <a:pt x="0" y="2109542"/>
                </a:lnTo>
                <a:lnTo>
                  <a:pt x="1" y="2109542"/>
                </a:lnTo>
                <a:close/>
              </a:path>
            </a:pathLst>
          </a:custGeom>
          <a:solidFill>
            <a:schemeClr val="bg1"/>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graphicFrame>
        <p:nvGraphicFramePr>
          <p:cNvPr id="5" name="Table 6">
            <a:extLst>
              <a:ext uri="{FF2B5EF4-FFF2-40B4-BE49-F238E27FC236}">
                <a16:creationId xmlns:a16="http://schemas.microsoft.com/office/drawing/2014/main" id="{5C0D99A1-EF5E-4757-A838-781C5A71FF50}"/>
              </a:ext>
            </a:extLst>
          </p:cNvPr>
          <p:cNvGraphicFramePr>
            <a:graphicFrameLocks noGrp="1"/>
          </p:cNvGraphicFramePr>
          <p:nvPr>
            <p:extLst>
              <p:ext uri="{D42A27DB-BD31-4B8C-83A1-F6EECF244321}">
                <p14:modId xmlns:p14="http://schemas.microsoft.com/office/powerpoint/2010/main" val="378813279"/>
              </p:ext>
            </p:extLst>
          </p:nvPr>
        </p:nvGraphicFramePr>
        <p:xfrm>
          <a:off x="2081848" y="2174510"/>
          <a:ext cx="4977921" cy="2537460"/>
        </p:xfrm>
        <a:graphic>
          <a:graphicData uri="http://schemas.openxmlformats.org/drawingml/2006/table">
            <a:tbl>
              <a:tblPr firstRow="1" bandRow="1">
                <a:tableStyleId>{D7AC3CCA-C797-4891-BE02-D94E43425B78}</a:tableStyleId>
              </a:tblPr>
              <a:tblGrid>
                <a:gridCol w="2457906">
                  <a:extLst>
                    <a:ext uri="{9D8B030D-6E8A-4147-A177-3AD203B41FA5}">
                      <a16:colId xmlns:a16="http://schemas.microsoft.com/office/drawing/2014/main" val="160533530"/>
                    </a:ext>
                  </a:extLst>
                </a:gridCol>
                <a:gridCol w="2520015">
                  <a:extLst>
                    <a:ext uri="{9D8B030D-6E8A-4147-A177-3AD203B41FA5}">
                      <a16:colId xmlns:a16="http://schemas.microsoft.com/office/drawing/2014/main" val="2169824023"/>
                    </a:ext>
                  </a:extLst>
                </a:gridCol>
              </a:tblGrid>
              <a:tr h="227651">
                <a:tc>
                  <a:txBody>
                    <a:bodyPr/>
                    <a:lstStyle/>
                    <a:p>
                      <a:pPr algn="l"/>
                      <a:r>
                        <a:rPr lang="en-US" sz="1800" b="1" dirty="0">
                          <a:solidFill>
                            <a:schemeClr val="tx1"/>
                          </a:solidFill>
                        </a:rPr>
                        <a:t>Type</a:t>
                      </a:r>
                      <a:endParaRPr lang="en-US" sz="1800" b="1" dirty="0">
                        <a:solidFill>
                          <a:schemeClr val="tx1"/>
                        </a:solidFill>
                        <a:latin typeface="Times New Roman" panose="02020603050405020304" pitchFamily="18" charset="0"/>
                        <a:cs typeface="Times New Roman" panose="02020603050405020304" pitchFamily="18" charset="0"/>
                      </a:endParaRPr>
                    </a:p>
                  </a:txBody>
                  <a:tcPr marL="68580" marR="68580" marT="34290" marB="34290" anchor="b"/>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dirty="0">
                          <a:solidFill>
                            <a:schemeClr val="tx1"/>
                          </a:solidFill>
                          <a:effectLst/>
                        </a:rPr>
                        <a:t># Received</a:t>
                      </a:r>
                      <a:endParaRPr lang="en-US" sz="1800" b="1" dirty="0">
                        <a:solidFill>
                          <a:schemeClr val="tx1"/>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34290" marB="34290" anchor="b"/>
                </a:tc>
                <a:extLst>
                  <a:ext uri="{0D108BD9-81ED-4DB2-BD59-A6C34878D82A}">
                    <a16:rowId xmlns:a16="http://schemas.microsoft.com/office/drawing/2014/main" val="2384583703"/>
                  </a:ext>
                </a:extLst>
              </a:tr>
              <a:tr h="250417">
                <a:tc>
                  <a:txBody>
                    <a:bodyPr/>
                    <a:lstStyle/>
                    <a:p>
                      <a:pPr algn="l"/>
                      <a:r>
                        <a:rPr lang="en-US" sz="1800" dirty="0">
                          <a:solidFill>
                            <a:schemeClr val="tx1"/>
                          </a:solidFill>
                        </a:rPr>
                        <a:t>Amenities</a:t>
                      </a:r>
                      <a:endParaRPr lang="en-US" sz="1800" dirty="0">
                        <a:solidFill>
                          <a:schemeClr val="tx1"/>
                        </a:solidFill>
                        <a:latin typeface="Times New Roman" panose="02020603050405020304" pitchFamily="18" charset="0"/>
                        <a:cs typeface="Times New Roman" panose="02020603050405020304" pitchFamily="18" charset="0"/>
                      </a:endParaRPr>
                    </a:p>
                  </a:txBody>
                  <a:tcPr>
                    <a:solidFill>
                      <a:schemeClr val="bg1">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dirty="0">
                          <a:solidFill>
                            <a:schemeClr val="tx1"/>
                          </a:solidFill>
                          <a:effectLst/>
                          <a:latin typeface="Century Gothic" panose="020B0502020202020204" pitchFamily="34" charset="0"/>
                          <a:ea typeface="Times New Roman" panose="02020603050405020304" pitchFamily="18" charset="0"/>
                          <a:cs typeface="Times New Roman" panose="02020603050405020304" pitchFamily="18" charset="0"/>
                        </a:rPr>
                        <a:t>272</a:t>
                      </a:r>
                    </a:p>
                  </a:txBody>
                  <a:tcPr marL="68580" marR="68580" marT="34290" marB="34290">
                    <a:solidFill>
                      <a:schemeClr val="bg1">
                        <a:lumMod val="75000"/>
                      </a:schemeClr>
                    </a:solidFill>
                  </a:tcPr>
                </a:tc>
                <a:extLst>
                  <a:ext uri="{0D108BD9-81ED-4DB2-BD59-A6C34878D82A}">
                    <a16:rowId xmlns:a16="http://schemas.microsoft.com/office/drawing/2014/main" val="2769008789"/>
                  </a:ext>
                </a:extLst>
              </a:tr>
              <a:tr h="250417">
                <a:tc>
                  <a:txBody>
                    <a:bodyPr/>
                    <a:lstStyle/>
                    <a:p>
                      <a:pPr algn="l"/>
                      <a:r>
                        <a:rPr lang="en-US" sz="1800" dirty="0">
                          <a:solidFill>
                            <a:schemeClr val="tx1"/>
                          </a:solidFill>
                        </a:rPr>
                        <a:t>CPI</a:t>
                      </a:r>
                      <a:endParaRPr lang="en-US" sz="1800" dirty="0">
                        <a:solidFill>
                          <a:schemeClr val="tx1"/>
                        </a:solidFill>
                        <a:latin typeface="Times New Roman" panose="02020603050405020304" pitchFamily="18" charset="0"/>
                        <a:cs typeface="Times New Roman" panose="02020603050405020304" pitchFamily="18" charset="0"/>
                      </a:endParaRPr>
                    </a:p>
                  </a:txBody>
                  <a:tcPr>
                    <a:solidFill>
                      <a:schemeClr val="bg1">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dirty="0">
                          <a:solidFill>
                            <a:schemeClr val="tx1"/>
                          </a:solidFill>
                          <a:effectLst/>
                          <a:latin typeface="Century Gothic" panose="020B0502020202020204" pitchFamily="34" charset="0"/>
                          <a:ea typeface="Times New Roman" panose="02020603050405020304" pitchFamily="18" charset="0"/>
                          <a:cs typeface="Times New Roman" panose="02020603050405020304" pitchFamily="18" charset="0"/>
                        </a:rPr>
                        <a:t>228</a:t>
                      </a:r>
                    </a:p>
                  </a:txBody>
                  <a:tcPr marL="68580" marR="68580" marT="34290" marB="34290">
                    <a:solidFill>
                      <a:schemeClr val="bg1">
                        <a:lumMod val="75000"/>
                      </a:schemeClr>
                    </a:solidFill>
                  </a:tcPr>
                </a:tc>
                <a:extLst>
                  <a:ext uri="{0D108BD9-81ED-4DB2-BD59-A6C34878D82A}">
                    <a16:rowId xmlns:a16="http://schemas.microsoft.com/office/drawing/2014/main" val="3958475169"/>
                  </a:ext>
                </a:extLst>
              </a:tr>
              <a:tr h="250417">
                <a:tc>
                  <a:txBody>
                    <a:bodyPr/>
                    <a:lstStyle/>
                    <a:p>
                      <a:pPr algn="l"/>
                      <a:r>
                        <a:rPr lang="en-US" sz="1800" dirty="0">
                          <a:solidFill>
                            <a:schemeClr val="tx1"/>
                          </a:solidFill>
                        </a:rPr>
                        <a:t>Drainage</a:t>
                      </a:r>
                      <a:endParaRPr lang="en-US" sz="1800" dirty="0">
                        <a:solidFill>
                          <a:schemeClr val="tx1"/>
                        </a:solidFill>
                        <a:latin typeface="Times New Roman" panose="02020603050405020304" pitchFamily="18" charset="0"/>
                        <a:cs typeface="Times New Roman" panose="02020603050405020304" pitchFamily="18" charset="0"/>
                      </a:endParaRPr>
                    </a:p>
                  </a:txBody>
                  <a:tcPr>
                    <a:solidFill>
                      <a:schemeClr val="bg1">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dirty="0">
                          <a:solidFill>
                            <a:schemeClr val="tx1"/>
                          </a:solidFill>
                          <a:effectLst/>
                          <a:latin typeface="Century Gothic" panose="020B0502020202020204" pitchFamily="34" charset="0"/>
                          <a:ea typeface="Times New Roman" panose="02020603050405020304" pitchFamily="18" charset="0"/>
                          <a:cs typeface="Times New Roman" panose="02020603050405020304" pitchFamily="18" charset="0"/>
                        </a:rPr>
                        <a:t>18</a:t>
                      </a:r>
                    </a:p>
                  </a:txBody>
                  <a:tcPr marL="68580" marR="68580" marT="34290" marB="34290">
                    <a:solidFill>
                      <a:schemeClr val="bg1">
                        <a:lumMod val="75000"/>
                      </a:schemeClr>
                    </a:solidFill>
                  </a:tcPr>
                </a:tc>
                <a:extLst>
                  <a:ext uri="{0D108BD9-81ED-4DB2-BD59-A6C34878D82A}">
                    <a16:rowId xmlns:a16="http://schemas.microsoft.com/office/drawing/2014/main" val="1924032667"/>
                  </a:ext>
                </a:extLst>
              </a:tr>
              <a:tr h="317588">
                <a:tc>
                  <a:txBody>
                    <a:bodyPr/>
                    <a:lstStyle/>
                    <a:p>
                      <a:pPr algn="l"/>
                      <a:r>
                        <a:rPr lang="en-US" sz="1800" b="0" dirty="0">
                          <a:solidFill>
                            <a:schemeClr val="tx1"/>
                          </a:solidFill>
                          <a:effectLst/>
                        </a:rPr>
                        <a:t>General </a:t>
                      </a:r>
                      <a:endParaRPr lang="en-US" sz="1800" b="0" dirty="0">
                        <a:solidFill>
                          <a:schemeClr val="tx1"/>
                        </a:solidFill>
                        <a:latin typeface="Times New Roman" panose="02020603050405020304" pitchFamily="18" charset="0"/>
                        <a:cs typeface="Times New Roman" panose="02020603050405020304" pitchFamily="18" charset="0"/>
                      </a:endParaRPr>
                    </a:p>
                  </a:txBody>
                  <a:tcPr>
                    <a:solidFill>
                      <a:schemeClr val="bg1">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dirty="0">
                          <a:solidFill>
                            <a:schemeClr val="tx1"/>
                          </a:solidFill>
                          <a:effectLst/>
                          <a:latin typeface="Century Gothic" panose="020B0502020202020204" pitchFamily="34" charset="0"/>
                          <a:ea typeface="Times New Roman" panose="02020603050405020304" pitchFamily="18" charset="0"/>
                          <a:cs typeface="Times New Roman" panose="02020603050405020304" pitchFamily="18" charset="0"/>
                        </a:rPr>
                        <a:t>477</a:t>
                      </a:r>
                    </a:p>
                  </a:txBody>
                  <a:tcPr marL="68580" marR="68580" marT="34290" marB="34290">
                    <a:solidFill>
                      <a:schemeClr val="bg1">
                        <a:lumMod val="75000"/>
                      </a:schemeClr>
                    </a:solidFill>
                  </a:tcPr>
                </a:tc>
                <a:extLst>
                  <a:ext uri="{0D108BD9-81ED-4DB2-BD59-A6C34878D82A}">
                    <a16:rowId xmlns:a16="http://schemas.microsoft.com/office/drawing/2014/main" val="1279019372"/>
                  </a:ext>
                </a:extLst>
              </a:tr>
              <a:tr h="250417">
                <a:tc>
                  <a:txBody>
                    <a:bodyPr/>
                    <a:lstStyle/>
                    <a:p>
                      <a:r>
                        <a:rPr lang="en-US" sz="1800" dirty="0">
                          <a:solidFill>
                            <a:schemeClr val="tx1"/>
                          </a:solidFill>
                        </a:rPr>
                        <a:t>Public Works</a:t>
                      </a:r>
                      <a:endParaRPr lang="en-US" sz="1800" dirty="0">
                        <a:solidFill>
                          <a:schemeClr val="tx1"/>
                        </a:solidFill>
                        <a:latin typeface="Times New Roman" panose="02020603050405020304" pitchFamily="18" charset="0"/>
                        <a:cs typeface="Times New Roman" panose="02020603050405020304" pitchFamily="18" charset="0"/>
                      </a:endParaRPr>
                    </a:p>
                  </a:txBody>
                  <a:tcPr>
                    <a:solidFill>
                      <a:schemeClr val="bg1">
                        <a:lumMod val="75000"/>
                      </a:schemeClr>
                    </a:solidFill>
                  </a:tcPr>
                </a:tc>
                <a:tc>
                  <a:txBody>
                    <a:bodyPr/>
                    <a:lstStyle/>
                    <a:p>
                      <a:pPr algn="ctr"/>
                      <a:r>
                        <a:rPr lang="en-US" sz="1800" b="0" dirty="0">
                          <a:solidFill>
                            <a:schemeClr val="tx1"/>
                          </a:solidFill>
                          <a:latin typeface="Century Gothic" panose="020B0502020202020204" pitchFamily="34" charset="0"/>
                          <a:cs typeface="Times New Roman" panose="02020603050405020304" pitchFamily="18" charset="0"/>
                        </a:rPr>
                        <a:t>122</a:t>
                      </a:r>
                    </a:p>
                  </a:txBody>
                  <a:tcPr marL="68580" marR="68580" marT="34290" marB="34290">
                    <a:solidFill>
                      <a:schemeClr val="bg1">
                        <a:lumMod val="75000"/>
                      </a:schemeClr>
                    </a:solidFill>
                  </a:tcPr>
                </a:tc>
                <a:extLst>
                  <a:ext uri="{0D108BD9-81ED-4DB2-BD59-A6C34878D82A}">
                    <a16:rowId xmlns:a16="http://schemas.microsoft.com/office/drawing/2014/main" val="1862857128"/>
                  </a:ext>
                </a:extLst>
              </a:tr>
              <a:tr h="250417">
                <a:tc>
                  <a:txBody>
                    <a:bodyPr/>
                    <a:lstStyle/>
                    <a:p>
                      <a:r>
                        <a:rPr lang="en-US" sz="1800" b="1" dirty="0">
                          <a:solidFill>
                            <a:schemeClr val="tx1"/>
                          </a:solidFill>
                        </a:rPr>
                        <a:t>TOTAL</a:t>
                      </a:r>
                      <a:endParaRPr lang="en-US" sz="1800" b="1" dirty="0">
                        <a:solidFill>
                          <a:schemeClr val="tx1"/>
                        </a:solidFill>
                        <a:latin typeface="Times New Roman" panose="02020603050405020304" pitchFamily="18" charset="0"/>
                        <a:cs typeface="Times New Roman" panose="02020603050405020304" pitchFamily="18" charset="0"/>
                      </a:endParaRPr>
                    </a:p>
                  </a:txBody>
                  <a:tcPr>
                    <a:solidFill>
                      <a:schemeClr val="bg1">
                        <a:lumMod val="75000"/>
                      </a:schemeClr>
                    </a:solidFill>
                  </a:tcPr>
                </a:tc>
                <a:tc>
                  <a:txBody>
                    <a:bodyPr/>
                    <a:lstStyle/>
                    <a:p>
                      <a:pPr algn="ctr"/>
                      <a:r>
                        <a:rPr lang="en-US" sz="1800" b="1" dirty="0">
                          <a:solidFill>
                            <a:schemeClr val="tx1"/>
                          </a:solidFill>
                        </a:rPr>
                        <a:t>1,117</a:t>
                      </a:r>
                      <a:endParaRPr lang="en-US" sz="1800" b="1" dirty="0">
                        <a:solidFill>
                          <a:schemeClr val="tx1"/>
                        </a:solidFill>
                        <a:latin typeface="Century Gothic" panose="020B0502020202020204" pitchFamily="34" charset="0"/>
                        <a:cs typeface="Times New Roman" panose="02020603050405020304" pitchFamily="18" charset="0"/>
                      </a:endParaRPr>
                    </a:p>
                  </a:txBody>
                  <a:tcPr marL="68580" marR="68580" marT="34290" marB="34290">
                    <a:solidFill>
                      <a:schemeClr val="bg1">
                        <a:lumMod val="75000"/>
                      </a:schemeClr>
                    </a:solidFill>
                  </a:tcPr>
                </a:tc>
                <a:extLst>
                  <a:ext uri="{0D108BD9-81ED-4DB2-BD59-A6C34878D82A}">
                    <a16:rowId xmlns:a16="http://schemas.microsoft.com/office/drawing/2014/main" val="1802448314"/>
                  </a:ext>
                </a:extLst>
              </a:tr>
            </a:tbl>
          </a:graphicData>
        </a:graphic>
      </p:graphicFrame>
      <p:pic>
        <p:nvPicPr>
          <p:cNvPr id="6" name="Picture 2">
            <a:extLst>
              <a:ext uri="{FF2B5EF4-FFF2-40B4-BE49-F238E27FC236}">
                <a16:creationId xmlns:a16="http://schemas.microsoft.com/office/drawing/2014/main" id="{885837ED-1848-FB71-8805-EBC15C4FDC41}"/>
              </a:ext>
            </a:extLst>
          </p:cNvPr>
          <p:cNvPicPr>
            <a:picLocks noChangeAspect="1" noChangeArrowheads="1"/>
          </p:cNvPicPr>
          <p:nvPr/>
        </p:nvPicPr>
        <p:blipFill>
          <a:blip r:link="rId6">
            <a:extLst>
              <a:ext uri="{28A0092B-C50C-407E-A947-70E740481C1C}">
                <a14:useLocalDpi xmlns:a14="http://schemas.microsoft.com/office/drawing/2010/main" val="0"/>
              </a:ext>
            </a:extLst>
          </a:blip>
          <a:srcRect/>
          <a:stretch>
            <a:fillRect/>
          </a:stretch>
        </p:blipFill>
        <p:spPr bwMode="auto">
          <a:xfrm>
            <a:off x="2800350" y="4802772"/>
            <a:ext cx="3708179" cy="195768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053032"/>
      </p:ext>
    </p:extLst>
  </p:cSld>
  <p:clrMapOvr>
    <a:overrideClrMapping bg1="lt1" tx1="dk1" bg2="lt2" tx2="dk2" accent1="accent1" accent2="accent2" accent3="accent3" accent4="accent4" accent5="accent5" accent6="accent6" hlink="hlink" folHlink="folHlink"/>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2000"/>
                <a:hueMod val="108000"/>
                <a:satMod val="164000"/>
                <a:lumMod val="69000"/>
              </a:schemeClr>
              <a:schemeClr val="bg2">
                <a:tint val="96000"/>
                <a:hueMod val="90000"/>
                <a:satMod val="130000"/>
                <a:lumMod val="134000"/>
              </a:schemeClr>
            </a:duotone>
          </a:blip>
          <a:stretch/>
        </a:blip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C28D0172-F2E0-4763-9C35-F022664959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
            <a:ext cx="9143771" cy="473074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10" name="Freeform: Shape 9">
            <a:extLst>
              <a:ext uri="{FF2B5EF4-FFF2-40B4-BE49-F238E27FC236}">
                <a16:creationId xmlns:a16="http://schemas.microsoft.com/office/drawing/2014/main" id="{DF6FB2B2-CE21-407F-B22E-302DADC2C3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55533"/>
            <a:ext cx="9144000" cy="2802467"/>
          </a:xfrm>
          <a:custGeom>
            <a:avLst/>
            <a:gdLst>
              <a:gd name="connsiteX0" fmla="*/ 1 w 12192000"/>
              <a:gd name="connsiteY0" fmla="*/ 0 h 2802467"/>
              <a:gd name="connsiteX1" fmla="*/ 71932 w 12192000"/>
              <a:gd name="connsiteY1" fmla="*/ 12261 h 2802467"/>
              <a:gd name="connsiteX2" fmla="*/ 282848 w 12192000"/>
              <a:gd name="connsiteY2" fmla="*/ 48342 h 2802467"/>
              <a:gd name="connsiteX3" fmla="*/ 436464 w 12192000"/>
              <a:gd name="connsiteY3" fmla="*/ 73565 h 2802467"/>
              <a:gd name="connsiteX4" fmla="*/ 619339 w 12192000"/>
              <a:gd name="connsiteY4" fmla="*/ 100188 h 2802467"/>
              <a:gd name="connsiteX5" fmla="*/ 836351 w 12192000"/>
              <a:gd name="connsiteY5" fmla="*/ 132066 h 2802467"/>
              <a:gd name="connsiteX6" fmla="*/ 1076528 w 12192000"/>
              <a:gd name="connsiteY6" fmla="*/ 165696 h 2802467"/>
              <a:gd name="connsiteX7" fmla="*/ 1347183 w 12192000"/>
              <a:gd name="connsiteY7" fmla="*/ 201077 h 2802467"/>
              <a:gd name="connsiteX8" fmla="*/ 1642223 w 12192000"/>
              <a:gd name="connsiteY8" fmla="*/ 238560 h 2802467"/>
              <a:gd name="connsiteX9" fmla="*/ 1962864 w 12192000"/>
              <a:gd name="connsiteY9" fmla="*/ 276043 h 2802467"/>
              <a:gd name="connsiteX10" fmla="*/ 2304232 w 12192000"/>
              <a:gd name="connsiteY10" fmla="*/ 314226 h 2802467"/>
              <a:gd name="connsiteX11" fmla="*/ 2672421 w 12192000"/>
              <a:gd name="connsiteY11" fmla="*/ 349608 h 2802467"/>
              <a:gd name="connsiteX12" fmla="*/ 3057678 w 12192000"/>
              <a:gd name="connsiteY12" fmla="*/ 383587 h 2802467"/>
              <a:gd name="connsiteX13" fmla="*/ 3464881 w 12192000"/>
              <a:gd name="connsiteY13" fmla="*/ 414415 h 2802467"/>
              <a:gd name="connsiteX14" fmla="*/ 3889152 w 12192000"/>
              <a:gd name="connsiteY14" fmla="*/ 443840 h 2802467"/>
              <a:gd name="connsiteX15" fmla="*/ 4331710 w 12192000"/>
              <a:gd name="connsiteY15" fmla="*/ 471515 h 2802467"/>
              <a:gd name="connsiteX16" fmla="*/ 4558476 w 12192000"/>
              <a:gd name="connsiteY16" fmla="*/ 481323 h 2802467"/>
              <a:gd name="connsiteX17" fmla="*/ 4790118 w 12192000"/>
              <a:gd name="connsiteY17" fmla="*/ 492183 h 2802467"/>
              <a:gd name="connsiteX18" fmla="*/ 5025418 w 12192000"/>
              <a:gd name="connsiteY18" fmla="*/ 502342 h 2802467"/>
              <a:gd name="connsiteX19" fmla="*/ 5261937 w 12192000"/>
              <a:gd name="connsiteY19" fmla="*/ 508998 h 2802467"/>
              <a:gd name="connsiteX20" fmla="*/ 5503332 w 12192000"/>
              <a:gd name="connsiteY20" fmla="*/ 514953 h 2802467"/>
              <a:gd name="connsiteX21" fmla="*/ 5747166 w 12192000"/>
              <a:gd name="connsiteY21" fmla="*/ 521259 h 2802467"/>
              <a:gd name="connsiteX22" fmla="*/ 5995877 w 12192000"/>
              <a:gd name="connsiteY22" fmla="*/ 525462 h 2802467"/>
              <a:gd name="connsiteX23" fmla="*/ 6247026 w 12192000"/>
              <a:gd name="connsiteY23" fmla="*/ 525462 h 2802467"/>
              <a:gd name="connsiteX24" fmla="*/ 6500613 w 12192000"/>
              <a:gd name="connsiteY24" fmla="*/ 527564 h 2802467"/>
              <a:gd name="connsiteX25" fmla="*/ 6756639 w 12192000"/>
              <a:gd name="connsiteY25" fmla="*/ 525462 h 2802467"/>
              <a:gd name="connsiteX26" fmla="*/ 7016322 w 12192000"/>
              <a:gd name="connsiteY26" fmla="*/ 521259 h 2802467"/>
              <a:gd name="connsiteX27" fmla="*/ 7276005 w 12192000"/>
              <a:gd name="connsiteY27" fmla="*/ 517405 h 2802467"/>
              <a:gd name="connsiteX28" fmla="*/ 7539345 w 12192000"/>
              <a:gd name="connsiteY28" fmla="*/ 508998 h 2802467"/>
              <a:gd name="connsiteX29" fmla="*/ 7805124 w 12192000"/>
              <a:gd name="connsiteY29" fmla="*/ 500240 h 2802467"/>
              <a:gd name="connsiteX30" fmla="*/ 8070903 w 12192000"/>
              <a:gd name="connsiteY30" fmla="*/ 490081 h 2802467"/>
              <a:gd name="connsiteX31" fmla="*/ 8339121 w 12192000"/>
              <a:gd name="connsiteY31" fmla="*/ 475719 h 2802467"/>
              <a:gd name="connsiteX32" fmla="*/ 8609776 w 12192000"/>
              <a:gd name="connsiteY32" fmla="*/ 458553 h 2802467"/>
              <a:gd name="connsiteX33" fmla="*/ 8881651 w 12192000"/>
              <a:gd name="connsiteY33" fmla="*/ 442089 h 2802467"/>
              <a:gd name="connsiteX34" fmla="*/ 9153526 w 12192000"/>
              <a:gd name="connsiteY34" fmla="*/ 421070 h 2802467"/>
              <a:gd name="connsiteX35" fmla="*/ 9429058 w 12192000"/>
              <a:gd name="connsiteY35" fmla="*/ 395848 h 2802467"/>
              <a:gd name="connsiteX36" fmla="*/ 9700933 w 12192000"/>
              <a:gd name="connsiteY36" fmla="*/ 370626 h 2802467"/>
              <a:gd name="connsiteX37" fmla="*/ 9977684 w 12192000"/>
              <a:gd name="connsiteY37" fmla="*/ 341550 h 2802467"/>
              <a:gd name="connsiteX38" fmla="*/ 10255655 w 12192000"/>
              <a:gd name="connsiteY38" fmla="*/ 309672 h 2802467"/>
              <a:gd name="connsiteX39" fmla="*/ 10529968 w 12192000"/>
              <a:gd name="connsiteY39" fmla="*/ 276043 h 2802467"/>
              <a:gd name="connsiteX40" fmla="*/ 10807939 w 12192000"/>
              <a:gd name="connsiteY40" fmla="*/ 236808 h 2802467"/>
              <a:gd name="connsiteX41" fmla="*/ 11084690 w 12192000"/>
              <a:gd name="connsiteY41" fmla="*/ 194771 h 2802467"/>
              <a:gd name="connsiteX42" fmla="*/ 11362661 w 12192000"/>
              <a:gd name="connsiteY42" fmla="*/ 153085 h 2802467"/>
              <a:gd name="connsiteX43" fmla="*/ 11639412 w 12192000"/>
              <a:gd name="connsiteY43" fmla="*/ 104392 h 2802467"/>
              <a:gd name="connsiteX44" fmla="*/ 11914945 w 12192000"/>
              <a:gd name="connsiteY44" fmla="*/ 54648 h 2802467"/>
              <a:gd name="connsiteX45" fmla="*/ 12191696 w 12192000"/>
              <a:gd name="connsiteY45" fmla="*/ 2452 h 2802467"/>
              <a:gd name="connsiteX46" fmla="*/ 12191696 w 12192000"/>
              <a:gd name="connsiteY46" fmla="*/ 2236410 h 2802467"/>
              <a:gd name="connsiteX47" fmla="*/ 12192000 w 12192000"/>
              <a:gd name="connsiteY47" fmla="*/ 2236410 h 2802467"/>
              <a:gd name="connsiteX48" fmla="*/ 12192000 w 12192000"/>
              <a:gd name="connsiteY48" fmla="*/ 2802467 h 2802467"/>
              <a:gd name="connsiteX49" fmla="*/ 12191696 w 12192000"/>
              <a:gd name="connsiteY49" fmla="*/ 2802467 h 2802467"/>
              <a:gd name="connsiteX50" fmla="*/ 0 w 12192000"/>
              <a:gd name="connsiteY50" fmla="*/ 2802467 h 2802467"/>
              <a:gd name="connsiteX51" fmla="*/ 0 w 12192000"/>
              <a:gd name="connsiteY51" fmla="*/ 2236410 h 2802467"/>
              <a:gd name="connsiteX52" fmla="*/ 1 w 12192000"/>
              <a:gd name="connsiteY52" fmla="*/ 2236410 h 2802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2192000" h="2802467">
                <a:moveTo>
                  <a:pt x="1" y="0"/>
                </a:moveTo>
                <a:lnTo>
                  <a:pt x="71932" y="12261"/>
                </a:lnTo>
                <a:lnTo>
                  <a:pt x="282848" y="48342"/>
                </a:lnTo>
                <a:lnTo>
                  <a:pt x="436464" y="73565"/>
                </a:lnTo>
                <a:lnTo>
                  <a:pt x="619339" y="100188"/>
                </a:lnTo>
                <a:lnTo>
                  <a:pt x="836351" y="132066"/>
                </a:lnTo>
                <a:lnTo>
                  <a:pt x="1076528" y="165696"/>
                </a:lnTo>
                <a:lnTo>
                  <a:pt x="1347183" y="201077"/>
                </a:lnTo>
                <a:lnTo>
                  <a:pt x="1642223" y="238560"/>
                </a:lnTo>
                <a:lnTo>
                  <a:pt x="1962864" y="276043"/>
                </a:lnTo>
                <a:lnTo>
                  <a:pt x="2304232" y="314226"/>
                </a:lnTo>
                <a:lnTo>
                  <a:pt x="2672421" y="349608"/>
                </a:lnTo>
                <a:lnTo>
                  <a:pt x="3057678" y="383587"/>
                </a:lnTo>
                <a:lnTo>
                  <a:pt x="3464881" y="414415"/>
                </a:lnTo>
                <a:lnTo>
                  <a:pt x="3889152" y="443840"/>
                </a:lnTo>
                <a:lnTo>
                  <a:pt x="4331710" y="471515"/>
                </a:lnTo>
                <a:lnTo>
                  <a:pt x="4558476" y="481323"/>
                </a:lnTo>
                <a:lnTo>
                  <a:pt x="4790118" y="492183"/>
                </a:lnTo>
                <a:lnTo>
                  <a:pt x="5025418" y="502342"/>
                </a:lnTo>
                <a:lnTo>
                  <a:pt x="5261937" y="508998"/>
                </a:lnTo>
                <a:lnTo>
                  <a:pt x="5503332" y="514953"/>
                </a:lnTo>
                <a:lnTo>
                  <a:pt x="5747166" y="521259"/>
                </a:lnTo>
                <a:lnTo>
                  <a:pt x="5995877" y="525462"/>
                </a:lnTo>
                <a:lnTo>
                  <a:pt x="6247026" y="525462"/>
                </a:lnTo>
                <a:lnTo>
                  <a:pt x="6500613" y="527564"/>
                </a:lnTo>
                <a:lnTo>
                  <a:pt x="6756639" y="525462"/>
                </a:lnTo>
                <a:lnTo>
                  <a:pt x="7016322" y="521259"/>
                </a:lnTo>
                <a:lnTo>
                  <a:pt x="7276005" y="517405"/>
                </a:lnTo>
                <a:lnTo>
                  <a:pt x="7539345" y="508998"/>
                </a:lnTo>
                <a:lnTo>
                  <a:pt x="7805124" y="500240"/>
                </a:lnTo>
                <a:lnTo>
                  <a:pt x="8070903" y="490081"/>
                </a:lnTo>
                <a:lnTo>
                  <a:pt x="8339121" y="475719"/>
                </a:lnTo>
                <a:lnTo>
                  <a:pt x="8609776" y="458553"/>
                </a:lnTo>
                <a:lnTo>
                  <a:pt x="8881651" y="442089"/>
                </a:lnTo>
                <a:lnTo>
                  <a:pt x="9153526" y="421070"/>
                </a:lnTo>
                <a:lnTo>
                  <a:pt x="9429058" y="395848"/>
                </a:lnTo>
                <a:lnTo>
                  <a:pt x="9700933" y="370626"/>
                </a:lnTo>
                <a:lnTo>
                  <a:pt x="9977684" y="341550"/>
                </a:lnTo>
                <a:lnTo>
                  <a:pt x="10255655" y="309672"/>
                </a:lnTo>
                <a:lnTo>
                  <a:pt x="10529968" y="276043"/>
                </a:lnTo>
                <a:lnTo>
                  <a:pt x="10807939" y="236808"/>
                </a:lnTo>
                <a:lnTo>
                  <a:pt x="11084690" y="194771"/>
                </a:lnTo>
                <a:lnTo>
                  <a:pt x="11362661" y="153085"/>
                </a:lnTo>
                <a:lnTo>
                  <a:pt x="11639412" y="104392"/>
                </a:lnTo>
                <a:lnTo>
                  <a:pt x="11914945" y="54648"/>
                </a:lnTo>
                <a:lnTo>
                  <a:pt x="12191696" y="2452"/>
                </a:lnTo>
                <a:lnTo>
                  <a:pt x="12191696" y="2236410"/>
                </a:lnTo>
                <a:lnTo>
                  <a:pt x="12192000" y="2236410"/>
                </a:lnTo>
                <a:lnTo>
                  <a:pt x="12192000" y="2802467"/>
                </a:lnTo>
                <a:lnTo>
                  <a:pt x="12191696" y="2802467"/>
                </a:lnTo>
                <a:lnTo>
                  <a:pt x="0" y="2802467"/>
                </a:lnTo>
                <a:lnTo>
                  <a:pt x="0" y="2236410"/>
                </a:lnTo>
                <a:lnTo>
                  <a:pt x="1" y="2236410"/>
                </a:lnTo>
                <a:close/>
              </a:path>
            </a:pathLst>
          </a:custGeom>
          <a:solidFill>
            <a:schemeClr val="tx2"/>
          </a:solidFill>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12" name="Freeform 16">
            <a:extLst>
              <a:ext uri="{FF2B5EF4-FFF2-40B4-BE49-F238E27FC236}">
                <a16:creationId xmlns:a16="http://schemas.microsoft.com/office/drawing/2014/main" id="{9F2851FB-E841-4509-8A6D-A416376EA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39954" y="3753695"/>
            <a:ext cx="2604045"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tx1">
              <a:alpha val="20000"/>
            </a:schemeClr>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2" name="Title 1"/>
          <p:cNvSpPr>
            <a:spLocks noGrp="1"/>
          </p:cNvSpPr>
          <p:nvPr>
            <p:ph type="ctrTitle"/>
          </p:nvPr>
        </p:nvSpPr>
        <p:spPr>
          <a:xfrm>
            <a:off x="724128" y="623571"/>
            <a:ext cx="7695743" cy="3523885"/>
          </a:xfrm>
        </p:spPr>
        <p:txBody>
          <a:bodyPr vert="horz" lIns="91440" tIns="45720" rIns="91440" bIns="45720" rtlCol="0" anchor="b">
            <a:normAutofit/>
          </a:bodyPr>
          <a:lstStyle/>
          <a:p>
            <a:pPr algn="ctr">
              <a:lnSpc>
                <a:spcPct val="90000"/>
              </a:lnSpc>
            </a:pPr>
            <a:r>
              <a:rPr lang="en-US" sz="6000" dirty="0"/>
              <a:t>2025</a:t>
            </a:r>
            <a:br>
              <a:rPr lang="en-US" sz="6000" dirty="0"/>
            </a:br>
            <a:r>
              <a:rPr lang="en-US" sz="6000" dirty="0"/>
              <a:t>Financial Report</a:t>
            </a:r>
            <a:br>
              <a:rPr lang="en-US" sz="6000" dirty="0"/>
            </a:br>
            <a:endParaRPr lang="en-US" sz="6000" dirty="0"/>
          </a:p>
        </p:txBody>
      </p:sp>
      <p:sp>
        <p:nvSpPr>
          <p:cNvPr id="3" name="TextBox 2">
            <a:extLst>
              <a:ext uri="{FF2B5EF4-FFF2-40B4-BE49-F238E27FC236}">
                <a16:creationId xmlns:a16="http://schemas.microsoft.com/office/drawing/2014/main" id="{221CBB3A-1E51-4974-ACB4-2C8234BF0117}"/>
              </a:ext>
            </a:extLst>
          </p:cNvPr>
          <p:cNvSpPr txBox="1"/>
          <p:nvPr/>
        </p:nvSpPr>
        <p:spPr>
          <a:xfrm>
            <a:off x="724128" y="5410200"/>
            <a:ext cx="7695743" cy="1447800"/>
          </a:xfrm>
          <a:prstGeom prst="rect">
            <a:avLst/>
          </a:prstGeom>
        </p:spPr>
        <p:txBody>
          <a:bodyPr vert="horz" lIns="91440" tIns="45720" rIns="91440" bIns="45720" rtlCol="0" anchor="t">
            <a:normAutofit/>
          </a:bodyPr>
          <a:lstStyle/>
          <a:p>
            <a:pPr marL="0" marR="0" lvl="0" indent="0" algn="ctr" defTabSz="457200" rtl="0" eaLnBrk="1" fontAlgn="auto" latinLnBrk="0" hangingPunct="1">
              <a:lnSpc>
                <a:spcPct val="100000"/>
              </a:lnSpc>
              <a:spcBef>
                <a:spcPts val="1000"/>
              </a:spcBef>
              <a:spcAft>
                <a:spcPts val="0"/>
              </a:spcAft>
              <a:buClr>
                <a:srgbClr val="ACD433"/>
              </a:buClr>
              <a:buSzPct val="80000"/>
              <a:buFontTx/>
              <a:buNone/>
              <a:tabLst/>
              <a:defRPr/>
            </a:pPr>
            <a:r>
              <a:rPr kumimoji="0" lang="en-US" sz="3200" b="0" i="0" u="none" strike="noStrike" kern="1200" cap="all" spc="0" normalizeH="0" baseline="0" noProof="0" dirty="0">
                <a:ln>
                  <a:noFill/>
                </a:ln>
                <a:solidFill>
                  <a:prstClr val="black"/>
                </a:solidFill>
                <a:effectLst/>
                <a:uLnTx/>
                <a:uFillTx/>
                <a:latin typeface="Century Gothic" panose="020B0502020202020204"/>
                <a:ea typeface="+mn-ea"/>
                <a:cs typeface="+mn-cs"/>
              </a:rPr>
              <a:t>John Viola</a:t>
            </a:r>
          </a:p>
          <a:p>
            <a:pPr marL="0" marR="0" lvl="0" indent="0" algn="ctr" defTabSz="457200" rtl="0" eaLnBrk="1" fontAlgn="auto" latinLnBrk="0" hangingPunct="1">
              <a:lnSpc>
                <a:spcPct val="100000"/>
              </a:lnSpc>
              <a:spcBef>
                <a:spcPts val="1000"/>
              </a:spcBef>
              <a:spcAft>
                <a:spcPts val="0"/>
              </a:spcAft>
              <a:buClr>
                <a:srgbClr val="ACD433"/>
              </a:buClr>
              <a:buSzPct val="80000"/>
              <a:buFontTx/>
              <a:buNone/>
              <a:tabLst/>
              <a:defRPr/>
            </a:pPr>
            <a:endParaRPr kumimoji="0" lang="en-US" sz="3200" b="0" i="0" u="none" strike="noStrike" kern="1200" cap="all" spc="0" normalizeH="0" baseline="0" noProof="0" dirty="0">
              <a:ln>
                <a:noFill/>
              </a:ln>
              <a:solidFill>
                <a:prstClr val="black"/>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1802512590"/>
      </p:ext>
    </p:extLst>
  </p:cSld>
  <p:clrMapOvr>
    <a:masterClrMapping/>
  </p:clrMapOvr>
  <p:transition spd="slow">
    <p:cover/>
  </p:transition>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2">
            <a:lumMod val="40000"/>
            <a:lumOff val="60000"/>
          </a:schemeClr>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A5805A24-30F2-E2F7-AE58-DCC7089BECBA}"/>
              </a:ext>
            </a:extLst>
          </p:cNvPr>
          <p:cNvSpPr txBox="1"/>
          <p:nvPr/>
        </p:nvSpPr>
        <p:spPr>
          <a:xfrm>
            <a:off x="763310" y="404395"/>
            <a:ext cx="7617380" cy="646331"/>
          </a:xfrm>
          <a:prstGeom prst="rect">
            <a:avLst/>
          </a:prstGeom>
          <a:noFill/>
        </p:spPr>
        <p:txBody>
          <a:bodyPr wrap="square" rtlCol="0">
            <a:spAutoFit/>
          </a:bodyPr>
          <a:lstStyle/>
          <a:p>
            <a:pPr algn="ctr" defTabSz="685800" fontAlgn="b">
              <a:defRPr/>
            </a:pPr>
            <a:r>
              <a:rPr lang="en-US" b="1" dirty="0">
                <a:solidFill>
                  <a:prstClr val="black"/>
                </a:solidFill>
                <a:latin typeface="Century Gothic" panose="020B0502020202020204" pitchFamily="34" charset="0"/>
                <a:cs typeface="Times New Roman" pitchFamily="18" charset="0"/>
              </a:rPr>
              <a:t>SUMMARY OF OPERATING FUND AUDITED FINANCIAL RESULTS</a:t>
            </a:r>
          </a:p>
          <a:p>
            <a:pPr algn="ctr" defTabSz="685800" fontAlgn="b">
              <a:defRPr/>
            </a:pPr>
            <a:r>
              <a:rPr lang="en-US" b="1" dirty="0">
                <a:solidFill>
                  <a:prstClr val="black"/>
                </a:solidFill>
                <a:latin typeface="Century Gothic" panose="020B0502020202020204" pitchFamily="34" charset="0"/>
                <a:cs typeface="Times New Roman" pitchFamily="18" charset="0"/>
              </a:rPr>
              <a:t>FISCAL YEAR 2025 ACTUAL COMPARED TO BUDGET AND PRIOR YEAR</a:t>
            </a:r>
            <a:endParaRPr lang="en-US" dirty="0">
              <a:solidFill>
                <a:prstClr val="black"/>
              </a:solidFill>
              <a:latin typeface="Century Gothic" panose="020B0502020202020204" pitchFamily="34" charset="0"/>
            </a:endParaRPr>
          </a:p>
        </p:txBody>
      </p:sp>
      <p:graphicFrame>
        <p:nvGraphicFramePr>
          <p:cNvPr id="3" name="Object 2">
            <a:extLst>
              <a:ext uri="{FF2B5EF4-FFF2-40B4-BE49-F238E27FC236}">
                <a16:creationId xmlns:a16="http://schemas.microsoft.com/office/drawing/2014/main" id="{77FE97BB-97E2-96BB-4000-E1E0D847B81B}"/>
              </a:ext>
            </a:extLst>
          </p:cNvPr>
          <p:cNvGraphicFramePr>
            <a:graphicFrameLocks noChangeAspect="1"/>
          </p:cNvGraphicFramePr>
          <p:nvPr>
            <p:extLst>
              <p:ext uri="{D42A27DB-BD31-4B8C-83A1-F6EECF244321}">
                <p14:modId xmlns:p14="http://schemas.microsoft.com/office/powerpoint/2010/main" val="3028226279"/>
              </p:ext>
            </p:extLst>
          </p:nvPr>
        </p:nvGraphicFramePr>
        <p:xfrm>
          <a:off x="1267420" y="1600200"/>
          <a:ext cx="6609160" cy="4853405"/>
        </p:xfrm>
        <a:graphic>
          <a:graphicData uri="http://schemas.openxmlformats.org/presentationml/2006/ole">
            <mc:AlternateContent xmlns:mc="http://schemas.openxmlformats.org/markup-compatibility/2006">
              <mc:Choice xmlns:v="urn:schemas-microsoft-com:vml" Requires="v">
                <p:oleObj name="Worksheet" r:id="rId3" imgW="4711674" imgH="4127396" progId="Excel.Sheet.12">
                  <p:embed/>
                </p:oleObj>
              </mc:Choice>
              <mc:Fallback>
                <p:oleObj name="Worksheet" r:id="rId3" imgW="4711674" imgH="4127396" progId="Excel.Sheet.12">
                  <p:embed/>
                  <p:pic>
                    <p:nvPicPr>
                      <p:cNvPr id="3" name="Object 2">
                        <a:extLst>
                          <a:ext uri="{FF2B5EF4-FFF2-40B4-BE49-F238E27FC236}">
                            <a16:creationId xmlns:a16="http://schemas.microsoft.com/office/drawing/2014/main" id="{77FE97BB-97E2-96BB-4000-E1E0D847B81B}"/>
                          </a:ext>
                        </a:extLst>
                      </p:cNvPr>
                      <p:cNvPicPr/>
                      <p:nvPr/>
                    </p:nvPicPr>
                    <p:blipFill>
                      <a:blip r:embed="rId4"/>
                      <a:stretch>
                        <a:fillRect/>
                      </a:stretch>
                    </p:blipFill>
                    <p:spPr>
                      <a:xfrm>
                        <a:off x="1267420" y="1600200"/>
                        <a:ext cx="6609160" cy="4853405"/>
                      </a:xfrm>
                      <a:prstGeom prst="rect">
                        <a:avLst/>
                      </a:prstGeom>
                    </p:spPr>
                  </p:pic>
                </p:oleObj>
              </mc:Fallback>
            </mc:AlternateContent>
          </a:graphicData>
        </a:graphic>
      </p:graphicFrame>
    </p:spTree>
    <p:extLst>
      <p:ext uri="{BB962C8B-B14F-4D97-AF65-F5344CB8AC3E}">
        <p14:creationId xmlns:p14="http://schemas.microsoft.com/office/powerpoint/2010/main" val="10743297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2000"/>
                <a:hueMod val="108000"/>
                <a:satMod val="164000"/>
                <a:lumMod val="69000"/>
              </a:schemeClr>
              <a:schemeClr val="bg2">
                <a:tint val="96000"/>
                <a:hueMod val="90000"/>
                <a:satMod val="130000"/>
                <a:lumMod val="134000"/>
              </a:schemeClr>
            </a:duotone>
          </a:blip>
          <a:stretch/>
        </a:blip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C28D0172-F2E0-4763-9C35-F022664959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
            <a:ext cx="9143771" cy="473074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10" name="Freeform: Shape 9">
            <a:extLst>
              <a:ext uri="{FF2B5EF4-FFF2-40B4-BE49-F238E27FC236}">
                <a16:creationId xmlns:a16="http://schemas.microsoft.com/office/drawing/2014/main" id="{DF6FB2B2-CE21-407F-B22E-302DADC2C3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55533"/>
            <a:ext cx="9144000" cy="2802467"/>
          </a:xfrm>
          <a:custGeom>
            <a:avLst/>
            <a:gdLst>
              <a:gd name="connsiteX0" fmla="*/ 1 w 12192000"/>
              <a:gd name="connsiteY0" fmla="*/ 0 h 2802467"/>
              <a:gd name="connsiteX1" fmla="*/ 71932 w 12192000"/>
              <a:gd name="connsiteY1" fmla="*/ 12261 h 2802467"/>
              <a:gd name="connsiteX2" fmla="*/ 282848 w 12192000"/>
              <a:gd name="connsiteY2" fmla="*/ 48342 h 2802467"/>
              <a:gd name="connsiteX3" fmla="*/ 436464 w 12192000"/>
              <a:gd name="connsiteY3" fmla="*/ 73565 h 2802467"/>
              <a:gd name="connsiteX4" fmla="*/ 619339 w 12192000"/>
              <a:gd name="connsiteY4" fmla="*/ 100188 h 2802467"/>
              <a:gd name="connsiteX5" fmla="*/ 836351 w 12192000"/>
              <a:gd name="connsiteY5" fmla="*/ 132066 h 2802467"/>
              <a:gd name="connsiteX6" fmla="*/ 1076528 w 12192000"/>
              <a:gd name="connsiteY6" fmla="*/ 165696 h 2802467"/>
              <a:gd name="connsiteX7" fmla="*/ 1347183 w 12192000"/>
              <a:gd name="connsiteY7" fmla="*/ 201077 h 2802467"/>
              <a:gd name="connsiteX8" fmla="*/ 1642223 w 12192000"/>
              <a:gd name="connsiteY8" fmla="*/ 238560 h 2802467"/>
              <a:gd name="connsiteX9" fmla="*/ 1962864 w 12192000"/>
              <a:gd name="connsiteY9" fmla="*/ 276043 h 2802467"/>
              <a:gd name="connsiteX10" fmla="*/ 2304232 w 12192000"/>
              <a:gd name="connsiteY10" fmla="*/ 314226 h 2802467"/>
              <a:gd name="connsiteX11" fmla="*/ 2672421 w 12192000"/>
              <a:gd name="connsiteY11" fmla="*/ 349608 h 2802467"/>
              <a:gd name="connsiteX12" fmla="*/ 3057678 w 12192000"/>
              <a:gd name="connsiteY12" fmla="*/ 383587 h 2802467"/>
              <a:gd name="connsiteX13" fmla="*/ 3464881 w 12192000"/>
              <a:gd name="connsiteY13" fmla="*/ 414415 h 2802467"/>
              <a:gd name="connsiteX14" fmla="*/ 3889152 w 12192000"/>
              <a:gd name="connsiteY14" fmla="*/ 443840 h 2802467"/>
              <a:gd name="connsiteX15" fmla="*/ 4331710 w 12192000"/>
              <a:gd name="connsiteY15" fmla="*/ 471515 h 2802467"/>
              <a:gd name="connsiteX16" fmla="*/ 4558476 w 12192000"/>
              <a:gd name="connsiteY16" fmla="*/ 481323 h 2802467"/>
              <a:gd name="connsiteX17" fmla="*/ 4790118 w 12192000"/>
              <a:gd name="connsiteY17" fmla="*/ 492183 h 2802467"/>
              <a:gd name="connsiteX18" fmla="*/ 5025418 w 12192000"/>
              <a:gd name="connsiteY18" fmla="*/ 502342 h 2802467"/>
              <a:gd name="connsiteX19" fmla="*/ 5261937 w 12192000"/>
              <a:gd name="connsiteY19" fmla="*/ 508998 h 2802467"/>
              <a:gd name="connsiteX20" fmla="*/ 5503332 w 12192000"/>
              <a:gd name="connsiteY20" fmla="*/ 514953 h 2802467"/>
              <a:gd name="connsiteX21" fmla="*/ 5747166 w 12192000"/>
              <a:gd name="connsiteY21" fmla="*/ 521259 h 2802467"/>
              <a:gd name="connsiteX22" fmla="*/ 5995877 w 12192000"/>
              <a:gd name="connsiteY22" fmla="*/ 525462 h 2802467"/>
              <a:gd name="connsiteX23" fmla="*/ 6247026 w 12192000"/>
              <a:gd name="connsiteY23" fmla="*/ 525462 h 2802467"/>
              <a:gd name="connsiteX24" fmla="*/ 6500613 w 12192000"/>
              <a:gd name="connsiteY24" fmla="*/ 527564 h 2802467"/>
              <a:gd name="connsiteX25" fmla="*/ 6756639 w 12192000"/>
              <a:gd name="connsiteY25" fmla="*/ 525462 h 2802467"/>
              <a:gd name="connsiteX26" fmla="*/ 7016322 w 12192000"/>
              <a:gd name="connsiteY26" fmla="*/ 521259 h 2802467"/>
              <a:gd name="connsiteX27" fmla="*/ 7276005 w 12192000"/>
              <a:gd name="connsiteY27" fmla="*/ 517405 h 2802467"/>
              <a:gd name="connsiteX28" fmla="*/ 7539345 w 12192000"/>
              <a:gd name="connsiteY28" fmla="*/ 508998 h 2802467"/>
              <a:gd name="connsiteX29" fmla="*/ 7805124 w 12192000"/>
              <a:gd name="connsiteY29" fmla="*/ 500240 h 2802467"/>
              <a:gd name="connsiteX30" fmla="*/ 8070903 w 12192000"/>
              <a:gd name="connsiteY30" fmla="*/ 490081 h 2802467"/>
              <a:gd name="connsiteX31" fmla="*/ 8339121 w 12192000"/>
              <a:gd name="connsiteY31" fmla="*/ 475719 h 2802467"/>
              <a:gd name="connsiteX32" fmla="*/ 8609776 w 12192000"/>
              <a:gd name="connsiteY32" fmla="*/ 458553 h 2802467"/>
              <a:gd name="connsiteX33" fmla="*/ 8881651 w 12192000"/>
              <a:gd name="connsiteY33" fmla="*/ 442089 h 2802467"/>
              <a:gd name="connsiteX34" fmla="*/ 9153526 w 12192000"/>
              <a:gd name="connsiteY34" fmla="*/ 421070 h 2802467"/>
              <a:gd name="connsiteX35" fmla="*/ 9429058 w 12192000"/>
              <a:gd name="connsiteY35" fmla="*/ 395848 h 2802467"/>
              <a:gd name="connsiteX36" fmla="*/ 9700933 w 12192000"/>
              <a:gd name="connsiteY36" fmla="*/ 370626 h 2802467"/>
              <a:gd name="connsiteX37" fmla="*/ 9977684 w 12192000"/>
              <a:gd name="connsiteY37" fmla="*/ 341550 h 2802467"/>
              <a:gd name="connsiteX38" fmla="*/ 10255655 w 12192000"/>
              <a:gd name="connsiteY38" fmla="*/ 309672 h 2802467"/>
              <a:gd name="connsiteX39" fmla="*/ 10529968 w 12192000"/>
              <a:gd name="connsiteY39" fmla="*/ 276043 h 2802467"/>
              <a:gd name="connsiteX40" fmla="*/ 10807939 w 12192000"/>
              <a:gd name="connsiteY40" fmla="*/ 236808 h 2802467"/>
              <a:gd name="connsiteX41" fmla="*/ 11084690 w 12192000"/>
              <a:gd name="connsiteY41" fmla="*/ 194771 h 2802467"/>
              <a:gd name="connsiteX42" fmla="*/ 11362661 w 12192000"/>
              <a:gd name="connsiteY42" fmla="*/ 153085 h 2802467"/>
              <a:gd name="connsiteX43" fmla="*/ 11639412 w 12192000"/>
              <a:gd name="connsiteY43" fmla="*/ 104392 h 2802467"/>
              <a:gd name="connsiteX44" fmla="*/ 11914945 w 12192000"/>
              <a:gd name="connsiteY44" fmla="*/ 54648 h 2802467"/>
              <a:gd name="connsiteX45" fmla="*/ 12191696 w 12192000"/>
              <a:gd name="connsiteY45" fmla="*/ 2452 h 2802467"/>
              <a:gd name="connsiteX46" fmla="*/ 12191696 w 12192000"/>
              <a:gd name="connsiteY46" fmla="*/ 2236410 h 2802467"/>
              <a:gd name="connsiteX47" fmla="*/ 12192000 w 12192000"/>
              <a:gd name="connsiteY47" fmla="*/ 2236410 h 2802467"/>
              <a:gd name="connsiteX48" fmla="*/ 12192000 w 12192000"/>
              <a:gd name="connsiteY48" fmla="*/ 2802467 h 2802467"/>
              <a:gd name="connsiteX49" fmla="*/ 12191696 w 12192000"/>
              <a:gd name="connsiteY49" fmla="*/ 2802467 h 2802467"/>
              <a:gd name="connsiteX50" fmla="*/ 0 w 12192000"/>
              <a:gd name="connsiteY50" fmla="*/ 2802467 h 2802467"/>
              <a:gd name="connsiteX51" fmla="*/ 0 w 12192000"/>
              <a:gd name="connsiteY51" fmla="*/ 2236410 h 2802467"/>
              <a:gd name="connsiteX52" fmla="*/ 1 w 12192000"/>
              <a:gd name="connsiteY52" fmla="*/ 2236410 h 2802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2192000" h="2802467">
                <a:moveTo>
                  <a:pt x="1" y="0"/>
                </a:moveTo>
                <a:lnTo>
                  <a:pt x="71932" y="12261"/>
                </a:lnTo>
                <a:lnTo>
                  <a:pt x="282848" y="48342"/>
                </a:lnTo>
                <a:lnTo>
                  <a:pt x="436464" y="73565"/>
                </a:lnTo>
                <a:lnTo>
                  <a:pt x="619339" y="100188"/>
                </a:lnTo>
                <a:lnTo>
                  <a:pt x="836351" y="132066"/>
                </a:lnTo>
                <a:lnTo>
                  <a:pt x="1076528" y="165696"/>
                </a:lnTo>
                <a:lnTo>
                  <a:pt x="1347183" y="201077"/>
                </a:lnTo>
                <a:lnTo>
                  <a:pt x="1642223" y="238560"/>
                </a:lnTo>
                <a:lnTo>
                  <a:pt x="1962864" y="276043"/>
                </a:lnTo>
                <a:lnTo>
                  <a:pt x="2304232" y="314226"/>
                </a:lnTo>
                <a:lnTo>
                  <a:pt x="2672421" y="349608"/>
                </a:lnTo>
                <a:lnTo>
                  <a:pt x="3057678" y="383587"/>
                </a:lnTo>
                <a:lnTo>
                  <a:pt x="3464881" y="414415"/>
                </a:lnTo>
                <a:lnTo>
                  <a:pt x="3889152" y="443840"/>
                </a:lnTo>
                <a:lnTo>
                  <a:pt x="4331710" y="471515"/>
                </a:lnTo>
                <a:lnTo>
                  <a:pt x="4558476" y="481323"/>
                </a:lnTo>
                <a:lnTo>
                  <a:pt x="4790118" y="492183"/>
                </a:lnTo>
                <a:lnTo>
                  <a:pt x="5025418" y="502342"/>
                </a:lnTo>
                <a:lnTo>
                  <a:pt x="5261937" y="508998"/>
                </a:lnTo>
                <a:lnTo>
                  <a:pt x="5503332" y="514953"/>
                </a:lnTo>
                <a:lnTo>
                  <a:pt x="5747166" y="521259"/>
                </a:lnTo>
                <a:lnTo>
                  <a:pt x="5995877" y="525462"/>
                </a:lnTo>
                <a:lnTo>
                  <a:pt x="6247026" y="525462"/>
                </a:lnTo>
                <a:lnTo>
                  <a:pt x="6500613" y="527564"/>
                </a:lnTo>
                <a:lnTo>
                  <a:pt x="6756639" y="525462"/>
                </a:lnTo>
                <a:lnTo>
                  <a:pt x="7016322" y="521259"/>
                </a:lnTo>
                <a:lnTo>
                  <a:pt x="7276005" y="517405"/>
                </a:lnTo>
                <a:lnTo>
                  <a:pt x="7539345" y="508998"/>
                </a:lnTo>
                <a:lnTo>
                  <a:pt x="7805124" y="500240"/>
                </a:lnTo>
                <a:lnTo>
                  <a:pt x="8070903" y="490081"/>
                </a:lnTo>
                <a:lnTo>
                  <a:pt x="8339121" y="475719"/>
                </a:lnTo>
                <a:lnTo>
                  <a:pt x="8609776" y="458553"/>
                </a:lnTo>
                <a:lnTo>
                  <a:pt x="8881651" y="442089"/>
                </a:lnTo>
                <a:lnTo>
                  <a:pt x="9153526" y="421070"/>
                </a:lnTo>
                <a:lnTo>
                  <a:pt x="9429058" y="395848"/>
                </a:lnTo>
                <a:lnTo>
                  <a:pt x="9700933" y="370626"/>
                </a:lnTo>
                <a:lnTo>
                  <a:pt x="9977684" y="341550"/>
                </a:lnTo>
                <a:lnTo>
                  <a:pt x="10255655" y="309672"/>
                </a:lnTo>
                <a:lnTo>
                  <a:pt x="10529968" y="276043"/>
                </a:lnTo>
                <a:lnTo>
                  <a:pt x="10807939" y="236808"/>
                </a:lnTo>
                <a:lnTo>
                  <a:pt x="11084690" y="194771"/>
                </a:lnTo>
                <a:lnTo>
                  <a:pt x="11362661" y="153085"/>
                </a:lnTo>
                <a:lnTo>
                  <a:pt x="11639412" y="104392"/>
                </a:lnTo>
                <a:lnTo>
                  <a:pt x="11914945" y="54648"/>
                </a:lnTo>
                <a:lnTo>
                  <a:pt x="12191696" y="2452"/>
                </a:lnTo>
                <a:lnTo>
                  <a:pt x="12191696" y="2236410"/>
                </a:lnTo>
                <a:lnTo>
                  <a:pt x="12192000" y="2236410"/>
                </a:lnTo>
                <a:lnTo>
                  <a:pt x="12192000" y="2802467"/>
                </a:lnTo>
                <a:lnTo>
                  <a:pt x="12191696" y="2802467"/>
                </a:lnTo>
                <a:lnTo>
                  <a:pt x="0" y="2802467"/>
                </a:lnTo>
                <a:lnTo>
                  <a:pt x="0" y="2236410"/>
                </a:lnTo>
                <a:lnTo>
                  <a:pt x="1" y="2236410"/>
                </a:lnTo>
                <a:close/>
              </a:path>
            </a:pathLst>
          </a:custGeom>
          <a:solidFill>
            <a:schemeClr val="tx2"/>
          </a:solidFill>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12" name="Freeform 16">
            <a:extLst>
              <a:ext uri="{FF2B5EF4-FFF2-40B4-BE49-F238E27FC236}">
                <a16:creationId xmlns:a16="http://schemas.microsoft.com/office/drawing/2014/main" id="{9F2851FB-E841-4509-8A6D-A416376EA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39954" y="3753695"/>
            <a:ext cx="2604045"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tx1">
              <a:alpha val="20000"/>
            </a:schemeClr>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2" name="Title 1"/>
          <p:cNvSpPr>
            <a:spLocks noGrp="1"/>
          </p:cNvSpPr>
          <p:nvPr>
            <p:ph type="ctrTitle"/>
          </p:nvPr>
        </p:nvSpPr>
        <p:spPr>
          <a:xfrm>
            <a:off x="724128" y="623571"/>
            <a:ext cx="7695743" cy="4107167"/>
          </a:xfrm>
        </p:spPr>
        <p:txBody>
          <a:bodyPr vert="horz" lIns="91440" tIns="45720" rIns="91440" bIns="45720" rtlCol="0" anchor="b">
            <a:normAutofit/>
          </a:bodyPr>
          <a:lstStyle/>
          <a:p>
            <a:pPr algn="ctr">
              <a:lnSpc>
                <a:spcPct val="90000"/>
              </a:lnSpc>
            </a:pPr>
            <a:r>
              <a:rPr lang="en-US" sz="6000" dirty="0"/>
              <a:t>Presentation – </a:t>
            </a:r>
            <a:br>
              <a:rPr lang="en-US" sz="6000" dirty="0"/>
            </a:br>
            <a:r>
              <a:rPr lang="en-US" sz="6000" dirty="0"/>
              <a:t>Sam Wilkinson</a:t>
            </a:r>
            <a:br>
              <a:rPr lang="en-US" sz="6000" dirty="0"/>
            </a:br>
            <a:r>
              <a:rPr lang="en-US" sz="6000" dirty="0"/>
              <a:t>Volunteer Award</a:t>
            </a:r>
            <a:br>
              <a:rPr lang="en-US" sz="6000" dirty="0"/>
            </a:br>
            <a:endParaRPr lang="en-US" sz="6000" dirty="0"/>
          </a:p>
        </p:txBody>
      </p:sp>
      <p:sp>
        <p:nvSpPr>
          <p:cNvPr id="3" name="TextBox 2">
            <a:extLst>
              <a:ext uri="{FF2B5EF4-FFF2-40B4-BE49-F238E27FC236}">
                <a16:creationId xmlns:a16="http://schemas.microsoft.com/office/drawing/2014/main" id="{221CBB3A-1E51-4974-ACB4-2C8234BF0117}"/>
              </a:ext>
            </a:extLst>
          </p:cNvPr>
          <p:cNvSpPr txBox="1"/>
          <p:nvPr/>
        </p:nvSpPr>
        <p:spPr>
          <a:xfrm>
            <a:off x="724128" y="5354314"/>
            <a:ext cx="7695743" cy="632829"/>
          </a:xfrm>
          <a:prstGeom prst="rect">
            <a:avLst/>
          </a:prstGeom>
        </p:spPr>
        <p:txBody>
          <a:bodyPr vert="horz" lIns="91440" tIns="45720" rIns="91440" bIns="45720" rtlCol="0" anchor="t">
            <a:normAutofit lnSpcReduction="10000"/>
          </a:bodyPr>
          <a:lstStyle/>
          <a:p>
            <a:pPr marL="0" marR="0" lvl="0" indent="0" algn="ctr" defTabSz="457200" rtl="0" eaLnBrk="1" fontAlgn="auto" latinLnBrk="0" hangingPunct="1">
              <a:lnSpc>
                <a:spcPct val="100000"/>
              </a:lnSpc>
              <a:spcBef>
                <a:spcPts val="1000"/>
              </a:spcBef>
              <a:spcAft>
                <a:spcPts val="0"/>
              </a:spcAft>
              <a:buClr>
                <a:srgbClr val="ACD433"/>
              </a:buClr>
              <a:buSzPct val="80000"/>
              <a:buFontTx/>
              <a:buNone/>
              <a:tabLst/>
              <a:defRPr/>
            </a:pPr>
            <a:r>
              <a:rPr kumimoji="0" lang="en-US" sz="3600" b="0" i="0" u="none" strike="noStrike" kern="1200" cap="all" spc="0" normalizeH="0" baseline="0" noProof="0" dirty="0">
                <a:ln>
                  <a:noFill/>
                </a:ln>
                <a:solidFill>
                  <a:prstClr val="black"/>
                </a:solidFill>
                <a:effectLst/>
                <a:uLnTx/>
                <a:uFillTx/>
                <a:latin typeface="Century Gothic" panose="020B0502020202020204"/>
                <a:ea typeface="+mn-ea"/>
                <a:cs typeface="+mn-cs"/>
              </a:rPr>
              <a:t>Debbie donahue</a:t>
            </a:r>
          </a:p>
        </p:txBody>
      </p:sp>
    </p:spTree>
    <p:extLst>
      <p:ext uri="{BB962C8B-B14F-4D97-AF65-F5344CB8AC3E}">
        <p14:creationId xmlns:p14="http://schemas.microsoft.com/office/powerpoint/2010/main" val="195371110"/>
      </p:ext>
    </p:extLst>
  </p:cSld>
  <p:clrMapOvr>
    <a:masterClrMapping/>
  </p:clrMapOvr>
  <p:transition spd="slow">
    <p:cover/>
  </p:transition>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2">
            <a:lumMod val="40000"/>
            <a:lumOff val="60000"/>
          </a:schemeClr>
        </a:solidFill>
        <a:effectLst/>
      </p:bgPr>
    </p:bg>
    <p:spTree>
      <p:nvGrpSpPr>
        <p:cNvPr id="1" name=""/>
        <p:cNvGrpSpPr/>
        <p:nvPr/>
      </p:nvGrpSpPr>
      <p:grpSpPr>
        <a:xfrm>
          <a:off x="0" y="0"/>
          <a:ext cx="0" cy="0"/>
          <a:chOff x="0" y="0"/>
          <a:chExt cx="0" cy="0"/>
        </a:xfrm>
      </p:grpSpPr>
      <p:sp>
        <p:nvSpPr>
          <p:cNvPr id="3" name="TextBox 2"/>
          <p:cNvSpPr txBox="1"/>
          <p:nvPr/>
        </p:nvSpPr>
        <p:spPr>
          <a:xfrm>
            <a:off x="1383030" y="533400"/>
            <a:ext cx="6377940" cy="369332"/>
          </a:xfrm>
          <a:prstGeom prst="rect">
            <a:avLst/>
          </a:prstGeom>
          <a:noFill/>
        </p:spPr>
        <p:txBody>
          <a:bodyPr wrap="square" rtlCol="0">
            <a:spAutoFit/>
          </a:bodyPr>
          <a:lstStyle/>
          <a:p>
            <a:pPr algn="ctr" defTabSz="685800" fontAlgn="b">
              <a:defRPr/>
            </a:pPr>
            <a:r>
              <a:rPr lang="en-US" b="1" dirty="0">
                <a:solidFill>
                  <a:prstClr val="black"/>
                </a:solidFill>
                <a:latin typeface="Century Gothic" panose="020B0502020202020204" pitchFamily="34" charset="0"/>
                <a:cs typeface="Times New Roman" pitchFamily="18" charset="0"/>
              </a:rPr>
              <a:t>OPERATING FUND ANALYSIS</a:t>
            </a:r>
            <a:endParaRPr lang="en-US" dirty="0">
              <a:solidFill>
                <a:prstClr val="black"/>
              </a:solidFill>
              <a:latin typeface="Century Gothic" panose="020B0502020202020204" pitchFamily="34" charset="0"/>
            </a:endParaRPr>
          </a:p>
        </p:txBody>
      </p:sp>
      <p:graphicFrame>
        <p:nvGraphicFramePr>
          <p:cNvPr id="5" name="Object 4">
            <a:extLst>
              <a:ext uri="{FF2B5EF4-FFF2-40B4-BE49-F238E27FC236}">
                <a16:creationId xmlns:a16="http://schemas.microsoft.com/office/drawing/2014/main" id="{44C16A4C-D278-49C0-491F-3773AEF3D74B}"/>
              </a:ext>
            </a:extLst>
          </p:cNvPr>
          <p:cNvGraphicFramePr>
            <a:graphicFrameLocks noChangeAspect="1"/>
          </p:cNvGraphicFramePr>
          <p:nvPr>
            <p:extLst>
              <p:ext uri="{D42A27DB-BD31-4B8C-83A1-F6EECF244321}">
                <p14:modId xmlns:p14="http://schemas.microsoft.com/office/powerpoint/2010/main" val="3016213912"/>
              </p:ext>
            </p:extLst>
          </p:nvPr>
        </p:nvGraphicFramePr>
        <p:xfrm>
          <a:off x="1882973" y="1373448"/>
          <a:ext cx="5378054" cy="5063530"/>
        </p:xfrm>
        <a:graphic>
          <a:graphicData uri="http://schemas.openxmlformats.org/presentationml/2006/ole">
            <mc:AlternateContent xmlns:mc="http://schemas.openxmlformats.org/markup-compatibility/2006">
              <mc:Choice xmlns:v="urn:schemas-microsoft-com:vml" Requires="v">
                <p:oleObj name="Worksheet" r:id="rId3" imgW="3670194" imgH="4064065" progId="Excel.Sheet.12">
                  <p:embed/>
                </p:oleObj>
              </mc:Choice>
              <mc:Fallback>
                <p:oleObj name="Worksheet" r:id="rId3" imgW="3670194" imgH="4064065" progId="Excel.Sheet.12">
                  <p:embed/>
                  <p:pic>
                    <p:nvPicPr>
                      <p:cNvPr id="5" name="Object 4">
                        <a:extLst>
                          <a:ext uri="{FF2B5EF4-FFF2-40B4-BE49-F238E27FC236}">
                            <a16:creationId xmlns:a16="http://schemas.microsoft.com/office/drawing/2014/main" id="{44C16A4C-D278-49C0-491F-3773AEF3D74B}"/>
                          </a:ext>
                        </a:extLst>
                      </p:cNvPr>
                      <p:cNvPicPr/>
                      <p:nvPr/>
                    </p:nvPicPr>
                    <p:blipFill>
                      <a:blip r:embed="rId4"/>
                      <a:stretch>
                        <a:fillRect/>
                      </a:stretch>
                    </p:blipFill>
                    <p:spPr>
                      <a:xfrm>
                        <a:off x="1882973" y="1373448"/>
                        <a:ext cx="5378054" cy="5063530"/>
                      </a:xfrm>
                      <a:prstGeom prst="rect">
                        <a:avLst/>
                      </a:prstGeom>
                    </p:spPr>
                  </p:pic>
                </p:oleObj>
              </mc:Fallback>
            </mc:AlternateContent>
          </a:graphicData>
        </a:graphic>
      </p:graphicFrame>
    </p:spTree>
    <p:extLst>
      <p:ext uri="{BB962C8B-B14F-4D97-AF65-F5344CB8AC3E}">
        <p14:creationId xmlns:p14="http://schemas.microsoft.com/office/powerpoint/2010/main" val="151731832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2">
            <a:lumMod val="40000"/>
            <a:lumOff val="60000"/>
          </a:schemeClr>
        </a:solidFill>
        <a:effectLst/>
      </p:bgPr>
    </p:bg>
    <p:spTree>
      <p:nvGrpSpPr>
        <p:cNvPr id="1" name=""/>
        <p:cNvGrpSpPr/>
        <p:nvPr/>
      </p:nvGrpSpPr>
      <p:grpSpPr>
        <a:xfrm>
          <a:off x="0" y="0"/>
          <a:ext cx="0" cy="0"/>
          <a:chOff x="0" y="0"/>
          <a:chExt cx="0" cy="0"/>
        </a:xfrm>
      </p:grpSpPr>
      <p:sp>
        <p:nvSpPr>
          <p:cNvPr id="3" name="TextBox 2"/>
          <p:cNvSpPr txBox="1"/>
          <p:nvPr/>
        </p:nvSpPr>
        <p:spPr>
          <a:xfrm>
            <a:off x="1072515" y="535437"/>
            <a:ext cx="6998970" cy="369332"/>
          </a:xfrm>
          <a:prstGeom prst="rect">
            <a:avLst/>
          </a:prstGeom>
          <a:noFill/>
        </p:spPr>
        <p:txBody>
          <a:bodyPr wrap="square" rtlCol="0">
            <a:spAutoFit/>
          </a:bodyPr>
          <a:lstStyle/>
          <a:p>
            <a:pPr algn="ctr" defTabSz="685800" fontAlgn="b">
              <a:defRPr/>
            </a:pPr>
            <a:r>
              <a:rPr lang="en-US" b="1" dirty="0">
                <a:solidFill>
                  <a:prstClr val="black"/>
                </a:solidFill>
                <a:latin typeface="Century Gothic" panose="020B0502020202020204" pitchFamily="34" charset="0"/>
                <a:cs typeface="Times New Roman" pitchFamily="18" charset="0"/>
              </a:rPr>
              <a:t>SUMMARY OF FISCAL YEAR 2025 AUDITED RESERVES ACTIVITY</a:t>
            </a:r>
            <a:endParaRPr lang="en-US" dirty="0">
              <a:solidFill>
                <a:prstClr val="black"/>
              </a:solidFill>
              <a:latin typeface="Century Gothic" panose="020B0502020202020204" pitchFamily="34" charset="0"/>
            </a:endParaRPr>
          </a:p>
        </p:txBody>
      </p:sp>
      <p:graphicFrame>
        <p:nvGraphicFramePr>
          <p:cNvPr id="6" name="Object 5">
            <a:extLst>
              <a:ext uri="{FF2B5EF4-FFF2-40B4-BE49-F238E27FC236}">
                <a16:creationId xmlns:a16="http://schemas.microsoft.com/office/drawing/2014/main" id="{66145200-4A0E-CB80-0895-D83930F64F7A}"/>
              </a:ext>
            </a:extLst>
          </p:cNvPr>
          <p:cNvGraphicFramePr>
            <a:graphicFrameLocks noChangeAspect="1"/>
          </p:cNvGraphicFramePr>
          <p:nvPr>
            <p:extLst>
              <p:ext uri="{D42A27DB-BD31-4B8C-83A1-F6EECF244321}">
                <p14:modId xmlns:p14="http://schemas.microsoft.com/office/powerpoint/2010/main" val="1975292216"/>
              </p:ext>
            </p:extLst>
          </p:nvPr>
        </p:nvGraphicFramePr>
        <p:xfrm>
          <a:off x="978396" y="1447800"/>
          <a:ext cx="7187208" cy="4909328"/>
        </p:xfrm>
        <a:graphic>
          <a:graphicData uri="http://schemas.openxmlformats.org/presentationml/2006/ole">
            <mc:AlternateContent xmlns:mc="http://schemas.openxmlformats.org/markup-compatibility/2006">
              <mc:Choice xmlns:v="urn:schemas-microsoft-com:vml" Requires="v">
                <p:oleObj name="Worksheet" r:id="rId3" imgW="7505864" imgH="4622852" progId="Excel.Sheet.12">
                  <p:embed/>
                </p:oleObj>
              </mc:Choice>
              <mc:Fallback>
                <p:oleObj name="Worksheet" r:id="rId3" imgW="7505864" imgH="4622852" progId="Excel.Sheet.12">
                  <p:embed/>
                  <p:pic>
                    <p:nvPicPr>
                      <p:cNvPr id="6" name="Object 5">
                        <a:extLst>
                          <a:ext uri="{FF2B5EF4-FFF2-40B4-BE49-F238E27FC236}">
                            <a16:creationId xmlns:a16="http://schemas.microsoft.com/office/drawing/2014/main" id="{66145200-4A0E-CB80-0895-D83930F64F7A}"/>
                          </a:ext>
                        </a:extLst>
                      </p:cNvPr>
                      <p:cNvPicPr/>
                      <p:nvPr/>
                    </p:nvPicPr>
                    <p:blipFill>
                      <a:blip r:embed="rId4"/>
                      <a:stretch>
                        <a:fillRect/>
                      </a:stretch>
                    </p:blipFill>
                    <p:spPr>
                      <a:xfrm>
                        <a:off x="978396" y="1447800"/>
                        <a:ext cx="7187208" cy="4909328"/>
                      </a:xfrm>
                      <a:prstGeom prst="rect">
                        <a:avLst/>
                      </a:prstGeom>
                      <a:solidFill>
                        <a:schemeClr val="bg2">
                          <a:lumMod val="40000"/>
                          <a:lumOff val="60000"/>
                        </a:schemeClr>
                      </a:solidFill>
                    </p:spPr>
                  </p:pic>
                </p:oleObj>
              </mc:Fallback>
            </mc:AlternateContent>
          </a:graphicData>
        </a:graphic>
      </p:graphicFrame>
    </p:spTree>
    <p:extLst>
      <p:ext uri="{BB962C8B-B14F-4D97-AF65-F5344CB8AC3E}">
        <p14:creationId xmlns:p14="http://schemas.microsoft.com/office/powerpoint/2010/main" val="215087206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2">
            <a:lumMod val="40000"/>
            <a:lumOff val="60000"/>
          </a:schemeClr>
        </a:solidFill>
        <a:effectLst/>
      </p:bgPr>
    </p:bg>
    <p:spTree>
      <p:nvGrpSpPr>
        <p:cNvPr id="1" name=""/>
        <p:cNvGrpSpPr/>
        <p:nvPr/>
      </p:nvGrpSpPr>
      <p:grpSpPr>
        <a:xfrm>
          <a:off x="0" y="0"/>
          <a:ext cx="0" cy="0"/>
          <a:chOff x="0" y="0"/>
          <a:chExt cx="0" cy="0"/>
        </a:xfrm>
      </p:grpSpPr>
      <p:sp>
        <p:nvSpPr>
          <p:cNvPr id="2" name="TextBox 1"/>
          <p:cNvSpPr txBox="1"/>
          <p:nvPr/>
        </p:nvSpPr>
        <p:spPr>
          <a:xfrm>
            <a:off x="457200" y="76200"/>
            <a:ext cx="82296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Times New Roman" pitchFamily="18" charset="0"/>
              </a:rPr>
              <a:t>ANNUAL ASSESSMENT HISTORY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Times New Roman" pitchFamily="18" charset="0"/>
              </a:rPr>
              <a:t>FY 2013 - 2026</a:t>
            </a:r>
          </a:p>
        </p:txBody>
      </p:sp>
      <p:graphicFrame>
        <p:nvGraphicFramePr>
          <p:cNvPr id="4" name="Object 3">
            <a:extLst>
              <a:ext uri="{FF2B5EF4-FFF2-40B4-BE49-F238E27FC236}">
                <a16:creationId xmlns:a16="http://schemas.microsoft.com/office/drawing/2014/main" id="{18A65F7C-ADF2-13F0-B087-D00297B12793}"/>
              </a:ext>
            </a:extLst>
          </p:cNvPr>
          <p:cNvGraphicFramePr>
            <a:graphicFrameLocks noChangeAspect="1"/>
          </p:cNvGraphicFramePr>
          <p:nvPr>
            <p:extLst>
              <p:ext uri="{D42A27DB-BD31-4B8C-83A1-F6EECF244321}">
                <p14:modId xmlns:p14="http://schemas.microsoft.com/office/powerpoint/2010/main" val="1717280333"/>
              </p:ext>
            </p:extLst>
          </p:nvPr>
        </p:nvGraphicFramePr>
        <p:xfrm>
          <a:off x="2933700" y="914400"/>
          <a:ext cx="3276600" cy="5768975"/>
        </p:xfrm>
        <a:graphic>
          <a:graphicData uri="http://schemas.openxmlformats.org/presentationml/2006/ole">
            <mc:AlternateContent xmlns:mc="http://schemas.openxmlformats.org/markup-compatibility/2006">
              <mc:Choice xmlns:v="urn:schemas-microsoft-com:vml" Requires="v">
                <p:oleObj name="Worksheet" r:id="rId3" imgW="1628794" imgH="3248059" progId="Excel.Sheet.12">
                  <p:embed/>
                </p:oleObj>
              </mc:Choice>
              <mc:Fallback>
                <p:oleObj name="Worksheet" r:id="rId3" imgW="1628794" imgH="3248059" progId="Excel.Sheet.12">
                  <p:embed/>
                  <p:pic>
                    <p:nvPicPr>
                      <p:cNvPr id="4" name="Object 3">
                        <a:extLst>
                          <a:ext uri="{FF2B5EF4-FFF2-40B4-BE49-F238E27FC236}">
                            <a16:creationId xmlns:a16="http://schemas.microsoft.com/office/drawing/2014/main" id="{18A65F7C-ADF2-13F0-B087-D00297B12793}"/>
                          </a:ext>
                        </a:extLst>
                      </p:cNvPr>
                      <p:cNvPicPr/>
                      <p:nvPr/>
                    </p:nvPicPr>
                    <p:blipFill>
                      <a:blip r:embed="rId4"/>
                      <a:stretch>
                        <a:fillRect/>
                      </a:stretch>
                    </p:blipFill>
                    <p:spPr>
                      <a:xfrm>
                        <a:off x="2933700" y="914400"/>
                        <a:ext cx="3276600" cy="5768975"/>
                      </a:xfrm>
                      <a:prstGeom prst="rect">
                        <a:avLst/>
                      </a:prstGeom>
                    </p:spPr>
                  </p:pic>
                </p:oleObj>
              </mc:Fallback>
            </mc:AlternateContent>
          </a:graphicData>
        </a:graphic>
      </p:graphicFrame>
    </p:spTree>
    <p:extLst>
      <p:ext uri="{BB962C8B-B14F-4D97-AF65-F5344CB8AC3E}">
        <p14:creationId xmlns:p14="http://schemas.microsoft.com/office/powerpoint/2010/main" val="236233489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2">
            <a:lumMod val="40000"/>
            <a:lumOff val="60000"/>
          </a:schemeClr>
        </a:solidFill>
        <a:effectLst/>
      </p:bgPr>
    </p:bg>
    <p:spTree>
      <p:nvGrpSpPr>
        <p:cNvPr id="1" name="">
          <a:extLst>
            <a:ext uri="{FF2B5EF4-FFF2-40B4-BE49-F238E27FC236}">
              <a16:creationId xmlns:a16="http://schemas.microsoft.com/office/drawing/2014/main" id="{54600736-0398-39BE-440D-BF7DC4410494}"/>
            </a:ext>
          </a:extLst>
        </p:cNvPr>
        <p:cNvGrpSpPr/>
        <p:nvPr/>
      </p:nvGrpSpPr>
      <p:grpSpPr>
        <a:xfrm>
          <a:off x="0" y="0"/>
          <a:ext cx="0" cy="0"/>
          <a:chOff x="0" y="0"/>
          <a:chExt cx="0" cy="0"/>
        </a:xfrm>
      </p:grpSpPr>
      <p:pic>
        <p:nvPicPr>
          <p:cNvPr id="1026" name="Picture 2" descr="2024 Annual Meeting">
            <a:extLst>
              <a:ext uri="{FF2B5EF4-FFF2-40B4-BE49-F238E27FC236}">
                <a16:creationId xmlns:a16="http://schemas.microsoft.com/office/drawing/2014/main" id="{790B24B7-BF1F-0267-925D-B853C8FE7C7A}"/>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2641"/>
          <a:stretch>
            <a:fillRect/>
          </a:stretch>
        </p:blipFill>
        <p:spPr bwMode="auto">
          <a:xfrm>
            <a:off x="2895600" y="1753586"/>
            <a:ext cx="3886200" cy="33508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750140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34FA10D-5116-47B4-A70E-7764352513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2">
              <a:lumMod val="90000"/>
            </a:schemeClr>
          </a:solidFill>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9" name="Freeform 36">
            <a:extLst>
              <a:ext uri="{FF2B5EF4-FFF2-40B4-BE49-F238E27FC236}">
                <a16:creationId xmlns:a16="http://schemas.microsoft.com/office/drawing/2014/main" id="{B2718AAE-52B9-4DD9-9D83-A9C975C9DC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022657" y="0"/>
            <a:ext cx="419604"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bg2">
              <a:alpha val="20000"/>
            </a:schemeClr>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useBgFill="1">
        <p:nvSpPr>
          <p:cNvPr id="11" name="Freeform: Shape 10">
            <a:extLst>
              <a:ext uri="{FF2B5EF4-FFF2-40B4-BE49-F238E27FC236}">
                <a16:creationId xmlns:a16="http://schemas.microsoft.com/office/drawing/2014/main" id="{49FF39B1-9689-44AE-A803-7B90A059DC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282363" cy="6858001"/>
          </a:xfrm>
          <a:custGeom>
            <a:avLst/>
            <a:gdLst>
              <a:gd name="connsiteX0" fmla="*/ 7031769 w 8376484"/>
              <a:gd name="connsiteY0" fmla="*/ 0 h 6858001"/>
              <a:gd name="connsiteX1" fmla="*/ 8375307 w 8376484"/>
              <a:gd name="connsiteY1" fmla="*/ 0 h 6858001"/>
              <a:gd name="connsiteX2" fmla="*/ 8350262 w 8376484"/>
              <a:gd name="connsiteY2" fmla="*/ 155677 h 6858001"/>
              <a:gd name="connsiteX3" fmla="*/ 8326393 w 8376484"/>
              <a:gd name="connsiteY3" fmla="*/ 310668 h 6858001"/>
              <a:gd name="connsiteX4" fmla="*/ 8303029 w 8376484"/>
              <a:gd name="connsiteY4" fmla="*/ 466344 h 6858001"/>
              <a:gd name="connsiteX5" fmla="*/ 8283026 w 8376484"/>
              <a:gd name="connsiteY5" fmla="*/ 622707 h 6858001"/>
              <a:gd name="connsiteX6" fmla="*/ 8262855 w 8376484"/>
              <a:gd name="connsiteY6" fmla="*/ 778383 h 6858001"/>
              <a:gd name="connsiteX7" fmla="*/ 8244029 w 8376484"/>
              <a:gd name="connsiteY7" fmla="*/ 934746 h 6858001"/>
              <a:gd name="connsiteX8" fmla="*/ 8227893 w 8376484"/>
              <a:gd name="connsiteY8" fmla="*/ 1089051 h 6858001"/>
              <a:gd name="connsiteX9" fmla="*/ 8212597 w 8376484"/>
              <a:gd name="connsiteY9" fmla="*/ 1245413 h 6858001"/>
              <a:gd name="connsiteX10" fmla="*/ 8198645 w 8376484"/>
              <a:gd name="connsiteY10" fmla="*/ 1401090 h 6858001"/>
              <a:gd name="connsiteX11" fmla="*/ 8186543 w 8376484"/>
              <a:gd name="connsiteY11" fmla="*/ 1554023 h 6858001"/>
              <a:gd name="connsiteX12" fmla="*/ 8174440 w 8376484"/>
              <a:gd name="connsiteY12" fmla="*/ 1709014 h 6858001"/>
              <a:gd name="connsiteX13" fmla="*/ 8164355 w 8376484"/>
              <a:gd name="connsiteY13" fmla="*/ 1861947 h 6858001"/>
              <a:gd name="connsiteX14" fmla="*/ 8156455 w 8376484"/>
              <a:gd name="connsiteY14" fmla="*/ 2014881 h 6858001"/>
              <a:gd name="connsiteX15" fmla="*/ 8148218 w 8376484"/>
              <a:gd name="connsiteY15" fmla="*/ 2167128 h 6858001"/>
              <a:gd name="connsiteX16" fmla="*/ 8141327 w 8376484"/>
              <a:gd name="connsiteY16" fmla="*/ 2318004 h 6858001"/>
              <a:gd name="connsiteX17" fmla="*/ 8136452 w 8376484"/>
              <a:gd name="connsiteY17" fmla="*/ 2467509 h 6858001"/>
              <a:gd name="connsiteX18" fmla="*/ 8132250 w 8376484"/>
              <a:gd name="connsiteY18" fmla="*/ 2617013 h 6858001"/>
              <a:gd name="connsiteX19" fmla="*/ 8128216 w 8376484"/>
              <a:gd name="connsiteY19" fmla="*/ 2765146 h 6858001"/>
              <a:gd name="connsiteX20" fmla="*/ 8126367 w 8376484"/>
              <a:gd name="connsiteY20" fmla="*/ 2911221 h 6858001"/>
              <a:gd name="connsiteX21" fmla="*/ 8124350 w 8376484"/>
              <a:gd name="connsiteY21" fmla="*/ 3057297 h 6858001"/>
              <a:gd name="connsiteX22" fmla="*/ 8123341 w 8376484"/>
              <a:gd name="connsiteY22" fmla="*/ 3201315 h 6858001"/>
              <a:gd name="connsiteX23" fmla="*/ 8124350 w 8376484"/>
              <a:gd name="connsiteY23" fmla="*/ 3343961 h 6858001"/>
              <a:gd name="connsiteX24" fmla="*/ 8124350 w 8376484"/>
              <a:gd name="connsiteY24" fmla="*/ 3485236 h 6858001"/>
              <a:gd name="connsiteX25" fmla="*/ 8126367 w 8376484"/>
              <a:gd name="connsiteY25" fmla="*/ 3625139 h 6858001"/>
              <a:gd name="connsiteX26" fmla="*/ 8129392 w 8376484"/>
              <a:gd name="connsiteY26" fmla="*/ 3762299 h 6858001"/>
              <a:gd name="connsiteX27" fmla="*/ 8132250 w 8376484"/>
              <a:gd name="connsiteY27" fmla="*/ 3898087 h 6858001"/>
              <a:gd name="connsiteX28" fmla="*/ 8135444 w 8376484"/>
              <a:gd name="connsiteY28" fmla="*/ 4031133 h 6858001"/>
              <a:gd name="connsiteX29" fmla="*/ 8140318 w 8376484"/>
              <a:gd name="connsiteY29" fmla="*/ 4163492 h 6858001"/>
              <a:gd name="connsiteX30" fmla="*/ 8145529 w 8376484"/>
              <a:gd name="connsiteY30" fmla="*/ 4293793 h 6858001"/>
              <a:gd name="connsiteX31" fmla="*/ 8150235 w 8376484"/>
              <a:gd name="connsiteY31" fmla="*/ 4421352 h 6858001"/>
              <a:gd name="connsiteX32" fmla="*/ 8163515 w 8376484"/>
              <a:gd name="connsiteY32" fmla="*/ 4670298 h 6858001"/>
              <a:gd name="connsiteX33" fmla="*/ 8177634 w 8376484"/>
              <a:gd name="connsiteY33" fmla="*/ 4908956 h 6858001"/>
              <a:gd name="connsiteX34" fmla="*/ 8192426 w 8376484"/>
              <a:gd name="connsiteY34" fmla="*/ 5138013 h 6858001"/>
              <a:gd name="connsiteX35" fmla="*/ 8208731 w 8376484"/>
              <a:gd name="connsiteY35" fmla="*/ 5354726 h 6858001"/>
              <a:gd name="connsiteX36" fmla="*/ 8225708 w 8376484"/>
              <a:gd name="connsiteY36" fmla="*/ 5561838 h 6858001"/>
              <a:gd name="connsiteX37" fmla="*/ 8244029 w 8376484"/>
              <a:gd name="connsiteY37" fmla="*/ 5753862 h 6858001"/>
              <a:gd name="connsiteX38" fmla="*/ 8262015 w 8376484"/>
              <a:gd name="connsiteY38" fmla="*/ 5934227 h 6858001"/>
              <a:gd name="connsiteX39" fmla="*/ 8280000 w 8376484"/>
              <a:gd name="connsiteY39" fmla="*/ 6100191 h 6858001"/>
              <a:gd name="connsiteX40" fmla="*/ 8296977 w 8376484"/>
              <a:gd name="connsiteY40" fmla="*/ 6252438 h 6858001"/>
              <a:gd name="connsiteX41" fmla="*/ 8313114 w 8376484"/>
              <a:gd name="connsiteY41" fmla="*/ 6387541 h 6858001"/>
              <a:gd name="connsiteX42" fmla="*/ 8328410 w 8376484"/>
              <a:gd name="connsiteY42" fmla="*/ 6509613 h 6858001"/>
              <a:gd name="connsiteX43" fmla="*/ 8341185 w 8376484"/>
              <a:gd name="connsiteY43" fmla="*/ 6612483 h 6858001"/>
              <a:gd name="connsiteX44" fmla="*/ 8353287 w 8376484"/>
              <a:gd name="connsiteY44" fmla="*/ 6698894 h 6858001"/>
              <a:gd name="connsiteX45" fmla="*/ 8370601 w 8376484"/>
              <a:gd name="connsiteY45" fmla="*/ 6817538 h 6858001"/>
              <a:gd name="connsiteX46" fmla="*/ 8376484 w 8376484"/>
              <a:gd name="connsiteY46" fmla="*/ 6858000 h 6858001"/>
              <a:gd name="connsiteX47" fmla="*/ 7471130 w 8376484"/>
              <a:gd name="connsiteY47" fmla="*/ 6858000 h 6858001"/>
              <a:gd name="connsiteX48" fmla="*/ 7471130 w 8376484"/>
              <a:gd name="connsiteY48" fmla="*/ 6858001 h 6858001"/>
              <a:gd name="connsiteX49" fmla="*/ 1380566 w 8376484"/>
              <a:gd name="connsiteY49" fmla="*/ 6858001 h 6858001"/>
              <a:gd name="connsiteX50" fmla="*/ 1380566 w 8376484"/>
              <a:gd name="connsiteY50" fmla="*/ 6858000 h 6858001"/>
              <a:gd name="connsiteX51" fmla="*/ 0 w 8376484"/>
              <a:gd name="connsiteY51" fmla="*/ 6858000 h 6858001"/>
              <a:gd name="connsiteX52" fmla="*/ 0 w 8376484"/>
              <a:gd name="connsiteY52" fmla="*/ 0 h 6858001"/>
              <a:gd name="connsiteX53" fmla="*/ 1917290 w 8376484"/>
              <a:gd name="connsiteY53" fmla="*/ 0 h 6858001"/>
              <a:gd name="connsiteX54" fmla="*/ 1917290 w 8376484"/>
              <a:gd name="connsiteY54" fmla="*/ 1 h 6858001"/>
              <a:gd name="connsiteX55" fmla="*/ 7031769 w 8376484"/>
              <a:gd name="connsiteY55" fmla="*/ 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8376484" h="6858001">
                <a:moveTo>
                  <a:pt x="7031769" y="0"/>
                </a:moveTo>
                <a:lnTo>
                  <a:pt x="8375307" y="0"/>
                </a:lnTo>
                <a:lnTo>
                  <a:pt x="8350262" y="155677"/>
                </a:lnTo>
                <a:lnTo>
                  <a:pt x="8326393" y="310668"/>
                </a:lnTo>
                <a:lnTo>
                  <a:pt x="8303029" y="466344"/>
                </a:lnTo>
                <a:lnTo>
                  <a:pt x="8283026" y="622707"/>
                </a:lnTo>
                <a:lnTo>
                  <a:pt x="8262855" y="778383"/>
                </a:lnTo>
                <a:lnTo>
                  <a:pt x="8244029" y="934746"/>
                </a:lnTo>
                <a:lnTo>
                  <a:pt x="8227893" y="1089051"/>
                </a:lnTo>
                <a:lnTo>
                  <a:pt x="8212597" y="1245413"/>
                </a:lnTo>
                <a:lnTo>
                  <a:pt x="8198645" y="1401090"/>
                </a:lnTo>
                <a:lnTo>
                  <a:pt x="8186543" y="1554023"/>
                </a:lnTo>
                <a:lnTo>
                  <a:pt x="8174440" y="1709014"/>
                </a:lnTo>
                <a:lnTo>
                  <a:pt x="8164355" y="1861947"/>
                </a:lnTo>
                <a:lnTo>
                  <a:pt x="8156455" y="2014881"/>
                </a:lnTo>
                <a:lnTo>
                  <a:pt x="8148218" y="2167128"/>
                </a:lnTo>
                <a:lnTo>
                  <a:pt x="8141327" y="2318004"/>
                </a:lnTo>
                <a:lnTo>
                  <a:pt x="8136452" y="2467509"/>
                </a:lnTo>
                <a:lnTo>
                  <a:pt x="8132250" y="2617013"/>
                </a:lnTo>
                <a:lnTo>
                  <a:pt x="8128216" y="2765146"/>
                </a:lnTo>
                <a:lnTo>
                  <a:pt x="8126367" y="2911221"/>
                </a:lnTo>
                <a:lnTo>
                  <a:pt x="8124350" y="3057297"/>
                </a:lnTo>
                <a:lnTo>
                  <a:pt x="8123341" y="3201315"/>
                </a:lnTo>
                <a:lnTo>
                  <a:pt x="8124350" y="3343961"/>
                </a:lnTo>
                <a:lnTo>
                  <a:pt x="8124350" y="3485236"/>
                </a:lnTo>
                <a:lnTo>
                  <a:pt x="8126367" y="3625139"/>
                </a:lnTo>
                <a:lnTo>
                  <a:pt x="8129392" y="3762299"/>
                </a:lnTo>
                <a:lnTo>
                  <a:pt x="8132250" y="3898087"/>
                </a:lnTo>
                <a:lnTo>
                  <a:pt x="8135444" y="4031133"/>
                </a:lnTo>
                <a:lnTo>
                  <a:pt x="8140318" y="4163492"/>
                </a:lnTo>
                <a:lnTo>
                  <a:pt x="8145529" y="4293793"/>
                </a:lnTo>
                <a:lnTo>
                  <a:pt x="8150235" y="4421352"/>
                </a:lnTo>
                <a:lnTo>
                  <a:pt x="8163515" y="4670298"/>
                </a:lnTo>
                <a:lnTo>
                  <a:pt x="8177634" y="4908956"/>
                </a:lnTo>
                <a:lnTo>
                  <a:pt x="8192426" y="5138013"/>
                </a:lnTo>
                <a:lnTo>
                  <a:pt x="8208731" y="5354726"/>
                </a:lnTo>
                <a:lnTo>
                  <a:pt x="8225708" y="5561838"/>
                </a:lnTo>
                <a:lnTo>
                  <a:pt x="8244029" y="5753862"/>
                </a:lnTo>
                <a:lnTo>
                  <a:pt x="8262015" y="5934227"/>
                </a:lnTo>
                <a:lnTo>
                  <a:pt x="8280000" y="6100191"/>
                </a:lnTo>
                <a:lnTo>
                  <a:pt x="8296977" y="6252438"/>
                </a:lnTo>
                <a:lnTo>
                  <a:pt x="8313114" y="6387541"/>
                </a:lnTo>
                <a:lnTo>
                  <a:pt x="8328410" y="6509613"/>
                </a:lnTo>
                <a:lnTo>
                  <a:pt x="8341185" y="6612483"/>
                </a:lnTo>
                <a:lnTo>
                  <a:pt x="8353287" y="6698894"/>
                </a:lnTo>
                <a:lnTo>
                  <a:pt x="8370601" y="6817538"/>
                </a:lnTo>
                <a:lnTo>
                  <a:pt x="8376484" y="6858000"/>
                </a:lnTo>
                <a:lnTo>
                  <a:pt x="7471130" y="6858000"/>
                </a:lnTo>
                <a:lnTo>
                  <a:pt x="7471130" y="6858001"/>
                </a:lnTo>
                <a:lnTo>
                  <a:pt x="1380566" y="6858001"/>
                </a:lnTo>
                <a:lnTo>
                  <a:pt x="1380566" y="6858000"/>
                </a:lnTo>
                <a:lnTo>
                  <a:pt x="0" y="6858000"/>
                </a:lnTo>
                <a:lnTo>
                  <a:pt x="0" y="0"/>
                </a:lnTo>
                <a:lnTo>
                  <a:pt x="1917290" y="0"/>
                </a:lnTo>
                <a:lnTo>
                  <a:pt x="1917290" y="1"/>
                </a:lnTo>
                <a:lnTo>
                  <a:pt x="7031769" y="1"/>
                </a:lnTo>
                <a:close/>
              </a:path>
            </a:pathLst>
          </a:custGeom>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13" name="Rectangle 12">
            <a:extLst>
              <a:ext uri="{FF2B5EF4-FFF2-40B4-BE49-F238E27FC236}">
                <a16:creationId xmlns:a16="http://schemas.microsoft.com/office/drawing/2014/main" id="{6C74A888-48BE-4604-BB14-E6C5E9D0F2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2" name="Title 1"/>
          <p:cNvSpPr>
            <a:spLocks noGrp="1"/>
          </p:cNvSpPr>
          <p:nvPr>
            <p:ph type="ctrTitle"/>
          </p:nvPr>
        </p:nvSpPr>
        <p:spPr>
          <a:xfrm>
            <a:off x="737423" y="938953"/>
            <a:ext cx="4972607" cy="4980094"/>
          </a:xfrm>
        </p:spPr>
        <p:txBody>
          <a:bodyPr anchor="ctr">
            <a:normAutofit/>
          </a:bodyPr>
          <a:lstStyle/>
          <a:p>
            <a:pPr>
              <a:lnSpc>
                <a:spcPct val="90000"/>
              </a:lnSpc>
            </a:pPr>
            <a:r>
              <a:rPr lang="en-US" sz="4800" b="1" dirty="0">
                <a:latin typeface="Century Gothic" panose="020B0502020202020204" pitchFamily="34" charset="0"/>
              </a:rPr>
              <a:t>Unfinished</a:t>
            </a:r>
            <a:br>
              <a:rPr lang="en-US" sz="4800" b="1" dirty="0">
                <a:latin typeface="Century Gothic" panose="020B0502020202020204" pitchFamily="34" charset="0"/>
              </a:rPr>
            </a:br>
            <a:r>
              <a:rPr lang="en-US" sz="4800" b="1" dirty="0">
                <a:latin typeface="Century Gothic" panose="020B0502020202020204" pitchFamily="34" charset="0"/>
              </a:rPr>
              <a:t>Business</a:t>
            </a:r>
            <a:br>
              <a:rPr lang="en-US" sz="4000" b="1" dirty="0">
                <a:latin typeface="Century Gothic" panose="020B0502020202020204" pitchFamily="34" charset="0"/>
              </a:rPr>
            </a:br>
            <a:br>
              <a:rPr lang="en-US" sz="4000" b="1" dirty="0">
                <a:latin typeface="Century Gothic" panose="020B0502020202020204" pitchFamily="34" charset="0"/>
              </a:rPr>
            </a:br>
            <a:br>
              <a:rPr lang="en-US" sz="4000" b="1" dirty="0">
                <a:latin typeface="Century Gothic" panose="020B0502020202020204" pitchFamily="34" charset="0"/>
              </a:rPr>
            </a:br>
            <a:r>
              <a:rPr lang="en-US" sz="4000" b="1" dirty="0">
                <a:latin typeface="Century Gothic" panose="020B0502020202020204" pitchFamily="34" charset="0"/>
              </a:rPr>
              <a:t>None</a:t>
            </a:r>
            <a:br>
              <a:rPr lang="en-US" sz="4000" b="1" dirty="0">
                <a:latin typeface="Century Gothic" panose="020B0502020202020204" pitchFamily="34" charset="0"/>
              </a:rPr>
            </a:br>
            <a:r>
              <a:rPr lang="en-US" sz="4000" b="1" dirty="0">
                <a:latin typeface="Century Gothic" panose="020B0502020202020204" pitchFamily="34" charset="0"/>
              </a:rPr>
              <a:t>	</a:t>
            </a:r>
          </a:p>
        </p:txBody>
      </p:sp>
    </p:spTree>
    <p:extLst>
      <p:ext uri="{BB962C8B-B14F-4D97-AF65-F5344CB8AC3E}">
        <p14:creationId xmlns:p14="http://schemas.microsoft.com/office/powerpoint/2010/main" val="3394224270"/>
      </p:ext>
    </p:extLst>
  </p:cSld>
  <p:clrMapOvr>
    <a:masterClrMapping/>
  </p:clrMapOvr>
  <p:transition spd="slow">
    <p:cover/>
  </p:transition>
</p:sld>
</file>

<file path=ppt/slides/slide45.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34FA10D-5116-47B4-A70E-7764352513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2">
              <a:lumMod val="90000"/>
            </a:schemeClr>
          </a:solidFill>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9" name="Freeform 36">
            <a:extLst>
              <a:ext uri="{FF2B5EF4-FFF2-40B4-BE49-F238E27FC236}">
                <a16:creationId xmlns:a16="http://schemas.microsoft.com/office/drawing/2014/main" id="{B2718AAE-52B9-4DD9-9D83-A9C975C9DC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022657" y="0"/>
            <a:ext cx="419604"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bg2">
              <a:alpha val="20000"/>
            </a:schemeClr>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useBgFill="1">
        <p:nvSpPr>
          <p:cNvPr id="11" name="Freeform: Shape 10">
            <a:extLst>
              <a:ext uri="{FF2B5EF4-FFF2-40B4-BE49-F238E27FC236}">
                <a16:creationId xmlns:a16="http://schemas.microsoft.com/office/drawing/2014/main" id="{49FF39B1-9689-44AE-A803-7B90A059DC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282363" cy="6858001"/>
          </a:xfrm>
          <a:custGeom>
            <a:avLst/>
            <a:gdLst>
              <a:gd name="connsiteX0" fmla="*/ 7031769 w 8376484"/>
              <a:gd name="connsiteY0" fmla="*/ 0 h 6858001"/>
              <a:gd name="connsiteX1" fmla="*/ 8375307 w 8376484"/>
              <a:gd name="connsiteY1" fmla="*/ 0 h 6858001"/>
              <a:gd name="connsiteX2" fmla="*/ 8350262 w 8376484"/>
              <a:gd name="connsiteY2" fmla="*/ 155677 h 6858001"/>
              <a:gd name="connsiteX3" fmla="*/ 8326393 w 8376484"/>
              <a:gd name="connsiteY3" fmla="*/ 310668 h 6858001"/>
              <a:gd name="connsiteX4" fmla="*/ 8303029 w 8376484"/>
              <a:gd name="connsiteY4" fmla="*/ 466344 h 6858001"/>
              <a:gd name="connsiteX5" fmla="*/ 8283026 w 8376484"/>
              <a:gd name="connsiteY5" fmla="*/ 622707 h 6858001"/>
              <a:gd name="connsiteX6" fmla="*/ 8262855 w 8376484"/>
              <a:gd name="connsiteY6" fmla="*/ 778383 h 6858001"/>
              <a:gd name="connsiteX7" fmla="*/ 8244029 w 8376484"/>
              <a:gd name="connsiteY7" fmla="*/ 934746 h 6858001"/>
              <a:gd name="connsiteX8" fmla="*/ 8227893 w 8376484"/>
              <a:gd name="connsiteY8" fmla="*/ 1089051 h 6858001"/>
              <a:gd name="connsiteX9" fmla="*/ 8212597 w 8376484"/>
              <a:gd name="connsiteY9" fmla="*/ 1245413 h 6858001"/>
              <a:gd name="connsiteX10" fmla="*/ 8198645 w 8376484"/>
              <a:gd name="connsiteY10" fmla="*/ 1401090 h 6858001"/>
              <a:gd name="connsiteX11" fmla="*/ 8186543 w 8376484"/>
              <a:gd name="connsiteY11" fmla="*/ 1554023 h 6858001"/>
              <a:gd name="connsiteX12" fmla="*/ 8174440 w 8376484"/>
              <a:gd name="connsiteY12" fmla="*/ 1709014 h 6858001"/>
              <a:gd name="connsiteX13" fmla="*/ 8164355 w 8376484"/>
              <a:gd name="connsiteY13" fmla="*/ 1861947 h 6858001"/>
              <a:gd name="connsiteX14" fmla="*/ 8156455 w 8376484"/>
              <a:gd name="connsiteY14" fmla="*/ 2014881 h 6858001"/>
              <a:gd name="connsiteX15" fmla="*/ 8148218 w 8376484"/>
              <a:gd name="connsiteY15" fmla="*/ 2167128 h 6858001"/>
              <a:gd name="connsiteX16" fmla="*/ 8141327 w 8376484"/>
              <a:gd name="connsiteY16" fmla="*/ 2318004 h 6858001"/>
              <a:gd name="connsiteX17" fmla="*/ 8136452 w 8376484"/>
              <a:gd name="connsiteY17" fmla="*/ 2467509 h 6858001"/>
              <a:gd name="connsiteX18" fmla="*/ 8132250 w 8376484"/>
              <a:gd name="connsiteY18" fmla="*/ 2617013 h 6858001"/>
              <a:gd name="connsiteX19" fmla="*/ 8128216 w 8376484"/>
              <a:gd name="connsiteY19" fmla="*/ 2765146 h 6858001"/>
              <a:gd name="connsiteX20" fmla="*/ 8126367 w 8376484"/>
              <a:gd name="connsiteY20" fmla="*/ 2911221 h 6858001"/>
              <a:gd name="connsiteX21" fmla="*/ 8124350 w 8376484"/>
              <a:gd name="connsiteY21" fmla="*/ 3057297 h 6858001"/>
              <a:gd name="connsiteX22" fmla="*/ 8123341 w 8376484"/>
              <a:gd name="connsiteY22" fmla="*/ 3201315 h 6858001"/>
              <a:gd name="connsiteX23" fmla="*/ 8124350 w 8376484"/>
              <a:gd name="connsiteY23" fmla="*/ 3343961 h 6858001"/>
              <a:gd name="connsiteX24" fmla="*/ 8124350 w 8376484"/>
              <a:gd name="connsiteY24" fmla="*/ 3485236 h 6858001"/>
              <a:gd name="connsiteX25" fmla="*/ 8126367 w 8376484"/>
              <a:gd name="connsiteY25" fmla="*/ 3625139 h 6858001"/>
              <a:gd name="connsiteX26" fmla="*/ 8129392 w 8376484"/>
              <a:gd name="connsiteY26" fmla="*/ 3762299 h 6858001"/>
              <a:gd name="connsiteX27" fmla="*/ 8132250 w 8376484"/>
              <a:gd name="connsiteY27" fmla="*/ 3898087 h 6858001"/>
              <a:gd name="connsiteX28" fmla="*/ 8135444 w 8376484"/>
              <a:gd name="connsiteY28" fmla="*/ 4031133 h 6858001"/>
              <a:gd name="connsiteX29" fmla="*/ 8140318 w 8376484"/>
              <a:gd name="connsiteY29" fmla="*/ 4163492 h 6858001"/>
              <a:gd name="connsiteX30" fmla="*/ 8145529 w 8376484"/>
              <a:gd name="connsiteY30" fmla="*/ 4293793 h 6858001"/>
              <a:gd name="connsiteX31" fmla="*/ 8150235 w 8376484"/>
              <a:gd name="connsiteY31" fmla="*/ 4421352 h 6858001"/>
              <a:gd name="connsiteX32" fmla="*/ 8163515 w 8376484"/>
              <a:gd name="connsiteY32" fmla="*/ 4670298 h 6858001"/>
              <a:gd name="connsiteX33" fmla="*/ 8177634 w 8376484"/>
              <a:gd name="connsiteY33" fmla="*/ 4908956 h 6858001"/>
              <a:gd name="connsiteX34" fmla="*/ 8192426 w 8376484"/>
              <a:gd name="connsiteY34" fmla="*/ 5138013 h 6858001"/>
              <a:gd name="connsiteX35" fmla="*/ 8208731 w 8376484"/>
              <a:gd name="connsiteY35" fmla="*/ 5354726 h 6858001"/>
              <a:gd name="connsiteX36" fmla="*/ 8225708 w 8376484"/>
              <a:gd name="connsiteY36" fmla="*/ 5561838 h 6858001"/>
              <a:gd name="connsiteX37" fmla="*/ 8244029 w 8376484"/>
              <a:gd name="connsiteY37" fmla="*/ 5753862 h 6858001"/>
              <a:gd name="connsiteX38" fmla="*/ 8262015 w 8376484"/>
              <a:gd name="connsiteY38" fmla="*/ 5934227 h 6858001"/>
              <a:gd name="connsiteX39" fmla="*/ 8280000 w 8376484"/>
              <a:gd name="connsiteY39" fmla="*/ 6100191 h 6858001"/>
              <a:gd name="connsiteX40" fmla="*/ 8296977 w 8376484"/>
              <a:gd name="connsiteY40" fmla="*/ 6252438 h 6858001"/>
              <a:gd name="connsiteX41" fmla="*/ 8313114 w 8376484"/>
              <a:gd name="connsiteY41" fmla="*/ 6387541 h 6858001"/>
              <a:gd name="connsiteX42" fmla="*/ 8328410 w 8376484"/>
              <a:gd name="connsiteY42" fmla="*/ 6509613 h 6858001"/>
              <a:gd name="connsiteX43" fmla="*/ 8341185 w 8376484"/>
              <a:gd name="connsiteY43" fmla="*/ 6612483 h 6858001"/>
              <a:gd name="connsiteX44" fmla="*/ 8353287 w 8376484"/>
              <a:gd name="connsiteY44" fmla="*/ 6698894 h 6858001"/>
              <a:gd name="connsiteX45" fmla="*/ 8370601 w 8376484"/>
              <a:gd name="connsiteY45" fmla="*/ 6817538 h 6858001"/>
              <a:gd name="connsiteX46" fmla="*/ 8376484 w 8376484"/>
              <a:gd name="connsiteY46" fmla="*/ 6858000 h 6858001"/>
              <a:gd name="connsiteX47" fmla="*/ 7471130 w 8376484"/>
              <a:gd name="connsiteY47" fmla="*/ 6858000 h 6858001"/>
              <a:gd name="connsiteX48" fmla="*/ 7471130 w 8376484"/>
              <a:gd name="connsiteY48" fmla="*/ 6858001 h 6858001"/>
              <a:gd name="connsiteX49" fmla="*/ 1380566 w 8376484"/>
              <a:gd name="connsiteY49" fmla="*/ 6858001 h 6858001"/>
              <a:gd name="connsiteX50" fmla="*/ 1380566 w 8376484"/>
              <a:gd name="connsiteY50" fmla="*/ 6858000 h 6858001"/>
              <a:gd name="connsiteX51" fmla="*/ 0 w 8376484"/>
              <a:gd name="connsiteY51" fmla="*/ 6858000 h 6858001"/>
              <a:gd name="connsiteX52" fmla="*/ 0 w 8376484"/>
              <a:gd name="connsiteY52" fmla="*/ 0 h 6858001"/>
              <a:gd name="connsiteX53" fmla="*/ 1917290 w 8376484"/>
              <a:gd name="connsiteY53" fmla="*/ 0 h 6858001"/>
              <a:gd name="connsiteX54" fmla="*/ 1917290 w 8376484"/>
              <a:gd name="connsiteY54" fmla="*/ 1 h 6858001"/>
              <a:gd name="connsiteX55" fmla="*/ 7031769 w 8376484"/>
              <a:gd name="connsiteY55" fmla="*/ 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8376484" h="6858001">
                <a:moveTo>
                  <a:pt x="7031769" y="0"/>
                </a:moveTo>
                <a:lnTo>
                  <a:pt x="8375307" y="0"/>
                </a:lnTo>
                <a:lnTo>
                  <a:pt x="8350262" y="155677"/>
                </a:lnTo>
                <a:lnTo>
                  <a:pt x="8326393" y="310668"/>
                </a:lnTo>
                <a:lnTo>
                  <a:pt x="8303029" y="466344"/>
                </a:lnTo>
                <a:lnTo>
                  <a:pt x="8283026" y="622707"/>
                </a:lnTo>
                <a:lnTo>
                  <a:pt x="8262855" y="778383"/>
                </a:lnTo>
                <a:lnTo>
                  <a:pt x="8244029" y="934746"/>
                </a:lnTo>
                <a:lnTo>
                  <a:pt x="8227893" y="1089051"/>
                </a:lnTo>
                <a:lnTo>
                  <a:pt x="8212597" y="1245413"/>
                </a:lnTo>
                <a:lnTo>
                  <a:pt x="8198645" y="1401090"/>
                </a:lnTo>
                <a:lnTo>
                  <a:pt x="8186543" y="1554023"/>
                </a:lnTo>
                <a:lnTo>
                  <a:pt x="8174440" y="1709014"/>
                </a:lnTo>
                <a:lnTo>
                  <a:pt x="8164355" y="1861947"/>
                </a:lnTo>
                <a:lnTo>
                  <a:pt x="8156455" y="2014881"/>
                </a:lnTo>
                <a:lnTo>
                  <a:pt x="8148218" y="2167128"/>
                </a:lnTo>
                <a:lnTo>
                  <a:pt x="8141327" y="2318004"/>
                </a:lnTo>
                <a:lnTo>
                  <a:pt x="8136452" y="2467509"/>
                </a:lnTo>
                <a:lnTo>
                  <a:pt x="8132250" y="2617013"/>
                </a:lnTo>
                <a:lnTo>
                  <a:pt x="8128216" y="2765146"/>
                </a:lnTo>
                <a:lnTo>
                  <a:pt x="8126367" y="2911221"/>
                </a:lnTo>
                <a:lnTo>
                  <a:pt x="8124350" y="3057297"/>
                </a:lnTo>
                <a:lnTo>
                  <a:pt x="8123341" y="3201315"/>
                </a:lnTo>
                <a:lnTo>
                  <a:pt x="8124350" y="3343961"/>
                </a:lnTo>
                <a:lnTo>
                  <a:pt x="8124350" y="3485236"/>
                </a:lnTo>
                <a:lnTo>
                  <a:pt x="8126367" y="3625139"/>
                </a:lnTo>
                <a:lnTo>
                  <a:pt x="8129392" y="3762299"/>
                </a:lnTo>
                <a:lnTo>
                  <a:pt x="8132250" y="3898087"/>
                </a:lnTo>
                <a:lnTo>
                  <a:pt x="8135444" y="4031133"/>
                </a:lnTo>
                <a:lnTo>
                  <a:pt x="8140318" y="4163492"/>
                </a:lnTo>
                <a:lnTo>
                  <a:pt x="8145529" y="4293793"/>
                </a:lnTo>
                <a:lnTo>
                  <a:pt x="8150235" y="4421352"/>
                </a:lnTo>
                <a:lnTo>
                  <a:pt x="8163515" y="4670298"/>
                </a:lnTo>
                <a:lnTo>
                  <a:pt x="8177634" y="4908956"/>
                </a:lnTo>
                <a:lnTo>
                  <a:pt x="8192426" y="5138013"/>
                </a:lnTo>
                <a:lnTo>
                  <a:pt x="8208731" y="5354726"/>
                </a:lnTo>
                <a:lnTo>
                  <a:pt x="8225708" y="5561838"/>
                </a:lnTo>
                <a:lnTo>
                  <a:pt x="8244029" y="5753862"/>
                </a:lnTo>
                <a:lnTo>
                  <a:pt x="8262015" y="5934227"/>
                </a:lnTo>
                <a:lnTo>
                  <a:pt x="8280000" y="6100191"/>
                </a:lnTo>
                <a:lnTo>
                  <a:pt x="8296977" y="6252438"/>
                </a:lnTo>
                <a:lnTo>
                  <a:pt x="8313114" y="6387541"/>
                </a:lnTo>
                <a:lnTo>
                  <a:pt x="8328410" y="6509613"/>
                </a:lnTo>
                <a:lnTo>
                  <a:pt x="8341185" y="6612483"/>
                </a:lnTo>
                <a:lnTo>
                  <a:pt x="8353287" y="6698894"/>
                </a:lnTo>
                <a:lnTo>
                  <a:pt x="8370601" y="6817538"/>
                </a:lnTo>
                <a:lnTo>
                  <a:pt x="8376484" y="6858000"/>
                </a:lnTo>
                <a:lnTo>
                  <a:pt x="7471130" y="6858000"/>
                </a:lnTo>
                <a:lnTo>
                  <a:pt x="7471130" y="6858001"/>
                </a:lnTo>
                <a:lnTo>
                  <a:pt x="1380566" y="6858001"/>
                </a:lnTo>
                <a:lnTo>
                  <a:pt x="1380566" y="6858000"/>
                </a:lnTo>
                <a:lnTo>
                  <a:pt x="0" y="6858000"/>
                </a:lnTo>
                <a:lnTo>
                  <a:pt x="0" y="0"/>
                </a:lnTo>
                <a:lnTo>
                  <a:pt x="1917290" y="0"/>
                </a:lnTo>
                <a:lnTo>
                  <a:pt x="1917290" y="1"/>
                </a:lnTo>
                <a:lnTo>
                  <a:pt x="7031769" y="1"/>
                </a:lnTo>
                <a:close/>
              </a:path>
            </a:pathLst>
          </a:custGeom>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13" name="Rectangle 12">
            <a:extLst>
              <a:ext uri="{FF2B5EF4-FFF2-40B4-BE49-F238E27FC236}">
                <a16:creationId xmlns:a16="http://schemas.microsoft.com/office/drawing/2014/main" id="{6C74A888-48BE-4604-BB14-E6C5E9D0F2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2" name="Title 1"/>
          <p:cNvSpPr>
            <a:spLocks noGrp="1"/>
          </p:cNvSpPr>
          <p:nvPr>
            <p:ph type="ctrTitle"/>
          </p:nvPr>
        </p:nvSpPr>
        <p:spPr>
          <a:xfrm>
            <a:off x="737423" y="938953"/>
            <a:ext cx="4972607" cy="4980094"/>
          </a:xfrm>
        </p:spPr>
        <p:txBody>
          <a:bodyPr anchor="ctr">
            <a:normAutofit/>
          </a:bodyPr>
          <a:lstStyle/>
          <a:p>
            <a:pPr>
              <a:lnSpc>
                <a:spcPct val="90000"/>
              </a:lnSpc>
            </a:pPr>
            <a:r>
              <a:rPr lang="en-US" sz="4800" b="1" dirty="0">
                <a:latin typeface="Century Gothic" panose="020B0502020202020204" pitchFamily="34" charset="0"/>
              </a:rPr>
              <a:t>New</a:t>
            </a:r>
            <a:br>
              <a:rPr lang="en-US" sz="4800" b="1" dirty="0">
                <a:latin typeface="Century Gothic" panose="020B0502020202020204" pitchFamily="34" charset="0"/>
              </a:rPr>
            </a:br>
            <a:r>
              <a:rPr lang="en-US" sz="4800" b="1" dirty="0">
                <a:latin typeface="Century Gothic" panose="020B0502020202020204" pitchFamily="34" charset="0"/>
              </a:rPr>
              <a:t>Business</a:t>
            </a:r>
            <a:br>
              <a:rPr lang="en-US" sz="4000" b="1" dirty="0">
                <a:latin typeface="Century Gothic" panose="020B0502020202020204" pitchFamily="34" charset="0"/>
              </a:rPr>
            </a:br>
            <a:br>
              <a:rPr lang="en-US" sz="4000" b="1" dirty="0">
                <a:latin typeface="Century Gothic" panose="020B0502020202020204" pitchFamily="34" charset="0"/>
              </a:rPr>
            </a:br>
            <a:br>
              <a:rPr lang="en-US" sz="4000" b="1" dirty="0">
                <a:latin typeface="Century Gothic" panose="020B0502020202020204" pitchFamily="34" charset="0"/>
              </a:rPr>
            </a:br>
            <a:r>
              <a:rPr lang="en-US" sz="4000" b="1" dirty="0">
                <a:latin typeface="Century Gothic" panose="020B0502020202020204" pitchFamily="34" charset="0"/>
              </a:rPr>
              <a:t>None</a:t>
            </a:r>
            <a:br>
              <a:rPr lang="en-US" sz="4000" b="1" dirty="0">
                <a:latin typeface="Century Gothic" panose="020B0502020202020204" pitchFamily="34" charset="0"/>
              </a:rPr>
            </a:br>
            <a:r>
              <a:rPr lang="en-US" sz="4000" b="1" dirty="0">
                <a:latin typeface="Century Gothic" panose="020B0502020202020204" pitchFamily="34" charset="0"/>
              </a:rPr>
              <a:t>	</a:t>
            </a:r>
          </a:p>
        </p:txBody>
      </p:sp>
    </p:spTree>
    <p:extLst>
      <p:ext uri="{BB962C8B-B14F-4D97-AF65-F5344CB8AC3E}">
        <p14:creationId xmlns:p14="http://schemas.microsoft.com/office/powerpoint/2010/main" val="1355803249"/>
      </p:ext>
    </p:extLst>
  </p:cSld>
  <p:clrMapOvr>
    <a:masterClrMapping/>
  </p:clrMapOvr>
  <p:transition spd="slow">
    <p:cover/>
  </p:transition>
</p:sld>
</file>

<file path=ppt/slides/slide46.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2000"/>
                <a:hueMod val="108000"/>
                <a:satMod val="164000"/>
                <a:lumMod val="69000"/>
              </a:schemeClr>
              <a:schemeClr val="bg2">
                <a:tint val="96000"/>
                <a:hueMod val="90000"/>
                <a:satMod val="130000"/>
                <a:lumMod val="134000"/>
              </a:schemeClr>
            </a:duotone>
          </a:blip>
          <a:stretch/>
        </a:blip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C28D0172-F2E0-4763-9C35-F022664959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
            <a:ext cx="9143771" cy="473074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10" name="Freeform: Shape 9">
            <a:extLst>
              <a:ext uri="{FF2B5EF4-FFF2-40B4-BE49-F238E27FC236}">
                <a16:creationId xmlns:a16="http://schemas.microsoft.com/office/drawing/2014/main" id="{DF6FB2B2-CE21-407F-B22E-302DADC2C3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55533"/>
            <a:ext cx="9144000" cy="2802467"/>
          </a:xfrm>
          <a:custGeom>
            <a:avLst/>
            <a:gdLst>
              <a:gd name="connsiteX0" fmla="*/ 1 w 12192000"/>
              <a:gd name="connsiteY0" fmla="*/ 0 h 2802467"/>
              <a:gd name="connsiteX1" fmla="*/ 71932 w 12192000"/>
              <a:gd name="connsiteY1" fmla="*/ 12261 h 2802467"/>
              <a:gd name="connsiteX2" fmla="*/ 282848 w 12192000"/>
              <a:gd name="connsiteY2" fmla="*/ 48342 h 2802467"/>
              <a:gd name="connsiteX3" fmla="*/ 436464 w 12192000"/>
              <a:gd name="connsiteY3" fmla="*/ 73565 h 2802467"/>
              <a:gd name="connsiteX4" fmla="*/ 619339 w 12192000"/>
              <a:gd name="connsiteY4" fmla="*/ 100188 h 2802467"/>
              <a:gd name="connsiteX5" fmla="*/ 836351 w 12192000"/>
              <a:gd name="connsiteY5" fmla="*/ 132066 h 2802467"/>
              <a:gd name="connsiteX6" fmla="*/ 1076528 w 12192000"/>
              <a:gd name="connsiteY6" fmla="*/ 165696 h 2802467"/>
              <a:gd name="connsiteX7" fmla="*/ 1347183 w 12192000"/>
              <a:gd name="connsiteY7" fmla="*/ 201077 h 2802467"/>
              <a:gd name="connsiteX8" fmla="*/ 1642223 w 12192000"/>
              <a:gd name="connsiteY8" fmla="*/ 238560 h 2802467"/>
              <a:gd name="connsiteX9" fmla="*/ 1962864 w 12192000"/>
              <a:gd name="connsiteY9" fmla="*/ 276043 h 2802467"/>
              <a:gd name="connsiteX10" fmla="*/ 2304232 w 12192000"/>
              <a:gd name="connsiteY10" fmla="*/ 314226 h 2802467"/>
              <a:gd name="connsiteX11" fmla="*/ 2672421 w 12192000"/>
              <a:gd name="connsiteY11" fmla="*/ 349608 h 2802467"/>
              <a:gd name="connsiteX12" fmla="*/ 3057678 w 12192000"/>
              <a:gd name="connsiteY12" fmla="*/ 383587 h 2802467"/>
              <a:gd name="connsiteX13" fmla="*/ 3464881 w 12192000"/>
              <a:gd name="connsiteY13" fmla="*/ 414415 h 2802467"/>
              <a:gd name="connsiteX14" fmla="*/ 3889152 w 12192000"/>
              <a:gd name="connsiteY14" fmla="*/ 443840 h 2802467"/>
              <a:gd name="connsiteX15" fmla="*/ 4331710 w 12192000"/>
              <a:gd name="connsiteY15" fmla="*/ 471515 h 2802467"/>
              <a:gd name="connsiteX16" fmla="*/ 4558476 w 12192000"/>
              <a:gd name="connsiteY16" fmla="*/ 481323 h 2802467"/>
              <a:gd name="connsiteX17" fmla="*/ 4790118 w 12192000"/>
              <a:gd name="connsiteY17" fmla="*/ 492183 h 2802467"/>
              <a:gd name="connsiteX18" fmla="*/ 5025418 w 12192000"/>
              <a:gd name="connsiteY18" fmla="*/ 502342 h 2802467"/>
              <a:gd name="connsiteX19" fmla="*/ 5261937 w 12192000"/>
              <a:gd name="connsiteY19" fmla="*/ 508998 h 2802467"/>
              <a:gd name="connsiteX20" fmla="*/ 5503332 w 12192000"/>
              <a:gd name="connsiteY20" fmla="*/ 514953 h 2802467"/>
              <a:gd name="connsiteX21" fmla="*/ 5747166 w 12192000"/>
              <a:gd name="connsiteY21" fmla="*/ 521259 h 2802467"/>
              <a:gd name="connsiteX22" fmla="*/ 5995877 w 12192000"/>
              <a:gd name="connsiteY22" fmla="*/ 525462 h 2802467"/>
              <a:gd name="connsiteX23" fmla="*/ 6247026 w 12192000"/>
              <a:gd name="connsiteY23" fmla="*/ 525462 h 2802467"/>
              <a:gd name="connsiteX24" fmla="*/ 6500613 w 12192000"/>
              <a:gd name="connsiteY24" fmla="*/ 527564 h 2802467"/>
              <a:gd name="connsiteX25" fmla="*/ 6756639 w 12192000"/>
              <a:gd name="connsiteY25" fmla="*/ 525462 h 2802467"/>
              <a:gd name="connsiteX26" fmla="*/ 7016322 w 12192000"/>
              <a:gd name="connsiteY26" fmla="*/ 521259 h 2802467"/>
              <a:gd name="connsiteX27" fmla="*/ 7276005 w 12192000"/>
              <a:gd name="connsiteY27" fmla="*/ 517405 h 2802467"/>
              <a:gd name="connsiteX28" fmla="*/ 7539345 w 12192000"/>
              <a:gd name="connsiteY28" fmla="*/ 508998 h 2802467"/>
              <a:gd name="connsiteX29" fmla="*/ 7805124 w 12192000"/>
              <a:gd name="connsiteY29" fmla="*/ 500240 h 2802467"/>
              <a:gd name="connsiteX30" fmla="*/ 8070903 w 12192000"/>
              <a:gd name="connsiteY30" fmla="*/ 490081 h 2802467"/>
              <a:gd name="connsiteX31" fmla="*/ 8339121 w 12192000"/>
              <a:gd name="connsiteY31" fmla="*/ 475719 h 2802467"/>
              <a:gd name="connsiteX32" fmla="*/ 8609776 w 12192000"/>
              <a:gd name="connsiteY32" fmla="*/ 458553 h 2802467"/>
              <a:gd name="connsiteX33" fmla="*/ 8881651 w 12192000"/>
              <a:gd name="connsiteY33" fmla="*/ 442089 h 2802467"/>
              <a:gd name="connsiteX34" fmla="*/ 9153526 w 12192000"/>
              <a:gd name="connsiteY34" fmla="*/ 421070 h 2802467"/>
              <a:gd name="connsiteX35" fmla="*/ 9429058 w 12192000"/>
              <a:gd name="connsiteY35" fmla="*/ 395848 h 2802467"/>
              <a:gd name="connsiteX36" fmla="*/ 9700933 w 12192000"/>
              <a:gd name="connsiteY36" fmla="*/ 370626 h 2802467"/>
              <a:gd name="connsiteX37" fmla="*/ 9977684 w 12192000"/>
              <a:gd name="connsiteY37" fmla="*/ 341550 h 2802467"/>
              <a:gd name="connsiteX38" fmla="*/ 10255655 w 12192000"/>
              <a:gd name="connsiteY38" fmla="*/ 309672 h 2802467"/>
              <a:gd name="connsiteX39" fmla="*/ 10529968 w 12192000"/>
              <a:gd name="connsiteY39" fmla="*/ 276043 h 2802467"/>
              <a:gd name="connsiteX40" fmla="*/ 10807939 w 12192000"/>
              <a:gd name="connsiteY40" fmla="*/ 236808 h 2802467"/>
              <a:gd name="connsiteX41" fmla="*/ 11084690 w 12192000"/>
              <a:gd name="connsiteY41" fmla="*/ 194771 h 2802467"/>
              <a:gd name="connsiteX42" fmla="*/ 11362661 w 12192000"/>
              <a:gd name="connsiteY42" fmla="*/ 153085 h 2802467"/>
              <a:gd name="connsiteX43" fmla="*/ 11639412 w 12192000"/>
              <a:gd name="connsiteY43" fmla="*/ 104392 h 2802467"/>
              <a:gd name="connsiteX44" fmla="*/ 11914945 w 12192000"/>
              <a:gd name="connsiteY44" fmla="*/ 54648 h 2802467"/>
              <a:gd name="connsiteX45" fmla="*/ 12191696 w 12192000"/>
              <a:gd name="connsiteY45" fmla="*/ 2452 h 2802467"/>
              <a:gd name="connsiteX46" fmla="*/ 12191696 w 12192000"/>
              <a:gd name="connsiteY46" fmla="*/ 2236410 h 2802467"/>
              <a:gd name="connsiteX47" fmla="*/ 12192000 w 12192000"/>
              <a:gd name="connsiteY47" fmla="*/ 2236410 h 2802467"/>
              <a:gd name="connsiteX48" fmla="*/ 12192000 w 12192000"/>
              <a:gd name="connsiteY48" fmla="*/ 2802467 h 2802467"/>
              <a:gd name="connsiteX49" fmla="*/ 12191696 w 12192000"/>
              <a:gd name="connsiteY49" fmla="*/ 2802467 h 2802467"/>
              <a:gd name="connsiteX50" fmla="*/ 0 w 12192000"/>
              <a:gd name="connsiteY50" fmla="*/ 2802467 h 2802467"/>
              <a:gd name="connsiteX51" fmla="*/ 0 w 12192000"/>
              <a:gd name="connsiteY51" fmla="*/ 2236410 h 2802467"/>
              <a:gd name="connsiteX52" fmla="*/ 1 w 12192000"/>
              <a:gd name="connsiteY52" fmla="*/ 2236410 h 2802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2192000" h="2802467">
                <a:moveTo>
                  <a:pt x="1" y="0"/>
                </a:moveTo>
                <a:lnTo>
                  <a:pt x="71932" y="12261"/>
                </a:lnTo>
                <a:lnTo>
                  <a:pt x="282848" y="48342"/>
                </a:lnTo>
                <a:lnTo>
                  <a:pt x="436464" y="73565"/>
                </a:lnTo>
                <a:lnTo>
                  <a:pt x="619339" y="100188"/>
                </a:lnTo>
                <a:lnTo>
                  <a:pt x="836351" y="132066"/>
                </a:lnTo>
                <a:lnTo>
                  <a:pt x="1076528" y="165696"/>
                </a:lnTo>
                <a:lnTo>
                  <a:pt x="1347183" y="201077"/>
                </a:lnTo>
                <a:lnTo>
                  <a:pt x="1642223" y="238560"/>
                </a:lnTo>
                <a:lnTo>
                  <a:pt x="1962864" y="276043"/>
                </a:lnTo>
                <a:lnTo>
                  <a:pt x="2304232" y="314226"/>
                </a:lnTo>
                <a:lnTo>
                  <a:pt x="2672421" y="349608"/>
                </a:lnTo>
                <a:lnTo>
                  <a:pt x="3057678" y="383587"/>
                </a:lnTo>
                <a:lnTo>
                  <a:pt x="3464881" y="414415"/>
                </a:lnTo>
                <a:lnTo>
                  <a:pt x="3889152" y="443840"/>
                </a:lnTo>
                <a:lnTo>
                  <a:pt x="4331710" y="471515"/>
                </a:lnTo>
                <a:lnTo>
                  <a:pt x="4558476" y="481323"/>
                </a:lnTo>
                <a:lnTo>
                  <a:pt x="4790118" y="492183"/>
                </a:lnTo>
                <a:lnTo>
                  <a:pt x="5025418" y="502342"/>
                </a:lnTo>
                <a:lnTo>
                  <a:pt x="5261937" y="508998"/>
                </a:lnTo>
                <a:lnTo>
                  <a:pt x="5503332" y="514953"/>
                </a:lnTo>
                <a:lnTo>
                  <a:pt x="5747166" y="521259"/>
                </a:lnTo>
                <a:lnTo>
                  <a:pt x="5995877" y="525462"/>
                </a:lnTo>
                <a:lnTo>
                  <a:pt x="6247026" y="525462"/>
                </a:lnTo>
                <a:lnTo>
                  <a:pt x="6500613" y="527564"/>
                </a:lnTo>
                <a:lnTo>
                  <a:pt x="6756639" y="525462"/>
                </a:lnTo>
                <a:lnTo>
                  <a:pt x="7016322" y="521259"/>
                </a:lnTo>
                <a:lnTo>
                  <a:pt x="7276005" y="517405"/>
                </a:lnTo>
                <a:lnTo>
                  <a:pt x="7539345" y="508998"/>
                </a:lnTo>
                <a:lnTo>
                  <a:pt x="7805124" y="500240"/>
                </a:lnTo>
                <a:lnTo>
                  <a:pt x="8070903" y="490081"/>
                </a:lnTo>
                <a:lnTo>
                  <a:pt x="8339121" y="475719"/>
                </a:lnTo>
                <a:lnTo>
                  <a:pt x="8609776" y="458553"/>
                </a:lnTo>
                <a:lnTo>
                  <a:pt x="8881651" y="442089"/>
                </a:lnTo>
                <a:lnTo>
                  <a:pt x="9153526" y="421070"/>
                </a:lnTo>
                <a:lnTo>
                  <a:pt x="9429058" y="395848"/>
                </a:lnTo>
                <a:lnTo>
                  <a:pt x="9700933" y="370626"/>
                </a:lnTo>
                <a:lnTo>
                  <a:pt x="9977684" y="341550"/>
                </a:lnTo>
                <a:lnTo>
                  <a:pt x="10255655" y="309672"/>
                </a:lnTo>
                <a:lnTo>
                  <a:pt x="10529968" y="276043"/>
                </a:lnTo>
                <a:lnTo>
                  <a:pt x="10807939" y="236808"/>
                </a:lnTo>
                <a:lnTo>
                  <a:pt x="11084690" y="194771"/>
                </a:lnTo>
                <a:lnTo>
                  <a:pt x="11362661" y="153085"/>
                </a:lnTo>
                <a:lnTo>
                  <a:pt x="11639412" y="104392"/>
                </a:lnTo>
                <a:lnTo>
                  <a:pt x="11914945" y="54648"/>
                </a:lnTo>
                <a:lnTo>
                  <a:pt x="12191696" y="2452"/>
                </a:lnTo>
                <a:lnTo>
                  <a:pt x="12191696" y="2236410"/>
                </a:lnTo>
                <a:lnTo>
                  <a:pt x="12192000" y="2236410"/>
                </a:lnTo>
                <a:lnTo>
                  <a:pt x="12192000" y="2802467"/>
                </a:lnTo>
                <a:lnTo>
                  <a:pt x="12191696" y="2802467"/>
                </a:lnTo>
                <a:lnTo>
                  <a:pt x="0" y="2802467"/>
                </a:lnTo>
                <a:lnTo>
                  <a:pt x="0" y="2236410"/>
                </a:lnTo>
                <a:lnTo>
                  <a:pt x="1" y="2236410"/>
                </a:lnTo>
                <a:close/>
              </a:path>
            </a:pathLst>
          </a:custGeom>
          <a:solidFill>
            <a:schemeClr val="tx2"/>
          </a:solidFill>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12" name="Freeform 16">
            <a:extLst>
              <a:ext uri="{FF2B5EF4-FFF2-40B4-BE49-F238E27FC236}">
                <a16:creationId xmlns:a16="http://schemas.microsoft.com/office/drawing/2014/main" id="{9F2851FB-E841-4509-8A6D-A416376EA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39954" y="3753695"/>
            <a:ext cx="2604045"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tx1">
              <a:alpha val="20000"/>
            </a:schemeClr>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2" name="Title 1"/>
          <p:cNvSpPr>
            <a:spLocks noGrp="1"/>
          </p:cNvSpPr>
          <p:nvPr>
            <p:ph type="ctrTitle"/>
          </p:nvPr>
        </p:nvSpPr>
        <p:spPr>
          <a:xfrm>
            <a:off x="724128" y="623571"/>
            <a:ext cx="7695743" cy="3523885"/>
          </a:xfrm>
        </p:spPr>
        <p:txBody>
          <a:bodyPr vert="horz" lIns="91440" tIns="45720" rIns="91440" bIns="45720" rtlCol="0" anchor="b">
            <a:normAutofit/>
          </a:bodyPr>
          <a:lstStyle/>
          <a:p>
            <a:pPr algn="ctr">
              <a:lnSpc>
                <a:spcPct val="90000"/>
              </a:lnSpc>
            </a:pPr>
            <a:r>
              <a:rPr lang="en-US" sz="6000" dirty="0"/>
              <a:t>Election Committee Report &amp; Validation</a:t>
            </a:r>
            <a:br>
              <a:rPr lang="en-US" sz="6000" dirty="0"/>
            </a:br>
            <a:endParaRPr lang="en-US" sz="6000" dirty="0"/>
          </a:p>
        </p:txBody>
      </p:sp>
      <p:sp>
        <p:nvSpPr>
          <p:cNvPr id="3" name="TextBox 2">
            <a:extLst>
              <a:ext uri="{FF2B5EF4-FFF2-40B4-BE49-F238E27FC236}">
                <a16:creationId xmlns:a16="http://schemas.microsoft.com/office/drawing/2014/main" id="{221CBB3A-1E51-4974-ACB4-2C8234BF0117}"/>
              </a:ext>
            </a:extLst>
          </p:cNvPr>
          <p:cNvSpPr txBox="1"/>
          <p:nvPr/>
        </p:nvSpPr>
        <p:spPr>
          <a:xfrm>
            <a:off x="724128" y="5257800"/>
            <a:ext cx="7695743" cy="729343"/>
          </a:xfrm>
          <a:prstGeom prst="rect">
            <a:avLst/>
          </a:prstGeom>
        </p:spPr>
        <p:txBody>
          <a:bodyPr vert="horz" lIns="91440" tIns="45720" rIns="91440" bIns="45720" rtlCol="0" anchor="t">
            <a:normAutofit/>
          </a:bodyPr>
          <a:lstStyle/>
          <a:p>
            <a:pPr marL="0" marR="0" lvl="0" indent="0" algn="ctr" defTabSz="457200" rtl="0" eaLnBrk="1" fontAlgn="auto" latinLnBrk="0" hangingPunct="1">
              <a:lnSpc>
                <a:spcPct val="100000"/>
              </a:lnSpc>
              <a:spcBef>
                <a:spcPts val="1000"/>
              </a:spcBef>
              <a:spcAft>
                <a:spcPts val="0"/>
              </a:spcAft>
              <a:buClr>
                <a:srgbClr val="ACD433"/>
              </a:buClr>
              <a:buSzPct val="80000"/>
              <a:buFontTx/>
              <a:buNone/>
              <a:tabLst/>
              <a:defRPr/>
            </a:pPr>
            <a:r>
              <a:rPr kumimoji="0" lang="en-US" sz="3600" b="0" i="0" u="none" strike="noStrike" kern="1200" cap="all" spc="0" normalizeH="0" baseline="0" noProof="0" dirty="0">
                <a:ln>
                  <a:noFill/>
                </a:ln>
                <a:solidFill>
                  <a:prstClr val="black"/>
                </a:solidFill>
                <a:effectLst/>
                <a:uLnTx/>
                <a:uFillTx/>
                <a:latin typeface="Century Gothic" panose="020B0502020202020204"/>
                <a:ea typeface="+mn-ea"/>
                <a:cs typeface="+mn-cs"/>
              </a:rPr>
              <a:t>Steve ransdell</a:t>
            </a:r>
          </a:p>
        </p:txBody>
      </p:sp>
    </p:spTree>
    <p:extLst>
      <p:ext uri="{BB962C8B-B14F-4D97-AF65-F5344CB8AC3E}">
        <p14:creationId xmlns:p14="http://schemas.microsoft.com/office/powerpoint/2010/main" val="4288017568"/>
      </p:ext>
    </p:extLst>
  </p:cSld>
  <p:clrMapOvr>
    <a:masterClrMapping/>
  </p:clrMapOvr>
  <p:transition spd="slow">
    <p:cover/>
  </p:transition>
</p:sld>
</file>

<file path=ppt/slides/slide47.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34FA10D-5116-47B4-A70E-7764352513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2">
              <a:lumMod val="90000"/>
            </a:schemeClr>
          </a:solidFill>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9" name="Freeform 36">
            <a:extLst>
              <a:ext uri="{FF2B5EF4-FFF2-40B4-BE49-F238E27FC236}">
                <a16:creationId xmlns:a16="http://schemas.microsoft.com/office/drawing/2014/main" id="{B2718AAE-52B9-4DD9-9D83-A9C975C9DC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022657" y="0"/>
            <a:ext cx="419604"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bg2">
              <a:alpha val="20000"/>
            </a:schemeClr>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useBgFill="1">
        <p:nvSpPr>
          <p:cNvPr id="11" name="Freeform: Shape 10">
            <a:extLst>
              <a:ext uri="{FF2B5EF4-FFF2-40B4-BE49-F238E27FC236}">
                <a16:creationId xmlns:a16="http://schemas.microsoft.com/office/drawing/2014/main" id="{49FF39B1-9689-44AE-A803-7B90A059DC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282363" cy="6858001"/>
          </a:xfrm>
          <a:custGeom>
            <a:avLst/>
            <a:gdLst>
              <a:gd name="connsiteX0" fmla="*/ 7031769 w 8376484"/>
              <a:gd name="connsiteY0" fmla="*/ 0 h 6858001"/>
              <a:gd name="connsiteX1" fmla="*/ 8375307 w 8376484"/>
              <a:gd name="connsiteY1" fmla="*/ 0 h 6858001"/>
              <a:gd name="connsiteX2" fmla="*/ 8350262 w 8376484"/>
              <a:gd name="connsiteY2" fmla="*/ 155677 h 6858001"/>
              <a:gd name="connsiteX3" fmla="*/ 8326393 w 8376484"/>
              <a:gd name="connsiteY3" fmla="*/ 310668 h 6858001"/>
              <a:gd name="connsiteX4" fmla="*/ 8303029 w 8376484"/>
              <a:gd name="connsiteY4" fmla="*/ 466344 h 6858001"/>
              <a:gd name="connsiteX5" fmla="*/ 8283026 w 8376484"/>
              <a:gd name="connsiteY5" fmla="*/ 622707 h 6858001"/>
              <a:gd name="connsiteX6" fmla="*/ 8262855 w 8376484"/>
              <a:gd name="connsiteY6" fmla="*/ 778383 h 6858001"/>
              <a:gd name="connsiteX7" fmla="*/ 8244029 w 8376484"/>
              <a:gd name="connsiteY7" fmla="*/ 934746 h 6858001"/>
              <a:gd name="connsiteX8" fmla="*/ 8227893 w 8376484"/>
              <a:gd name="connsiteY8" fmla="*/ 1089051 h 6858001"/>
              <a:gd name="connsiteX9" fmla="*/ 8212597 w 8376484"/>
              <a:gd name="connsiteY9" fmla="*/ 1245413 h 6858001"/>
              <a:gd name="connsiteX10" fmla="*/ 8198645 w 8376484"/>
              <a:gd name="connsiteY10" fmla="*/ 1401090 h 6858001"/>
              <a:gd name="connsiteX11" fmla="*/ 8186543 w 8376484"/>
              <a:gd name="connsiteY11" fmla="*/ 1554023 h 6858001"/>
              <a:gd name="connsiteX12" fmla="*/ 8174440 w 8376484"/>
              <a:gd name="connsiteY12" fmla="*/ 1709014 h 6858001"/>
              <a:gd name="connsiteX13" fmla="*/ 8164355 w 8376484"/>
              <a:gd name="connsiteY13" fmla="*/ 1861947 h 6858001"/>
              <a:gd name="connsiteX14" fmla="*/ 8156455 w 8376484"/>
              <a:gd name="connsiteY14" fmla="*/ 2014881 h 6858001"/>
              <a:gd name="connsiteX15" fmla="*/ 8148218 w 8376484"/>
              <a:gd name="connsiteY15" fmla="*/ 2167128 h 6858001"/>
              <a:gd name="connsiteX16" fmla="*/ 8141327 w 8376484"/>
              <a:gd name="connsiteY16" fmla="*/ 2318004 h 6858001"/>
              <a:gd name="connsiteX17" fmla="*/ 8136452 w 8376484"/>
              <a:gd name="connsiteY17" fmla="*/ 2467509 h 6858001"/>
              <a:gd name="connsiteX18" fmla="*/ 8132250 w 8376484"/>
              <a:gd name="connsiteY18" fmla="*/ 2617013 h 6858001"/>
              <a:gd name="connsiteX19" fmla="*/ 8128216 w 8376484"/>
              <a:gd name="connsiteY19" fmla="*/ 2765146 h 6858001"/>
              <a:gd name="connsiteX20" fmla="*/ 8126367 w 8376484"/>
              <a:gd name="connsiteY20" fmla="*/ 2911221 h 6858001"/>
              <a:gd name="connsiteX21" fmla="*/ 8124350 w 8376484"/>
              <a:gd name="connsiteY21" fmla="*/ 3057297 h 6858001"/>
              <a:gd name="connsiteX22" fmla="*/ 8123341 w 8376484"/>
              <a:gd name="connsiteY22" fmla="*/ 3201315 h 6858001"/>
              <a:gd name="connsiteX23" fmla="*/ 8124350 w 8376484"/>
              <a:gd name="connsiteY23" fmla="*/ 3343961 h 6858001"/>
              <a:gd name="connsiteX24" fmla="*/ 8124350 w 8376484"/>
              <a:gd name="connsiteY24" fmla="*/ 3485236 h 6858001"/>
              <a:gd name="connsiteX25" fmla="*/ 8126367 w 8376484"/>
              <a:gd name="connsiteY25" fmla="*/ 3625139 h 6858001"/>
              <a:gd name="connsiteX26" fmla="*/ 8129392 w 8376484"/>
              <a:gd name="connsiteY26" fmla="*/ 3762299 h 6858001"/>
              <a:gd name="connsiteX27" fmla="*/ 8132250 w 8376484"/>
              <a:gd name="connsiteY27" fmla="*/ 3898087 h 6858001"/>
              <a:gd name="connsiteX28" fmla="*/ 8135444 w 8376484"/>
              <a:gd name="connsiteY28" fmla="*/ 4031133 h 6858001"/>
              <a:gd name="connsiteX29" fmla="*/ 8140318 w 8376484"/>
              <a:gd name="connsiteY29" fmla="*/ 4163492 h 6858001"/>
              <a:gd name="connsiteX30" fmla="*/ 8145529 w 8376484"/>
              <a:gd name="connsiteY30" fmla="*/ 4293793 h 6858001"/>
              <a:gd name="connsiteX31" fmla="*/ 8150235 w 8376484"/>
              <a:gd name="connsiteY31" fmla="*/ 4421352 h 6858001"/>
              <a:gd name="connsiteX32" fmla="*/ 8163515 w 8376484"/>
              <a:gd name="connsiteY32" fmla="*/ 4670298 h 6858001"/>
              <a:gd name="connsiteX33" fmla="*/ 8177634 w 8376484"/>
              <a:gd name="connsiteY33" fmla="*/ 4908956 h 6858001"/>
              <a:gd name="connsiteX34" fmla="*/ 8192426 w 8376484"/>
              <a:gd name="connsiteY34" fmla="*/ 5138013 h 6858001"/>
              <a:gd name="connsiteX35" fmla="*/ 8208731 w 8376484"/>
              <a:gd name="connsiteY35" fmla="*/ 5354726 h 6858001"/>
              <a:gd name="connsiteX36" fmla="*/ 8225708 w 8376484"/>
              <a:gd name="connsiteY36" fmla="*/ 5561838 h 6858001"/>
              <a:gd name="connsiteX37" fmla="*/ 8244029 w 8376484"/>
              <a:gd name="connsiteY37" fmla="*/ 5753862 h 6858001"/>
              <a:gd name="connsiteX38" fmla="*/ 8262015 w 8376484"/>
              <a:gd name="connsiteY38" fmla="*/ 5934227 h 6858001"/>
              <a:gd name="connsiteX39" fmla="*/ 8280000 w 8376484"/>
              <a:gd name="connsiteY39" fmla="*/ 6100191 h 6858001"/>
              <a:gd name="connsiteX40" fmla="*/ 8296977 w 8376484"/>
              <a:gd name="connsiteY40" fmla="*/ 6252438 h 6858001"/>
              <a:gd name="connsiteX41" fmla="*/ 8313114 w 8376484"/>
              <a:gd name="connsiteY41" fmla="*/ 6387541 h 6858001"/>
              <a:gd name="connsiteX42" fmla="*/ 8328410 w 8376484"/>
              <a:gd name="connsiteY42" fmla="*/ 6509613 h 6858001"/>
              <a:gd name="connsiteX43" fmla="*/ 8341185 w 8376484"/>
              <a:gd name="connsiteY43" fmla="*/ 6612483 h 6858001"/>
              <a:gd name="connsiteX44" fmla="*/ 8353287 w 8376484"/>
              <a:gd name="connsiteY44" fmla="*/ 6698894 h 6858001"/>
              <a:gd name="connsiteX45" fmla="*/ 8370601 w 8376484"/>
              <a:gd name="connsiteY45" fmla="*/ 6817538 h 6858001"/>
              <a:gd name="connsiteX46" fmla="*/ 8376484 w 8376484"/>
              <a:gd name="connsiteY46" fmla="*/ 6858000 h 6858001"/>
              <a:gd name="connsiteX47" fmla="*/ 7471130 w 8376484"/>
              <a:gd name="connsiteY47" fmla="*/ 6858000 h 6858001"/>
              <a:gd name="connsiteX48" fmla="*/ 7471130 w 8376484"/>
              <a:gd name="connsiteY48" fmla="*/ 6858001 h 6858001"/>
              <a:gd name="connsiteX49" fmla="*/ 1380566 w 8376484"/>
              <a:gd name="connsiteY49" fmla="*/ 6858001 h 6858001"/>
              <a:gd name="connsiteX50" fmla="*/ 1380566 w 8376484"/>
              <a:gd name="connsiteY50" fmla="*/ 6858000 h 6858001"/>
              <a:gd name="connsiteX51" fmla="*/ 0 w 8376484"/>
              <a:gd name="connsiteY51" fmla="*/ 6858000 h 6858001"/>
              <a:gd name="connsiteX52" fmla="*/ 0 w 8376484"/>
              <a:gd name="connsiteY52" fmla="*/ 0 h 6858001"/>
              <a:gd name="connsiteX53" fmla="*/ 1917290 w 8376484"/>
              <a:gd name="connsiteY53" fmla="*/ 0 h 6858001"/>
              <a:gd name="connsiteX54" fmla="*/ 1917290 w 8376484"/>
              <a:gd name="connsiteY54" fmla="*/ 1 h 6858001"/>
              <a:gd name="connsiteX55" fmla="*/ 7031769 w 8376484"/>
              <a:gd name="connsiteY55" fmla="*/ 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8376484" h="6858001">
                <a:moveTo>
                  <a:pt x="7031769" y="0"/>
                </a:moveTo>
                <a:lnTo>
                  <a:pt x="8375307" y="0"/>
                </a:lnTo>
                <a:lnTo>
                  <a:pt x="8350262" y="155677"/>
                </a:lnTo>
                <a:lnTo>
                  <a:pt x="8326393" y="310668"/>
                </a:lnTo>
                <a:lnTo>
                  <a:pt x="8303029" y="466344"/>
                </a:lnTo>
                <a:lnTo>
                  <a:pt x="8283026" y="622707"/>
                </a:lnTo>
                <a:lnTo>
                  <a:pt x="8262855" y="778383"/>
                </a:lnTo>
                <a:lnTo>
                  <a:pt x="8244029" y="934746"/>
                </a:lnTo>
                <a:lnTo>
                  <a:pt x="8227893" y="1089051"/>
                </a:lnTo>
                <a:lnTo>
                  <a:pt x="8212597" y="1245413"/>
                </a:lnTo>
                <a:lnTo>
                  <a:pt x="8198645" y="1401090"/>
                </a:lnTo>
                <a:lnTo>
                  <a:pt x="8186543" y="1554023"/>
                </a:lnTo>
                <a:lnTo>
                  <a:pt x="8174440" y="1709014"/>
                </a:lnTo>
                <a:lnTo>
                  <a:pt x="8164355" y="1861947"/>
                </a:lnTo>
                <a:lnTo>
                  <a:pt x="8156455" y="2014881"/>
                </a:lnTo>
                <a:lnTo>
                  <a:pt x="8148218" y="2167128"/>
                </a:lnTo>
                <a:lnTo>
                  <a:pt x="8141327" y="2318004"/>
                </a:lnTo>
                <a:lnTo>
                  <a:pt x="8136452" y="2467509"/>
                </a:lnTo>
                <a:lnTo>
                  <a:pt x="8132250" y="2617013"/>
                </a:lnTo>
                <a:lnTo>
                  <a:pt x="8128216" y="2765146"/>
                </a:lnTo>
                <a:lnTo>
                  <a:pt x="8126367" y="2911221"/>
                </a:lnTo>
                <a:lnTo>
                  <a:pt x="8124350" y="3057297"/>
                </a:lnTo>
                <a:lnTo>
                  <a:pt x="8123341" y="3201315"/>
                </a:lnTo>
                <a:lnTo>
                  <a:pt x="8124350" y="3343961"/>
                </a:lnTo>
                <a:lnTo>
                  <a:pt x="8124350" y="3485236"/>
                </a:lnTo>
                <a:lnTo>
                  <a:pt x="8126367" y="3625139"/>
                </a:lnTo>
                <a:lnTo>
                  <a:pt x="8129392" y="3762299"/>
                </a:lnTo>
                <a:lnTo>
                  <a:pt x="8132250" y="3898087"/>
                </a:lnTo>
                <a:lnTo>
                  <a:pt x="8135444" y="4031133"/>
                </a:lnTo>
                <a:lnTo>
                  <a:pt x="8140318" y="4163492"/>
                </a:lnTo>
                <a:lnTo>
                  <a:pt x="8145529" y="4293793"/>
                </a:lnTo>
                <a:lnTo>
                  <a:pt x="8150235" y="4421352"/>
                </a:lnTo>
                <a:lnTo>
                  <a:pt x="8163515" y="4670298"/>
                </a:lnTo>
                <a:lnTo>
                  <a:pt x="8177634" y="4908956"/>
                </a:lnTo>
                <a:lnTo>
                  <a:pt x="8192426" y="5138013"/>
                </a:lnTo>
                <a:lnTo>
                  <a:pt x="8208731" y="5354726"/>
                </a:lnTo>
                <a:lnTo>
                  <a:pt x="8225708" y="5561838"/>
                </a:lnTo>
                <a:lnTo>
                  <a:pt x="8244029" y="5753862"/>
                </a:lnTo>
                <a:lnTo>
                  <a:pt x="8262015" y="5934227"/>
                </a:lnTo>
                <a:lnTo>
                  <a:pt x="8280000" y="6100191"/>
                </a:lnTo>
                <a:lnTo>
                  <a:pt x="8296977" y="6252438"/>
                </a:lnTo>
                <a:lnTo>
                  <a:pt x="8313114" y="6387541"/>
                </a:lnTo>
                <a:lnTo>
                  <a:pt x="8328410" y="6509613"/>
                </a:lnTo>
                <a:lnTo>
                  <a:pt x="8341185" y="6612483"/>
                </a:lnTo>
                <a:lnTo>
                  <a:pt x="8353287" y="6698894"/>
                </a:lnTo>
                <a:lnTo>
                  <a:pt x="8370601" y="6817538"/>
                </a:lnTo>
                <a:lnTo>
                  <a:pt x="8376484" y="6858000"/>
                </a:lnTo>
                <a:lnTo>
                  <a:pt x="7471130" y="6858000"/>
                </a:lnTo>
                <a:lnTo>
                  <a:pt x="7471130" y="6858001"/>
                </a:lnTo>
                <a:lnTo>
                  <a:pt x="1380566" y="6858001"/>
                </a:lnTo>
                <a:lnTo>
                  <a:pt x="1380566" y="6858000"/>
                </a:lnTo>
                <a:lnTo>
                  <a:pt x="0" y="6858000"/>
                </a:lnTo>
                <a:lnTo>
                  <a:pt x="0" y="0"/>
                </a:lnTo>
                <a:lnTo>
                  <a:pt x="1917290" y="0"/>
                </a:lnTo>
                <a:lnTo>
                  <a:pt x="1917290" y="1"/>
                </a:lnTo>
                <a:lnTo>
                  <a:pt x="7031769" y="1"/>
                </a:lnTo>
                <a:close/>
              </a:path>
            </a:pathLst>
          </a:custGeom>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13" name="Rectangle 12">
            <a:extLst>
              <a:ext uri="{FF2B5EF4-FFF2-40B4-BE49-F238E27FC236}">
                <a16:creationId xmlns:a16="http://schemas.microsoft.com/office/drawing/2014/main" id="{6C74A888-48BE-4604-BB14-E6C5E9D0F2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2" name="Title 1"/>
          <p:cNvSpPr>
            <a:spLocks noGrp="1"/>
          </p:cNvSpPr>
          <p:nvPr>
            <p:ph type="ctrTitle"/>
          </p:nvPr>
        </p:nvSpPr>
        <p:spPr>
          <a:xfrm>
            <a:off x="737423" y="1752599"/>
            <a:ext cx="4972607" cy="4166447"/>
          </a:xfrm>
        </p:spPr>
        <p:txBody>
          <a:bodyPr anchor="ctr">
            <a:normAutofit/>
          </a:bodyPr>
          <a:lstStyle/>
          <a:p>
            <a:pPr>
              <a:lnSpc>
                <a:spcPct val="90000"/>
              </a:lnSpc>
            </a:pPr>
            <a:r>
              <a:rPr lang="en-US" sz="4800" b="1" dirty="0">
                <a:latin typeface="Century Gothic" panose="020B0502020202020204" pitchFamily="34" charset="0"/>
              </a:rPr>
              <a:t>Public Comments</a:t>
            </a:r>
            <a:br>
              <a:rPr lang="en-US" sz="4000" b="1" dirty="0">
                <a:latin typeface="Century Gothic" panose="020B0502020202020204" pitchFamily="34" charset="0"/>
              </a:rPr>
            </a:br>
            <a:r>
              <a:rPr lang="en-US" sz="4000" b="1" dirty="0">
                <a:latin typeface="Century Gothic" panose="020B0502020202020204" pitchFamily="34" charset="0"/>
              </a:rPr>
              <a:t>	</a:t>
            </a:r>
          </a:p>
        </p:txBody>
      </p:sp>
      <p:pic>
        <p:nvPicPr>
          <p:cNvPr id="3" name="Graphic 2" descr="Chat">
            <a:extLst>
              <a:ext uri="{FF2B5EF4-FFF2-40B4-BE49-F238E27FC236}">
                <a16:creationId xmlns:a16="http://schemas.microsoft.com/office/drawing/2014/main" id="{D93FF2DA-31B9-B1CF-6C99-58CFA34BDE5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282364" y="2270119"/>
            <a:ext cx="2709236" cy="2709236"/>
          </a:xfrm>
          <a:prstGeom prst="rect">
            <a:avLst/>
          </a:prstGeom>
        </p:spPr>
      </p:pic>
    </p:spTree>
    <p:extLst>
      <p:ext uri="{BB962C8B-B14F-4D97-AF65-F5344CB8AC3E}">
        <p14:creationId xmlns:p14="http://schemas.microsoft.com/office/powerpoint/2010/main" val="4200019478"/>
      </p:ext>
    </p:extLst>
  </p:cSld>
  <p:clrMapOvr>
    <a:masterClrMapping/>
  </p:clrMapOvr>
  <p:transition spd="slow">
    <p:cover/>
  </p:transition>
</p:sld>
</file>

<file path=ppt/slides/slide48.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66216" y="1447801"/>
            <a:ext cx="4109273" cy="2362200"/>
          </a:xfrm>
        </p:spPr>
        <p:txBody>
          <a:bodyPr>
            <a:normAutofit/>
          </a:bodyPr>
          <a:lstStyle/>
          <a:p>
            <a:pPr>
              <a:lnSpc>
                <a:spcPct val="90000"/>
              </a:lnSpc>
            </a:pPr>
            <a:r>
              <a:rPr lang="en-US" sz="4500" b="1" dirty="0">
                <a:latin typeface="Century Gothic" panose="020B0502020202020204" pitchFamily="34" charset="0"/>
              </a:rPr>
              <a:t>Adjournment</a:t>
            </a:r>
          </a:p>
        </p:txBody>
      </p:sp>
      <p:pic>
        <p:nvPicPr>
          <p:cNvPr id="4" name="Picture 3" descr="NEWOceanPinesAssociation_Circle_logo small">
            <a:extLst>
              <a:ext uri="{FF2B5EF4-FFF2-40B4-BE49-F238E27FC236}">
                <a16:creationId xmlns:a16="http://schemas.microsoft.com/office/drawing/2014/main" id="{BE017A14-258A-2128-BC92-14B2DED57A3D}"/>
              </a:ext>
            </a:extLst>
          </p:cNvPr>
          <p:cNvPicPr>
            <a:picLocks noChangeAspect="1"/>
          </p:cNvPicPr>
          <p:nvPr/>
        </p:nvPicPr>
        <p:blipFill>
          <a:blip r:embed="rId3" cstate="print"/>
          <a:stretch>
            <a:fillRect/>
          </a:stretch>
        </p:blipFill>
        <p:spPr bwMode="auto">
          <a:xfrm>
            <a:off x="5334000" y="1743029"/>
            <a:ext cx="3371942" cy="3371942"/>
          </a:xfrm>
          <a:prstGeom prst="rect">
            <a:avLst/>
          </a:prstGeom>
          <a:noFill/>
        </p:spPr>
      </p:pic>
    </p:spTree>
    <p:extLst>
      <p:ext uri="{BB962C8B-B14F-4D97-AF65-F5344CB8AC3E}">
        <p14:creationId xmlns:p14="http://schemas.microsoft.com/office/powerpoint/2010/main" val="251711813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2000"/>
                <a:hueMod val="108000"/>
                <a:satMod val="164000"/>
                <a:lumMod val="69000"/>
              </a:schemeClr>
              <a:schemeClr val="bg2">
                <a:tint val="96000"/>
                <a:hueMod val="90000"/>
                <a:satMod val="130000"/>
                <a:lumMod val="134000"/>
              </a:schemeClr>
            </a:duotone>
          </a:blip>
          <a:stretch/>
        </a:blip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C28D0172-F2E0-4763-9C35-F022664959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
            <a:ext cx="9143771" cy="473074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10" name="Freeform: Shape 9">
            <a:extLst>
              <a:ext uri="{FF2B5EF4-FFF2-40B4-BE49-F238E27FC236}">
                <a16:creationId xmlns:a16="http://schemas.microsoft.com/office/drawing/2014/main" id="{DF6FB2B2-CE21-407F-B22E-302DADC2C3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55533"/>
            <a:ext cx="9144000" cy="2802467"/>
          </a:xfrm>
          <a:custGeom>
            <a:avLst/>
            <a:gdLst>
              <a:gd name="connsiteX0" fmla="*/ 1 w 12192000"/>
              <a:gd name="connsiteY0" fmla="*/ 0 h 2802467"/>
              <a:gd name="connsiteX1" fmla="*/ 71932 w 12192000"/>
              <a:gd name="connsiteY1" fmla="*/ 12261 h 2802467"/>
              <a:gd name="connsiteX2" fmla="*/ 282848 w 12192000"/>
              <a:gd name="connsiteY2" fmla="*/ 48342 h 2802467"/>
              <a:gd name="connsiteX3" fmla="*/ 436464 w 12192000"/>
              <a:gd name="connsiteY3" fmla="*/ 73565 h 2802467"/>
              <a:gd name="connsiteX4" fmla="*/ 619339 w 12192000"/>
              <a:gd name="connsiteY4" fmla="*/ 100188 h 2802467"/>
              <a:gd name="connsiteX5" fmla="*/ 836351 w 12192000"/>
              <a:gd name="connsiteY5" fmla="*/ 132066 h 2802467"/>
              <a:gd name="connsiteX6" fmla="*/ 1076528 w 12192000"/>
              <a:gd name="connsiteY6" fmla="*/ 165696 h 2802467"/>
              <a:gd name="connsiteX7" fmla="*/ 1347183 w 12192000"/>
              <a:gd name="connsiteY7" fmla="*/ 201077 h 2802467"/>
              <a:gd name="connsiteX8" fmla="*/ 1642223 w 12192000"/>
              <a:gd name="connsiteY8" fmla="*/ 238560 h 2802467"/>
              <a:gd name="connsiteX9" fmla="*/ 1962864 w 12192000"/>
              <a:gd name="connsiteY9" fmla="*/ 276043 h 2802467"/>
              <a:gd name="connsiteX10" fmla="*/ 2304232 w 12192000"/>
              <a:gd name="connsiteY10" fmla="*/ 314226 h 2802467"/>
              <a:gd name="connsiteX11" fmla="*/ 2672421 w 12192000"/>
              <a:gd name="connsiteY11" fmla="*/ 349608 h 2802467"/>
              <a:gd name="connsiteX12" fmla="*/ 3057678 w 12192000"/>
              <a:gd name="connsiteY12" fmla="*/ 383587 h 2802467"/>
              <a:gd name="connsiteX13" fmla="*/ 3464881 w 12192000"/>
              <a:gd name="connsiteY13" fmla="*/ 414415 h 2802467"/>
              <a:gd name="connsiteX14" fmla="*/ 3889152 w 12192000"/>
              <a:gd name="connsiteY14" fmla="*/ 443840 h 2802467"/>
              <a:gd name="connsiteX15" fmla="*/ 4331710 w 12192000"/>
              <a:gd name="connsiteY15" fmla="*/ 471515 h 2802467"/>
              <a:gd name="connsiteX16" fmla="*/ 4558476 w 12192000"/>
              <a:gd name="connsiteY16" fmla="*/ 481323 h 2802467"/>
              <a:gd name="connsiteX17" fmla="*/ 4790118 w 12192000"/>
              <a:gd name="connsiteY17" fmla="*/ 492183 h 2802467"/>
              <a:gd name="connsiteX18" fmla="*/ 5025418 w 12192000"/>
              <a:gd name="connsiteY18" fmla="*/ 502342 h 2802467"/>
              <a:gd name="connsiteX19" fmla="*/ 5261937 w 12192000"/>
              <a:gd name="connsiteY19" fmla="*/ 508998 h 2802467"/>
              <a:gd name="connsiteX20" fmla="*/ 5503332 w 12192000"/>
              <a:gd name="connsiteY20" fmla="*/ 514953 h 2802467"/>
              <a:gd name="connsiteX21" fmla="*/ 5747166 w 12192000"/>
              <a:gd name="connsiteY21" fmla="*/ 521259 h 2802467"/>
              <a:gd name="connsiteX22" fmla="*/ 5995877 w 12192000"/>
              <a:gd name="connsiteY22" fmla="*/ 525462 h 2802467"/>
              <a:gd name="connsiteX23" fmla="*/ 6247026 w 12192000"/>
              <a:gd name="connsiteY23" fmla="*/ 525462 h 2802467"/>
              <a:gd name="connsiteX24" fmla="*/ 6500613 w 12192000"/>
              <a:gd name="connsiteY24" fmla="*/ 527564 h 2802467"/>
              <a:gd name="connsiteX25" fmla="*/ 6756639 w 12192000"/>
              <a:gd name="connsiteY25" fmla="*/ 525462 h 2802467"/>
              <a:gd name="connsiteX26" fmla="*/ 7016322 w 12192000"/>
              <a:gd name="connsiteY26" fmla="*/ 521259 h 2802467"/>
              <a:gd name="connsiteX27" fmla="*/ 7276005 w 12192000"/>
              <a:gd name="connsiteY27" fmla="*/ 517405 h 2802467"/>
              <a:gd name="connsiteX28" fmla="*/ 7539345 w 12192000"/>
              <a:gd name="connsiteY28" fmla="*/ 508998 h 2802467"/>
              <a:gd name="connsiteX29" fmla="*/ 7805124 w 12192000"/>
              <a:gd name="connsiteY29" fmla="*/ 500240 h 2802467"/>
              <a:gd name="connsiteX30" fmla="*/ 8070903 w 12192000"/>
              <a:gd name="connsiteY30" fmla="*/ 490081 h 2802467"/>
              <a:gd name="connsiteX31" fmla="*/ 8339121 w 12192000"/>
              <a:gd name="connsiteY31" fmla="*/ 475719 h 2802467"/>
              <a:gd name="connsiteX32" fmla="*/ 8609776 w 12192000"/>
              <a:gd name="connsiteY32" fmla="*/ 458553 h 2802467"/>
              <a:gd name="connsiteX33" fmla="*/ 8881651 w 12192000"/>
              <a:gd name="connsiteY33" fmla="*/ 442089 h 2802467"/>
              <a:gd name="connsiteX34" fmla="*/ 9153526 w 12192000"/>
              <a:gd name="connsiteY34" fmla="*/ 421070 h 2802467"/>
              <a:gd name="connsiteX35" fmla="*/ 9429058 w 12192000"/>
              <a:gd name="connsiteY35" fmla="*/ 395848 h 2802467"/>
              <a:gd name="connsiteX36" fmla="*/ 9700933 w 12192000"/>
              <a:gd name="connsiteY36" fmla="*/ 370626 h 2802467"/>
              <a:gd name="connsiteX37" fmla="*/ 9977684 w 12192000"/>
              <a:gd name="connsiteY37" fmla="*/ 341550 h 2802467"/>
              <a:gd name="connsiteX38" fmla="*/ 10255655 w 12192000"/>
              <a:gd name="connsiteY38" fmla="*/ 309672 h 2802467"/>
              <a:gd name="connsiteX39" fmla="*/ 10529968 w 12192000"/>
              <a:gd name="connsiteY39" fmla="*/ 276043 h 2802467"/>
              <a:gd name="connsiteX40" fmla="*/ 10807939 w 12192000"/>
              <a:gd name="connsiteY40" fmla="*/ 236808 h 2802467"/>
              <a:gd name="connsiteX41" fmla="*/ 11084690 w 12192000"/>
              <a:gd name="connsiteY41" fmla="*/ 194771 h 2802467"/>
              <a:gd name="connsiteX42" fmla="*/ 11362661 w 12192000"/>
              <a:gd name="connsiteY42" fmla="*/ 153085 h 2802467"/>
              <a:gd name="connsiteX43" fmla="*/ 11639412 w 12192000"/>
              <a:gd name="connsiteY43" fmla="*/ 104392 h 2802467"/>
              <a:gd name="connsiteX44" fmla="*/ 11914945 w 12192000"/>
              <a:gd name="connsiteY44" fmla="*/ 54648 h 2802467"/>
              <a:gd name="connsiteX45" fmla="*/ 12191696 w 12192000"/>
              <a:gd name="connsiteY45" fmla="*/ 2452 h 2802467"/>
              <a:gd name="connsiteX46" fmla="*/ 12191696 w 12192000"/>
              <a:gd name="connsiteY46" fmla="*/ 2236410 h 2802467"/>
              <a:gd name="connsiteX47" fmla="*/ 12192000 w 12192000"/>
              <a:gd name="connsiteY47" fmla="*/ 2236410 h 2802467"/>
              <a:gd name="connsiteX48" fmla="*/ 12192000 w 12192000"/>
              <a:gd name="connsiteY48" fmla="*/ 2802467 h 2802467"/>
              <a:gd name="connsiteX49" fmla="*/ 12191696 w 12192000"/>
              <a:gd name="connsiteY49" fmla="*/ 2802467 h 2802467"/>
              <a:gd name="connsiteX50" fmla="*/ 0 w 12192000"/>
              <a:gd name="connsiteY50" fmla="*/ 2802467 h 2802467"/>
              <a:gd name="connsiteX51" fmla="*/ 0 w 12192000"/>
              <a:gd name="connsiteY51" fmla="*/ 2236410 h 2802467"/>
              <a:gd name="connsiteX52" fmla="*/ 1 w 12192000"/>
              <a:gd name="connsiteY52" fmla="*/ 2236410 h 2802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2192000" h="2802467">
                <a:moveTo>
                  <a:pt x="1" y="0"/>
                </a:moveTo>
                <a:lnTo>
                  <a:pt x="71932" y="12261"/>
                </a:lnTo>
                <a:lnTo>
                  <a:pt x="282848" y="48342"/>
                </a:lnTo>
                <a:lnTo>
                  <a:pt x="436464" y="73565"/>
                </a:lnTo>
                <a:lnTo>
                  <a:pt x="619339" y="100188"/>
                </a:lnTo>
                <a:lnTo>
                  <a:pt x="836351" y="132066"/>
                </a:lnTo>
                <a:lnTo>
                  <a:pt x="1076528" y="165696"/>
                </a:lnTo>
                <a:lnTo>
                  <a:pt x="1347183" y="201077"/>
                </a:lnTo>
                <a:lnTo>
                  <a:pt x="1642223" y="238560"/>
                </a:lnTo>
                <a:lnTo>
                  <a:pt x="1962864" y="276043"/>
                </a:lnTo>
                <a:lnTo>
                  <a:pt x="2304232" y="314226"/>
                </a:lnTo>
                <a:lnTo>
                  <a:pt x="2672421" y="349608"/>
                </a:lnTo>
                <a:lnTo>
                  <a:pt x="3057678" y="383587"/>
                </a:lnTo>
                <a:lnTo>
                  <a:pt x="3464881" y="414415"/>
                </a:lnTo>
                <a:lnTo>
                  <a:pt x="3889152" y="443840"/>
                </a:lnTo>
                <a:lnTo>
                  <a:pt x="4331710" y="471515"/>
                </a:lnTo>
                <a:lnTo>
                  <a:pt x="4558476" y="481323"/>
                </a:lnTo>
                <a:lnTo>
                  <a:pt x="4790118" y="492183"/>
                </a:lnTo>
                <a:lnTo>
                  <a:pt x="5025418" y="502342"/>
                </a:lnTo>
                <a:lnTo>
                  <a:pt x="5261937" y="508998"/>
                </a:lnTo>
                <a:lnTo>
                  <a:pt x="5503332" y="514953"/>
                </a:lnTo>
                <a:lnTo>
                  <a:pt x="5747166" y="521259"/>
                </a:lnTo>
                <a:lnTo>
                  <a:pt x="5995877" y="525462"/>
                </a:lnTo>
                <a:lnTo>
                  <a:pt x="6247026" y="525462"/>
                </a:lnTo>
                <a:lnTo>
                  <a:pt x="6500613" y="527564"/>
                </a:lnTo>
                <a:lnTo>
                  <a:pt x="6756639" y="525462"/>
                </a:lnTo>
                <a:lnTo>
                  <a:pt x="7016322" y="521259"/>
                </a:lnTo>
                <a:lnTo>
                  <a:pt x="7276005" y="517405"/>
                </a:lnTo>
                <a:lnTo>
                  <a:pt x="7539345" y="508998"/>
                </a:lnTo>
                <a:lnTo>
                  <a:pt x="7805124" y="500240"/>
                </a:lnTo>
                <a:lnTo>
                  <a:pt x="8070903" y="490081"/>
                </a:lnTo>
                <a:lnTo>
                  <a:pt x="8339121" y="475719"/>
                </a:lnTo>
                <a:lnTo>
                  <a:pt x="8609776" y="458553"/>
                </a:lnTo>
                <a:lnTo>
                  <a:pt x="8881651" y="442089"/>
                </a:lnTo>
                <a:lnTo>
                  <a:pt x="9153526" y="421070"/>
                </a:lnTo>
                <a:lnTo>
                  <a:pt x="9429058" y="395848"/>
                </a:lnTo>
                <a:lnTo>
                  <a:pt x="9700933" y="370626"/>
                </a:lnTo>
                <a:lnTo>
                  <a:pt x="9977684" y="341550"/>
                </a:lnTo>
                <a:lnTo>
                  <a:pt x="10255655" y="309672"/>
                </a:lnTo>
                <a:lnTo>
                  <a:pt x="10529968" y="276043"/>
                </a:lnTo>
                <a:lnTo>
                  <a:pt x="10807939" y="236808"/>
                </a:lnTo>
                <a:lnTo>
                  <a:pt x="11084690" y="194771"/>
                </a:lnTo>
                <a:lnTo>
                  <a:pt x="11362661" y="153085"/>
                </a:lnTo>
                <a:lnTo>
                  <a:pt x="11639412" y="104392"/>
                </a:lnTo>
                <a:lnTo>
                  <a:pt x="11914945" y="54648"/>
                </a:lnTo>
                <a:lnTo>
                  <a:pt x="12191696" y="2452"/>
                </a:lnTo>
                <a:lnTo>
                  <a:pt x="12191696" y="2236410"/>
                </a:lnTo>
                <a:lnTo>
                  <a:pt x="12192000" y="2236410"/>
                </a:lnTo>
                <a:lnTo>
                  <a:pt x="12192000" y="2802467"/>
                </a:lnTo>
                <a:lnTo>
                  <a:pt x="12191696" y="2802467"/>
                </a:lnTo>
                <a:lnTo>
                  <a:pt x="0" y="2802467"/>
                </a:lnTo>
                <a:lnTo>
                  <a:pt x="0" y="2236410"/>
                </a:lnTo>
                <a:lnTo>
                  <a:pt x="1" y="2236410"/>
                </a:lnTo>
                <a:close/>
              </a:path>
            </a:pathLst>
          </a:custGeom>
          <a:solidFill>
            <a:schemeClr val="tx2"/>
          </a:solidFill>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12" name="Freeform 16">
            <a:extLst>
              <a:ext uri="{FF2B5EF4-FFF2-40B4-BE49-F238E27FC236}">
                <a16:creationId xmlns:a16="http://schemas.microsoft.com/office/drawing/2014/main" id="{9F2851FB-E841-4509-8A6D-A416376EA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39954" y="3753695"/>
            <a:ext cx="2604045"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tx1">
              <a:alpha val="20000"/>
            </a:schemeClr>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2" name="Title 1"/>
          <p:cNvSpPr>
            <a:spLocks noGrp="1"/>
          </p:cNvSpPr>
          <p:nvPr>
            <p:ph type="ctrTitle"/>
          </p:nvPr>
        </p:nvSpPr>
        <p:spPr>
          <a:xfrm>
            <a:off x="724128" y="623571"/>
            <a:ext cx="7695743" cy="3523885"/>
          </a:xfrm>
        </p:spPr>
        <p:txBody>
          <a:bodyPr vert="horz" lIns="91440" tIns="45720" rIns="91440" bIns="45720" rtlCol="0" anchor="b">
            <a:normAutofit/>
          </a:bodyPr>
          <a:lstStyle/>
          <a:p>
            <a:pPr algn="ctr">
              <a:lnSpc>
                <a:spcPct val="90000"/>
              </a:lnSpc>
            </a:pPr>
            <a:r>
              <a:rPr lang="en-US" sz="5400" dirty="0"/>
              <a:t>Supplemental</a:t>
            </a:r>
            <a:br>
              <a:rPr lang="en-US" sz="5400" dirty="0"/>
            </a:br>
            <a:r>
              <a:rPr lang="en-US" sz="5400" dirty="0"/>
              <a:t>Financial Reports</a:t>
            </a:r>
            <a:br>
              <a:rPr lang="en-US" sz="6000" dirty="0"/>
            </a:br>
            <a:endParaRPr lang="en-US" sz="6000" dirty="0"/>
          </a:p>
        </p:txBody>
      </p:sp>
    </p:spTree>
    <p:extLst>
      <p:ext uri="{BB962C8B-B14F-4D97-AF65-F5344CB8AC3E}">
        <p14:creationId xmlns:p14="http://schemas.microsoft.com/office/powerpoint/2010/main" val="2677890513"/>
      </p:ext>
    </p:extLst>
  </p:cSld>
  <p:clrMapOvr>
    <a:masterClrMapping/>
  </p:clrMapOvr>
  <p:transition spd="slow">
    <p:cover/>
  </p:transition>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2000"/>
                <a:hueMod val="108000"/>
                <a:satMod val="164000"/>
                <a:lumMod val="69000"/>
              </a:schemeClr>
              <a:schemeClr val="bg2">
                <a:tint val="96000"/>
                <a:hueMod val="90000"/>
                <a:satMod val="130000"/>
                <a:lumMod val="134000"/>
              </a:schemeClr>
            </a:duotone>
          </a:blip>
          <a:stretch/>
        </a:blip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C28D0172-F2E0-4763-9C35-F022664959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
            <a:ext cx="9143771" cy="473074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10" name="Freeform: Shape 9">
            <a:extLst>
              <a:ext uri="{FF2B5EF4-FFF2-40B4-BE49-F238E27FC236}">
                <a16:creationId xmlns:a16="http://schemas.microsoft.com/office/drawing/2014/main" id="{DF6FB2B2-CE21-407F-B22E-302DADC2C3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55533"/>
            <a:ext cx="9144000" cy="2802467"/>
          </a:xfrm>
          <a:custGeom>
            <a:avLst/>
            <a:gdLst>
              <a:gd name="connsiteX0" fmla="*/ 1 w 12192000"/>
              <a:gd name="connsiteY0" fmla="*/ 0 h 2802467"/>
              <a:gd name="connsiteX1" fmla="*/ 71932 w 12192000"/>
              <a:gd name="connsiteY1" fmla="*/ 12261 h 2802467"/>
              <a:gd name="connsiteX2" fmla="*/ 282848 w 12192000"/>
              <a:gd name="connsiteY2" fmla="*/ 48342 h 2802467"/>
              <a:gd name="connsiteX3" fmla="*/ 436464 w 12192000"/>
              <a:gd name="connsiteY3" fmla="*/ 73565 h 2802467"/>
              <a:gd name="connsiteX4" fmla="*/ 619339 w 12192000"/>
              <a:gd name="connsiteY4" fmla="*/ 100188 h 2802467"/>
              <a:gd name="connsiteX5" fmla="*/ 836351 w 12192000"/>
              <a:gd name="connsiteY5" fmla="*/ 132066 h 2802467"/>
              <a:gd name="connsiteX6" fmla="*/ 1076528 w 12192000"/>
              <a:gd name="connsiteY6" fmla="*/ 165696 h 2802467"/>
              <a:gd name="connsiteX7" fmla="*/ 1347183 w 12192000"/>
              <a:gd name="connsiteY7" fmla="*/ 201077 h 2802467"/>
              <a:gd name="connsiteX8" fmla="*/ 1642223 w 12192000"/>
              <a:gd name="connsiteY8" fmla="*/ 238560 h 2802467"/>
              <a:gd name="connsiteX9" fmla="*/ 1962864 w 12192000"/>
              <a:gd name="connsiteY9" fmla="*/ 276043 h 2802467"/>
              <a:gd name="connsiteX10" fmla="*/ 2304232 w 12192000"/>
              <a:gd name="connsiteY10" fmla="*/ 314226 h 2802467"/>
              <a:gd name="connsiteX11" fmla="*/ 2672421 w 12192000"/>
              <a:gd name="connsiteY11" fmla="*/ 349608 h 2802467"/>
              <a:gd name="connsiteX12" fmla="*/ 3057678 w 12192000"/>
              <a:gd name="connsiteY12" fmla="*/ 383587 h 2802467"/>
              <a:gd name="connsiteX13" fmla="*/ 3464881 w 12192000"/>
              <a:gd name="connsiteY13" fmla="*/ 414415 h 2802467"/>
              <a:gd name="connsiteX14" fmla="*/ 3889152 w 12192000"/>
              <a:gd name="connsiteY14" fmla="*/ 443840 h 2802467"/>
              <a:gd name="connsiteX15" fmla="*/ 4331710 w 12192000"/>
              <a:gd name="connsiteY15" fmla="*/ 471515 h 2802467"/>
              <a:gd name="connsiteX16" fmla="*/ 4558476 w 12192000"/>
              <a:gd name="connsiteY16" fmla="*/ 481323 h 2802467"/>
              <a:gd name="connsiteX17" fmla="*/ 4790118 w 12192000"/>
              <a:gd name="connsiteY17" fmla="*/ 492183 h 2802467"/>
              <a:gd name="connsiteX18" fmla="*/ 5025418 w 12192000"/>
              <a:gd name="connsiteY18" fmla="*/ 502342 h 2802467"/>
              <a:gd name="connsiteX19" fmla="*/ 5261937 w 12192000"/>
              <a:gd name="connsiteY19" fmla="*/ 508998 h 2802467"/>
              <a:gd name="connsiteX20" fmla="*/ 5503332 w 12192000"/>
              <a:gd name="connsiteY20" fmla="*/ 514953 h 2802467"/>
              <a:gd name="connsiteX21" fmla="*/ 5747166 w 12192000"/>
              <a:gd name="connsiteY21" fmla="*/ 521259 h 2802467"/>
              <a:gd name="connsiteX22" fmla="*/ 5995877 w 12192000"/>
              <a:gd name="connsiteY22" fmla="*/ 525462 h 2802467"/>
              <a:gd name="connsiteX23" fmla="*/ 6247026 w 12192000"/>
              <a:gd name="connsiteY23" fmla="*/ 525462 h 2802467"/>
              <a:gd name="connsiteX24" fmla="*/ 6500613 w 12192000"/>
              <a:gd name="connsiteY24" fmla="*/ 527564 h 2802467"/>
              <a:gd name="connsiteX25" fmla="*/ 6756639 w 12192000"/>
              <a:gd name="connsiteY25" fmla="*/ 525462 h 2802467"/>
              <a:gd name="connsiteX26" fmla="*/ 7016322 w 12192000"/>
              <a:gd name="connsiteY26" fmla="*/ 521259 h 2802467"/>
              <a:gd name="connsiteX27" fmla="*/ 7276005 w 12192000"/>
              <a:gd name="connsiteY27" fmla="*/ 517405 h 2802467"/>
              <a:gd name="connsiteX28" fmla="*/ 7539345 w 12192000"/>
              <a:gd name="connsiteY28" fmla="*/ 508998 h 2802467"/>
              <a:gd name="connsiteX29" fmla="*/ 7805124 w 12192000"/>
              <a:gd name="connsiteY29" fmla="*/ 500240 h 2802467"/>
              <a:gd name="connsiteX30" fmla="*/ 8070903 w 12192000"/>
              <a:gd name="connsiteY30" fmla="*/ 490081 h 2802467"/>
              <a:gd name="connsiteX31" fmla="*/ 8339121 w 12192000"/>
              <a:gd name="connsiteY31" fmla="*/ 475719 h 2802467"/>
              <a:gd name="connsiteX32" fmla="*/ 8609776 w 12192000"/>
              <a:gd name="connsiteY32" fmla="*/ 458553 h 2802467"/>
              <a:gd name="connsiteX33" fmla="*/ 8881651 w 12192000"/>
              <a:gd name="connsiteY33" fmla="*/ 442089 h 2802467"/>
              <a:gd name="connsiteX34" fmla="*/ 9153526 w 12192000"/>
              <a:gd name="connsiteY34" fmla="*/ 421070 h 2802467"/>
              <a:gd name="connsiteX35" fmla="*/ 9429058 w 12192000"/>
              <a:gd name="connsiteY35" fmla="*/ 395848 h 2802467"/>
              <a:gd name="connsiteX36" fmla="*/ 9700933 w 12192000"/>
              <a:gd name="connsiteY36" fmla="*/ 370626 h 2802467"/>
              <a:gd name="connsiteX37" fmla="*/ 9977684 w 12192000"/>
              <a:gd name="connsiteY37" fmla="*/ 341550 h 2802467"/>
              <a:gd name="connsiteX38" fmla="*/ 10255655 w 12192000"/>
              <a:gd name="connsiteY38" fmla="*/ 309672 h 2802467"/>
              <a:gd name="connsiteX39" fmla="*/ 10529968 w 12192000"/>
              <a:gd name="connsiteY39" fmla="*/ 276043 h 2802467"/>
              <a:gd name="connsiteX40" fmla="*/ 10807939 w 12192000"/>
              <a:gd name="connsiteY40" fmla="*/ 236808 h 2802467"/>
              <a:gd name="connsiteX41" fmla="*/ 11084690 w 12192000"/>
              <a:gd name="connsiteY41" fmla="*/ 194771 h 2802467"/>
              <a:gd name="connsiteX42" fmla="*/ 11362661 w 12192000"/>
              <a:gd name="connsiteY42" fmla="*/ 153085 h 2802467"/>
              <a:gd name="connsiteX43" fmla="*/ 11639412 w 12192000"/>
              <a:gd name="connsiteY43" fmla="*/ 104392 h 2802467"/>
              <a:gd name="connsiteX44" fmla="*/ 11914945 w 12192000"/>
              <a:gd name="connsiteY44" fmla="*/ 54648 h 2802467"/>
              <a:gd name="connsiteX45" fmla="*/ 12191696 w 12192000"/>
              <a:gd name="connsiteY45" fmla="*/ 2452 h 2802467"/>
              <a:gd name="connsiteX46" fmla="*/ 12191696 w 12192000"/>
              <a:gd name="connsiteY46" fmla="*/ 2236410 h 2802467"/>
              <a:gd name="connsiteX47" fmla="*/ 12192000 w 12192000"/>
              <a:gd name="connsiteY47" fmla="*/ 2236410 h 2802467"/>
              <a:gd name="connsiteX48" fmla="*/ 12192000 w 12192000"/>
              <a:gd name="connsiteY48" fmla="*/ 2802467 h 2802467"/>
              <a:gd name="connsiteX49" fmla="*/ 12191696 w 12192000"/>
              <a:gd name="connsiteY49" fmla="*/ 2802467 h 2802467"/>
              <a:gd name="connsiteX50" fmla="*/ 0 w 12192000"/>
              <a:gd name="connsiteY50" fmla="*/ 2802467 h 2802467"/>
              <a:gd name="connsiteX51" fmla="*/ 0 w 12192000"/>
              <a:gd name="connsiteY51" fmla="*/ 2236410 h 2802467"/>
              <a:gd name="connsiteX52" fmla="*/ 1 w 12192000"/>
              <a:gd name="connsiteY52" fmla="*/ 2236410 h 2802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2192000" h="2802467">
                <a:moveTo>
                  <a:pt x="1" y="0"/>
                </a:moveTo>
                <a:lnTo>
                  <a:pt x="71932" y="12261"/>
                </a:lnTo>
                <a:lnTo>
                  <a:pt x="282848" y="48342"/>
                </a:lnTo>
                <a:lnTo>
                  <a:pt x="436464" y="73565"/>
                </a:lnTo>
                <a:lnTo>
                  <a:pt x="619339" y="100188"/>
                </a:lnTo>
                <a:lnTo>
                  <a:pt x="836351" y="132066"/>
                </a:lnTo>
                <a:lnTo>
                  <a:pt x="1076528" y="165696"/>
                </a:lnTo>
                <a:lnTo>
                  <a:pt x="1347183" y="201077"/>
                </a:lnTo>
                <a:lnTo>
                  <a:pt x="1642223" y="238560"/>
                </a:lnTo>
                <a:lnTo>
                  <a:pt x="1962864" y="276043"/>
                </a:lnTo>
                <a:lnTo>
                  <a:pt x="2304232" y="314226"/>
                </a:lnTo>
                <a:lnTo>
                  <a:pt x="2672421" y="349608"/>
                </a:lnTo>
                <a:lnTo>
                  <a:pt x="3057678" y="383587"/>
                </a:lnTo>
                <a:lnTo>
                  <a:pt x="3464881" y="414415"/>
                </a:lnTo>
                <a:lnTo>
                  <a:pt x="3889152" y="443840"/>
                </a:lnTo>
                <a:lnTo>
                  <a:pt x="4331710" y="471515"/>
                </a:lnTo>
                <a:lnTo>
                  <a:pt x="4558476" y="481323"/>
                </a:lnTo>
                <a:lnTo>
                  <a:pt x="4790118" y="492183"/>
                </a:lnTo>
                <a:lnTo>
                  <a:pt x="5025418" y="502342"/>
                </a:lnTo>
                <a:lnTo>
                  <a:pt x="5261937" y="508998"/>
                </a:lnTo>
                <a:lnTo>
                  <a:pt x="5503332" y="514953"/>
                </a:lnTo>
                <a:lnTo>
                  <a:pt x="5747166" y="521259"/>
                </a:lnTo>
                <a:lnTo>
                  <a:pt x="5995877" y="525462"/>
                </a:lnTo>
                <a:lnTo>
                  <a:pt x="6247026" y="525462"/>
                </a:lnTo>
                <a:lnTo>
                  <a:pt x="6500613" y="527564"/>
                </a:lnTo>
                <a:lnTo>
                  <a:pt x="6756639" y="525462"/>
                </a:lnTo>
                <a:lnTo>
                  <a:pt x="7016322" y="521259"/>
                </a:lnTo>
                <a:lnTo>
                  <a:pt x="7276005" y="517405"/>
                </a:lnTo>
                <a:lnTo>
                  <a:pt x="7539345" y="508998"/>
                </a:lnTo>
                <a:lnTo>
                  <a:pt x="7805124" y="500240"/>
                </a:lnTo>
                <a:lnTo>
                  <a:pt x="8070903" y="490081"/>
                </a:lnTo>
                <a:lnTo>
                  <a:pt x="8339121" y="475719"/>
                </a:lnTo>
                <a:lnTo>
                  <a:pt x="8609776" y="458553"/>
                </a:lnTo>
                <a:lnTo>
                  <a:pt x="8881651" y="442089"/>
                </a:lnTo>
                <a:lnTo>
                  <a:pt x="9153526" y="421070"/>
                </a:lnTo>
                <a:lnTo>
                  <a:pt x="9429058" y="395848"/>
                </a:lnTo>
                <a:lnTo>
                  <a:pt x="9700933" y="370626"/>
                </a:lnTo>
                <a:lnTo>
                  <a:pt x="9977684" y="341550"/>
                </a:lnTo>
                <a:lnTo>
                  <a:pt x="10255655" y="309672"/>
                </a:lnTo>
                <a:lnTo>
                  <a:pt x="10529968" y="276043"/>
                </a:lnTo>
                <a:lnTo>
                  <a:pt x="10807939" y="236808"/>
                </a:lnTo>
                <a:lnTo>
                  <a:pt x="11084690" y="194771"/>
                </a:lnTo>
                <a:lnTo>
                  <a:pt x="11362661" y="153085"/>
                </a:lnTo>
                <a:lnTo>
                  <a:pt x="11639412" y="104392"/>
                </a:lnTo>
                <a:lnTo>
                  <a:pt x="11914945" y="54648"/>
                </a:lnTo>
                <a:lnTo>
                  <a:pt x="12191696" y="2452"/>
                </a:lnTo>
                <a:lnTo>
                  <a:pt x="12191696" y="2236410"/>
                </a:lnTo>
                <a:lnTo>
                  <a:pt x="12192000" y="2236410"/>
                </a:lnTo>
                <a:lnTo>
                  <a:pt x="12192000" y="2802467"/>
                </a:lnTo>
                <a:lnTo>
                  <a:pt x="12191696" y="2802467"/>
                </a:lnTo>
                <a:lnTo>
                  <a:pt x="0" y="2802467"/>
                </a:lnTo>
                <a:lnTo>
                  <a:pt x="0" y="2236410"/>
                </a:lnTo>
                <a:lnTo>
                  <a:pt x="1" y="2236410"/>
                </a:lnTo>
                <a:close/>
              </a:path>
            </a:pathLst>
          </a:custGeom>
          <a:solidFill>
            <a:schemeClr val="tx2"/>
          </a:solidFill>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12" name="Freeform 16">
            <a:extLst>
              <a:ext uri="{FF2B5EF4-FFF2-40B4-BE49-F238E27FC236}">
                <a16:creationId xmlns:a16="http://schemas.microsoft.com/office/drawing/2014/main" id="{9F2851FB-E841-4509-8A6D-A416376EA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39954" y="3753695"/>
            <a:ext cx="2604045"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tx1">
              <a:alpha val="20000"/>
            </a:schemeClr>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2" name="Title 1"/>
          <p:cNvSpPr>
            <a:spLocks noGrp="1"/>
          </p:cNvSpPr>
          <p:nvPr>
            <p:ph type="ctrTitle"/>
          </p:nvPr>
        </p:nvSpPr>
        <p:spPr>
          <a:xfrm>
            <a:off x="724128" y="623572"/>
            <a:ext cx="7695743" cy="3385320"/>
          </a:xfrm>
        </p:spPr>
        <p:txBody>
          <a:bodyPr vert="horz" lIns="91440" tIns="45720" rIns="91440" bIns="45720" rtlCol="0" anchor="b">
            <a:normAutofit/>
          </a:bodyPr>
          <a:lstStyle/>
          <a:p>
            <a:pPr algn="ctr">
              <a:lnSpc>
                <a:spcPct val="90000"/>
              </a:lnSpc>
            </a:pPr>
            <a:r>
              <a:rPr lang="en-US" sz="6000" dirty="0"/>
              <a:t>Ascertainment</a:t>
            </a:r>
            <a:br>
              <a:rPr lang="en-US" sz="6000" dirty="0"/>
            </a:br>
            <a:r>
              <a:rPr lang="en-US" sz="6000" dirty="0"/>
              <a:t>of</a:t>
            </a:r>
            <a:br>
              <a:rPr lang="en-US" sz="6000" dirty="0"/>
            </a:br>
            <a:r>
              <a:rPr lang="en-US" sz="6000" dirty="0"/>
              <a:t>Quorum</a:t>
            </a:r>
            <a:br>
              <a:rPr lang="en-US" sz="6000" dirty="0"/>
            </a:br>
            <a:endParaRPr lang="en-US" sz="6000" dirty="0"/>
          </a:p>
        </p:txBody>
      </p:sp>
      <p:sp>
        <p:nvSpPr>
          <p:cNvPr id="3" name="TextBox 2">
            <a:extLst>
              <a:ext uri="{FF2B5EF4-FFF2-40B4-BE49-F238E27FC236}">
                <a16:creationId xmlns:a16="http://schemas.microsoft.com/office/drawing/2014/main" id="{221CBB3A-1E51-4974-ACB4-2C8234BF0117}"/>
              </a:ext>
            </a:extLst>
          </p:cNvPr>
          <p:cNvSpPr txBox="1"/>
          <p:nvPr/>
        </p:nvSpPr>
        <p:spPr>
          <a:xfrm>
            <a:off x="724128" y="5354316"/>
            <a:ext cx="7695743" cy="632827"/>
          </a:xfrm>
          <a:prstGeom prst="rect">
            <a:avLst/>
          </a:prstGeom>
        </p:spPr>
        <p:txBody>
          <a:bodyPr vert="horz" lIns="91440" tIns="45720" rIns="91440" bIns="45720" rtlCol="0" anchor="t">
            <a:normAutofit lnSpcReduction="10000"/>
          </a:bodyPr>
          <a:lstStyle/>
          <a:p>
            <a:pPr marL="0" marR="0" lvl="0" indent="0" algn="ctr" defTabSz="457200" rtl="0" eaLnBrk="1" fontAlgn="auto" latinLnBrk="0" hangingPunct="1">
              <a:lnSpc>
                <a:spcPct val="100000"/>
              </a:lnSpc>
              <a:spcBef>
                <a:spcPts val="1000"/>
              </a:spcBef>
              <a:spcAft>
                <a:spcPts val="0"/>
              </a:spcAft>
              <a:buClr>
                <a:srgbClr val="ACD433"/>
              </a:buClr>
              <a:buSzPct val="80000"/>
              <a:buFontTx/>
              <a:buNone/>
              <a:tabLst/>
              <a:defRPr/>
            </a:pPr>
            <a:r>
              <a:rPr kumimoji="0" lang="en-US" sz="3600" b="0" i="0" u="none" strike="noStrike" kern="1200" cap="all" spc="0" normalizeH="0" baseline="0" noProof="0" dirty="0">
                <a:ln>
                  <a:noFill/>
                </a:ln>
                <a:solidFill>
                  <a:prstClr val="black"/>
                </a:solidFill>
                <a:effectLst/>
                <a:uLnTx/>
                <a:uFillTx/>
                <a:latin typeface="Century Gothic" panose="020B0502020202020204"/>
                <a:ea typeface="+mn-ea"/>
                <a:cs typeface="+mn-cs"/>
              </a:rPr>
              <a:t>Dr. STUART LAKERNICK</a:t>
            </a:r>
          </a:p>
        </p:txBody>
      </p:sp>
    </p:spTree>
    <p:extLst>
      <p:ext uri="{BB962C8B-B14F-4D97-AF65-F5344CB8AC3E}">
        <p14:creationId xmlns:p14="http://schemas.microsoft.com/office/powerpoint/2010/main" val="1709658070"/>
      </p:ext>
    </p:extLst>
  </p:cSld>
  <p:clrMapOvr>
    <a:masterClrMapping/>
  </p:clrMapOvr>
  <p:transition spd="slow">
    <p:cover/>
  </p:transition>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2">
            <a:lumMod val="40000"/>
            <a:lumOff val="60000"/>
          </a:schemeClr>
        </a:solidFill>
        <a:effectLst/>
      </p:bgPr>
    </p:bg>
    <p:spTree>
      <p:nvGrpSpPr>
        <p:cNvPr id="1" name=""/>
        <p:cNvGrpSpPr/>
        <p:nvPr/>
      </p:nvGrpSpPr>
      <p:grpSpPr>
        <a:xfrm>
          <a:off x="0" y="0"/>
          <a:ext cx="0" cy="0"/>
          <a:chOff x="0" y="0"/>
          <a:chExt cx="0" cy="0"/>
        </a:xfrm>
      </p:grpSpPr>
      <p:sp>
        <p:nvSpPr>
          <p:cNvPr id="3" name="TextBox 2"/>
          <p:cNvSpPr txBox="1"/>
          <p:nvPr/>
        </p:nvSpPr>
        <p:spPr>
          <a:xfrm>
            <a:off x="1160027" y="457200"/>
            <a:ext cx="6998970" cy="923330"/>
          </a:xfrm>
          <a:prstGeom prst="rect">
            <a:avLst/>
          </a:prstGeom>
          <a:noFill/>
        </p:spPr>
        <p:txBody>
          <a:bodyPr wrap="square" rtlCol="0">
            <a:spAutoFit/>
          </a:bodyPr>
          <a:lstStyle/>
          <a:p>
            <a:pPr algn="ctr" defTabSz="685800" fontAlgn="b">
              <a:defRPr/>
            </a:pPr>
            <a:r>
              <a:rPr lang="en-US" b="1" dirty="0">
                <a:solidFill>
                  <a:prstClr val="black"/>
                </a:solidFill>
                <a:latin typeface="Century Gothic" panose="020B0502020202020204" pitchFamily="34" charset="0"/>
                <a:cs typeface="Times New Roman" pitchFamily="18" charset="0"/>
              </a:rPr>
              <a:t>SUMMARY OF OPERATING FUND AUDITED FINANCIAL RESULTS</a:t>
            </a:r>
          </a:p>
          <a:p>
            <a:pPr algn="ctr" defTabSz="685800" fontAlgn="b">
              <a:defRPr/>
            </a:pPr>
            <a:r>
              <a:rPr lang="en-US" b="1" dirty="0">
                <a:solidFill>
                  <a:prstClr val="black"/>
                </a:solidFill>
                <a:latin typeface="Century Gothic" panose="020B0502020202020204" pitchFamily="34" charset="0"/>
                <a:cs typeface="Times New Roman" pitchFamily="18" charset="0"/>
              </a:rPr>
              <a:t>FISCAL YEAR 2025 ACTUAL COMPARED TO BUDGET (SUPPLEMENTAL)</a:t>
            </a:r>
            <a:endParaRPr lang="en-US" dirty="0">
              <a:solidFill>
                <a:prstClr val="black"/>
              </a:solidFill>
              <a:latin typeface="Century Gothic" panose="020B0502020202020204" pitchFamily="34" charset="0"/>
            </a:endParaRPr>
          </a:p>
        </p:txBody>
      </p:sp>
      <p:graphicFrame>
        <p:nvGraphicFramePr>
          <p:cNvPr id="5" name="Object 4">
            <a:extLst>
              <a:ext uri="{FF2B5EF4-FFF2-40B4-BE49-F238E27FC236}">
                <a16:creationId xmlns:a16="http://schemas.microsoft.com/office/drawing/2014/main" id="{4530470A-5550-721C-D659-7D42388C9A22}"/>
              </a:ext>
            </a:extLst>
          </p:cNvPr>
          <p:cNvGraphicFramePr>
            <a:graphicFrameLocks noChangeAspect="1"/>
          </p:cNvGraphicFramePr>
          <p:nvPr>
            <p:extLst>
              <p:ext uri="{D42A27DB-BD31-4B8C-83A1-F6EECF244321}">
                <p14:modId xmlns:p14="http://schemas.microsoft.com/office/powerpoint/2010/main" val="778006877"/>
              </p:ext>
            </p:extLst>
          </p:nvPr>
        </p:nvGraphicFramePr>
        <p:xfrm>
          <a:off x="990600" y="1962881"/>
          <a:ext cx="7071123" cy="4406496"/>
        </p:xfrm>
        <a:graphic>
          <a:graphicData uri="http://schemas.openxmlformats.org/presentationml/2006/ole">
            <mc:AlternateContent xmlns:mc="http://schemas.openxmlformats.org/markup-compatibility/2006">
              <mc:Choice xmlns:v="urn:schemas-microsoft-com:vml" Requires="v">
                <p:oleObj name="Worksheet" r:id="rId3" imgW="6121538" imgH="3295689" progId="Excel.Sheet.12">
                  <p:embed/>
                </p:oleObj>
              </mc:Choice>
              <mc:Fallback>
                <p:oleObj name="Worksheet" r:id="rId3" imgW="6121538" imgH="3295689" progId="Excel.Sheet.12">
                  <p:embed/>
                  <p:pic>
                    <p:nvPicPr>
                      <p:cNvPr id="5" name="Object 4">
                        <a:extLst>
                          <a:ext uri="{FF2B5EF4-FFF2-40B4-BE49-F238E27FC236}">
                            <a16:creationId xmlns:a16="http://schemas.microsoft.com/office/drawing/2014/main" id="{4530470A-5550-721C-D659-7D42388C9A22}"/>
                          </a:ext>
                        </a:extLst>
                      </p:cNvPr>
                      <p:cNvPicPr/>
                      <p:nvPr/>
                    </p:nvPicPr>
                    <p:blipFill>
                      <a:blip r:embed="rId4"/>
                      <a:stretch>
                        <a:fillRect/>
                      </a:stretch>
                    </p:blipFill>
                    <p:spPr>
                      <a:xfrm>
                        <a:off x="990600" y="1962881"/>
                        <a:ext cx="7071123" cy="4406496"/>
                      </a:xfrm>
                      <a:prstGeom prst="rect">
                        <a:avLst/>
                      </a:prstGeom>
                    </p:spPr>
                  </p:pic>
                </p:oleObj>
              </mc:Fallback>
            </mc:AlternateContent>
          </a:graphicData>
        </a:graphic>
      </p:graphicFrame>
    </p:spTree>
    <p:extLst>
      <p:ext uri="{BB962C8B-B14F-4D97-AF65-F5344CB8AC3E}">
        <p14:creationId xmlns:p14="http://schemas.microsoft.com/office/powerpoint/2010/main" val="122507931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2">
            <a:lumMod val="40000"/>
            <a:lumOff val="60000"/>
          </a:schemeClr>
        </a:solidFill>
        <a:effectLst/>
      </p:bgPr>
    </p:bg>
    <p:spTree>
      <p:nvGrpSpPr>
        <p:cNvPr id="1" name=""/>
        <p:cNvGrpSpPr/>
        <p:nvPr/>
      </p:nvGrpSpPr>
      <p:grpSpPr>
        <a:xfrm>
          <a:off x="0" y="0"/>
          <a:ext cx="0" cy="0"/>
          <a:chOff x="0" y="0"/>
          <a:chExt cx="0" cy="0"/>
        </a:xfrm>
      </p:grpSpPr>
      <p:sp>
        <p:nvSpPr>
          <p:cNvPr id="3" name="TextBox 2"/>
          <p:cNvSpPr txBox="1"/>
          <p:nvPr/>
        </p:nvSpPr>
        <p:spPr>
          <a:xfrm>
            <a:off x="1155859" y="381000"/>
            <a:ext cx="6998970" cy="1200329"/>
          </a:xfrm>
          <a:prstGeom prst="rect">
            <a:avLst/>
          </a:prstGeom>
          <a:noFill/>
        </p:spPr>
        <p:txBody>
          <a:bodyPr wrap="square" rtlCol="0">
            <a:spAutoFit/>
          </a:bodyPr>
          <a:lstStyle/>
          <a:p>
            <a:pPr algn="ctr" defTabSz="685800" fontAlgn="b">
              <a:defRPr/>
            </a:pPr>
            <a:r>
              <a:rPr lang="en-US" b="1" dirty="0">
                <a:solidFill>
                  <a:prstClr val="black"/>
                </a:solidFill>
                <a:latin typeface="Century Gothic" panose="020B0502020202020204" pitchFamily="34" charset="0"/>
                <a:cs typeface="Times New Roman" pitchFamily="18" charset="0"/>
              </a:rPr>
              <a:t>AMENITIES SUMMARY OF OPERATING FUND AUDITED FINANCIAL RESULTS</a:t>
            </a:r>
          </a:p>
          <a:p>
            <a:pPr algn="ctr" defTabSz="685800" fontAlgn="b">
              <a:defRPr/>
            </a:pPr>
            <a:r>
              <a:rPr lang="en-US" b="1" dirty="0">
                <a:solidFill>
                  <a:prstClr val="black"/>
                </a:solidFill>
                <a:latin typeface="Century Gothic" panose="020B0502020202020204" pitchFamily="34" charset="0"/>
                <a:cs typeface="Times New Roman" pitchFamily="18" charset="0"/>
              </a:rPr>
              <a:t>FISCAL YEAR 2025 ACTUAL COMPARED TO BUDGET (SUPPLEMENTAL)</a:t>
            </a:r>
            <a:endParaRPr lang="en-US" sz="1350" dirty="0">
              <a:solidFill>
                <a:prstClr val="black"/>
              </a:solidFill>
              <a:latin typeface="Century Gothic" panose="020B0502020202020204" pitchFamily="34" charset="0"/>
            </a:endParaRPr>
          </a:p>
        </p:txBody>
      </p:sp>
      <p:graphicFrame>
        <p:nvGraphicFramePr>
          <p:cNvPr id="2" name="Object 1">
            <a:extLst>
              <a:ext uri="{FF2B5EF4-FFF2-40B4-BE49-F238E27FC236}">
                <a16:creationId xmlns:a16="http://schemas.microsoft.com/office/drawing/2014/main" id="{41D8D19D-5B65-1A6D-18D1-86970B2E98A4}"/>
              </a:ext>
            </a:extLst>
          </p:cNvPr>
          <p:cNvGraphicFramePr>
            <a:graphicFrameLocks noChangeAspect="1"/>
          </p:cNvGraphicFramePr>
          <p:nvPr>
            <p:extLst>
              <p:ext uri="{D42A27DB-BD31-4B8C-83A1-F6EECF244321}">
                <p14:modId xmlns:p14="http://schemas.microsoft.com/office/powerpoint/2010/main" val="1122016632"/>
              </p:ext>
            </p:extLst>
          </p:nvPr>
        </p:nvGraphicFramePr>
        <p:xfrm>
          <a:off x="1186496" y="2133600"/>
          <a:ext cx="6777038" cy="4101804"/>
        </p:xfrm>
        <a:graphic>
          <a:graphicData uri="http://schemas.openxmlformats.org/presentationml/2006/ole">
            <mc:AlternateContent xmlns:mc="http://schemas.openxmlformats.org/markup-compatibility/2006">
              <mc:Choice xmlns:v="urn:schemas-microsoft-com:vml" Requires="v">
                <p:oleObj name="Worksheet" r:id="rId3" imgW="5524358" imgH="2965385" progId="Excel.Sheet.12">
                  <p:embed/>
                </p:oleObj>
              </mc:Choice>
              <mc:Fallback>
                <p:oleObj name="Worksheet" r:id="rId3" imgW="5524358" imgH="2965385" progId="Excel.Sheet.12">
                  <p:embed/>
                  <p:pic>
                    <p:nvPicPr>
                      <p:cNvPr id="2" name="Object 1">
                        <a:extLst>
                          <a:ext uri="{FF2B5EF4-FFF2-40B4-BE49-F238E27FC236}">
                            <a16:creationId xmlns:a16="http://schemas.microsoft.com/office/drawing/2014/main" id="{41D8D19D-5B65-1A6D-18D1-86970B2E98A4}"/>
                          </a:ext>
                        </a:extLst>
                      </p:cNvPr>
                      <p:cNvPicPr/>
                      <p:nvPr/>
                    </p:nvPicPr>
                    <p:blipFill>
                      <a:blip r:embed="rId4"/>
                      <a:stretch>
                        <a:fillRect/>
                      </a:stretch>
                    </p:blipFill>
                    <p:spPr>
                      <a:xfrm>
                        <a:off x="1186496" y="2133600"/>
                        <a:ext cx="6777038" cy="4101804"/>
                      </a:xfrm>
                      <a:prstGeom prst="rect">
                        <a:avLst/>
                      </a:prstGeom>
                    </p:spPr>
                  </p:pic>
                </p:oleObj>
              </mc:Fallback>
            </mc:AlternateContent>
          </a:graphicData>
        </a:graphic>
      </p:graphicFrame>
    </p:spTree>
    <p:extLst>
      <p:ext uri="{BB962C8B-B14F-4D97-AF65-F5344CB8AC3E}">
        <p14:creationId xmlns:p14="http://schemas.microsoft.com/office/powerpoint/2010/main" val="397591519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2">
            <a:lumMod val="40000"/>
            <a:lumOff val="60000"/>
          </a:schemeClr>
        </a:solidFill>
        <a:effectLst/>
      </p:bgPr>
    </p:bg>
    <p:spTree>
      <p:nvGrpSpPr>
        <p:cNvPr id="1" name=""/>
        <p:cNvGrpSpPr/>
        <p:nvPr/>
      </p:nvGrpSpPr>
      <p:grpSpPr>
        <a:xfrm>
          <a:off x="0" y="0"/>
          <a:ext cx="0" cy="0"/>
          <a:chOff x="0" y="0"/>
          <a:chExt cx="0" cy="0"/>
        </a:xfrm>
      </p:grpSpPr>
      <p:sp>
        <p:nvSpPr>
          <p:cNvPr id="3" name="TextBox 2"/>
          <p:cNvSpPr txBox="1"/>
          <p:nvPr/>
        </p:nvSpPr>
        <p:spPr>
          <a:xfrm>
            <a:off x="1072515" y="533400"/>
            <a:ext cx="6998970" cy="923330"/>
          </a:xfrm>
          <a:prstGeom prst="rect">
            <a:avLst/>
          </a:prstGeom>
          <a:noFill/>
        </p:spPr>
        <p:txBody>
          <a:bodyPr wrap="square" rtlCol="0">
            <a:spAutoFit/>
          </a:bodyPr>
          <a:lstStyle/>
          <a:p>
            <a:pPr algn="ctr" defTabSz="685800" fontAlgn="b">
              <a:defRPr/>
            </a:pPr>
            <a:r>
              <a:rPr lang="en-US" b="1" dirty="0">
                <a:solidFill>
                  <a:prstClr val="black"/>
                </a:solidFill>
                <a:latin typeface="Century Gothic" panose="020B0502020202020204" pitchFamily="34" charset="0"/>
                <a:cs typeface="Times New Roman" pitchFamily="18" charset="0"/>
              </a:rPr>
              <a:t>SUMMARY OF OPERATING FUND AUDITED FINANCIAL RESULTS</a:t>
            </a:r>
          </a:p>
          <a:p>
            <a:pPr algn="ctr" defTabSz="685800" fontAlgn="b">
              <a:defRPr/>
            </a:pPr>
            <a:r>
              <a:rPr lang="en-US" b="1" dirty="0">
                <a:solidFill>
                  <a:prstClr val="black"/>
                </a:solidFill>
                <a:latin typeface="Century Gothic" panose="020B0502020202020204" pitchFamily="34" charset="0"/>
                <a:cs typeface="Times New Roman" pitchFamily="18" charset="0"/>
              </a:rPr>
              <a:t>FISCAL YEAR 2025 ACTUAL COMPARED TO FY 2024 ACTUAL (SUPPLEMENTAL)</a:t>
            </a:r>
            <a:endParaRPr lang="en-US" sz="1350" dirty="0">
              <a:solidFill>
                <a:prstClr val="black"/>
              </a:solidFill>
              <a:latin typeface="Century Gothic" panose="020B0502020202020204" pitchFamily="34" charset="0"/>
            </a:endParaRPr>
          </a:p>
        </p:txBody>
      </p:sp>
      <p:graphicFrame>
        <p:nvGraphicFramePr>
          <p:cNvPr id="2" name="Object 1">
            <a:extLst>
              <a:ext uri="{FF2B5EF4-FFF2-40B4-BE49-F238E27FC236}">
                <a16:creationId xmlns:a16="http://schemas.microsoft.com/office/drawing/2014/main" id="{0288B864-0E14-08DB-9A62-A7BB1864E098}"/>
              </a:ext>
            </a:extLst>
          </p:cNvPr>
          <p:cNvGraphicFramePr>
            <a:graphicFrameLocks noChangeAspect="1"/>
          </p:cNvGraphicFramePr>
          <p:nvPr>
            <p:extLst>
              <p:ext uri="{D42A27DB-BD31-4B8C-83A1-F6EECF244321}">
                <p14:modId xmlns:p14="http://schemas.microsoft.com/office/powerpoint/2010/main" val="3858356769"/>
              </p:ext>
            </p:extLst>
          </p:nvPr>
        </p:nvGraphicFramePr>
        <p:xfrm>
          <a:off x="1340643" y="1981200"/>
          <a:ext cx="6462713" cy="4237507"/>
        </p:xfrm>
        <a:graphic>
          <a:graphicData uri="http://schemas.openxmlformats.org/presentationml/2006/ole">
            <mc:AlternateContent xmlns:mc="http://schemas.openxmlformats.org/markup-compatibility/2006">
              <mc:Choice xmlns:v="urn:schemas-microsoft-com:vml" Requires="v">
                <p:oleObj name="Worksheet" r:id="rId3" imgW="5264075" imgH="2781339" progId="Excel.Sheet.12">
                  <p:embed/>
                </p:oleObj>
              </mc:Choice>
              <mc:Fallback>
                <p:oleObj name="Worksheet" r:id="rId3" imgW="5264075" imgH="2781339" progId="Excel.Sheet.12">
                  <p:embed/>
                  <p:pic>
                    <p:nvPicPr>
                      <p:cNvPr id="2" name="Object 1">
                        <a:extLst>
                          <a:ext uri="{FF2B5EF4-FFF2-40B4-BE49-F238E27FC236}">
                            <a16:creationId xmlns:a16="http://schemas.microsoft.com/office/drawing/2014/main" id="{0288B864-0E14-08DB-9A62-A7BB1864E098}"/>
                          </a:ext>
                        </a:extLst>
                      </p:cNvPr>
                      <p:cNvPicPr/>
                      <p:nvPr/>
                    </p:nvPicPr>
                    <p:blipFill>
                      <a:blip r:embed="rId4"/>
                      <a:stretch>
                        <a:fillRect/>
                      </a:stretch>
                    </p:blipFill>
                    <p:spPr>
                      <a:xfrm>
                        <a:off x="1340643" y="1981200"/>
                        <a:ext cx="6462713" cy="4237507"/>
                      </a:xfrm>
                      <a:prstGeom prst="rect">
                        <a:avLst/>
                      </a:prstGeom>
                    </p:spPr>
                  </p:pic>
                </p:oleObj>
              </mc:Fallback>
            </mc:AlternateContent>
          </a:graphicData>
        </a:graphic>
      </p:graphicFrame>
    </p:spTree>
    <p:extLst>
      <p:ext uri="{BB962C8B-B14F-4D97-AF65-F5344CB8AC3E}">
        <p14:creationId xmlns:p14="http://schemas.microsoft.com/office/powerpoint/2010/main" val="407413012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2">
            <a:lumMod val="40000"/>
            <a:lumOff val="60000"/>
          </a:schemeClr>
        </a:solidFill>
        <a:effectLst/>
      </p:bgPr>
    </p:bg>
    <p:spTree>
      <p:nvGrpSpPr>
        <p:cNvPr id="1" name=""/>
        <p:cNvGrpSpPr/>
        <p:nvPr/>
      </p:nvGrpSpPr>
      <p:grpSpPr>
        <a:xfrm>
          <a:off x="0" y="0"/>
          <a:ext cx="0" cy="0"/>
          <a:chOff x="0" y="0"/>
          <a:chExt cx="0" cy="0"/>
        </a:xfrm>
      </p:grpSpPr>
      <p:sp>
        <p:nvSpPr>
          <p:cNvPr id="3" name="TextBox 2"/>
          <p:cNvSpPr txBox="1"/>
          <p:nvPr/>
        </p:nvSpPr>
        <p:spPr>
          <a:xfrm>
            <a:off x="1224915" y="609600"/>
            <a:ext cx="6694170" cy="1200329"/>
          </a:xfrm>
          <a:prstGeom prst="rect">
            <a:avLst/>
          </a:prstGeom>
          <a:noFill/>
        </p:spPr>
        <p:txBody>
          <a:bodyPr wrap="square" rtlCol="0">
            <a:spAutoFit/>
          </a:bodyPr>
          <a:lstStyle/>
          <a:p>
            <a:pPr algn="ctr" defTabSz="685800" fontAlgn="b">
              <a:defRPr/>
            </a:pPr>
            <a:r>
              <a:rPr lang="en-US" b="1" dirty="0">
                <a:solidFill>
                  <a:prstClr val="black"/>
                </a:solidFill>
                <a:latin typeface="Century Gothic" panose="020B0502020202020204" pitchFamily="34" charset="0"/>
                <a:cs typeface="Times New Roman" pitchFamily="18" charset="0"/>
              </a:rPr>
              <a:t>AMENITIES SUMMARY OF OPERATING FUND AUDITED FINANCIAL RESULTS</a:t>
            </a:r>
          </a:p>
          <a:p>
            <a:pPr algn="ctr" defTabSz="685800" fontAlgn="b">
              <a:defRPr/>
            </a:pPr>
            <a:r>
              <a:rPr lang="en-US" b="1" dirty="0">
                <a:solidFill>
                  <a:prstClr val="black"/>
                </a:solidFill>
                <a:latin typeface="Century Gothic" panose="020B0502020202020204" pitchFamily="34" charset="0"/>
                <a:cs typeface="Times New Roman" pitchFamily="18" charset="0"/>
              </a:rPr>
              <a:t>FISCAL YEAR 2025 ACTUAL COMPARED TO FY 2024 ACTUAL (SUPPLEMENTAL)</a:t>
            </a:r>
            <a:endParaRPr lang="en-US" dirty="0">
              <a:solidFill>
                <a:prstClr val="black"/>
              </a:solidFill>
              <a:latin typeface="Century Gothic" panose="020B0502020202020204" pitchFamily="34" charset="0"/>
            </a:endParaRPr>
          </a:p>
        </p:txBody>
      </p:sp>
      <p:graphicFrame>
        <p:nvGraphicFramePr>
          <p:cNvPr id="4" name="Object 3">
            <a:extLst>
              <a:ext uri="{FF2B5EF4-FFF2-40B4-BE49-F238E27FC236}">
                <a16:creationId xmlns:a16="http://schemas.microsoft.com/office/drawing/2014/main" id="{3AE334E2-5271-2644-458B-082807FA7EA6}"/>
              </a:ext>
            </a:extLst>
          </p:cNvPr>
          <p:cNvGraphicFramePr>
            <a:graphicFrameLocks noChangeAspect="1"/>
          </p:cNvGraphicFramePr>
          <p:nvPr>
            <p:extLst>
              <p:ext uri="{D42A27DB-BD31-4B8C-83A1-F6EECF244321}">
                <p14:modId xmlns:p14="http://schemas.microsoft.com/office/powerpoint/2010/main" val="1301898763"/>
              </p:ext>
            </p:extLst>
          </p:nvPr>
        </p:nvGraphicFramePr>
        <p:xfrm>
          <a:off x="1089421" y="2209800"/>
          <a:ext cx="6965157" cy="3938812"/>
        </p:xfrm>
        <a:graphic>
          <a:graphicData uri="http://schemas.openxmlformats.org/presentationml/2006/ole">
            <mc:AlternateContent xmlns:mc="http://schemas.openxmlformats.org/markup-compatibility/2006">
              <mc:Choice xmlns:v="urn:schemas-microsoft-com:vml" Requires="v">
                <p:oleObj name="Worksheet" r:id="rId3" imgW="5410309" imgH="2965385" progId="Excel.Sheet.12">
                  <p:embed/>
                </p:oleObj>
              </mc:Choice>
              <mc:Fallback>
                <p:oleObj name="Worksheet" r:id="rId3" imgW="5410309" imgH="2965385" progId="Excel.Sheet.12">
                  <p:embed/>
                  <p:pic>
                    <p:nvPicPr>
                      <p:cNvPr id="4" name="Object 3">
                        <a:extLst>
                          <a:ext uri="{FF2B5EF4-FFF2-40B4-BE49-F238E27FC236}">
                            <a16:creationId xmlns:a16="http://schemas.microsoft.com/office/drawing/2014/main" id="{3AE334E2-5271-2644-458B-082807FA7EA6}"/>
                          </a:ext>
                        </a:extLst>
                      </p:cNvPr>
                      <p:cNvPicPr/>
                      <p:nvPr/>
                    </p:nvPicPr>
                    <p:blipFill>
                      <a:blip r:embed="rId4"/>
                      <a:stretch>
                        <a:fillRect/>
                      </a:stretch>
                    </p:blipFill>
                    <p:spPr>
                      <a:xfrm>
                        <a:off x="1089421" y="2209800"/>
                        <a:ext cx="6965157" cy="3938812"/>
                      </a:xfrm>
                      <a:prstGeom prst="rect">
                        <a:avLst/>
                      </a:prstGeom>
                    </p:spPr>
                  </p:pic>
                </p:oleObj>
              </mc:Fallback>
            </mc:AlternateContent>
          </a:graphicData>
        </a:graphic>
      </p:graphicFrame>
    </p:spTree>
    <p:extLst>
      <p:ext uri="{BB962C8B-B14F-4D97-AF65-F5344CB8AC3E}">
        <p14:creationId xmlns:p14="http://schemas.microsoft.com/office/powerpoint/2010/main" val="141699881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2">
            <a:lumMod val="40000"/>
            <a:lumOff val="6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8804881-7F28-4EF2-B458-93E748D969C3}"/>
              </a:ext>
            </a:extLst>
          </p:cNvPr>
          <p:cNvSpPr txBox="1"/>
          <p:nvPr/>
        </p:nvSpPr>
        <p:spPr>
          <a:xfrm>
            <a:off x="857250" y="609600"/>
            <a:ext cx="7429500" cy="923330"/>
          </a:xfrm>
          <a:prstGeom prst="rect">
            <a:avLst/>
          </a:prstGeom>
          <a:noFill/>
          <a:ln>
            <a:noFill/>
          </a:ln>
        </p:spPr>
        <p:txBody>
          <a:bodyPr wrap="square" rtlCol="0">
            <a:spAutoFit/>
          </a:bodyPr>
          <a:lstStyle/>
          <a:p>
            <a:pPr algn="ctr" defTabSz="685800" fontAlgn="b">
              <a:defRPr/>
            </a:pPr>
            <a:r>
              <a:rPr lang="en-US" b="1" dirty="0">
                <a:solidFill>
                  <a:srgbClr val="000000"/>
                </a:solidFill>
                <a:latin typeface="Century Gothic" panose="020B0502020202020204" pitchFamily="34" charset="0"/>
                <a:cs typeface="Times New Roman" pitchFamily="18" charset="0"/>
              </a:rPr>
              <a:t>SUMMARY OF DISTRIBUTION OF ANNUAL BASE ASSESSMENT</a:t>
            </a:r>
          </a:p>
          <a:p>
            <a:pPr algn="ctr" defTabSz="685800" fontAlgn="b">
              <a:defRPr/>
            </a:pPr>
            <a:r>
              <a:rPr lang="en-US" b="1" dirty="0">
                <a:solidFill>
                  <a:srgbClr val="000000"/>
                </a:solidFill>
                <a:latin typeface="Century Gothic" panose="020B0502020202020204" pitchFamily="34" charset="0"/>
                <a:cs typeface="Times New Roman" pitchFamily="18" charset="0"/>
              </a:rPr>
              <a:t>FISCAL YEAR 2025 ACTUAL COMPARED TO BUDGET &amp; 2024 ACTUAL (SUPPLEMENTAL)</a:t>
            </a:r>
          </a:p>
        </p:txBody>
      </p:sp>
      <p:graphicFrame>
        <p:nvGraphicFramePr>
          <p:cNvPr id="4" name="Object 3">
            <a:extLst>
              <a:ext uri="{FF2B5EF4-FFF2-40B4-BE49-F238E27FC236}">
                <a16:creationId xmlns:a16="http://schemas.microsoft.com/office/drawing/2014/main" id="{4EF3F1C9-E4CC-A10C-5351-3D9E303A3E6F}"/>
              </a:ext>
            </a:extLst>
          </p:cNvPr>
          <p:cNvGraphicFramePr>
            <a:graphicFrameLocks noChangeAspect="1"/>
          </p:cNvGraphicFramePr>
          <p:nvPr>
            <p:extLst>
              <p:ext uri="{D42A27DB-BD31-4B8C-83A1-F6EECF244321}">
                <p14:modId xmlns:p14="http://schemas.microsoft.com/office/powerpoint/2010/main" val="3161421749"/>
              </p:ext>
            </p:extLst>
          </p:nvPr>
        </p:nvGraphicFramePr>
        <p:xfrm>
          <a:off x="1190105" y="2133600"/>
          <a:ext cx="6763789" cy="3674412"/>
        </p:xfrm>
        <a:graphic>
          <a:graphicData uri="http://schemas.openxmlformats.org/presentationml/2006/ole">
            <mc:AlternateContent xmlns:mc="http://schemas.openxmlformats.org/markup-compatibility/2006">
              <mc:Choice xmlns:v="urn:schemas-microsoft-com:vml" Requires="v">
                <p:oleObj name="Worksheet" r:id="rId3" imgW="6172266" imgH="2578048" progId="Excel.Sheet.12">
                  <p:embed/>
                </p:oleObj>
              </mc:Choice>
              <mc:Fallback>
                <p:oleObj name="Worksheet" r:id="rId3" imgW="6172266" imgH="2578048" progId="Excel.Sheet.12">
                  <p:embed/>
                  <p:pic>
                    <p:nvPicPr>
                      <p:cNvPr id="4" name="Object 3">
                        <a:extLst>
                          <a:ext uri="{FF2B5EF4-FFF2-40B4-BE49-F238E27FC236}">
                            <a16:creationId xmlns:a16="http://schemas.microsoft.com/office/drawing/2014/main" id="{4EF3F1C9-E4CC-A10C-5351-3D9E303A3E6F}"/>
                          </a:ext>
                        </a:extLst>
                      </p:cNvPr>
                      <p:cNvPicPr/>
                      <p:nvPr/>
                    </p:nvPicPr>
                    <p:blipFill>
                      <a:blip r:embed="rId4"/>
                      <a:stretch>
                        <a:fillRect/>
                      </a:stretch>
                    </p:blipFill>
                    <p:spPr>
                      <a:xfrm>
                        <a:off x="1190105" y="2133600"/>
                        <a:ext cx="6763789" cy="3674412"/>
                      </a:xfrm>
                      <a:prstGeom prst="rect">
                        <a:avLst/>
                      </a:prstGeom>
                    </p:spPr>
                  </p:pic>
                </p:oleObj>
              </mc:Fallback>
            </mc:AlternateContent>
          </a:graphicData>
        </a:graphic>
      </p:graphicFrame>
    </p:spTree>
    <p:extLst>
      <p:ext uri="{BB962C8B-B14F-4D97-AF65-F5344CB8AC3E}">
        <p14:creationId xmlns:p14="http://schemas.microsoft.com/office/powerpoint/2010/main" val="218336651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2">
            <a:lumMod val="40000"/>
            <a:lumOff val="60000"/>
          </a:schemeClr>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271A5F7-48A1-47E4-8EEB-FA0592BAA9A3}"/>
              </a:ext>
            </a:extLst>
          </p:cNvPr>
          <p:cNvSpPr txBox="1"/>
          <p:nvPr/>
        </p:nvSpPr>
        <p:spPr>
          <a:xfrm>
            <a:off x="1657350" y="457200"/>
            <a:ext cx="5829300" cy="1200329"/>
          </a:xfrm>
          <a:prstGeom prst="rect">
            <a:avLst/>
          </a:prstGeom>
          <a:noFill/>
          <a:ln>
            <a:noFill/>
          </a:ln>
        </p:spPr>
        <p:txBody>
          <a:bodyPr wrap="square" rtlCol="0">
            <a:spAutoFit/>
          </a:bodyPr>
          <a:lstStyle/>
          <a:p>
            <a:pPr algn="ctr" defTabSz="685800" fontAlgn="b">
              <a:defRPr/>
            </a:pPr>
            <a:r>
              <a:rPr lang="en-US" b="1" dirty="0">
                <a:solidFill>
                  <a:srgbClr val="000000"/>
                </a:solidFill>
                <a:latin typeface="Century Gothic" panose="020B0502020202020204" pitchFamily="34" charset="0"/>
                <a:cs typeface="Times New Roman" pitchFamily="18" charset="0"/>
              </a:rPr>
              <a:t>OPERATING DEPARTMENTS DISTRIBUTION OF ANNUAL BASE ASSESSMENT FISCAL YEAR 2025 ACTUAL TO BUDGET &amp; 2024 ACTUAL (SUPPLEMENTAL)</a:t>
            </a:r>
          </a:p>
        </p:txBody>
      </p:sp>
      <p:graphicFrame>
        <p:nvGraphicFramePr>
          <p:cNvPr id="3" name="Object 2">
            <a:extLst>
              <a:ext uri="{FF2B5EF4-FFF2-40B4-BE49-F238E27FC236}">
                <a16:creationId xmlns:a16="http://schemas.microsoft.com/office/drawing/2014/main" id="{5C81B9DD-592B-5050-2FE1-49F0D5F54248}"/>
              </a:ext>
            </a:extLst>
          </p:cNvPr>
          <p:cNvGraphicFramePr>
            <a:graphicFrameLocks noChangeAspect="1"/>
          </p:cNvGraphicFramePr>
          <p:nvPr>
            <p:extLst>
              <p:ext uri="{D42A27DB-BD31-4B8C-83A1-F6EECF244321}">
                <p14:modId xmlns:p14="http://schemas.microsoft.com/office/powerpoint/2010/main" val="615755872"/>
              </p:ext>
            </p:extLst>
          </p:nvPr>
        </p:nvGraphicFramePr>
        <p:xfrm>
          <a:off x="1250156" y="2286000"/>
          <a:ext cx="6643688" cy="3224531"/>
        </p:xfrm>
        <a:graphic>
          <a:graphicData uri="http://schemas.openxmlformats.org/presentationml/2006/ole">
            <mc:AlternateContent xmlns:mc="http://schemas.openxmlformats.org/markup-compatibility/2006">
              <mc:Choice xmlns:v="urn:schemas-microsoft-com:vml" Requires="v">
                <p:oleObj name="Worksheet" r:id="rId3" imgW="5911983" imgH="2012963" progId="Excel.Sheet.12">
                  <p:embed/>
                </p:oleObj>
              </mc:Choice>
              <mc:Fallback>
                <p:oleObj name="Worksheet" r:id="rId3" imgW="5911983" imgH="2012963" progId="Excel.Sheet.12">
                  <p:embed/>
                  <p:pic>
                    <p:nvPicPr>
                      <p:cNvPr id="3" name="Object 2">
                        <a:extLst>
                          <a:ext uri="{FF2B5EF4-FFF2-40B4-BE49-F238E27FC236}">
                            <a16:creationId xmlns:a16="http://schemas.microsoft.com/office/drawing/2014/main" id="{5C81B9DD-592B-5050-2FE1-49F0D5F54248}"/>
                          </a:ext>
                        </a:extLst>
                      </p:cNvPr>
                      <p:cNvPicPr/>
                      <p:nvPr/>
                    </p:nvPicPr>
                    <p:blipFill>
                      <a:blip r:embed="rId4"/>
                      <a:stretch>
                        <a:fillRect/>
                      </a:stretch>
                    </p:blipFill>
                    <p:spPr>
                      <a:xfrm>
                        <a:off x="1250156" y="2286000"/>
                        <a:ext cx="6643688" cy="3224531"/>
                      </a:xfrm>
                      <a:prstGeom prst="rect">
                        <a:avLst/>
                      </a:prstGeom>
                    </p:spPr>
                  </p:pic>
                </p:oleObj>
              </mc:Fallback>
            </mc:AlternateContent>
          </a:graphicData>
        </a:graphic>
      </p:graphicFrame>
    </p:spTree>
    <p:extLst>
      <p:ext uri="{BB962C8B-B14F-4D97-AF65-F5344CB8AC3E}">
        <p14:creationId xmlns:p14="http://schemas.microsoft.com/office/powerpoint/2010/main" val="49705178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2">
            <a:lumMod val="40000"/>
            <a:lumOff val="60000"/>
          </a:schemeClr>
        </a:solidFill>
        <a:effectLst/>
      </p:bgPr>
    </p:bg>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3279658521"/>
              </p:ext>
            </p:extLst>
          </p:nvPr>
        </p:nvGraphicFramePr>
        <p:xfrm>
          <a:off x="800099" y="685800"/>
          <a:ext cx="7543801" cy="832198"/>
        </p:xfrm>
        <a:graphic>
          <a:graphicData uri="http://schemas.openxmlformats.org/drawingml/2006/table">
            <a:tbl>
              <a:tblPr/>
              <a:tblGrid>
                <a:gridCol w="7543801">
                  <a:extLst>
                    <a:ext uri="{9D8B030D-6E8A-4147-A177-3AD203B41FA5}">
                      <a16:colId xmlns:a16="http://schemas.microsoft.com/office/drawing/2014/main" val="20000"/>
                    </a:ext>
                  </a:extLst>
                </a:gridCol>
              </a:tblGrid>
              <a:tr h="210359">
                <a:tc>
                  <a:txBody>
                    <a:bodyPr/>
                    <a:lstStyle/>
                    <a:p>
                      <a:pPr algn="ctr" fontAlgn="b"/>
                      <a:r>
                        <a:rPr lang="en-US" sz="1800" b="1" i="0" u="none" strike="noStrike" dirty="0">
                          <a:solidFill>
                            <a:srgbClr val="000000"/>
                          </a:solidFill>
                          <a:latin typeface="Century Gothic" panose="020B0502020202020204" pitchFamily="34" charset="0"/>
                          <a:cs typeface="Times New Roman" pitchFamily="18" charset="0"/>
                        </a:rPr>
                        <a:t>AMENITIES DISTRIBUTION OF ANNUAL BASE ASSESSMENT</a:t>
                      </a:r>
                    </a:p>
                  </a:txBody>
                  <a:tcPr marL="4619" marR="4619" marT="4619" marB="0">
                    <a:lnL>
                      <a:noFill/>
                    </a:lnL>
                    <a:lnR>
                      <a:noFill/>
                    </a:lnR>
                    <a:lnT>
                      <a:noFill/>
                    </a:lnT>
                    <a:lnB>
                      <a:noFill/>
                    </a:lnB>
                  </a:tcPr>
                </a:tc>
                <a:extLst>
                  <a:ext uri="{0D108BD9-81ED-4DB2-BD59-A6C34878D82A}">
                    <a16:rowId xmlns:a16="http://schemas.microsoft.com/office/drawing/2014/main" val="10000"/>
                  </a:ext>
                </a:extLst>
              </a:tr>
              <a:tr h="416099">
                <a:tc>
                  <a:txBody>
                    <a:bodyPr/>
                    <a:lstStyle/>
                    <a:p>
                      <a:pPr algn="ctr" fontAlgn="b"/>
                      <a:r>
                        <a:rPr lang="en-US" sz="1800" b="1" i="0" u="none" strike="noStrike" dirty="0">
                          <a:solidFill>
                            <a:srgbClr val="000000"/>
                          </a:solidFill>
                          <a:latin typeface="Century Gothic" panose="020B0502020202020204" pitchFamily="34" charset="0"/>
                          <a:cs typeface="Times New Roman" pitchFamily="18" charset="0"/>
                        </a:rPr>
                        <a:t>FISCAL YEAR 2025 ACTUAL COMPARED TO BUDGET &amp; 2024 ACTUAL (SUPPLEMENTAL)</a:t>
                      </a:r>
                    </a:p>
                  </a:txBody>
                  <a:tcPr marL="4619" marR="4619" marT="4619" marB="0" anchor="b">
                    <a:lnL>
                      <a:noFill/>
                    </a:lnL>
                    <a:lnR>
                      <a:noFill/>
                    </a:lnR>
                    <a:lnT>
                      <a:noFill/>
                    </a:lnT>
                    <a:lnB>
                      <a:noFill/>
                    </a:lnB>
                  </a:tcPr>
                </a:tc>
                <a:extLst>
                  <a:ext uri="{0D108BD9-81ED-4DB2-BD59-A6C34878D82A}">
                    <a16:rowId xmlns:a16="http://schemas.microsoft.com/office/drawing/2014/main" val="10001"/>
                  </a:ext>
                </a:extLst>
              </a:tr>
            </a:tbl>
          </a:graphicData>
        </a:graphic>
      </p:graphicFrame>
      <p:graphicFrame>
        <p:nvGraphicFramePr>
          <p:cNvPr id="2" name="Object 1">
            <a:extLst>
              <a:ext uri="{FF2B5EF4-FFF2-40B4-BE49-F238E27FC236}">
                <a16:creationId xmlns:a16="http://schemas.microsoft.com/office/drawing/2014/main" id="{77209919-D45F-9B9B-C983-C284719A627B}"/>
              </a:ext>
            </a:extLst>
          </p:cNvPr>
          <p:cNvGraphicFramePr>
            <a:graphicFrameLocks noChangeAspect="1"/>
          </p:cNvGraphicFramePr>
          <p:nvPr>
            <p:extLst>
              <p:ext uri="{D42A27DB-BD31-4B8C-83A1-F6EECF244321}">
                <p14:modId xmlns:p14="http://schemas.microsoft.com/office/powerpoint/2010/main" val="481431521"/>
              </p:ext>
            </p:extLst>
          </p:nvPr>
        </p:nvGraphicFramePr>
        <p:xfrm>
          <a:off x="1288256" y="2209800"/>
          <a:ext cx="6567488" cy="3865818"/>
        </p:xfrm>
        <a:graphic>
          <a:graphicData uri="http://schemas.openxmlformats.org/presentationml/2006/ole">
            <mc:AlternateContent xmlns:mc="http://schemas.openxmlformats.org/markup-compatibility/2006">
              <mc:Choice xmlns:v="urn:schemas-microsoft-com:vml" Requires="v">
                <p:oleObj name="Worksheet" r:id="rId3" imgW="5911983" imgH="2565452" progId="Excel.Sheet.12">
                  <p:embed/>
                </p:oleObj>
              </mc:Choice>
              <mc:Fallback>
                <p:oleObj name="Worksheet" r:id="rId3" imgW="5911983" imgH="2565452" progId="Excel.Sheet.12">
                  <p:embed/>
                  <p:pic>
                    <p:nvPicPr>
                      <p:cNvPr id="2" name="Object 1">
                        <a:extLst>
                          <a:ext uri="{FF2B5EF4-FFF2-40B4-BE49-F238E27FC236}">
                            <a16:creationId xmlns:a16="http://schemas.microsoft.com/office/drawing/2014/main" id="{77209919-D45F-9B9B-C983-C284719A627B}"/>
                          </a:ext>
                        </a:extLst>
                      </p:cNvPr>
                      <p:cNvPicPr/>
                      <p:nvPr/>
                    </p:nvPicPr>
                    <p:blipFill>
                      <a:blip r:embed="rId4"/>
                      <a:stretch>
                        <a:fillRect/>
                      </a:stretch>
                    </p:blipFill>
                    <p:spPr>
                      <a:xfrm>
                        <a:off x="1288256" y="2209800"/>
                        <a:ext cx="6567488" cy="3865818"/>
                      </a:xfrm>
                      <a:prstGeom prst="rect">
                        <a:avLst/>
                      </a:prstGeom>
                    </p:spPr>
                  </p:pic>
                </p:oleObj>
              </mc:Fallback>
            </mc:AlternateContent>
          </a:graphicData>
        </a:graphic>
      </p:graphicFrame>
    </p:spTree>
    <p:extLst>
      <p:ext uri="{BB962C8B-B14F-4D97-AF65-F5344CB8AC3E}">
        <p14:creationId xmlns:p14="http://schemas.microsoft.com/office/powerpoint/2010/main" val="83916137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2">
            <a:lumMod val="40000"/>
            <a:lumOff val="60000"/>
          </a:schemeClr>
        </a:solidFill>
        <a:effectLst/>
      </p:bgPr>
    </p:bg>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3596490369"/>
              </p:ext>
            </p:extLst>
          </p:nvPr>
        </p:nvGraphicFramePr>
        <p:xfrm>
          <a:off x="1485900" y="585122"/>
          <a:ext cx="6172200" cy="557878"/>
        </p:xfrm>
        <a:graphic>
          <a:graphicData uri="http://schemas.openxmlformats.org/drawingml/2006/table">
            <a:tbl>
              <a:tblPr/>
              <a:tblGrid>
                <a:gridCol w="6172200">
                  <a:extLst>
                    <a:ext uri="{9D8B030D-6E8A-4147-A177-3AD203B41FA5}">
                      <a16:colId xmlns:a16="http://schemas.microsoft.com/office/drawing/2014/main" val="20000"/>
                    </a:ext>
                  </a:extLst>
                </a:gridCol>
              </a:tblGrid>
              <a:tr h="210359">
                <a:tc>
                  <a:txBody>
                    <a:bodyPr/>
                    <a:lstStyle/>
                    <a:p>
                      <a:pPr algn="ctr" fontAlgn="b"/>
                      <a:r>
                        <a:rPr lang="en-US" sz="1800" b="1" i="0" u="none" strike="noStrike" dirty="0">
                          <a:solidFill>
                            <a:srgbClr val="000000"/>
                          </a:solidFill>
                          <a:latin typeface="Century Gothic" panose="020B0502020202020204" pitchFamily="34" charset="0"/>
                          <a:cs typeface="Times New Roman" pitchFamily="18" charset="0"/>
                        </a:rPr>
                        <a:t>FIXED ASSETS SUMMARY</a:t>
                      </a:r>
                      <a:r>
                        <a:rPr lang="en-US" sz="1800" b="1" i="0" u="none" strike="noStrike" baseline="0" dirty="0">
                          <a:solidFill>
                            <a:srgbClr val="000000"/>
                          </a:solidFill>
                          <a:latin typeface="Century Gothic" panose="020B0502020202020204" pitchFamily="34" charset="0"/>
                          <a:cs typeface="Times New Roman" pitchFamily="18" charset="0"/>
                        </a:rPr>
                        <a:t> </a:t>
                      </a:r>
                      <a:endParaRPr lang="en-US" sz="1800" b="1" i="0" u="none" strike="noStrike" dirty="0">
                        <a:solidFill>
                          <a:srgbClr val="000000"/>
                        </a:solidFill>
                        <a:latin typeface="Century Gothic" panose="020B0502020202020204" pitchFamily="34" charset="0"/>
                        <a:cs typeface="Times New Roman" pitchFamily="18" charset="0"/>
                      </a:endParaRPr>
                    </a:p>
                  </a:txBody>
                  <a:tcPr marL="4619" marR="4619" marT="4619" marB="0" anchor="ctr">
                    <a:lnL>
                      <a:noFill/>
                    </a:lnL>
                    <a:lnR>
                      <a:noFill/>
                    </a:lnR>
                    <a:lnT>
                      <a:noFill/>
                    </a:lnT>
                    <a:lnB>
                      <a:noFill/>
                    </a:lnB>
                  </a:tcPr>
                </a:tc>
                <a:extLst>
                  <a:ext uri="{0D108BD9-81ED-4DB2-BD59-A6C34878D82A}">
                    <a16:rowId xmlns:a16="http://schemas.microsoft.com/office/drawing/2014/main" val="10000"/>
                  </a:ext>
                </a:extLst>
              </a:tr>
              <a:tr h="274320">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800" b="1" i="0" u="none" strike="noStrike" dirty="0">
                          <a:solidFill>
                            <a:srgbClr val="000000"/>
                          </a:solidFill>
                          <a:latin typeface="Century Gothic" panose="020B0502020202020204" pitchFamily="34" charset="0"/>
                          <a:cs typeface="Times New Roman" pitchFamily="18" charset="0"/>
                        </a:rPr>
                        <a:t>FY 2025 (SUPPLEMENTAL)</a:t>
                      </a:r>
                    </a:p>
                  </a:txBody>
                  <a:tcPr marL="4619" marR="4619" marT="4619" marB="0" anchor="ctr">
                    <a:lnL>
                      <a:noFill/>
                    </a:lnL>
                    <a:lnR>
                      <a:noFill/>
                    </a:lnR>
                    <a:lnT>
                      <a:noFill/>
                    </a:lnT>
                    <a:lnB>
                      <a:noFill/>
                    </a:lnB>
                  </a:tcPr>
                </a:tc>
                <a:extLst>
                  <a:ext uri="{0D108BD9-81ED-4DB2-BD59-A6C34878D82A}">
                    <a16:rowId xmlns:a16="http://schemas.microsoft.com/office/drawing/2014/main" val="10001"/>
                  </a:ext>
                </a:extLst>
              </a:tr>
            </a:tbl>
          </a:graphicData>
        </a:graphic>
      </p:graphicFrame>
      <p:graphicFrame>
        <p:nvGraphicFramePr>
          <p:cNvPr id="4" name="Object 3">
            <a:extLst>
              <a:ext uri="{FF2B5EF4-FFF2-40B4-BE49-F238E27FC236}">
                <a16:creationId xmlns:a16="http://schemas.microsoft.com/office/drawing/2014/main" id="{DBE02124-E324-2911-CFC9-8B48F8607335}"/>
              </a:ext>
            </a:extLst>
          </p:cNvPr>
          <p:cNvGraphicFramePr>
            <a:graphicFrameLocks noChangeAspect="1"/>
          </p:cNvGraphicFramePr>
          <p:nvPr>
            <p:extLst>
              <p:ext uri="{D42A27DB-BD31-4B8C-83A1-F6EECF244321}">
                <p14:modId xmlns:p14="http://schemas.microsoft.com/office/powerpoint/2010/main" val="3795496640"/>
              </p:ext>
            </p:extLst>
          </p:nvPr>
        </p:nvGraphicFramePr>
        <p:xfrm>
          <a:off x="1238698" y="2362200"/>
          <a:ext cx="6666603" cy="3657600"/>
        </p:xfrm>
        <a:graphic>
          <a:graphicData uri="http://schemas.openxmlformats.org/presentationml/2006/ole">
            <mc:AlternateContent xmlns:mc="http://schemas.openxmlformats.org/markup-compatibility/2006">
              <mc:Choice xmlns:v="urn:schemas-microsoft-com:vml" Requires="v">
                <p:oleObj name="Worksheet" r:id="rId3" imgW="5549896" imgH="2228850" progId="Excel.Sheet.12">
                  <p:embed/>
                </p:oleObj>
              </mc:Choice>
              <mc:Fallback>
                <p:oleObj name="Worksheet" r:id="rId3" imgW="5549896" imgH="2228850" progId="Excel.Sheet.12">
                  <p:embed/>
                  <p:pic>
                    <p:nvPicPr>
                      <p:cNvPr id="4" name="Object 3">
                        <a:extLst>
                          <a:ext uri="{FF2B5EF4-FFF2-40B4-BE49-F238E27FC236}">
                            <a16:creationId xmlns:a16="http://schemas.microsoft.com/office/drawing/2014/main" id="{DBE02124-E324-2911-CFC9-8B48F8607335}"/>
                          </a:ext>
                        </a:extLst>
                      </p:cNvPr>
                      <p:cNvPicPr/>
                      <p:nvPr/>
                    </p:nvPicPr>
                    <p:blipFill>
                      <a:blip r:embed="rId4"/>
                      <a:stretch>
                        <a:fillRect/>
                      </a:stretch>
                    </p:blipFill>
                    <p:spPr>
                      <a:xfrm>
                        <a:off x="1238698" y="2362200"/>
                        <a:ext cx="6666603" cy="3657600"/>
                      </a:xfrm>
                      <a:prstGeom prst="rect">
                        <a:avLst/>
                      </a:prstGeom>
                    </p:spPr>
                  </p:pic>
                </p:oleObj>
              </mc:Fallback>
            </mc:AlternateContent>
          </a:graphicData>
        </a:graphic>
      </p:graphicFrame>
    </p:spTree>
    <p:extLst>
      <p:ext uri="{BB962C8B-B14F-4D97-AF65-F5344CB8AC3E}">
        <p14:creationId xmlns:p14="http://schemas.microsoft.com/office/powerpoint/2010/main" val="3141479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34FA10D-5116-47B4-A70E-7764352513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2">
              <a:lumMod val="90000"/>
            </a:schemeClr>
          </a:solidFill>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dirty="0"/>
          </a:p>
        </p:txBody>
      </p:sp>
      <p:sp>
        <p:nvSpPr>
          <p:cNvPr id="9" name="Freeform 36">
            <a:extLst>
              <a:ext uri="{FF2B5EF4-FFF2-40B4-BE49-F238E27FC236}">
                <a16:creationId xmlns:a16="http://schemas.microsoft.com/office/drawing/2014/main" id="{B2718AAE-52B9-4DD9-9D83-A9C975C9DC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022657" y="0"/>
            <a:ext cx="419604"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bg2">
              <a:alpha val="20000"/>
            </a:schemeClr>
          </a:solidFill>
          <a:ln>
            <a:noFill/>
          </a:ln>
        </p:spPr>
        <p:txBody>
          <a:bodyPr rtlCol="0" anchor="ctr"/>
          <a:lstStyle/>
          <a:p>
            <a:pPr algn="ctr"/>
            <a:endParaRPr lang="en-US" dirty="0"/>
          </a:p>
        </p:txBody>
      </p:sp>
      <p:sp useBgFill="1">
        <p:nvSpPr>
          <p:cNvPr id="11" name="Freeform: Shape 10">
            <a:extLst>
              <a:ext uri="{FF2B5EF4-FFF2-40B4-BE49-F238E27FC236}">
                <a16:creationId xmlns:a16="http://schemas.microsoft.com/office/drawing/2014/main" id="{49FF39B1-9689-44AE-A803-7B90A059DC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282363" cy="6858001"/>
          </a:xfrm>
          <a:custGeom>
            <a:avLst/>
            <a:gdLst>
              <a:gd name="connsiteX0" fmla="*/ 7031769 w 8376484"/>
              <a:gd name="connsiteY0" fmla="*/ 0 h 6858001"/>
              <a:gd name="connsiteX1" fmla="*/ 8375307 w 8376484"/>
              <a:gd name="connsiteY1" fmla="*/ 0 h 6858001"/>
              <a:gd name="connsiteX2" fmla="*/ 8350262 w 8376484"/>
              <a:gd name="connsiteY2" fmla="*/ 155677 h 6858001"/>
              <a:gd name="connsiteX3" fmla="*/ 8326393 w 8376484"/>
              <a:gd name="connsiteY3" fmla="*/ 310668 h 6858001"/>
              <a:gd name="connsiteX4" fmla="*/ 8303029 w 8376484"/>
              <a:gd name="connsiteY4" fmla="*/ 466344 h 6858001"/>
              <a:gd name="connsiteX5" fmla="*/ 8283026 w 8376484"/>
              <a:gd name="connsiteY5" fmla="*/ 622707 h 6858001"/>
              <a:gd name="connsiteX6" fmla="*/ 8262855 w 8376484"/>
              <a:gd name="connsiteY6" fmla="*/ 778383 h 6858001"/>
              <a:gd name="connsiteX7" fmla="*/ 8244029 w 8376484"/>
              <a:gd name="connsiteY7" fmla="*/ 934746 h 6858001"/>
              <a:gd name="connsiteX8" fmla="*/ 8227893 w 8376484"/>
              <a:gd name="connsiteY8" fmla="*/ 1089051 h 6858001"/>
              <a:gd name="connsiteX9" fmla="*/ 8212597 w 8376484"/>
              <a:gd name="connsiteY9" fmla="*/ 1245413 h 6858001"/>
              <a:gd name="connsiteX10" fmla="*/ 8198645 w 8376484"/>
              <a:gd name="connsiteY10" fmla="*/ 1401090 h 6858001"/>
              <a:gd name="connsiteX11" fmla="*/ 8186543 w 8376484"/>
              <a:gd name="connsiteY11" fmla="*/ 1554023 h 6858001"/>
              <a:gd name="connsiteX12" fmla="*/ 8174440 w 8376484"/>
              <a:gd name="connsiteY12" fmla="*/ 1709014 h 6858001"/>
              <a:gd name="connsiteX13" fmla="*/ 8164355 w 8376484"/>
              <a:gd name="connsiteY13" fmla="*/ 1861947 h 6858001"/>
              <a:gd name="connsiteX14" fmla="*/ 8156455 w 8376484"/>
              <a:gd name="connsiteY14" fmla="*/ 2014881 h 6858001"/>
              <a:gd name="connsiteX15" fmla="*/ 8148218 w 8376484"/>
              <a:gd name="connsiteY15" fmla="*/ 2167128 h 6858001"/>
              <a:gd name="connsiteX16" fmla="*/ 8141327 w 8376484"/>
              <a:gd name="connsiteY16" fmla="*/ 2318004 h 6858001"/>
              <a:gd name="connsiteX17" fmla="*/ 8136452 w 8376484"/>
              <a:gd name="connsiteY17" fmla="*/ 2467509 h 6858001"/>
              <a:gd name="connsiteX18" fmla="*/ 8132250 w 8376484"/>
              <a:gd name="connsiteY18" fmla="*/ 2617013 h 6858001"/>
              <a:gd name="connsiteX19" fmla="*/ 8128216 w 8376484"/>
              <a:gd name="connsiteY19" fmla="*/ 2765146 h 6858001"/>
              <a:gd name="connsiteX20" fmla="*/ 8126367 w 8376484"/>
              <a:gd name="connsiteY20" fmla="*/ 2911221 h 6858001"/>
              <a:gd name="connsiteX21" fmla="*/ 8124350 w 8376484"/>
              <a:gd name="connsiteY21" fmla="*/ 3057297 h 6858001"/>
              <a:gd name="connsiteX22" fmla="*/ 8123341 w 8376484"/>
              <a:gd name="connsiteY22" fmla="*/ 3201315 h 6858001"/>
              <a:gd name="connsiteX23" fmla="*/ 8124350 w 8376484"/>
              <a:gd name="connsiteY23" fmla="*/ 3343961 h 6858001"/>
              <a:gd name="connsiteX24" fmla="*/ 8124350 w 8376484"/>
              <a:gd name="connsiteY24" fmla="*/ 3485236 h 6858001"/>
              <a:gd name="connsiteX25" fmla="*/ 8126367 w 8376484"/>
              <a:gd name="connsiteY25" fmla="*/ 3625139 h 6858001"/>
              <a:gd name="connsiteX26" fmla="*/ 8129392 w 8376484"/>
              <a:gd name="connsiteY26" fmla="*/ 3762299 h 6858001"/>
              <a:gd name="connsiteX27" fmla="*/ 8132250 w 8376484"/>
              <a:gd name="connsiteY27" fmla="*/ 3898087 h 6858001"/>
              <a:gd name="connsiteX28" fmla="*/ 8135444 w 8376484"/>
              <a:gd name="connsiteY28" fmla="*/ 4031133 h 6858001"/>
              <a:gd name="connsiteX29" fmla="*/ 8140318 w 8376484"/>
              <a:gd name="connsiteY29" fmla="*/ 4163492 h 6858001"/>
              <a:gd name="connsiteX30" fmla="*/ 8145529 w 8376484"/>
              <a:gd name="connsiteY30" fmla="*/ 4293793 h 6858001"/>
              <a:gd name="connsiteX31" fmla="*/ 8150235 w 8376484"/>
              <a:gd name="connsiteY31" fmla="*/ 4421352 h 6858001"/>
              <a:gd name="connsiteX32" fmla="*/ 8163515 w 8376484"/>
              <a:gd name="connsiteY32" fmla="*/ 4670298 h 6858001"/>
              <a:gd name="connsiteX33" fmla="*/ 8177634 w 8376484"/>
              <a:gd name="connsiteY33" fmla="*/ 4908956 h 6858001"/>
              <a:gd name="connsiteX34" fmla="*/ 8192426 w 8376484"/>
              <a:gd name="connsiteY34" fmla="*/ 5138013 h 6858001"/>
              <a:gd name="connsiteX35" fmla="*/ 8208731 w 8376484"/>
              <a:gd name="connsiteY35" fmla="*/ 5354726 h 6858001"/>
              <a:gd name="connsiteX36" fmla="*/ 8225708 w 8376484"/>
              <a:gd name="connsiteY36" fmla="*/ 5561838 h 6858001"/>
              <a:gd name="connsiteX37" fmla="*/ 8244029 w 8376484"/>
              <a:gd name="connsiteY37" fmla="*/ 5753862 h 6858001"/>
              <a:gd name="connsiteX38" fmla="*/ 8262015 w 8376484"/>
              <a:gd name="connsiteY38" fmla="*/ 5934227 h 6858001"/>
              <a:gd name="connsiteX39" fmla="*/ 8280000 w 8376484"/>
              <a:gd name="connsiteY39" fmla="*/ 6100191 h 6858001"/>
              <a:gd name="connsiteX40" fmla="*/ 8296977 w 8376484"/>
              <a:gd name="connsiteY40" fmla="*/ 6252438 h 6858001"/>
              <a:gd name="connsiteX41" fmla="*/ 8313114 w 8376484"/>
              <a:gd name="connsiteY41" fmla="*/ 6387541 h 6858001"/>
              <a:gd name="connsiteX42" fmla="*/ 8328410 w 8376484"/>
              <a:gd name="connsiteY42" fmla="*/ 6509613 h 6858001"/>
              <a:gd name="connsiteX43" fmla="*/ 8341185 w 8376484"/>
              <a:gd name="connsiteY43" fmla="*/ 6612483 h 6858001"/>
              <a:gd name="connsiteX44" fmla="*/ 8353287 w 8376484"/>
              <a:gd name="connsiteY44" fmla="*/ 6698894 h 6858001"/>
              <a:gd name="connsiteX45" fmla="*/ 8370601 w 8376484"/>
              <a:gd name="connsiteY45" fmla="*/ 6817538 h 6858001"/>
              <a:gd name="connsiteX46" fmla="*/ 8376484 w 8376484"/>
              <a:gd name="connsiteY46" fmla="*/ 6858000 h 6858001"/>
              <a:gd name="connsiteX47" fmla="*/ 7471130 w 8376484"/>
              <a:gd name="connsiteY47" fmla="*/ 6858000 h 6858001"/>
              <a:gd name="connsiteX48" fmla="*/ 7471130 w 8376484"/>
              <a:gd name="connsiteY48" fmla="*/ 6858001 h 6858001"/>
              <a:gd name="connsiteX49" fmla="*/ 1380566 w 8376484"/>
              <a:gd name="connsiteY49" fmla="*/ 6858001 h 6858001"/>
              <a:gd name="connsiteX50" fmla="*/ 1380566 w 8376484"/>
              <a:gd name="connsiteY50" fmla="*/ 6858000 h 6858001"/>
              <a:gd name="connsiteX51" fmla="*/ 0 w 8376484"/>
              <a:gd name="connsiteY51" fmla="*/ 6858000 h 6858001"/>
              <a:gd name="connsiteX52" fmla="*/ 0 w 8376484"/>
              <a:gd name="connsiteY52" fmla="*/ 0 h 6858001"/>
              <a:gd name="connsiteX53" fmla="*/ 1917290 w 8376484"/>
              <a:gd name="connsiteY53" fmla="*/ 0 h 6858001"/>
              <a:gd name="connsiteX54" fmla="*/ 1917290 w 8376484"/>
              <a:gd name="connsiteY54" fmla="*/ 1 h 6858001"/>
              <a:gd name="connsiteX55" fmla="*/ 7031769 w 8376484"/>
              <a:gd name="connsiteY55" fmla="*/ 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8376484" h="6858001">
                <a:moveTo>
                  <a:pt x="7031769" y="0"/>
                </a:moveTo>
                <a:lnTo>
                  <a:pt x="8375307" y="0"/>
                </a:lnTo>
                <a:lnTo>
                  <a:pt x="8350262" y="155677"/>
                </a:lnTo>
                <a:lnTo>
                  <a:pt x="8326393" y="310668"/>
                </a:lnTo>
                <a:lnTo>
                  <a:pt x="8303029" y="466344"/>
                </a:lnTo>
                <a:lnTo>
                  <a:pt x="8283026" y="622707"/>
                </a:lnTo>
                <a:lnTo>
                  <a:pt x="8262855" y="778383"/>
                </a:lnTo>
                <a:lnTo>
                  <a:pt x="8244029" y="934746"/>
                </a:lnTo>
                <a:lnTo>
                  <a:pt x="8227893" y="1089051"/>
                </a:lnTo>
                <a:lnTo>
                  <a:pt x="8212597" y="1245413"/>
                </a:lnTo>
                <a:lnTo>
                  <a:pt x="8198645" y="1401090"/>
                </a:lnTo>
                <a:lnTo>
                  <a:pt x="8186543" y="1554023"/>
                </a:lnTo>
                <a:lnTo>
                  <a:pt x="8174440" y="1709014"/>
                </a:lnTo>
                <a:lnTo>
                  <a:pt x="8164355" y="1861947"/>
                </a:lnTo>
                <a:lnTo>
                  <a:pt x="8156455" y="2014881"/>
                </a:lnTo>
                <a:lnTo>
                  <a:pt x="8148218" y="2167128"/>
                </a:lnTo>
                <a:lnTo>
                  <a:pt x="8141327" y="2318004"/>
                </a:lnTo>
                <a:lnTo>
                  <a:pt x="8136452" y="2467509"/>
                </a:lnTo>
                <a:lnTo>
                  <a:pt x="8132250" y="2617013"/>
                </a:lnTo>
                <a:lnTo>
                  <a:pt x="8128216" y="2765146"/>
                </a:lnTo>
                <a:lnTo>
                  <a:pt x="8126367" y="2911221"/>
                </a:lnTo>
                <a:lnTo>
                  <a:pt x="8124350" y="3057297"/>
                </a:lnTo>
                <a:lnTo>
                  <a:pt x="8123341" y="3201315"/>
                </a:lnTo>
                <a:lnTo>
                  <a:pt x="8124350" y="3343961"/>
                </a:lnTo>
                <a:lnTo>
                  <a:pt x="8124350" y="3485236"/>
                </a:lnTo>
                <a:lnTo>
                  <a:pt x="8126367" y="3625139"/>
                </a:lnTo>
                <a:lnTo>
                  <a:pt x="8129392" y="3762299"/>
                </a:lnTo>
                <a:lnTo>
                  <a:pt x="8132250" y="3898087"/>
                </a:lnTo>
                <a:lnTo>
                  <a:pt x="8135444" y="4031133"/>
                </a:lnTo>
                <a:lnTo>
                  <a:pt x="8140318" y="4163492"/>
                </a:lnTo>
                <a:lnTo>
                  <a:pt x="8145529" y="4293793"/>
                </a:lnTo>
                <a:lnTo>
                  <a:pt x="8150235" y="4421352"/>
                </a:lnTo>
                <a:lnTo>
                  <a:pt x="8163515" y="4670298"/>
                </a:lnTo>
                <a:lnTo>
                  <a:pt x="8177634" y="4908956"/>
                </a:lnTo>
                <a:lnTo>
                  <a:pt x="8192426" y="5138013"/>
                </a:lnTo>
                <a:lnTo>
                  <a:pt x="8208731" y="5354726"/>
                </a:lnTo>
                <a:lnTo>
                  <a:pt x="8225708" y="5561838"/>
                </a:lnTo>
                <a:lnTo>
                  <a:pt x="8244029" y="5753862"/>
                </a:lnTo>
                <a:lnTo>
                  <a:pt x="8262015" y="5934227"/>
                </a:lnTo>
                <a:lnTo>
                  <a:pt x="8280000" y="6100191"/>
                </a:lnTo>
                <a:lnTo>
                  <a:pt x="8296977" y="6252438"/>
                </a:lnTo>
                <a:lnTo>
                  <a:pt x="8313114" y="6387541"/>
                </a:lnTo>
                <a:lnTo>
                  <a:pt x="8328410" y="6509613"/>
                </a:lnTo>
                <a:lnTo>
                  <a:pt x="8341185" y="6612483"/>
                </a:lnTo>
                <a:lnTo>
                  <a:pt x="8353287" y="6698894"/>
                </a:lnTo>
                <a:lnTo>
                  <a:pt x="8370601" y="6817538"/>
                </a:lnTo>
                <a:lnTo>
                  <a:pt x="8376484" y="6858000"/>
                </a:lnTo>
                <a:lnTo>
                  <a:pt x="7471130" y="6858000"/>
                </a:lnTo>
                <a:lnTo>
                  <a:pt x="7471130" y="6858001"/>
                </a:lnTo>
                <a:lnTo>
                  <a:pt x="1380566" y="6858001"/>
                </a:lnTo>
                <a:lnTo>
                  <a:pt x="1380566" y="6858000"/>
                </a:lnTo>
                <a:lnTo>
                  <a:pt x="0" y="6858000"/>
                </a:lnTo>
                <a:lnTo>
                  <a:pt x="0" y="0"/>
                </a:lnTo>
                <a:lnTo>
                  <a:pt x="1917290" y="0"/>
                </a:lnTo>
                <a:lnTo>
                  <a:pt x="1917290" y="1"/>
                </a:lnTo>
                <a:lnTo>
                  <a:pt x="7031769" y="1"/>
                </a:lnTo>
                <a:close/>
              </a:path>
            </a:pathLst>
          </a:custGeom>
          <a:ln>
            <a:noFill/>
          </a:ln>
        </p:spPr>
        <p:txBody>
          <a:bodyPr rtlCol="0" anchor="ctr"/>
          <a:lstStyle/>
          <a:p>
            <a:pPr algn="ctr"/>
            <a:endParaRPr lang="en-US" dirty="0"/>
          </a:p>
        </p:txBody>
      </p:sp>
      <p:sp>
        <p:nvSpPr>
          <p:cNvPr id="13" name="Rectangle 12">
            <a:extLst>
              <a:ext uri="{FF2B5EF4-FFF2-40B4-BE49-F238E27FC236}">
                <a16:creationId xmlns:a16="http://schemas.microsoft.com/office/drawing/2014/main" id="{6C74A888-48BE-4604-BB14-E6C5E9D0F2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2" name="Title 1"/>
          <p:cNvSpPr>
            <a:spLocks noGrp="1"/>
          </p:cNvSpPr>
          <p:nvPr>
            <p:ph type="ctrTitle"/>
          </p:nvPr>
        </p:nvSpPr>
        <p:spPr>
          <a:xfrm>
            <a:off x="737423" y="938953"/>
            <a:ext cx="4972607" cy="4980094"/>
          </a:xfrm>
        </p:spPr>
        <p:txBody>
          <a:bodyPr anchor="ctr">
            <a:normAutofit/>
          </a:bodyPr>
          <a:lstStyle/>
          <a:p>
            <a:pPr>
              <a:lnSpc>
                <a:spcPct val="90000"/>
              </a:lnSpc>
            </a:pPr>
            <a:r>
              <a:rPr lang="en-US" sz="4000" b="1" dirty="0">
                <a:latin typeface="Century Gothic" panose="020B0502020202020204" pitchFamily="34" charset="0"/>
              </a:rPr>
              <a:t>Approval of Agenda</a:t>
            </a:r>
            <a:br>
              <a:rPr lang="en-US" sz="4000" b="1" dirty="0">
                <a:latin typeface="Century Gothic" panose="020B0502020202020204" pitchFamily="34" charset="0"/>
              </a:rPr>
            </a:br>
            <a:br>
              <a:rPr lang="en-US" sz="4000" b="1" dirty="0">
                <a:latin typeface="Century Gothic" panose="020B0502020202020204" pitchFamily="34" charset="0"/>
              </a:rPr>
            </a:br>
            <a:br>
              <a:rPr lang="en-US" sz="4000" b="1" dirty="0">
                <a:latin typeface="Century Gothic" panose="020B0502020202020204" pitchFamily="34" charset="0"/>
              </a:rPr>
            </a:br>
            <a:r>
              <a:rPr lang="en-US" sz="4000" b="1" dirty="0">
                <a:latin typeface="Century Gothic" panose="020B0502020202020204" pitchFamily="34" charset="0"/>
              </a:rPr>
              <a:t>Approval of Minutes of Annual Meeting –</a:t>
            </a:r>
            <a:br>
              <a:rPr lang="en-US" sz="4000" b="1" dirty="0">
                <a:latin typeface="Century Gothic" panose="020B0502020202020204" pitchFamily="34" charset="0"/>
              </a:rPr>
            </a:br>
            <a:r>
              <a:rPr lang="en-US" sz="4000" b="1" dirty="0">
                <a:latin typeface="Century Gothic" panose="020B0502020202020204" pitchFamily="34" charset="0"/>
              </a:rPr>
              <a:t>August 26, 2023	</a:t>
            </a:r>
          </a:p>
        </p:txBody>
      </p:sp>
    </p:spTree>
    <p:extLst>
      <p:ext uri="{BB962C8B-B14F-4D97-AF65-F5344CB8AC3E}">
        <p14:creationId xmlns:p14="http://schemas.microsoft.com/office/powerpoint/2010/main" val="3392229841"/>
      </p:ext>
    </p:extLst>
  </p:cSld>
  <p:clrMapOvr>
    <a:masterClrMapping/>
  </p:clrMapOvr>
  <p:transition spd="slow">
    <p:cover/>
  </p:transition>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2000"/>
                <a:hueMod val="108000"/>
                <a:satMod val="164000"/>
                <a:lumMod val="69000"/>
              </a:schemeClr>
              <a:schemeClr val="bg2">
                <a:tint val="96000"/>
                <a:hueMod val="90000"/>
                <a:satMod val="130000"/>
                <a:lumMod val="134000"/>
              </a:schemeClr>
            </a:duotone>
          </a:blip>
          <a:stretch/>
        </a:blip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C28D0172-F2E0-4763-9C35-F022664959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
            <a:ext cx="9143771" cy="473074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10" name="Freeform: Shape 9">
            <a:extLst>
              <a:ext uri="{FF2B5EF4-FFF2-40B4-BE49-F238E27FC236}">
                <a16:creationId xmlns:a16="http://schemas.microsoft.com/office/drawing/2014/main" id="{DF6FB2B2-CE21-407F-B22E-302DADC2C3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55533"/>
            <a:ext cx="9144000" cy="2802467"/>
          </a:xfrm>
          <a:custGeom>
            <a:avLst/>
            <a:gdLst>
              <a:gd name="connsiteX0" fmla="*/ 1 w 12192000"/>
              <a:gd name="connsiteY0" fmla="*/ 0 h 2802467"/>
              <a:gd name="connsiteX1" fmla="*/ 71932 w 12192000"/>
              <a:gd name="connsiteY1" fmla="*/ 12261 h 2802467"/>
              <a:gd name="connsiteX2" fmla="*/ 282848 w 12192000"/>
              <a:gd name="connsiteY2" fmla="*/ 48342 h 2802467"/>
              <a:gd name="connsiteX3" fmla="*/ 436464 w 12192000"/>
              <a:gd name="connsiteY3" fmla="*/ 73565 h 2802467"/>
              <a:gd name="connsiteX4" fmla="*/ 619339 w 12192000"/>
              <a:gd name="connsiteY4" fmla="*/ 100188 h 2802467"/>
              <a:gd name="connsiteX5" fmla="*/ 836351 w 12192000"/>
              <a:gd name="connsiteY5" fmla="*/ 132066 h 2802467"/>
              <a:gd name="connsiteX6" fmla="*/ 1076528 w 12192000"/>
              <a:gd name="connsiteY6" fmla="*/ 165696 h 2802467"/>
              <a:gd name="connsiteX7" fmla="*/ 1347183 w 12192000"/>
              <a:gd name="connsiteY7" fmla="*/ 201077 h 2802467"/>
              <a:gd name="connsiteX8" fmla="*/ 1642223 w 12192000"/>
              <a:gd name="connsiteY8" fmla="*/ 238560 h 2802467"/>
              <a:gd name="connsiteX9" fmla="*/ 1962864 w 12192000"/>
              <a:gd name="connsiteY9" fmla="*/ 276043 h 2802467"/>
              <a:gd name="connsiteX10" fmla="*/ 2304232 w 12192000"/>
              <a:gd name="connsiteY10" fmla="*/ 314226 h 2802467"/>
              <a:gd name="connsiteX11" fmla="*/ 2672421 w 12192000"/>
              <a:gd name="connsiteY11" fmla="*/ 349608 h 2802467"/>
              <a:gd name="connsiteX12" fmla="*/ 3057678 w 12192000"/>
              <a:gd name="connsiteY12" fmla="*/ 383587 h 2802467"/>
              <a:gd name="connsiteX13" fmla="*/ 3464881 w 12192000"/>
              <a:gd name="connsiteY13" fmla="*/ 414415 h 2802467"/>
              <a:gd name="connsiteX14" fmla="*/ 3889152 w 12192000"/>
              <a:gd name="connsiteY14" fmla="*/ 443840 h 2802467"/>
              <a:gd name="connsiteX15" fmla="*/ 4331710 w 12192000"/>
              <a:gd name="connsiteY15" fmla="*/ 471515 h 2802467"/>
              <a:gd name="connsiteX16" fmla="*/ 4558476 w 12192000"/>
              <a:gd name="connsiteY16" fmla="*/ 481323 h 2802467"/>
              <a:gd name="connsiteX17" fmla="*/ 4790118 w 12192000"/>
              <a:gd name="connsiteY17" fmla="*/ 492183 h 2802467"/>
              <a:gd name="connsiteX18" fmla="*/ 5025418 w 12192000"/>
              <a:gd name="connsiteY18" fmla="*/ 502342 h 2802467"/>
              <a:gd name="connsiteX19" fmla="*/ 5261937 w 12192000"/>
              <a:gd name="connsiteY19" fmla="*/ 508998 h 2802467"/>
              <a:gd name="connsiteX20" fmla="*/ 5503332 w 12192000"/>
              <a:gd name="connsiteY20" fmla="*/ 514953 h 2802467"/>
              <a:gd name="connsiteX21" fmla="*/ 5747166 w 12192000"/>
              <a:gd name="connsiteY21" fmla="*/ 521259 h 2802467"/>
              <a:gd name="connsiteX22" fmla="*/ 5995877 w 12192000"/>
              <a:gd name="connsiteY22" fmla="*/ 525462 h 2802467"/>
              <a:gd name="connsiteX23" fmla="*/ 6247026 w 12192000"/>
              <a:gd name="connsiteY23" fmla="*/ 525462 h 2802467"/>
              <a:gd name="connsiteX24" fmla="*/ 6500613 w 12192000"/>
              <a:gd name="connsiteY24" fmla="*/ 527564 h 2802467"/>
              <a:gd name="connsiteX25" fmla="*/ 6756639 w 12192000"/>
              <a:gd name="connsiteY25" fmla="*/ 525462 h 2802467"/>
              <a:gd name="connsiteX26" fmla="*/ 7016322 w 12192000"/>
              <a:gd name="connsiteY26" fmla="*/ 521259 h 2802467"/>
              <a:gd name="connsiteX27" fmla="*/ 7276005 w 12192000"/>
              <a:gd name="connsiteY27" fmla="*/ 517405 h 2802467"/>
              <a:gd name="connsiteX28" fmla="*/ 7539345 w 12192000"/>
              <a:gd name="connsiteY28" fmla="*/ 508998 h 2802467"/>
              <a:gd name="connsiteX29" fmla="*/ 7805124 w 12192000"/>
              <a:gd name="connsiteY29" fmla="*/ 500240 h 2802467"/>
              <a:gd name="connsiteX30" fmla="*/ 8070903 w 12192000"/>
              <a:gd name="connsiteY30" fmla="*/ 490081 h 2802467"/>
              <a:gd name="connsiteX31" fmla="*/ 8339121 w 12192000"/>
              <a:gd name="connsiteY31" fmla="*/ 475719 h 2802467"/>
              <a:gd name="connsiteX32" fmla="*/ 8609776 w 12192000"/>
              <a:gd name="connsiteY32" fmla="*/ 458553 h 2802467"/>
              <a:gd name="connsiteX33" fmla="*/ 8881651 w 12192000"/>
              <a:gd name="connsiteY33" fmla="*/ 442089 h 2802467"/>
              <a:gd name="connsiteX34" fmla="*/ 9153526 w 12192000"/>
              <a:gd name="connsiteY34" fmla="*/ 421070 h 2802467"/>
              <a:gd name="connsiteX35" fmla="*/ 9429058 w 12192000"/>
              <a:gd name="connsiteY35" fmla="*/ 395848 h 2802467"/>
              <a:gd name="connsiteX36" fmla="*/ 9700933 w 12192000"/>
              <a:gd name="connsiteY36" fmla="*/ 370626 h 2802467"/>
              <a:gd name="connsiteX37" fmla="*/ 9977684 w 12192000"/>
              <a:gd name="connsiteY37" fmla="*/ 341550 h 2802467"/>
              <a:gd name="connsiteX38" fmla="*/ 10255655 w 12192000"/>
              <a:gd name="connsiteY38" fmla="*/ 309672 h 2802467"/>
              <a:gd name="connsiteX39" fmla="*/ 10529968 w 12192000"/>
              <a:gd name="connsiteY39" fmla="*/ 276043 h 2802467"/>
              <a:gd name="connsiteX40" fmla="*/ 10807939 w 12192000"/>
              <a:gd name="connsiteY40" fmla="*/ 236808 h 2802467"/>
              <a:gd name="connsiteX41" fmla="*/ 11084690 w 12192000"/>
              <a:gd name="connsiteY41" fmla="*/ 194771 h 2802467"/>
              <a:gd name="connsiteX42" fmla="*/ 11362661 w 12192000"/>
              <a:gd name="connsiteY42" fmla="*/ 153085 h 2802467"/>
              <a:gd name="connsiteX43" fmla="*/ 11639412 w 12192000"/>
              <a:gd name="connsiteY43" fmla="*/ 104392 h 2802467"/>
              <a:gd name="connsiteX44" fmla="*/ 11914945 w 12192000"/>
              <a:gd name="connsiteY44" fmla="*/ 54648 h 2802467"/>
              <a:gd name="connsiteX45" fmla="*/ 12191696 w 12192000"/>
              <a:gd name="connsiteY45" fmla="*/ 2452 h 2802467"/>
              <a:gd name="connsiteX46" fmla="*/ 12191696 w 12192000"/>
              <a:gd name="connsiteY46" fmla="*/ 2236410 h 2802467"/>
              <a:gd name="connsiteX47" fmla="*/ 12192000 w 12192000"/>
              <a:gd name="connsiteY47" fmla="*/ 2236410 h 2802467"/>
              <a:gd name="connsiteX48" fmla="*/ 12192000 w 12192000"/>
              <a:gd name="connsiteY48" fmla="*/ 2802467 h 2802467"/>
              <a:gd name="connsiteX49" fmla="*/ 12191696 w 12192000"/>
              <a:gd name="connsiteY49" fmla="*/ 2802467 h 2802467"/>
              <a:gd name="connsiteX50" fmla="*/ 0 w 12192000"/>
              <a:gd name="connsiteY50" fmla="*/ 2802467 h 2802467"/>
              <a:gd name="connsiteX51" fmla="*/ 0 w 12192000"/>
              <a:gd name="connsiteY51" fmla="*/ 2236410 h 2802467"/>
              <a:gd name="connsiteX52" fmla="*/ 1 w 12192000"/>
              <a:gd name="connsiteY52" fmla="*/ 2236410 h 2802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2192000" h="2802467">
                <a:moveTo>
                  <a:pt x="1" y="0"/>
                </a:moveTo>
                <a:lnTo>
                  <a:pt x="71932" y="12261"/>
                </a:lnTo>
                <a:lnTo>
                  <a:pt x="282848" y="48342"/>
                </a:lnTo>
                <a:lnTo>
                  <a:pt x="436464" y="73565"/>
                </a:lnTo>
                <a:lnTo>
                  <a:pt x="619339" y="100188"/>
                </a:lnTo>
                <a:lnTo>
                  <a:pt x="836351" y="132066"/>
                </a:lnTo>
                <a:lnTo>
                  <a:pt x="1076528" y="165696"/>
                </a:lnTo>
                <a:lnTo>
                  <a:pt x="1347183" y="201077"/>
                </a:lnTo>
                <a:lnTo>
                  <a:pt x="1642223" y="238560"/>
                </a:lnTo>
                <a:lnTo>
                  <a:pt x="1962864" y="276043"/>
                </a:lnTo>
                <a:lnTo>
                  <a:pt x="2304232" y="314226"/>
                </a:lnTo>
                <a:lnTo>
                  <a:pt x="2672421" y="349608"/>
                </a:lnTo>
                <a:lnTo>
                  <a:pt x="3057678" y="383587"/>
                </a:lnTo>
                <a:lnTo>
                  <a:pt x="3464881" y="414415"/>
                </a:lnTo>
                <a:lnTo>
                  <a:pt x="3889152" y="443840"/>
                </a:lnTo>
                <a:lnTo>
                  <a:pt x="4331710" y="471515"/>
                </a:lnTo>
                <a:lnTo>
                  <a:pt x="4558476" y="481323"/>
                </a:lnTo>
                <a:lnTo>
                  <a:pt x="4790118" y="492183"/>
                </a:lnTo>
                <a:lnTo>
                  <a:pt x="5025418" y="502342"/>
                </a:lnTo>
                <a:lnTo>
                  <a:pt x="5261937" y="508998"/>
                </a:lnTo>
                <a:lnTo>
                  <a:pt x="5503332" y="514953"/>
                </a:lnTo>
                <a:lnTo>
                  <a:pt x="5747166" y="521259"/>
                </a:lnTo>
                <a:lnTo>
                  <a:pt x="5995877" y="525462"/>
                </a:lnTo>
                <a:lnTo>
                  <a:pt x="6247026" y="525462"/>
                </a:lnTo>
                <a:lnTo>
                  <a:pt x="6500613" y="527564"/>
                </a:lnTo>
                <a:lnTo>
                  <a:pt x="6756639" y="525462"/>
                </a:lnTo>
                <a:lnTo>
                  <a:pt x="7016322" y="521259"/>
                </a:lnTo>
                <a:lnTo>
                  <a:pt x="7276005" y="517405"/>
                </a:lnTo>
                <a:lnTo>
                  <a:pt x="7539345" y="508998"/>
                </a:lnTo>
                <a:lnTo>
                  <a:pt x="7805124" y="500240"/>
                </a:lnTo>
                <a:lnTo>
                  <a:pt x="8070903" y="490081"/>
                </a:lnTo>
                <a:lnTo>
                  <a:pt x="8339121" y="475719"/>
                </a:lnTo>
                <a:lnTo>
                  <a:pt x="8609776" y="458553"/>
                </a:lnTo>
                <a:lnTo>
                  <a:pt x="8881651" y="442089"/>
                </a:lnTo>
                <a:lnTo>
                  <a:pt x="9153526" y="421070"/>
                </a:lnTo>
                <a:lnTo>
                  <a:pt x="9429058" y="395848"/>
                </a:lnTo>
                <a:lnTo>
                  <a:pt x="9700933" y="370626"/>
                </a:lnTo>
                <a:lnTo>
                  <a:pt x="9977684" y="341550"/>
                </a:lnTo>
                <a:lnTo>
                  <a:pt x="10255655" y="309672"/>
                </a:lnTo>
                <a:lnTo>
                  <a:pt x="10529968" y="276043"/>
                </a:lnTo>
                <a:lnTo>
                  <a:pt x="10807939" y="236808"/>
                </a:lnTo>
                <a:lnTo>
                  <a:pt x="11084690" y="194771"/>
                </a:lnTo>
                <a:lnTo>
                  <a:pt x="11362661" y="153085"/>
                </a:lnTo>
                <a:lnTo>
                  <a:pt x="11639412" y="104392"/>
                </a:lnTo>
                <a:lnTo>
                  <a:pt x="11914945" y="54648"/>
                </a:lnTo>
                <a:lnTo>
                  <a:pt x="12191696" y="2452"/>
                </a:lnTo>
                <a:lnTo>
                  <a:pt x="12191696" y="2236410"/>
                </a:lnTo>
                <a:lnTo>
                  <a:pt x="12192000" y="2236410"/>
                </a:lnTo>
                <a:lnTo>
                  <a:pt x="12192000" y="2802467"/>
                </a:lnTo>
                <a:lnTo>
                  <a:pt x="12191696" y="2802467"/>
                </a:lnTo>
                <a:lnTo>
                  <a:pt x="0" y="2802467"/>
                </a:lnTo>
                <a:lnTo>
                  <a:pt x="0" y="2236410"/>
                </a:lnTo>
                <a:lnTo>
                  <a:pt x="1" y="2236410"/>
                </a:lnTo>
                <a:close/>
              </a:path>
            </a:pathLst>
          </a:custGeom>
          <a:solidFill>
            <a:schemeClr val="tx2"/>
          </a:solidFill>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12" name="Freeform 16">
            <a:extLst>
              <a:ext uri="{FF2B5EF4-FFF2-40B4-BE49-F238E27FC236}">
                <a16:creationId xmlns:a16="http://schemas.microsoft.com/office/drawing/2014/main" id="{9F2851FB-E841-4509-8A6D-A416376EA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39954" y="3753695"/>
            <a:ext cx="2604045"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tx1">
              <a:alpha val="20000"/>
            </a:schemeClr>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2" name="Title 1"/>
          <p:cNvSpPr>
            <a:spLocks noGrp="1"/>
          </p:cNvSpPr>
          <p:nvPr>
            <p:ph type="ctrTitle"/>
          </p:nvPr>
        </p:nvSpPr>
        <p:spPr>
          <a:xfrm>
            <a:off x="724128" y="623572"/>
            <a:ext cx="7695743" cy="2979012"/>
          </a:xfrm>
        </p:spPr>
        <p:txBody>
          <a:bodyPr vert="horz" lIns="91440" tIns="45720" rIns="91440" bIns="45720" rtlCol="0" anchor="b">
            <a:normAutofit/>
          </a:bodyPr>
          <a:lstStyle/>
          <a:p>
            <a:pPr algn="ctr">
              <a:lnSpc>
                <a:spcPct val="90000"/>
              </a:lnSpc>
            </a:pPr>
            <a:r>
              <a:rPr lang="en-US" sz="6000" dirty="0"/>
              <a:t>2025 Legal Report</a:t>
            </a:r>
            <a:br>
              <a:rPr lang="en-US" sz="6000" dirty="0"/>
            </a:br>
            <a:endParaRPr lang="en-US" sz="6000" dirty="0"/>
          </a:p>
        </p:txBody>
      </p:sp>
      <p:sp>
        <p:nvSpPr>
          <p:cNvPr id="3" name="TextBox 2">
            <a:extLst>
              <a:ext uri="{FF2B5EF4-FFF2-40B4-BE49-F238E27FC236}">
                <a16:creationId xmlns:a16="http://schemas.microsoft.com/office/drawing/2014/main" id="{221CBB3A-1E51-4974-ACB4-2C8234BF0117}"/>
              </a:ext>
            </a:extLst>
          </p:cNvPr>
          <p:cNvSpPr txBox="1"/>
          <p:nvPr/>
        </p:nvSpPr>
        <p:spPr>
          <a:xfrm>
            <a:off x="724128" y="5354316"/>
            <a:ext cx="7695743" cy="632827"/>
          </a:xfrm>
          <a:prstGeom prst="rect">
            <a:avLst/>
          </a:prstGeom>
        </p:spPr>
        <p:txBody>
          <a:bodyPr vert="horz" lIns="91440" tIns="45720" rIns="91440" bIns="45720" rtlCol="0" anchor="t">
            <a:normAutofit lnSpcReduction="10000"/>
          </a:bodyPr>
          <a:lstStyle/>
          <a:p>
            <a:pPr marL="0" marR="0" lvl="0" indent="0" algn="ctr" defTabSz="457200" rtl="0" eaLnBrk="1" fontAlgn="auto" latinLnBrk="0" hangingPunct="1">
              <a:lnSpc>
                <a:spcPct val="100000"/>
              </a:lnSpc>
              <a:spcBef>
                <a:spcPts val="1000"/>
              </a:spcBef>
              <a:spcAft>
                <a:spcPts val="0"/>
              </a:spcAft>
              <a:buClr>
                <a:srgbClr val="ACD433"/>
              </a:buClr>
              <a:buSzPct val="80000"/>
              <a:buFontTx/>
              <a:buNone/>
              <a:tabLst/>
              <a:defRPr/>
            </a:pPr>
            <a:r>
              <a:rPr kumimoji="0" lang="en-US" sz="3600" b="0" i="0" u="none" strike="noStrike" kern="1200" cap="all" spc="0" normalizeH="0" baseline="0" noProof="0" dirty="0">
                <a:ln>
                  <a:noFill/>
                </a:ln>
                <a:solidFill>
                  <a:prstClr val="black"/>
                </a:solidFill>
                <a:effectLst/>
                <a:uLnTx/>
                <a:uFillTx/>
                <a:latin typeface="Century Gothic" panose="020B0502020202020204"/>
                <a:ea typeface="+mn-ea"/>
                <a:cs typeface="+mn-cs"/>
              </a:rPr>
              <a:t>BRUCE BRIGHT</a:t>
            </a:r>
          </a:p>
        </p:txBody>
      </p:sp>
    </p:spTree>
    <p:extLst>
      <p:ext uri="{BB962C8B-B14F-4D97-AF65-F5344CB8AC3E}">
        <p14:creationId xmlns:p14="http://schemas.microsoft.com/office/powerpoint/2010/main" val="2594834206"/>
      </p:ext>
    </p:extLst>
  </p:cSld>
  <p:clrMapOvr>
    <a:masterClrMapping/>
  </p:clrMapOvr>
  <p:transition spd="slow">
    <p:cover/>
  </p:transition>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2000"/>
                <a:hueMod val="108000"/>
                <a:satMod val="164000"/>
                <a:lumMod val="69000"/>
              </a:schemeClr>
              <a:schemeClr val="bg2">
                <a:tint val="96000"/>
                <a:hueMod val="90000"/>
                <a:satMod val="130000"/>
                <a:lumMod val="134000"/>
              </a:schemeClr>
            </a:duotone>
          </a:blip>
          <a:stretch/>
        </a:blipFill>
        <a:effectLst/>
      </p:bgPr>
    </p:bg>
    <p:spTree>
      <p:nvGrpSpPr>
        <p:cNvPr id="1" name="">
          <a:extLst>
            <a:ext uri="{FF2B5EF4-FFF2-40B4-BE49-F238E27FC236}">
              <a16:creationId xmlns:a16="http://schemas.microsoft.com/office/drawing/2014/main" id="{D7BBB109-F961-FFA8-3BA4-F9E3904C4957}"/>
            </a:ext>
          </a:extLst>
        </p:cNvPr>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5571A4FC-2159-8C53-EE55-7D717570C7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
            <a:ext cx="9143771" cy="473074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10" name="Freeform: Shape 9">
            <a:extLst>
              <a:ext uri="{FF2B5EF4-FFF2-40B4-BE49-F238E27FC236}">
                <a16:creationId xmlns:a16="http://schemas.microsoft.com/office/drawing/2014/main" id="{90CC29B0-578F-432A-B865-FFC3241B42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55533"/>
            <a:ext cx="9144000" cy="2802467"/>
          </a:xfrm>
          <a:custGeom>
            <a:avLst/>
            <a:gdLst>
              <a:gd name="connsiteX0" fmla="*/ 1 w 12192000"/>
              <a:gd name="connsiteY0" fmla="*/ 0 h 2802467"/>
              <a:gd name="connsiteX1" fmla="*/ 71932 w 12192000"/>
              <a:gd name="connsiteY1" fmla="*/ 12261 h 2802467"/>
              <a:gd name="connsiteX2" fmla="*/ 282848 w 12192000"/>
              <a:gd name="connsiteY2" fmla="*/ 48342 h 2802467"/>
              <a:gd name="connsiteX3" fmla="*/ 436464 w 12192000"/>
              <a:gd name="connsiteY3" fmla="*/ 73565 h 2802467"/>
              <a:gd name="connsiteX4" fmla="*/ 619339 w 12192000"/>
              <a:gd name="connsiteY4" fmla="*/ 100188 h 2802467"/>
              <a:gd name="connsiteX5" fmla="*/ 836351 w 12192000"/>
              <a:gd name="connsiteY5" fmla="*/ 132066 h 2802467"/>
              <a:gd name="connsiteX6" fmla="*/ 1076528 w 12192000"/>
              <a:gd name="connsiteY6" fmla="*/ 165696 h 2802467"/>
              <a:gd name="connsiteX7" fmla="*/ 1347183 w 12192000"/>
              <a:gd name="connsiteY7" fmla="*/ 201077 h 2802467"/>
              <a:gd name="connsiteX8" fmla="*/ 1642223 w 12192000"/>
              <a:gd name="connsiteY8" fmla="*/ 238560 h 2802467"/>
              <a:gd name="connsiteX9" fmla="*/ 1962864 w 12192000"/>
              <a:gd name="connsiteY9" fmla="*/ 276043 h 2802467"/>
              <a:gd name="connsiteX10" fmla="*/ 2304232 w 12192000"/>
              <a:gd name="connsiteY10" fmla="*/ 314226 h 2802467"/>
              <a:gd name="connsiteX11" fmla="*/ 2672421 w 12192000"/>
              <a:gd name="connsiteY11" fmla="*/ 349608 h 2802467"/>
              <a:gd name="connsiteX12" fmla="*/ 3057678 w 12192000"/>
              <a:gd name="connsiteY12" fmla="*/ 383587 h 2802467"/>
              <a:gd name="connsiteX13" fmla="*/ 3464881 w 12192000"/>
              <a:gd name="connsiteY13" fmla="*/ 414415 h 2802467"/>
              <a:gd name="connsiteX14" fmla="*/ 3889152 w 12192000"/>
              <a:gd name="connsiteY14" fmla="*/ 443840 h 2802467"/>
              <a:gd name="connsiteX15" fmla="*/ 4331710 w 12192000"/>
              <a:gd name="connsiteY15" fmla="*/ 471515 h 2802467"/>
              <a:gd name="connsiteX16" fmla="*/ 4558476 w 12192000"/>
              <a:gd name="connsiteY16" fmla="*/ 481323 h 2802467"/>
              <a:gd name="connsiteX17" fmla="*/ 4790118 w 12192000"/>
              <a:gd name="connsiteY17" fmla="*/ 492183 h 2802467"/>
              <a:gd name="connsiteX18" fmla="*/ 5025418 w 12192000"/>
              <a:gd name="connsiteY18" fmla="*/ 502342 h 2802467"/>
              <a:gd name="connsiteX19" fmla="*/ 5261937 w 12192000"/>
              <a:gd name="connsiteY19" fmla="*/ 508998 h 2802467"/>
              <a:gd name="connsiteX20" fmla="*/ 5503332 w 12192000"/>
              <a:gd name="connsiteY20" fmla="*/ 514953 h 2802467"/>
              <a:gd name="connsiteX21" fmla="*/ 5747166 w 12192000"/>
              <a:gd name="connsiteY21" fmla="*/ 521259 h 2802467"/>
              <a:gd name="connsiteX22" fmla="*/ 5995877 w 12192000"/>
              <a:gd name="connsiteY22" fmla="*/ 525462 h 2802467"/>
              <a:gd name="connsiteX23" fmla="*/ 6247026 w 12192000"/>
              <a:gd name="connsiteY23" fmla="*/ 525462 h 2802467"/>
              <a:gd name="connsiteX24" fmla="*/ 6500613 w 12192000"/>
              <a:gd name="connsiteY24" fmla="*/ 527564 h 2802467"/>
              <a:gd name="connsiteX25" fmla="*/ 6756639 w 12192000"/>
              <a:gd name="connsiteY25" fmla="*/ 525462 h 2802467"/>
              <a:gd name="connsiteX26" fmla="*/ 7016322 w 12192000"/>
              <a:gd name="connsiteY26" fmla="*/ 521259 h 2802467"/>
              <a:gd name="connsiteX27" fmla="*/ 7276005 w 12192000"/>
              <a:gd name="connsiteY27" fmla="*/ 517405 h 2802467"/>
              <a:gd name="connsiteX28" fmla="*/ 7539345 w 12192000"/>
              <a:gd name="connsiteY28" fmla="*/ 508998 h 2802467"/>
              <a:gd name="connsiteX29" fmla="*/ 7805124 w 12192000"/>
              <a:gd name="connsiteY29" fmla="*/ 500240 h 2802467"/>
              <a:gd name="connsiteX30" fmla="*/ 8070903 w 12192000"/>
              <a:gd name="connsiteY30" fmla="*/ 490081 h 2802467"/>
              <a:gd name="connsiteX31" fmla="*/ 8339121 w 12192000"/>
              <a:gd name="connsiteY31" fmla="*/ 475719 h 2802467"/>
              <a:gd name="connsiteX32" fmla="*/ 8609776 w 12192000"/>
              <a:gd name="connsiteY32" fmla="*/ 458553 h 2802467"/>
              <a:gd name="connsiteX33" fmla="*/ 8881651 w 12192000"/>
              <a:gd name="connsiteY33" fmla="*/ 442089 h 2802467"/>
              <a:gd name="connsiteX34" fmla="*/ 9153526 w 12192000"/>
              <a:gd name="connsiteY34" fmla="*/ 421070 h 2802467"/>
              <a:gd name="connsiteX35" fmla="*/ 9429058 w 12192000"/>
              <a:gd name="connsiteY35" fmla="*/ 395848 h 2802467"/>
              <a:gd name="connsiteX36" fmla="*/ 9700933 w 12192000"/>
              <a:gd name="connsiteY36" fmla="*/ 370626 h 2802467"/>
              <a:gd name="connsiteX37" fmla="*/ 9977684 w 12192000"/>
              <a:gd name="connsiteY37" fmla="*/ 341550 h 2802467"/>
              <a:gd name="connsiteX38" fmla="*/ 10255655 w 12192000"/>
              <a:gd name="connsiteY38" fmla="*/ 309672 h 2802467"/>
              <a:gd name="connsiteX39" fmla="*/ 10529968 w 12192000"/>
              <a:gd name="connsiteY39" fmla="*/ 276043 h 2802467"/>
              <a:gd name="connsiteX40" fmla="*/ 10807939 w 12192000"/>
              <a:gd name="connsiteY40" fmla="*/ 236808 h 2802467"/>
              <a:gd name="connsiteX41" fmla="*/ 11084690 w 12192000"/>
              <a:gd name="connsiteY41" fmla="*/ 194771 h 2802467"/>
              <a:gd name="connsiteX42" fmla="*/ 11362661 w 12192000"/>
              <a:gd name="connsiteY42" fmla="*/ 153085 h 2802467"/>
              <a:gd name="connsiteX43" fmla="*/ 11639412 w 12192000"/>
              <a:gd name="connsiteY43" fmla="*/ 104392 h 2802467"/>
              <a:gd name="connsiteX44" fmla="*/ 11914945 w 12192000"/>
              <a:gd name="connsiteY44" fmla="*/ 54648 h 2802467"/>
              <a:gd name="connsiteX45" fmla="*/ 12191696 w 12192000"/>
              <a:gd name="connsiteY45" fmla="*/ 2452 h 2802467"/>
              <a:gd name="connsiteX46" fmla="*/ 12191696 w 12192000"/>
              <a:gd name="connsiteY46" fmla="*/ 2236410 h 2802467"/>
              <a:gd name="connsiteX47" fmla="*/ 12192000 w 12192000"/>
              <a:gd name="connsiteY47" fmla="*/ 2236410 h 2802467"/>
              <a:gd name="connsiteX48" fmla="*/ 12192000 w 12192000"/>
              <a:gd name="connsiteY48" fmla="*/ 2802467 h 2802467"/>
              <a:gd name="connsiteX49" fmla="*/ 12191696 w 12192000"/>
              <a:gd name="connsiteY49" fmla="*/ 2802467 h 2802467"/>
              <a:gd name="connsiteX50" fmla="*/ 0 w 12192000"/>
              <a:gd name="connsiteY50" fmla="*/ 2802467 h 2802467"/>
              <a:gd name="connsiteX51" fmla="*/ 0 w 12192000"/>
              <a:gd name="connsiteY51" fmla="*/ 2236410 h 2802467"/>
              <a:gd name="connsiteX52" fmla="*/ 1 w 12192000"/>
              <a:gd name="connsiteY52" fmla="*/ 2236410 h 2802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2192000" h="2802467">
                <a:moveTo>
                  <a:pt x="1" y="0"/>
                </a:moveTo>
                <a:lnTo>
                  <a:pt x="71932" y="12261"/>
                </a:lnTo>
                <a:lnTo>
                  <a:pt x="282848" y="48342"/>
                </a:lnTo>
                <a:lnTo>
                  <a:pt x="436464" y="73565"/>
                </a:lnTo>
                <a:lnTo>
                  <a:pt x="619339" y="100188"/>
                </a:lnTo>
                <a:lnTo>
                  <a:pt x="836351" y="132066"/>
                </a:lnTo>
                <a:lnTo>
                  <a:pt x="1076528" y="165696"/>
                </a:lnTo>
                <a:lnTo>
                  <a:pt x="1347183" y="201077"/>
                </a:lnTo>
                <a:lnTo>
                  <a:pt x="1642223" y="238560"/>
                </a:lnTo>
                <a:lnTo>
                  <a:pt x="1962864" y="276043"/>
                </a:lnTo>
                <a:lnTo>
                  <a:pt x="2304232" y="314226"/>
                </a:lnTo>
                <a:lnTo>
                  <a:pt x="2672421" y="349608"/>
                </a:lnTo>
                <a:lnTo>
                  <a:pt x="3057678" y="383587"/>
                </a:lnTo>
                <a:lnTo>
                  <a:pt x="3464881" y="414415"/>
                </a:lnTo>
                <a:lnTo>
                  <a:pt x="3889152" y="443840"/>
                </a:lnTo>
                <a:lnTo>
                  <a:pt x="4331710" y="471515"/>
                </a:lnTo>
                <a:lnTo>
                  <a:pt x="4558476" y="481323"/>
                </a:lnTo>
                <a:lnTo>
                  <a:pt x="4790118" y="492183"/>
                </a:lnTo>
                <a:lnTo>
                  <a:pt x="5025418" y="502342"/>
                </a:lnTo>
                <a:lnTo>
                  <a:pt x="5261937" y="508998"/>
                </a:lnTo>
                <a:lnTo>
                  <a:pt x="5503332" y="514953"/>
                </a:lnTo>
                <a:lnTo>
                  <a:pt x="5747166" y="521259"/>
                </a:lnTo>
                <a:lnTo>
                  <a:pt x="5995877" y="525462"/>
                </a:lnTo>
                <a:lnTo>
                  <a:pt x="6247026" y="525462"/>
                </a:lnTo>
                <a:lnTo>
                  <a:pt x="6500613" y="527564"/>
                </a:lnTo>
                <a:lnTo>
                  <a:pt x="6756639" y="525462"/>
                </a:lnTo>
                <a:lnTo>
                  <a:pt x="7016322" y="521259"/>
                </a:lnTo>
                <a:lnTo>
                  <a:pt x="7276005" y="517405"/>
                </a:lnTo>
                <a:lnTo>
                  <a:pt x="7539345" y="508998"/>
                </a:lnTo>
                <a:lnTo>
                  <a:pt x="7805124" y="500240"/>
                </a:lnTo>
                <a:lnTo>
                  <a:pt x="8070903" y="490081"/>
                </a:lnTo>
                <a:lnTo>
                  <a:pt x="8339121" y="475719"/>
                </a:lnTo>
                <a:lnTo>
                  <a:pt x="8609776" y="458553"/>
                </a:lnTo>
                <a:lnTo>
                  <a:pt x="8881651" y="442089"/>
                </a:lnTo>
                <a:lnTo>
                  <a:pt x="9153526" y="421070"/>
                </a:lnTo>
                <a:lnTo>
                  <a:pt x="9429058" y="395848"/>
                </a:lnTo>
                <a:lnTo>
                  <a:pt x="9700933" y="370626"/>
                </a:lnTo>
                <a:lnTo>
                  <a:pt x="9977684" y="341550"/>
                </a:lnTo>
                <a:lnTo>
                  <a:pt x="10255655" y="309672"/>
                </a:lnTo>
                <a:lnTo>
                  <a:pt x="10529968" y="276043"/>
                </a:lnTo>
                <a:lnTo>
                  <a:pt x="10807939" y="236808"/>
                </a:lnTo>
                <a:lnTo>
                  <a:pt x="11084690" y="194771"/>
                </a:lnTo>
                <a:lnTo>
                  <a:pt x="11362661" y="153085"/>
                </a:lnTo>
                <a:lnTo>
                  <a:pt x="11639412" y="104392"/>
                </a:lnTo>
                <a:lnTo>
                  <a:pt x="11914945" y="54648"/>
                </a:lnTo>
                <a:lnTo>
                  <a:pt x="12191696" y="2452"/>
                </a:lnTo>
                <a:lnTo>
                  <a:pt x="12191696" y="2236410"/>
                </a:lnTo>
                <a:lnTo>
                  <a:pt x="12192000" y="2236410"/>
                </a:lnTo>
                <a:lnTo>
                  <a:pt x="12192000" y="2802467"/>
                </a:lnTo>
                <a:lnTo>
                  <a:pt x="12191696" y="2802467"/>
                </a:lnTo>
                <a:lnTo>
                  <a:pt x="0" y="2802467"/>
                </a:lnTo>
                <a:lnTo>
                  <a:pt x="0" y="2236410"/>
                </a:lnTo>
                <a:lnTo>
                  <a:pt x="1" y="2236410"/>
                </a:lnTo>
                <a:close/>
              </a:path>
            </a:pathLst>
          </a:custGeom>
          <a:solidFill>
            <a:schemeClr val="tx2"/>
          </a:solidFill>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12" name="Freeform 16">
            <a:extLst>
              <a:ext uri="{FF2B5EF4-FFF2-40B4-BE49-F238E27FC236}">
                <a16:creationId xmlns:a16="http://schemas.microsoft.com/office/drawing/2014/main" id="{E2C70FFE-049D-28B1-4F44-681123FC32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39954" y="3753695"/>
            <a:ext cx="2604045"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tx1">
              <a:alpha val="20000"/>
            </a:schemeClr>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2" name="Title 1">
            <a:extLst>
              <a:ext uri="{FF2B5EF4-FFF2-40B4-BE49-F238E27FC236}">
                <a16:creationId xmlns:a16="http://schemas.microsoft.com/office/drawing/2014/main" id="{A482E4F3-25C6-EA06-3401-C503F13668C9}"/>
              </a:ext>
            </a:extLst>
          </p:cNvPr>
          <p:cNvSpPr>
            <a:spLocks noGrp="1"/>
          </p:cNvSpPr>
          <p:nvPr>
            <p:ph type="ctrTitle"/>
          </p:nvPr>
        </p:nvSpPr>
        <p:spPr>
          <a:xfrm>
            <a:off x="724128" y="904587"/>
            <a:ext cx="7695743" cy="2802467"/>
          </a:xfrm>
        </p:spPr>
        <p:txBody>
          <a:bodyPr vert="horz" lIns="91440" tIns="45720" rIns="91440" bIns="45720" rtlCol="0" anchor="b">
            <a:normAutofit/>
          </a:bodyPr>
          <a:lstStyle/>
          <a:p>
            <a:pPr algn="ctr">
              <a:lnSpc>
                <a:spcPct val="90000"/>
              </a:lnSpc>
            </a:pPr>
            <a:r>
              <a:rPr lang="en-US" sz="6000" dirty="0"/>
              <a:t>From the Auditors</a:t>
            </a:r>
            <a:br>
              <a:rPr lang="en-US" sz="6000" dirty="0"/>
            </a:br>
            <a:r>
              <a:rPr lang="en-US" sz="6000" dirty="0"/>
              <a:t>UHY LLP</a:t>
            </a:r>
            <a:br>
              <a:rPr lang="en-US" sz="6000" dirty="0"/>
            </a:br>
            <a:endParaRPr lang="en-US" sz="6000" dirty="0"/>
          </a:p>
        </p:txBody>
      </p:sp>
      <p:sp>
        <p:nvSpPr>
          <p:cNvPr id="3" name="TextBox 2">
            <a:extLst>
              <a:ext uri="{FF2B5EF4-FFF2-40B4-BE49-F238E27FC236}">
                <a16:creationId xmlns:a16="http://schemas.microsoft.com/office/drawing/2014/main" id="{DF8BAF5F-227F-2FFE-25CC-3946129C903C}"/>
              </a:ext>
            </a:extLst>
          </p:cNvPr>
          <p:cNvSpPr txBox="1"/>
          <p:nvPr/>
        </p:nvSpPr>
        <p:spPr>
          <a:xfrm>
            <a:off x="724128" y="5334000"/>
            <a:ext cx="7695743" cy="653143"/>
          </a:xfrm>
          <a:prstGeom prst="rect">
            <a:avLst/>
          </a:prstGeom>
        </p:spPr>
        <p:txBody>
          <a:bodyPr vert="horz" lIns="91440" tIns="45720" rIns="91440" bIns="45720" rtlCol="0" anchor="t">
            <a:normAutofit/>
          </a:bodyPr>
          <a:lstStyle/>
          <a:p>
            <a:pPr marL="0" marR="0" lvl="0" indent="0" algn="ctr" defTabSz="457200" rtl="0" eaLnBrk="1" fontAlgn="auto" latinLnBrk="0" hangingPunct="1">
              <a:lnSpc>
                <a:spcPct val="100000"/>
              </a:lnSpc>
              <a:spcBef>
                <a:spcPts val="1000"/>
              </a:spcBef>
              <a:spcAft>
                <a:spcPts val="0"/>
              </a:spcAft>
              <a:buClr>
                <a:srgbClr val="ACD433"/>
              </a:buClr>
              <a:buSzPct val="80000"/>
              <a:buFontTx/>
              <a:buNone/>
              <a:tabLst/>
              <a:defRPr/>
            </a:pPr>
            <a:r>
              <a:rPr kumimoji="0" lang="en-US" sz="3600" b="0" i="0" u="none" strike="noStrike" kern="1200" cap="all" spc="0" normalizeH="0" baseline="0" noProof="0" dirty="0">
                <a:ln>
                  <a:noFill/>
                </a:ln>
                <a:solidFill>
                  <a:prstClr val="black"/>
                </a:solidFill>
                <a:effectLst/>
                <a:uLnTx/>
                <a:uFillTx/>
                <a:latin typeface="Century Gothic" panose="020B0502020202020204"/>
                <a:ea typeface="+mn-ea"/>
                <a:cs typeface="+mn-cs"/>
              </a:rPr>
              <a:t>Presented by chris hall</a:t>
            </a:r>
          </a:p>
        </p:txBody>
      </p:sp>
    </p:spTree>
    <p:extLst>
      <p:ext uri="{BB962C8B-B14F-4D97-AF65-F5344CB8AC3E}">
        <p14:creationId xmlns:p14="http://schemas.microsoft.com/office/powerpoint/2010/main" val="2828263595"/>
      </p:ext>
    </p:extLst>
  </p:cSld>
  <p:clrMapOvr>
    <a:masterClrMapping/>
  </p:clrMapOvr>
  <p:transition spd="slow">
    <p:cover/>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id="{5D2D844C-AB64-4A03-80BE-33212E61DD0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3027759" cy="4188315"/>
          </a:xfrm>
          <a:prstGeom prst="rect">
            <a:avLst/>
          </a:prstGeom>
        </p:spPr>
      </p:pic>
      <p:pic>
        <p:nvPicPr>
          <p:cNvPr id="38" name="Picture 37">
            <a:extLst>
              <a:ext uri="{FF2B5EF4-FFF2-40B4-BE49-F238E27FC236}">
                <a16:creationId xmlns:a16="http://schemas.microsoft.com/office/drawing/2014/main" id="{CAAD0E9B-89C2-4268-98B4-BA7BFFF2C70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141809" cy="2365453"/>
          </a:xfrm>
          <a:prstGeom prst="rect">
            <a:avLst/>
          </a:prstGeom>
        </p:spPr>
      </p:pic>
      <p:sp>
        <p:nvSpPr>
          <p:cNvPr id="40" name="Oval 39">
            <a:extLst>
              <a:ext uri="{FF2B5EF4-FFF2-40B4-BE49-F238E27FC236}">
                <a16:creationId xmlns:a16="http://schemas.microsoft.com/office/drawing/2014/main" id="{1653AB08-C531-42A8-AA8D-C2ABAE87CC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56759" y="1676400"/>
            <a:ext cx="211455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42" name="Picture 41">
            <a:extLst>
              <a:ext uri="{FF2B5EF4-FFF2-40B4-BE49-F238E27FC236}">
                <a16:creationId xmlns:a16="http://schemas.microsoft.com/office/drawing/2014/main" id="{72E47EEC-33C8-4EC3-8BFC-BB02B4171FD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5999559" y="0"/>
            <a:ext cx="1202540" cy="1141407"/>
          </a:xfrm>
          <a:prstGeom prst="rect">
            <a:avLst/>
          </a:prstGeom>
        </p:spPr>
      </p:pic>
      <p:pic>
        <p:nvPicPr>
          <p:cNvPr id="44" name="Picture 43">
            <a:extLst>
              <a:ext uri="{FF2B5EF4-FFF2-40B4-BE49-F238E27FC236}">
                <a16:creationId xmlns:a16="http://schemas.microsoft.com/office/drawing/2014/main" id="{A8BC9CC6-50D5-4C61-9EDE-315A1B5F14E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6456759" y="6096000"/>
            <a:ext cx="745300" cy="762000"/>
          </a:xfrm>
          <a:prstGeom prst="rect">
            <a:avLst/>
          </a:prstGeom>
        </p:spPr>
      </p:pic>
      <p:sp>
        <p:nvSpPr>
          <p:cNvPr id="46" name="Rectangle 45">
            <a:extLst>
              <a:ext uri="{FF2B5EF4-FFF2-40B4-BE49-F238E27FC236}">
                <a16:creationId xmlns:a16="http://schemas.microsoft.com/office/drawing/2014/main" id="{CED2641B-4430-4CF4-89AB-3FADDD630F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useBgFill="1">
        <p:nvSpPr>
          <p:cNvPr id="48" name="Rectangle 47">
            <a:extLst>
              <a:ext uri="{FF2B5EF4-FFF2-40B4-BE49-F238E27FC236}">
                <a16:creationId xmlns:a16="http://schemas.microsoft.com/office/drawing/2014/main" id="{052BEFF1-896C-45B1-B02C-96A6A1BC38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50" name="Freeform 36">
            <a:extLst>
              <a:ext uri="{FF2B5EF4-FFF2-40B4-BE49-F238E27FC236}">
                <a16:creationId xmlns:a16="http://schemas.microsoft.com/office/drawing/2014/main" id="{BB237A14-61B1-4C00-A670-5D8D68A866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483477" y="0"/>
            <a:ext cx="419604"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2">
              <a:alpha val="20000"/>
            </a:schemeClr>
          </a:solidFill>
          <a:ln>
            <a:noFill/>
          </a:ln>
        </p:spPr>
        <p:txBody>
          <a:bodyPr rtlCol="0" anchor="ctr"/>
          <a:lstStyle/>
          <a:p>
            <a:pPr algn="ctr"/>
            <a:endParaRPr lang="en-US"/>
          </a:p>
        </p:txBody>
      </p:sp>
      <p:sp>
        <p:nvSpPr>
          <p:cNvPr id="52" name="Freeform: Shape 51">
            <a:extLst>
              <a:ext uri="{FF2B5EF4-FFF2-40B4-BE49-F238E27FC236}">
                <a16:creationId xmlns:a16="http://schemas.microsoft.com/office/drawing/2014/main" id="{8598F259-6F54-47A3-8D13-1603D786A3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3743184" cy="6858001"/>
          </a:xfrm>
          <a:custGeom>
            <a:avLst/>
            <a:gdLst>
              <a:gd name="connsiteX0" fmla="*/ 3646196 w 4990911"/>
              <a:gd name="connsiteY0" fmla="*/ 0 h 6858001"/>
              <a:gd name="connsiteX1" fmla="*/ 4989734 w 4990911"/>
              <a:gd name="connsiteY1" fmla="*/ 0 h 6858001"/>
              <a:gd name="connsiteX2" fmla="*/ 4964689 w 4990911"/>
              <a:gd name="connsiteY2" fmla="*/ 155677 h 6858001"/>
              <a:gd name="connsiteX3" fmla="*/ 4940820 w 4990911"/>
              <a:gd name="connsiteY3" fmla="*/ 310668 h 6858001"/>
              <a:gd name="connsiteX4" fmla="*/ 4917456 w 4990911"/>
              <a:gd name="connsiteY4" fmla="*/ 466344 h 6858001"/>
              <a:gd name="connsiteX5" fmla="*/ 4897453 w 4990911"/>
              <a:gd name="connsiteY5" fmla="*/ 622707 h 6858001"/>
              <a:gd name="connsiteX6" fmla="*/ 4877282 w 4990911"/>
              <a:gd name="connsiteY6" fmla="*/ 778383 h 6858001"/>
              <a:gd name="connsiteX7" fmla="*/ 4858456 w 4990911"/>
              <a:gd name="connsiteY7" fmla="*/ 934746 h 6858001"/>
              <a:gd name="connsiteX8" fmla="*/ 4842320 w 4990911"/>
              <a:gd name="connsiteY8" fmla="*/ 1089051 h 6858001"/>
              <a:gd name="connsiteX9" fmla="*/ 4827024 w 4990911"/>
              <a:gd name="connsiteY9" fmla="*/ 1245413 h 6858001"/>
              <a:gd name="connsiteX10" fmla="*/ 4813072 w 4990911"/>
              <a:gd name="connsiteY10" fmla="*/ 1401090 h 6858001"/>
              <a:gd name="connsiteX11" fmla="*/ 4800970 w 4990911"/>
              <a:gd name="connsiteY11" fmla="*/ 1554023 h 6858001"/>
              <a:gd name="connsiteX12" fmla="*/ 4788867 w 4990911"/>
              <a:gd name="connsiteY12" fmla="*/ 1709014 h 6858001"/>
              <a:gd name="connsiteX13" fmla="*/ 4778782 w 4990911"/>
              <a:gd name="connsiteY13" fmla="*/ 1861947 h 6858001"/>
              <a:gd name="connsiteX14" fmla="*/ 4770882 w 4990911"/>
              <a:gd name="connsiteY14" fmla="*/ 2014881 h 6858001"/>
              <a:gd name="connsiteX15" fmla="*/ 4762645 w 4990911"/>
              <a:gd name="connsiteY15" fmla="*/ 2167128 h 6858001"/>
              <a:gd name="connsiteX16" fmla="*/ 4755754 w 4990911"/>
              <a:gd name="connsiteY16" fmla="*/ 2318004 h 6858001"/>
              <a:gd name="connsiteX17" fmla="*/ 4750879 w 4990911"/>
              <a:gd name="connsiteY17" fmla="*/ 2467509 h 6858001"/>
              <a:gd name="connsiteX18" fmla="*/ 4746677 w 4990911"/>
              <a:gd name="connsiteY18" fmla="*/ 2617013 h 6858001"/>
              <a:gd name="connsiteX19" fmla="*/ 4742643 w 4990911"/>
              <a:gd name="connsiteY19" fmla="*/ 2765146 h 6858001"/>
              <a:gd name="connsiteX20" fmla="*/ 4740794 w 4990911"/>
              <a:gd name="connsiteY20" fmla="*/ 2911221 h 6858001"/>
              <a:gd name="connsiteX21" fmla="*/ 4738777 w 4990911"/>
              <a:gd name="connsiteY21" fmla="*/ 3057297 h 6858001"/>
              <a:gd name="connsiteX22" fmla="*/ 4737768 w 4990911"/>
              <a:gd name="connsiteY22" fmla="*/ 3201315 h 6858001"/>
              <a:gd name="connsiteX23" fmla="*/ 4738777 w 4990911"/>
              <a:gd name="connsiteY23" fmla="*/ 3343961 h 6858001"/>
              <a:gd name="connsiteX24" fmla="*/ 4738777 w 4990911"/>
              <a:gd name="connsiteY24" fmla="*/ 3485236 h 6858001"/>
              <a:gd name="connsiteX25" fmla="*/ 4740794 w 4990911"/>
              <a:gd name="connsiteY25" fmla="*/ 3625139 h 6858001"/>
              <a:gd name="connsiteX26" fmla="*/ 4743819 w 4990911"/>
              <a:gd name="connsiteY26" fmla="*/ 3762299 h 6858001"/>
              <a:gd name="connsiteX27" fmla="*/ 4746677 w 4990911"/>
              <a:gd name="connsiteY27" fmla="*/ 3898087 h 6858001"/>
              <a:gd name="connsiteX28" fmla="*/ 4749871 w 4990911"/>
              <a:gd name="connsiteY28" fmla="*/ 4031133 h 6858001"/>
              <a:gd name="connsiteX29" fmla="*/ 4754745 w 4990911"/>
              <a:gd name="connsiteY29" fmla="*/ 4163492 h 6858001"/>
              <a:gd name="connsiteX30" fmla="*/ 4759956 w 4990911"/>
              <a:gd name="connsiteY30" fmla="*/ 4293793 h 6858001"/>
              <a:gd name="connsiteX31" fmla="*/ 4764662 w 4990911"/>
              <a:gd name="connsiteY31" fmla="*/ 4421352 h 6858001"/>
              <a:gd name="connsiteX32" fmla="*/ 4777942 w 4990911"/>
              <a:gd name="connsiteY32" fmla="*/ 4670298 h 6858001"/>
              <a:gd name="connsiteX33" fmla="*/ 4792061 w 4990911"/>
              <a:gd name="connsiteY33" fmla="*/ 4908956 h 6858001"/>
              <a:gd name="connsiteX34" fmla="*/ 4806853 w 4990911"/>
              <a:gd name="connsiteY34" fmla="*/ 5138013 h 6858001"/>
              <a:gd name="connsiteX35" fmla="*/ 4823158 w 4990911"/>
              <a:gd name="connsiteY35" fmla="*/ 5354726 h 6858001"/>
              <a:gd name="connsiteX36" fmla="*/ 4840135 w 4990911"/>
              <a:gd name="connsiteY36" fmla="*/ 5561838 h 6858001"/>
              <a:gd name="connsiteX37" fmla="*/ 4858456 w 4990911"/>
              <a:gd name="connsiteY37" fmla="*/ 5753862 h 6858001"/>
              <a:gd name="connsiteX38" fmla="*/ 4876442 w 4990911"/>
              <a:gd name="connsiteY38" fmla="*/ 5934227 h 6858001"/>
              <a:gd name="connsiteX39" fmla="*/ 4894427 w 4990911"/>
              <a:gd name="connsiteY39" fmla="*/ 6100191 h 6858001"/>
              <a:gd name="connsiteX40" fmla="*/ 4911404 w 4990911"/>
              <a:gd name="connsiteY40" fmla="*/ 6252438 h 6858001"/>
              <a:gd name="connsiteX41" fmla="*/ 4927541 w 4990911"/>
              <a:gd name="connsiteY41" fmla="*/ 6387541 h 6858001"/>
              <a:gd name="connsiteX42" fmla="*/ 4942837 w 4990911"/>
              <a:gd name="connsiteY42" fmla="*/ 6509613 h 6858001"/>
              <a:gd name="connsiteX43" fmla="*/ 4955612 w 4990911"/>
              <a:gd name="connsiteY43" fmla="*/ 6612483 h 6858001"/>
              <a:gd name="connsiteX44" fmla="*/ 4967714 w 4990911"/>
              <a:gd name="connsiteY44" fmla="*/ 6698894 h 6858001"/>
              <a:gd name="connsiteX45" fmla="*/ 4985028 w 4990911"/>
              <a:gd name="connsiteY45" fmla="*/ 6817538 h 6858001"/>
              <a:gd name="connsiteX46" fmla="*/ 4990911 w 4990911"/>
              <a:gd name="connsiteY46" fmla="*/ 6858000 h 6858001"/>
              <a:gd name="connsiteX47" fmla="*/ 4085557 w 4990911"/>
              <a:gd name="connsiteY47" fmla="*/ 6858000 h 6858001"/>
              <a:gd name="connsiteX48" fmla="*/ 4085557 w 4990911"/>
              <a:gd name="connsiteY48" fmla="*/ 6858001 h 6858001"/>
              <a:gd name="connsiteX49" fmla="*/ 0 w 4990911"/>
              <a:gd name="connsiteY49" fmla="*/ 6858001 h 6858001"/>
              <a:gd name="connsiteX50" fmla="*/ 0 w 4990911"/>
              <a:gd name="connsiteY50" fmla="*/ 1 h 6858001"/>
              <a:gd name="connsiteX51" fmla="*/ 3646196 w 4990911"/>
              <a:gd name="connsiteY51" fmla="*/ 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990911" h="6858001">
                <a:moveTo>
                  <a:pt x="3646196" y="0"/>
                </a:moveTo>
                <a:lnTo>
                  <a:pt x="4989734" y="0"/>
                </a:lnTo>
                <a:lnTo>
                  <a:pt x="4964689" y="155677"/>
                </a:lnTo>
                <a:lnTo>
                  <a:pt x="4940820" y="310668"/>
                </a:lnTo>
                <a:lnTo>
                  <a:pt x="4917456" y="466344"/>
                </a:lnTo>
                <a:lnTo>
                  <a:pt x="4897453" y="622707"/>
                </a:lnTo>
                <a:lnTo>
                  <a:pt x="4877282" y="778383"/>
                </a:lnTo>
                <a:lnTo>
                  <a:pt x="4858456" y="934746"/>
                </a:lnTo>
                <a:lnTo>
                  <a:pt x="4842320" y="1089051"/>
                </a:lnTo>
                <a:lnTo>
                  <a:pt x="4827024" y="1245413"/>
                </a:lnTo>
                <a:lnTo>
                  <a:pt x="4813072" y="1401090"/>
                </a:lnTo>
                <a:lnTo>
                  <a:pt x="4800970" y="1554023"/>
                </a:lnTo>
                <a:lnTo>
                  <a:pt x="4788867" y="1709014"/>
                </a:lnTo>
                <a:lnTo>
                  <a:pt x="4778782" y="1861947"/>
                </a:lnTo>
                <a:lnTo>
                  <a:pt x="4770882" y="2014881"/>
                </a:lnTo>
                <a:lnTo>
                  <a:pt x="4762645" y="2167128"/>
                </a:lnTo>
                <a:lnTo>
                  <a:pt x="4755754" y="2318004"/>
                </a:lnTo>
                <a:lnTo>
                  <a:pt x="4750879" y="2467509"/>
                </a:lnTo>
                <a:lnTo>
                  <a:pt x="4746677" y="2617013"/>
                </a:lnTo>
                <a:lnTo>
                  <a:pt x="4742643" y="2765146"/>
                </a:lnTo>
                <a:lnTo>
                  <a:pt x="4740794" y="2911221"/>
                </a:lnTo>
                <a:lnTo>
                  <a:pt x="4738777" y="3057297"/>
                </a:lnTo>
                <a:lnTo>
                  <a:pt x="4737768" y="3201315"/>
                </a:lnTo>
                <a:lnTo>
                  <a:pt x="4738777" y="3343961"/>
                </a:lnTo>
                <a:lnTo>
                  <a:pt x="4738777" y="3485236"/>
                </a:lnTo>
                <a:lnTo>
                  <a:pt x="4740794" y="3625139"/>
                </a:lnTo>
                <a:lnTo>
                  <a:pt x="4743819" y="3762299"/>
                </a:lnTo>
                <a:lnTo>
                  <a:pt x="4746677" y="3898087"/>
                </a:lnTo>
                <a:lnTo>
                  <a:pt x="4749871" y="4031133"/>
                </a:lnTo>
                <a:lnTo>
                  <a:pt x="4754745" y="4163492"/>
                </a:lnTo>
                <a:lnTo>
                  <a:pt x="4759956" y="4293793"/>
                </a:lnTo>
                <a:lnTo>
                  <a:pt x="4764662" y="4421352"/>
                </a:lnTo>
                <a:lnTo>
                  <a:pt x="4777942" y="4670298"/>
                </a:lnTo>
                <a:lnTo>
                  <a:pt x="4792061" y="4908956"/>
                </a:lnTo>
                <a:lnTo>
                  <a:pt x="4806853" y="5138013"/>
                </a:lnTo>
                <a:lnTo>
                  <a:pt x="4823158" y="5354726"/>
                </a:lnTo>
                <a:lnTo>
                  <a:pt x="4840135" y="5561838"/>
                </a:lnTo>
                <a:lnTo>
                  <a:pt x="4858456" y="5753862"/>
                </a:lnTo>
                <a:lnTo>
                  <a:pt x="4876442" y="5934227"/>
                </a:lnTo>
                <a:lnTo>
                  <a:pt x="4894427" y="6100191"/>
                </a:lnTo>
                <a:lnTo>
                  <a:pt x="4911404" y="6252438"/>
                </a:lnTo>
                <a:lnTo>
                  <a:pt x="4927541" y="6387541"/>
                </a:lnTo>
                <a:lnTo>
                  <a:pt x="4942837" y="6509613"/>
                </a:lnTo>
                <a:lnTo>
                  <a:pt x="4955612" y="6612483"/>
                </a:lnTo>
                <a:lnTo>
                  <a:pt x="4967714" y="6698894"/>
                </a:lnTo>
                <a:lnTo>
                  <a:pt x="4985028" y="6817538"/>
                </a:lnTo>
                <a:lnTo>
                  <a:pt x="4990911" y="6858000"/>
                </a:lnTo>
                <a:lnTo>
                  <a:pt x="4085557" y="6858000"/>
                </a:lnTo>
                <a:lnTo>
                  <a:pt x="4085557" y="6858001"/>
                </a:lnTo>
                <a:lnTo>
                  <a:pt x="0" y="6858001"/>
                </a:lnTo>
                <a:lnTo>
                  <a:pt x="0" y="1"/>
                </a:lnTo>
                <a:lnTo>
                  <a:pt x="3646196" y="1"/>
                </a:lnTo>
                <a:close/>
              </a:path>
            </a:pathLst>
          </a:cu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0BA768A8-4FED-4ED8-9E46-6BE72188EC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 name="TextBox 3">
            <a:extLst>
              <a:ext uri="{FF2B5EF4-FFF2-40B4-BE49-F238E27FC236}">
                <a16:creationId xmlns:a16="http://schemas.microsoft.com/office/drawing/2014/main" id="{C2430C1F-0159-BB29-9926-D90702026B24}"/>
              </a:ext>
            </a:extLst>
          </p:cNvPr>
          <p:cNvSpPr txBox="1"/>
          <p:nvPr/>
        </p:nvSpPr>
        <p:spPr>
          <a:xfrm>
            <a:off x="545497" y="2766059"/>
            <a:ext cx="2642159" cy="2230541"/>
          </a:xfrm>
          <a:prstGeom prst="rect">
            <a:avLst/>
          </a:prstGeom>
        </p:spPr>
        <p:txBody>
          <a:bodyPr vert="horz" lIns="91440" tIns="45720" rIns="91440" bIns="45720" rtlCol="0" anchor="t">
            <a:normAutofit/>
          </a:bodyPr>
          <a:lstStyle/>
          <a:p>
            <a:pPr algn="ctr" defTabSz="457200">
              <a:spcBef>
                <a:spcPct val="0"/>
              </a:spcBef>
              <a:spcAft>
                <a:spcPts val="450"/>
              </a:spcAft>
              <a:defRPr/>
            </a:pPr>
            <a:r>
              <a:rPr lang="en-US" sz="3200" dirty="0">
                <a:solidFill>
                  <a:srgbClr val="FFFFFF"/>
                </a:solidFill>
                <a:latin typeface="+mj-lt"/>
                <a:ea typeface="+mj-ea"/>
                <a:cs typeface="+mj-cs"/>
              </a:rPr>
              <a:t>Summary of Audit and Results</a:t>
            </a:r>
          </a:p>
        </p:txBody>
      </p:sp>
      <p:sp>
        <p:nvSpPr>
          <p:cNvPr id="5" name="Content Placeholder 2">
            <a:extLst>
              <a:ext uri="{FF2B5EF4-FFF2-40B4-BE49-F238E27FC236}">
                <a16:creationId xmlns:a16="http://schemas.microsoft.com/office/drawing/2014/main" id="{B3AE7C80-27EF-5017-4ABD-52F2B0092F15}"/>
              </a:ext>
            </a:extLst>
          </p:cNvPr>
          <p:cNvSpPr txBox="1">
            <a:spLocks/>
          </p:cNvSpPr>
          <p:nvPr/>
        </p:nvSpPr>
        <p:spPr>
          <a:xfrm>
            <a:off x="3903081" y="1645920"/>
            <a:ext cx="4439628" cy="4450078"/>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a:lstStyle>
          <a:p>
            <a:pPr marL="0" indent="0"/>
            <a:r>
              <a:rPr lang="en-US" dirty="0"/>
              <a:t>UHY LLP as independent auditors is engaged to audit and render an opinion on the financial statements of the Association.  The financial statement which is the responsibility of management consists of 44 pages.  The components of the financial statement are as follows:</a:t>
            </a:r>
          </a:p>
          <a:p>
            <a:pPr marL="629841" lvl="3" indent="-172641"/>
            <a:r>
              <a:rPr lang="en-US" sz="1800" dirty="0"/>
              <a:t>Independent Audit report</a:t>
            </a:r>
          </a:p>
          <a:p>
            <a:pPr marL="629841" lvl="3" indent="-172641"/>
            <a:r>
              <a:rPr lang="en-US" sz="1800" dirty="0"/>
              <a:t>Basic financial statements</a:t>
            </a:r>
          </a:p>
          <a:p>
            <a:pPr marL="629841" lvl="3" indent="-172641"/>
            <a:r>
              <a:rPr lang="en-US" sz="1800" dirty="0"/>
              <a:t>Supplementary Information</a:t>
            </a:r>
          </a:p>
          <a:p>
            <a:pPr marL="629841" lvl="3" indent="-172641"/>
            <a:r>
              <a:rPr lang="en-US" sz="1800" dirty="0"/>
              <a:t>Required Supplementary Information</a:t>
            </a:r>
          </a:p>
          <a:p>
            <a:pPr marL="771525" lvl="3" indent="-171450"/>
            <a:endParaRPr lang="en-US" dirty="0"/>
          </a:p>
          <a:p>
            <a:pPr marL="1200150" lvl="3" indent="-171450"/>
            <a:endParaRPr lang="en-US" dirty="0"/>
          </a:p>
          <a:p>
            <a:pPr marL="557213" lvl="1" indent="-214313"/>
            <a:endParaRPr lang="en-US" dirty="0"/>
          </a:p>
        </p:txBody>
      </p:sp>
    </p:spTree>
    <p:extLst>
      <p:ext uri="{BB962C8B-B14F-4D97-AF65-F5344CB8AC3E}">
        <p14:creationId xmlns:p14="http://schemas.microsoft.com/office/powerpoint/2010/main" val="79381945"/>
      </p:ext>
    </p:extLst>
  </p:cSld>
  <p:clrMapOvr>
    <a:overrideClrMapping bg1="lt1" tx1="dk1" bg2="lt2" tx2="dk2" accent1="accent1" accent2="accent2" accent3="accent3" accent4="accent4" accent5="accent5" accent6="accent6" hlink="hlink" folHlink="folHlink"/>
  </p:clrMapOvr>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Ion">
  <a:themeElements>
    <a:clrScheme name="Ion">
      <a:dk1>
        <a:sysClr val="windowText" lastClr="000000"/>
      </a:dk1>
      <a:lt1>
        <a:sysClr val="window" lastClr="FFFFFF"/>
      </a:lt1>
      <a:dk2>
        <a:srgbClr val="0E5580"/>
      </a:dk2>
      <a:lt2>
        <a:srgbClr val="EBEBEB"/>
      </a:lt2>
      <a:accent1>
        <a:srgbClr val="ACD433"/>
      </a:accent1>
      <a:accent2>
        <a:srgbClr val="E6C133"/>
      </a:accent2>
      <a:accent3>
        <a:srgbClr val="EF7A24"/>
      </a:accent3>
      <a:accent4>
        <a:srgbClr val="5AA0F5"/>
      </a:accent4>
      <a:accent5>
        <a:srgbClr val="75CEEC"/>
      </a:accent5>
      <a:accent6>
        <a:srgbClr val="65D6A0"/>
      </a:accent6>
      <a:hlink>
        <a:srgbClr val="C4E46E"/>
      </a:hlink>
      <a:folHlink>
        <a:srgbClr val="BDE0F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tint val="100000"/>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BACC050B-8757-4460-95D8-E37B46A6B421}"/>
    </a:ext>
  </a:extLst>
</a:theme>
</file>

<file path=ppt/theme/theme3.xml><?xml version="1.0" encoding="utf-8"?>
<a:theme xmlns:a="http://schemas.openxmlformats.org/drawingml/2006/main" name="Frame">
  <a:themeElements>
    <a:clrScheme name="Frame">
      <a:dk1>
        <a:srgbClr val="000000"/>
      </a:dk1>
      <a:lt1>
        <a:srgbClr val="FFFFFF"/>
      </a:lt1>
      <a:dk2>
        <a:srgbClr val="545454"/>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Fram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ppt/theme/theme4.xml><?xml version="1.0" encoding="utf-8"?>
<a:theme xmlns:a="http://schemas.openxmlformats.org/drawingml/2006/main" name="1_Ion">
  <a:themeElements>
    <a:clrScheme name="Ion">
      <a:dk1>
        <a:sysClr val="windowText" lastClr="000000"/>
      </a:dk1>
      <a:lt1>
        <a:sysClr val="window" lastClr="FFFFFF"/>
      </a:lt1>
      <a:dk2>
        <a:srgbClr val="0E5580"/>
      </a:dk2>
      <a:lt2>
        <a:srgbClr val="EBEBEB"/>
      </a:lt2>
      <a:accent1>
        <a:srgbClr val="ACD433"/>
      </a:accent1>
      <a:accent2>
        <a:srgbClr val="E6C133"/>
      </a:accent2>
      <a:accent3>
        <a:srgbClr val="EF7A24"/>
      </a:accent3>
      <a:accent4>
        <a:srgbClr val="5AA0F5"/>
      </a:accent4>
      <a:accent5>
        <a:srgbClr val="75CEEC"/>
      </a:accent5>
      <a:accent6>
        <a:srgbClr val="65D6A0"/>
      </a:accent6>
      <a:hlink>
        <a:srgbClr val="C4E46E"/>
      </a:hlink>
      <a:folHlink>
        <a:srgbClr val="BDE0F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tint val="100000"/>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BACC050B-8757-4460-95D8-E37B46A6B421}"/>
    </a:ext>
  </a:extLst>
</a:theme>
</file>

<file path=ppt/theme/theme5.xml><?xml version="1.0" encoding="utf-8"?>
<a:theme xmlns:a="http://schemas.openxmlformats.org/drawingml/2006/main" name="1_Frame">
  <a:themeElements>
    <a:clrScheme name="Frame">
      <a:dk1>
        <a:srgbClr val="000000"/>
      </a:dk1>
      <a:lt1>
        <a:srgbClr val="FFFFFF"/>
      </a:lt1>
      <a:dk2>
        <a:srgbClr val="545454"/>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Fram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F58D88600E1A94FA3EA08FFB8100B44" ma:contentTypeVersion="12" ma:contentTypeDescription="Create a new document." ma:contentTypeScope="" ma:versionID="07e4ddd58a83c4db61c786069a0f1040">
  <xsd:schema xmlns:xsd="http://www.w3.org/2001/XMLSchema" xmlns:xs="http://www.w3.org/2001/XMLSchema" xmlns:p="http://schemas.microsoft.com/office/2006/metadata/properties" xmlns:ns3="005420c5-ce29-4fd8-9b0b-06107616db10" xmlns:ns4="2410f877-682a-4a84-b4b9-52eb2a99858c" targetNamespace="http://schemas.microsoft.com/office/2006/metadata/properties" ma:root="true" ma:fieldsID="1f8d1c40977bbf3988b8287b743bd47e" ns3:_="" ns4:_="">
    <xsd:import namespace="005420c5-ce29-4fd8-9b0b-06107616db10"/>
    <xsd:import namespace="2410f877-682a-4a84-b4b9-52eb2a99858c"/>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DateTaken" minOccurs="0"/>
                <xsd:element ref="ns3:MediaLengthInSeconds" minOccurs="0"/>
                <xsd:element ref="ns3:_activity" minOccurs="0"/>
                <xsd:element ref="ns3:MediaServiceObjectDetectorVersions" minOccurs="0"/>
                <xsd:element ref="ns3:MediaServiceAutoTags"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05420c5-ce29-4fd8-9b0b-06107616db1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dexed="true" ma:internalName="MediaServiceDateTaken"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_activity" ma:index="15" nillable="true" ma:displayName="_activity" ma:hidden="true" ma:internalName="_activity">
      <xsd:simpleType>
        <xsd:restriction base="dms:Note"/>
      </xsd:simpleType>
    </xsd:element>
    <xsd:element name="MediaServiceObjectDetectorVersions" ma:index="16" nillable="true" ma:displayName="MediaServiceObjectDetectorVersions" ma:hidden="true" ma:indexed="true" ma:internalName="MediaServiceObjectDetectorVersions" ma:readOnly="true">
      <xsd:simpleType>
        <xsd:restriction base="dms:Text"/>
      </xsd:simpleType>
    </xsd:element>
    <xsd:element name="MediaServiceAutoTags" ma:index="17" nillable="true" ma:displayName="Tags" ma:internalName="MediaServiceAutoTags"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410f877-682a-4a84-b4b9-52eb2a99858c"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005420c5-ce29-4fd8-9b0b-06107616db10" xsi:nil="true"/>
  </documentManagement>
</p:properties>
</file>

<file path=customXml/itemProps1.xml><?xml version="1.0" encoding="utf-8"?>
<ds:datastoreItem xmlns:ds="http://schemas.openxmlformats.org/officeDocument/2006/customXml" ds:itemID="{DE02A077-0999-478C-9C60-4EFF11F4D5E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05420c5-ce29-4fd8-9b0b-06107616db10"/>
    <ds:schemaRef ds:uri="2410f877-682a-4a84-b4b9-52eb2a99858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E5EA83B-87B7-4501-80E8-67EA73D0A7CD}">
  <ds:schemaRefs>
    <ds:schemaRef ds:uri="http://schemas.microsoft.com/sharepoint/v3/contenttype/forms"/>
  </ds:schemaRefs>
</ds:datastoreItem>
</file>

<file path=customXml/itemProps3.xml><?xml version="1.0" encoding="utf-8"?>
<ds:datastoreItem xmlns:ds="http://schemas.openxmlformats.org/officeDocument/2006/customXml" ds:itemID="{74200611-D1C6-410F-93AE-353CD79CF576}">
  <ds:schemaRefs>
    <ds:schemaRef ds:uri="http://purl.org/dc/elements/1.1/"/>
    <ds:schemaRef ds:uri="http://www.w3.org/XML/1998/namespace"/>
    <ds:schemaRef ds:uri="http://schemas.microsoft.com/office/2006/documentManagement/types"/>
    <ds:schemaRef ds:uri="http://schemas.microsoft.com/office/infopath/2007/PartnerControls"/>
    <ds:schemaRef ds:uri="http://purl.org/dc/terms/"/>
    <ds:schemaRef ds:uri="http://schemas.openxmlformats.org/package/2006/metadata/core-properties"/>
    <ds:schemaRef ds:uri="005420c5-ce29-4fd8-9b0b-06107616db10"/>
    <ds:schemaRef ds:uri="2410f877-682a-4a84-b4b9-52eb2a99858c"/>
    <ds:schemaRef ds:uri="http://schemas.microsoft.com/office/2006/metadata/properties"/>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38624</TotalTime>
  <Words>2198</Words>
  <Application>Microsoft Office PowerPoint</Application>
  <PresentationFormat>On-screen Show (4:3)</PresentationFormat>
  <Paragraphs>291</Paragraphs>
  <Slides>57</Slides>
  <Notes>19</Notes>
  <HiddenSlides>0</HiddenSlides>
  <MMClips>0</MMClips>
  <ScaleCrop>false</ScaleCrop>
  <HeadingPairs>
    <vt:vector size="8" baseType="variant">
      <vt:variant>
        <vt:lpstr>Fonts Used</vt:lpstr>
      </vt:variant>
      <vt:variant>
        <vt:i4>8</vt:i4>
      </vt:variant>
      <vt:variant>
        <vt:lpstr>Theme</vt:lpstr>
      </vt:variant>
      <vt:variant>
        <vt:i4>5</vt:i4>
      </vt:variant>
      <vt:variant>
        <vt:lpstr>Embedded OLE Servers</vt:lpstr>
      </vt:variant>
      <vt:variant>
        <vt:i4>1</vt:i4>
      </vt:variant>
      <vt:variant>
        <vt:lpstr>Slide Titles</vt:lpstr>
      </vt:variant>
      <vt:variant>
        <vt:i4>57</vt:i4>
      </vt:variant>
    </vt:vector>
  </HeadingPairs>
  <TitlesOfParts>
    <vt:vector size="71" baseType="lpstr">
      <vt:lpstr>Arial</vt:lpstr>
      <vt:lpstr>Calibri</vt:lpstr>
      <vt:lpstr>Calibri Light</vt:lpstr>
      <vt:lpstr>Century Gothic</vt:lpstr>
      <vt:lpstr>Corbel</vt:lpstr>
      <vt:lpstr>Times New Roman</vt:lpstr>
      <vt:lpstr>Wingdings 2</vt:lpstr>
      <vt:lpstr>Wingdings 3</vt:lpstr>
      <vt:lpstr>Office Theme</vt:lpstr>
      <vt:lpstr>Ion</vt:lpstr>
      <vt:lpstr>Frame</vt:lpstr>
      <vt:lpstr>1_Ion</vt:lpstr>
      <vt:lpstr>1_Frame</vt:lpstr>
      <vt:lpstr>Worksheet</vt:lpstr>
      <vt:lpstr>Ocean Pines Association Annual Membership Meeting</vt:lpstr>
      <vt:lpstr>Call to order   Pledge of Allegiance </vt:lpstr>
      <vt:lpstr>Appointments Recorder – Linda Martin Parliamentarian – Bruce Bright Timekeeper – John Latham  Sergeant-at-Arms – Chief Tim Robinson Teller – Steve Ransdell</vt:lpstr>
      <vt:lpstr>Presentation –  Sam Wilkinson Volunteer Award </vt:lpstr>
      <vt:lpstr>Ascertainment of Quorum </vt:lpstr>
      <vt:lpstr>Approval of Agenda   Approval of Minutes of Annual Meeting – August 26, 2023 </vt:lpstr>
      <vt:lpstr>2025 Legal Report </vt:lpstr>
      <vt:lpstr>From the Auditors UHY LLP </vt:lpstr>
      <vt:lpstr>PowerPoint Presentation</vt:lpstr>
      <vt:lpstr>PowerPoint Presentation</vt:lpstr>
      <vt:lpstr>PowerPoint Presentation</vt:lpstr>
      <vt:lpstr>      2025 President’s Annual Report Dr. Stuart Lakernick</vt:lpstr>
      <vt:lpstr> Significant Board Accomplishments   </vt:lpstr>
      <vt:lpstr>     - Keeping our annual assessments low while increasing our Police Department and upgrading all our amenities  - New Golf Course Irrigation – New Pump Station  - Brought in Touch of Italy – our new restaurateur  - Referendum to build the new southside firehouse – HISTORIC   - Brought forth a BRAND NEW Racquet Sports Center Building  - Renovated courts at Racquet Center – landscaping refreshed at Racquet Center - Refresh of Beach Club interior, painting, landscaping with increased palm trees (also at Yacht Club, Beach Club, and north gate; updated landscaping including cherry trees, north gate flowers (sunflowers), and enhanced holiday decorations (Menorah and Kwanzaa)   - Electric sign expansion at the Yacht Club and south gate - Increased safety – now have 13 full-time police officers - Handicap accessibility for children at our parks - Dog Park rain enclosure scheduled to be installed - Increased beautification throughout Ocean Pines - Aggressive in collection of past unpaid assessments - Driving range building renovation  - Brand new Veterans Memorial Pavilion - Fully staffed lifeguards at ALL pools - Brand new bocce ball courts - Annual road resurfacing  - Continued funding for water pipes lining  - Our hit podcast hosted by Tony Russo (PinesCast)  - New gym floor in the Community Center - On track to be positive to budget approximately $1 million after depreciation      </vt:lpstr>
      <vt:lpstr>                                     Special thanks to the following for their service          to the Ocean Pines Association:     - Previous Board President and current Parliamentarian Doug Parks - Senior Director of Administration Linda Martin for her support to the board - All current board members for their outstanding service to our Ocean Pines community  - All volunteers that serve on our Advisory Committees - All the Administrative Staff of Ocean Pines Association               </vt:lpstr>
      <vt:lpstr>General Manager’s (Team) Report </vt:lpstr>
      <vt:lpstr>PowerPoint Presentation</vt:lpstr>
      <vt:lpstr>PowerPoint Presentation</vt:lpstr>
      <vt:lpstr>PowerPoint Presentation</vt:lpstr>
      <vt:lpstr>PowerPoint Presentation</vt:lpstr>
      <vt:lpstr>Aquatics</vt:lpstr>
      <vt:lpstr>Beach Club</vt:lpstr>
      <vt:lpstr>Golf</vt:lpstr>
      <vt:lpstr>Marina</vt:lpstr>
      <vt:lpstr>Racquet Sports</vt:lpstr>
      <vt:lpstr>Recreation &amp; Parks</vt:lpstr>
      <vt:lpstr>Veterans Memorial</vt:lpstr>
      <vt:lpstr>Food &amp; Beverage</vt:lpstr>
      <vt:lpstr>Safety</vt:lpstr>
      <vt:lpstr>Bulkheads &amp; Waterways</vt:lpstr>
      <vt:lpstr>Mailboxes</vt:lpstr>
      <vt:lpstr>Drainage</vt:lpstr>
      <vt:lpstr>Roads</vt:lpstr>
      <vt:lpstr>Landscaping &amp; Beautification</vt:lpstr>
      <vt:lpstr>Metrics –  CPI Violations </vt:lpstr>
      <vt:lpstr>Metrics –  Work Orders </vt:lpstr>
      <vt:lpstr>Metrics –  Customer Service (from info@oceanpines.org) </vt:lpstr>
      <vt:lpstr>2025 Financial Report </vt:lpstr>
      <vt:lpstr>PowerPoint Presentation</vt:lpstr>
      <vt:lpstr>PowerPoint Presentation</vt:lpstr>
      <vt:lpstr>PowerPoint Presentation</vt:lpstr>
      <vt:lpstr>PowerPoint Presentation</vt:lpstr>
      <vt:lpstr>PowerPoint Presentation</vt:lpstr>
      <vt:lpstr>Unfinished Business   None  </vt:lpstr>
      <vt:lpstr>New Business   None  </vt:lpstr>
      <vt:lpstr>Election Committee Report &amp; Validation </vt:lpstr>
      <vt:lpstr>Public Comments  </vt:lpstr>
      <vt:lpstr>Adjournment</vt:lpstr>
      <vt:lpstr>Supplemental Financial Reports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2020 Financial Report</dc:title>
  <dc:creator>Michelle Bennett</dc:creator>
  <cp:lastModifiedBy>Linda Martin</cp:lastModifiedBy>
  <cp:revision>524</cp:revision>
  <cp:lastPrinted>2025-08-08T17:39:46Z</cp:lastPrinted>
  <dcterms:created xsi:type="dcterms:W3CDTF">2020-08-03T19:32:40Z</dcterms:created>
  <dcterms:modified xsi:type="dcterms:W3CDTF">2025-08-08T19:05:17Z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0x010100DF58D88600E1A94FA3EA08FFB8100B44</vt:lpwstr>
  </property>
</Properties>
</file>