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1"/>
    <p:sldMasterId id="2147484398" r:id="rId2"/>
    <p:sldMasterId id="2147484422" r:id="rId3"/>
  </p:sldMasterIdLst>
  <p:notesMasterIdLst>
    <p:notesMasterId r:id="rId44"/>
  </p:notesMasterIdLst>
  <p:handoutMasterIdLst>
    <p:handoutMasterId r:id="rId45"/>
  </p:handoutMasterIdLst>
  <p:sldIdLst>
    <p:sldId id="267" r:id="rId4"/>
    <p:sldId id="1358" r:id="rId5"/>
    <p:sldId id="274" r:id="rId6"/>
    <p:sldId id="281" r:id="rId7"/>
    <p:sldId id="280" r:id="rId8"/>
    <p:sldId id="1252" r:id="rId9"/>
    <p:sldId id="733" r:id="rId10"/>
    <p:sldId id="1344" r:id="rId11"/>
    <p:sldId id="1342" r:id="rId12"/>
    <p:sldId id="1347" r:id="rId13"/>
    <p:sldId id="1377" r:id="rId14"/>
    <p:sldId id="652" r:id="rId15"/>
    <p:sldId id="654" r:id="rId16"/>
    <p:sldId id="1371" r:id="rId17"/>
    <p:sldId id="1378" r:id="rId18"/>
    <p:sldId id="1367" r:id="rId19"/>
    <p:sldId id="1373" r:id="rId20"/>
    <p:sldId id="1376" r:id="rId21"/>
    <p:sldId id="1375" r:id="rId22"/>
    <p:sldId id="1346" r:id="rId23"/>
    <p:sldId id="653" r:id="rId24"/>
    <p:sldId id="662" r:id="rId25"/>
    <p:sldId id="655" r:id="rId26"/>
    <p:sldId id="663" r:id="rId27"/>
    <p:sldId id="624" r:id="rId28"/>
    <p:sldId id="625" r:id="rId29"/>
    <p:sldId id="582" r:id="rId30"/>
    <p:sldId id="623" r:id="rId31"/>
    <p:sldId id="284" r:id="rId32"/>
    <p:sldId id="1359" r:id="rId33"/>
    <p:sldId id="1349" r:id="rId34"/>
    <p:sldId id="1381" r:id="rId35"/>
    <p:sldId id="1382" r:id="rId36"/>
    <p:sldId id="1383" r:id="rId37"/>
    <p:sldId id="1350" r:id="rId38"/>
    <p:sldId id="567" r:id="rId39"/>
    <p:sldId id="287" r:id="rId40"/>
    <p:sldId id="1360" r:id="rId41"/>
    <p:sldId id="1361" r:id="rId42"/>
    <p:sldId id="291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1CC"/>
    <a:srgbClr val="D65C00"/>
    <a:srgbClr val="E4E1DE"/>
    <a:srgbClr val="5F5ACC"/>
    <a:srgbClr val="FF0000"/>
    <a:srgbClr val="BCE1EC"/>
    <a:srgbClr val="FFFF00"/>
    <a:srgbClr val="FFFF66"/>
    <a:srgbClr val="04D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0" d="100"/>
          <a:sy n="110" d="100"/>
        </p:scale>
        <p:origin x="1542" y="13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NorthStar</a:t>
            </a:r>
            <a:r>
              <a:rPr lang="en-US" baseline="0"/>
              <a:t> Support Tickets Started by Month</a:t>
            </a:r>
            <a:endParaRPr lang="en-US"/>
          </a:p>
        </c:rich>
      </c:tx>
      <c:layout>
        <c:manualLayout>
          <c:xMode val="edge"/>
          <c:yMode val="edge"/>
          <c:x val="0.14460883519191323"/>
          <c:y val="2.8047682532624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336080986177593E-2"/>
          <c:y val="9.5547624049560465E-2"/>
          <c:w val="0.90286351706036749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Sheet2!$E$8:$E$11</c:f>
              <c:strCache>
                <c:ptCount val="4"/>
                <c:pt idx="0">
                  <c:v>DEC 2021</c:v>
                </c:pt>
                <c:pt idx="1">
                  <c:v>JAN 2022</c:v>
                </c:pt>
                <c:pt idx="2">
                  <c:v>FEB 2022</c:v>
                </c:pt>
                <c:pt idx="3">
                  <c:v>MAR 2022</c:v>
                </c:pt>
              </c:strCache>
            </c:strRef>
          </c:cat>
          <c:val>
            <c:numRef>
              <c:f>Sheet2!$F$8:$F$11</c:f>
              <c:numCache>
                <c:formatCode>General</c:formatCode>
                <c:ptCount val="4"/>
                <c:pt idx="0">
                  <c:v>34</c:v>
                </c:pt>
                <c:pt idx="1">
                  <c:v>29</c:v>
                </c:pt>
                <c:pt idx="2">
                  <c:v>25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F-43BB-8D7B-0CF7F10352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35900704"/>
        <c:axId val="835902784"/>
      </c:barChart>
      <c:catAx>
        <c:axId val="83590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902784"/>
        <c:crosses val="autoZero"/>
        <c:auto val="1"/>
        <c:lblAlgn val="ctr"/>
        <c:lblOffset val="100"/>
        <c:noMultiLvlLbl val="0"/>
      </c:catAx>
      <c:valAx>
        <c:axId val="8359027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90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  <a:endParaRPr lang="en-US" sz="24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206816AD-4628-4F04-B050-2C5662A3BCBC}">
      <dgm:prSet custT="1"/>
      <dgm:spPr>
        <a:noFill/>
        <a:ln>
          <a:noFill/>
        </a:ln>
      </dgm:spPr>
      <dgm:t>
        <a:bodyPr/>
        <a:lstStyle/>
        <a:p>
          <a:pPr marL="400050" lvl="1" indent="-23177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 Lights</a:t>
          </a:r>
        </a:p>
      </dgm:t>
    </dgm:pt>
    <dgm:pt modelId="{06AFEFC8-063E-4989-9949-B43F079202C0}" type="parTrans" cxnId="{80F7EB25-EDDF-414C-BE67-9DF3E3E7B128}">
      <dgm:prSet/>
      <dgm:spPr/>
      <dgm:t>
        <a:bodyPr/>
        <a:lstStyle/>
        <a:p>
          <a:endParaRPr lang="en-US" sz="1600"/>
        </a:p>
      </dgm:t>
    </dgm:pt>
    <dgm:pt modelId="{FB93759E-DAD9-44D5-91BE-E61712BFBFD9}" type="sibTrans" cxnId="{80F7EB25-EDDF-414C-BE67-9DF3E3E7B128}">
      <dgm:prSet/>
      <dgm:spPr/>
      <dgm:t>
        <a:bodyPr/>
        <a:lstStyle/>
        <a:p>
          <a:endParaRPr lang="en-US" sz="1600"/>
        </a:p>
      </dgm:t>
    </dgm:pt>
    <dgm:pt modelId="{0C001688-5666-4157-8642-DFFC965E0ACB}">
      <dgm:prSet custT="1"/>
      <dgm:spPr>
        <a:noFill/>
        <a:ln>
          <a:noFill/>
        </a:ln>
      </dgm:spPr>
      <dgm:t>
        <a:bodyPr/>
        <a:lstStyle/>
        <a:p>
          <a:pPr marL="512064" lvl="1" indent="-118872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16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New Business</a:t>
          </a:r>
        </a:p>
      </dgm:t>
    </dgm:pt>
    <dgm:pt modelId="{BFB4EBDE-081C-4135-990C-2F5B23618A79}" type="parTrans" cxnId="{701449B6-494B-4920-80EC-38CAD1B2180C}">
      <dgm:prSet/>
      <dgm:spPr/>
      <dgm:t>
        <a:bodyPr/>
        <a:lstStyle/>
        <a:p>
          <a:endParaRPr lang="en-US" sz="1600"/>
        </a:p>
      </dgm:t>
    </dgm:pt>
    <dgm:pt modelId="{39995255-3CCE-4012-85E6-8C9A1C459F8A}" type="sibTrans" cxnId="{701449B6-494B-4920-80EC-38CAD1B2180C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0AD9B432-AA33-42A7-A388-5401F59636B1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Metrics</a:t>
          </a:r>
        </a:p>
      </dgm:t>
    </dgm:pt>
    <dgm:pt modelId="{B1056687-E461-4415-97C4-B2C24EDD4996}" type="parTrans" cxnId="{59A135B3-6556-4193-BBFA-05375437B550}">
      <dgm:prSet/>
      <dgm:spPr/>
      <dgm:t>
        <a:bodyPr/>
        <a:lstStyle/>
        <a:p>
          <a:endParaRPr lang="en-US"/>
        </a:p>
      </dgm:t>
    </dgm:pt>
    <dgm:pt modelId="{B107DA7E-D8A7-4ECB-845F-EA73F7F29266}" type="sibTrans" cxnId="{59A135B3-6556-4193-BBFA-05375437B550}">
      <dgm:prSet/>
      <dgm:spPr/>
      <dgm:t>
        <a:bodyPr/>
        <a:lstStyle/>
        <a:p>
          <a:endParaRPr lang="en-US"/>
        </a:p>
      </dgm:t>
    </dgm:pt>
    <dgm:pt modelId="{DFE0B91B-1B90-493F-B893-3D762A48EF09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info@oceanpines.org</a:t>
          </a:r>
        </a:p>
      </dgm:t>
    </dgm:pt>
    <dgm:pt modelId="{24673EDB-3F1C-49B0-9A3E-C23B3292CA13}" type="parTrans" cxnId="{885793E8-C042-4DF1-AC29-4EC80304474C}">
      <dgm:prSet/>
      <dgm:spPr/>
      <dgm:t>
        <a:bodyPr/>
        <a:lstStyle/>
        <a:p>
          <a:endParaRPr lang="en-US"/>
        </a:p>
      </dgm:t>
    </dgm:pt>
    <dgm:pt modelId="{0F7D6DEE-58C7-4C4A-87DF-3C5340731F78}" type="sibTrans" cxnId="{885793E8-C042-4DF1-AC29-4EC80304474C}">
      <dgm:prSet/>
      <dgm:spPr/>
      <dgm:t>
        <a:bodyPr/>
        <a:lstStyle/>
        <a:p>
          <a:endParaRPr lang="en-US"/>
        </a:p>
      </dgm:t>
    </dgm:pt>
    <dgm:pt modelId="{AB762DC8-1461-4397-909A-3AA256DE703B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CPI Violations</a:t>
          </a:r>
        </a:p>
      </dgm:t>
    </dgm:pt>
    <dgm:pt modelId="{8CF0B05D-C6A3-440A-8CCE-A9C16D26F198}" type="parTrans" cxnId="{24127189-CE39-432F-AEDC-F41728BB0A4E}">
      <dgm:prSet/>
      <dgm:spPr/>
      <dgm:t>
        <a:bodyPr/>
        <a:lstStyle/>
        <a:p>
          <a:endParaRPr lang="en-US"/>
        </a:p>
      </dgm:t>
    </dgm:pt>
    <dgm:pt modelId="{831328AA-F5CC-4801-A16E-80B2DE7139D6}" type="sibTrans" cxnId="{24127189-CE39-432F-AEDC-F41728BB0A4E}">
      <dgm:prSet/>
      <dgm:spPr/>
      <dgm:t>
        <a:bodyPr/>
        <a:lstStyle/>
        <a:p>
          <a:endParaRPr lang="en-US"/>
        </a:p>
      </dgm:t>
    </dgm:pt>
    <dgm:pt modelId="{3AFA9107-3879-4316-AB22-C5594F08FCC0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Other</a:t>
          </a:r>
        </a:p>
      </dgm:t>
    </dgm:pt>
    <dgm:pt modelId="{2BBC96A7-B53F-466B-AB59-CC338AC349AB}" type="parTrans" cxnId="{95420ECD-228B-44E7-B4B3-D85F18282563}">
      <dgm:prSet/>
      <dgm:spPr/>
      <dgm:t>
        <a:bodyPr/>
        <a:lstStyle/>
        <a:p>
          <a:endParaRPr lang="en-US"/>
        </a:p>
      </dgm:t>
    </dgm:pt>
    <dgm:pt modelId="{39B7D013-9268-49F5-AC9C-C4302D4F4D5C}" type="sibTrans" cxnId="{95420ECD-228B-44E7-B4B3-D85F18282563}">
      <dgm:prSet/>
      <dgm:spPr/>
      <dgm:t>
        <a:bodyPr/>
        <a:lstStyle/>
        <a:p>
          <a:endParaRPr lang="en-US"/>
        </a:p>
      </dgm:t>
    </dgm:pt>
    <dgm:pt modelId="{7395C67D-D48B-482A-9BC1-7FAD99593B98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Northstar</a:t>
          </a:r>
        </a:p>
      </dgm:t>
    </dgm:pt>
    <dgm:pt modelId="{AA328382-9FEF-47BE-AD6C-269739C5050C}" type="parTrans" cxnId="{FBF50AC2-6607-456E-95E5-11DF7D5C1E3E}">
      <dgm:prSet/>
      <dgm:spPr/>
      <dgm:t>
        <a:bodyPr/>
        <a:lstStyle/>
        <a:p>
          <a:endParaRPr lang="en-US"/>
        </a:p>
      </dgm:t>
    </dgm:pt>
    <dgm:pt modelId="{C84BBF69-8AC7-4909-A295-5300A6A3EC88}" type="sibTrans" cxnId="{FBF50AC2-6607-456E-95E5-11DF7D5C1E3E}">
      <dgm:prSet/>
      <dgm:spPr/>
      <dgm:t>
        <a:bodyPr/>
        <a:lstStyle/>
        <a:p>
          <a:endParaRPr lang="en-US"/>
        </a:p>
      </dgm:t>
    </dgm:pt>
    <dgm:pt modelId="{F5A05B33-3991-4F4C-AE9D-AFB1C7F92100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Work Orders</a:t>
          </a:r>
        </a:p>
      </dgm:t>
    </dgm:pt>
    <dgm:pt modelId="{EC671A84-DB02-4ACD-9558-080767A043C5}" type="parTrans" cxnId="{5E588F3D-FEEB-4621-B32F-723A2AA5AA12}">
      <dgm:prSet/>
      <dgm:spPr/>
      <dgm:t>
        <a:bodyPr/>
        <a:lstStyle/>
        <a:p>
          <a:endParaRPr lang="en-US"/>
        </a:p>
      </dgm:t>
    </dgm:pt>
    <dgm:pt modelId="{40BE28C0-04BD-4D81-8507-E3D9A54AC561}" type="sibTrans" cxnId="{5E588F3D-FEEB-4621-B32F-723A2AA5AA12}">
      <dgm:prSet/>
      <dgm:spPr/>
      <dgm:t>
        <a:bodyPr/>
        <a:lstStyle/>
        <a:p>
          <a:endParaRPr lang="en-US"/>
        </a:p>
      </dgm:t>
    </dgm:pt>
    <dgm:pt modelId="{AEA9289A-06DC-49DB-ACB1-DC97DE392DE0}">
      <dgm:prSet custT="1"/>
      <dgm:spPr>
        <a:noFill/>
        <a:ln>
          <a:noFill/>
        </a:ln>
      </dgm:spPr>
      <dgm:t>
        <a:bodyPr/>
        <a:lstStyle/>
        <a:p>
          <a:pPr marL="400050" lvl="1" indent="-23177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Audio/Visual</a:t>
          </a:r>
        </a:p>
      </dgm:t>
    </dgm:pt>
    <dgm:pt modelId="{3A7DF46B-AEEB-4C55-AE44-ED0BD0709C04}" type="sibTrans" cxnId="{F5FF5FDB-9FDE-4AF3-A9E2-EDDDDDD6DB37}">
      <dgm:prSet/>
      <dgm:spPr/>
      <dgm:t>
        <a:bodyPr/>
        <a:lstStyle/>
        <a:p>
          <a:endParaRPr lang="en-US"/>
        </a:p>
      </dgm:t>
    </dgm:pt>
    <dgm:pt modelId="{D8CA14F7-1F64-4A2B-90BE-A017C28E826B}" type="parTrans" cxnId="{F5FF5FDB-9FDE-4AF3-A9E2-EDDDDDD6DB37}">
      <dgm:prSet/>
      <dgm:spPr/>
      <dgm:t>
        <a:bodyPr/>
        <a:lstStyle/>
        <a:p>
          <a:endParaRPr lang="en-US"/>
        </a:p>
      </dgm:t>
    </dgm:pt>
    <dgm:pt modelId="{D59E77DD-F38E-40F3-8CA4-B2B7414BE6A6}">
      <dgm:prSet custT="1"/>
      <dgm:spPr>
        <a:noFill/>
        <a:ln>
          <a:noFill/>
        </a:ln>
      </dgm:spPr>
      <dgm:t>
        <a:bodyPr/>
        <a:lstStyle/>
        <a:p>
          <a:pPr marL="574675" lvl="1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Clubhouse</a:t>
          </a:r>
        </a:p>
      </dgm:t>
    </dgm:pt>
    <dgm:pt modelId="{36F60E25-2CB6-4404-8F7D-CAA68D54C884}" type="sibTrans" cxnId="{72DE55E9-0B44-441B-B1DA-B9AD5C8AA21A}">
      <dgm:prSet/>
      <dgm:spPr/>
      <dgm:t>
        <a:bodyPr/>
        <a:lstStyle/>
        <a:p>
          <a:endParaRPr lang="en-US"/>
        </a:p>
      </dgm:t>
    </dgm:pt>
    <dgm:pt modelId="{3F541824-D6D9-4A04-AA37-E9D8E374D3BD}" type="parTrans" cxnId="{72DE55E9-0B44-441B-B1DA-B9AD5C8AA21A}">
      <dgm:prSet/>
      <dgm:spPr/>
      <dgm:t>
        <a:bodyPr/>
        <a:lstStyle/>
        <a:p>
          <a:endParaRPr lang="en-US"/>
        </a:p>
      </dgm:t>
    </dgm:pt>
    <dgm:pt modelId="{B2529F96-AA7F-4260-A25D-EB3F5A97269B}">
      <dgm:prSet custT="1"/>
      <dgm:spPr>
        <a:noFill/>
        <a:ln>
          <a:noFill/>
        </a:ln>
      </dgm:spPr>
      <dgm:t>
        <a:bodyPr/>
        <a:lstStyle/>
        <a:p>
          <a:pPr marL="400050" lvl="1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  <a:tabLst/>
          </a:pPr>
          <a:r>
            <a:rPr lang="en-US" sz="16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Pickleball Courts</a:t>
          </a:r>
        </a:p>
      </dgm:t>
    </dgm:pt>
    <dgm:pt modelId="{8100B752-E09B-45D1-ACB9-37A8F91C80BC}" type="parTrans" cxnId="{90CBE03B-F767-48EF-994F-B49014AC5DB9}">
      <dgm:prSet/>
      <dgm:spPr/>
      <dgm:t>
        <a:bodyPr/>
        <a:lstStyle/>
        <a:p>
          <a:endParaRPr lang="en-US"/>
        </a:p>
      </dgm:t>
    </dgm:pt>
    <dgm:pt modelId="{6A7ABB32-136F-4E93-8FBC-00A0E96FBDA9}" type="sibTrans" cxnId="{90CBE03B-F767-48EF-994F-B49014AC5DB9}">
      <dgm:prSet/>
      <dgm:spPr/>
      <dgm:t>
        <a:bodyPr/>
        <a:lstStyle/>
        <a:p>
          <a:endParaRPr lang="en-US"/>
        </a:p>
      </dgm:t>
    </dgm:pt>
    <dgm:pt modelId="{69FB59B7-A2D7-4752-B725-51C5F3C58197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Racquet Sports</a:t>
          </a:r>
        </a:p>
      </dgm:t>
    </dgm:pt>
    <dgm:pt modelId="{00A84E58-35B4-4049-85DE-F74C978E4370}" type="parTrans" cxnId="{1C8B08E3-5E4F-4831-BD39-6FBA27603E1D}">
      <dgm:prSet/>
      <dgm:spPr/>
      <dgm:t>
        <a:bodyPr/>
        <a:lstStyle/>
        <a:p>
          <a:endParaRPr lang="en-US"/>
        </a:p>
      </dgm:t>
    </dgm:pt>
    <dgm:pt modelId="{B92D517C-EADC-4400-B7DB-53984C87B929}" type="sibTrans" cxnId="{1C8B08E3-5E4F-4831-BD39-6FBA27603E1D}">
      <dgm:prSet/>
      <dgm:spPr/>
      <dgm:t>
        <a:bodyPr/>
        <a:lstStyle/>
        <a:p>
          <a:endParaRPr lang="en-US"/>
        </a:p>
      </dgm:t>
    </dgm:pt>
    <dgm:pt modelId="{46A6D3D5-59EC-4A77-8967-ACB34F111611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Ballfield</a:t>
          </a:r>
        </a:p>
      </dgm:t>
    </dgm:pt>
    <dgm:pt modelId="{FC6CA283-B846-4553-B4D3-B18DE97D0EFD}" type="parTrans" cxnId="{C1731D1C-1674-41A1-B55D-B09DA2E948AF}">
      <dgm:prSet/>
      <dgm:spPr/>
      <dgm:t>
        <a:bodyPr/>
        <a:lstStyle/>
        <a:p>
          <a:endParaRPr lang="en-US"/>
        </a:p>
      </dgm:t>
    </dgm:pt>
    <dgm:pt modelId="{5FF4FFA4-D24F-451D-A8E3-4647CCF89B0B}" type="sibTrans" cxnId="{C1731D1C-1674-41A1-B55D-B09DA2E948AF}">
      <dgm:prSet/>
      <dgm:spPr/>
      <dgm:t>
        <a:bodyPr/>
        <a:lstStyle/>
        <a:p>
          <a:endParaRPr lang="en-US"/>
        </a:p>
      </dgm:t>
    </dgm:pt>
    <dgm:pt modelId="{B55321EC-741A-4FDA-AEF1-774EF82C1256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Yacht Club</a:t>
          </a:r>
        </a:p>
      </dgm:t>
    </dgm:pt>
    <dgm:pt modelId="{431B6DFE-8E37-408D-9E15-39FF3D01A932}" type="parTrans" cxnId="{E5D5E23F-CA4F-483E-B61C-D80280649FBB}">
      <dgm:prSet/>
      <dgm:spPr/>
      <dgm:t>
        <a:bodyPr/>
        <a:lstStyle/>
        <a:p>
          <a:endParaRPr lang="en-US"/>
        </a:p>
      </dgm:t>
    </dgm:pt>
    <dgm:pt modelId="{4717FFF8-98AD-40C9-93BD-2D2702FA0E5C}" type="sibTrans" cxnId="{E5D5E23F-CA4F-483E-B61C-D80280649FBB}">
      <dgm:prSet/>
      <dgm:spPr/>
      <dgm:t>
        <a:bodyPr/>
        <a:lstStyle/>
        <a:p>
          <a:endParaRPr lang="en-US"/>
        </a:p>
      </dgm:t>
    </dgm:pt>
    <dgm:pt modelId="{D8C7EACC-C179-4E84-9C6C-C5E7F20180A9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Clubhouse</a:t>
          </a:r>
        </a:p>
      </dgm:t>
    </dgm:pt>
    <dgm:pt modelId="{81BE4985-6094-4E8B-BF90-3881DEB1B059}" type="parTrans" cxnId="{EE510850-F82D-4C60-A178-A0E9874240BF}">
      <dgm:prSet/>
      <dgm:spPr/>
      <dgm:t>
        <a:bodyPr/>
        <a:lstStyle/>
        <a:p>
          <a:endParaRPr lang="en-US"/>
        </a:p>
      </dgm:t>
    </dgm:pt>
    <dgm:pt modelId="{650D3B83-61F2-43E8-A474-3147413CE328}" type="sibTrans" cxnId="{EE510850-F82D-4C60-A178-A0E9874240BF}">
      <dgm:prSet/>
      <dgm:spPr/>
      <dgm:t>
        <a:bodyPr/>
        <a:lstStyle/>
        <a:p>
          <a:endParaRPr lang="en-US"/>
        </a:p>
      </dgm:t>
    </dgm:pt>
    <dgm:pt modelId="{7E089D28-EFAF-4452-800D-A6972FE17C5E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Aquatics</a:t>
          </a:r>
        </a:p>
      </dgm:t>
    </dgm:pt>
    <dgm:pt modelId="{D6F5AA33-B8A4-4CDE-916A-E3DDC5906DCA}" type="parTrans" cxnId="{5B358ECA-FE3C-4A00-832E-CDFE46B42574}">
      <dgm:prSet/>
      <dgm:spPr/>
      <dgm:t>
        <a:bodyPr/>
        <a:lstStyle/>
        <a:p>
          <a:endParaRPr lang="en-US"/>
        </a:p>
      </dgm:t>
    </dgm:pt>
    <dgm:pt modelId="{B7F5190D-2993-472F-8C16-64C2AB601807}" type="sibTrans" cxnId="{5B358ECA-FE3C-4A00-832E-CDFE46B42574}">
      <dgm:prSet/>
      <dgm:spPr/>
      <dgm:t>
        <a:bodyPr/>
        <a:lstStyle/>
        <a:p>
          <a:endParaRPr lang="en-US"/>
        </a:p>
      </dgm:t>
    </dgm:pt>
    <dgm:pt modelId="{A72FF302-E8A0-47A7-9AA8-19D805AB044B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Swim &amp; Racquet</a:t>
          </a:r>
        </a:p>
      </dgm:t>
    </dgm:pt>
    <dgm:pt modelId="{F481DF4B-9BBC-4061-93D9-31AFAAD7DF52}" type="parTrans" cxnId="{ECB418A0-9D61-4B9A-BC64-9BC064AAE42F}">
      <dgm:prSet/>
      <dgm:spPr/>
      <dgm:t>
        <a:bodyPr/>
        <a:lstStyle/>
        <a:p>
          <a:endParaRPr lang="en-US"/>
        </a:p>
      </dgm:t>
    </dgm:pt>
    <dgm:pt modelId="{C9F383F9-A415-46DF-BE2A-92ACAEF78488}" type="sibTrans" cxnId="{ECB418A0-9D61-4B9A-BC64-9BC064AAE42F}">
      <dgm:prSet/>
      <dgm:spPr/>
      <dgm:t>
        <a:bodyPr/>
        <a:lstStyle/>
        <a:p>
          <a:endParaRPr lang="en-US"/>
        </a:p>
      </dgm:t>
    </dgm:pt>
    <dgm:pt modelId="{BB08DF38-F0DC-4402-B9CD-EBF9FD540758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Beach Club</a:t>
          </a:r>
        </a:p>
      </dgm:t>
    </dgm:pt>
    <dgm:pt modelId="{157DAE1C-3714-43AA-AAC6-37F8C110D150}" type="parTrans" cxnId="{896722CB-EFD7-4410-B03E-B1AAEF7FF4CB}">
      <dgm:prSet/>
      <dgm:spPr/>
      <dgm:t>
        <a:bodyPr/>
        <a:lstStyle/>
        <a:p>
          <a:endParaRPr lang="en-US"/>
        </a:p>
      </dgm:t>
    </dgm:pt>
    <dgm:pt modelId="{31605270-08A2-45C8-A5F2-495D7080358C}" type="sibTrans" cxnId="{896722CB-EFD7-4410-B03E-B1AAEF7FF4CB}">
      <dgm:prSet/>
      <dgm:spPr/>
      <dgm:t>
        <a:bodyPr/>
        <a:lstStyle/>
        <a:p>
          <a:endParaRPr lang="en-US"/>
        </a:p>
      </dgm:t>
    </dgm:pt>
    <dgm:pt modelId="{EF2CC55C-C88D-49EF-89B0-CCAF52458840}">
      <dgm:prSet custT="1"/>
      <dgm:spPr>
        <a:noFill/>
        <a:ln>
          <a:noFill/>
        </a:ln>
      </dgm:spPr>
      <dgm:t>
        <a:bodyPr/>
        <a:lstStyle/>
        <a:p>
          <a:pPr marL="574675" lvl="0" indent="-1746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Marina</a:t>
          </a:r>
        </a:p>
      </dgm:t>
    </dgm:pt>
    <dgm:pt modelId="{74185D7F-2B6F-45C7-82C2-5AF5612AE9FC}" type="parTrans" cxnId="{12EC44B8-1A2E-4C05-A122-956E4E308951}">
      <dgm:prSet/>
      <dgm:spPr/>
      <dgm:t>
        <a:bodyPr/>
        <a:lstStyle/>
        <a:p>
          <a:endParaRPr lang="en-US"/>
        </a:p>
      </dgm:t>
    </dgm:pt>
    <dgm:pt modelId="{4FDFB123-290F-4B23-88E9-38C790580E2E}" type="sibTrans" cxnId="{12EC44B8-1A2E-4C05-A122-956E4E308951}">
      <dgm:prSet/>
      <dgm:spPr/>
      <dgm:t>
        <a:bodyPr/>
        <a:lstStyle/>
        <a:p>
          <a:endParaRPr lang="en-US"/>
        </a:p>
      </dgm:t>
    </dgm:pt>
    <dgm:pt modelId="{9CB23EB3-5B4A-421E-9893-8CB0463F6870}">
      <dgm:prSet custT="1"/>
      <dgm:spPr>
        <a:noFill/>
        <a:ln>
          <a:noFill/>
        </a:ln>
      </dgm:spPr>
      <dgm:t>
        <a:bodyPr/>
        <a:lstStyle/>
        <a:p>
          <a:pPr marL="574675" lvl="1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16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New Business</a:t>
          </a:r>
        </a:p>
      </dgm:t>
    </dgm:pt>
    <dgm:pt modelId="{CFC516F7-6ED4-4E50-80E7-2591214E592C}" type="parTrans" cxnId="{F348B1A6-471C-4DE4-BC58-CFAAF1E3122F}">
      <dgm:prSet/>
      <dgm:spPr/>
      <dgm:t>
        <a:bodyPr/>
        <a:lstStyle/>
        <a:p>
          <a:endParaRPr lang="en-US"/>
        </a:p>
      </dgm:t>
    </dgm:pt>
    <dgm:pt modelId="{03372837-A40C-4630-A9F6-3E1FB8AE91A7}" type="sibTrans" cxnId="{F348B1A6-471C-4DE4-BC58-CFAAF1E3122F}">
      <dgm:prSet/>
      <dgm:spPr/>
      <dgm:t>
        <a:bodyPr/>
        <a:lstStyle/>
        <a:p>
          <a:endParaRPr lang="en-US"/>
        </a:p>
      </dgm:t>
    </dgm:pt>
    <dgm:pt modelId="{5488A77C-BE90-4985-8FE1-5E6CC10870C3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Golf Carts</a:t>
          </a:r>
        </a:p>
      </dgm:t>
    </dgm:pt>
    <dgm:pt modelId="{B545AEA3-EB92-44FB-8E6D-BE887130982D}" type="parTrans" cxnId="{82CC4898-3398-497A-A65B-89187F109327}">
      <dgm:prSet/>
      <dgm:spPr/>
      <dgm:t>
        <a:bodyPr/>
        <a:lstStyle/>
        <a:p>
          <a:endParaRPr lang="en-US"/>
        </a:p>
      </dgm:t>
    </dgm:pt>
    <dgm:pt modelId="{CC85745C-F59C-4E53-B30A-B809533247CA}" type="sibTrans" cxnId="{82CC4898-3398-497A-A65B-89187F109327}">
      <dgm:prSet/>
      <dgm:spPr/>
      <dgm:t>
        <a:bodyPr/>
        <a:lstStyle/>
        <a:p>
          <a:endParaRPr lang="en-US"/>
        </a:p>
      </dgm:t>
    </dgm:pt>
    <dgm:pt modelId="{4877F48C-DEAB-44E5-B623-194435D25F63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South Gate Pond Lights</a:t>
          </a:r>
        </a:p>
      </dgm:t>
    </dgm:pt>
    <dgm:pt modelId="{1BD90C62-273F-47BE-A6EE-AF1518E8E2A2}" type="parTrans" cxnId="{49AA516E-7D6D-4B08-9205-962D618649DA}">
      <dgm:prSet/>
      <dgm:spPr/>
    </dgm:pt>
    <dgm:pt modelId="{AAF5CE58-9D85-40F3-96E6-CF66A68C3C79}" type="sibTrans" cxnId="{49AA516E-7D6D-4B08-9205-962D618649DA}">
      <dgm:prSet/>
      <dgm:spPr/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7066">
        <dgm:presLayoutVars>
          <dgm:bulletEnabled val="1"/>
        </dgm:presLayoutVars>
      </dgm:prSet>
      <dgm:spPr/>
    </dgm:pt>
  </dgm:ptLst>
  <dgm:cxnLst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022D5D1A-5F75-401A-9425-7940B8A81B66}" type="presOf" srcId="{0C001688-5666-4157-8642-DFFC965E0ACB}" destId="{17F224EC-808A-4A8F-B7DC-2E5B9557C321}" srcOrd="0" destOrd="2" presId="urn:microsoft.com/office/officeart/2005/8/layout/default"/>
    <dgm:cxn modelId="{C1731D1C-1674-41A1-B55D-B09DA2E948AF}" srcId="{13B849B3-EE92-4F22-8F7E-142A51942BD8}" destId="{46A6D3D5-59EC-4A77-8967-ACB34F111611}" srcOrd="13" destOrd="0" parTransId="{FC6CA283-B846-4553-B4D3-B18DE97D0EFD}" sibTransId="{5FF4FFA4-D24F-451D-A8E3-4647CCF89B0B}"/>
    <dgm:cxn modelId="{80F7EB25-EDDF-414C-BE67-9DF3E3E7B128}" srcId="{13B849B3-EE92-4F22-8F7E-142A51942BD8}" destId="{206816AD-4628-4F04-B050-2C5662A3BCBC}" srcOrd="0" destOrd="0" parTransId="{06AFEFC8-063E-4989-9949-B43F079202C0}" sibTransId="{FB93759E-DAD9-44D5-91BE-E61712BFBFD9}"/>
    <dgm:cxn modelId="{0C90DB30-1213-4EDE-A93C-2AEA56395228}" type="presOf" srcId="{4877F48C-DEAB-44E5-B623-194435D25F63}" destId="{17F224EC-808A-4A8F-B7DC-2E5B9557C321}" srcOrd="0" destOrd="12" presId="urn:microsoft.com/office/officeart/2005/8/layout/default"/>
    <dgm:cxn modelId="{90CBE03B-F767-48EF-994F-B49014AC5DB9}" srcId="{13B849B3-EE92-4F22-8F7E-142A51942BD8}" destId="{B2529F96-AA7F-4260-A25D-EB3F5A97269B}" srcOrd="2" destOrd="0" parTransId="{8100B752-E09B-45D1-ACB9-37A8F91C80BC}" sibTransId="{6A7ABB32-136F-4E93-8FBC-00A0E96FBDA9}"/>
    <dgm:cxn modelId="{5E588F3D-FEEB-4621-B32F-723A2AA5AA12}" srcId="{13B849B3-EE92-4F22-8F7E-142A51942BD8}" destId="{F5A05B33-3991-4F4C-AE9D-AFB1C7F92100}" srcOrd="8" destOrd="0" parTransId="{EC671A84-DB02-4ACD-9558-080767A043C5}" sibTransId="{40BE28C0-04BD-4D81-8507-E3D9A54AC561}"/>
    <dgm:cxn modelId="{E5D5E23F-CA4F-483E-B61C-D80280649FBB}" srcId="{13B849B3-EE92-4F22-8F7E-142A51942BD8}" destId="{B55321EC-741A-4FDA-AEF1-774EF82C1256}" srcOrd="14" destOrd="0" parTransId="{431B6DFE-8E37-408D-9E15-39FF3D01A932}" sibTransId="{4717FFF8-98AD-40C9-93BD-2D2702FA0E5C}"/>
    <dgm:cxn modelId="{0764B95B-4AB0-4414-B48E-8E045B5C60EF}" type="presOf" srcId="{3AFA9107-3879-4316-AB22-C5594F08FCC0}" destId="{17F224EC-808A-4A8F-B7DC-2E5B9557C321}" srcOrd="0" destOrd="14" presId="urn:microsoft.com/office/officeart/2005/8/layout/default"/>
    <dgm:cxn modelId="{D4524B5E-0E17-47F4-B223-0C261C5A3DE4}" type="presOf" srcId="{0AD9B432-AA33-42A7-A388-5401F59636B1}" destId="{17F224EC-808A-4A8F-B7DC-2E5B9557C321}" srcOrd="0" destOrd="8" presId="urn:microsoft.com/office/officeart/2005/8/layout/default"/>
    <dgm:cxn modelId="{A519E863-E7AF-4E2B-8CBD-1A57B8032355}" type="presOf" srcId="{AB762DC8-1461-4397-909A-3AA256DE703B}" destId="{17F224EC-808A-4A8F-B7DC-2E5B9557C321}" srcOrd="0" destOrd="10" presId="urn:microsoft.com/office/officeart/2005/8/layout/default"/>
    <dgm:cxn modelId="{1AD3D466-01AF-491B-B73B-CEE5A886BF4D}" type="presOf" srcId="{7E089D28-EFAF-4452-800D-A6972FE17C5E}" destId="{17F224EC-808A-4A8F-B7DC-2E5B9557C321}" srcOrd="0" destOrd="15" presId="urn:microsoft.com/office/officeart/2005/8/layout/default"/>
    <dgm:cxn modelId="{5A8C904A-CF55-4D9E-ABEB-C5DBEEAB180D}" type="presOf" srcId="{7395C67D-D48B-482A-9BC1-7FAD99593B98}" destId="{17F224EC-808A-4A8F-B7DC-2E5B9557C321}" srcOrd="0" destOrd="13" presId="urn:microsoft.com/office/officeart/2005/8/layout/default"/>
    <dgm:cxn modelId="{29C2194E-3EA9-4A42-815B-7EF7ED6D0630}" type="presOf" srcId="{D8C7EACC-C179-4E84-9C6C-C5E7F20180A9}" destId="{17F224EC-808A-4A8F-B7DC-2E5B9557C321}" srcOrd="0" destOrd="19" presId="urn:microsoft.com/office/officeart/2005/8/layout/default"/>
    <dgm:cxn modelId="{49AA516E-7D6D-4B08-9205-962D618649DA}" srcId="{13B849B3-EE92-4F22-8F7E-142A51942BD8}" destId="{4877F48C-DEAB-44E5-B623-194435D25F63}" srcOrd="9" destOrd="0" parTransId="{1BD90C62-273F-47BE-A6EE-AF1518E8E2A2}" sibTransId="{AAF5CE58-9D85-40F3-96E6-CF66A68C3C79}"/>
    <dgm:cxn modelId="{EE510850-F82D-4C60-A178-A0E9874240BF}" srcId="{13B849B3-EE92-4F22-8F7E-142A51942BD8}" destId="{D8C7EACC-C179-4E84-9C6C-C5E7F20180A9}" srcOrd="15" destOrd="0" parTransId="{81BE4985-6094-4E8B-BF90-3881DEB1B059}" sibTransId="{650D3B83-61F2-43E8-A474-3147413CE328}"/>
    <dgm:cxn modelId="{83E44B52-0716-4281-83C6-0014F5466BBE}" type="presOf" srcId="{EF2CC55C-C88D-49EF-89B0-CCAF52458840}" destId="{17F224EC-808A-4A8F-B7DC-2E5B9557C321}" srcOrd="0" destOrd="21" presId="urn:microsoft.com/office/officeart/2005/8/layout/default"/>
    <dgm:cxn modelId="{F1149256-4846-48E4-9448-7313A86590DD}" type="presOf" srcId="{C8330427-0822-4E52-B101-8F71B7704093}" destId="{17F224EC-808A-4A8F-B7DC-2E5B9557C321}" srcOrd="0" destOrd="23" presId="urn:microsoft.com/office/officeart/2005/8/layout/default"/>
    <dgm:cxn modelId="{92115879-CD9E-49D1-B064-DD46C29F5FA3}" type="presOf" srcId="{BB08DF38-F0DC-4402-B9CD-EBF9FD540758}" destId="{17F224EC-808A-4A8F-B7DC-2E5B9557C321}" srcOrd="0" destOrd="22" presId="urn:microsoft.com/office/officeart/2005/8/layout/default"/>
    <dgm:cxn modelId="{746DEC59-525E-41EB-B970-49DB33E03CAC}" type="presOf" srcId="{A72FF302-E8A0-47A7-9AA8-19D805AB044B}" destId="{17F224EC-808A-4A8F-B7DC-2E5B9557C321}" srcOrd="0" destOrd="20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24127189-CE39-432F-AEDC-F41728BB0A4E}" srcId="{13B849B3-EE92-4F22-8F7E-142A51942BD8}" destId="{AB762DC8-1461-4397-909A-3AA256DE703B}" srcOrd="7" destOrd="0" parTransId="{8CF0B05D-C6A3-440A-8CCE-A9C16D26F198}" sibTransId="{831328AA-F5CC-4801-A16E-80B2DE7139D6}"/>
    <dgm:cxn modelId="{3E7E4096-8BF4-4ED4-8395-F855A41087AF}" type="presOf" srcId="{9CB23EB3-5B4A-421E-9893-8CB0463F6870}" destId="{17F224EC-808A-4A8F-B7DC-2E5B9557C321}" srcOrd="0" destOrd="4" presId="urn:microsoft.com/office/officeart/2005/8/layout/default"/>
    <dgm:cxn modelId="{82CC4898-3398-497A-A65B-89187F109327}" srcId="{13B849B3-EE92-4F22-8F7E-142A51942BD8}" destId="{5488A77C-BE90-4985-8FE1-5E6CC10870C3}" srcOrd="4" destOrd="0" parTransId="{B545AEA3-EB92-44FB-8E6D-BE887130982D}" sibTransId="{CC85745C-F59C-4E53-B30A-B809533247CA}"/>
    <dgm:cxn modelId="{ECB418A0-9D61-4B9A-BC64-9BC064AAE42F}" srcId="{13B849B3-EE92-4F22-8F7E-142A51942BD8}" destId="{A72FF302-E8A0-47A7-9AA8-19D805AB044B}" srcOrd="16" destOrd="0" parTransId="{F481DF4B-9BBC-4061-93D9-31AFAAD7DF52}" sibTransId="{C9F383F9-A415-46DF-BE2A-92ACAEF78488}"/>
    <dgm:cxn modelId="{D2A888A3-F0DB-4502-8A02-D8CEB6FC6C83}" type="presOf" srcId="{B55321EC-741A-4FDA-AEF1-774EF82C1256}" destId="{17F224EC-808A-4A8F-B7DC-2E5B9557C321}" srcOrd="0" destOrd="18" presId="urn:microsoft.com/office/officeart/2005/8/layout/default"/>
    <dgm:cxn modelId="{F348B1A6-471C-4DE4-BC58-CFAAF1E3122F}" srcId="{B2529F96-AA7F-4260-A25D-EB3F5A97269B}" destId="{9CB23EB3-5B4A-421E-9893-8CB0463F6870}" srcOrd="0" destOrd="0" parTransId="{CFC516F7-6ED4-4E50-80E7-2591214E592C}" sibTransId="{03372837-A40C-4630-A9F6-3E1FB8AE91A7}"/>
    <dgm:cxn modelId="{E0EC7EA7-83D2-4314-84F9-1DED6097F882}" type="presOf" srcId="{AEA9289A-06DC-49DB-ACB1-DC97DE392DE0}" destId="{17F224EC-808A-4A8F-B7DC-2E5B9557C321}" srcOrd="0" destOrd="5" presId="urn:microsoft.com/office/officeart/2005/8/layout/default"/>
    <dgm:cxn modelId="{F1A3AAB1-3AA5-439B-8C57-9B351BDAA8CB}" type="presOf" srcId="{B2529F96-AA7F-4260-A25D-EB3F5A97269B}" destId="{17F224EC-808A-4A8F-B7DC-2E5B9557C321}" srcOrd="0" destOrd="3" presId="urn:microsoft.com/office/officeart/2005/8/layout/default"/>
    <dgm:cxn modelId="{59A135B3-6556-4193-BBFA-05375437B550}" srcId="{13B849B3-EE92-4F22-8F7E-142A51942BD8}" destId="{0AD9B432-AA33-42A7-A388-5401F59636B1}" srcOrd="5" destOrd="0" parTransId="{B1056687-E461-4415-97C4-B2C24EDD4996}" sibTransId="{B107DA7E-D8A7-4ECB-845F-EA73F7F29266}"/>
    <dgm:cxn modelId="{51EC67B5-0928-4126-A1C3-167090903FBE}" type="presOf" srcId="{206816AD-4628-4F04-B050-2C5662A3BCBC}" destId="{17F224EC-808A-4A8F-B7DC-2E5B9557C321}" srcOrd="0" destOrd="1" presId="urn:microsoft.com/office/officeart/2005/8/layout/default"/>
    <dgm:cxn modelId="{701449B6-494B-4920-80EC-38CAD1B2180C}" srcId="{13B849B3-EE92-4F22-8F7E-142A51942BD8}" destId="{0C001688-5666-4157-8642-DFFC965E0ACB}" srcOrd="1" destOrd="0" parTransId="{BFB4EBDE-081C-4135-990C-2F5B23618A79}" sibTransId="{39995255-3CCE-4012-85E6-8C9A1C459F8A}"/>
    <dgm:cxn modelId="{12EC44B8-1A2E-4C05-A122-956E4E308951}" srcId="{13B849B3-EE92-4F22-8F7E-142A51942BD8}" destId="{EF2CC55C-C88D-49EF-89B0-CCAF52458840}" srcOrd="17" destOrd="0" parTransId="{74185D7F-2B6F-45C7-82C2-5AF5612AE9FC}" sibTransId="{4FDFB123-290F-4B23-88E9-38C790580E2E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38E9ECB8-D886-47CD-B7B1-BA1704B39DC8}" type="presOf" srcId="{DFE0B91B-1B90-493F-B893-3D762A48EF09}" destId="{17F224EC-808A-4A8F-B7DC-2E5B9557C321}" srcOrd="0" destOrd="9" presId="urn:microsoft.com/office/officeart/2005/8/layout/default"/>
    <dgm:cxn modelId="{FBF50AC2-6607-456E-95E5-11DF7D5C1E3E}" srcId="{13B849B3-EE92-4F22-8F7E-142A51942BD8}" destId="{7395C67D-D48B-482A-9BC1-7FAD99593B98}" srcOrd="10" destOrd="0" parTransId="{AA328382-9FEF-47BE-AD6C-269739C5050C}" sibTransId="{C84BBF69-8AC7-4909-A295-5300A6A3EC88}"/>
    <dgm:cxn modelId="{5B358ECA-FE3C-4A00-832E-CDFE46B42574}" srcId="{3AFA9107-3879-4316-AB22-C5594F08FCC0}" destId="{7E089D28-EFAF-4452-800D-A6972FE17C5E}" srcOrd="0" destOrd="0" parTransId="{D6F5AA33-B8A4-4CDE-916A-E3DDC5906DCA}" sibTransId="{B7F5190D-2993-472F-8C16-64C2AB601807}"/>
    <dgm:cxn modelId="{896722CB-EFD7-4410-B03E-B1AAEF7FF4CB}" srcId="{13B849B3-EE92-4F22-8F7E-142A51942BD8}" destId="{BB08DF38-F0DC-4402-B9CD-EBF9FD540758}" srcOrd="18" destOrd="0" parTransId="{157DAE1C-3714-43AA-AAC6-37F8C110D150}" sibTransId="{31605270-08A2-45C8-A5F2-495D7080358C}"/>
    <dgm:cxn modelId="{95420ECD-228B-44E7-B4B3-D85F18282563}" srcId="{13B849B3-EE92-4F22-8F7E-142A51942BD8}" destId="{3AFA9107-3879-4316-AB22-C5594F08FCC0}" srcOrd="11" destOrd="0" parTransId="{2BBC96A7-B53F-466B-AB59-CC338AC349AB}" sibTransId="{39B7D013-9268-49F5-AC9C-C4302D4F4D5C}"/>
    <dgm:cxn modelId="{82FD05DA-DCF3-4409-A6C0-D28A4E953035}" type="presOf" srcId="{D59E77DD-F38E-40F3-8CA4-B2B7414BE6A6}" destId="{17F224EC-808A-4A8F-B7DC-2E5B9557C321}" srcOrd="0" destOrd="6" presId="urn:microsoft.com/office/officeart/2005/8/layout/default"/>
    <dgm:cxn modelId="{F5FF5FDB-9FDE-4AF3-A9E2-EDDDDDD6DB37}" srcId="{13B849B3-EE92-4F22-8F7E-142A51942BD8}" destId="{AEA9289A-06DC-49DB-ACB1-DC97DE392DE0}" srcOrd="3" destOrd="0" parTransId="{D8CA14F7-1F64-4A2B-90BE-A017C28E826B}" sibTransId="{3A7DF46B-AEEB-4C55-AE44-ED0BD0709C04}"/>
    <dgm:cxn modelId="{B6CA57DD-AFCD-4703-A094-7219B8869534}" type="presOf" srcId="{46A6D3D5-59EC-4A77-8967-ACB34F111611}" destId="{17F224EC-808A-4A8F-B7DC-2E5B9557C321}" srcOrd="0" destOrd="17" presId="urn:microsoft.com/office/officeart/2005/8/layout/default"/>
    <dgm:cxn modelId="{F39BAADD-682E-4B94-B76F-BB40161702B1}" type="presOf" srcId="{5488A77C-BE90-4985-8FE1-5E6CC10870C3}" destId="{17F224EC-808A-4A8F-B7DC-2E5B9557C321}" srcOrd="0" destOrd="7" presId="urn:microsoft.com/office/officeart/2005/8/layout/default"/>
    <dgm:cxn modelId="{1C8B08E3-5E4F-4831-BD39-6FBA27603E1D}" srcId="{13B849B3-EE92-4F22-8F7E-142A51942BD8}" destId="{69FB59B7-A2D7-4752-B725-51C5F3C58197}" srcOrd="12" destOrd="0" parTransId="{00A84E58-35B4-4049-85DE-F74C978E4370}" sibTransId="{B92D517C-EADC-4400-B7DB-53984C87B929}"/>
    <dgm:cxn modelId="{885793E8-C042-4DF1-AC29-4EC80304474C}" srcId="{13B849B3-EE92-4F22-8F7E-142A51942BD8}" destId="{DFE0B91B-1B90-493F-B893-3D762A48EF09}" srcOrd="6" destOrd="0" parTransId="{24673EDB-3F1C-49B0-9A3E-C23B3292CA13}" sibTransId="{0F7D6DEE-58C7-4C4A-87DF-3C5340731F78}"/>
    <dgm:cxn modelId="{72DE55E9-0B44-441B-B1DA-B9AD5C8AA21A}" srcId="{AEA9289A-06DC-49DB-ACB1-DC97DE392DE0}" destId="{D59E77DD-F38E-40F3-8CA4-B2B7414BE6A6}" srcOrd="0" destOrd="0" parTransId="{3F541824-D6D9-4A04-AA37-E9D8E374D3BD}" sibTransId="{36F60E25-2CB6-4404-8F7D-CAA68D54C884}"/>
    <dgm:cxn modelId="{386085F2-9FBD-4522-949E-142CE8E8A297}" srcId="{13B849B3-EE92-4F22-8F7E-142A51942BD8}" destId="{C8330427-0822-4E52-B101-8F71B7704093}" srcOrd="19" destOrd="0" parTransId="{50838DAC-9624-48C2-A863-AB02E02EDFB2}" sibTransId="{3C3F3C89-C0AA-4665-A4CF-A6FE61D29742}"/>
    <dgm:cxn modelId="{A5F675F6-B69A-48DF-99DC-3123E7DA828B}" type="presOf" srcId="{F5A05B33-3991-4F4C-AE9D-AFB1C7F92100}" destId="{17F224EC-808A-4A8F-B7DC-2E5B9557C321}" srcOrd="0" destOrd="11" presId="urn:microsoft.com/office/officeart/2005/8/layout/default"/>
    <dgm:cxn modelId="{B6F5BCFE-A9E7-4327-94C2-9FB9C8865082}" type="presOf" srcId="{69FB59B7-A2D7-4752-B725-51C5F3C58197}" destId="{17F224EC-808A-4A8F-B7DC-2E5B9557C321}" srcOrd="0" destOrd="16" presId="urn:microsoft.com/office/officeart/2005/8/layout/default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4018" y="0"/>
          <a:ext cx="8221563" cy="571653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8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  <a:endParaRPr lang="en-US" sz="24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 Lights</a:t>
          </a:r>
        </a:p>
        <a:p>
          <a:pPr marL="512064" lvl="1" indent="-118872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16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New Business</a:t>
          </a:r>
        </a:p>
        <a:p>
          <a:pPr marL="400050" lvl="1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  <a:tabLst/>
          </a:pPr>
          <a:r>
            <a:rPr lang="en-US" sz="16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Pickleball Courts</a:t>
          </a:r>
        </a:p>
        <a:p>
          <a:pPr marL="574675" lvl="1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  <a:tabLst/>
          </a:pPr>
          <a:r>
            <a:rPr lang="en-US" sz="16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New Business</a:t>
          </a:r>
        </a:p>
        <a:p>
          <a:pPr marL="400050" lvl="1" indent="-23177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Audio/Visual</a:t>
          </a:r>
        </a:p>
        <a:p>
          <a:pPr marL="574675" lvl="1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Clubhouse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Golf Carts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Metrics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info@oceanpines.org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CPI Violations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Work Orders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South Gate Pond Lights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Northstar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Other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Aquatics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Racquet Sports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Ballfield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Yacht Club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Clubhouse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Swim &amp; Racquet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Marina</a:t>
          </a:r>
        </a:p>
        <a:p>
          <a:pPr marL="574675" lvl="0" indent="-1746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Char char="Ø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Beach Club</a:t>
          </a:r>
        </a:p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18" y="0"/>
        <a:ext cx="8221563" cy="5716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3/23/2022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3/23/2022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44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18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96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99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52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20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790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11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5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2913167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9ED1-20B6-486E-AD1A-0AF57D3268A8}" type="datetime1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462" y="976508"/>
            <a:ext cx="4143979" cy="2367221"/>
          </a:xfrm>
        </p:spPr>
        <p:txBody>
          <a:bodyPr>
            <a:normAutofit/>
          </a:bodyPr>
          <a:lstStyle/>
          <a:p>
            <a:r>
              <a:rPr lang="en-US" sz="4700" dirty="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89462" y="3531204"/>
            <a:ext cx="4148190" cy="160657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march 23, 2022</a:t>
            </a:r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3" y="3528543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3718" y="977965"/>
            <a:ext cx="2339583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279" y="1999767"/>
            <a:ext cx="2099328" cy="20993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22229" y="174176"/>
            <a:ext cx="4267201" cy="528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Audio/Visual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7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 meeting system used in Clubhouse Meeting Room for the first time on March 12</a:t>
            </a:r>
            <a:r>
              <a:rPr kumimoji="0" lang="en-US" sz="1700" i="0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sz="17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7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Mid-South Audio put together a portable system; IT and PR vetted the system  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7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for true virtual participation by membership during Board meetings and town halls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can also be used in other locations</a:t>
            </a:r>
            <a:endParaRPr kumimoji="0" lang="en-US" sz="17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7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cost:  $13,157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and PR also vetted a “budget system” for the Administration Conference Room for committee use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7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will be installed in-house for less than $1,000</a:t>
            </a:r>
          </a:p>
          <a:p>
            <a:pPr marL="569913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wall, floor, indoor&#10;&#10;Description automatically generated">
            <a:extLst>
              <a:ext uri="{FF2B5EF4-FFF2-40B4-BE49-F238E27FC236}">
                <a16:creationId xmlns:a16="http://schemas.microsoft.com/office/drawing/2014/main" id="{F9C13DE9-0568-4360-8D63-7636B9DA5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71" y="1670684"/>
            <a:ext cx="3810000" cy="25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7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F0787B-3E20-4250-9582-DDCB19815A3B}"/>
              </a:ext>
            </a:extLst>
          </p:cNvPr>
          <p:cNvSpPr txBox="1"/>
          <p:nvPr/>
        </p:nvSpPr>
        <p:spPr>
          <a:xfrm>
            <a:off x="265425" y="162661"/>
            <a:ext cx="8582484" cy="41829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60325">
              <a:spcAft>
                <a:spcPts val="800"/>
              </a:spcAft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Golf Carts</a:t>
            </a:r>
          </a:p>
          <a:p>
            <a:pPr marL="346075" indent="-285750"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76 golf carts purchased in 2016 for $369,436 after trade-in of old fleet</a:t>
            </a:r>
          </a:p>
          <a:p>
            <a:pPr marL="346075" indent="-28575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Sixth year of a seven year depreciation schedule (fully depreciated in 2023)</a:t>
            </a:r>
          </a:p>
          <a:p>
            <a:pPr marL="346075" indent="-28575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Warranty has expired and carts are starting to show wear (seats, panels, windshields, tires, etc.)</a:t>
            </a:r>
          </a:p>
          <a:p>
            <a:pPr marL="346075" indent="-28575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Recommending trade-in carts now and purchase new fleet for $110,000 less than 2016</a:t>
            </a:r>
          </a:p>
          <a:p>
            <a:pPr marL="803275" lvl="1" indent="-28575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Depreciation will drop from $52,777 to $37,300</a:t>
            </a:r>
          </a:p>
          <a:p>
            <a:pPr marL="803275" lvl="1" indent="-28575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carts are more full-efficient, are quieter, and will have lower maintenance costs</a:t>
            </a:r>
          </a:p>
          <a:p>
            <a:pPr marL="803275" lvl="1" indent="-28575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 of new carts could take up to 18 months.</a:t>
            </a:r>
          </a:p>
          <a:p>
            <a:pPr marL="803275" lvl="1" indent="-28575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Purchase price:  $260,908 ($5,800 each; $2,000-$2,500 trade in for each cart)</a:t>
            </a:r>
          </a:p>
          <a:p>
            <a:pPr marL="346075" indent="-28575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Business</a:t>
            </a:r>
          </a:p>
          <a:p>
            <a:pPr marL="346075" indent="-285750">
              <a:buFont typeface="Arial" panose="020B0604020202020204" pitchFamily="34" charset="0"/>
              <a:buChar char="•"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D0A6F8-8D39-43D9-8920-BE426C53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41" y="3857896"/>
            <a:ext cx="6358128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7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996"/>
            <a:ext cx="7886700" cy="550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CUSTOMER SERVICE DASHBOARD</a:t>
            </a:r>
            <a:br>
              <a:rPr lang="en-US" b="1" u="sng" dirty="0"/>
            </a:br>
            <a:r>
              <a:rPr lang="en-US" sz="3100" u="sng" dirty="0"/>
              <a:t>(FROM INFO@OCEANPINES.ORG)</a:t>
            </a:r>
            <a:br>
              <a:rPr lang="en-US" sz="3100" b="1" u="sng" dirty="0"/>
            </a:br>
            <a:r>
              <a:rPr lang="en-US" sz="3100" b="1" u="sng" dirty="0" err="1"/>
              <a:t>febrUARY</a:t>
            </a:r>
            <a:r>
              <a:rPr lang="en-US" b="1" u="sng" dirty="0"/>
              <a:t> 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2148398" y="2160270"/>
          <a:ext cx="4989249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234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Received – February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Drainage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Works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996"/>
            <a:ext cx="7886700" cy="550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CPI Violation Dashboard</a:t>
            </a:r>
            <a:br>
              <a:rPr lang="en-US" b="1" u="sng" dirty="0"/>
            </a:br>
            <a:r>
              <a:rPr lang="en-US" b="1" u="sng" dirty="0" err="1"/>
              <a:t>febrUARY</a:t>
            </a:r>
            <a:endParaRPr lang="en-US" b="1" u="sng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109536" y="2521994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1/31/22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2/28/22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83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754EE-6586-4285-A2A9-8AC53E80F57D}"/>
              </a:ext>
            </a:extLst>
          </p:cNvPr>
          <p:cNvGraphicFramePr>
            <a:graphicFrameLocks noGrp="1"/>
          </p:cNvGraphicFramePr>
          <p:nvPr/>
        </p:nvGraphicFramePr>
        <p:xfrm>
          <a:off x="122598" y="418456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129702361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2467889929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3024108081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219323468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1/31/22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 to Legal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 in Legal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2/28/22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457521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92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59364-C590-4F63-8537-4BEE9C5A6CAB}"/>
              </a:ext>
            </a:extLst>
          </p:cNvPr>
          <p:cNvSpPr txBox="1"/>
          <p:nvPr/>
        </p:nvSpPr>
        <p:spPr>
          <a:xfrm>
            <a:off x="87086" y="3753395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Legal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87086" y="2119572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Violations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996"/>
            <a:ext cx="7886700" cy="550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WORK ORDERS</a:t>
            </a:r>
            <a:br>
              <a:rPr lang="en-US" b="1" u="sng" dirty="0"/>
            </a:br>
            <a:r>
              <a:rPr lang="en-US" b="1" u="sng" dirty="0" err="1"/>
              <a:t>february</a:t>
            </a:r>
            <a:br>
              <a:rPr lang="en-US" b="1" u="sng" dirty="0"/>
            </a:br>
            <a:r>
              <a:rPr lang="en-US" b="1" u="sng" dirty="0"/>
              <a:t> 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571175" y="2521994"/>
          <a:ext cx="8046719" cy="1165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Open Work Orders as of 1/31/22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Work Orders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Work Orders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Open Work Orders as of 2/28/22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108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191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52249" y="174176"/>
            <a:ext cx="8917579" cy="274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Gate Pond Lights</a:t>
            </a:r>
          </a:p>
          <a:p>
            <a:pPr marL="2921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be placed around the walking path at the south gate pond</a:t>
            </a:r>
          </a:p>
          <a:p>
            <a:pPr marL="2921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4W-3,000W / 300-100,000 lumens</a:t>
            </a:r>
          </a:p>
          <a:p>
            <a:pPr marL="29210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Pricing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930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Pole:  $699-$4,399</a:t>
            </a:r>
          </a:p>
          <a:p>
            <a:pPr marL="74930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Pole:  $165-$1,175</a:t>
            </a:r>
          </a:p>
          <a:p>
            <a:pPr marL="29210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Lights can be obtained online</a:t>
            </a:r>
          </a:p>
          <a:p>
            <a:pPr marL="292100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one local company carries solar street lights (Wire Works – Fruitland, MD) – reaching out to them for a quote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FF32248-C578-4246-BD22-72B2A3153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9478" r="34722"/>
          <a:stretch/>
        </p:blipFill>
        <p:spPr bwMode="auto">
          <a:xfrm>
            <a:off x="776011" y="3009079"/>
            <a:ext cx="1357589" cy="36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57664DC-1D27-4681-8246-43615DC05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 t="8889" r="42222"/>
          <a:stretch/>
        </p:blipFill>
        <p:spPr bwMode="auto">
          <a:xfrm>
            <a:off x="7053143" y="3009079"/>
            <a:ext cx="691724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D0B48-A80A-462C-B675-EE2FEE9B8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869" y="3009663"/>
            <a:ext cx="3848337" cy="38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2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228600" y="-17421"/>
            <a:ext cx="8686800" cy="368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Northstar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Online Payments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Launched live on March 21,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Member can login with their member ID and make payments for their assessments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Credit/Debit – 3.5% fee; ACH (checking account) – no fee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Will monitor and take lessons learned for added options for additional online payments next off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Weekly standing meetings and additional sessions, as needed, to address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Monthly management oversight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ED3988-23BB-478E-B615-2E6426C36B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373271"/>
              </p:ext>
            </p:extLst>
          </p:nvPr>
        </p:nvGraphicFramePr>
        <p:xfrm>
          <a:off x="1675209" y="3941260"/>
          <a:ext cx="5793581" cy="271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010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228600" y="17414"/>
            <a:ext cx="8686800" cy="5935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4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Aquatics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Handicap shower stall in men’s room has been repaired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Seats have been repaired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New/replacement HVAC unit installed in lobby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Ladies room HVAC has been wired and completed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 of the outdoor pools will begin in April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Racquet Sports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Ballfield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Yacht Club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bids received for loading dock doors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MasterJack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installing new frame and doors – total cost:  $4,213.50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Clubhouse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new closet and doors are completed.  Project finalized by Worcester County.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 to be run behind he wall inside the closet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We’re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 to glue RFP panels along the bottom 48” of the closet to protect the walls.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 for around the bar has been ordered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Swim &amp; Racquet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Kayak racks to be installed in April along side of the building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7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228600" y="17414"/>
            <a:ext cx="8686800" cy="189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Marina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water will be turned back on in April and any repairs to be done then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shower will be fixed in the Marina bathrooms when we do the repairs to the water lines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 ramps, railings, bumpers, and u-rings to pilings on the boat ramp at Mumford’s       (in-house:  $5,000)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AA0A5-741C-4DEA-AB06-AAA92A5C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02" y="2107474"/>
            <a:ext cx="5734596" cy="382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9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3779521" y="104848"/>
            <a:ext cx="4972594" cy="316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 marL="342900" marR="0" lvl="0" indent="-34290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Beach Club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Replacement equipment has been ordered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replacing the flooring in the bar area (removing broken tile and replacing)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hood Ansel system needs to be replaced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to be done by Fire Protective Services for $4,390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water will be turned back on to the building in April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 trees are due the second week of May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Beach wheelchair storage at 50</a:t>
            </a:r>
            <a:r>
              <a:rPr lang="en-US" sz="160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Street</a:t>
            </a:r>
          </a:p>
        </p:txBody>
      </p:sp>
      <p:pic>
        <p:nvPicPr>
          <p:cNvPr id="3" name="Picture 2" descr="A picture containing outdoor, trash&#10;&#10;Description automatically generated">
            <a:extLst>
              <a:ext uri="{FF2B5EF4-FFF2-40B4-BE49-F238E27FC236}">
                <a16:creationId xmlns:a16="http://schemas.microsoft.com/office/drawing/2014/main" id="{A262AA52-D8B2-4D04-88DA-F4FCF036E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4" y="3609704"/>
            <a:ext cx="3108960" cy="23317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333C67-375B-4CE3-BC62-2E9BE92E2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4" y="502922"/>
            <a:ext cx="2861768" cy="29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0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8E864-AE3F-42E8-B645-8D6C428A6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1479" cy="6096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5003F9-EBC4-4894-8733-E1991BB79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75"/>
          <a:stretch/>
        </p:blipFill>
        <p:spPr>
          <a:xfrm>
            <a:off x="4654426" y="1"/>
            <a:ext cx="448957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6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057B-1C75-4C9C-906A-0189E0B9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Financials</a:t>
            </a:r>
            <a:br>
              <a:rPr lang="en-US" sz="2600" b="1" dirty="0"/>
            </a:br>
            <a:br>
              <a:rPr lang="en-US" sz="2600" b="1" dirty="0"/>
            </a:br>
            <a:br>
              <a:rPr lang="en-US" sz="2600" b="1" dirty="0"/>
            </a:b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316542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85060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month of </a:t>
            </a:r>
            <a:r>
              <a:rPr lang="en-US" sz="3600" b="1" dirty="0" err="1">
                <a:latin typeface="Century Gothic" panose="020B0502020202020204" pitchFamily="34" charset="0"/>
              </a:rPr>
              <a:t>february</a:t>
            </a:r>
            <a:r>
              <a:rPr lang="en-US" sz="3600" b="1" dirty="0">
                <a:latin typeface="Century Gothic" panose="020B0502020202020204" pitchFamily="34" charset="0"/>
              </a:rPr>
              <a:t> 2022</a:t>
            </a: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February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$186</a:t>
                      </a: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$249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 + New Capital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848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877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(29)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($662)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($628)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8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85060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YEAR-TO-DATE February 2022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YTD February 2022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$12,549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$13,961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$1,412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 + New Capital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10,937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10,829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108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$1,612</a:t>
                      </a: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$3,132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$1,520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72354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3118" y="10348"/>
            <a:ext cx="7497763" cy="122237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Detail for the Month of </a:t>
            </a:r>
            <a:r>
              <a:rPr lang="en-US" sz="2800" b="1" dirty="0" err="1">
                <a:latin typeface="Century Gothic" panose="020B0502020202020204" pitchFamily="34" charset="0"/>
              </a:rPr>
              <a:t>february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1376218" y="1472935"/>
          <a:ext cx="6402120" cy="3530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704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688416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837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Works/General </a:t>
                      </a:r>
                      <a:r>
                        <a:rPr lang="en-US" sz="1600" dirty="0" err="1"/>
                        <a:t>Maint</a:t>
                      </a:r>
                      <a:r>
                        <a:rPr lang="en-US" sz="1600" dirty="0"/>
                        <a:t>/CPI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GM/Finance/Admin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02774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Racquet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(7.8)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26087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Clubhouse Grille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(7.0)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883939"/>
                  </a:ext>
                </a:extLst>
              </a:tr>
              <a:tr h="851628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(Police, Marketing, Recreation, Beach Parking,  Aquatics, Beach Club, Yacht Club, Marinas)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</a:t>
                      </a:r>
                    </a:p>
                    <a:p>
                      <a:pPr algn="ctr"/>
                      <a:r>
                        <a:rPr lang="en-US" sz="1600" dirty="0"/>
                        <a:t>   (1.5)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376776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 $34.2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6023079" y="5003893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6023079" y="4523468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21" y="60536"/>
            <a:ext cx="7498080" cy="122156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Detail for year-to-date </a:t>
            </a:r>
            <a:r>
              <a:rPr lang="en-US" sz="2800" b="1" dirty="0" err="1">
                <a:latin typeface="Century Gothic" panose="020B0502020202020204" pitchFamily="34" charset="0"/>
              </a:rPr>
              <a:t>february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6483719" y="4617264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EECFE4-987D-4DFB-A37C-8DE6FB98A576}"/>
              </a:ext>
            </a:extLst>
          </p:cNvPr>
          <p:cNvCxnSpPr/>
          <p:nvPr/>
        </p:nvCxnSpPr>
        <p:spPr>
          <a:xfrm>
            <a:off x="6489106" y="4258975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1356655" y="1204917"/>
          <a:ext cx="6770183" cy="50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453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826730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347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Public Works/General </a:t>
                      </a:r>
                      <a:r>
                        <a:rPr lang="en-US" sz="1600" dirty="0" err="1"/>
                        <a:t>Maint</a:t>
                      </a:r>
                      <a:r>
                        <a:rPr lang="en-US" sz="1600" dirty="0"/>
                        <a:t>/CPI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$382.1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211564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$316.6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752742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Admin, Finance, GM, PR/</a:t>
                      </a:r>
                      <a:r>
                        <a:rPr lang="en-US" sz="1600" dirty="0" err="1"/>
                        <a:t>Mktng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255.0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99460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193.8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133719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96.5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297982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85.9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Recreation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58.5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904246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56.5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518200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Marinas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43.2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646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42.3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83521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Racquet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16.9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075928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Clubhouse Grille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  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764955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New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(33.5)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574580"/>
                  </a:ext>
                </a:extLst>
              </a:tr>
              <a:tr h="334708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$1,520.4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6245702" y="6224573"/>
            <a:ext cx="966547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6245703" y="5906976"/>
            <a:ext cx="966547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8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20" y="327570"/>
            <a:ext cx="7019502" cy="58922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Franklin Gothic Medium" panose="020B0603020102020204" pitchFamily="34" charset="0"/>
              </a:rPr>
              <a:t>Unaudited Reserves </a:t>
            </a:r>
            <a:r>
              <a:rPr lang="en-US" sz="3600" dirty="0" err="1">
                <a:latin typeface="Franklin Gothic Medium" panose="020B0603020102020204" pitchFamily="34" charset="0"/>
              </a:rPr>
              <a:t>february</a:t>
            </a:r>
            <a:r>
              <a:rPr lang="en-US" sz="3600" dirty="0">
                <a:latin typeface="Franklin Gothic Medium" panose="020B0603020102020204" pitchFamily="34" charset="0"/>
              </a:rPr>
              <a:t> 2022 ($Millions)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95795" y="2059198"/>
          <a:ext cx="8987246" cy="394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77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194448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237796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86622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777940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Franklin Gothic Medium" panose="020B0603020102020204" pitchFamily="34" charset="0"/>
                        </a:rPr>
                        <a:t>GeneralReplace</a:t>
                      </a:r>
                      <a:endParaRPr lang="en-US" sz="21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4/30/21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$3.9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$5.7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2.9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 + Grant Income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0.7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(0.7)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(1.2)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(0.2)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(0.5)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(2.6)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2/28/22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$4.8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$6.7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3" y="226422"/>
            <a:ext cx="8408193" cy="5848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2800" kern="1200" dirty="0">
                <a:latin typeface="+mj-lt"/>
                <a:ea typeface="+mj-ea"/>
                <a:cs typeface="+mj-cs"/>
              </a:rPr>
              <a:t>Reserves </a:t>
            </a:r>
            <a:r>
              <a:rPr lang="en-US" sz="2800" dirty="0"/>
              <a:t>year-end 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unaudited estimate</a:t>
            </a:r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sz="2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(in </a:t>
            </a:r>
            <a:r>
              <a:rPr lang="en-US" sz="2000" b="1" dirty="0" err="1">
                <a:solidFill>
                  <a:srgbClr val="000000"/>
                </a:solidFill>
                <a:latin typeface="Franklin Gothic Medium" panose="020B0603020102020204" pitchFamily="34" charset="0"/>
              </a:rPr>
              <a:t>ooo’s</a:t>
            </a:r>
            <a:r>
              <a:rPr lang="en-US" sz="2000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)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109057" y="946063"/>
          <a:ext cx="8939149" cy="6132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738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005652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277099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319051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603609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333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Beginning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Unaudited EST Balance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4/30/21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Additions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Expenditures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4/30/2022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Major Maintenance &amp; Replacement: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– Fleet Vehicles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(200)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Tractor in 21 Budget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(146)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58791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Police Vehicles (x 3)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(146)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07299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Aquatics (Furniture, Roof, Equip)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(75)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735571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Golf Maintenance Mowers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(58)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01643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Public Works Boom Mower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(37)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65752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Golf Ops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(42)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2138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Yacht Club Kitchen Equipment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(43)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64021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Racquet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Lighting,Fountains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)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(10)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0181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Other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(25)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" panose="020B0603020102020204" pitchFamily="34" charset="0"/>
                      </a:endParaRP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04026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          Total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3,853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1,705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(782)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4,776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41083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02767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Bulkheads &amp; Waterways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1,010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1,070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(1,708)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372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989499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216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   1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(212)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  5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77057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469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835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(800)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504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39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102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183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(190)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  95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0029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 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71085"/>
                  </a:ext>
                </a:extLst>
              </a:tr>
              <a:tr h="268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TOTAL 4/30/22 ESTIMATE</a:t>
                      </a:r>
                    </a:p>
                  </a:txBody>
                  <a:tcPr marL="4651" marR="4651" marT="4651" marB="0"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5,650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 3,794 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 (3,692)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5,752</a:t>
                      </a:r>
                    </a:p>
                  </a:txBody>
                  <a:tcPr marL="4651" marR="4651" marT="4651" marB="0" anchor="ctr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9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 dirty="0"/>
              <a:t>Treasurer’s Report - </a:t>
            </a:r>
            <a:br>
              <a:rPr lang="en-US" sz="3600" dirty="0"/>
            </a:br>
            <a:r>
              <a:rPr lang="en-US" sz="3600" dirty="0" err="1"/>
              <a:t>larry</a:t>
            </a:r>
            <a:r>
              <a:rPr lang="en-US" sz="3600" dirty="0"/>
              <a:t> Perrone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1" y="1430056"/>
            <a:ext cx="3720332" cy="341181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0" y="447188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February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40" y="1682205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Laddered Investment Rate of Return on CDAR’s for February Approx.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.75%</a:t>
            </a:r>
          </a:p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of February 28, 2022, the Association had approx. $12.3 million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$7.1 million invested in CDAR’s, fully FDIC insured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$5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.2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million in Money Market, and other operating accounts, fully insured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222" y="212634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 dirty="0"/>
              <a:t>Public Comments</a:t>
            </a:r>
          </a:p>
        </p:txBody>
      </p:sp>
      <p:pic>
        <p:nvPicPr>
          <p:cNvPr id="17" name="Graphic 16" descr="Chat">
            <a:extLst>
              <a:ext uri="{FF2B5EF4-FFF2-40B4-BE49-F238E27FC236}">
                <a16:creationId xmlns:a16="http://schemas.microsoft.com/office/drawing/2014/main" id="{C6628076-1485-4C57-AED5-A7C36F4A3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21" y="1275798"/>
            <a:ext cx="3720332" cy="372033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1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3" y="644327"/>
            <a:ext cx="6974974" cy="4811366"/>
            <a:chOff x="7639235" y="600024"/>
            <a:chExt cx="3898557" cy="687892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93556" y="1590734"/>
            <a:ext cx="5554405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200" dirty="0">
                <a:solidFill>
                  <a:schemeClr val="tx2"/>
                </a:solidFill>
              </a:rPr>
              <a:t>Approval of Agenda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1416139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4285341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5A8B-1DEB-4107-BBC0-D85DAB96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664811" cy="1049235"/>
          </a:xfrm>
        </p:spPr>
        <p:txBody>
          <a:bodyPr>
            <a:normAutofit/>
          </a:bodyPr>
          <a:lstStyle/>
          <a:p>
            <a:pPr algn="r"/>
            <a:r>
              <a:rPr lang="en-US" sz="4200" dirty="0"/>
              <a:t>Public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756CA-17A1-488D-B777-7FF47F430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40377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Members wishing to make comments must state their name and address.  Time limit for comments is 5 minutes.  Comments may be made on any topic of interest to the member that pertains to the mission of OPA.  Order for comments for hybrid meetings:  1</a:t>
            </a:r>
            <a:r>
              <a:rPr lang="en-US" baseline="30000" dirty="0"/>
              <a:t>st</a:t>
            </a:r>
            <a:r>
              <a:rPr lang="en-US" dirty="0"/>
              <a:t> – members in attendance in-person; 2</a:t>
            </a:r>
            <a:r>
              <a:rPr lang="en-US" baseline="30000" dirty="0"/>
              <a:t>nd</a:t>
            </a:r>
            <a:r>
              <a:rPr lang="en-US" dirty="0"/>
              <a:t> – MS Teams Participants (use of “raise hand” function required to enter speaking queue); 3</a:t>
            </a:r>
            <a:r>
              <a:rPr lang="en-US" baseline="30000" dirty="0"/>
              <a:t>rd</a:t>
            </a:r>
            <a:r>
              <a:rPr lang="en-US" dirty="0"/>
              <a:t> – members participating through the MS Teams call-in (audio only) function.  To enter call-in queue, text Josh Davis at 443-377-1079.  Chat function of MS Teams is for Public Comments only; all other comments in the chat function will be considered out of order, as will be speaking during the meeting without being given the floor by the Chair.</a:t>
            </a:r>
          </a:p>
        </p:txBody>
      </p: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F3C6C4E6-4359-4154-A937-39A3D772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57" y="-77141"/>
            <a:ext cx="2240912" cy="22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8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332546" y="1771510"/>
            <a:ext cx="6817399" cy="175596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1200"/>
              </a:spcAft>
            </a:pPr>
            <a:r>
              <a:rPr lang="en-US" sz="3600" u="sng" dirty="0"/>
              <a:t>Purchase requests</a:t>
            </a:r>
            <a:br>
              <a:rPr lang="en-US" sz="3600" dirty="0"/>
            </a:br>
            <a:br>
              <a:rPr lang="en-US" sz="3600" dirty="0"/>
            </a:br>
            <a:r>
              <a:rPr lang="en-US" sz="2600" dirty="0"/>
              <a:t>North gate bridge lights</a:t>
            </a:r>
          </a:p>
          <a:p>
            <a:pPr marL="112713" defTabSz="914400">
              <a:spcAft>
                <a:spcPts val="1200"/>
              </a:spcAft>
            </a:pPr>
            <a:r>
              <a:rPr lang="en-US" sz="2600" dirty="0"/>
              <a:t>Pickleball courts</a:t>
            </a:r>
          </a:p>
          <a:p>
            <a:pPr marL="112713" defTabSz="914400">
              <a:spcAft>
                <a:spcPts val="1200"/>
              </a:spcAft>
            </a:pPr>
            <a:r>
              <a:rPr lang="en-US" sz="2600" dirty="0"/>
              <a:t>Golf carts	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7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61554" y="357051"/>
            <a:ext cx="82383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PURCHASE REQUESTS</a:t>
            </a:r>
          </a:p>
          <a:p>
            <a:pPr algn="ctr"/>
            <a:endParaRPr lang="en-US" sz="3600" dirty="0"/>
          </a:p>
          <a:p>
            <a:pPr algn="ctr"/>
            <a:r>
              <a:rPr lang="en-US" sz="3200" dirty="0"/>
              <a:t>North Gate Bridge Lights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Requesting authorization to go forward with staff recommendation of $39,995.00</a:t>
            </a:r>
          </a:p>
          <a:p>
            <a:pPr algn="ctr"/>
            <a:r>
              <a:rPr lang="en-US" sz="3200" dirty="0"/>
              <a:t>for Denney Electric Supply</a:t>
            </a:r>
          </a:p>
        </p:txBody>
      </p:sp>
    </p:spTree>
    <p:extLst>
      <p:ext uri="{BB962C8B-B14F-4D97-AF65-F5344CB8AC3E}">
        <p14:creationId xmlns:p14="http://schemas.microsoft.com/office/powerpoint/2010/main" val="418934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61554" y="357051"/>
            <a:ext cx="823830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PURCHASE REQUESTS</a:t>
            </a:r>
          </a:p>
          <a:p>
            <a:pPr algn="ctr"/>
            <a:endParaRPr lang="en-US" sz="3600" dirty="0"/>
          </a:p>
          <a:p>
            <a:pPr algn="ctr"/>
            <a:r>
              <a:rPr lang="en-US" sz="3200" dirty="0"/>
              <a:t>Pickleball Courts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Requesting authorization to go forward with staff recommendation of $175,244.50</a:t>
            </a:r>
          </a:p>
          <a:p>
            <a:pPr algn="ctr"/>
            <a:r>
              <a:rPr lang="en-US" sz="3200" dirty="0"/>
              <a:t>for ATC Corporation</a:t>
            </a:r>
          </a:p>
          <a:p>
            <a:pPr algn="ctr"/>
            <a:r>
              <a:rPr lang="en-US" sz="3200" dirty="0"/>
              <a:t>&amp;</a:t>
            </a:r>
          </a:p>
          <a:p>
            <a:pPr algn="ctr"/>
            <a:r>
              <a:rPr lang="en-US" sz="3200" dirty="0"/>
              <a:t>Site work to be completed in-house:  $40,000.00</a:t>
            </a:r>
          </a:p>
        </p:txBody>
      </p:sp>
    </p:spTree>
    <p:extLst>
      <p:ext uri="{BB962C8B-B14F-4D97-AF65-F5344CB8AC3E}">
        <p14:creationId xmlns:p14="http://schemas.microsoft.com/office/powerpoint/2010/main" val="1463438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61554" y="357051"/>
            <a:ext cx="82383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PURCHASE REQUESTS</a:t>
            </a:r>
          </a:p>
          <a:p>
            <a:pPr algn="ctr"/>
            <a:endParaRPr lang="en-US" sz="3600" dirty="0"/>
          </a:p>
          <a:p>
            <a:pPr algn="ctr"/>
            <a:r>
              <a:rPr lang="en-US" sz="3200" dirty="0"/>
              <a:t>Golf Carts (76 Carts)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Requesting authorization to go forward with staff recommendation of $260,908</a:t>
            </a:r>
          </a:p>
          <a:p>
            <a:pPr algn="ctr"/>
            <a:r>
              <a:rPr lang="en-US" sz="3200" dirty="0"/>
              <a:t>for Yamaha</a:t>
            </a:r>
          </a:p>
        </p:txBody>
      </p:sp>
    </p:spTree>
    <p:extLst>
      <p:ext uri="{BB962C8B-B14F-4D97-AF65-F5344CB8AC3E}">
        <p14:creationId xmlns:p14="http://schemas.microsoft.com/office/powerpoint/2010/main" val="2411872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265823" y="1677241"/>
            <a:ext cx="6817399" cy="250215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600"/>
              </a:spcAft>
            </a:pPr>
            <a:r>
              <a:rPr lang="en-US" sz="3600" u="sng" dirty="0"/>
              <a:t>CPI VIOLATIONS</a:t>
            </a:r>
            <a:br>
              <a:rPr lang="en-US" sz="6600" dirty="0"/>
            </a:br>
            <a:endParaRPr lang="en-US" sz="2600" dirty="0"/>
          </a:p>
          <a:p>
            <a:pPr marL="112713" defTabSz="914400">
              <a:spcAft>
                <a:spcPts val="600"/>
              </a:spcAft>
            </a:pPr>
            <a:r>
              <a:rPr lang="en-US" sz="2600" dirty="0"/>
              <a:t>None	</a:t>
            </a:r>
          </a:p>
          <a:p>
            <a:pPr marL="112713" defTabSz="914400">
              <a:spcAft>
                <a:spcPts val="600"/>
              </a:spcAft>
            </a:pPr>
            <a:endParaRPr lang="en-US" sz="6600" dirty="0">
              <a:highlight>
                <a:srgbClr val="FFFF00"/>
              </a:highlight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09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473740" y="1670911"/>
            <a:ext cx="6817399" cy="250215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600"/>
              </a:spcAft>
            </a:pPr>
            <a:r>
              <a:rPr lang="en-US" sz="3600" u="sng" dirty="0"/>
              <a:t>Unfinished Business</a:t>
            </a:r>
            <a:br>
              <a:rPr lang="en-US" sz="6600" dirty="0"/>
            </a:br>
            <a:endParaRPr lang="en-US" sz="2600" dirty="0"/>
          </a:p>
          <a:p>
            <a:pPr marL="569913" indent="-4572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Second reading – resolution m-09 – Colette horn</a:t>
            </a:r>
          </a:p>
          <a:p>
            <a:pPr marL="569913" indent="-4572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Second reading – resolution M-09, attachment B – Colette horn	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7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699333" y="1445623"/>
            <a:ext cx="7668570" cy="3335383"/>
          </a:xfrm>
        </p:spPr>
        <p:txBody>
          <a:bodyPr vert="horz" lIns="91440" tIns="45720" rIns="91440" bIns="0" rtlCol="0" anchor="ctr">
            <a:noAutofit/>
          </a:bodyPr>
          <a:lstStyle/>
          <a:p>
            <a:pPr marL="227013" marR="0" algn="ctr" defTabSz="914400">
              <a:lnSpc>
                <a:spcPct val="100000"/>
              </a:lnSpc>
              <a:spcAft>
                <a:spcPts val="1200"/>
              </a:spcAft>
            </a:pPr>
            <a:r>
              <a:rPr lang="en-US" sz="1800" u="sng" dirty="0">
                <a:solidFill>
                  <a:srgbClr val="454545"/>
                </a:solidFill>
              </a:rPr>
              <a:t>New Business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Review of resolution B-07 petitions – Colette horn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review of resolution m-05 animal control – Colette horn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review of resolution m-07 bulkhead and waterway                   maintenance – Colette horn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review of </a:t>
            </a:r>
            <a:r>
              <a:rPr lang="en-US" sz="1600" dirty="0" err="1">
                <a:solidFill>
                  <a:srgbClr val="454545"/>
                </a:solidFill>
              </a:rPr>
              <a:t>opa</a:t>
            </a:r>
            <a:r>
              <a:rPr lang="en-US" sz="1600" dirty="0">
                <a:solidFill>
                  <a:srgbClr val="454545"/>
                </a:solidFill>
              </a:rPr>
              <a:t> mission and vision statement – Colette horn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discussion on social media policy – </a:t>
            </a:r>
            <a:r>
              <a:rPr lang="en-US" sz="1600" dirty="0" err="1">
                <a:solidFill>
                  <a:srgbClr val="454545"/>
                </a:solidFill>
              </a:rPr>
              <a:t>doug</a:t>
            </a:r>
            <a:r>
              <a:rPr lang="en-US" sz="1600" dirty="0">
                <a:solidFill>
                  <a:srgbClr val="454545"/>
                </a:solidFill>
              </a:rPr>
              <a:t> parks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discussion on tree removal policy – rick </a:t>
            </a:r>
            <a:r>
              <a:rPr lang="en-US" sz="1600" dirty="0" err="1">
                <a:solidFill>
                  <a:srgbClr val="454545"/>
                </a:solidFill>
              </a:rPr>
              <a:t>farr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discussion on </a:t>
            </a:r>
            <a:r>
              <a:rPr lang="en-US" sz="1600" dirty="0" err="1">
                <a:solidFill>
                  <a:srgbClr val="454545"/>
                </a:solidFill>
              </a:rPr>
              <a:t>hb</a:t>
            </a:r>
            <a:r>
              <a:rPr lang="en-US" sz="1600" dirty="0">
                <a:solidFill>
                  <a:srgbClr val="454545"/>
                </a:solidFill>
              </a:rPr>
              <a:t> 882 – </a:t>
            </a:r>
            <a:r>
              <a:rPr lang="en-US" sz="1600" dirty="0" err="1">
                <a:solidFill>
                  <a:srgbClr val="454545"/>
                </a:solidFill>
              </a:rPr>
              <a:t>doug</a:t>
            </a:r>
            <a:r>
              <a:rPr lang="en-US" sz="1600" dirty="0">
                <a:solidFill>
                  <a:srgbClr val="454545"/>
                </a:solidFill>
              </a:rPr>
              <a:t> parks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motion for mailbox investigation and field test – Josette Wheatley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motion for intersection lighting test – frank </a:t>
            </a:r>
            <a:r>
              <a:rPr lang="en-US" sz="1600" dirty="0" err="1">
                <a:solidFill>
                  <a:srgbClr val="454545"/>
                </a:solidFill>
              </a:rPr>
              <a:t>daly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motion for revision to owner of record referendum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question – Colette horn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motion for revision to candidate eligibility referendum 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question – Colette horn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motion for revision of bylaws section 5.02(a) </a:t>
            </a:r>
            <a:br>
              <a:rPr lang="en-US" sz="1600" dirty="0">
                <a:solidFill>
                  <a:srgbClr val="454545"/>
                </a:solidFill>
              </a:rPr>
            </a:br>
            <a:r>
              <a:rPr lang="en-US" sz="1600" dirty="0">
                <a:solidFill>
                  <a:srgbClr val="454545"/>
                </a:solidFill>
              </a:rPr>
              <a:t>employee – Colette horn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9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473740" y="288101"/>
            <a:ext cx="6817399" cy="4196812"/>
          </a:xfrm>
          <a:prstGeom prst="rect">
            <a:avLst/>
          </a:prstGeom>
        </p:spPr>
        <p:txBody>
          <a:bodyPr vert="horz" lIns="91440" tIns="45720" rIns="91440" bIns="0" rtlCol="0" anchor="b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appointments</a:t>
            </a:r>
            <a:b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Sherrie Clifford – 1</a:t>
            </a:r>
            <a:r>
              <a:rPr lang="en-US" sz="2900" baseline="30000" dirty="0">
                <a:solidFill>
                  <a:prstClr val="black"/>
                </a:solidFill>
                <a:latin typeface="Gill Sans MT" panose="020B0502020104020203"/>
              </a:rPr>
              <a:t>st</a:t>
            </a: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 term – search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Stuart </a:t>
            </a:r>
            <a:r>
              <a:rPr kumimoji="0" lang="en-US" sz="29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lakernick</a:t>
            </a: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– 1</a:t>
            </a:r>
            <a:r>
              <a:rPr kumimoji="0" lang="en-US" sz="29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</a:t>
            </a: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search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Michelle </a:t>
            </a:r>
            <a:r>
              <a:rPr lang="en-US" sz="2900" dirty="0" err="1">
                <a:solidFill>
                  <a:prstClr val="black"/>
                </a:solidFill>
                <a:latin typeface="Gill Sans MT" panose="020B0502020104020203"/>
              </a:rPr>
              <a:t>stewarT</a:t>
            </a: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 – 1</a:t>
            </a:r>
            <a:r>
              <a:rPr lang="en-US" sz="2900" baseline="30000" dirty="0">
                <a:solidFill>
                  <a:prstClr val="black"/>
                </a:solidFill>
                <a:latin typeface="Gill Sans MT" panose="020B0502020104020203"/>
              </a:rPr>
              <a:t>st</a:t>
            </a:r>
            <a:r>
              <a:rPr lang="en-US" sz="2900" dirty="0">
                <a:solidFill>
                  <a:prstClr val="black"/>
                </a:solidFill>
                <a:latin typeface="Gill Sans MT" panose="020B0502020104020203"/>
              </a:rPr>
              <a:t> term – search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Vicki </a:t>
            </a:r>
            <a:r>
              <a:rPr kumimoji="0" lang="en-US" sz="29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eckenrode</a:t>
            </a: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– 1</a:t>
            </a:r>
            <a:r>
              <a:rPr kumimoji="0" lang="en-US" sz="29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</a:t>
            </a:r>
            <a:r>
              <a:rPr kumimoji="0" lang="en-US" sz="29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strategic planning committee</a:t>
            </a:r>
            <a:endParaRPr kumimoji="0" lang="en-US" sz="26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58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9DA985-D751-4383-9898-A106D2E7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803" y="1584552"/>
            <a:ext cx="6824441" cy="3202052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4400" u="sng" dirty="0"/>
              <a:t>NEXT MEETING DATE</a:t>
            </a:r>
            <a:br>
              <a:rPr lang="en-US" sz="4400" dirty="0"/>
            </a:br>
            <a:r>
              <a:rPr lang="en-US" sz="3600" dirty="0"/>
              <a:t>Wednesday, April 20</a:t>
            </a:r>
            <a:r>
              <a:rPr lang="en-US" sz="3600" baseline="30000" dirty="0"/>
              <a:t>th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at 11:00 a.m.</a:t>
            </a:r>
            <a:br>
              <a:rPr lang="en-US" sz="3600" dirty="0"/>
            </a:br>
            <a:r>
              <a:rPr lang="en-US" sz="3100" dirty="0"/>
              <a:t>(HYBRID MEETING AT clubhouse meeting room)</a:t>
            </a:r>
            <a:br>
              <a:rPr lang="en-US" sz="3100" dirty="0"/>
            </a:br>
            <a:endParaRPr lang="en-US" sz="36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73740" y="802298"/>
            <a:ext cx="6186693" cy="3822329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 defTabSz="914400"/>
            <a:br>
              <a:rPr lang="en-US" sz="2100" dirty="0"/>
            </a:br>
            <a:br>
              <a:rPr lang="en-US" sz="2100" dirty="0"/>
            </a:br>
            <a:br>
              <a:rPr lang="en-US" sz="2100" dirty="0"/>
            </a:br>
            <a:r>
              <a:rPr lang="en-US" b="1" dirty="0"/>
              <a:t>Approval of Minutes</a:t>
            </a:r>
            <a:br>
              <a:rPr lang="en-US" sz="2100" dirty="0"/>
            </a:br>
            <a:br>
              <a:rPr lang="en-US" sz="2100" dirty="0"/>
            </a:br>
            <a:r>
              <a:rPr lang="en-US" sz="2400" dirty="0"/>
              <a:t>February 23, 2022 – Regular Meeting</a:t>
            </a:r>
            <a:br>
              <a:rPr lang="en-US" sz="2400" dirty="0"/>
            </a:br>
            <a:r>
              <a:rPr lang="en-US" sz="2400" dirty="0"/>
              <a:t>march 12, 2o22 – Town hall Meeting</a:t>
            </a:r>
            <a:br>
              <a:rPr lang="en-US" sz="2100" dirty="0"/>
            </a:br>
            <a:br>
              <a:rPr lang="en-US" sz="2100" dirty="0"/>
            </a:br>
            <a:br>
              <a:rPr lang="en-US" sz="2100" dirty="0">
                <a:highlight>
                  <a:srgbClr val="FFFF00"/>
                </a:highlight>
              </a:rPr>
            </a:br>
            <a:br>
              <a:rPr lang="en-US" sz="2100" dirty="0"/>
            </a:br>
            <a:endParaRPr lang="en-US" sz="21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07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9462" y="962902"/>
            <a:ext cx="313228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900" dirty="0" err="1"/>
              <a:t>AdjournMent</a:t>
            </a:r>
            <a:endParaRPr lang="en-US" sz="29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NEWOceanPinesAssociation_Circle_logo small">
            <a:extLst>
              <a:ext uri="{FF2B5EF4-FFF2-40B4-BE49-F238E27FC236}">
                <a16:creationId xmlns:a16="http://schemas.microsoft.com/office/drawing/2014/main" id="{6A279D93-FF02-466C-8AF1-9638CA40E4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0808" y="1275798"/>
            <a:ext cx="3720331" cy="3720331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300" dirty="0"/>
              <a:t>President’s Remarks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colette horn</a:t>
            </a:r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5554" y="967167"/>
            <a:ext cx="3720332" cy="3720332"/>
          </a:xfrm>
          <a:prstGeom prst="rect">
            <a:avLst/>
          </a:prstGeom>
          <a:noFill/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8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" name="Picture 40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6" name="Straight Connector 42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44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46">
            <a:extLst>
              <a:ext uri="{FF2B5EF4-FFF2-40B4-BE49-F238E27FC236}">
                <a16:creationId xmlns:a16="http://schemas.microsoft.com/office/drawing/2014/main" id="{1EE485E7-7D6D-4CB0-A3AD-261D97B2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48">
            <a:extLst>
              <a:ext uri="{FF2B5EF4-FFF2-40B4-BE49-F238E27FC236}">
                <a16:creationId xmlns:a16="http://schemas.microsoft.com/office/drawing/2014/main" id="{A55E3208-F0C4-4962-8946-065C94F8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176" y="1027937"/>
            <a:ext cx="4562781" cy="3711894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/>
            <a:r>
              <a:rPr lang="en-US" sz="4700"/>
              <a:t>GM Leadership Report – </a:t>
            </a:r>
            <a:br>
              <a:rPr lang="en-US" sz="4700"/>
            </a:br>
            <a:r>
              <a:rPr lang="en-US" sz="4700"/>
              <a:t>John Viola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FAE17D3-C2DC-4665-AF20-33C5BACD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75124"/>
            <a:ext cx="0" cy="30175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7021C573-B3FF-44B8-A5DE-AB39E9AA6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0B0CCD4-E9B0-43B2-806F-05EDF57A7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>
            <a:extLst>
              <a:ext uri="{FF2B5EF4-FFF2-40B4-BE49-F238E27FC236}">
                <a16:creationId xmlns:a16="http://schemas.microsoft.com/office/drawing/2014/main" id="{B4E66ABD-842F-46CA-8864-F608456E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275"/>
            <a:ext cx="3361509" cy="22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floor, wall, indoor, building&#10;&#10;Description automatically generated">
            <a:extLst>
              <a:ext uri="{FF2B5EF4-FFF2-40B4-BE49-F238E27FC236}">
                <a16:creationId xmlns:a16="http://schemas.microsoft.com/office/drawing/2014/main" id="{511F4811-05DC-490F-BB8D-714C074D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55828"/>
            <a:ext cx="3363904" cy="22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7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0174ADF-6996-4DE5-8987-A9A495919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520965"/>
              </p:ext>
            </p:extLst>
          </p:nvPr>
        </p:nvGraphicFramePr>
        <p:xfrm>
          <a:off x="457200" y="1"/>
          <a:ext cx="8229600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3DA8D3-97E9-493C-A90A-CBC00E6300BC}"/>
              </a:ext>
            </a:extLst>
          </p:cNvPr>
          <p:cNvSpPr txBox="1"/>
          <p:nvPr/>
        </p:nvSpPr>
        <p:spPr>
          <a:xfrm>
            <a:off x="125964" y="62116"/>
            <a:ext cx="4951133" cy="212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Gate Bridge Lights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3 bids for materials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 cost and labor:  approximately $5,000-$10,000 (internal)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lead time to receive materials:  12 weeks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402976-7328-4920-B8F6-59D7CE38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5459715" y="1302612"/>
            <a:ext cx="1663337" cy="4173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06B05A-5E08-494A-93C7-90AD5986A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-353" r="11400" b="1"/>
          <a:stretch/>
        </p:blipFill>
        <p:spPr>
          <a:xfrm>
            <a:off x="7271657" y="2043040"/>
            <a:ext cx="1616390" cy="3432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412E5D-C1FE-41CF-A151-B6C568900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72" y="2554052"/>
            <a:ext cx="5099738" cy="29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F0787B-3E20-4250-9582-DDCB19815A3B}"/>
              </a:ext>
            </a:extLst>
          </p:cNvPr>
          <p:cNvSpPr txBox="1"/>
          <p:nvPr/>
        </p:nvSpPr>
        <p:spPr>
          <a:xfrm>
            <a:off x="5016137" y="293290"/>
            <a:ext cx="3862439" cy="17880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60325">
              <a:spcAft>
                <a:spcPts val="800"/>
              </a:spcAft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Pickleball Courts</a:t>
            </a:r>
          </a:p>
          <a:p>
            <a:pPr marL="346075" indent="-285750"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Resent RFP’s to 7 companies</a:t>
            </a:r>
          </a:p>
          <a:p>
            <a:pPr marL="346075" indent="-285750"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Court construction and site work</a:t>
            </a:r>
          </a:p>
          <a:p>
            <a:pPr marL="346075" indent="-28575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Business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E8E0A-D46A-4DEE-9674-3A239D44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434"/>
            <a:ext cx="4910202" cy="366572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05CF121-5D61-4769-9D8E-0A097EC5B154}"/>
              </a:ext>
            </a:extLst>
          </p:cNvPr>
          <p:cNvSpPr/>
          <p:nvPr/>
        </p:nvSpPr>
        <p:spPr>
          <a:xfrm>
            <a:off x="560459" y="2403876"/>
            <a:ext cx="727788" cy="643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3541"/>
      </p:ext>
    </p:extLst>
  </p:cSld>
  <p:clrMapOvr>
    <a:masterClrMapping/>
  </p:clrMapOvr>
</p:sld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21739</TotalTime>
  <Words>1992</Words>
  <Application>Microsoft Office PowerPoint</Application>
  <PresentationFormat>On-screen Show (4:3)</PresentationFormat>
  <Paragraphs>412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6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Times New Roman</vt:lpstr>
      <vt:lpstr>Wingdings</vt:lpstr>
      <vt:lpstr>Wingdings 2</vt:lpstr>
      <vt:lpstr>SIBSON CONSULTING Document</vt:lpstr>
      <vt:lpstr>Gallery</vt:lpstr>
      <vt:lpstr>Data slides</vt:lpstr>
      <vt:lpstr>Board of Directors Meeting</vt:lpstr>
      <vt:lpstr>PowerPoint Presentation</vt:lpstr>
      <vt:lpstr>Approval of Agenda</vt:lpstr>
      <vt:lpstr>   Approval of Minutes  February 23, 2022 – Regular Meeting march 12, 2o22 – Town hall Meeting    </vt:lpstr>
      <vt:lpstr>President’s Remarks  colette horn</vt:lpstr>
      <vt:lpstr>GM Leadership Report –  John Viola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CUSTOMER SERVICE DASHBOARD (FROM INFO@OCEANPINES.ORG) febrUARY </vt:lpstr>
      <vt:lpstr>CPI Violation Dashboard febrUARY</vt:lpstr>
      <vt:lpstr>WORK ORDERS february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Financials   </vt:lpstr>
      <vt:lpstr>Financial Change  month of february 2022</vt:lpstr>
      <vt:lpstr>Financial Change  YEAR-TO-DATE February 2022  </vt:lpstr>
      <vt:lpstr> Detail for the Month of february Favor/(Unfavorable) Vs. Budget (in 000’s) </vt:lpstr>
      <vt:lpstr> Detail for year-to-date february Favor/(Unfavorable) Vs. Budget (in 000’s) </vt:lpstr>
      <vt:lpstr>Unaudited Reserves february 2022 ($Millions)</vt:lpstr>
      <vt:lpstr>Reserves year-end unaudited estimate (in ooo’s)</vt:lpstr>
      <vt:lpstr>Treasurer’s Report -  larry Perrone</vt:lpstr>
      <vt:lpstr>PowerPoint Presentation</vt:lpstr>
      <vt:lpstr>Public Comments</vt:lpstr>
      <vt:lpstr>Public Comments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Business Review of resolution B-07 petitions – Colette horn review of resolution m-05 animal control – Colette horn review of resolution m-07 bulkhead and waterway                   maintenance – Colette horn review of opa mission and vision statement – Colette horn discussion on social media policy – doug parks discussion on tree removal policy – rick farr discussion on hb 882 – doug parks motion for mailbox investigation and field test – Josette Wheatley motion for intersection lighting test – frank daly motion for revision to owner of record referendum question – Colette horn motion for revision to candidate eligibility referendum  question – Colette horn motion for revision of bylaws section 5.02(a)  employee – Colette horn</vt:lpstr>
      <vt:lpstr>PowerPoint Presentation</vt:lpstr>
      <vt:lpstr>NEXT MEETING DATE Wednesday, April 20th  at 11:00 a.m. (HYBRID MEETING AT clubhouse meeting room) 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539</cp:revision>
  <cp:lastPrinted>2022-03-23T13:00:36Z</cp:lastPrinted>
  <dcterms:created xsi:type="dcterms:W3CDTF">2021-01-13T14:26:54Z</dcterms:created>
  <dcterms:modified xsi:type="dcterms:W3CDTF">2022-03-23T13:00:39Z</dcterms:modified>
</cp:coreProperties>
</file>