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343" r:id="rId4"/>
    <p:sldMasterId id="2147484422" r:id="rId5"/>
    <p:sldMasterId id="2147484503" r:id="rId6"/>
    <p:sldMasterId id="2147484519" r:id="rId7"/>
  </p:sldMasterIdLst>
  <p:notesMasterIdLst>
    <p:notesMasterId r:id="rId51"/>
  </p:notesMasterIdLst>
  <p:handoutMasterIdLst>
    <p:handoutMasterId r:id="rId52"/>
  </p:handoutMasterIdLst>
  <p:sldIdLst>
    <p:sldId id="267" r:id="rId8"/>
    <p:sldId id="274" r:id="rId9"/>
    <p:sldId id="281" r:id="rId10"/>
    <p:sldId id="280" r:id="rId11"/>
    <p:sldId id="1397" r:id="rId12"/>
    <p:sldId id="1688" r:id="rId13"/>
    <p:sldId id="259" r:id="rId14"/>
    <p:sldId id="260" r:id="rId15"/>
    <p:sldId id="261" r:id="rId16"/>
    <p:sldId id="262" r:id="rId17"/>
    <p:sldId id="257" r:id="rId18"/>
    <p:sldId id="1644" r:id="rId19"/>
    <p:sldId id="1686" r:id="rId20"/>
    <p:sldId id="1668" r:id="rId21"/>
    <p:sldId id="1677" r:id="rId22"/>
    <p:sldId id="1679" r:id="rId23"/>
    <p:sldId id="1678" r:id="rId24"/>
    <p:sldId id="1682" r:id="rId25"/>
    <p:sldId id="1683" r:id="rId26"/>
    <p:sldId id="1684" r:id="rId27"/>
    <p:sldId id="1676" r:id="rId28"/>
    <p:sldId id="1675" r:id="rId29"/>
    <p:sldId id="1681" r:id="rId30"/>
    <p:sldId id="1685" r:id="rId31"/>
    <p:sldId id="654" r:id="rId32"/>
    <p:sldId id="1418" r:id="rId33"/>
    <p:sldId id="652" r:id="rId34"/>
    <p:sldId id="1441" r:id="rId35"/>
    <p:sldId id="668" r:id="rId36"/>
    <p:sldId id="669" r:id="rId37"/>
    <p:sldId id="665" r:id="rId38"/>
    <p:sldId id="667" r:id="rId39"/>
    <p:sldId id="670" r:id="rId40"/>
    <p:sldId id="582" r:id="rId41"/>
    <p:sldId id="623" r:id="rId42"/>
    <p:sldId id="1443" r:id="rId43"/>
    <p:sldId id="1680" r:id="rId44"/>
    <p:sldId id="1552" r:id="rId45"/>
    <p:sldId id="1687" r:id="rId46"/>
    <p:sldId id="1640" r:id="rId47"/>
    <p:sldId id="1657" r:id="rId48"/>
    <p:sldId id="1658" r:id="rId49"/>
    <p:sldId id="291" r:id="rId50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D2B0"/>
    <a:srgbClr val="FF0000"/>
    <a:srgbClr val="F5EADF"/>
    <a:srgbClr val="D4D1CC"/>
    <a:srgbClr val="5F5ACC"/>
    <a:srgbClr val="D65C00"/>
    <a:srgbClr val="E4E1DE"/>
    <a:srgbClr val="BCE1EC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986" autoAdjust="0"/>
    <p:restoredTop sz="94706" autoAdjust="0"/>
  </p:normalViewPr>
  <p:slideViewPr>
    <p:cSldViewPr snapToGrid="0">
      <p:cViewPr varScale="1">
        <p:scale>
          <a:sx n="108" d="100"/>
          <a:sy n="108" d="100"/>
        </p:scale>
        <p:origin x="2004" y="10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3139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tableStyles" Target="tableStyles.xml"/><Relationship Id="rId8" Type="http://schemas.openxmlformats.org/officeDocument/2006/relationships/slide" Target="slides/slide1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3/22/2024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6" y="0"/>
            <a:ext cx="2982119" cy="466434"/>
          </a:xfrm>
          <a:prstGeom prst="rect">
            <a:avLst/>
          </a:prstGeom>
        </p:spPr>
        <p:txBody>
          <a:bodyPr vert="horz" lIns="93117" tIns="46559" rIns="93117" bIns="46559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3/22/2024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17" tIns="46559" rIns="93117" bIns="46559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901"/>
            <a:ext cx="5505450" cy="3137535"/>
          </a:xfrm>
          <a:prstGeom prst="rect">
            <a:avLst/>
          </a:prstGeom>
        </p:spPr>
        <p:txBody>
          <a:bodyPr vert="horz" lIns="93117" tIns="46559" rIns="93117" bIns="46559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6" y="8829982"/>
            <a:ext cx="2982119" cy="466433"/>
          </a:xfrm>
          <a:prstGeom prst="rect">
            <a:avLst/>
          </a:prstGeom>
        </p:spPr>
        <p:txBody>
          <a:bodyPr vert="horz" lIns="93117" tIns="46559" rIns="93117" bIns="46559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46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03"/>
          <a:stretch/>
        </p:blipFill>
        <p:spPr bwMode="gray">
          <a:xfrm>
            <a:off x="4568646" y="3429000"/>
            <a:ext cx="4575354" cy="3429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5989837"/>
            <a:ext cx="2676912" cy="368363"/>
          </a:xfrm>
          <a:prstGeom prst="rect">
            <a:avLst/>
          </a:prstGeom>
        </p:spPr>
      </p:pic>
      <p:sp>
        <p:nvSpPr>
          <p:cNvPr id="15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255760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380094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4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083570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01554" y="990600"/>
            <a:ext cx="4381500" cy="5334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049033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6898029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 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600865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590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733800"/>
            <a:ext cx="4343400" cy="2743200"/>
          </a:xfrm>
        </p:spPr>
        <p:txBody>
          <a:bodyPr/>
          <a:lstStyle>
            <a:lvl1pPr>
              <a:defRPr sz="1400"/>
            </a:lvl1pPr>
            <a:lvl2pPr>
              <a:buClr>
                <a:schemeClr val="accent5"/>
              </a:buCl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733800"/>
            <a:ext cx="4267200" cy="27432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1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5841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75102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ustom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sp>
        <p:nvSpPr>
          <p:cNvPr id="7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354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O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04800" y="990600"/>
            <a:ext cx="4114800" cy="54864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53988" indent="-153988">
              <a:defRPr sz="1200">
                <a:latin typeface="Arial Narrow" panose="020B0606020202030204" pitchFamily="34" charset="0"/>
              </a:defRPr>
            </a:lvl2pPr>
            <a:lvl3pPr marL="325438" indent="-171450">
              <a:defRPr sz="1200">
                <a:latin typeface="Arial Narrow" panose="020B0606020202030204" pitchFamily="34" charset="0"/>
              </a:defRPr>
            </a:lvl3pPr>
            <a:lvl4pPr marL="461963" indent="-153988">
              <a:defRPr sz="1200">
                <a:latin typeface="Arial Narrow" panose="020B0606020202030204" pitchFamily="34" charset="0"/>
              </a:defRPr>
            </a:lvl4pPr>
            <a:lvl5pPr marL="581025" indent="-119063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724400" y="990600"/>
            <a:ext cx="4114800" cy="4495800"/>
          </a:xfrm>
        </p:spPr>
        <p:txBody>
          <a:bodyPr/>
          <a:lstStyle>
            <a:lvl1pPr marL="0" indent="0">
              <a:buNone/>
              <a:defRPr sz="1200">
                <a:latin typeface="Arial Narrow" panose="020B0606020202030204" pitchFamily="34" charset="0"/>
              </a:defRPr>
            </a:lvl1pPr>
            <a:lvl2pPr marL="161925" indent="-161925">
              <a:defRPr sz="1200">
                <a:latin typeface="Arial Narrow" panose="020B0606020202030204" pitchFamily="34" charset="0"/>
              </a:defRPr>
            </a:lvl2pPr>
            <a:lvl3pPr marL="307975" indent="-146050">
              <a:defRPr sz="1200">
                <a:latin typeface="Arial Narrow" panose="020B0606020202030204" pitchFamily="34" charset="0"/>
              </a:defRPr>
            </a:lvl3pPr>
            <a:lvl4pPr marL="427038" indent="-136525">
              <a:defRPr sz="1200">
                <a:latin typeface="Arial Narrow" panose="020B0606020202030204" pitchFamily="34" charset="0"/>
              </a:defRPr>
            </a:lvl4pPr>
            <a:lvl5pPr marL="530225" indent="-103188">
              <a:defRPr sz="12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724400" y="5562600"/>
            <a:ext cx="4114800" cy="914400"/>
          </a:xfrm>
        </p:spPr>
        <p:txBody>
          <a:bodyPr/>
          <a:lstStyle>
            <a:lvl1pPr marL="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1pPr>
            <a:lvl2pPr marL="211138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2pPr>
            <a:lvl3pPr marL="396875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3pPr>
            <a:lvl4pPr marL="595313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4pPr>
            <a:lvl5pPr marL="793750" indent="0">
              <a:buNone/>
              <a:defRPr sz="1000">
                <a:solidFill>
                  <a:schemeClr val="accent4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224614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82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2"/>
          <a:stretch/>
        </p:blipFill>
        <p:spPr bwMode="gray">
          <a:xfrm>
            <a:off x="4629551" y="3443954"/>
            <a:ext cx="4484537" cy="3414045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 bwMode="gray">
          <a:xfrm>
            <a:off x="0" y="0"/>
            <a:ext cx="9144000" cy="3429000"/>
          </a:xfrm>
          <a:noFill/>
          <a:ln>
            <a:noFill/>
          </a:ln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itle 6"/>
          <p:cNvSpPr>
            <a:spLocks noGrp="1"/>
          </p:cNvSpPr>
          <p:nvPr>
            <p:ph type="title"/>
          </p:nvPr>
        </p:nvSpPr>
        <p:spPr bwMode="gray">
          <a:xfrm>
            <a:off x="0" y="34290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39938" y="44958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620334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marR="0" indent="0" algn="l" defTabSz="914400" rtl="0" eaLnBrk="1" fontAlgn="base" latinLnBrk="0" hangingPunct="1">
              <a:lnSpc>
                <a:spcPct val="90000"/>
              </a:lnSpc>
              <a:spcBef>
                <a:spcPct val="65000"/>
              </a:spcBef>
              <a:spcAft>
                <a:spcPct val="0"/>
              </a:spcAft>
              <a:buClr>
                <a:schemeClr val="accent5"/>
              </a:buClr>
              <a:buSzTx/>
              <a:buFontTx/>
              <a:buNone/>
              <a:tabLst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9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5993827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680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15889" y="965201"/>
            <a:ext cx="388778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8006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13022696"/>
              </p:ext>
            </p:extLst>
          </p:nvPr>
        </p:nvGraphicFramePr>
        <p:xfrm>
          <a:off x="204788" y="1403202"/>
          <a:ext cx="5953649" cy="3870960"/>
        </p:xfrm>
        <a:graphic>
          <a:graphicData uri="http://schemas.openxmlformats.org/drawingml/2006/table">
            <a:tbl>
              <a:tblPr firstRow="1" lastRow="1" bandRow="1">
                <a:tableStyleId>{1FECB4D8-DB02-4DC6-A0A2-4F2EBAE1DC90}</a:tableStyleId>
              </a:tblPr>
              <a:tblGrid>
                <a:gridCol w="4802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48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6167"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Answer Choices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  <a:latin typeface="Arial"/>
                          <a:cs typeface="Arial"/>
                        </a:rPr>
                        <a:t>Responses</a:t>
                      </a:r>
                    </a:p>
                  </a:txBody>
                  <a:tcPr marT="60960" marB="6096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Less than one year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 to 3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3 to 5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25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5 to 7 years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15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More than seven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 years</a:t>
                      </a:r>
                      <a:endParaRPr lang="en-US" sz="1400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40.00%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40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0574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6167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Total</a:t>
                      </a: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T="60960" marB="609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100</a:t>
                      </a:r>
                    </a:p>
                  </a:txBody>
                  <a:tcPr marT="60960" marB="6096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66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5889" y="965201"/>
            <a:ext cx="4478337" cy="34925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976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31" y="1449146"/>
            <a:ext cx="7526338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31" y="5280847"/>
            <a:ext cx="7526338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72BD6-CB13-404C-BBAB-5920B3CC15CD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550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997" y="2222287"/>
            <a:ext cx="7524003" cy="363651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04C30-85AE-4A92-984D-60C6A1DBFA42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31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0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2951396"/>
            <a:ext cx="7526337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863" y="5281200"/>
            <a:ext cx="7526337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2D159-92A4-4119-87A8-8289266E0BBE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0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996" y="2222287"/>
            <a:ext cx="367072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0" y="2222287"/>
            <a:ext cx="3670720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74D32-E27B-4CF1-9451-12DE577B47D6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7461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6" y="2174875"/>
            <a:ext cx="367072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9996" y="2751137"/>
            <a:ext cx="3687391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2174875"/>
            <a:ext cx="3670720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751137"/>
            <a:ext cx="3670720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8A779-EBE4-4697-A0A3-DA9E551BDAFC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1421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66EE-F406-4A69-AC6B-1272CEEE21CC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16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FEFA-CBB5-452B-A6E0-F41E3EEAFFAB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359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804863" y="446086"/>
            <a:ext cx="2660650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46088"/>
            <a:ext cx="2660650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4" y="446087"/>
            <a:ext cx="4689475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2260737"/>
            <a:ext cx="2660650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2693F-7E9C-473F-B9BE-A99371B937BA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76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29"/>
          <a:stretch/>
        </p:blipFill>
        <p:spPr bwMode="gray">
          <a:xfrm flipV="1">
            <a:off x="4539274" y="0"/>
            <a:ext cx="4604726" cy="4572592"/>
          </a:xfrm>
          <a:prstGeom prst="rect">
            <a:avLst/>
          </a:prstGeom>
        </p:spPr>
      </p:pic>
      <p:sp>
        <p:nvSpPr>
          <p:cNvPr id="15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2019 by The Segal Group, Inc. All rights reserved. 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4626" y="622237"/>
            <a:ext cx="2676912" cy="368363"/>
          </a:xfrm>
          <a:prstGeom prst="rect">
            <a:avLst/>
          </a:prstGeom>
        </p:spPr>
      </p:pic>
      <p:sp>
        <p:nvSpPr>
          <p:cNvPr id="16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01168" tIns="64008" rIns="201168" bIns="64008" numCol="1" anchor="ctr" anchorCtr="0" compatLnSpc="1">
            <a:prstTxWarp prst="textNoShape">
              <a:avLst/>
            </a:prstTxWarp>
            <a:sp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DRAFT or Client Name</a:t>
            </a:r>
          </a:p>
        </p:txBody>
      </p:sp>
    </p:spTree>
    <p:extLst>
      <p:ext uri="{BB962C8B-B14F-4D97-AF65-F5344CB8AC3E}">
        <p14:creationId xmlns:p14="http://schemas.microsoft.com/office/powerpoint/2010/main" val="7052543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996" y="727521"/>
            <a:ext cx="350154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4573588" y="0"/>
            <a:ext cx="4570412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9996" y="2344684"/>
            <a:ext cx="350154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914357" y="6041361"/>
            <a:ext cx="732659" cy="365125"/>
          </a:xfrm>
        </p:spPr>
        <p:txBody>
          <a:bodyPr/>
          <a:lstStyle/>
          <a:p>
            <a:fld id="{49939ED1-20B6-486E-AD1A-0AF57D3268A8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2797" y="6041361"/>
            <a:ext cx="247156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647017" y="5915887"/>
            <a:ext cx="796616" cy="49059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9466"/>
      </p:ext>
    </p:extLst>
  </p:cSld>
  <p:clrMapOvr>
    <a:masterClrMapping/>
  </p:clrMapOvr>
  <p:hf sldNum="0" hd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863" y="4800600"/>
            <a:ext cx="752633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9144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4863" y="5367338"/>
            <a:ext cx="7526337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31233"/>
      </p:ext>
    </p:extLst>
  </p:cSld>
  <p:clrMapOvr>
    <a:masterClrMapping/>
  </p:clrMapOvr>
  <p:hf sldNum="0" hd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485107" y="1338479"/>
            <a:ext cx="4749312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573" y="1495525"/>
            <a:ext cx="442038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1226" y="4700702"/>
            <a:ext cx="4418727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98884" y="1338479"/>
            <a:ext cx="3302316" cy="4075464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542176"/>
      </p:ext>
    </p:extLst>
  </p:cSld>
  <p:clrMapOvr>
    <a:masterClrMapping/>
  </p:clrMapOvr>
  <p:hf sldNum="0" hd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855663" y="2286585"/>
            <a:ext cx="3671336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017816" y="2435956"/>
            <a:ext cx="328689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616450" y="2286000"/>
            <a:ext cx="3671888" cy="2300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39ED1-20B6-486E-AD1A-0AF57D3268A8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295801"/>
      </p:ext>
    </p:extLst>
  </p:cSld>
  <p:clrMapOvr>
    <a:masterClrMapping/>
  </p:clrMapOvr>
  <p:hf sldNum="0" hd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606F1-6C94-4B42-9107-EF88F69A149F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354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5752238" y="446089"/>
            <a:ext cx="3391762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AutoShape 4"/>
          <p:cNvSpPr>
            <a:spLocks noChangeAspect="1" noChangeArrowheads="1" noTextEdit="1"/>
          </p:cNvSpPr>
          <p:nvPr/>
        </p:nvSpPr>
        <p:spPr bwMode="auto">
          <a:xfrm>
            <a:off x="5233988" y="0"/>
            <a:ext cx="3910012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37655" y="586171"/>
            <a:ext cx="1701800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862" y="446089"/>
            <a:ext cx="4947376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18A4-7AB3-4151-BAC9-99ED2866EE8D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412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4CE95A8D-EBA0-4BF6-AE99-54C9718622BD}" type="datetime1">
              <a:rPr lang="en-US" smtClean="0"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13F-7E1A-4580-A55C-09F2476A26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2955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9DCA1-8E38-FEBF-E762-3E741F4FE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F9786F-9139-2966-305A-B027A7F8A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527B0-5475-340D-42A9-C16E0776F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34669-C8BB-49B6-7CDD-7F1D23EC5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63EDA-1EA3-7C59-46F9-5C522CBCE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6469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A5D5E-BEB8-7579-29BB-94E0D8AA6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69FC0-03BC-0204-9741-D8CF8FA4E6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2B2E4-AE7F-3CE9-6D75-2C3A80ACD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16314-5257-CED8-48E7-8BE9F120A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FC51D-FA35-DE9D-BA0D-F5B9D7F15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047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77DF4-FE05-D308-F62E-ED4F758BF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ADBF3-8F55-9698-3871-C2E78874D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F6B141-DD8A-85CC-1C4C-89C7961C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3A231-B118-EEDA-352C-08BF435C0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89D86-8259-5FAF-F634-344186F7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51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Alt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 rot="16454853">
            <a:off x="4470200" y="-124166"/>
            <a:ext cx="4544556" cy="44787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 bwMode="gray">
          <a:xfrm>
            <a:off x="0" y="1752600"/>
            <a:ext cx="9144000" cy="1066800"/>
          </a:xfrm>
          <a:solidFill>
            <a:schemeClr val="accent5">
              <a:lumMod val="75000"/>
              <a:alpha val="64706"/>
            </a:schemeClr>
          </a:solidFill>
          <a:ln>
            <a:noFill/>
          </a:ln>
          <a:effectLst/>
        </p:spPr>
        <p:txBody>
          <a:bodyPr vert="horz" wrap="square" lIns="228600" tIns="137160" rIns="228600" bIns="91440" numCol="1" rtlCol="0" anchor="ctr" anchorCtr="0" compatLnSpc="1">
            <a:prstTxWarp prst="textNoShape">
              <a:avLst/>
            </a:prstTxWarp>
            <a:noAutofit/>
          </a:bodyPr>
          <a:lstStyle>
            <a:lvl1pPr>
              <a:defRPr lang="en-US" sz="2800" kern="1200" dirty="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 marL="0" lvl="0" indent="0">
              <a:spcBef>
                <a:spcPct val="65000"/>
              </a:spcBef>
              <a:buClr>
                <a:schemeClr val="accent5"/>
              </a:buClr>
              <a:buFont typeface="Wingdings" pitchFamily="34" charset="2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120098" y="2819400"/>
            <a:ext cx="7429500" cy="91440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>
              <a:spcBef>
                <a:spcPts val="1200"/>
              </a:spcBef>
              <a:buNone/>
              <a:defRPr lang="en-US" sz="2200" b="1" kern="0" noProof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120098" y="1050768"/>
            <a:ext cx="6065354" cy="701832"/>
          </a:xfrm>
          <a:noFill/>
        </p:spPr>
        <p:txBody>
          <a:bodyPr wrap="square" rtlCol="0" anchor="b" anchorCtr="0">
            <a:noAutofit/>
          </a:bodyPr>
          <a:lstStyle>
            <a:lvl1pPr marL="0" indent="0">
              <a:buNone/>
              <a:defRPr lang="en-US" sz="2200" b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Client or Plan Name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120098" y="4191000"/>
            <a:ext cx="6065354" cy="1371600"/>
          </a:xfrm>
          <a:noFill/>
        </p:spPr>
        <p:txBody>
          <a:bodyPr wrap="square" rtlCol="0" anchor="t" anchorCtr="0">
            <a:noAutofit/>
          </a:bodyPr>
          <a:lstStyle>
            <a:lvl1pPr marL="0" indent="0">
              <a:buNone/>
              <a:defRPr lang="en-US" sz="1800" b="0" i="1" kern="0" dirty="0">
                <a:solidFill>
                  <a:schemeClr val="accent4"/>
                </a:solidFill>
              </a:defRPr>
            </a:lvl1pPr>
          </a:lstStyle>
          <a:p>
            <a:pPr marL="0" lvl="0" defTabSz="914400" latinLnBrk="0"/>
            <a:r>
              <a:rPr lang="en-US" dirty="0"/>
              <a:t>Presented by: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733800"/>
            <a:ext cx="4253472" cy="378565"/>
          </a:xfrm>
          <a:solidFill>
            <a:schemeClr val="accent4"/>
          </a:solidFill>
        </p:spPr>
        <p:txBody>
          <a:bodyPr wrap="none" lIns="201168" tIns="64008" rIns="201168" bIns="64008" anchor="ctr" anchorCtr="0">
            <a:spAutoFit/>
          </a:bodyPr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11138" indent="0">
              <a:buFontTx/>
              <a:buNone/>
              <a:defRPr/>
            </a:lvl2pPr>
            <a:lvl3pPr marL="396875" indent="0">
              <a:buFontTx/>
              <a:buNone/>
              <a:defRPr/>
            </a:lvl3pPr>
            <a:lvl4pPr marL="595313" indent="0">
              <a:buFontTx/>
              <a:buNone/>
              <a:defRPr/>
            </a:lvl4pPr>
            <a:lvl5pPr marL="79375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DRAFT or Client Name</a:t>
            </a:r>
          </a:p>
        </p:txBody>
      </p:sp>
      <p:sp>
        <p:nvSpPr>
          <p:cNvPr id="14" name="Text Box 47"/>
          <p:cNvSpPr txBox="1">
            <a:spLocks noChangeArrowheads="1"/>
          </p:cNvSpPr>
          <p:nvPr/>
        </p:nvSpPr>
        <p:spPr bwMode="gray">
          <a:xfrm>
            <a:off x="133048" y="6578667"/>
            <a:ext cx="30780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rgbClr val="616365"/>
                </a:solidFill>
              </a:rPr>
              <a:t>Copyright © 2018 by The Segal Group, Inc. All rights reserved.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07204" y="615352"/>
            <a:ext cx="2674334" cy="36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4570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FE658-4A37-41C2-86F0-5C5FE1CF2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09E24D-5C64-FC60-9A9D-802D4FDF2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2DE2C-A876-3769-E252-F0B68B18B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F643A-F1A6-BBB3-610D-F9194AF75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C31AA6-2A9B-C771-2200-A97A97905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5A77F-CA97-C17A-C950-352281D6E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42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F25B1-68C7-9626-ED1B-4CF06A6B8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C8B40-DED5-09B3-B92A-0642583C9B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49FCD8-714C-A932-2D8E-32540D7A7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C1C1A3-523E-9CDC-2B54-DC4E001433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855231-AAD7-5085-C659-2F9718F401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6E83E1-A783-7FBC-4389-D73D2B542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816BD0-1518-4DAA-0B5F-4D88DF9AA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733C9A-EDD3-98A3-36BE-0C3F05D6B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06382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333F4-4094-EDD8-4B62-349021A05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CB70EC-7E92-0842-3AB6-8662D7BCD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B95AD2-CB3D-DA0A-B2BB-B326A894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EF76FD-29A2-C90F-7531-7E161BDDF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639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706B3D-9C6B-48B1-9F4C-CF8562A66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123F6B-EBD1-78DE-A7D3-549C45E09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50E4D8-921C-EA50-C1B2-6DEC54BEB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836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0AA0-641C-33BD-4F5F-7BADA36F7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E2EA9-28C2-2D7D-0E42-134ABD81D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D37F4-B880-BCF1-5110-7C12DF05B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42450-E1C5-A797-8F83-4DF54CB7E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22DF3-B059-4886-196F-50CD3B0A3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0E4498-ED75-0424-8E02-32C93C3E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4514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5E9A5-ED01-DAB6-F844-30DABC3CC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7D9CBC-F0E6-7B44-5F62-2E2E46A54E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45845F-6BAA-0C48-67B5-FED1C3901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46E5B8-FA3C-B288-DD5F-924CF33A0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0791AB-54E7-BC17-81D6-ECF6AC09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8AC5F0-173D-B5A1-F0CA-F277C136F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961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FAAD8-C3B9-39A1-3566-85E036832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B7D0AC-6EEC-ACC8-E335-33DB623FB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662E4-780D-E6E1-53BD-69A7DDC95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116E7-054B-7B3B-6C0D-C90C9295E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52494-4211-A725-0CAF-6794210F1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66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F81903-5172-A8A0-E381-0DD2B6240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C9AC51-5F0A-D30E-64E2-80265B218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CA029B-5014-F8E1-DC1A-91F3B6591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B9CDE-98E2-FC54-16CB-BB5989534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297F3-0C93-2DA9-BDB4-D2B63417D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19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593" y="0"/>
            <a:ext cx="3200407" cy="2743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70109"/>
            <a:ext cx="1847092" cy="11795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2399" y="1295400"/>
            <a:ext cx="8229601" cy="5078104"/>
          </a:xfrm>
        </p:spPr>
        <p:txBody>
          <a:bodyPr/>
          <a:lstStyle>
            <a:lvl1pPr marL="342900" indent="-342900">
              <a:buFont typeface="+mj-lt"/>
              <a:buNone/>
              <a:defRPr sz="2000" b="0">
                <a:latin typeface="Arial Black" pitchFamily="34" charset="0"/>
              </a:defRPr>
            </a:lvl1pPr>
            <a:lvl2pPr marL="569913" indent="-212725">
              <a:buClr>
                <a:schemeClr val="accent5"/>
              </a:buClr>
              <a:defRPr sz="2000" b="1"/>
            </a:lvl2pPr>
            <a:lvl3pPr marL="914400" indent="-223838">
              <a:buClr>
                <a:schemeClr val="accent5"/>
              </a:buClr>
              <a:defRPr sz="2000" b="1"/>
            </a:lvl3pPr>
            <a:lvl4pPr marL="1258888" indent="-231775">
              <a:buClr>
                <a:schemeClr val="accent5"/>
              </a:buClr>
              <a:defRPr sz="2000" b="1"/>
            </a:lvl4pPr>
            <a:lvl5pPr marL="1484313" indent="-225425">
              <a:buClr>
                <a:schemeClr val="accent5"/>
              </a:buClr>
              <a:defRPr sz="2000" b="1"/>
            </a:lvl5pPr>
          </a:lstStyle>
          <a:p>
            <a:pPr lvl="0"/>
            <a:r>
              <a:rPr lang="en-US" dirty="0"/>
              <a:t>	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2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54" y="990600"/>
            <a:ext cx="8915400" cy="525780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8437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52117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27666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54" y="990600"/>
            <a:ext cx="4343400" cy="2468563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5854" y="990600"/>
            <a:ext cx="4267200" cy="2459010"/>
          </a:xfrm>
          <a:prstGeom prst="rect">
            <a:avLst/>
          </a:prstGeo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67654" y="3581400"/>
            <a:ext cx="43434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4715854" y="3581400"/>
            <a:ext cx="4267200" cy="2667000"/>
          </a:xfrm>
        </p:spPr>
        <p:txBody>
          <a:bodyPr/>
          <a:lstStyle>
            <a:lvl1pPr>
              <a:buClr>
                <a:schemeClr val="accent5"/>
              </a:buCl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776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76200" y="990600"/>
            <a:ext cx="4361471" cy="639762"/>
          </a:xfrm>
          <a:prstGeom prst="rect">
            <a:avLst/>
          </a:prstGeom>
        </p:spPr>
        <p:txBody>
          <a:bodyPr anchor="b"/>
          <a:lstStyle>
            <a:lvl1pPr marL="214313" indent="-214313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67654" y="1676400"/>
            <a:ext cx="4343400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90600"/>
            <a:ext cx="4370996" cy="639762"/>
          </a:xfrm>
          <a:prstGeom prst="rect">
            <a:avLst/>
          </a:prstGeom>
        </p:spPr>
        <p:txBody>
          <a:bodyPr anchor="b"/>
          <a:lstStyle>
            <a:lvl1pPr marL="204788" indent="-204788">
              <a:buFont typeface="Arial" pitchFamily="34" charset="0"/>
              <a:buChar char=" "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346575" cy="4800600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379562" y="855663"/>
            <a:ext cx="8764438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976963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7654" y="990600"/>
            <a:ext cx="8915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6224" y="76200"/>
            <a:ext cx="87153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" name="Slide Number Placeholder 7"/>
          <p:cNvSpPr txBox="1">
            <a:spLocks/>
          </p:cNvSpPr>
          <p:nvPr/>
        </p:nvSpPr>
        <p:spPr>
          <a:xfrm>
            <a:off x="8578971" y="6616757"/>
            <a:ext cx="547777" cy="22548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296C8835-0D17-40BE-AF3A-B681D566BC72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4692" y="6597294"/>
            <a:ext cx="1591056" cy="21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5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</p:sldLayoutIdLst>
  <p:hf sldNum="0"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chemeClr val="tx2"/>
          </a:solidFill>
          <a:latin typeface="Arial" charset="0"/>
        </a:defRPr>
      </a:lvl9pPr>
    </p:titleStyle>
    <p:bodyStyle>
      <a:lvl1pPr marL="209550" indent="-209550" algn="l" rtl="0" eaLnBrk="1" fontAlgn="base" hangingPunct="1">
        <a:lnSpc>
          <a:spcPct val="90000"/>
        </a:lnSpc>
        <a:spcBef>
          <a:spcPct val="65000"/>
        </a:spcBef>
        <a:spcAft>
          <a:spcPct val="0"/>
        </a:spcAft>
        <a:buClr>
          <a:schemeClr val="accent5"/>
        </a:buClr>
        <a:buFont typeface="Wingdings" pitchFamily="34" charset="2"/>
        <a:buChar char="Ø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95288" indent="-184150" algn="l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accent5"/>
        </a:buClr>
        <a:buFont typeface="Symbol" pitchFamily="82" charset="2"/>
        <a:buChar char="·"/>
        <a:defRPr sz="1600">
          <a:solidFill>
            <a:schemeClr val="tx1"/>
          </a:solidFill>
          <a:latin typeface="+mn-lt"/>
        </a:defRPr>
      </a:lvl2pPr>
      <a:lvl3pPr marL="593725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–"/>
        <a:defRPr sz="1600">
          <a:solidFill>
            <a:schemeClr val="tx1"/>
          </a:solidFill>
          <a:latin typeface="+mn-lt"/>
        </a:defRPr>
      </a:lvl3pPr>
      <a:lvl4pPr marL="792163" indent="-1968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»"/>
        <a:defRPr sz="1600">
          <a:solidFill>
            <a:schemeClr val="tx1"/>
          </a:solidFill>
          <a:latin typeface="+mn-lt"/>
        </a:defRPr>
      </a:lvl4pPr>
      <a:lvl5pPr marL="9779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accent5"/>
        </a:buClr>
        <a:buChar char="›"/>
        <a:defRPr sz="1600">
          <a:solidFill>
            <a:schemeClr val="tx1"/>
          </a:solidFill>
          <a:latin typeface="+mn-lt"/>
        </a:defRPr>
      </a:lvl5pPr>
      <a:lvl6pPr marL="14351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6pPr>
      <a:lvl7pPr marL="18923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7pPr>
      <a:lvl8pPr marL="23495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8pPr>
      <a:lvl9pPr marL="2806700" indent="-184150" algn="l" rtl="0" eaLnBrk="1" fontAlgn="base" hangingPunct="1">
        <a:lnSpc>
          <a:spcPct val="90000"/>
        </a:lnSpc>
        <a:spcBef>
          <a:spcPct val="15000"/>
        </a:spcBef>
        <a:spcAft>
          <a:spcPct val="0"/>
        </a:spcAft>
        <a:buClr>
          <a:schemeClr val="folHlink"/>
        </a:buClr>
        <a:buChar char="›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136" y="444508"/>
            <a:ext cx="8229600" cy="5216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136" y="982199"/>
            <a:ext cx="5332506" cy="332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67077" y="6420103"/>
            <a:ext cx="626035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Arial"/>
                <a:cs typeface="Arial"/>
              </a:defRPr>
            </a:lvl1pPr>
          </a:lstStyle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6420101"/>
            <a:ext cx="9144000" cy="0"/>
          </a:xfrm>
          <a:prstGeom prst="line">
            <a:avLst/>
          </a:prstGeom>
          <a:ln w="1270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04789" y="972237"/>
            <a:ext cx="8780462" cy="0"/>
          </a:xfrm>
          <a:prstGeom prst="line">
            <a:avLst/>
          </a:prstGeom>
          <a:ln w="6350" cmpd="sng">
            <a:solidFill>
              <a:srgbClr val="CCCCCC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126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3" r:id="rId1"/>
    <p:sldLayoutId id="2147484424" r:id="rId2"/>
    <p:sldLayoutId id="2147484425" r:id="rId3"/>
  </p:sldLayoutIdLst>
  <p:txStyles>
    <p:titleStyle>
      <a:lvl1pPr algn="l" defTabSz="457189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189" rtl="0" eaLnBrk="1" latinLnBrk="0" hangingPunct="1">
        <a:spcBef>
          <a:spcPct val="20000"/>
        </a:spcBef>
        <a:buFont typeface="Arial"/>
        <a:buNone/>
        <a:defRPr sz="1000" kern="1200">
          <a:solidFill>
            <a:schemeClr val="tx1"/>
          </a:solidFill>
          <a:latin typeface="Arial"/>
          <a:ea typeface="+mn-ea"/>
          <a:cs typeface="Arial"/>
        </a:defRPr>
      </a:lvl1pPr>
      <a:lvl2pPr marL="742931" indent="-285743" algn="l" defTabSz="457189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457189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457189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9997" y="447188"/>
            <a:ext cx="7524003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9997" y="2184400"/>
            <a:ext cx="7524003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2797" y="6041361"/>
            <a:ext cx="6289532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1422" y="6041361"/>
            <a:ext cx="993161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04584" y="5915887"/>
            <a:ext cx="796616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99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504" r:id="rId1"/>
    <p:sldLayoutId id="2147484505" r:id="rId2"/>
    <p:sldLayoutId id="2147484506" r:id="rId3"/>
    <p:sldLayoutId id="2147484507" r:id="rId4"/>
    <p:sldLayoutId id="2147484508" r:id="rId5"/>
    <p:sldLayoutId id="2147484509" r:id="rId6"/>
    <p:sldLayoutId id="2147484510" r:id="rId7"/>
    <p:sldLayoutId id="2147484511" r:id="rId8"/>
    <p:sldLayoutId id="2147484512" r:id="rId9"/>
    <p:sldLayoutId id="2147484513" r:id="rId10"/>
    <p:sldLayoutId id="2147484514" r:id="rId11"/>
    <p:sldLayoutId id="2147484515" r:id="rId12"/>
    <p:sldLayoutId id="2147484516" r:id="rId13"/>
    <p:sldLayoutId id="2147484517" r:id="rId14"/>
    <p:sldLayoutId id="2147484518" r:id="rId15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5737C5-6AD9-0CA1-69E4-E3596C5A6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F1F31-4B6A-F848-1836-E30075DD7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9D8C1-3988-AA5E-265F-AC05F840D3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D951D-8B3D-48B9-9E7B-3FB03C40A6A5}" type="datetimeFigureOut">
              <a:rPr lang="en-US" smtClean="0"/>
              <a:t>3/22/2024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4B85F-2F75-D6EE-1D3E-54D1225E1D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1A0E0B-D067-F4C0-CB2F-61C4EBDFC6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D15498-AAC1-4D6A-84E1-BF032366D3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37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20" r:id="rId1"/>
    <p:sldLayoutId id="2147484521" r:id="rId2"/>
    <p:sldLayoutId id="2147484522" r:id="rId3"/>
    <p:sldLayoutId id="2147484523" r:id="rId4"/>
    <p:sldLayoutId id="2147484524" r:id="rId5"/>
    <p:sldLayoutId id="2147484525" r:id="rId6"/>
    <p:sldLayoutId id="2147484526" r:id="rId7"/>
    <p:sldLayoutId id="2147484527" r:id="rId8"/>
    <p:sldLayoutId id="2147484528" r:id="rId9"/>
    <p:sldLayoutId id="2147484529" r:id="rId10"/>
    <p:sldLayoutId id="214748453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https://files.constantcontact.com/4fdfceab001/4cd6bb01-03f4-42e5-8212-a383c9bfe9d8.png?rdr=true" TargetMode="Externa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6.sv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500" y="639097"/>
            <a:ext cx="4834654" cy="3781101"/>
          </a:xfrm>
        </p:spPr>
        <p:txBody>
          <a:bodyPr>
            <a:normAutofit/>
          </a:bodyPr>
          <a:lstStyle/>
          <a:p>
            <a:r>
              <a:rPr lang="en-US" dirty="0">
                <a:latin typeface="Franklin Gothic Medium" panose="020B0603020102020204" pitchFamily="34" charset="0"/>
              </a:rPr>
              <a:t>Board of Directors Meeting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7500" y="5280847"/>
            <a:ext cx="4834654" cy="7856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Franklin Gothic Medium"/>
              </a:rPr>
              <a:t>March 23, 2024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443971C-807F-47EA-A77D-96DA0A524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006" y="0"/>
            <a:ext cx="348799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4B07F1E-24B3-440B-8F89-104CA22D8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38604" y="958640"/>
            <a:ext cx="2522798" cy="4945244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Meeting">
            <a:extLst>
              <a:ext uri="{FF2B5EF4-FFF2-40B4-BE49-F238E27FC236}">
                <a16:creationId xmlns:a16="http://schemas.microsoft.com/office/drawing/2014/main" id="{80607E5A-D77F-43FC-8C0E-97F0202CBC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56554" y="2376463"/>
            <a:ext cx="2075365" cy="2075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77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16142-F649-6CCF-8688-AE148D441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Ocean Pines Police Department  </a:t>
            </a:r>
            <a:br>
              <a:rPr lang="en-US" b="1" dirty="0"/>
            </a:br>
            <a:r>
              <a:rPr lang="en-US" sz="2100" b="1" dirty="0"/>
              <a:t>Speed Surveys</a:t>
            </a:r>
            <a:endParaRPr 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98DF2-86EB-1EAF-C84E-CADA71DE40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Ocean Parkway at Wareham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March 14 – March 20, 2024</a:t>
            </a:r>
          </a:p>
          <a:p>
            <a:pPr marL="0" indent="0">
              <a:buNone/>
            </a:pPr>
            <a:r>
              <a:rPr lang="en-US" b="1" dirty="0"/>
              <a:t>11,303 vehicles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87D75-1AB7-6AAF-193E-29725A8BA1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 b="1" dirty="0"/>
              <a:t>19 % at 40-45 mph </a:t>
            </a:r>
          </a:p>
          <a:p>
            <a:r>
              <a:rPr lang="en-US" b="1" dirty="0"/>
              <a:t>78% at 39 mph or less</a:t>
            </a:r>
          </a:p>
          <a:p>
            <a:endParaRPr lang="en-US" b="1" dirty="0"/>
          </a:p>
          <a:p>
            <a:r>
              <a:rPr lang="en-US" b="1" dirty="0"/>
              <a:t>Average Speed: 36 mph</a:t>
            </a:r>
          </a:p>
        </p:txBody>
      </p:sp>
    </p:spTree>
    <p:extLst>
      <p:ext uri="{BB962C8B-B14F-4D97-AF65-F5344CB8AC3E}">
        <p14:creationId xmlns:p14="http://schemas.microsoft.com/office/powerpoint/2010/main" val="3377558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16142-F649-6CCF-8688-AE148D441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Ocean Pines Police Department  </a:t>
            </a:r>
            <a:br>
              <a:rPr lang="en-US" b="1" dirty="0"/>
            </a:br>
            <a:r>
              <a:rPr lang="en-US" sz="2100" b="1" dirty="0"/>
              <a:t>Speed Surveys</a:t>
            </a:r>
            <a:endParaRPr 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98DF2-86EB-1EAF-C84E-CADA71DE40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All Done on Ocean Parkway</a:t>
            </a:r>
          </a:p>
          <a:p>
            <a:pPr marL="385763" indent="-385763">
              <a:buAutoNum type="arabicPeriod"/>
            </a:pPr>
            <a:r>
              <a:rPr lang="en-US" b="1" dirty="0"/>
              <a:t>Briarcrest</a:t>
            </a:r>
          </a:p>
          <a:p>
            <a:pPr marL="385763" indent="-385763">
              <a:buAutoNum type="arabicPeriod"/>
            </a:pPr>
            <a:r>
              <a:rPr lang="en-US" b="1" dirty="0" err="1"/>
              <a:t>Sandyhook</a:t>
            </a:r>
          </a:p>
          <a:p>
            <a:pPr marL="385763" indent="-385763">
              <a:buAutoNum type="arabicPeriod"/>
            </a:pPr>
            <a:r>
              <a:rPr lang="en-US" b="1" dirty="0"/>
              <a:t>300 Block</a:t>
            </a:r>
          </a:p>
          <a:p>
            <a:pPr marL="385763" indent="-385763">
              <a:buAutoNum type="arabicPeriod"/>
            </a:pPr>
            <a:r>
              <a:rPr lang="en-US" b="1" dirty="0"/>
              <a:t>Wareham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87D75-1AB7-6AAF-193E-29725A8BA1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 b="1" dirty="0"/>
              <a:t>48,112 total vehicles</a:t>
            </a:r>
          </a:p>
          <a:p>
            <a:r>
              <a:rPr lang="en-US" b="1" dirty="0"/>
              <a:t>53 over 50 mph</a:t>
            </a:r>
          </a:p>
        </p:txBody>
      </p:sp>
    </p:spTree>
    <p:extLst>
      <p:ext uri="{BB962C8B-B14F-4D97-AF65-F5344CB8AC3E}">
        <p14:creationId xmlns:p14="http://schemas.microsoft.com/office/powerpoint/2010/main" val="14415901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FE8DED1-24FF-4A79-873B-ECE3ABE73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A6A048-501A-4387-906B-B8A8543E7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819" y="643467"/>
            <a:ext cx="8188361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A06C59-3F02-F27D-BA1E-8E9684FDB7F5}"/>
              </a:ext>
            </a:extLst>
          </p:cNvPr>
          <p:cNvSpPr txBox="1"/>
          <p:nvPr/>
        </p:nvSpPr>
        <p:spPr>
          <a:xfrm>
            <a:off x="853883" y="674702"/>
            <a:ext cx="7228615" cy="5433131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0" lvl="0" defTabSz="4572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u="sng" dirty="0">
                <a:latin typeface="+mj-lt"/>
                <a:ea typeface="+mj-ea"/>
                <a:cs typeface="+mj-cs"/>
              </a:rPr>
              <a:t>Initiatives</a:t>
            </a:r>
            <a:endParaRPr lang="en-US" sz="2400" dirty="0">
              <a:latin typeface="+mj-lt"/>
              <a:ea typeface="+mj-ea"/>
              <a:cs typeface="+mj-cs"/>
            </a:endParaRP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Promotions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Electronic Sign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Landscaping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Worcester County Tourism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Golf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Tiki Bar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Pavilion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Racquet Sports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Safety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Dog Park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Soft Shoreline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OP Day</a:t>
            </a:r>
          </a:p>
          <a:p>
            <a:pPr marL="688975" lvl="1" indent="-457200" defTabSz="45720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+mj-lt"/>
                <a:ea typeface="+mj-ea"/>
                <a:cs typeface="+mj-cs"/>
              </a:rPr>
              <a:t>M</a:t>
            </a:r>
            <a:r>
              <a:rPr lang="en-US" sz="2000" spc="0" baseline="0" dirty="0">
                <a:latin typeface="+mj-lt"/>
                <a:ea typeface="+mj-ea"/>
                <a:cs typeface="+mj-cs"/>
              </a:rPr>
              <a:t>etrics</a:t>
            </a:r>
            <a:endParaRPr lang="en-US" spc="0" baseline="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3288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B550D-6A53-2D8D-872F-132E4977D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7FF481-F0D8-6890-879E-3C96A2522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Promotions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E559DC1-499E-820F-5B5E-0B0DE824596D}"/>
              </a:ext>
            </a:extLst>
          </p:cNvPr>
          <p:cNvSpPr txBox="1">
            <a:spLocks/>
          </p:cNvSpPr>
          <p:nvPr/>
        </p:nvSpPr>
        <p:spPr>
          <a:xfrm>
            <a:off x="79899" y="4525201"/>
            <a:ext cx="4261281" cy="215491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Michelle Hitchens promoted to Aquatics Director effective March 1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st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Already re-established swim lessons and many events that have not been done for several years (“</a:t>
            </a:r>
            <a:r>
              <a:rPr lang="en-US" sz="1400" cap="none" dirty="0" err="1">
                <a:solidFill>
                  <a:prstClr val="black"/>
                </a:solidFill>
                <a:latin typeface="Century Gothic" panose="020B0502020202020204"/>
              </a:rPr>
              <a:t>Eggstravagansa</a:t>
            </a: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” and “Santa Swim”, originally established in 2010)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“We want everything to run as smoothly as possible, so everyone has a fun and relaxing time at the pools”</a:t>
            </a: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Title 12">
            <a:extLst>
              <a:ext uri="{FF2B5EF4-FFF2-40B4-BE49-F238E27FC236}">
                <a16:creationId xmlns:a16="http://schemas.microsoft.com/office/drawing/2014/main" id="{D42545FF-4778-7BA4-2BC1-E542AA9B9703}"/>
              </a:ext>
            </a:extLst>
          </p:cNvPr>
          <p:cNvSpPr txBox="1">
            <a:spLocks/>
          </p:cNvSpPr>
          <p:nvPr/>
        </p:nvSpPr>
        <p:spPr>
          <a:xfrm>
            <a:off x="4571999" y="4525201"/>
            <a:ext cx="4492101" cy="221408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Terry Underkoffler promoted to Racquet Sports Director effective March 14</a:t>
            </a:r>
            <a:r>
              <a: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Been involved in Ocean Pines Racquet Sports for roughly a decade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“My vision is that we’re looked at as a premiere destination for pickleball, tennis, platform tennis, Timeless Tennis and Spec Tennis, and all kinds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of recreation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that families can enjoy”</a:t>
            </a: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 descr="A person standing in front of a white brick wall&#10;&#10;Description automatically generated">
            <a:extLst>
              <a:ext uri="{FF2B5EF4-FFF2-40B4-BE49-F238E27FC236}">
                <a16:creationId xmlns:a16="http://schemas.microsoft.com/office/drawing/2014/main" id="{17DA9FCE-5859-A3FF-DA56-23CBA27B94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181" y="1884478"/>
            <a:ext cx="2030715" cy="2640723"/>
          </a:xfrm>
          <a:prstGeom prst="rect">
            <a:avLst/>
          </a:prstGeom>
        </p:spPr>
      </p:pic>
      <p:pic>
        <p:nvPicPr>
          <p:cNvPr id="8" name="Picture 7" descr="A person standing in front of a sign&#10;&#10;Description automatically generated">
            <a:extLst>
              <a:ext uri="{FF2B5EF4-FFF2-40B4-BE49-F238E27FC236}">
                <a16:creationId xmlns:a16="http://schemas.microsoft.com/office/drawing/2014/main" id="{E63B9F89-75E0-5AF0-A074-724C3115A4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653" y="1886889"/>
            <a:ext cx="3534792" cy="264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38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565B9-ED9F-EFFF-945F-862C86AE4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Electronic Sign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CA59F492-D2C8-5C29-D7B5-40CE91630E62}"/>
              </a:ext>
            </a:extLst>
          </p:cNvPr>
          <p:cNvSpPr txBox="1">
            <a:spLocks/>
          </p:cNvSpPr>
          <p:nvPr/>
        </p:nvSpPr>
        <p:spPr>
          <a:xfrm>
            <a:off x="243669" y="2308193"/>
            <a:ext cx="4070879" cy="177959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Worcester County approved sign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location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Public Works reinstalled 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landscaping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Electronic sign has been ordered and deposit made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Public Relations to be trained next week on sign operations/updating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Estimated to be installed in April</a:t>
            </a:r>
          </a:p>
        </p:txBody>
      </p:sp>
      <p:pic>
        <p:nvPicPr>
          <p:cNvPr id="5" name="Picture 4" descr="A sign in front of a house&#10;&#10;Description automatically generated">
            <a:extLst>
              <a:ext uri="{FF2B5EF4-FFF2-40B4-BE49-F238E27FC236}">
                <a16:creationId xmlns:a16="http://schemas.microsoft.com/office/drawing/2014/main" id="{8EB3A785-44FA-2C99-158C-EED0E74BE5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45" y="2308193"/>
            <a:ext cx="4669655" cy="350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60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Landscaping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4927107" y="2512577"/>
            <a:ext cx="4061998" cy="230800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Bulbs planted at entrances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Spring flowers have been ordered and will be installed late April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Mulching around trees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to begin soon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Banners: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Seasonal banners will be rotated every few months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stop sign in a flower bed&#10;&#10;Description automatically generated">
            <a:extLst>
              <a:ext uri="{FF2B5EF4-FFF2-40B4-BE49-F238E27FC236}">
                <a16:creationId xmlns:a16="http://schemas.microsoft.com/office/drawing/2014/main" id="{DD62AE60-95DF-5235-20FB-A279B30149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3698"/>
            <a:ext cx="4927107" cy="369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572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213CF7-6413-AABD-6110-2D4134D0D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1611D-28A5-BE95-420A-02089AC2C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Worcester County Tourism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5650AC12-AB8D-96D2-DF48-C8F3F718D7CE}"/>
              </a:ext>
            </a:extLst>
          </p:cNvPr>
          <p:cNvSpPr txBox="1">
            <a:spLocks/>
          </p:cNvSpPr>
          <p:nvPr/>
        </p:nvSpPr>
        <p:spPr>
          <a:xfrm>
            <a:off x="350202" y="2240368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On March 14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Bob Beckelman, Michelle Hitchens, and Terry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Underkoffer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met with Worcester County Tourism Director Melanie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Pursel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for a video shoot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Each Director talked about their departments and what homeowners, residents and visitors can expect this Spring and Summer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Video will be released on April 6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th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and be part of an upcoming Worcester County Tourism promotional efforts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person filming a person on a bridge&#10;&#10;Description automatically generated">
            <a:extLst>
              <a:ext uri="{FF2B5EF4-FFF2-40B4-BE49-F238E27FC236}">
                <a16:creationId xmlns:a16="http://schemas.microsoft.com/office/drawing/2014/main" id="{EE29D051-9B47-0F5A-0553-65E38A63DC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05" y="4915261"/>
            <a:ext cx="2914838" cy="1942739"/>
          </a:xfrm>
          <a:prstGeom prst="rect">
            <a:avLst/>
          </a:prstGeom>
        </p:spPr>
      </p:pic>
      <p:pic>
        <p:nvPicPr>
          <p:cNvPr id="7" name="Picture 6" descr="A person standing on grass with a camera on tripod&#10;&#10;Description automatically generated">
            <a:extLst>
              <a:ext uri="{FF2B5EF4-FFF2-40B4-BE49-F238E27FC236}">
                <a16:creationId xmlns:a16="http://schemas.microsoft.com/office/drawing/2014/main" id="{CD4BE4BF-912C-2EEA-6BC8-ED827B5166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5260"/>
            <a:ext cx="2914838" cy="1942739"/>
          </a:xfrm>
          <a:prstGeom prst="rect">
            <a:avLst/>
          </a:prstGeom>
        </p:spPr>
      </p:pic>
      <p:pic>
        <p:nvPicPr>
          <p:cNvPr id="9" name="Picture 8" descr="A group of people standing in a park&#10;&#10;Description automatically generated">
            <a:extLst>
              <a:ext uri="{FF2B5EF4-FFF2-40B4-BE49-F238E27FC236}">
                <a16:creationId xmlns:a16="http://schemas.microsoft.com/office/drawing/2014/main" id="{FCDF973D-5385-C01A-D7E6-1C16264CFF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162" y="4915261"/>
            <a:ext cx="2914838" cy="194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863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213CF7-6413-AABD-6110-2D4134D0D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1611D-28A5-BE95-420A-02089AC2C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Golf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5650AC12-AB8D-96D2-DF48-C8F3F718D7CE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“Golfer’s Lounge” created in the Clubhouse Meeting Room using furniture donated by a golfer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Furniture and television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Make the space more inviting for the golf community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room with wicker furniture and a television&#10;&#10;Description automatically generated">
            <a:extLst>
              <a:ext uri="{FF2B5EF4-FFF2-40B4-BE49-F238E27FC236}">
                <a16:creationId xmlns:a16="http://schemas.microsoft.com/office/drawing/2014/main" id="{37F095A5-AD0B-E0CC-EFC5-DEE083B0B6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224" y="3856383"/>
            <a:ext cx="4503551" cy="300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3159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Tiki Bar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4172506" y="2388285"/>
            <a:ext cx="4816600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Permit received March 14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Project status:  </a:t>
            </a:r>
            <a:r>
              <a:rPr lang="en-US" sz="2000" cap="none" dirty="0">
                <a:solidFill>
                  <a:srgbClr val="00B050"/>
                </a:solidFill>
                <a:latin typeface="Century Gothic" panose="020B0502020202020204"/>
              </a:rPr>
              <a:t>green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Public Works removed dock boards for new power lines and removed pavers for tiki bar addition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Whayland working on tresses for addition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Scheduled to be completed prior to Memorial Day</a:t>
            </a: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large rock next to a garage door&#10;&#10;Description automatically generated">
            <a:extLst>
              <a:ext uri="{FF2B5EF4-FFF2-40B4-BE49-F238E27FC236}">
                <a16:creationId xmlns:a16="http://schemas.microsoft.com/office/drawing/2014/main" id="{B4E4B8A6-9B74-4DA8-792C-5D2D221275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19495" y="2521536"/>
            <a:ext cx="4955959" cy="371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98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Pavilion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350202" y="2388285"/>
            <a:ext cx="8638903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Met with Marie Gilmore of the Vets Memorial Foundation regarding pavilion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Feedback received; working with contractor for different styles and options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Will match as close as possible to style of existing Veterans Memorial, to include roof color and brick work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Proje</a:t>
            </a:r>
            <a:r>
              <a:rPr lang="en-US" sz="2000" cap="none" dirty="0" err="1">
                <a:solidFill>
                  <a:prstClr val="black"/>
                </a:solidFill>
                <a:latin typeface="Century Gothic" panose="020B0502020202020204"/>
              </a:rPr>
              <a:t>ct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status:  </a:t>
            </a:r>
            <a:r>
              <a:rPr lang="en-US" sz="2000" cap="none" dirty="0">
                <a:solidFill>
                  <a:srgbClr val="92D050"/>
                </a:solidFill>
                <a:latin typeface="Century Gothic" panose="020B0502020202020204"/>
              </a:rPr>
              <a:t>green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To be installed by Veterans Day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16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Approval of Agenda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88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Racquet Sports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106680" y="2121763"/>
            <a:ext cx="5264309" cy="2165072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Within the last year, approximately $25,000 spent on maintenance to pro shop building (materials and labor)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</a:t>
            </a:r>
            <a:r>
              <a:rPr lang="en-US" sz="1400" dirty="0" err="1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epairs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/additions include new HVAC system, ice machine, office furniture, gutters, water fountains, dehumidifier, window repairs, lock changes, painting inside building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Per request of RSAC, water fountains being </a:t>
            </a:r>
            <a:r>
              <a:rPr lang="en-US" sz="1600" cap="none" dirty="0" err="1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dewinterized</a:t>
            </a: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 earlier than normal – GM had water bottles placed on site on March 15</a:t>
            </a:r>
            <a:r>
              <a:rPr lang="en-US" sz="1600" cap="none" baseline="300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th</a:t>
            </a: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 until fountains can be turned on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Building alterations – project 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rPr>
              <a:t>tatus: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highlight>
                  <a:srgbClr val="FFFF00"/>
                </a:highlight>
                <a:uLnTx/>
                <a:uFillTx/>
                <a:latin typeface="Century Gothic" panose="020B0502020202020204"/>
              </a:rPr>
              <a:t>yellow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Appears there are other individual(s) discussing plans with County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rPr>
              <a:t>5 tables ordered with chairs to enhance shade availability for pickleball players.  This is similar to what the GM provided platform tennis.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With Ruth Ann Meyer, tags to be distributed to</a:t>
            </a:r>
            <a:r>
              <a:rPr lang="en-US" sz="1600" cap="none" dirty="0">
                <a:solidFill>
                  <a:prstClr val="black"/>
                </a:solidFill>
                <a:latin typeface="Century Gothic" panose="020B0502020202020204"/>
              </a:rPr>
              <a:t> identify racquet players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5" name="Picture 4" descr="A kitchen with a green wall and a table&#10;&#10;Description automatically generated">
            <a:extLst>
              <a:ext uri="{FF2B5EF4-FFF2-40B4-BE49-F238E27FC236}">
                <a16:creationId xmlns:a16="http://schemas.microsoft.com/office/drawing/2014/main" id="{76ADF969-CAFA-D2FF-302F-8A5AB6D62D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0" y="1902474"/>
            <a:ext cx="3275860" cy="2456895"/>
          </a:xfrm>
          <a:prstGeom prst="rect">
            <a:avLst/>
          </a:prstGeom>
        </p:spPr>
      </p:pic>
      <p:pic>
        <p:nvPicPr>
          <p:cNvPr id="7" name="Picture 6" descr="A room with green walls and white cabinets&#10;&#10;Description automatically generated">
            <a:extLst>
              <a:ext uri="{FF2B5EF4-FFF2-40B4-BE49-F238E27FC236}">
                <a16:creationId xmlns:a16="http://schemas.microsoft.com/office/drawing/2014/main" id="{B4838FDC-D437-8888-D1BE-C1E793343A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38" y="4401103"/>
            <a:ext cx="3275861" cy="245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15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746D27-BADC-7997-C65B-8A195E17A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2D73F-BEAB-B351-80D0-E89619BB9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Safety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7DA0003-299C-84A4-3EE2-F1E0840BFDC7}"/>
              </a:ext>
            </a:extLst>
          </p:cNvPr>
          <p:cNvSpPr txBox="1">
            <a:spLocks/>
          </p:cNvSpPr>
          <p:nvPr/>
        </p:nvSpPr>
        <p:spPr>
          <a:xfrm>
            <a:off x="0" y="1882066"/>
            <a:ext cx="8891449" cy="2104008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Trees: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10 trees removed in White Horse Park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Other trees with “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widowmaker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” limbs trimmed</a:t>
            </a:r>
          </a:p>
          <a:p>
            <a:pPr marL="800100" lvl="1" indent="-342900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cap="none" dirty="0">
                <a:solidFill>
                  <a:prstClr val="black"/>
                </a:solidFill>
                <a:latin typeface="Century Gothic" panose="020B0502020202020204"/>
              </a:rPr>
              <a:t>This was also recommended by the Recreation &amp; Parks Committee to address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Sig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ns: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Per request of homeowner, sig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n ordered and placed by Josh Vickers at the intersection of </a:t>
            </a:r>
            <a:r>
              <a:rPr lang="en-US" sz="1400" dirty="0" err="1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Mumfords</a:t>
            </a:r>
            <a:r>
              <a:rPr lang="en-US" sz="14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 Landing Road and Yacht Club Drive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</a:rPr>
              <a:t>Water Leak: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solidFill>
                  <a:prstClr val="black"/>
                </a:solidFill>
                <a:latin typeface="Century Gothic" panose="020B0502020202020204"/>
                <a:ea typeface="+mj-ea"/>
                <a:cs typeface="+mj-cs"/>
              </a:rPr>
              <a:t>Leak at Clubhouse addressed by Public Works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5" name="Picture 4" descr="A truck with a crane in the back&#10;&#10;Description automatically generated">
            <a:extLst>
              <a:ext uri="{FF2B5EF4-FFF2-40B4-BE49-F238E27FC236}">
                <a16:creationId xmlns:a16="http://schemas.microsoft.com/office/drawing/2014/main" id="{42B6649D-79DB-4EB8-5AD2-84110A0A4E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43022"/>
            <a:ext cx="2953304" cy="2214978"/>
          </a:xfrm>
          <a:prstGeom prst="rect">
            <a:avLst/>
          </a:prstGeom>
        </p:spPr>
      </p:pic>
      <p:pic>
        <p:nvPicPr>
          <p:cNvPr id="8" name="Picture 7" descr="A group of orange cones on a road&#10;&#10;Description automatically generated">
            <a:extLst>
              <a:ext uri="{FF2B5EF4-FFF2-40B4-BE49-F238E27FC236}">
                <a16:creationId xmlns:a16="http://schemas.microsoft.com/office/drawing/2014/main" id="{2597B780-D541-B98B-B475-1EE03B8E0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696" y="4643022"/>
            <a:ext cx="2953304" cy="2214978"/>
          </a:xfrm>
          <a:prstGeom prst="rect">
            <a:avLst/>
          </a:prstGeom>
        </p:spPr>
      </p:pic>
      <p:pic>
        <p:nvPicPr>
          <p:cNvPr id="10" name="Picture 9" descr="A stop sign on the side of a road&#10;&#10;Description automatically generated">
            <a:extLst>
              <a:ext uri="{FF2B5EF4-FFF2-40B4-BE49-F238E27FC236}">
                <a16:creationId xmlns:a16="http://schemas.microsoft.com/office/drawing/2014/main" id="{9A0F995D-666D-40F5-75CD-6A4C979F8CF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82"/>
          <a:stretch/>
        </p:blipFill>
        <p:spPr>
          <a:xfrm rot="5400000">
            <a:off x="3460071" y="4706476"/>
            <a:ext cx="2223856" cy="207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260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A84DD1-72E0-A3E6-5718-9914E1A8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CA22E-BCF7-BE1C-23DD-43F2532F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Dog Park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23A30F44-9FED-E11E-7C4A-91D157DFF3A2}"/>
              </a:ext>
            </a:extLst>
          </p:cNvPr>
          <p:cNvSpPr txBox="1">
            <a:spLocks/>
          </p:cNvSpPr>
          <p:nvPr/>
        </p:nvSpPr>
        <p:spPr>
          <a:xfrm>
            <a:off x="252546" y="2206484"/>
            <a:ext cx="8638903" cy="177959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Fence at dog park repaired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Received approval from County to add sand to low lying areas of the dog park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Looking into rain shelter and what is allowable by County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pic>
        <p:nvPicPr>
          <p:cNvPr id="7" name="Picture 6" descr="A fenced in area with trees and a green container&#10;&#10;Description automatically generated">
            <a:extLst>
              <a:ext uri="{FF2B5EF4-FFF2-40B4-BE49-F238E27FC236}">
                <a16:creationId xmlns:a16="http://schemas.microsoft.com/office/drawing/2014/main" id="{62004035-8EED-B4D7-9FE8-5A9F290228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6174"/>
            <a:ext cx="3935767" cy="2951825"/>
          </a:xfrm>
          <a:prstGeom prst="rect">
            <a:avLst/>
          </a:prstGeom>
        </p:spPr>
      </p:pic>
      <p:pic>
        <p:nvPicPr>
          <p:cNvPr id="9" name="Picture 8" descr="A dog park with trees and grass&#10;&#10;Description automatically generated">
            <a:extLst>
              <a:ext uri="{FF2B5EF4-FFF2-40B4-BE49-F238E27FC236}">
                <a16:creationId xmlns:a16="http://schemas.microsoft.com/office/drawing/2014/main" id="{DEAC5120-B02B-6F71-B0EC-7B05A3ECF3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228" y="3906173"/>
            <a:ext cx="3935767" cy="295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30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Soft Shoreline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204186" y="2388285"/>
            <a:ext cx="8784919" cy="2081430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Received grant of $150,000 from Maryland Coastal Bays for soft shoreline project at the south gate pond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RFP sent to potential bidders on February 21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; bids due March 21</a:t>
            </a:r>
            <a:r>
              <a:rPr lang="en-US" sz="2000" cap="none" baseline="30000" dirty="0">
                <a:solidFill>
                  <a:prstClr val="black"/>
                </a:solidFill>
                <a:latin typeface="Century Gothic" panose="020B0502020202020204"/>
              </a:rPr>
              <a:t>st</a:t>
            </a: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Bids received; will review and summarized by next week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C20D4BD-F72E-21E2-C92B-D7082E121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364" y="4021584"/>
            <a:ext cx="5051272" cy="2836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98309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672F3-EB3D-A2E9-5428-7EDED9DA7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19AF-5063-8EFB-D5C0-94104772C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OP Day</a:t>
            </a:r>
          </a:p>
        </p:txBody>
      </p:sp>
      <p:sp>
        <p:nvSpPr>
          <p:cNvPr id="3" name="Title 12">
            <a:extLst>
              <a:ext uri="{FF2B5EF4-FFF2-40B4-BE49-F238E27FC236}">
                <a16:creationId xmlns:a16="http://schemas.microsoft.com/office/drawing/2014/main" id="{E97F0850-CE68-2D06-3D01-F7652B414FC2}"/>
              </a:ext>
            </a:extLst>
          </p:cNvPr>
          <p:cNvSpPr txBox="1">
            <a:spLocks/>
          </p:cNvSpPr>
          <p:nvPr/>
        </p:nvSpPr>
        <p:spPr>
          <a:xfrm>
            <a:off x="4199139" y="2388284"/>
            <a:ext cx="4789968" cy="4163435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OP Season Kickoff Event to be held on Saturday, April 20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(rain date:  Saturday, April 27</a:t>
            </a:r>
            <a:r>
              <a:rPr kumimoji="0" lang="en-US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th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3:00-7:00 p.m. in White Horse Park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Being organized by the OP Day work group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cap="none" dirty="0">
                <a:solidFill>
                  <a:prstClr val="black"/>
                </a:solidFill>
                <a:latin typeface="Century Gothic" panose="020B0502020202020204"/>
              </a:rPr>
              <a:t>Celebrate and learn about all that Ocean Pines has to offer while enjoying music, demonstrations, and interactive exhibits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pPr marL="684213" marR="0" lvl="1" indent="-227013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26" name="Picture 2" descr="May be an image of text">
            <a:extLst>
              <a:ext uri="{FF2B5EF4-FFF2-40B4-BE49-F238E27FC236}">
                <a16:creationId xmlns:a16="http://schemas.microsoft.com/office/drawing/2014/main" id="{9DBF4308-4DD0-A001-8CBC-28760A1D7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" y="2388284"/>
            <a:ext cx="4255515" cy="358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686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CPI Violation Dashboard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February</a:t>
            </a:r>
            <a:endParaRPr lang="en-US" b="1" u="sng" dirty="0">
              <a:solidFill>
                <a:schemeClr val="tx1"/>
              </a:solidFill>
            </a:endParaRP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386047"/>
              </p:ext>
            </p:extLst>
          </p:nvPr>
        </p:nvGraphicFramePr>
        <p:xfrm>
          <a:off x="109536" y="3091340"/>
          <a:ext cx="8847908" cy="950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83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307832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479867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752377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2/1/24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Violations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Violations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As of 2/29/24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140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104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61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183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5BAD86D9-C03E-4A30-A454-1333AEBA4A40}"/>
              </a:ext>
            </a:extLst>
          </p:cNvPr>
          <p:cNvSpPr txBox="1"/>
          <p:nvPr/>
        </p:nvSpPr>
        <p:spPr>
          <a:xfrm>
            <a:off x="122598" y="2723080"/>
            <a:ext cx="3283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Violations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545EED-5BDB-2387-3FB6-2B720D18D314}"/>
              </a:ext>
            </a:extLst>
          </p:cNvPr>
          <p:cNvSpPr txBox="1"/>
          <p:nvPr/>
        </p:nvSpPr>
        <p:spPr>
          <a:xfrm>
            <a:off x="122598" y="4509848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104 violations initiated in February:  38 maintenance/trash/debris; 4 leaf placement; 16 no permit; 46 miscellaneous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Miscellaneous violations includes signs, stop work orders, trailers, unregistered/junk vehicles, and vehicle parking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61 violations complied out; 183 remain open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63 maintenance/trash/debris; 5 leaf placement; 42 no permit; 73 miscellaneous</a:t>
            </a:r>
          </a:p>
        </p:txBody>
      </p:sp>
    </p:spTree>
    <p:extLst>
      <p:ext uri="{BB962C8B-B14F-4D97-AF65-F5344CB8AC3E}">
        <p14:creationId xmlns:p14="http://schemas.microsoft.com/office/powerpoint/2010/main" val="15547114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Work Orders</a:t>
            </a:r>
            <a:br>
              <a:rPr lang="en-US" b="1" u="sng" dirty="0">
                <a:solidFill>
                  <a:schemeClr val="tx1"/>
                </a:solidFill>
              </a:rPr>
            </a:br>
            <a:r>
              <a:rPr lang="en-US" b="1" u="sng" dirty="0">
                <a:solidFill>
                  <a:schemeClr val="tx1"/>
                </a:solidFill>
              </a:rPr>
              <a:t>February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992834"/>
              </p:ext>
            </p:extLst>
          </p:nvPr>
        </p:nvGraphicFramePr>
        <p:xfrm>
          <a:off x="571175" y="2521994"/>
          <a:ext cx="8046719" cy="1409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722">
                  <a:extLst>
                    <a:ext uri="{9D8B030D-6E8A-4147-A177-3AD203B41FA5}">
                      <a16:colId xmlns:a16="http://schemas.microsoft.com/office/drawing/2014/main" val="497003325"/>
                    </a:ext>
                  </a:extLst>
                </a:gridCol>
                <a:gridCol w="2164411">
                  <a:extLst>
                    <a:ext uri="{9D8B030D-6E8A-4147-A177-3AD203B41FA5}">
                      <a16:colId xmlns:a16="http://schemas.microsoft.com/office/drawing/2014/main" val="1596258838"/>
                    </a:ext>
                  </a:extLst>
                </a:gridCol>
                <a:gridCol w="2204843">
                  <a:extLst>
                    <a:ext uri="{9D8B030D-6E8A-4147-A177-3AD203B41FA5}">
                      <a16:colId xmlns:a16="http://schemas.microsoft.com/office/drawing/2014/main" val="4124166728"/>
                    </a:ext>
                  </a:extLst>
                </a:gridCol>
                <a:gridCol w="1879743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342019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2/1/24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New Work Orders</a:t>
                      </a:r>
                      <a:endParaRPr lang="en-US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Closed Work Orders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Open Work Orders as of 2/29/24</a:t>
                      </a:r>
                      <a:endParaRPr lang="en-US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608961"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117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bg1"/>
                          </a:solidFill>
                          <a:latin typeface="+mj-lt"/>
                        </a:rPr>
                        <a:t>96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98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8124391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96AD777-9903-050C-60B7-A95C92E997D2}"/>
              </a:ext>
            </a:extLst>
          </p:cNvPr>
          <p:cNvSpPr txBox="1"/>
          <p:nvPr/>
        </p:nvSpPr>
        <p:spPr>
          <a:xfrm>
            <a:off x="1358434" y="4738046"/>
            <a:ext cx="69755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96 work orders initiated in February:  1 bulkhead;  29 drainage;                                       11 grounds/landscaping; 5 roads; 4 signs; 46 general maintenance</a:t>
            </a:r>
          </a:p>
          <a:p>
            <a:pPr marL="285750" indent="-285750" defTabSz="45720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Majority still open in drainage (76):</a:t>
            </a:r>
          </a:p>
          <a:p>
            <a:pPr marL="742950" lvl="1" indent="-285750" defTabSz="4572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Gill Sans MT" panose="020B0502020104020203"/>
              </a:rPr>
              <a:t>33 – over 30 days; 17 – over 60 days</a:t>
            </a:r>
          </a:p>
          <a:p>
            <a:pPr marL="1200150" lvl="2" indent="-285750" defTabSz="4572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/>
                </a:solidFill>
                <a:latin typeface="Gill Sans MT" panose="020B0502020104020203"/>
              </a:rPr>
              <a:t>Average 1-4 work orders a day to complete depending upon severity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7082871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244125-7992-4A01-98A0-5A7AF00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7" y="139332"/>
            <a:ext cx="7524003" cy="1663343"/>
          </a:xfrm>
        </p:spPr>
        <p:txBody>
          <a:bodyPr>
            <a:noAutofit/>
          </a:bodyPr>
          <a:lstStyle/>
          <a:p>
            <a:pPr algn="ctr"/>
            <a:r>
              <a:rPr lang="en-US" u="sng" dirty="0">
                <a:solidFill>
                  <a:schemeClr val="tx1"/>
                </a:solidFill>
              </a:rPr>
              <a:t>Customer Service Dashboard</a:t>
            </a:r>
            <a:br>
              <a:rPr lang="en-US" b="0" u="sng" dirty="0">
                <a:solidFill>
                  <a:schemeClr val="tx1"/>
                </a:solidFill>
              </a:rPr>
            </a:br>
            <a:r>
              <a:rPr lang="en-US" sz="3200" b="0" u="sng" dirty="0">
                <a:solidFill>
                  <a:schemeClr val="tx1"/>
                </a:solidFill>
              </a:rPr>
              <a:t>(from info@oceanpines.org)</a:t>
            </a:r>
            <a:br>
              <a:rPr lang="en-US" sz="3200" b="0" u="sng" dirty="0">
                <a:solidFill>
                  <a:schemeClr val="tx1"/>
                </a:solidFill>
              </a:rPr>
            </a:br>
            <a:r>
              <a:rPr lang="en-US" u="sng" dirty="0">
                <a:solidFill>
                  <a:schemeClr val="tx1"/>
                </a:solidFill>
              </a:rPr>
              <a:t>February</a:t>
            </a:r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5C0D99A1-EF5E-4757-A838-781C5A71FF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759417"/>
              </p:ext>
            </p:extLst>
          </p:nvPr>
        </p:nvGraphicFramePr>
        <p:xfrm>
          <a:off x="2159726" y="2125434"/>
          <a:ext cx="4977921" cy="25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906">
                  <a:extLst>
                    <a:ext uri="{9D8B030D-6E8A-4147-A177-3AD203B41FA5}">
                      <a16:colId xmlns:a16="http://schemas.microsoft.com/office/drawing/2014/main" val="160533530"/>
                    </a:ext>
                  </a:extLst>
                </a:gridCol>
                <a:gridCol w="2520015">
                  <a:extLst>
                    <a:ext uri="{9D8B030D-6E8A-4147-A177-3AD203B41FA5}">
                      <a16:colId xmlns:a16="http://schemas.microsoft.com/office/drawing/2014/main" val="2169824023"/>
                    </a:ext>
                  </a:extLst>
                </a:gridCol>
              </a:tblGrid>
              <a:tr h="227651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# Received – Feb.</a:t>
                      </a:r>
                    </a:p>
                  </a:txBody>
                  <a:tcPr marL="68580" marR="68580" marT="34290" marB="34290" anchor="b"/>
                </a:tc>
                <a:extLst>
                  <a:ext uri="{0D108BD9-81ED-4DB2-BD59-A6C34878D82A}">
                    <a16:rowId xmlns:a16="http://schemas.microsoft.com/office/drawing/2014/main" val="2384583703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Amenities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76900878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CPI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8475169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Drainage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924032667"/>
                  </a:ext>
                </a:extLst>
              </a:tr>
              <a:tr h="317588">
                <a:tc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</a:rPr>
                        <a:t>General 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79019372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bg1"/>
                          </a:solidFill>
                        </a:rPr>
                        <a:t>Public Works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62857128"/>
                  </a:ext>
                </a:extLst>
              </a:tr>
              <a:tr h="250417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bg1"/>
                          </a:solidFill>
                        </a:rPr>
                        <a:t>TOTAL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cs typeface="Times New Roman" panose="02020603050405020304" pitchFamily="18" charset="0"/>
                        </a:rPr>
                        <a:t>142</a:t>
                      </a:r>
                      <a:endParaRPr lang="en-US" sz="18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2448314"/>
                  </a:ext>
                </a:extLst>
              </a:tr>
            </a:tbl>
          </a:graphicData>
        </a:graphic>
      </p:graphicFrame>
      <p:pic>
        <p:nvPicPr>
          <p:cNvPr id="5" name="Picture 2">
            <a:extLst>
              <a:ext uri="{FF2B5EF4-FFF2-40B4-BE49-F238E27FC236}">
                <a16:creationId xmlns:a16="http://schemas.microsoft.com/office/drawing/2014/main" id="{97C8FB9E-F9E1-9DA5-4E9C-7C66AD0CD3AF}"/>
              </a:ext>
            </a:extLst>
          </p:cNvPr>
          <p:cNvPicPr>
            <a:picLocks noChangeAspect="1" noChangeArrowheads="1"/>
          </p:cNvPicPr>
          <p:nvPr/>
        </p:nvPicPr>
        <p:blipFill>
          <a:blip r:link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4802772"/>
            <a:ext cx="3708179" cy="195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3427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6">
            <a:extLst>
              <a:ext uri="{FF2B5EF4-FFF2-40B4-BE49-F238E27FC236}">
                <a16:creationId xmlns:a16="http://schemas.microsoft.com/office/drawing/2014/main" id="{8775F366-526C-4C42-8931-696FFE8AA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597EA66B-2AAB-42B0-9F9D-38920D8D8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23899" y="885433"/>
            <a:ext cx="7696201" cy="2543567"/>
          </a:xfrm>
          <a:effectLst/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Financials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360EBE3-31BB-422F-AA87-FA3873DAE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0800000">
            <a:off x="0" y="5388384"/>
            <a:ext cx="9144000" cy="1469616"/>
          </a:xfrm>
          <a:custGeom>
            <a:avLst/>
            <a:gdLst>
              <a:gd name="connsiteX0" fmla="*/ 6113881 w 12192000"/>
              <a:gd name="connsiteY0" fmla="*/ 1469616 h 1469616"/>
              <a:gd name="connsiteX1" fmla="*/ 6101181 w 12192000"/>
              <a:gd name="connsiteY1" fmla="*/ 1469616 h 1469616"/>
              <a:gd name="connsiteX2" fmla="*/ 6090598 w 12192000"/>
              <a:gd name="connsiteY2" fmla="*/ 1469616 h 1469616"/>
              <a:gd name="connsiteX3" fmla="*/ 6077897 w 12192000"/>
              <a:gd name="connsiteY3" fmla="*/ 1464854 h 1469616"/>
              <a:gd name="connsiteX4" fmla="*/ 6065198 w 12192000"/>
              <a:gd name="connsiteY4" fmla="*/ 1460091 h 1469616"/>
              <a:gd name="connsiteX5" fmla="*/ 6056731 w 12192000"/>
              <a:gd name="connsiteY5" fmla="*/ 1456916 h 1469616"/>
              <a:gd name="connsiteX6" fmla="*/ 5678033 w 12192000"/>
              <a:gd name="connsiteY6" fmla="*/ 1172892 h 1469616"/>
              <a:gd name="connsiteX7" fmla="*/ 0 w 12192000"/>
              <a:gd name="connsiteY7" fmla="*/ 1172892 h 1469616"/>
              <a:gd name="connsiteX8" fmla="*/ 0 w 12192000"/>
              <a:gd name="connsiteY8" fmla="*/ 1162370 h 1469616"/>
              <a:gd name="connsiteX9" fmla="*/ 0 w 12192000"/>
              <a:gd name="connsiteY9" fmla="*/ 403347 h 1469616"/>
              <a:gd name="connsiteX10" fmla="*/ 0 w 12192000"/>
              <a:gd name="connsiteY10" fmla="*/ 0 h 1469616"/>
              <a:gd name="connsiteX11" fmla="*/ 12192000 w 12192000"/>
              <a:gd name="connsiteY11" fmla="*/ 0 h 1469616"/>
              <a:gd name="connsiteX12" fmla="*/ 12192000 w 12192000"/>
              <a:gd name="connsiteY12" fmla="*/ 403347 h 1469616"/>
              <a:gd name="connsiteX13" fmla="*/ 12192000 w 12192000"/>
              <a:gd name="connsiteY13" fmla="*/ 1162370 h 1469616"/>
              <a:gd name="connsiteX14" fmla="*/ 12192000 w 12192000"/>
              <a:gd name="connsiteY14" fmla="*/ 1172892 h 1469616"/>
              <a:gd name="connsiteX15" fmla="*/ 6524330 w 12192000"/>
              <a:gd name="connsiteY15" fmla="*/ 1172892 h 1469616"/>
              <a:gd name="connsiteX16" fmla="*/ 6145631 w 12192000"/>
              <a:gd name="connsiteY16" fmla="*/ 1456916 h 1469616"/>
              <a:gd name="connsiteX17" fmla="*/ 6137163 w 12192000"/>
              <a:gd name="connsiteY17" fmla="*/ 1460091 h 1469616"/>
              <a:gd name="connsiteX18" fmla="*/ 6124463 w 12192000"/>
              <a:gd name="connsiteY18" fmla="*/ 1464854 h 1469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0" h="1469616">
                <a:moveTo>
                  <a:pt x="6113881" y="1469616"/>
                </a:moveTo>
                <a:lnTo>
                  <a:pt x="6101181" y="1469616"/>
                </a:lnTo>
                <a:lnTo>
                  <a:pt x="6090598" y="1469616"/>
                </a:lnTo>
                <a:lnTo>
                  <a:pt x="6077897" y="1464854"/>
                </a:lnTo>
                <a:lnTo>
                  <a:pt x="6065198" y="1460091"/>
                </a:lnTo>
                <a:lnTo>
                  <a:pt x="6056731" y="1456916"/>
                </a:lnTo>
                <a:lnTo>
                  <a:pt x="5678033" y="1172892"/>
                </a:lnTo>
                <a:lnTo>
                  <a:pt x="0" y="1172892"/>
                </a:lnTo>
                <a:lnTo>
                  <a:pt x="0" y="1162370"/>
                </a:lnTo>
                <a:lnTo>
                  <a:pt x="0" y="403347"/>
                </a:lnTo>
                <a:lnTo>
                  <a:pt x="0" y="0"/>
                </a:lnTo>
                <a:lnTo>
                  <a:pt x="12192000" y="0"/>
                </a:lnTo>
                <a:lnTo>
                  <a:pt x="12192000" y="403347"/>
                </a:lnTo>
                <a:lnTo>
                  <a:pt x="12192000" y="1162370"/>
                </a:lnTo>
                <a:lnTo>
                  <a:pt x="12192000" y="1172892"/>
                </a:lnTo>
                <a:lnTo>
                  <a:pt x="6524330" y="1172892"/>
                </a:lnTo>
                <a:lnTo>
                  <a:pt x="6145631" y="1456916"/>
                </a:lnTo>
                <a:lnTo>
                  <a:pt x="6137163" y="1460091"/>
                </a:lnTo>
                <a:lnTo>
                  <a:pt x="6124463" y="1464854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867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950169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MONTH OF FEBRUARY 2024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611501"/>
              </p:ext>
            </p:extLst>
          </p:nvPr>
        </p:nvGraphicFramePr>
        <p:xfrm>
          <a:off x="1348740" y="2600335"/>
          <a:ext cx="6446519" cy="2335161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314315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February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  $184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$193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$9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968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929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39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($784)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($736)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$48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613232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66221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622794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560820" y="4935497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613331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406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383177" y="2512380"/>
            <a:ext cx="8377646" cy="2774599"/>
          </a:xfrm>
          <a:effectLst/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300" dirty="0">
                <a:solidFill>
                  <a:schemeClr val="bg1"/>
                </a:solidFill>
                <a:cs typeface="+mj-cs"/>
              </a:rPr>
              <a:t>Approval of Minutes</a:t>
            </a: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2000" dirty="0">
                <a:solidFill>
                  <a:schemeClr val="tx1"/>
                </a:solidFill>
                <a:cs typeface="+mj-cs"/>
              </a:rPr>
            </a:br>
            <a:br>
              <a:rPr lang="en-US" sz="360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r>
              <a:rPr lang="en-US" sz="3200" b="0" dirty="0">
                <a:solidFill>
                  <a:schemeClr val="tx1"/>
                </a:solidFill>
                <a:cs typeface="+mj-cs"/>
              </a:rPr>
              <a:t>February 17, 2024 – Regular Meeting</a:t>
            </a: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1600" b="0" dirty="0">
                <a:solidFill>
                  <a:schemeClr val="tx1"/>
                </a:solidFill>
                <a:cs typeface="+mj-cs"/>
              </a:rPr>
            </a:br>
            <a:r>
              <a:rPr lang="en-US" sz="3200" b="0" dirty="0">
                <a:solidFill>
                  <a:schemeClr val="tx1"/>
                </a:solidFill>
                <a:cs typeface="+mj-cs"/>
              </a:rPr>
              <a:t>February 29, 2024 – Special Meeting</a:t>
            </a:r>
            <a:br>
              <a:rPr lang="en-US" sz="3200" b="0" dirty="0">
                <a:solidFill>
                  <a:schemeClr val="tx1"/>
                </a:solidFill>
                <a:cs typeface="+mj-cs"/>
              </a:rPr>
            </a:br>
            <a:br>
              <a:rPr lang="en-US" sz="2000" b="0" dirty="0">
                <a:cs typeface="+mj-cs"/>
              </a:rPr>
            </a:br>
            <a:br>
              <a:rPr lang="en-US" sz="2000" dirty="0">
                <a:highlight>
                  <a:srgbClr val="FFFF00"/>
                </a:highlight>
                <a:cs typeface="+mj-cs"/>
              </a:rPr>
            </a:br>
            <a:br>
              <a:rPr lang="en-US" sz="2000" dirty="0">
                <a:cs typeface="+mj-cs"/>
              </a:rPr>
            </a:br>
            <a:endParaRPr lang="en-US" sz="2000" dirty="0">
              <a:solidFill>
                <a:schemeClr val="tx1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0307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3841" y="902652"/>
            <a:ext cx="5707559" cy="10432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MONTH OF FEBRUARY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641608"/>
              </p:ext>
            </p:extLst>
          </p:nvPr>
        </p:nvGraphicFramePr>
        <p:xfrm>
          <a:off x="1907381" y="2212419"/>
          <a:ext cx="5329237" cy="2858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5337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353900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28781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40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830537750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General Admin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869697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37732299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87950552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(10)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15593443"/>
                  </a:ext>
                </a:extLst>
              </a:tr>
              <a:tr h="287819">
                <a:tc>
                  <a:txBody>
                    <a:bodyPr/>
                    <a:lstStyle/>
                    <a:p>
                      <a:r>
                        <a:rPr lang="en-US" sz="1200" dirty="0"/>
                        <a:t>Public Works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(15)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Other Net (GM Office, Beach Club, Marinas)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sz="1200" dirty="0"/>
                        <a:t>   (1)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40162042"/>
                  </a:ext>
                </a:extLst>
              </a:tr>
              <a:tr h="409143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$48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28681" y="6961373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9BB0CDF-5ABB-387D-8A08-0F31CC442672}"/>
              </a:ext>
            </a:extLst>
          </p:cNvPr>
          <p:cNvCxnSpPr>
            <a:cxnSpLocks/>
          </p:cNvCxnSpPr>
          <p:nvPr/>
        </p:nvCxnSpPr>
        <p:spPr>
          <a:xfrm>
            <a:off x="5728681" y="5806701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143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220" y="950169"/>
            <a:ext cx="5623560" cy="77351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>
                <a:latin typeface="Century Gothic" panose="020B0502020202020204" pitchFamily="34" charset="0"/>
              </a:rPr>
              <a:t>UNAUDITED FINANCIAL CHANGE</a:t>
            </a:r>
            <a:br>
              <a:rPr lang="en-US" sz="2700" dirty="0">
                <a:latin typeface="Century Gothic" panose="020B0502020202020204" pitchFamily="34" charset="0"/>
              </a:rPr>
            </a:br>
            <a:r>
              <a:rPr lang="en-US" sz="2700" dirty="0">
                <a:latin typeface="Century Gothic" panose="020B0502020202020204" pitchFamily="34" charset="0"/>
              </a:rPr>
              <a:t>YTD FEBRUARY 2023</a:t>
            </a: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EA52B43-19FA-4221-AEE4-462E04F3A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7314596"/>
              </p:ext>
            </p:extLst>
          </p:nvPr>
        </p:nvGraphicFramePr>
        <p:xfrm>
          <a:off x="1348740" y="2628910"/>
          <a:ext cx="6446519" cy="2293480"/>
        </p:xfrm>
        <a:graphic>
          <a:graphicData uri="http://schemas.openxmlformats.org/drawingml/2006/table">
            <a:tbl>
              <a:tblPr>
                <a:tableStyleId>{5202B0CA-FC54-4496-8BCA-5EF66A818D29}</a:tableStyleId>
              </a:tblPr>
              <a:tblGrid>
                <a:gridCol w="1971203">
                  <a:extLst>
                    <a:ext uri="{9D8B030D-6E8A-4147-A177-3AD203B41FA5}">
                      <a16:colId xmlns:a16="http://schemas.microsoft.com/office/drawing/2014/main" val="1529911752"/>
                    </a:ext>
                  </a:extLst>
                </a:gridCol>
                <a:gridCol w="1482008">
                  <a:extLst>
                    <a:ext uri="{9D8B030D-6E8A-4147-A177-3AD203B41FA5}">
                      <a16:colId xmlns:a16="http://schemas.microsoft.com/office/drawing/2014/main" val="1196787798"/>
                    </a:ext>
                  </a:extLst>
                </a:gridCol>
                <a:gridCol w="1541150">
                  <a:extLst>
                    <a:ext uri="{9D8B030D-6E8A-4147-A177-3AD203B41FA5}">
                      <a16:colId xmlns:a16="http://schemas.microsoft.com/office/drawing/2014/main" val="1193626519"/>
                    </a:ext>
                  </a:extLst>
                </a:gridCol>
                <a:gridCol w="1452158">
                  <a:extLst>
                    <a:ext uri="{9D8B030D-6E8A-4147-A177-3AD203B41FA5}">
                      <a16:colId xmlns:a16="http://schemas.microsoft.com/office/drawing/2014/main" val="3714425827"/>
                    </a:ext>
                  </a:extLst>
                </a:gridCol>
              </a:tblGrid>
              <a:tr h="272634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February YTD (In 000’s)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703382"/>
                  </a:ext>
                </a:extLst>
              </a:tr>
              <a:tr h="34079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Current Year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Favor/ (</a:t>
                      </a:r>
                      <a:r>
                        <a:rPr lang="en-US" sz="1200" u="none" strike="noStrike" dirty="0" err="1">
                          <a:effectLst/>
                        </a:rPr>
                        <a:t>Unfavor</a:t>
                      </a:r>
                      <a:r>
                        <a:rPr lang="en-US" sz="1200" u="none" strike="noStrike" dirty="0">
                          <a:effectLst/>
                        </a:rPr>
                        <a:t>) vs. Budget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31670456"/>
                  </a:ext>
                </a:extLst>
              </a:tr>
              <a:tr h="231194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768013"/>
                  </a:ext>
                </a:extLst>
              </a:tr>
              <a:tr h="238558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399997"/>
                  </a:ext>
                </a:extLst>
              </a:tr>
              <a:tr h="3873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Revenues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$13,680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$14,434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$754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147305317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Expenses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12,209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12,055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  154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481779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Net Operating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$1,471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 $2,379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  $908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497" marR="6497" marT="6497" marB="0" anchor="b"/>
                </a:tc>
                <a:extLst>
                  <a:ext uri="{0D108BD9-81ED-4DB2-BD59-A6C34878D82A}">
                    <a16:rowId xmlns:a16="http://schemas.microsoft.com/office/drawing/2014/main" val="2021347524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D57F0-C576-4D33-9D5C-8AA05477F7A7}"/>
              </a:ext>
            </a:extLst>
          </p:cNvPr>
          <p:cNvCxnSpPr/>
          <p:nvPr/>
        </p:nvCxnSpPr>
        <p:spPr>
          <a:xfrm>
            <a:off x="3605346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93FF8C9-394A-4DB1-B0B7-27187982C27B}"/>
              </a:ext>
            </a:extLst>
          </p:cNvPr>
          <p:cNvCxnSpPr/>
          <p:nvPr/>
        </p:nvCxnSpPr>
        <p:spPr>
          <a:xfrm>
            <a:off x="3605346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6E8791C-6187-4DB4-AC51-A3441D2C644F}"/>
              </a:ext>
            </a:extLst>
          </p:cNvPr>
          <p:cNvCxnSpPr/>
          <p:nvPr/>
        </p:nvCxnSpPr>
        <p:spPr>
          <a:xfrm>
            <a:off x="5164725" y="492239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C4BCDB8-FD88-44B1-926B-CAF5B511EF42}"/>
              </a:ext>
            </a:extLst>
          </p:cNvPr>
          <p:cNvCxnSpPr/>
          <p:nvPr/>
        </p:nvCxnSpPr>
        <p:spPr>
          <a:xfrm>
            <a:off x="5164725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FBE8885-3D74-48CC-831A-3D441959FAC2}"/>
              </a:ext>
            </a:extLst>
          </p:cNvPr>
          <p:cNvCxnSpPr/>
          <p:nvPr/>
        </p:nvCxnSpPr>
        <p:spPr>
          <a:xfrm>
            <a:off x="6613067" y="4925450"/>
            <a:ext cx="82296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3EE72A-EF33-4FB1-8F07-9D325E592EAB}"/>
              </a:ext>
            </a:extLst>
          </p:cNvPr>
          <p:cNvCxnSpPr/>
          <p:nvPr/>
        </p:nvCxnSpPr>
        <p:spPr>
          <a:xfrm>
            <a:off x="6613067" y="4539539"/>
            <a:ext cx="82296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28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3841" y="902653"/>
            <a:ext cx="5707559" cy="110474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100" dirty="0">
                <a:latin typeface="Century Gothic" panose="020B0502020202020204" pitchFamily="34" charset="0"/>
              </a:rPr>
              <a:t>UNAUDITED YTD FEBRUARY</a:t>
            </a:r>
            <a:br>
              <a:rPr lang="en-US" sz="2100" dirty="0">
                <a:latin typeface="Century Gothic" panose="020B0502020202020204" pitchFamily="34" charset="0"/>
              </a:rPr>
            </a:br>
            <a:r>
              <a:rPr lang="en-US" sz="2100" dirty="0">
                <a:latin typeface="Century Gothic" panose="020B0502020202020204" pitchFamily="34" charset="0"/>
              </a:rPr>
              <a:t>FAVOR/(UNFAVORABLE) VS. BUDGET (IN 000’s)</a:t>
            </a:r>
            <a:br>
              <a:rPr lang="en-US" sz="2025" dirty="0">
                <a:latin typeface="Franklin Gothic Medium" panose="020B0603020102020204" pitchFamily="34" charset="0"/>
              </a:rPr>
            </a:br>
            <a:endParaRPr lang="en-US" sz="2025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51FE97F5-49DA-4AF4-ACAC-3E7281E89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6015162"/>
              </p:ext>
            </p:extLst>
          </p:nvPr>
        </p:nvGraphicFramePr>
        <p:xfrm>
          <a:off x="1843891" y="2208012"/>
          <a:ext cx="5272088" cy="4010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5662">
                  <a:extLst>
                    <a:ext uri="{9D8B030D-6E8A-4147-A177-3AD203B41FA5}">
                      <a16:colId xmlns:a16="http://schemas.microsoft.com/office/drawing/2014/main" val="2078890817"/>
                    </a:ext>
                  </a:extLst>
                </a:gridCol>
                <a:gridCol w="2366426">
                  <a:extLst>
                    <a:ext uri="{9D8B030D-6E8A-4147-A177-3AD203B41FA5}">
                      <a16:colId xmlns:a16="http://schemas.microsoft.com/office/drawing/2014/main" val="1772542581"/>
                    </a:ext>
                  </a:extLst>
                </a:gridCol>
              </a:tblGrid>
              <a:tr h="1132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Department/Amenity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Favorable/(Unfavorable)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987934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Police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$277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36704269"/>
                  </a:ext>
                </a:extLst>
              </a:tr>
              <a:tr h="281423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Golf Ops + Maintenance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197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674347467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Admin/Finance/GM/Public Relations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128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206058520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Public Works/Gen </a:t>
                      </a:r>
                      <a:r>
                        <a:rPr lang="en-US" sz="1200" dirty="0" err="1"/>
                        <a:t>Maint</a:t>
                      </a:r>
                      <a:r>
                        <a:rPr lang="en-US" sz="1200" dirty="0"/>
                        <a:t>/CPI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98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194081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Aquatics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62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0766489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57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40293678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Beach Parking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52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0705006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Clubhouse Grille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38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8760995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Recreation &amp; Parks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37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7584172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Yacht Club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12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80391695"/>
                  </a:ext>
                </a:extLst>
              </a:tr>
              <a:tr h="275882">
                <a:tc>
                  <a:txBody>
                    <a:bodyPr/>
                    <a:lstStyle/>
                    <a:p>
                      <a:r>
                        <a:rPr lang="en-US" sz="1200" dirty="0"/>
                        <a:t>Marinas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(28)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63195097"/>
                  </a:ext>
                </a:extLst>
              </a:tr>
              <a:tr h="296311">
                <a:tc>
                  <a:txBody>
                    <a:bodyPr/>
                    <a:lstStyle/>
                    <a:p>
                      <a:r>
                        <a:rPr lang="en-US" sz="1200" dirty="0"/>
                        <a:t>Racquet Sports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  (22)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017807375"/>
                  </a:ext>
                </a:extLst>
              </a:tr>
              <a:tr h="392174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</a:t>
                      </a:r>
                      <a:r>
                        <a:rPr lang="en-US" sz="1200" b="1" dirty="0"/>
                        <a:t>TOTAL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/>
                        <a:t>$908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258657457"/>
                  </a:ext>
                </a:extLst>
              </a:tr>
            </a:tbl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6A069AC-E94D-40E5-9EDF-5E65AB9AC418}"/>
              </a:ext>
            </a:extLst>
          </p:cNvPr>
          <p:cNvCxnSpPr>
            <a:cxnSpLocks/>
          </p:cNvCxnSpPr>
          <p:nvPr/>
        </p:nvCxnSpPr>
        <p:spPr>
          <a:xfrm>
            <a:off x="5730804" y="7282739"/>
            <a:ext cx="663800" cy="0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ED39DB2-FD2B-4C24-97CD-5CB0EE8D8AB5}"/>
              </a:ext>
            </a:extLst>
          </p:cNvPr>
          <p:cNvCxnSpPr>
            <a:cxnSpLocks/>
          </p:cNvCxnSpPr>
          <p:nvPr/>
        </p:nvCxnSpPr>
        <p:spPr>
          <a:xfrm>
            <a:off x="5679529" y="6030119"/>
            <a:ext cx="663800" cy="0"/>
          </a:xfrm>
          <a:prstGeom prst="line">
            <a:avLst/>
          </a:prstGeom>
          <a:ln w="15875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99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04C8E-759C-4538-9575-26595E557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746" y="1102927"/>
            <a:ext cx="5986328" cy="868748"/>
          </a:xfrm>
        </p:spPr>
        <p:txBody>
          <a:bodyPr>
            <a:noAutofit/>
          </a:bodyPr>
          <a:lstStyle/>
          <a:p>
            <a:pPr algn="ctr"/>
            <a:r>
              <a:rPr lang="en-US" sz="2700" dirty="0">
                <a:latin typeface="Franklin Gothic Medium" panose="020B0603020102020204" pitchFamily="34" charset="0"/>
              </a:rPr>
              <a:t>UNAUDITED RESERVES FEBRUARY 2024 ($ MILLIONS)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6339740-C4C2-4E66-9638-BF57A372F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194664"/>
              </p:ext>
            </p:extLst>
          </p:nvPr>
        </p:nvGraphicFramePr>
        <p:xfrm>
          <a:off x="1174432" y="2401649"/>
          <a:ext cx="6854956" cy="289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9683">
                  <a:extLst>
                    <a:ext uri="{9D8B030D-6E8A-4147-A177-3AD203B41FA5}">
                      <a16:colId xmlns:a16="http://schemas.microsoft.com/office/drawing/2014/main" val="1394482498"/>
                    </a:ext>
                  </a:extLst>
                </a:gridCol>
                <a:gridCol w="895836">
                  <a:extLst>
                    <a:ext uri="{9D8B030D-6E8A-4147-A177-3AD203B41FA5}">
                      <a16:colId xmlns:a16="http://schemas.microsoft.com/office/drawing/2014/main" val="3016120161"/>
                    </a:ext>
                  </a:extLst>
                </a:gridCol>
                <a:gridCol w="1038138">
                  <a:extLst>
                    <a:ext uri="{9D8B030D-6E8A-4147-A177-3AD203B41FA5}">
                      <a16:colId xmlns:a16="http://schemas.microsoft.com/office/drawing/2014/main" val="3864248913"/>
                    </a:ext>
                  </a:extLst>
                </a:gridCol>
                <a:gridCol w="928347">
                  <a:extLst>
                    <a:ext uri="{9D8B030D-6E8A-4147-A177-3AD203B41FA5}">
                      <a16:colId xmlns:a16="http://schemas.microsoft.com/office/drawing/2014/main" val="963910479"/>
                    </a:ext>
                  </a:extLst>
                </a:gridCol>
                <a:gridCol w="940280">
                  <a:extLst>
                    <a:ext uri="{9D8B030D-6E8A-4147-A177-3AD203B41FA5}">
                      <a16:colId xmlns:a16="http://schemas.microsoft.com/office/drawing/2014/main" val="2806363114"/>
                    </a:ext>
                  </a:extLst>
                </a:gridCol>
                <a:gridCol w="790113">
                  <a:extLst>
                    <a:ext uri="{9D8B030D-6E8A-4147-A177-3AD203B41FA5}">
                      <a16:colId xmlns:a16="http://schemas.microsoft.com/office/drawing/2014/main" val="2625739660"/>
                    </a:ext>
                  </a:extLst>
                </a:gridCol>
                <a:gridCol w="612559">
                  <a:extLst>
                    <a:ext uri="{9D8B030D-6E8A-4147-A177-3AD203B41FA5}">
                      <a16:colId xmlns:a16="http://schemas.microsoft.com/office/drawing/2014/main" val="208593501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4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latin typeface="Franklin Gothic Medium" panose="020B0603020102020204" pitchFamily="34" charset="0"/>
                        </a:rPr>
                        <a:t>GeneralReplace</a:t>
                      </a:r>
                      <a:endParaRPr lang="en-US" sz="1600" dirty="0">
                        <a:latin typeface="Franklin Gothic Medium" panose="020B0603020102020204" pitchFamily="34" charset="0"/>
                      </a:endParaRP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Bulkheads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Roads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Drainage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New Capital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Franklin Gothic Medium" panose="020B0603020102020204" pitchFamily="34" charset="0"/>
                        </a:rPr>
                        <a:t>Total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0847527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4/30/23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$5.1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 $0.5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$0.7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$6.6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39790926"/>
                  </a:ext>
                </a:extLst>
              </a:tr>
              <a:tr h="525780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Contributions/</a:t>
                      </a:r>
                    </a:p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Interest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2.2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 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3.5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823467776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Casino Funds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0.5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3199560772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Transfer (Spend)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(1.2)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 (1.0)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 -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(0.1)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latin typeface="Franklin Gothic Medium" panose="020B0603020102020204" pitchFamily="34" charset="0"/>
                        </a:rPr>
                        <a:t>(2.3)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2918661611"/>
                  </a:ext>
                </a:extLst>
              </a:tr>
              <a:tr h="453326">
                <a:tc>
                  <a:txBody>
                    <a:bodyPr/>
                    <a:lstStyle/>
                    <a:p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2/29/24 Balance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$6.1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$0.6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$1.1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$0.4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$0.1</a:t>
                      </a:r>
                    </a:p>
                  </a:txBody>
                  <a:tcPr marL="51435" marR="51435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latin typeface="Franklin Gothic Medium" panose="020B0603020102020204" pitchFamily="34" charset="0"/>
                        </a:rPr>
                        <a:t>$8.3</a:t>
                      </a:r>
                    </a:p>
                  </a:txBody>
                  <a:tcPr marL="51435" marR="51435" marT="34290" marB="34290" anchor="ctr"/>
                </a:tc>
                <a:extLst>
                  <a:ext uri="{0D108BD9-81ED-4DB2-BD59-A6C34878D82A}">
                    <a16:rowId xmlns:a16="http://schemas.microsoft.com/office/drawing/2014/main" val="1901422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35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5654767" y="3162471"/>
            <a:ext cx="2335109" cy="1780887"/>
          </a:xfrm>
        </p:spPr>
        <p:txBody>
          <a:bodyPr vert="horz" lIns="68580" tIns="34290" rIns="68580" bIns="0" rtlCol="0" anchor="b">
            <a:noAutofit/>
          </a:bodyPr>
          <a:lstStyle/>
          <a:p>
            <a:pPr defTabSz="685800"/>
            <a:r>
              <a:rPr lang="en-US" sz="3200" dirty="0">
                <a:solidFill>
                  <a:schemeClr val="bg1"/>
                </a:solidFill>
              </a:rPr>
              <a:t>Treasurer’s Report - 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3200" dirty="0">
                <a:solidFill>
                  <a:schemeClr val="bg1"/>
                </a:solidFill>
              </a:rPr>
              <a:t>Monica Rakowski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617803-0051-4A79-B7E2-BA5BD7564C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97" y="2334827"/>
            <a:ext cx="3653817" cy="33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FF842A-92F4-4637-B96B-ABE0E1852D76}"/>
              </a:ext>
            </a:extLst>
          </p:cNvPr>
          <p:cNvSpPr txBox="1"/>
          <p:nvPr/>
        </p:nvSpPr>
        <p:spPr>
          <a:xfrm>
            <a:off x="1598625" y="1192641"/>
            <a:ext cx="5946749" cy="727838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dirty="0">
                <a:solidFill>
                  <a:prstClr val="black"/>
                </a:solidFill>
                <a:latin typeface="Calibri Light" panose="020F0302020204030204"/>
              </a:rPr>
              <a:t>Cash &amp; Short-Term Investments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1875" b="1" u="sng" dirty="0">
                <a:solidFill>
                  <a:prstClr val="black"/>
                </a:solidFill>
                <a:latin typeface="Calibri Light" panose="020F0302020204030204"/>
              </a:rPr>
              <a:t>Month of February</a:t>
            </a:r>
            <a:endParaRPr lang="en-US" sz="1875" b="1" dirty="0">
              <a:solidFill>
                <a:srgbClr val="FEFEFE"/>
              </a:solidFill>
              <a:latin typeface="Calibri Light" panose="020F0302020204030204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35291" y="2092271"/>
            <a:ext cx="3536708" cy="3740358"/>
          </a:xfrm>
          <a:prstGeom prst="rect">
            <a:avLst/>
          </a:prstGeom>
        </p:spPr>
        <p:txBody>
          <a:bodyPr vert="horz" lIns="68580" tIns="34290" rIns="68580" bIns="34290" rtlCol="0" anchor="ctr">
            <a:normAutofit lnSpcReduction="10000"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2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As of February 29, 2024, the Association had Approximately (~) $14.0M in Cash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Cash Increased ~ $1.0M from the Same Time Period Last Year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Cash Decreased ~ ($0.9)M from January 2024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$10.4M Invested in CDAR’s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$46K in Interest Income Recognized for the Month</a:t>
            </a:r>
          </a:p>
          <a:p>
            <a:pPr lvl="1" defTabSz="342900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rgbClr val="92D050"/>
              </a:buClr>
              <a:buFont typeface="Wingdings 2" charset="2"/>
              <a:buChar char="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/>
              </a:rPr>
              <a:t>Remaining $3.6M in Insured Cash Sweep, Treasury Bills, Money Market and Other Operating Accounts (Diversified Between 2 Local Banks)</a:t>
            </a:r>
          </a:p>
        </p:txBody>
      </p:sp>
      <p:pic>
        <p:nvPicPr>
          <p:cNvPr id="8" name="Graphic 7" descr="Dollar">
            <a:extLst>
              <a:ext uri="{FF2B5EF4-FFF2-40B4-BE49-F238E27FC236}">
                <a16:creationId xmlns:a16="http://schemas.microsoft.com/office/drawing/2014/main" id="{4FEA77A1-BF0C-4E09-BE54-FF8A202F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1455" y="2407617"/>
            <a:ext cx="2787254" cy="2787254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2919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B9D93730-8C7D-423D-9137-597B5FA657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6="http://schemas.microsoft.com/office/drawing/2014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D45553-91A4-480A-9577-0E0FC0D91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29" y="0"/>
            <a:ext cx="91405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D240F8A8-FEA1-42C2-B259-27A935127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3477753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3A5A1C8-00CF-701D-EA7D-3359A7572C35}"/>
              </a:ext>
            </a:extLst>
          </p:cNvPr>
          <p:cNvSpPr txBox="1">
            <a:spLocks/>
          </p:cNvSpPr>
          <p:nvPr/>
        </p:nvSpPr>
        <p:spPr>
          <a:xfrm>
            <a:off x="123092" y="2008433"/>
            <a:ext cx="3165231" cy="330041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>
                <a:cs typeface="+mj-cs"/>
              </a:rPr>
              <a:t>Public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B8950-8F74-239B-41CF-6FD1FC1230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9892" y="1977277"/>
            <a:ext cx="4534154" cy="3077726"/>
          </a:xfrm>
        </p:spPr>
        <p:txBody>
          <a:bodyPr>
            <a:normAutofit/>
          </a:bodyPr>
          <a:lstStyle/>
          <a:p>
            <a:pPr marL="0" indent="0" algn="ctr" defTabSz="237744">
              <a:spcAft>
                <a:spcPts val="312"/>
              </a:spcAft>
              <a:buNone/>
            </a:pPr>
            <a:r>
              <a:rPr lang="en-US" sz="36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Members wishing to make comments must state their name and address</a:t>
            </a:r>
            <a:endParaRPr lang="en-US" sz="6000" dirty="0"/>
          </a:p>
        </p:txBody>
      </p:sp>
      <p:pic>
        <p:nvPicPr>
          <p:cNvPr id="2" name="Graphic 1" descr="Chat">
            <a:extLst>
              <a:ext uri="{FF2B5EF4-FFF2-40B4-BE49-F238E27FC236}">
                <a16:creationId xmlns:a16="http://schemas.microsoft.com/office/drawing/2014/main" id="{23C1B981-CA93-F970-C55C-554773AA20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609" y="4123900"/>
            <a:ext cx="1489888" cy="148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35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687977" y="2412808"/>
            <a:ext cx="7768045" cy="1388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Public Works – Cured In Place Pipes (CIPP)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Police Department – Police Vehicles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Capital Requests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5246565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8EE457FF-670E-4EC1-ACD4-1173DA9A7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1345293" y="1345293"/>
            <a:ext cx="6858000" cy="4167414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0F148D-50BA-423D-A4EA-780B041B5946}"/>
              </a:ext>
            </a:extLst>
          </p:cNvPr>
          <p:cNvSpPr txBox="1"/>
          <p:nvPr/>
        </p:nvSpPr>
        <p:spPr>
          <a:xfrm>
            <a:off x="4167415" y="978993"/>
            <a:ext cx="4799032" cy="49000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Capital Requests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Cured In Place Pipes (CIPP)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Requesting authorization to go forward with staff recommendation of $210,637 for Pelican Underground</a:t>
            </a:r>
          </a:p>
        </p:txBody>
      </p:sp>
    </p:spTree>
    <p:extLst>
      <p:ext uri="{BB962C8B-B14F-4D97-AF65-F5344CB8AC3E}">
        <p14:creationId xmlns:p14="http://schemas.microsoft.com/office/powerpoint/2010/main" val="1191941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8EE457FF-670E-4EC1-ACD4-1173DA9A7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0"/>
            <a:ext cx="9144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6="http://schemas.microsoft.com/office/drawing/2014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89A69AF-D57B-49B4-886C-D4A5DC1944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ABDC08D-6093-4397-92D4-54D00E2B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16200000">
            <a:off x="-1345293" y="1345293"/>
            <a:ext cx="6858000" cy="4167414"/>
          </a:xfrm>
          <a:custGeom>
            <a:avLst/>
            <a:gdLst>
              <a:gd name="connsiteX0" fmla="*/ 6858000 w 6858000"/>
              <a:gd name="connsiteY0" fmla="*/ 3445704 h 5556552"/>
              <a:gd name="connsiteX1" fmla="*/ 3829242 w 6858000"/>
              <a:gd name="connsiteY1" fmla="*/ 5433322 h 5556552"/>
              <a:gd name="connsiteX2" fmla="*/ 3827369 w 6858000"/>
              <a:gd name="connsiteY2" fmla="*/ 5434867 h 5556552"/>
              <a:gd name="connsiteX3" fmla="*/ 3824583 w 6858000"/>
              <a:gd name="connsiteY3" fmla="*/ 5436378 h 5556552"/>
              <a:gd name="connsiteX4" fmla="*/ 3798693 w 6858000"/>
              <a:gd name="connsiteY4" fmla="*/ 5453370 h 5556552"/>
              <a:gd name="connsiteX5" fmla="*/ 3785011 w 6858000"/>
              <a:gd name="connsiteY5" fmla="*/ 5457858 h 5556552"/>
              <a:gd name="connsiteX6" fmla="*/ 3706339 w 6858000"/>
              <a:gd name="connsiteY6" fmla="*/ 5500559 h 5556552"/>
              <a:gd name="connsiteX7" fmla="*/ 3428998 w 6858000"/>
              <a:gd name="connsiteY7" fmla="*/ 5556552 h 5556552"/>
              <a:gd name="connsiteX8" fmla="*/ 3151658 w 6858000"/>
              <a:gd name="connsiteY8" fmla="*/ 5500559 h 5556552"/>
              <a:gd name="connsiteX9" fmla="*/ 3072996 w 6858000"/>
              <a:gd name="connsiteY9" fmla="*/ 5457863 h 5556552"/>
              <a:gd name="connsiteX10" fmla="*/ 3059298 w 6858000"/>
              <a:gd name="connsiteY10" fmla="*/ 5453370 h 5556552"/>
              <a:gd name="connsiteX11" fmla="*/ 3033383 w 6858000"/>
              <a:gd name="connsiteY11" fmla="*/ 5436362 h 5556552"/>
              <a:gd name="connsiteX12" fmla="*/ 3030627 w 6858000"/>
              <a:gd name="connsiteY12" fmla="*/ 5434867 h 5556552"/>
              <a:gd name="connsiteX13" fmla="*/ 3028775 w 6858000"/>
              <a:gd name="connsiteY13" fmla="*/ 5433338 h 5556552"/>
              <a:gd name="connsiteX14" fmla="*/ 0 w 6858000"/>
              <a:gd name="connsiteY14" fmla="*/ 3445704 h 5556552"/>
              <a:gd name="connsiteX15" fmla="*/ 6858000 w 6858000"/>
              <a:gd name="connsiteY15" fmla="*/ 0 h 5556552"/>
              <a:gd name="connsiteX16" fmla="*/ 6858000 w 6858000"/>
              <a:gd name="connsiteY16" fmla="*/ 349336 h 5556552"/>
              <a:gd name="connsiteX17" fmla="*/ 6858000 w 6858000"/>
              <a:gd name="connsiteY17" fmla="*/ 3445703 h 5556552"/>
              <a:gd name="connsiteX18" fmla="*/ 0 w 6858000"/>
              <a:gd name="connsiteY18" fmla="*/ 3445703 h 5556552"/>
              <a:gd name="connsiteX19" fmla="*/ 0 w 6858000"/>
              <a:gd name="connsiteY19" fmla="*/ 0 h 555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858000" h="5556552">
                <a:moveTo>
                  <a:pt x="6858000" y="3445704"/>
                </a:moveTo>
                <a:lnTo>
                  <a:pt x="3829242" y="5433322"/>
                </a:lnTo>
                <a:lnTo>
                  <a:pt x="3827369" y="5434867"/>
                </a:lnTo>
                <a:lnTo>
                  <a:pt x="3824583" y="5436378"/>
                </a:lnTo>
                <a:lnTo>
                  <a:pt x="3798693" y="5453370"/>
                </a:lnTo>
                <a:lnTo>
                  <a:pt x="3785011" y="5457858"/>
                </a:lnTo>
                <a:lnTo>
                  <a:pt x="3706339" y="5500559"/>
                </a:lnTo>
                <a:cubicBezTo>
                  <a:pt x="3621096" y="5536614"/>
                  <a:pt x="3527375" y="5556552"/>
                  <a:pt x="3428998" y="5556552"/>
                </a:cubicBezTo>
                <a:cubicBezTo>
                  <a:pt x="3330621" y="5556552"/>
                  <a:pt x="3236901" y="5536614"/>
                  <a:pt x="3151658" y="5500559"/>
                </a:cubicBezTo>
                <a:lnTo>
                  <a:pt x="3072996" y="5457863"/>
                </a:lnTo>
                <a:lnTo>
                  <a:pt x="3059298" y="5453370"/>
                </a:lnTo>
                <a:lnTo>
                  <a:pt x="3033383" y="5436362"/>
                </a:lnTo>
                <a:lnTo>
                  <a:pt x="3030627" y="5434867"/>
                </a:lnTo>
                <a:lnTo>
                  <a:pt x="3028775" y="5433338"/>
                </a:lnTo>
                <a:lnTo>
                  <a:pt x="0" y="3445704"/>
                </a:lnTo>
                <a:close/>
                <a:moveTo>
                  <a:pt x="6858000" y="0"/>
                </a:moveTo>
                <a:lnTo>
                  <a:pt x="6858000" y="349336"/>
                </a:lnTo>
                <a:lnTo>
                  <a:pt x="6858000" y="3445703"/>
                </a:lnTo>
                <a:lnTo>
                  <a:pt x="0" y="3445703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0F148D-50BA-423D-A4EA-780B041B5946}"/>
              </a:ext>
            </a:extLst>
          </p:cNvPr>
          <p:cNvSpPr txBox="1"/>
          <p:nvPr/>
        </p:nvSpPr>
        <p:spPr>
          <a:xfrm>
            <a:off x="4167415" y="978993"/>
            <a:ext cx="4799032" cy="490001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Capital Requests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Police Vehicles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 typeface="Wingdings 2" charset="2"/>
              <a:buChar char="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ECD33"/>
              </a:buClr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Requesting authorization to go forward with staff recommendation of $83,698 for Hertrich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Fleet Services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4631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08831" y="2112885"/>
            <a:ext cx="3843068" cy="246711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5300">
                <a:cs typeface="+mj-cs"/>
              </a:rPr>
              <a:t>President’s Remarks</a:t>
            </a:r>
            <a:br>
              <a:rPr lang="en-US" sz="5000">
                <a:cs typeface="+mj-cs"/>
              </a:rPr>
            </a:br>
            <a:br>
              <a:rPr lang="en-US" sz="5000">
                <a:cs typeface="+mj-cs"/>
              </a:rPr>
            </a:br>
            <a:endParaRPr lang="en-US" sz="5000" dirty="0">
              <a:cs typeface="+mj-cs"/>
            </a:endParaRP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34520E3-4860-6C7B-CEA5-8FDAF74547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831" y="5408854"/>
            <a:ext cx="7526338" cy="596170"/>
          </a:xfrm>
        </p:spPr>
        <p:txBody>
          <a:bodyPr>
            <a:normAutofit lnSpcReduction="10000"/>
          </a:bodyPr>
          <a:lstStyle/>
          <a:p>
            <a:r>
              <a:rPr lang="en-US" sz="3600" b="1" dirty="0">
                <a:cs typeface="+mj-cs"/>
              </a:rPr>
              <a:t>Rick Farr</a:t>
            </a:r>
            <a:endParaRPr lang="en-US" sz="3600" b="1" dirty="0"/>
          </a:p>
        </p:txBody>
      </p:sp>
      <p:pic>
        <p:nvPicPr>
          <p:cNvPr id="13" name="Picture 12" descr="NEWOceanPinesAssociation_Circle_logo small">
            <a:extLst>
              <a:ext uri="{FF2B5EF4-FFF2-40B4-BE49-F238E27FC236}">
                <a16:creationId xmlns:a16="http://schemas.microsoft.com/office/drawing/2014/main" id="{4E5AF3F7-C08F-4FE3-A93B-8F4462A82EA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204419" y="852976"/>
            <a:ext cx="3371942" cy="3371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867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457157" y="2412808"/>
            <a:ext cx="3884023" cy="2385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26 Carriage Lane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147 Teal Circle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268 Windjammer Road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79 Crest Haven Drive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48 King Richard Road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CPI Violations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4190FA-D61B-1DD3-5785-6AC678D9AD29}"/>
              </a:ext>
            </a:extLst>
          </p:cNvPr>
          <p:cNvSpPr txBox="1"/>
          <p:nvPr/>
        </p:nvSpPr>
        <p:spPr>
          <a:xfrm>
            <a:off x="4968494" y="2412808"/>
            <a:ext cx="3884023" cy="17204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298 Ocean Parkway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75 Ocean Parkway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29 Boston Drive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7691079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9646C3D-5D2C-0DAE-4ADD-07C07B47D8C0}"/>
              </a:ext>
            </a:extLst>
          </p:cNvPr>
          <p:cNvSpPr txBox="1"/>
          <p:nvPr/>
        </p:nvSpPr>
        <p:spPr>
          <a:xfrm>
            <a:off x="687977" y="2412808"/>
            <a:ext cx="7768045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Motion to establish interest rate for delinquent assessment fees – Monica Rakowski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First reading of changes to Resolution C-01 (Committee General Policy) – John Latham</a:t>
            </a: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First reading of changes to Resolution C-03 (Budget and Finance Advisory Committee) – John Latham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339725" marR="0" lvl="0" indent="-339725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entury Gothic" panose="020B0502020202020204"/>
              </a:rPr>
              <a:t>First reading of changes to Resolution M-06 (Elections and Referendum Procedures) – John Latham</a:t>
            </a:r>
            <a:endParaRPr kumimoji="0" lang="en-US" sz="2000" b="0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F41CFE-21D1-4609-50C1-0B60290285BF}"/>
              </a:ext>
            </a:extLst>
          </p:cNvPr>
          <p:cNvSpPr txBox="1"/>
          <p:nvPr/>
        </p:nvSpPr>
        <p:spPr>
          <a:xfrm>
            <a:off x="687977" y="558854"/>
            <a:ext cx="7768045" cy="146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New Business</a:t>
            </a:r>
          </a:p>
          <a:p>
            <a:pPr marL="112713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112713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4651879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394FE-CB9A-F120-62B3-100D26F97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Appointments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23A790-0CFC-161B-E7A8-D7E514D2D869}"/>
              </a:ext>
            </a:extLst>
          </p:cNvPr>
          <p:cNvSpPr txBox="1"/>
          <p:nvPr/>
        </p:nvSpPr>
        <p:spPr>
          <a:xfrm>
            <a:off x="809998" y="2626436"/>
            <a:ext cx="7524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Lora Pangratz – 2</a:t>
            </a:r>
            <a:r>
              <a:rPr lang="en-US" sz="2400" baseline="30000" dirty="0">
                <a:solidFill>
                  <a:schemeClr val="bg1"/>
                </a:solidFill>
              </a:rPr>
              <a:t>nd</a:t>
            </a:r>
            <a:r>
              <a:rPr lang="en-US" sz="2400" dirty="0">
                <a:solidFill>
                  <a:schemeClr val="bg1"/>
                </a:solidFill>
              </a:rPr>
              <a:t> Term – Bylaws &amp; Resolutions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Gary Schnell – 1</a:t>
            </a:r>
            <a:r>
              <a:rPr lang="en-US" sz="2400" baseline="30000" dirty="0">
                <a:solidFill>
                  <a:schemeClr val="bg1"/>
                </a:solidFill>
              </a:rPr>
              <a:t>st</a:t>
            </a:r>
            <a:r>
              <a:rPr lang="en-US" sz="2400" dirty="0">
                <a:solidFill>
                  <a:schemeClr val="bg1"/>
                </a:solidFill>
              </a:rPr>
              <a:t> Term – Recreation &amp; Parks</a:t>
            </a:r>
          </a:p>
        </p:txBody>
      </p:sp>
    </p:spTree>
    <p:extLst>
      <p:ext uri="{BB962C8B-B14F-4D97-AF65-F5344CB8AC3E}">
        <p14:creationId xmlns:p14="http://schemas.microsoft.com/office/powerpoint/2010/main" val="39554636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808830" y="4991339"/>
            <a:ext cx="7526337" cy="13118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dirty="0">
                <a:solidFill>
                  <a:schemeClr val="tx1"/>
                </a:solidFill>
                <a:cs typeface="+mj-cs"/>
              </a:rPr>
              <a:t>Adjournment</a:t>
            </a:r>
          </a:p>
        </p:txBody>
      </p:sp>
      <p:pic>
        <p:nvPicPr>
          <p:cNvPr id="2" name="Picture 1" descr="NEWOceanPinesAssociation_Circle_logo small">
            <a:extLst>
              <a:ext uri="{FF2B5EF4-FFF2-40B4-BE49-F238E27FC236}">
                <a16:creationId xmlns:a16="http://schemas.microsoft.com/office/drawing/2014/main" id="{F18ADABF-7432-4728-6D3B-76390DF6181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717074" y="397861"/>
            <a:ext cx="3709851" cy="3649937"/>
          </a:xfrm>
          <a:prstGeom prst="roundRect">
            <a:avLst>
              <a:gd name="adj" fmla="val 3876"/>
            </a:avLst>
          </a:prstGeom>
          <a:noFill/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49197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1" name="Freeform 6">
            <a:extLst>
              <a:ext uri="{FF2B5EF4-FFF2-40B4-BE49-F238E27FC236}">
                <a16:creationId xmlns:a16="http://schemas.microsoft.com/office/drawing/2014/main" id="{A14CE2B0-0F0F-433D-8ED6-770921C98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9144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xmlns:p14="http://schemas.microsoft.com/office/powerpoint/2010/main" xmlns:a16="http://schemas.microsoft.com/office/drawing/2014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73" name="Freeform 9">
            <a:extLst>
              <a:ext uri="{FF2B5EF4-FFF2-40B4-BE49-F238E27FC236}">
                <a16:creationId xmlns:a16="http://schemas.microsoft.com/office/drawing/2014/main" id="{02AB05CC-4371-4DE4-AAE6-20E4B1579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9144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8C22DE07-B2C6-4253-B21A-6CF66957E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26" y="5324330"/>
            <a:ext cx="7929000" cy="77952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500" dirty="0">
                <a:cs typeface="+mj-cs"/>
              </a:rPr>
              <a:t>GM Leadership Report – </a:t>
            </a:r>
            <a:br>
              <a:rPr lang="en-US" sz="2500" dirty="0">
                <a:cs typeface="+mj-cs"/>
              </a:rPr>
            </a:br>
            <a:r>
              <a:rPr lang="en-US" sz="2500" dirty="0">
                <a:cs typeface="+mj-cs"/>
              </a:rPr>
              <a:t>John Viola</a:t>
            </a:r>
          </a:p>
        </p:txBody>
      </p:sp>
      <p:pic>
        <p:nvPicPr>
          <p:cNvPr id="3" name="Picture 2" descr="A street with signs on it&#10;&#10;Description automatically generated with medium confidence">
            <a:extLst>
              <a:ext uri="{FF2B5EF4-FFF2-40B4-BE49-F238E27FC236}">
                <a16:creationId xmlns:a16="http://schemas.microsoft.com/office/drawing/2014/main" id="{78E163A9-D78B-BB54-DB7A-B0FDD8BAA4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571" y="3073"/>
            <a:ext cx="6119141" cy="454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1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3C23648-7070-3EC5-319D-6CA82A759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5" y="447187"/>
            <a:ext cx="7936636" cy="158579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Chief Tim Robinson</a:t>
            </a:r>
            <a:br>
              <a:rPr lang="en-US" sz="4000" b="1" dirty="0"/>
            </a:br>
            <a:r>
              <a:rPr lang="en-US" sz="4000" b="1" dirty="0"/>
              <a:t>OPPD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8F514CD-A52E-9E3F-467B-7DA068A76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994" y="1899821"/>
            <a:ext cx="3860011" cy="482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959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16142-F649-6CCF-8688-AE148D441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1152304"/>
            <a:ext cx="7886700" cy="994172"/>
          </a:xfrm>
        </p:spPr>
        <p:txBody>
          <a:bodyPr/>
          <a:lstStyle/>
          <a:p>
            <a:r>
              <a:rPr lang="en-US" b="1" dirty="0"/>
              <a:t>Ocean Pines Police Department  </a:t>
            </a:r>
            <a:br>
              <a:rPr lang="en-US" b="1" dirty="0"/>
            </a:br>
            <a:r>
              <a:rPr lang="en-US" sz="2100" b="1" dirty="0"/>
              <a:t>Speed Surveys</a:t>
            </a:r>
            <a:endParaRPr 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98DF2-86EB-1EAF-C84E-CADA71DE40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2018387"/>
            <a:ext cx="3886200" cy="4351338"/>
          </a:xfrm>
        </p:spPr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Ocean Parkway at Briarcrest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Feb. 21-24, 2024 (3 days)</a:t>
            </a:r>
          </a:p>
          <a:p>
            <a:pPr marL="0" indent="0">
              <a:buNone/>
            </a:pPr>
            <a:r>
              <a:rPr lang="en-US" b="1" dirty="0"/>
              <a:t>9,145 vehicles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87D75-1AB7-6AAF-193E-29725A8BA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2018387"/>
            <a:ext cx="3886200" cy="4351338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b="1" dirty="0"/>
              <a:t>1.5% at 40-45 mph</a:t>
            </a:r>
          </a:p>
          <a:p>
            <a:r>
              <a:rPr lang="en-US" b="1" dirty="0"/>
              <a:t>88% at 39 mph or less</a:t>
            </a:r>
          </a:p>
          <a:p>
            <a:endParaRPr lang="en-US" b="1" dirty="0"/>
          </a:p>
          <a:p>
            <a:r>
              <a:rPr lang="en-US" b="1" dirty="0"/>
              <a:t>Average Speed: 32 mph</a:t>
            </a:r>
          </a:p>
        </p:txBody>
      </p:sp>
    </p:spTree>
    <p:extLst>
      <p:ext uri="{BB962C8B-B14F-4D97-AF65-F5344CB8AC3E}">
        <p14:creationId xmlns:p14="http://schemas.microsoft.com/office/powerpoint/2010/main" val="3559930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16142-F649-6CCF-8688-AE148D441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Ocean Pines Police Department  </a:t>
            </a:r>
            <a:br>
              <a:rPr lang="en-US" b="1" dirty="0"/>
            </a:br>
            <a:r>
              <a:rPr lang="en-US" sz="2100" b="1" dirty="0"/>
              <a:t>Speed Surveys</a:t>
            </a:r>
            <a:endParaRPr 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98DF2-86EB-1EAF-C84E-CADA71DE40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Ocean Parkway at </a:t>
            </a:r>
            <a:r>
              <a:rPr lang="en-US" b="1" dirty="0" err="1"/>
              <a:t>Sandyhook</a:t>
            </a:r>
            <a:endParaRPr lang="en-US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Feb 29-Mar 7, 2024 (8 days)</a:t>
            </a:r>
          </a:p>
          <a:p>
            <a:pPr marL="0" indent="0">
              <a:buNone/>
            </a:pPr>
            <a:r>
              <a:rPr lang="en-US" b="1" dirty="0"/>
              <a:t>17,971 vehicles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87D75-1AB7-6AAF-193E-29725A8BA1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 b="1" dirty="0"/>
              <a:t>3.5% at 40-44 mph</a:t>
            </a:r>
          </a:p>
          <a:p>
            <a:r>
              <a:rPr lang="en-US" b="1" dirty="0"/>
              <a:t>96%  at 39 mph or less</a:t>
            </a:r>
          </a:p>
          <a:p>
            <a:endParaRPr lang="en-US" b="1" dirty="0"/>
          </a:p>
          <a:p>
            <a:r>
              <a:rPr lang="en-US" b="1" dirty="0"/>
              <a:t>Average Speed is 33 mph</a:t>
            </a:r>
          </a:p>
        </p:txBody>
      </p:sp>
    </p:spTree>
    <p:extLst>
      <p:ext uri="{BB962C8B-B14F-4D97-AF65-F5344CB8AC3E}">
        <p14:creationId xmlns:p14="http://schemas.microsoft.com/office/powerpoint/2010/main" val="3656101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16142-F649-6CCF-8688-AE148D441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Ocean Pines Police Department  </a:t>
            </a:r>
            <a:br>
              <a:rPr lang="en-US" b="1" dirty="0"/>
            </a:br>
            <a:r>
              <a:rPr lang="en-US" sz="2100" b="1" dirty="0"/>
              <a:t>Speed Surveys</a:t>
            </a:r>
            <a:endParaRPr lang="en-US" sz="24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98DF2-86EB-1EAF-C84E-CADA71DE402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300 Block of Ocean Parkway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March 7- March 13, 2024</a:t>
            </a:r>
          </a:p>
          <a:p>
            <a:pPr marL="0" indent="0">
              <a:buNone/>
            </a:pPr>
            <a:r>
              <a:rPr lang="en-US" b="1" dirty="0"/>
              <a:t>9,693 vehicles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87D75-1AB7-6AAF-193E-29725A8BA1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68580" tIns="34290" rIns="68580" bIns="34290" rtlCol="0" anchor="t">
            <a:normAutofit/>
          </a:bodyPr>
          <a:lstStyle/>
          <a:p>
            <a:r>
              <a:rPr lang="en-US" b="1" dirty="0"/>
              <a:t>13% at 40-45 mph </a:t>
            </a:r>
          </a:p>
          <a:p>
            <a:r>
              <a:rPr lang="en-US" b="1" dirty="0"/>
              <a:t>85% at 39 mph or less</a:t>
            </a:r>
          </a:p>
          <a:p>
            <a:endParaRPr lang="en-US" b="1" dirty="0"/>
          </a:p>
          <a:p>
            <a:r>
              <a:rPr lang="en-US" b="1" dirty="0"/>
              <a:t>Average Speed: 33 mph</a:t>
            </a:r>
          </a:p>
        </p:txBody>
      </p:sp>
    </p:spTree>
    <p:extLst>
      <p:ext uri="{BB962C8B-B14F-4D97-AF65-F5344CB8AC3E}">
        <p14:creationId xmlns:p14="http://schemas.microsoft.com/office/powerpoint/2010/main" val="3209950720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SIBSON CONSULTING Document">
  <a:themeElements>
    <a:clrScheme name="Sibson">
      <a:dk1>
        <a:sysClr val="windowText" lastClr="000000"/>
      </a:dk1>
      <a:lt1>
        <a:sysClr val="window" lastClr="FFFFFF"/>
      </a:lt1>
      <a:dk2>
        <a:srgbClr val="000000"/>
      </a:dk2>
      <a:lt2>
        <a:srgbClr val="B2B4B3"/>
      </a:lt2>
      <a:accent1>
        <a:srgbClr val="A0CFEB"/>
      </a:accent1>
      <a:accent2>
        <a:srgbClr val="0065BD"/>
      </a:accent2>
      <a:accent3>
        <a:srgbClr val="429C35"/>
      </a:accent3>
      <a:accent4>
        <a:srgbClr val="616365"/>
      </a:accent4>
      <a:accent5>
        <a:srgbClr val="C4262E"/>
      </a:accent5>
      <a:accent6>
        <a:srgbClr val="EEAF30"/>
      </a:accent6>
      <a:hlink>
        <a:srgbClr val="0065BD"/>
      </a:hlink>
      <a:folHlink>
        <a:srgbClr val="7030A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egal Report 1">
        <a:dk1>
          <a:srgbClr val="000000"/>
        </a:dk1>
        <a:lt1>
          <a:srgbClr val="FFFFFF"/>
        </a:lt1>
        <a:dk2>
          <a:srgbClr val="000000"/>
        </a:dk2>
        <a:lt2>
          <a:srgbClr val="B2B4B3"/>
        </a:lt2>
        <a:accent1>
          <a:srgbClr val="A0CFEB"/>
        </a:accent1>
        <a:accent2>
          <a:srgbClr val="C4262E"/>
        </a:accent2>
        <a:accent3>
          <a:srgbClr val="FFFFFF"/>
        </a:accent3>
        <a:accent4>
          <a:srgbClr val="000000"/>
        </a:accent4>
        <a:accent5>
          <a:srgbClr val="CDE4F3"/>
        </a:accent5>
        <a:accent6>
          <a:srgbClr val="B12129"/>
        </a:accent6>
        <a:hlink>
          <a:srgbClr val="3F9C35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IBSON CONSULTING Document" id="{8B48DD64-9FB5-4282-8588-7B21241C64BB}" vid="{85534FED-CE0B-46C2-A386-62A7B1E79165}"/>
    </a:ext>
  </a:extLst>
</a:theme>
</file>

<file path=ppt/theme/theme2.xml><?xml version="1.0" encoding="utf-8"?>
<a:theme xmlns:a="http://schemas.openxmlformats.org/drawingml/2006/main" name="Data slides">
  <a:themeElements>
    <a:clrScheme name="Custom 1">
      <a:dk1>
        <a:srgbClr val="333333"/>
      </a:dk1>
      <a:lt1>
        <a:sysClr val="window" lastClr="FFFFFF"/>
      </a:lt1>
      <a:dk2>
        <a:srgbClr val="666666"/>
      </a:dk2>
      <a:lt2>
        <a:srgbClr val="EEECE1"/>
      </a:lt2>
      <a:accent1>
        <a:srgbClr val="8BAB42"/>
      </a:accent1>
      <a:accent2>
        <a:srgbClr val="CCCCCC"/>
      </a:accent2>
      <a:accent3>
        <a:srgbClr val="60574C"/>
      </a:accent3>
      <a:accent4>
        <a:srgbClr val="31859C"/>
      </a:accent4>
      <a:accent5>
        <a:srgbClr val="A8BC33"/>
      </a:accent5>
      <a:accent6>
        <a:srgbClr val="FFFFFF"/>
      </a:accent6>
      <a:hlink>
        <a:srgbClr val="31859C"/>
      </a:hlink>
      <a:folHlink>
        <a:srgbClr val="31859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Seashells">
      <a:dk1>
        <a:srgbClr val="634823"/>
      </a:dk1>
      <a:lt1>
        <a:sysClr val="window" lastClr="FFFFFF"/>
      </a:lt1>
      <a:dk2>
        <a:srgbClr val="000000"/>
      </a:dk2>
      <a:lt2>
        <a:srgbClr val="F9EDD7"/>
      </a:lt2>
      <a:accent1>
        <a:srgbClr val="803C63"/>
      </a:accent1>
      <a:accent2>
        <a:srgbClr val="5A95A4"/>
      </a:accent2>
      <a:accent3>
        <a:srgbClr val="EBB419"/>
      </a:accent3>
      <a:accent4>
        <a:srgbClr val="E1771F"/>
      </a:accent4>
      <a:accent5>
        <a:srgbClr val="648C7A"/>
      </a:accent5>
      <a:accent6>
        <a:srgbClr val="ACBB51"/>
      </a:accent6>
      <a:hlink>
        <a:srgbClr val="5A95A4"/>
      </a:hlink>
      <a:folHlink>
        <a:srgbClr val="E1771F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05420c5-ce29-4fd8-9b0b-06107616db1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58D88600E1A94FA3EA08FFB8100B44" ma:contentTypeVersion="12" ma:contentTypeDescription="Create a new document." ma:contentTypeScope="" ma:versionID="07e4ddd58a83c4db61c786069a0f1040">
  <xsd:schema xmlns:xsd="http://www.w3.org/2001/XMLSchema" xmlns:xs="http://www.w3.org/2001/XMLSchema" xmlns:p="http://schemas.microsoft.com/office/2006/metadata/properties" xmlns:ns3="005420c5-ce29-4fd8-9b0b-06107616db10" xmlns:ns4="2410f877-682a-4a84-b4b9-52eb2a99858c" targetNamespace="http://schemas.microsoft.com/office/2006/metadata/properties" ma:root="true" ma:fieldsID="1f8d1c40977bbf3988b8287b743bd47e" ns3:_="" ns4:_="">
    <xsd:import namespace="005420c5-ce29-4fd8-9b0b-06107616db10"/>
    <xsd:import namespace="2410f877-682a-4a84-b4b9-52eb2a99858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5420c5-ce29-4fd8-9b0b-06107616db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0f877-682a-4a84-b4b9-52eb2a998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C4FE95-5FDD-4F38-A968-D37070C529A2}">
  <ds:schemaRefs>
    <ds:schemaRef ds:uri="http://purl.org/dc/dcmitype/"/>
    <ds:schemaRef ds:uri="2410f877-682a-4a84-b4b9-52eb2a99858c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005420c5-ce29-4fd8-9b0b-06107616db10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B739C01-A55D-4154-8A5A-0B12F3373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CA0E10A-4563-40F3-ADDD-5B4D89EAB1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5420c5-ce29-4fd8-9b0b-06107616db10"/>
    <ds:schemaRef ds:uri="2410f877-682a-4a84-b4b9-52eb2a9985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167858</TotalTime>
  <Words>1809</Words>
  <Application>Microsoft Office PowerPoint</Application>
  <PresentationFormat>On-screen Show (4:3)</PresentationFormat>
  <Paragraphs>358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62" baseType="lpstr">
      <vt:lpstr>Aptos</vt:lpstr>
      <vt:lpstr>Aptos Display</vt:lpstr>
      <vt:lpstr>Arial</vt:lpstr>
      <vt:lpstr>Arial Black</vt:lpstr>
      <vt:lpstr>Arial Narrow</vt:lpstr>
      <vt:lpstr>Calibri</vt:lpstr>
      <vt:lpstr>Calibri Light</vt:lpstr>
      <vt:lpstr>Century Gothic</vt:lpstr>
      <vt:lpstr>Corbel</vt:lpstr>
      <vt:lpstr>Franklin Gothic Medium</vt:lpstr>
      <vt:lpstr>Gill Sans MT</vt:lpstr>
      <vt:lpstr>Symbol</vt:lpstr>
      <vt:lpstr>Times New Roman</vt:lpstr>
      <vt:lpstr>Wingdings</vt:lpstr>
      <vt:lpstr>Wingdings 2</vt:lpstr>
      <vt:lpstr>SIBSON CONSULTING Document</vt:lpstr>
      <vt:lpstr>Data slides</vt:lpstr>
      <vt:lpstr>Quotable</vt:lpstr>
      <vt:lpstr>Office Theme</vt:lpstr>
      <vt:lpstr>Board of Directors Meeting</vt:lpstr>
      <vt:lpstr>Approval of Agenda</vt:lpstr>
      <vt:lpstr>Approval of Minutes      February 17, 2024 – Regular Meeting  February 29, 2024 – Special Meeting    </vt:lpstr>
      <vt:lpstr>President’s Remarks  </vt:lpstr>
      <vt:lpstr>GM Leadership Report –  John Viola</vt:lpstr>
      <vt:lpstr>Chief Tim Robinson OPPD</vt:lpstr>
      <vt:lpstr>Ocean Pines Police Department   Speed Surveys</vt:lpstr>
      <vt:lpstr>Ocean Pines Police Department   Speed Surveys</vt:lpstr>
      <vt:lpstr>Ocean Pines Police Department   Speed Surveys</vt:lpstr>
      <vt:lpstr>Ocean Pines Police Department   Speed Surveys</vt:lpstr>
      <vt:lpstr>Ocean Pines Police Department   Speed Surveys</vt:lpstr>
      <vt:lpstr>PowerPoint Presentation</vt:lpstr>
      <vt:lpstr>Promotions</vt:lpstr>
      <vt:lpstr>Electronic Sign</vt:lpstr>
      <vt:lpstr>Landscaping</vt:lpstr>
      <vt:lpstr>Worcester County Tourism</vt:lpstr>
      <vt:lpstr>Golf</vt:lpstr>
      <vt:lpstr>Tiki Bar</vt:lpstr>
      <vt:lpstr>Pavilion</vt:lpstr>
      <vt:lpstr>Racquet Sports</vt:lpstr>
      <vt:lpstr>Safety</vt:lpstr>
      <vt:lpstr>Dog Park</vt:lpstr>
      <vt:lpstr>Soft Shoreline</vt:lpstr>
      <vt:lpstr>OP Day</vt:lpstr>
      <vt:lpstr>CPI Violation Dashboard February</vt:lpstr>
      <vt:lpstr>Work Orders February</vt:lpstr>
      <vt:lpstr>Customer Service Dashboard (from info@oceanpines.org) February</vt:lpstr>
      <vt:lpstr>Financials</vt:lpstr>
      <vt:lpstr>UNAUDITED FINANCIAL CHANGE MONTH OF FEBRUARY 2024</vt:lpstr>
      <vt:lpstr>UNAUDITED MONTH OF FEBRUARY FAVOR/(UNFAVORABLE) VS. BUDGET (IN 000’s) </vt:lpstr>
      <vt:lpstr>UNAUDITED FINANCIAL CHANGE YTD FEBRUARY 2023</vt:lpstr>
      <vt:lpstr>UNAUDITED YTD FEBRUARY FAVOR/(UNFAVORABLE) VS. BUDGET (IN 000’s) </vt:lpstr>
      <vt:lpstr>UNAUDITED RESERVES FEBRUARY 2024 ($ MILLIONS)</vt:lpstr>
      <vt:lpstr>Treasurer’s Report -  Monica Rakowski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Appointments</vt:lpstr>
      <vt:lpstr>Adjournment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Directors Meeting</dc:title>
  <dc:creator>Michelle Bennett</dc:creator>
  <cp:lastModifiedBy>Linda Martin</cp:lastModifiedBy>
  <cp:revision>1327</cp:revision>
  <cp:lastPrinted>2024-03-22T18:07:51Z</cp:lastPrinted>
  <dcterms:created xsi:type="dcterms:W3CDTF">2021-01-13T14:26:54Z</dcterms:created>
  <dcterms:modified xsi:type="dcterms:W3CDTF">2024-03-22T18:08:00Z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0x010100DF58D88600E1A94FA3EA08FFB8100B44</vt:lpwstr>
  </property>
</Properties>
</file>