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3" r:id="rId4"/>
    <p:sldMasterId id="2147484422" r:id="rId5"/>
    <p:sldMasterId id="2147484503" r:id="rId6"/>
    <p:sldMasterId id="2147484519" r:id="rId7"/>
  </p:sldMasterIdLst>
  <p:notesMasterIdLst>
    <p:notesMasterId r:id="rId51"/>
  </p:notesMasterIdLst>
  <p:handoutMasterIdLst>
    <p:handoutMasterId r:id="rId52"/>
  </p:handoutMasterIdLst>
  <p:sldIdLst>
    <p:sldId id="267" r:id="rId8"/>
    <p:sldId id="274" r:id="rId9"/>
    <p:sldId id="281" r:id="rId10"/>
    <p:sldId id="280" r:id="rId11"/>
    <p:sldId id="1397" r:id="rId12"/>
    <p:sldId id="1688" r:id="rId13"/>
    <p:sldId id="259" r:id="rId14"/>
    <p:sldId id="260" r:id="rId15"/>
    <p:sldId id="261" r:id="rId16"/>
    <p:sldId id="262" r:id="rId17"/>
    <p:sldId id="257" r:id="rId18"/>
    <p:sldId id="1644" r:id="rId19"/>
    <p:sldId id="1686" r:id="rId20"/>
    <p:sldId id="1668" r:id="rId21"/>
    <p:sldId id="1677" r:id="rId22"/>
    <p:sldId id="1679" r:id="rId23"/>
    <p:sldId id="1678" r:id="rId24"/>
    <p:sldId id="1682" r:id="rId25"/>
    <p:sldId id="1683" r:id="rId26"/>
    <p:sldId id="1684" r:id="rId27"/>
    <p:sldId id="1676" r:id="rId28"/>
    <p:sldId id="1675" r:id="rId29"/>
    <p:sldId id="1681" r:id="rId30"/>
    <p:sldId id="1685" r:id="rId31"/>
    <p:sldId id="654" r:id="rId32"/>
    <p:sldId id="1418" r:id="rId33"/>
    <p:sldId id="652" r:id="rId34"/>
    <p:sldId id="1441" r:id="rId35"/>
    <p:sldId id="668" r:id="rId36"/>
    <p:sldId id="669" r:id="rId37"/>
    <p:sldId id="665" r:id="rId38"/>
    <p:sldId id="667" r:id="rId39"/>
    <p:sldId id="670" r:id="rId40"/>
    <p:sldId id="582" r:id="rId41"/>
    <p:sldId id="623" r:id="rId42"/>
    <p:sldId id="1443" r:id="rId43"/>
    <p:sldId id="1680" r:id="rId44"/>
    <p:sldId id="1552" r:id="rId45"/>
    <p:sldId id="1687" r:id="rId46"/>
    <p:sldId id="1640" r:id="rId47"/>
    <p:sldId id="1657" r:id="rId48"/>
    <p:sldId id="1658" r:id="rId49"/>
    <p:sldId id="291" r:id="rId5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D2B0"/>
    <a:srgbClr val="FF0000"/>
    <a:srgbClr val="F5EADF"/>
    <a:srgbClr val="D4D1CC"/>
    <a:srgbClr val="5F5ACC"/>
    <a:srgbClr val="D65C00"/>
    <a:srgbClr val="E4E1DE"/>
    <a:srgbClr val="BCE1EC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86" autoAdjust="0"/>
    <p:restoredTop sz="94706" autoAdjust="0"/>
  </p:normalViewPr>
  <p:slideViewPr>
    <p:cSldViewPr snapToGrid="0">
      <p:cViewPr varScale="1">
        <p:scale>
          <a:sx n="108" d="100"/>
          <a:sy n="108" d="100"/>
        </p:scale>
        <p:origin x="2004" y="102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3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82119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6" y="0"/>
            <a:ext cx="2982119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3/22/2024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982"/>
            <a:ext cx="2982119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6" y="8829982"/>
            <a:ext cx="2982119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82119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6" y="0"/>
            <a:ext cx="2982119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3/22/2024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7" tIns="46559" rIns="93117" bIns="4655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901"/>
            <a:ext cx="5505450" cy="3137535"/>
          </a:xfrm>
          <a:prstGeom prst="rect">
            <a:avLst/>
          </a:prstGeom>
        </p:spPr>
        <p:txBody>
          <a:bodyPr vert="horz" lIns="93117" tIns="46559" rIns="93117" bIns="4655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82"/>
            <a:ext cx="2982119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6" y="8829982"/>
            <a:ext cx="2982119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6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/>
          <a:stretch/>
        </p:blipFill>
        <p:spPr bwMode="gray">
          <a:xfrm>
            <a:off x="4568646" y="3429000"/>
            <a:ext cx="4575354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5989837"/>
            <a:ext cx="2676912" cy="368363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255760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00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357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5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903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980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600865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590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733800"/>
            <a:ext cx="4343400" cy="2743200"/>
          </a:xfrm>
        </p:spPr>
        <p:txBody>
          <a:bodyPr/>
          <a:lstStyle>
            <a:lvl1pPr>
              <a:defRPr sz="1400"/>
            </a:lvl1pPr>
            <a:lvl2pPr>
              <a:buClr>
                <a:schemeClr val="accent5"/>
              </a:buCl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733800"/>
            <a:ext cx="4267200" cy="27432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841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510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7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4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4114800" cy="54864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53988" indent="-153988">
              <a:defRPr sz="1200">
                <a:latin typeface="Arial Narrow" panose="020B0606020202030204" pitchFamily="34" charset="0"/>
              </a:defRPr>
            </a:lvl2pPr>
            <a:lvl3pPr marL="325438" indent="-171450">
              <a:defRPr sz="1200">
                <a:latin typeface="Arial Narrow" panose="020B0606020202030204" pitchFamily="34" charset="0"/>
              </a:defRPr>
            </a:lvl3pPr>
            <a:lvl4pPr marL="461963" indent="-153988">
              <a:defRPr sz="1200">
                <a:latin typeface="Arial Narrow" panose="020B0606020202030204" pitchFamily="34" charset="0"/>
              </a:defRPr>
            </a:lvl4pPr>
            <a:lvl5pPr marL="581025" indent="-119063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24400" y="990600"/>
            <a:ext cx="4114800" cy="44958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61925" indent="-161925">
              <a:defRPr sz="1200">
                <a:latin typeface="Arial Narrow" panose="020B0606020202030204" pitchFamily="34" charset="0"/>
              </a:defRPr>
            </a:lvl2pPr>
            <a:lvl3pPr marL="307975" indent="-146050">
              <a:defRPr sz="1200">
                <a:latin typeface="Arial Narrow" panose="020B0606020202030204" pitchFamily="34" charset="0"/>
              </a:defRPr>
            </a:lvl3pPr>
            <a:lvl4pPr marL="427038" indent="-136525">
              <a:defRPr sz="1200">
                <a:latin typeface="Arial Narrow" panose="020B0606020202030204" pitchFamily="34" charset="0"/>
              </a:defRPr>
            </a:lvl4pPr>
            <a:lvl5pPr marL="530225" indent="-103188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24400" y="5562600"/>
            <a:ext cx="4114800" cy="914400"/>
          </a:xfrm>
        </p:spPr>
        <p:txBody>
          <a:bodyPr/>
          <a:lstStyle>
            <a:lvl1pPr marL="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  <a:lvl2pPr marL="211138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2pPr>
            <a:lvl3pPr marL="396875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3pPr>
            <a:lvl4pPr marL="595313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4pPr>
            <a:lvl5pPr marL="79375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2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2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2"/>
          <a:stretch/>
        </p:blipFill>
        <p:spPr bwMode="gray">
          <a:xfrm>
            <a:off x="4629551" y="3443954"/>
            <a:ext cx="4484537" cy="341404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5993827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8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9" y="965201"/>
            <a:ext cx="388778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006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13022696"/>
              </p:ext>
            </p:extLst>
          </p:nvPr>
        </p:nvGraphicFramePr>
        <p:xfrm>
          <a:off x="204788" y="1403202"/>
          <a:ext cx="5953649" cy="387096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16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9" y="965201"/>
            <a:ext cx="447833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97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BD6-CB13-404C-BBAB-5920B3CC15CD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50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4C30-85AE-4A92-984D-60C6A1DBFA42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3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D159-92A4-4119-87A8-8289266E0BBE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0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D32-E27B-4CF1-9451-12DE577B47D6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46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A779-EBE4-4697-A0A3-DA9E551BDAFC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42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66EE-F406-4A69-AC6B-1272CEEE21CC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16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FEFA-CBB5-452B-A6E0-F41E3EEAFFAB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5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693F-7E9C-473F-B9BE-A99371B937BA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7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9"/>
          <a:stretch/>
        </p:blipFill>
        <p:spPr bwMode="gray">
          <a:xfrm flipV="1">
            <a:off x="4539274" y="0"/>
            <a:ext cx="4604726" cy="4572592"/>
          </a:xfrm>
          <a:prstGeom prst="rect">
            <a:avLst/>
          </a:prstGeom>
        </p:spPr>
      </p:pic>
      <p:sp>
        <p:nvSpPr>
          <p:cNvPr id="15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2019 by The Segal Group, Inc. All rights reserved.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622237"/>
            <a:ext cx="2676912" cy="368363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1168" tIns="64008" rIns="201168" bIns="64008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705254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49939ED1-20B6-486E-AD1A-0AF57D3268A8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9466"/>
      </p:ext>
    </p:extLst>
  </p:cSld>
  <p:clrMapOvr>
    <a:masterClrMapping/>
  </p:clrMapOvr>
  <p:hf sldNum="0"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31233"/>
      </p:ext>
    </p:extLst>
  </p:cSld>
  <p:clrMapOvr>
    <a:masterClrMapping/>
  </p:clrMapOvr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42176"/>
      </p:ext>
    </p:extLst>
  </p:cSld>
  <p:clrMapOvr>
    <a:masterClrMapping/>
  </p:clrMapOvr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95801"/>
      </p:ext>
    </p:extLst>
  </p:cSld>
  <p:clrMapOvr>
    <a:masterClrMapping/>
  </p:clrMapOvr>
  <p:hf sldNum="0"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6F1-6C94-4B42-9107-EF88F69A149F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54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18A4-7AB3-4151-BAC9-99ED2866EE8D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1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CE95A8D-EBA0-4BF6-AE99-54C9718622BD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95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9DCA1-8E38-FEBF-E762-3E741F4FE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F9786F-9139-2966-305A-B027A7F8A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527B0-5475-340D-42A9-C16E0776F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D951D-8B3D-48B9-9E7B-3FB03C40A6A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34669-C8BB-49B6-7CDD-7F1D23E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63EDA-1EA3-7C59-46F9-5C522CBC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5498-AAC1-4D6A-84E1-BF032366D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46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A5D5E-BEB8-7579-29BB-94E0D8AA6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69FC0-03BC-0204-9741-D8CF8FA4E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2B2E4-AE7F-3CE9-6D75-2C3A80ACD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D951D-8B3D-48B9-9E7B-3FB03C40A6A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16314-5257-CED8-48E7-8BE9F120A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FC51D-FA35-DE9D-BA0D-F5B9D7F1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5498-AAC1-4D6A-84E1-BF032366D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047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77DF4-FE05-D308-F62E-ED4F758BF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ADBF3-8F55-9698-3871-C2E78874D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6B141-DD8A-85CC-1C4C-89C7961C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D951D-8B3D-48B9-9E7B-3FB03C40A6A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3A231-B118-EEDA-352C-08BF435C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89D86-8259-5FAF-F634-344186F7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5498-AAC1-4D6A-84E1-BF032366D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1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6454853">
            <a:off x="4470200" y="-124166"/>
            <a:ext cx="4544556" cy="44787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615352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70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FE658-4A37-41C2-86F0-5C5FE1CF2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9E24D-5C64-FC60-9A9D-802D4FDF2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2DE2C-A876-3769-E252-F0B68B18B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F643A-F1A6-BBB3-610D-F9194AF75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D951D-8B3D-48B9-9E7B-3FB03C40A6A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31AA6-2A9B-C771-2200-A97A9790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5A77F-CA97-C17A-C950-352281D6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5498-AAC1-4D6A-84E1-BF032366D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42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25B1-68C7-9626-ED1B-4CF06A6B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C8B40-DED5-09B3-B92A-0642583C9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9FCD8-714C-A932-2D8E-32540D7A7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1C1A3-523E-9CDC-2B54-DC4E001433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855231-AAD7-5085-C659-2F9718F40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6E83E1-A783-7FBC-4389-D73D2B54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D951D-8B3D-48B9-9E7B-3FB03C40A6A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816BD0-1518-4DAA-0B5F-4D88DF9AA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733C9A-EDD3-98A3-36BE-0C3F05D6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5498-AAC1-4D6A-84E1-BF032366D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63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333F4-4094-EDD8-4B62-349021A0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CB70EC-7E92-0842-3AB6-8662D7BCD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D951D-8B3D-48B9-9E7B-3FB03C40A6A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B95AD2-CB3D-DA0A-B2BB-B326A894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F76FD-29A2-C90F-7531-7E161BDDF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5498-AAC1-4D6A-84E1-BF032366D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63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706B3D-9C6B-48B1-9F4C-CF8562A6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D951D-8B3D-48B9-9E7B-3FB03C40A6A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123F6B-EBD1-78DE-A7D3-549C45E0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0E4D8-921C-EA50-C1B2-6DEC54BEB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5498-AAC1-4D6A-84E1-BF032366D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836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B0AA0-641C-33BD-4F5F-7BADA36F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E2EA9-28C2-2D7D-0E42-134ABD81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D37F4-B880-BCF1-5110-7C12DF05B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42450-E1C5-A797-8F83-4DF54CB7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D951D-8B3D-48B9-9E7B-3FB03C40A6A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22DF3-B059-4886-196F-50CD3B0A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E4498-ED75-0424-8E02-32C93C3E7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5498-AAC1-4D6A-84E1-BF032366D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514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5E9A5-ED01-DAB6-F844-30DABC3C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D9CBC-F0E6-7B44-5F62-2E2E46A54E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5845F-6BAA-0C48-67B5-FED1C3901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6E5B8-FA3C-B288-DD5F-924CF33A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D951D-8B3D-48B9-9E7B-3FB03C40A6A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791AB-54E7-BC17-81D6-ECF6AC09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AC5F0-173D-B5A1-F0CA-F277C136F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5498-AAC1-4D6A-84E1-BF032366D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61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FAAD8-C3B9-39A1-3566-85E036832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7D0AC-6EEC-ACC8-E335-33DB623FB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662E4-780D-E6E1-53BD-69A7DDC95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D951D-8B3D-48B9-9E7B-3FB03C40A6A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116E7-054B-7B3B-6C0D-C90C9295E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52494-4211-A725-0CAF-6794210F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5498-AAC1-4D6A-84E1-BF032366D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666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F81903-5172-A8A0-E381-0DD2B6240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9AC51-5F0A-D30E-64E2-80265B218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A029B-5014-F8E1-DC1A-91F3B6591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D951D-8B3D-48B9-9E7B-3FB03C40A6A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B9CDE-98E2-FC54-16CB-BB5989534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297F3-0C93-2DA9-BDB4-D2B63417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5498-AAC1-4D6A-84E1-BF032366D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9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" y="1295400"/>
            <a:ext cx="8229601" cy="5078104"/>
          </a:xfrm>
        </p:spPr>
        <p:txBody>
          <a:bodyPr/>
          <a:lstStyle>
            <a:lvl1pPr marL="342900" indent="-342900">
              <a:buFont typeface="+mj-lt"/>
              <a:buNone/>
              <a:defRPr sz="2000" b="0">
                <a:latin typeface="Arial Black" pitchFamily="34" charset="0"/>
              </a:defRPr>
            </a:lvl1pPr>
            <a:lvl2pPr marL="569913" indent="-212725">
              <a:buClr>
                <a:schemeClr val="accent5"/>
              </a:buClr>
              <a:defRPr sz="2000" b="1"/>
            </a:lvl2pPr>
            <a:lvl3pPr marL="914400" indent="-223838">
              <a:buClr>
                <a:schemeClr val="accent5"/>
              </a:buClr>
              <a:defRPr sz="2000" b="1"/>
            </a:lvl3pPr>
            <a:lvl4pPr marL="1258888" indent="-231775">
              <a:buClr>
                <a:schemeClr val="accent5"/>
              </a:buClr>
              <a:defRPr sz="2000" b="1"/>
            </a:lvl4pPr>
            <a:lvl5pPr marL="1484313" indent="-225425">
              <a:buClr>
                <a:schemeClr val="accent5"/>
              </a:buClr>
              <a:defRPr sz="2000" b="1"/>
            </a:lvl5pPr>
          </a:lstStyle>
          <a:p>
            <a:pPr lvl="0"/>
            <a:r>
              <a:rPr lang="en-US" dirty="0"/>
              <a:t>	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3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766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4685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45901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581400"/>
            <a:ext cx="43434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581400"/>
            <a:ext cx="42672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766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696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54" y="990600"/>
            <a:ext cx="8915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  <p:sldLayoutId id="2147484357" r:id="rId14"/>
    <p:sldLayoutId id="2147484358" r:id="rId15"/>
    <p:sldLayoutId id="2147484359" r:id="rId16"/>
    <p:sldLayoutId id="2147484360" r:id="rId17"/>
    <p:sldLayoutId id="2147484361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09550" indent="-209550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5"/>
        </a:buClr>
        <a:buFont typeface="Wingdings" pitchFamily="34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184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5"/>
        </a:buClr>
        <a:buFont typeface="Symbol" pitchFamily="82" charset="2"/>
        <a:buChar char="·"/>
        <a:defRPr sz="1600">
          <a:solidFill>
            <a:schemeClr val="tx1"/>
          </a:solidFill>
          <a:latin typeface="+mn-lt"/>
        </a:defRPr>
      </a:lvl2pPr>
      <a:lvl3pPr marL="593725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–"/>
        <a:defRPr sz="1600">
          <a:solidFill>
            <a:schemeClr val="tx1"/>
          </a:solidFill>
          <a:latin typeface="+mn-lt"/>
        </a:defRPr>
      </a:lvl3pPr>
      <a:lvl4pPr marL="792163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»"/>
        <a:defRPr sz="1600">
          <a:solidFill>
            <a:schemeClr val="tx1"/>
          </a:solidFill>
          <a:latin typeface="+mn-lt"/>
        </a:defRPr>
      </a:lvl4pPr>
      <a:lvl5pPr marL="9779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›"/>
        <a:defRPr sz="1600">
          <a:solidFill>
            <a:schemeClr val="tx1"/>
          </a:solidFill>
          <a:latin typeface="+mn-lt"/>
        </a:defRPr>
      </a:lvl5pPr>
      <a:lvl6pPr marL="14351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6pPr>
      <a:lvl7pPr marL="18923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7pPr>
      <a:lvl8pPr marL="23495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8pPr>
      <a:lvl9pPr marL="28067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7" y="6420103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9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6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</p:sldLayoutIdLst>
  <p:txStyles>
    <p:titleStyle>
      <a:lvl1pPr algn="l" defTabSz="457189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99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4515" r:id="rId12"/>
    <p:sldLayoutId id="2147484516" r:id="rId13"/>
    <p:sldLayoutId id="2147484517" r:id="rId14"/>
    <p:sldLayoutId id="2147484518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5737C5-6AD9-0CA1-69E4-E3596C5A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F1F31-4B6A-F848-1836-E30075DD7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9D8C1-3988-AA5E-265F-AC05F840D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CD951D-8B3D-48B9-9E7B-3FB03C40A6A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4B85F-2F75-D6EE-1D3E-54D1225E1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A0E0B-D067-F4C0-CB2F-61C4EBDFC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D15498-AAC1-4D6A-84E1-BF032366D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3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https://files.constantcontact.com/4fdfceab001/4cd6bb01-03f4-42e5-8212-a383c9bfe9d8.png?rdr=true" TargetMode="Externa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sv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0" y="639097"/>
            <a:ext cx="4834654" cy="3781101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Board of Directors Meeting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7500" y="5280847"/>
            <a:ext cx="4834654" cy="78565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Franklin Gothic Medium"/>
              </a:rPr>
              <a:t>March 23, 2024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43971C-807F-47EA-A77D-96DA0A524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6006" y="0"/>
            <a:ext cx="348799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4B07F1E-24B3-440B-8F89-104CA22D8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604" y="958640"/>
            <a:ext cx="2522798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Meeting">
            <a:extLst>
              <a:ext uri="{FF2B5EF4-FFF2-40B4-BE49-F238E27FC236}">
                <a16:creationId xmlns:a16="http://schemas.microsoft.com/office/drawing/2014/main" id="{80607E5A-D77F-43FC-8C0E-97F0202CB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6554" y="2376463"/>
            <a:ext cx="2075365" cy="20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16142-F649-6CCF-8688-AE148D441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Ocean Pines Police Department  </a:t>
            </a:r>
            <a:br>
              <a:rPr lang="en-US" b="1" dirty="0"/>
            </a:br>
            <a:r>
              <a:rPr lang="en-US" sz="2100" b="1" dirty="0"/>
              <a:t>Speed Surveys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98DF2-86EB-1EAF-C84E-CADA71DE40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Ocean Parkway at Wareham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March 14 – March 20, 2024</a:t>
            </a:r>
          </a:p>
          <a:p>
            <a:pPr marL="0" indent="0">
              <a:buNone/>
            </a:pPr>
            <a:r>
              <a:rPr lang="en-US" b="1" dirty="0"/>
              <a:t>11,303 vehicles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87D75-1AB7-6AAF-193E-29725A8BA1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b="1" dirty="0"/>
              <a:t>19 % at 40-45 mph </a:t>
            </a:r>
          </a:p>
          <a:p>
            <a:r>
              <a:rPr lang="en-US" b="1" dirty="0"/>
              <a:t>78% at 39 mph or less</a:t>
            </a:r>
          </a:p>
          <a:p>
            <a:endParaRPr lang="en-US" b="1" dirty="0"/>
          </a:p>
          <a:p>
            <a:r>
              <a:rPr lang="en-US" b="1" dirty="0"/>
              <a:t>Average Speed: 36 mph</a:t>
            </a:r>
          </a:p>
        </p:txBody>
      </p:sp>
    </p:spTree>
    <p:extLst>
      <p:ext uri="{BB962C8B-B14F-4D97-AF65-F5344CB8AC3E}">
        <p14:creationId xmlns:p14="http://schemas.microsoft.com/office/powerpoint/2010/main" val="3377558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16142-F649-6CCF-8688-AE148D441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Ocean Pines Police Department  </a:t>
            </a:r>
            <a:br>
              <a:rPr lang="en-US" b="1" dirty="0"/>
            </a:br>
            <a:r>
              <a:rPr lang="en-US" sz="2100" b="1" dirty="0"/>
              <a:t>Speed Surveys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98DF2-86EB-1EAF-C84E-CADA71DE40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All Done on Ocean Parkway</a:t>
            </a:r>
          </a:p>
          <a:p>
            <a:pPr marL="385763" indent="-385763">
              <a:buAutoNum type="arabicPeriod"/>
            </a:pPr>
            <a:r>
              <a:rPr lang="en-US" b="1" dirty="0"/>
              <a:t>Briarcrest</a:t>
            </a:r>
          </a:p>
          <a:p>
            <a:pPr marL="385763" indent="-385763">
              <a:buAutoNum type="arabicPeriod"/>
            </a:pPr>
            <a:r>
              <a:rPr lang="en-US" b="1" dirty="0" err="1"/>
              <a:t>Sandyhook</a:t>
            </a:r>
          </a:p>
          <a:p>
            <a:pPr marL="385763" indent="-385763">
              <a:buAutoNum type="arabicPeriod"/>
            </a:pPr>
            <a:r>
              <a:rPr lang="en-US" b="1" dirty="0"/>
              <a:t>300 Block</a:t>
            </a:r>
          </a:p>
          <a:p>
            <a:pPr marL="385763" indent="-385763">
              <a:buAutoNum type="arabicPeriod"/>
            </a:pPr>
            <a:r>
              <a:rPr lang="en-US" b="1" dirty="0"/>
              <a:t>Wareham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87D75-1AB7-6AAF-193E-29725A8BA1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b="1" dirty="0"/>
              <a:t>48,112 total vehicles</a:t>
            </a:r>
          </a:p>
          <a:p>
            <a:r>
              <a:rPr lang="en-US" b="1" dirty="0"/>
              <a:t>53 over 50 mph</a:t>
            </a:r>
          </a:p>
        </p:txBody>
      </p:sp>
    </p:spTree>
    <p:extLst>
      <p:ext uri="{BB962C8B-B14F-4D97-AF65-F5344CB8AC3E}">
        <p14:creationId xmlns:p14="http://schemas.microsoft.com/office/powerpoint/2010/main" val="1441590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19" y="643467"/>
            <a:ext cx="8188361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06C59-3F02-F27D-BA1E-8E9684FDB7F5}"/>
              </a:ext>
            </a:extLst>
          </p:cNvPr>
          <p:cNvSpPr txBox="1"/>
          <p:nvPr/>
        </p:nvSpPr>
        <p:spPr>
          <a:xfrm>
            <a:off x="853883" y="674702"/>
            <a:ext cx="7228615" cy="543313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lvl="0" defTabSz="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u="sng" dirty="0">
                <a:latin typeface="+mj-lt"/>
                <a:ea typeface="+mj-ea"/>
                <a:cs typeface="+mj-cs"/>
              </a:rPr>
              <a:t>Initiatives</a:t>
            </a:r>
            <a:endParaRPr lang="en-US" sz="2400" dirty="0">
              <a:latin typeface="+mj-lt"/>
              <a:ea typeface="+mj-ea"/>
              <a:cs typeface="+mj-cs"/>
            </a:endParaRP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Promotions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Electronic Sign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Landscaping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Worcester County Tourism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Golf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Tiki Bar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Pavilion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Racquet Sports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Safety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Dog Park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Soft Shoreline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OP Day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M</a:t>
            </a:r>
            <a:r>
              <a:rPr lang="en-US" sz="2000" spc="0" baseline="0" dirty="0">
                <a:latin typeface="+mj-lt"/>
                <a:ea typeface="+mj-ea"/>
                <a:cs typeface="+mj-cs"/>
              </a:rPr>
              <a:t>etrics</a:t>
            </a:r>
            <a:endParaRPr lang="en-US" spc="0" baseline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93288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DB550D-6A53-2D8D-872F-132E4977D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FF481-F0D8-6890-879E-3C96A252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Promotions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2E559DC1-499E-820F-5B5E-0B0DE824596D}"/>
              </a:ext>
            </a:extLst>
          </p:cNvPr>
          <p:cNvSpPr txBox="1">
            <a:spLocks/>
          </p:cNvSpPr>
          <p:nvPr/>
        </p:nvSpPr>
        <p:spPr>
          <a:xfrm>
            <a:off x="79899" y="4525201"/>
            <a:ext cx="4261281" cy="2154918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Michelle Hitchens promoted to Aquatics Director effective March 1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cap="none" dirty="0">
                <a:solidFill>
                  <a:prstClr val="black"/>
                </a:solidFill>
                <a:latin typeface="Century Gothic" panose="020B0502020202020204"/>
              </a:rPr>
              <a:t>Already re-established swim lessons and many events that have not been done for several years (“</a:t>
            </a:r>
            <a:r>
              <a:rPr lang="en-US" sz="1400" cap="none" dirty="0" err="1">
                <a:solidFill>
                  <a:prstClr val="black"/>
                </a:solidFill>
                <a:latin typeface="Century Gothic" panose="020B0502020202020204"/>
              </a:rPr>
              <a:t>Eggstravagansa</a:t>
            </a:r>
            <a:r>
              <a:rPr lang="en-US" sz="1400" cap="none" dirty="0">
                <a:solidFill>
                  <a:prstClr val="black"/>
                </a:solidFill>
                <a:latin typeface="Century Gothic" panose="020B0502020202020204"/>
              </a:rPr>
              <a:t>” and “Santa Swim”, originally established in 2010)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“We want everything to run as smoothly as possible, so everyone has a fun and relaxing time at the pools”</a:t>
            </a: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D42545FF-4778-7BA4-2BC1-E542AA9B9703}"/>
              </a:ext>
            </a:extLst>
          </p:cNvPr>
          <p:cNvSpPr txBox="1">
            <a:spLocks/>
          </p:cNvSpPr>
          <p:nvPr/>
        </p:nvSpPr>
        <p:spPr>
          <a:xfrm>
            <a:off x="4571999" y="4525201"/>
            <a:ext cx="4492101" cy="2214084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Terry Underkoffler promoted to Racquet Sports Director effective March 14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cap="none" dirty="0">
                <a:solidFill>
                  <a:prstClr val="black"/>
                </a:solidFill>
                <a:latin typeface="Century Gothic" panose="020B0502020202020204"/>
              </a:rPr>
              <a:t>Been involved in Ocean Pines Racquet Sports for roughly a decade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“My vision is that we’re looked at as a premiere destination for pickleball, tennis, platform tennis, Timeless Tennis and Spec Tennis, and all kinds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of recreation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that families can enjoy”</a:t>
            </a: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 descr="A person standing in front of a white brick wall&#10;&#10;Description automatically generated">
            <a:extLst>
              <a:ext uri="{FF2B5EF4-FFF2-40B4-BE49-F238E27FC236}">
                <a16:creationId xmlns:a16="http://schemas.microsoft.com/office/drawing/2014/main" id="{17DA9FCE-5859-A3FF-DA56-23CBA27B94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81" y="1884478"/>
            <a:ext cx="2030715" cy="2640723"/>
          </a:xfrm>
          <a:prstGeom prst="rect">
            <a:avLst/>
          </a:prstGeom>
        </p:spPr>
      </p:pic>
      <p:pic>
        <p:nvPicPr>
          <p:cNvPr id="8" name="Picture 7" descr="A person standing in front of a sign&#10;&#10;Description automatically generated">
            <a:extLst>
              <a:ext uri="{FF2B5EF4-FFF2-40B4-BE49-F238E27FC236}">
                <a16:creationId xmlns:a16="http://schemas.microsoft.com/office/drawing/2014/main" id="{E63B9F89-75E0-5AF0-A074-724C3115A4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53" y="1886889"/>
            <a:ext cx="3534792" cy="26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38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65B9-ED9F-EFFF-945F-862C86AE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Electronic Sign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CA59F492-D2C8-5C29-D7B5-40CE91630E62}"/>
              </a:ext>
            </a:extLst>
          </p:cNvPr>
          <p:cNvSpPr txBox="1">
            <a:spLocks/>
          </p:cNvSpPr>
          <p:nvPr/>
        </p:nvSpPr>
        <p:spPr>
          <a:xfrm>
            <a:off x="243669" y="2308193"/>
            <a:ext cx="4070879" cy="177959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Worcester County approved sign</a:t>
            </a: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 location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Public Works reinstalled </a:t>
            </a: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landscaping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Electronic sign has been ordered and deposit made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Public Relations to be trained next week on sign operations/updating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Estimated to be installed in April</a:t>
            </a:r>
          </a:p>
        </p:txBody>
      </p:sp>
      <p:pic>
        <p:nvPicPr>
          <p:cNvPr id="5" name="Picture 4" descr="A sign in front of a house&#10;&#10;Description automatically generated">
            <a:extLst>
              <a:ext uri="{FF2B5EF4-FFF2-40B4-BE49-F238E27FC236}">
                <a16:creationId xmlns:a16="http://schemas.microsoft.com/office/drawing/2014/main" id="{8EB3A785-44FA-2C99-158C-EED0E74BE5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345" y="2308193"/>
            <a:ext cx="4669655" cy="350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60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Landscaping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4927107" y="2512577"/>
            <a:ext cx="4061998" cy="2308002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Bulbs planted at entrances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Spring flowers have been ordered and will be installed late April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Mulching around trees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to begin soon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Banners: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Seasonal banners will be rotated every few months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A stop sign in a flower bed&#10;&#10;Description automatically generated">
            <a:extLst>
              <a:ext uri="{FF2B5EF4-FFF2-40B4-BE49-F238E27FC236}">
                <a16:creationId xmlns:a16="http://schemas.microsoft.com/office/drawing/2014/main" id="{DD62AE60-95DF-5235-20FB-A279B30149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3698"/>
            <a:ext cx="4927107" cy="369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72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213CF7-6413-AABD-6110-2D4134D0D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1611D-28A5-BE95-420A-02089AC2C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Worcester County Tourism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5650AC12-AB8D-96D2-DF48-C8F3F718D7CE}"/>
              </a:ext>
            </a:extLst>
          </p:cNvPr>
          <p:cNvSpPr txBox="1">
            <a:spLocks/>
          </p:cNvSpPr>
          <p:nvPr/>
        </p:nvSpPr>
        <p:spPr>
          <a:xfrm>
            <a:off x="350202" y="2240368"/>
            <a:ext cx="8638903" cy="208143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On March 14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</a:t>
            </a: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Bob Beckelman, Michelle Hitchens, and Terry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Underkoffer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met with Worcester County Tourism Director Melanie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Pursel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for a video shoot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Each Director talked about their departments and what homeowners, residents and visitors can expect this Spring and Summer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Video will be released on April 6</a:t>
            </a:r>
            <a:r>
              <a:rPr lang="en-US" sz="2000" cap="none" baseline="30000" dirty="0">
                <a:solidFill>
                  <a:prstClr val="black"/>
                </a:solidFill>
                <a:latin typeface="Century Gothic" panose="020B0502020202020204"/>
              </a:rPr>
              <a:t>th</a:t>
            </a: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 and be part of an upcoming Worcester County Tourism promotional efforts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A person filming a person on a bridge&#10;&#10;Description automatically generated">
            <a:extLst>
              <a:ext uri="{FF2B5EF4-FFF2-40B4-BE49-F238E27FC236}">
                <a16:creationId xmlns:a16="http://schemas.microsoft.com/office/drawing/2014/main" id="{EE29D051-9B47-0F5A-0553-65E38A63D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05" y="4915261"/>
            <a:ext cx="2914838" cy="1942739"/>
          </a:xfrm>
          <a:prstGeom prst="rect">
            <a:avLst/>
          </a:prstGeom>
        </p:spPr>
      </p:pic>
      <p:pic>
        <p:nvPicPr>
          <p:cNvPr id="7" name="Picture 6" descr="A person standing on grass with a camera on tripod&#10;&#10;Description automatically generated">
            <a:extLst>
              <a:ext uri="{FF2B5EF4-FFF2-40B4-BE49-F238E27FC236}">
                <a16:creationId xmlns:a16="http://schemas.microsoft.com/office/drawing/2014/main" id="{CD4BE4BF-912C-2EEA-6BC8-ED827B516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5260"/>
            <a:ext cx="2914838" cy="1942739"/>
          </a:xfrm>
          <a:prstGeom prst="rect">
            <a:avLst/>
          </a:prstGeom>
        </p:spPr>
      </p:pic>
      <p:pic>
        <p:nvPicPr>
          <p:cNvPr id="9" name="Picture 8" descr="A group of people standing in a park&#10;&#10;Description automatically generated">
            <a:extLst>
              <a:ext uri="{FF2B5EF4-FFF2-40B4-BE49-F238E27FC236}">
                <a16:creationId xmlns:a16="http://schemas.microsoft.com/office/drawing/2014/main" id="{FCDF973D-5385-C01A-D7E6-1C16264CFF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62" y="4915261"/>
            <a:ext cx="2914838" cy="194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63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213CF7-6413-AABD-6110-2D4134D0D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1611D-28A5-BE95-420A-02089AC2C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Golf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5650AC12-AB8D-96D2-DF48-C8F3F718D7CE}"/>
              </a:ext>
            </a:extLst>
          </p:cNvPr>
          <p:cNvSpPr txBox="1">
            <a:spLocks/>
          </p:cNvSpPr>
          <p:nvPr/>
        </p:nvSpPr>
        <p:spPr>
          <a:xfrm>
            <a:off x="350202" y="2388285"/>
            <a:ext cx="8638903" cy="208143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“Golfer’s Lounge” created in the Clubhouse Meeting Room using furniture donated by a golfer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Furniture and television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Make the space more inviting for the golf community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A room with wicker furniture and a television&#10;&#10;Description automatically generated">
            <a:extLst>
              <a:ext uri="{FF2B5EF4-FFF2-40B4-BE49-F238E27FC236}">
                <a16:creationId xmlns:a16="http://schemas.microsoft.com/office/drawing/2014/main" id="{37F095A5-AD0B-E0CC-EFC5-DEE083B0B6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24" y="3856383"/>
            <a:ext cx="4503551" cy="300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15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Tiki Bar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4172506" y="2388285"/>
            <a:ext cx="4816600" cy="208143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Permit received March 14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Project status:  </a:t>
            </a:r>
            <a:r>
              <a:rPr lang="en-US" sz="2000" cap="none" dirty="0">
                <a:solidFill>
                  <a:srgbClr val="00B050"/>
                </a:solidFill>
                <a:latin typeface="Century Gothic" panose="020B0502020202020204"/>
              </a:rPr>
              <a:t>green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Public Works removed dock boards for new power lines and removed pavers for tiki bar addition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Whayland working on tresses for addition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Scheduled to be completed prior to Memorial Day</a:t>
            </a: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A large rock next to a garage door&#10;&#10;Description automatically generated">
            <a:extLst>
              <a:ext uri="{FF2B5EF4-FFF2-40B4-BE49-F238E27FC236}">
                <a16:creationId xmlns:a16="http://schemas.microsoft.com/office/drawing/2014/main" id="{B4E4B8A6-9B74-4DA8-792C-5D2D22127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19495" y="2521536"/>
            <a:ext cx="4955959" cy="37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98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Pavilion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350202" y="2388285"/>
            <a:ext cx="8638903" cy="208143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Met with Marie Gilmore of the Vets Memorial Foundation regarding pavilion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Feedback received; working with contractor for different styles and options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Will match as close as possible to style of existing Veterans Memorial, to include roof color and brick 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Proje</a:t>
            </a:r>
            <a:r>
              <a:rPr lang="en-US" sz="2000" cap="none" dirty="0" err="1">
                <a:solidFill>
                  <a:prstClr val="black"/>
                </a:solidFill>
                <a:latin typeface="Century Gothic" panose="020B0502020202020204"/>
              </a:rPr>
              <a:t>ct</a:t>
            </a: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 status:  </a:t>
            </a:r>
            <a:r>
              <a:rPr lang="en-US" sz="2000" cap="none" dirty="0">
                <a:solidFill>
                  <a:srgbClr val="92D050"/>
                </a:solidFill>
                <a:latin typeface="Century Gothic" panose="020B0502020202020204"/>
              </a:rPr>
              <a:t>green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To be installed by Veterans Day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16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3899" y="885433"/>
            <a:ext cx="7696201" cy="254356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cs typeface="+mj-cs"/>
              </a:rPr>
              <a:t>Approval of Agenda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88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Racquet Sports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106680" y="2121763"/>
            <a:ext cx="5264309" cy="2165072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</a:rPr>
              <a:t>Within the last year, approximately $25,000 spent on maintenance to pro shop building (materials and labor)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</a:t>
            </a:r>
            <a:r>
              <a:rPr lang="en-US" sz="1400" dirty="0" err="1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epairs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/additions include new HVAC system, ice machine, office furniture, gutters, water fountains, dehumidifier, window repairs, lock changes, painting inside building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Per request of RSAC, water fountains being </a:t>
            </a:r>
            <a:r>
              <a:rPr lang="en-US" sz="1600" cap="none" dirty="0" err="1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dewinterized</a:t>
            </a: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 earlier than normal – GM had water bottles placed on site on March 15</a:t>
            </a:r>
            <a:r>
              <a:rPr lang="en-US" sz="1600" cap="none" baseline="30000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th</a:t>
            </a: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 until fountains can be turned 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</a:rPr>
              <a:t>Building alterations – project 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tatus: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</a:rPr>
              <a:t>yellow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cap="none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Appears there are other individual(s) discussing plans with County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5 tables ordered with chairs to enhance shade availability for pickleball players.  This is similar to what the GM provided platform tennis.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With Ruth Ann Meyer, tags to be distributed to</a:t>
            </a: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</a:rPr>
              <a:t> identify racquet players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A kitchen with a green wall and a table&#10;&#10;Description automatically generated">
            <a:extLst>
              <a:ext uri="{FF2B5EF4-FFF2-40B4-BE49-F238E27FC236}">
                <a16:creationId xmlns:a16="http://schemas.microsoft.com/office/drawing/2014/main" id="{76ADF969-CAFA-D2FF-302F-8A5AB6D62D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0" y="1902474"/>
            <a:ext cx="3275860" cy="2456895"/>
          </a:xfrm>
          <a:prstGeom prst="rect">
            <a:avLst/>
          </a:prstGeom>
        </p:spPr>
      </p:pic>
      <p:pic>
        <p:nvPicPr>
          <p:cNvPr id="7" name="Picture 6" descr="A room with green walls and white cabinets&#10;&#10;Description automatically generated">
            <a:extLst>
              <a:ext uri="{FF2B5EF4-FFF2-40B4-BE49-F238E27FC236}">
                <a16:creationId xmlns:a16="http://schemas.microsoft.com/office/drawing/2014/main" id="{B4838FDC-D437-8888-D1BE-C1E793343A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38" y="4401103"/>
            <a:ext cx="3275861" cy="245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15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746D27-BADC-7997-C65B-8A195E17A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2D73F-BEAB-B351-80D0-E89619BB9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Safety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27DA0003-299C-84A4-3EE2-F1E0840BFDC7}"/>
              </a:ext>
            </a:extLst>
          </p:cNvPr>
          <p:cNvSpPr txBox="1">
            <a:spLocks/>
          </p:cNvSpPr>
          <p:nvPr/>
        </p:nvSpPr>
        <p:spPr>
          <a:xfrm>
            <a:off x="0" y="1882066"/>
            <a:ext cx="8891449" cy="2104008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Trees: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cap="none" dirty="0">
                <a:solidFill>
                  <a:prstClr val="black"/>
                </a:solidFill>
                <a:latin typeface="Century Gothic" panose="020B0502020202020204"/>
              </a:rPr>
              <a:t>10 trees removed in White Horse Park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Other trees with “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widowmaker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” limbs trimmed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cap="none" dirty="0">
                <a:solidFill>
                  <a:prstClr val="black"/>
                </a:solidFill>
                <a:latin typeface="Century Gothic" panose="020B0502020202020204"/>
              </a:rPr>
              <a:t>This was also recommended by the Recreation &amp; Parks Committee to address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Sig</a:t>
            </a: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ns: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Per request of homeowner, sig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n ordered and placed by Josh Vickers at the intersection of </a:t>
            </a:r>
            <a:r>
              <a:rPr lang="en-US" sz="1400" dirty="0" err="1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Mumfords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 Landing Road and Yacht Club Drive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Water Leak: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Leak at Clubhouse addressed by Public Works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5" name="Picture 4" descr="A truck with a crane in the back&#10;&#10;Description automatically generated">
            <a:extLst>
              <a:ext uri="{FF2B5EF4-FFF2-40B4-BE49-F238E27FC236}">
                <a16:creationId xmlns:a16="http://schemas.microsoft.com/office/drawing/2014/main" id="{42B6649D-79DB-4EB8-5AD2-84110A0A4E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022"/>
            <a:ext cx="2953304" cy="2214978"/>
          </a:xfrm>
          <a:prstGeom prst="rect">
            <a:avLst/>
          </a:prstGeom>
        </p:spPr>
      </p:pic>
      <p:pic>
        <p:nvPicPr>
          <p:cNvPr id="8" name="Picture 7" descr="A group of orange cones on a road&#10;&#10;Description automatically generated">
            <a:extLst>
              <a:ext uri="{FF2B5EF4-FFF2-40B4-BE49-F238E27FC236}">
                <a16:creationId xmlns:a16="http://schemas.microsoft.com/office/drawing/2014/main" id="{2597B780-D541-B98B-B475-1EE03B8E0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96" y="4643022"/>
            <a:ext cx="2953304" cy="2214978"/>
          </a:xfrm>
          <a:prstGeom prst="rect">
            <a:avLst/>
          </a:prstGeom>
        </p:spPr>
      </p:pic>
      <p:pic>
        <p:nvPicPr>
          <p:cNvPr id="10" name="Picture 9" descr="A stop sign on the side of a road&#10;&#10;Description automatically generated">
            <a:extLst>
              <a:ext uri="{FF2B5EF4-FFF2-40B4-BE49-F238E27FC236}">
                <a16:creationId xmlns:a16="http://schemas.microsoft.com/office/drawing/2014/main" id="{9A0F995D-666D-40F5-75CD-6A4C979F8C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82"/>
          <a:stretch/>
        </p:blipFill>
        <p:spPr>
          <a:xfrm rot="5400000">
            <a:off x="3460071" y="4706476"/>
            <a:ext cx="2223856" cy="207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60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A84DD1-72E0-A3E6-5718-9914E1A84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CA22E-BCF7-BE1C-23DD-43F2532F4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Dog Park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23A30F44-9FED-E11E-7C4A-91D157DFF3A2}"/>
              </a:ext>
            </a:extLst>
          </p:cNvPr>
          <p:cNvSpPr txBox="1">
            <a:spLocks/>
          </p:cNvSpPr>
          <p:nvPr/>
        </p:nvSpPr>
        <p:spPr>
          <a:xfrm>
            <a:off x="252546" y="2206484"/>
            <a:ext cx="8638903" cy="177959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Fence at dog park repaired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Received approval from County to add sand to low lying areas of the dog park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Looking into rain shelter and what is allowable by County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7" name="Picture 6" descr="A fenced in area with trees and a green container&#10;&#10;Description automatically generated">
            <a:extLst>
              <a:ext uri="{FF2B5EF4-FFF2-40B4-BE49-F238E27FC236}">
                <a16:creationId xmlns:a16="http://schemas.microsoft.com/office/drawing/2014/main" id="{62004035-8EED-B4D7-9FE8-5A9F290228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6174"/>
            <a:ext cx="3935767" cy="2951825"/>
          </a:xfrm>
          <a:prstGeom prst="rect">
            <a:avLst/>
          </a:prstGeom>
        </p:spPr>
      </p:pic>
      <p:pic>
        <p:nvPicPr>
          <p:cNvPr id="9" name="Picture 8" descr="A dog park with trees and grass&#10;&#10;Description automatically generated">
            <a:extLst>
              <a:ext uri="{FF2B5EF4-FFF2-40B4-BE49-F238E27FC236}">
                <a16:creationId xmlns:a16="http://schemas.microsoft.com/office/drawing/2014/main" id="{DEAC5120-B02B-6F71-B0EC-7B05A3ECF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28" y="3906173"/>
            <a:ext cx="3935767" cy="295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30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Soft Shoreline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204186" y="2388285"/>
            <a:ext cx="8784919" cy="208143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Received grant of $150,000 from Maryland Coastal Bays for soft shoreline project at the south gate pond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RFP sent to potential bidders on February 21</a:t>
            </a:r>
            <a:r>
              <a:rPr lang="en-US" sz="2000" cap="none" baseline="30000" dirty="0">
                <a:solidFill>
                  <a:prstClr val="black"/>
                </a:solidFill>
                <a:latin typeface="Century Gothic" panose="020B0502020202020204"/>
              </a:rPr>
              <a:t>st</a:t>
            </a: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; bids due March 21</a:t>
            </a:r>
            <a:r>
              <a:rPr lang="en-US" sz="2000" cap="none" baseline="30000" dirty="0">
                <a:solidFill>
                  <a:prstClr val="black"/>
                </a:solidFill>
                <a:latin typeface="Century Gothic" panose="020B0502020202020204"/>
              </a:rPr>
              <a:t>st</a:t>
            </a: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Bids received; will review and summarized by next week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C20D4BD-F72E-21E2-C92B-D7082E121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364" y="4021584"/>
            <a:ext cx="5051272" cy="283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830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 Day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4199139" y="2388284"/>
            <a:ext cx="4789968" cy="4163435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OP Season Kickoff Event to be held on Saturday, April 20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(rain date:  Saturday, April 27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3:00-7:00 p.m. in White Horse Park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Being organized by the OP Day work group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Celebrate and learn about all that Ocean Pines has to offer while enjoying music, demonstrations, and interactive exhibits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May be an image of text">
            <a:extLst>
              <a:ext uri="{FF2B5EF4-FFF2-40B4-BE49-F238E27FC236}">
                <a16:creationId xmlns:a16="http://schemas.microsoft.com/office/drawing/2014/main" id="{9DBF4308-4DD0-A001-8CBC-28760A1D7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8" y="2388284"/>
            <a:ext cx="4255515" cy="35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686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CPI Violation Dashboard</a:t>
            </a:r>
            <a:br>
              <a:rPr lang="en-US" b="1" u="sng" dirty="0">
                <a:solidFill>
                  <a:schemeClr val="tx1"/>
                </a:solidFill>
              </a:rPr>
            </a:br>
            <a:r>
              <a:rPr lang="en-US" u="sng" dirty="0">
                <a:solidFill>
                  <a:schemeClr val="tx1"/>
                </a:solidFill>
              </a:rPr>
              <a:t>February</a:t>
            </a:r>
            <a:endParaRPr lang="en-US" b="1" u="sng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386047"/>
              </p:ext>
            </p:extLst>
          </p:nvPr>
        </p:nvGraphicFramePr>
        <p:xfrm>
          <a:off x="109536" y="3091340"/>
          <a:ext cx="8847908" cy="95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2/1/24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Violations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Violations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2/29/24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140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104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183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BAD86D9-C03E-4A30-A454-1333AEBA4A40}"/>
              </a:ext>
            </a:extLst>
          </p:cNvPr>
          <p:cNvSpPr txBox="1"/>
          <p:nvPr/>
        </p:nvSpPr>
        <p:spPr>
          <a:xfrm>
            <a:off x="122598" y="2723080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Violations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45EED-5BDB-2387-3FB6-2B720D18D314}"/>
              </a:ext>
            </a:extLst>
          </p:cNvPr>
          <p:cNvSpPr txBox="1"/>
          <p:nvPr/>
        </p:nvSpPr>
        <p:spPr>
          <a:xfrm>
            <a:off x="122598" y="450984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104 violations initiated in February:  38 maintenance/trash/debris; 4 leaf placement; 16 no permit; 46 miscellaneous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Miscellaneous violations includes signs, stop work orders, trailers, unregistered/junk vehicles, and vehicle parking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61 violations complied out; 183 remain open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63 maintenance/trash/debris; 5 leaf placement; 42 no permit; 73 miscellaneous</a:t>
            </a:r>
          </a:p>
        </p:txBody>
      </p:sp>
    </p:spTree>
    <p:extLst>
      <p:ext uri="{BB962C8B-B14F-4D97-AF65-F5344CB8AC3E}">
        <p14:creationId xmlns:p14="http://schemas.microsoft.com/office/powerpoint/2010/main" val="1554711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Work Orders</a:t>
            </a:r>
            <a:br>
              <a:rPr lang="en-US" b="1" u="sng" dirty="0">
                <a:solidFill>
                  <a:schemeClr val="tx1"/>
                </a:solidFill>
              </a:rPr>
            </a:br>
            <a:r>
              <a:rPr lang="en-US" b="1" u="sng" dirty="0">
                <a:solidFill>
                  <a:schemeClr val="tx1"/>
                </a:solidFill>
              </a:rPr>
              <a:t>February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992834"/>
              </p:ext>
            </p:extLst>
          </p:nvPr>
        </p:nvGraphicFramePr>
        <p:xfrm>
          <a:off x="571175" y="2521994"/>
          <a:ext cx="8046719" cy="1409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72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164411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204843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879743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Open Work Orders as of 2/1/24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Work Orders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Work Orders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Open Work Orders as of 2/29/24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117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96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96AD777-9903-050C-60B7-A95C92E997D2}"/>
              </a:ext>
            </a:extLst>
          </p:cNvPr>
          <p:cNvSpPr txBox="1"/>
          <p:nvPr/>
        </p:nvSpPr>
        <p:spPr>
          <a:xfrm>
            <a:off x="1358434" y="4738046"/>
            <a:ext cx="69755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96 work orders initiated in February:  1 bulkhead;  29 drainage;                                       11 grounds/landscaping; 5 roads; 4 signs; 46 general maintenance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Majority still open in drainage (76):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Gill Sans MT" panose="020B0502020104020203"/>
              </a:rPr>
              <a:t>33 – over 30 days; 17 – over 60 days</a:t>
            </a:r>
          </a:p>
          <a:p>
            <a:pPr marL="1200150" lvl="2" indent="-285750" defTabSz="4572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Gill Sans MT" panose="020B0502020104020203"/>
              </a:rPr>
              <a:t>Average 1-4 work orders a day to complete depending upon severity</a:t>
            </a:r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708287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139332"/>
            <a:ext cx="7524003" cy="1663343"/>
          </a:xfrm>
        </p:spPr>
        <p:txBody>
          <a:bodyPr>
            <a:noAutofit/>
          </a:bodyPr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Customer Service Dashboard</a:t>
            </a:r>
            <a:br>
              <a:rPr lang="en-US" b="0" u="sng" dirty="0">
                <a:solidFill>
                  <a:schemeClr val="tx1"/>
                </a:solidFill>
              </a:rPr>
            </a:br>
            <a:r>
              <a:rPr lang="en-US" sz="3200" b="0" u="sng" dirty="0">
                <a:solidFill>
                  <a:schemeClr val="tx1"/>
                </a:solidFill>
              </a:rPr>
              <a:t>(from info@oceanpines.org)</a:t>
            </a:r>
            <a:br>
              <a:rPr lang="en-US" sz="3200" b="0" u="sng" dirty="0">
                <a:solidFill>
                  <a:schemeClr val="tx1"/>
                </a:solidFill>
              </a:rPr>
            </a:br>
            <a:r>
              <a:rPr lang="en-US" u="sng" dirty="0">
                <a:solidFill>
                  <a:schemeClr val="tx1"/>
                </a:solidFill>
              </a:rPr>
              <a:t>February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759417"/>
              </p:ext>
            </p:extLst>
          </p:nvPr>
        </p:nvGraphicFramePr>
        <p:xfrm>
          <a:off x="2159726" y="2125434"/>
          <a:ext cx="4977921" cy="253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906">
                  <a:extLst>
                    <a:ext uri="{9D8B030D-6E8A-4147-A177-3AD203B41FA5}">
                      <a16:colId xmlns:a16="http://schemas.microsoft.com/office/drawing/2014/main" val="160533530"/>
                    </a:ext>
                  </a:extLst>
                </a:gridCol>
                <a:gridCol w="2520015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227651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 Received – Feb.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Amenities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900878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CPI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847516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Drainage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24032667"/>
                  </a:ext>
                </a:extLst>
              </a:tr>
              <a:tr h="317588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General 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9019372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Public Works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62857128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142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2448314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97C8FB9E-F9E1-9DA5-4E9C-7C66AD0CD3AF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4802772"/>
            <a:ext cx="3708179" cy="1957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42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3899" y="885433"/>
            <a:ext cx="7696201" cy="254356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cs typeface="+mj-cs"/>
              </a:rPr>
              <a:t>Financials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67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220" y="950169"/>
            <a:ext cx="5623560" cy="7735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>
                <a:latin typeface="Century Gothic" panose="020B0502020202020204" pitchFamily="34" charset="0"/>
              </a:rPr>
              <a:t>UNAUDITED FINANCIAL CHANGE</a:t>
            </a:r>
            <a:br>
              <a:rPr lang="en-US" sz="2700" dirty="0">
                <a:latin typeface="Century Gothic" panose="020B0502020202020204" pitchFamily="34" charset="0"/>
              </a:rPr>
            </a:br>
            <a:r>
              <a:rPr lang="en-US" sz="2700" dirty="0">
                <a:latin typeface="Century Gothic" panose="020B0502020202020204" pitchFamily="34" charset="0"/>
              </a:rPr>
              <a:t>MONTH OF FEBRUARY 2024</a:t>
            </a:r>
            <a:endParaRPr lang="en-US" sz="2025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611501"/>
              </p:ext>
            </p:extLst>
          </p:nvPr>
        </p:nvGraphicFramePr>
        <p:xfrm>
          <a:off x="1348740" y="2600335"/>
          <a:ext cx="6446519" cy="2335161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971203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482008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1541150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452158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1431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February (In 000’s)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34079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Budget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Current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Favor/ (</a:t>
                      </a:r>
                      <a:r>
                        <a:rPr lang="en-US" sz="1200" u="none" strike="noStrike" dirty="0" err="1">
                          <a:effectLst/>
                        </a:rPr>
                        <a:t>Unfavor</a:t>
                      </a:r>
                      <a:r>
                        <a:rPr lang="en-US" sz="1200" u="none" strike="noStrike" dirty="0">
                          <a:effectLst/>
                        </a:rPr>
                        <a:t>) vs. Budget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231194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238558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3873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Net Revenues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$184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 $193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 $9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Expenses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  968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  929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 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Net Operating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($784)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($736)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$48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605346" y="4935497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605346" y="4613232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164725" y="4966221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164725" y="4622794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6560820" y="4935497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6613067" y="4613331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06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3177" y="2512380"/>
            <a:ext cx="8377646" cy="2774599"/>
          </a:xfrm>
          <a:effectLst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300" dirty="0">
                <a:solidFill>
                  <a:schemeClr val="bg1"/>
                </a:solidFill>
                <a:cs typeface="+mj-cs"/>
              </a:rPr>
              <a:t>Approval of Minutes</a:t>
            </a: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3600" dirty="0">
                <a:solidFill>
                  <a:schemeClr val="tx1"/>
                </a:solidFill>
                <a:cs typeface="+mj-cs"/>
              </a:rPr>
            </a:br>
            <a:br>
              <a:rPr lang="en-US" sz="3200" b="0" dirty="0">
                <a:solidFill>
                  <a:schemeClr val="tx1"/>
                </a:solidFill>
                <a:cs typeface="+mj-cs"/>
              </a:rPr>
            </a:br>
            <a:br>
              <a:rPr lang="en-US" sz="3200" b="0" dirty="0">
                <a:solidFill>
                  <a:schemeClr val="tx1"/>
                </a:solidFill>
                <a:cs typeface="+mj-cs"/>
              </a:rPr>
            </a:br>
            <a:br>
              <a:rPr lang="en-US" sz="3200" b="0" dirty="0">
                <a:solidFill>
                  <a:schemeClr val="tx1"/>
                </a:solidFill>
                <a:cs typeface="+mj-cs"/>
              </a:rPr>
            </a:br>
            <a:r>
              <a:rPr lang="en-US" sz="3200" b="0" dirty="0">
                <a:solidFill>
                  <a:schemeClr val="tx1"/>
                </a:solidFill>
                <a:cs typeface="+mj-cs"/>
              </a:rPr>
              <a:t>February 17, 2024 – Regular Meeting</a:t>
            </a:r>
            <a:br>
              <a:rPr lang="en-US" sz="3200" b="0" dirty="0">
                <a:solidFill>
                  <a:schemeClr val="tx1"/>
                </a:solidFill>
                <a:cs typeface="+mj-cs"/>
              </a:rPr>
            </a:br>
            <a:br>
              <a:rPr lang="en-US" sz="1600" b="0" dirty="0">
                <a:solidFill>
                  <a:schemeClr val="tx1"/>
                </a:solidFill>
                <a:cs typeface="+mj-cs"/>
              </a:rPr>
            </a:br>
            <a:r>
              <a:rPr lang="en-US" sz="3200" b="0" dirty="0">
                <a:solidFill>
                  <a:schemeClr val="tx1"/>
                </a:solidFill>
                <a:cs typeface="+mj-cs"/>
              </a:rPr>
              <a:t>February 29, 2024 – Special Meeting</a:t>
            </a:r>
            <a:br>
              <a:rPr lang="en-US" sz="3200" b="0" dirty="0">
                <a:solidFill>
                  <a:schemeClr val="tx1"/>
                </a:solidFill>
                <a:cs typeface="+mj-cs"/>
              </a:rPr>
            </a:br>
            <a:br>
              <a:rPr lang="en-US" sz="2000" b="0" dirty="0">
                <a:cs typeface="+mj-cs"/>
              </a:rPr>
            </a:br>
            <a:br>
              <a:rPr lang="en-US" sz="2000" dirty="0">
                <a:highlight>
                  <a:srgbClr val="FFFF00"/>
                </a:highlight>
                <a:cs typeface="+mj-cs"/>
              </a:rPr>
            </a:br>
            <a:br>
              <a:rPr lang="en-US" sz="2000" dirty="0">
                <a:cs typeface="+mj-cs"/>
              </a:rPr>
            </a:br>
            <a:endParaRPr lang="en-US" sz="2000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0307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841" y="902652"/>
            <a:ext cx="5707559" cy="10432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100" dirty="0">
                <a:latin typeface="Century Gothic" panose="020B0502020202020204" pitchFamily="34" charset="0"/>
              </a:rPr>
              <a:t>UNAUDITED MONTH OF FEBRUARY</a:t>
            </a:r>
            <a:br>
              <a:rPr lang="en-US" sz="2100" dirty="0">
                <a:latin typeface="Century Gothic" panose="020B0502020202020204" pitchFamily="34" charset="0"/>
              </a:rPr>
            </a:br>
            <a:r>
              <a:rPr lang="en-US" sz="2100" dirty="0">
                <a:latin typeface="Century Gothic" panose="020B0502020202020204" pitchFamily="34" charset="0"/>
              </a:rPr>
              <a:t>FAVOR/(UNFAVORABLE) VS. BUDGET (IN 000’s)</a:t>
            </a:r>
            <a:br>
              <a:rPr lang="en-US" sz="2025" dirty="0">
                <a:latin typeface="Franklin Gothic Medium" panose="020B0603020102020204" pitchFamily="34" charset="0"/>
              </a:rPr>
            </a:br>
            <a:endParaRPr lang="en-US" sz="2025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641608"/>
              </p:ext>
            </p:extLst>
          </p:nvPr>
        </p:nvGraphicFramePr>
        <p:xfrm>
          <a:off x="1907381" y="2212419"/>
          <a:ext cx="5329237" cy="2858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337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2353900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2878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Department/Amenity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Favorable/(Unfavorable)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2878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Police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40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30537750"/>
                  </a:ext>
                </a:extLst>
              </a:tr>
              <a:tr h="2878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General Admin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13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8696972"/>
                  </a:ext>
                </a:extLst>
              </a:tr>
              <a:tr h="2878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Aquatics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11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7732299"/>
                  </a:ext>
                </a:extLst>
              </a:tr>
              <a:tr h="2878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Golf Ops + Maintenance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87950552"/>
                  </a:ext>
                </a:extLst>
              </a:tr>
              <a:tr h="2878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Yacht Club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(10)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15593443"/>
                  </a:ext>
                </a:extLst>
              </a:tr>
              <a:tr h="287819">
                <a:tc>
                  <a:txBody>
                    <a:bodyPr/>
                    <a:lstStyle/>
                    <a:p>
                      <a:r>
                        <a:rPr lang="en-US" sz="1200" dirty="0"/>
                        <a:t>Public Works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(15)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070500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Other Net (GM Office, Beach Club, Marinas)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/>
                        <a:t>   (1)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40162042"/>
                  </a:ext>
                </a:extLst>
              </a:tr>
              <a:tr h="409143">
                <a:tc>
                  <a:txBody>
                    <a:bodyPr/>
                    <a:lstStyle/>
                    <a:p>
                      <a:r>
                        <a:rPr lang="en-US" sz="1200" dirty="0"/>
                        <a:t>               </a:t>
                      </a:r>
                      <a:r>
                        <a:rPr lang="en-US" sz="1200" b="1" dirty="0"/>
                        <a:t>TOTAL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$48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5728681" y="6961373"/>
            <a:ext cx="6638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BB0CDF-5ABB-387D-8A08-0F31CC442672}"/>
              </a:ext>
            </a:extLst>
          </p:cNvPr>
          <p:cNvCxnSpPr>
            <a:cxnSpLocks/>
          </p:cNvCxnSpPr>
          <p:nvPr/>
        </p:nvCxnSpPr>
        <p:spPr>
          <a:xfrm>
            <a:off x="5728681" y="5806701"/>
            <a:ext cx="66380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4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220" y="950169"/>
            <a:ext cx="5623560" cy="7735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>
                <a:latin typeface="Century Gothic" panose="020B0502020202020204" pitchFamily="34" charset="0"/>
              </a:rPr>
              <a:t>UNAUDITED FINANCIAL CHANGE</a:t>
            </a:r>
            <a:br>
              <a:rPr lang="en-US" sz="2700" dirty="0">
                <a:latin typeface="Century Gothic" panose="020B0502020202020204" pitchFamily="34" charset="0"/>
              </a:rPr>
            </a:br>
            <a:r>
              <a:rPr lang="en-US" sz="2700" dirty="0">
                <a:latin typeface="Century Gothic" panose="020B0502020202020204" pitchFamily="34" charset="0"/>
              </a:rPr>
              <a:t>YTD FEBRUARY 2023</a:t>
            </a:r>
            <a:endParaRPr lang="en-US" sz="2025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314596"/>
              </p:ext>
            </p:extLst>
          </p:nvPr>
        </p:nvGraphicFramePr>
        <p:xfrm>
          <a:off x="1348740" y="2628910"/>
          <a:ext cx="6446519" cy="2293480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971203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482008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1541150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452158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2726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February YTD (In 000’s)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34079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Budget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Current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Favor/ (</a:t>
                      </a:r>
                      <a:r>
                        <a:rPr lang="en-US" sz="1200" u="none" strike="noStrike" dirty="0" err="1">
                          <a:effectLst/>
                        </a:rPr>
                        <a:t>Unfavor</a:t>
                      </a:r>
                      <a:r>
                        <a:rPr lang="en-US" sz="1200" u="none" strike="noStrike" dirty="0">
                          <a:effectLst/>
                        </a:rPr>
                        <a:t>) vs. Budget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231194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238558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3873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Net Revenues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$13,680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$14,434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$754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Expenses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12,209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12,055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  154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Net Operating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$1,471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$2,379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$908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605346" y="4922390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605346" y="4539539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164725" y="4922390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164725" y="4539539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6613067" y="4925450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6613067" y="4539539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28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841" y="902653"/>
            <a:ext cx="5707559" cy="11047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100" dirty="0">
                <a:latin typeface="Century Gothic" panose="020B0502020202020204" pitchFamily="34" charset="0"/>
              </a:rPr>
              <a:t>UNAUDITED YTD FEBRUARY</a:t>
            </a:r>
            <a:br>
              <a:rPr lang="en-US" sz="2100" dirty="0">
                <a:latin typeface="Century Gothic" panose="020B0502020202020204" pitchFamily="34" charset="0"/>
              </a:rPr>
            </a:br>
            <a:r>
              <a:rPr lang="en-US" sz="2100" dirty="0">
                <a:latin typeface="Century Gothic" panose="020B0502020202020204" pitchFamily="34" charset="0"/>
              </a:rPr>
              <a:t>FAVOR/(UNFAVORABLE) VS. BUDGET (IN 000’s)</a:t>
            </a:r>
            <a:br>
              <a:rPr lang="en-US" sz="2025" dirty="0">
                <a:latin typeface="Franklin Gothic Medium" panose="020B0603020102020204" pitchFamily="34" charset="0"/>
              </a:rPr>
            </a:br>
            <a:endParaRPr lang="en-US" sz="2025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015162"/>
              </p:ext>
            </p:extLst>
          </p:nvPr>
        </p:nvGraphicFramePr>
        <p:xfrm>
          <a:off x="1843891" y="2208012"/>
          <a:ext cx="5272088" cy="4010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662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2366426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1132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Department/Amenity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Favorable/(Unfavorable)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Police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$277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36704269"/>
                  </a:ext>
                </a:extLst>
              </a:tr>
              <a:tr h="28142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Golf Ops + Maintenance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197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74347467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Admin/Finance/GM/Public Relations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128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6058520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Public Works/Gen </a:t>
                      </a:r>
                      <a:r>
                        <a:rPr lang="en-US" sz="1200" dirty="0" err="1"/>
                        <a:t>Maint</a:t>
                      </a:r>
                      <a:r>
                        <a:rPr lang="en-US" sz="1200" dirty="0"/>
                        <a:t>/CPI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98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19408195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Aquatics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62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60766489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Beach Club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57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0293678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Beach Parking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52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0705006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Clubhouse Grille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38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87609955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Recreation &amp; Parks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37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7584172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Yacht Club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91695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Marinas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(28)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3195097"/>
                  </a:ext>
                </a:extLst>
              </a:tr>
              <a:tr h="296311">
                <a:tc>
                  <a:txBody>
                    <a:bodyPr/>
                    <a:lstStyle/>
                    <a:p>
                      <a:r>
                        <a:rPr lang="en-US" sz="1200" dirty="0"/>
                        <a:t>Racquet Sports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(22)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7807375"/>
                  </a:ext>
                </a:extLst>
              </a:tr>
              <a:tr h="392174">
                <a:tc>
                  <a:txBody>
                    <a:bodyPr/>
                    <a:lstStyle/>
                    <a:p>
                      <a:r>
                        <a:rPr lang="en-US" sz="1200" dirty="0"/>
                        <a:t>               </a:t>
                      </a:r>
                      <a:r>
                        <a:rPr lang="en-US" sz="1200" b="1" dirty="0"/>
                        <a:t>TOTAL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$908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5730804" y="7282739"/>
            <a:ext cx="6638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D39DB2-FD2B-4C24-97CD-5CB0EE8D8AB5}"/>
              </a:ext>
            </a:extLst>
          </p:cNvPr>
          <p:cNvCxnSpPr>
            <a:cxnSpLocks/>
          </p:cNvCxnSpPr>
          <p:nvPr/>
        </p:nvCxnSpPr>
        <p:spPr>
          <a:xfrm>
            <a:off x="5679529" y="6030119"/>
            <a:ext cx="66380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746" y="1102927"/>
            <a:ext cx="5986328" cy="868748"/>
          </a:xfrm>
        </p:spPr>
        <p:txBody>
          <a:bodyPr>
            <a:noAutofit/>
          </a:bodyPr>
          <a:lstStyle/>
          <a:p>
            <a:pPr algn="ctr"/>
            <a:r>
              <a:rPr lang="en-US" sz="2700" dirty="0">
                <a:latin typeface="Franklin Gothic Medium" panose="020B0603020102020204" pitchFamily="34" charset="0"/>
              </a:rPr>
              <a:t>UNAUDITED RESERVES FEBRUARY 2024 ($ MILLIONS)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194664"/>
              </p:ext>
            </p:extLst>
          </p:nvPr>
        </p:nvGraphicFramePr>
        <p:xfrm>
          <a:off x="1174432" y="2401649"/>
          <a:ext cx="6854956" cy="2895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683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895836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038138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928347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940280">
                  <a:extLst>
                    <a:ext uri="{9D8B030D-6E8A-4147-A177-3AD203B41FA5}">
                      <a16:colId xmlns:a16="http://schemas.microsoft.com/office/drawing/2014/main" val="2806363114"/>
                    </a:ext>
                  </a:extLst>
                </a:gridCol>
                <a:gridCol w="790113">
                  <a:extLst>
                    <a:ext uri="{9D8B030D-6E8A-4147-A177-3AD203B41FA5}">
                      <a16:colId xmlns:a16="http://schemas.microsoft.com/office/drawing/2014/main" val="2625739660"/>
                    </a:ext>
                  </a:extLst>
                </a:gridCol>
                <a:gridCol w="612559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Franklin Gothic Medium" panose="020B0603020102020204" pitchFamily="34" charset="0"/>
                        </a:rPr>
                        <a:t>GeneralReplace</a:t>
                      </a:r>
                      <a:endParaRPr lang="en-US" sz="1600" dirty="0">
                        <a:latin typeface="Franklin Gothic Medium" panose="020B0603020102020204" pitchFamily="34" charset="0"/>
                      </a:endParaRP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Bulkheads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Drainage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New Capital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Total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3190847527"/>
                  </a:ext>
                </a:extLst>
              </a:tr>
              <a:tr h="453326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4/30/23 Balance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$5.1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 $0.5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$0.7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$0.2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$6.6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293979092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Contributions/</a:t>
                      </a:r>
                    </a:p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Interest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2.2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 1.1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3.5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45332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Casino Funds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0.4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0.5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45332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Transfer (Spend)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(1.2)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(1.0)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(0.1)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(2.3)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453326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2/29/24 Balance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$6.1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$0.6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$1.1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$0.4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$8.3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35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654767" y="3162471"/>
            <a:ext cx="2335109" cy="1780887"/>
          </a:xfrm>
        </p:spPr>
        <p:txBody>
          <a:bodyPr vert="horz" lIns="68580" tIns="34290" rIns="68580" bIns="0" rtlCol="0" anchor="b">
            <a:noAutofit/>
          </a:bodyPr>
          <a:lstStyle/>
          <a:p>
            <a:pPr defTabSz="685800"/>
            <a:r>
              <a:rPr lang="en-US" sz="3200" dirty="0">
                <a:solidFill>
                  <a:schemeClr val="bg1"/>
                </a:solidFill>
              </a:rPr>
              <a:t>Treasurer’s Report -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Monica Rakowski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17803-0051-4A79-B7E2-BA5BD7564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7" y="2334827"/>
            <a:ext cx="3653817" cy="335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1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F842A-92F4-4637-B96B-ABE0E1852D76}"/>
              </a:ext>
            </a:extLst>
          </p:cNvPr>
          <p:cNvSpPr txBox="1"/>
          <p:nvPr/>
        </p:nvSpPr>
        <p:spPr>
          <a:xfrm>
            <a:off x="1598625" y="1192641"/>
            <a:ext cx="5946749" cy="72783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1875" b="1" dirty="0">
                <a:solidFill>
                  <a:prstClr val="black"/>
                </a:solidFill>
                <a:latin typeface="Calibri Light" panose="020F0302020204030204"/>
              </a:rPr>
              <a:t>Cash &amp; Short-Term Investments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1875" b="1" u="sng" dirty="0">
                <a:solidFill>
                  <a:prstClr val="black"/>
                </a:solidFill>
                <a:latin typeface="Calibri Light" panose="020F0302020204030204"/>
              </a:rPr>
              <a:t>Month of February</a:t>
            </a:r>
            <a:endParaRPr lang="en-US" sz="1875" b="1" dirty="0">
              <a:solidFill>
                <a:srgbClr val="FEFEFE"/>
              </a:solidFill>
              <a:latin typeface="Calibri Light" panose="020F030202020403020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35291" y="2092271"/>
            <a:ext cx="3536708" cy="374035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As of February 29, 2024, the Association had Approximately (~) $14.0M in Cash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Cash Increased ~ $1.0M from the Same Time Period Last Year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Cash Decreased ~ ($0.9)M from January 2024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$10.4M Invested in CDAR’s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$46K in Interest Income Recognized for the Month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Remaining $3.6M in Insured Cash Sweep, Treasury Bills, Money Market and Other Operating Accounts (Diversified Between 2 Local Banks)</a:t>
            </a:r>
          </a:p>
        </p:txBody>
      </p:sp>
      <p:pic>
        <p:nvPicPr>
          <p:cNvPr id="8" name="Graphic 7" descr="Dollar">
            <a:extLst>
              <a:ext uri="{FF2B5EF4-FFF2-40B4-BE49-F238E27FC236}">
                <a16:creationId xmlns:a16="http://schemas.microsoft.com/office/drawing/2014/main" id="{4FEA77A1-BF0C-4E09-BE54-FF8A202F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1455" y="2407617"/>
            <a:ext cx="2787254" cy="2787254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2919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B9D93730-8C7D-423D-9137-597B5FA6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" y="0"/>
            <a:ext cx="91405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3A5A1C8-00CF-701D-EA7D-3359A7572C35}"/>
              </a:ext>
            </a:extLst>
          </p:cNvPr>
          <p:cNvSpPr txBox="1">
            <a:spLocks/>
          </p:cNvSpPr>
          <p:nvPr/>
        </p:nvSpPr>
        <p:spPr>
          <a:xfrm>
            <a:off x="123092" y="2008433"/>
            <a:ext cx="3165231" cy="3300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cs typeface="+mj-cs"/>
              </a:rPr>
              <a:t>Public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B8950-8F74-239B-41CF-6FD1FC123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9892" y="1977277"/>
            <a:ext cx="4534154" cy="3077726"/>
          </a:xfrm>
        </p:spPr>
        <p:txBody>
          <a:bodyPr>
            <a:normAutofit/>
          </a:bodyPr>
          <a:lstStyle/>
          <a:p>
            <a:pPr marL="0" indent="0" algn="ctr" defTabSz="237744">
              <a:spcAft>
                <a:spcPts val="312"/>
              </a:spcAft>
              <a:buNone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 wishing to make comments must state their name and address</a:t>
            </a:r>
            <a:endParaRPr lang="en-US" sz="6000" dirty="0"/>
          </a:p>
        </p:txBody>
      </p:sp>
      <p:pic>
        <p:nvPicPr>
          <p:cNvPr id="2" name="Graphic 1" descr="Chat">
            <a:extLst>
              <a:ext uri="{FF2B5EF4-FFF2-40B4-BE49-F238E27FC236}">
                <a16:creationId xmlns:a16="http://schemas.microsoft.com/office/drawing/2014/main" id="{23C1B981-CA93-F970-C55C-554773AA2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8609" y="4123900"/>
            <a:ext cx="1489888" cy="148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35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646C3D-5D2C-0DAE-4ADD-07C07B47D8C0}"/>
              </a:ext>
            </a:extLst>
          </p:cNvPr>
          <p:cNvSpPr txBox="1"/>
          <p:nvPr/>
        </p:nvSpPr>
        <p:spPr>
          <a:xfrm>
            <a:off x="687977" y="2412808"/>
            <a:ext cx="7768045" cy="1388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Public Works – Cured In Place Pipes (CIPP)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Police Department – Police Vehicles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F41CFE-21D1-4609-50C1-0B60290285BF}"/>
              </a:ext>
            </a:extLst>
          </p:cNvPr>
          <p:cNvSpPr txBox="1"/>
          <p:nvPr/>
        </p:nvSpPr>
        <p:spPr>
          <a:xfrm>
            <a:off x="687977" y="558854"/>
            <a:ext cx="7768045" cy="146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Capital Requests</a:t>
            </a:r>
          </a:p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246565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F148D-50BA-423D-A4EA-780B041B5946}"/>
              </a:ext>
            </a:extLst>
          </p:cNvPr>
          <p:cNvSpPr txBox="1"/>
          <p:nvPr/>
        </p:nvSpPr>
        <p:spPr>
          <a:xfrm>
            <a:off x="4167415" y="978993"/>
            <a:ext cx="4799032" cy="49000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CD33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Capital Requests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CD33"/>
              </a:buClr>
              <a:buSzTx/>
              <a:buFont typeface="Wingdings 2" charset="2"/>
              <a:buChar char="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CD33"/>
              </a:buClr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Cured In Place Pipes (CIPP)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CD33"/>
              </a:buClr>
              <a:buSzTx/>
              <a:buFont typeface="Wingdings 2" charset="2"/>
              <a:buChar char="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CD33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Requesting authorization to go forward with staff recommendation of $210,637 for Pelican Underground</a:t>
            </a:r>
          </a:p>
        </p:txBody>
      </p:sp>
    </p:spTree>
    <p:extLst>
      <p:ext uri="{BB962C8B-B14F-4D97-AF65-F5344CB8AC3E}">
        <p14:creationId xmlns:p14="http://schemas.microsoft.com/office/powerpoint/2010/main" val="1191941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F148D-50BA-423D-A4EA-780B041B5946}"/>
              </a:ext>
            </a:extLst>
          </p:cNvPr>
          <p:cNvSpPr txBox="1"/>
          <p:nvPr/>
        </p:nvSpPr>
        <p:spPr>
          <a:xfrm>
            <a:off x="4167415" y="978993"/>
            <a:ext cx="4799032" cy="49000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CD33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Capital Requests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CD33"/>
              </a:buClr>
              <a:buSzTx/>
              <a:buFont typeface="Wingdings 2" charset="2"/>
              <a:buChar char="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CD33"/>
              </a:buClr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Police Vehicles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CD33"/>
              </a:buClr>
              <a:buSzTx/>
              <a:buFont typeface="Wingdings 2" charset="2"/>
              <a:buChar char="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CD33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Requesting authorization to go forward with staff recommendation of $83,698 for Hertrich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Fleet Services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631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08831" y="2112885"/>
            <a:ext cx="3843068" cy="246711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300">
                <a:cs typeface="+mj-cs"/>
              </a:rPr>
              <a:t>President’s Remarks</a:t>
            </a:r>
            <a:br>
              <a:rPr lang="en-US" sz="5000">
                <a:cs typeface="+mj-cs"/>
              </a:rPr>
            </a:br>
            <a:br>
              <a:rPr lang="en-US" sz="5000">
                <a:cs typeface="+mj-cs"/>
              </a:rPr>
            </a:br>
            <a:endParaRPr lang="en-US" sz="5000" dirty="0">
              <a:cs typeface="+mj-cs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34520E3-4860-6C7B-CEA5-8FDAF7454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831" y="5408854"/>
            <a:ext cx="7526338" cy="596170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cs typeface="+mj-cs"/>
              </a:rPr>
              <a:t>Rick Farr</a:t>
            </a:r>
            <a:endParaRPr lang="en-US" sz="3600" b="1" dirty="0"/>
          </a:p>
        </p:txBody>
      </p:sp>
      <p:pic>
        <p:nvPicPr>
          <p:cNvPr id="13" name="Picture 12" descr="NEWOceanPinesAssociation_Circle_logo small">
            <a:extLst>
              <a:ext uri="{FF2B5EF4-FFF2-40B4-BE49-F238E27FC236}">
                <a16:creationId xmlns:a16="http://schemas.microsoft.com/office/drawing/2014/main" id="{4E5AF3F7-C08F-4FE3-A93B-8F4462A82E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04419" y="852976"/>
            <a:ext cx="3371942" cy="3371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86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646C3D-5D2C-0DAE-4ADD-07C07B47D8C0}"/>
              </a:ext>
            </a:extLst>
          </p:cNvPr>
          <p:cNvSpPr txBox="1"/>
          <p:nvPr/>
        </p:nvSpPr>
        <p:spPr>
          <a:xfrm>
            <a:off x="457157" y="2412808"/>
            <a:ext cx="3884023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26 Carriage Lane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147 Teal Circle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268 Windjammer Road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79 Crest Haven Drive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48 King Richard Road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F41CFE-21D1-4609-50C1-0B60290285BF}"/>
              </a:ext>
            </a:extLst>
          </p:cNvPr>
          <p:cNvSpPr txBox="1"/>
          <p:nvPr/>
        </p:nvSpPr>
        <p:spPr>
          <a:xfrm>
            <a:off x="687977" y="558854"/>
            <a:ext cx="7768045" cy="146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CPI Violations</a:t>
            </a:r>
          </a:p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4190FA-D61B-1DD3-5785-6AC678D9AD29}"/>
              </a:ext>
            </a:extLst>
          </p:cNvPr>
          <p:cNvSpPr txBox="1"/>
          <p:nvPr/>
        </p:nvSpPr>
        <p:spPr>
          <a:xfrm>
            <a:off x="4968494" y="2412808"/>
            <a:ext cx="3884023" cy="1720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298 Ocean Parkway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75 Ocean Parkway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29 Boston Drive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691079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646C3D-5D2C-0DAE-4ADD-07C07B47D8C0}"/>
              </a:ext>
            </a:extLst>
          </p:cNvPr>
          <p:cNvSpPr txBox="1"/>
          <p:nvPr/>
        </p:nvSpPr>
        <p:spPr>
          <a:xfrm>
            <a:off x="687977" y="2412808"/>
            <a:ext cx="7768045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Motion to establish interest rate for delinquent assessment fees – Monica Rakowski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First reading of changes to Resolution C-01 (Committee General Policy) – John Latham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First reading of changes to Resolution C-03 (Budget and Finance Advisory Committee) – John Latham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First reading of changes to Resolution M-06 (Elections and Referendum Procedures) – John Latham</a:t>
            </a: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F41CFE-21D1-4609-50C1-0B60290285BF}"/>
              </a:ext>
            </a:extLst>
          </p:cNvPr>
          <p:cNvSpPr txBox="1"/>
          <p:nvPr/>
        </p:nvSpPr>
        <p:spPr>
          <a:xfrm>
            <a:off x="687977" y="558854"/>
            <a:ext cx="7768045" cy="146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New Business</a:t>
            </a:r>
          </a:p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651879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394FE-CB9A-F120-62B3-100D26F97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Appointments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23A790-0CFC-161B-E7A8-D7E514D2D869}"/>
              </a:ext>
            </a:extLst>
          </p:cNvPr>
          <p:cNvSpPr txBox="1"/>
          <p:nvPr/>
        </p:nvSpPr>
        <p:spPr>
          <a:xfrm>
            <a:off x="809998" y="2626436"/>
            <a:ext cx="7524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Lora Pangratz – 2</a:t>
            </a:r>
            <a:r>
              <a:rPr lang="en-US" sz="2400" baseline="30000" dirty="0">
                <a:solidFill>
                  <a:schemeClr val="bg1"/>
                </a:solidFill>
              </a:rPr>
              <a:t>nd</a:t>
            </a:r>
            <a:r>
              <a:rPr lang="en-US" sz="2400" dirty="0">
                <a:solidFill>
                  <a:schemeClr val="bg1"/>
                </a:solidFill>
              </a:rPr>
              <a:t> Term – Bylaws &amp; Resolutions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Gary Schnell – 1</a:t>
            </a:r>
            <a:r>
              <a:rPr lang="en-US" sz="2400" baseline="30000" dirty="0">
                <a:solidFill>
                  <a:schemeClr val="bg1"/>
                </a:solidFill>
              </a:rPr>
              <a:t>st</a:t>
            </a:r>
            <a:r>
              <a:rPr lang="en-US" sz="2400" dirty="0">
                <a:solidFill>
                  <a:schemeClr val="bg1"/>
                </a:solidFill>
              </a:rPr>
              <a:t> Term – Recreation &amp; Parks</a:t>
            </a:r>
          </a:p>
        </p:txBody>
      </p:sp>
    </p:spTree>
    <p:extLst>
      <p:ext uri="{BB962C8B-B14F-4D97-AF65-F5344CB8AC3E}">
        <p14:creationId xmlns:p14="http://schemas.microsoft.com/office/powerpoint/2010/main" val="39554636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08830" y="4991339"/>
            <a:ext cx="7526337" cy="13118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cs typeface="+mj-cs"/>
              </a:rPr>
              <a:t>Adjournment</a:t>
            </a:r>
          </a:p>
        </p:txBody>
      </p:sp>
      <p:pic>
        <p:nvPicPr>
          <p:cNvPr id="2" name="Picture 1" descr="NEWOceanPinesAssociation_Circle_logo small">
            <a:extLst>
              <a:ext uri="{FF2B5EF4-FFF2-40B4-BE49-F238E27FC236}">
                <a16:creationId xmlns:a16="http://schemas.microsoft.com/office/drawing/2014/main" id="{F18ADABF-7432-4728-6D3B-76390DF618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17074" y="397861"/>
            <a:ext cx="3709851" cy="3649937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49197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Freeform 6">
            <a:extLst>
              <a:ext uri="{FF2B5EF4-FFF2-40B4-BE49-F238E27FC236}">
                <a16:creationId xmlns:a16="http://schemas.microsoft.com/office/drawing/2014/main" id="{A14CE2B0-0F0F-433D-8ED6-770921C98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73" name="Freeform 9">
            <a:extLst>
              <a:ext uri="{FF2B5EF4-FFF2-40B4-BE49-F238E27FC236}">
                <a16:creationId xmlns:a16="http://schemas.microsoft.com/office/drawing/2014/main" id="{02AB05CC-4371-4DE4-AAE6-20E4B1579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9144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C22DE07-B2C6-4253-B21A-6CF66957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26" y="5324330"/>
            <a:ext cx="7929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cs typeface="+mj-cs"/>
              </a:rPr>
              <a:t>GM Leadership Report – </a:t>
            </a:r>
            <a:br>
              <a:rPr lang="en-US" sz="2500" dirty="0">
                <a:cs typeface="+mj-cs"/>
              </a:rPr>
            </a:br>
            <a:r>
              <a:rPr lang="en-US" sz="2500" dirty="0">
                <a:cs typeface="+mj-cs"/>
              </a:rPr>
              <a:t>John Viola</a:t>
            </a:r>
          </a:p>
        </p:txBody>
      </p:sp>
      <p:pic>
        <p:nvPicPr>
          <p:cNvPr id="3" name="Picture 2" descr="A street with signs on it&#10;&#10;Description automatically generated with medium confidence">
            <a:extLst>
              <a:ext uri="{FF2B5EF4-FFF2-40B4-BE49-F238E27FC236}">
                <a16:creationId xmlns:a16="http://schemas.microsoft.com/office/drawing/2014/main" id="{78E163A9-D78B-BB54-DB7A-B0FDD8BAA4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71" y="3073"/>
            <a:ext cx="6119141" cy="454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1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3C23648-7070-3EC5-319D-6CA82A75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447187"/>
            <a:ext cx="7936636" cy="158579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Chief Tim Robinson</a:t>
            </a:r>
            <a:br>
              <a:rPr lang="en-US" sz="4000" b="1" dirty="0"/>
            </a:br>
            <a:r>
              <a:rPr lang="en-US" sz="4000" b="1" dirty="0"/>
              <a:t>OPPD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8F514CD-A52E-9E3F-467B-7DA068A76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994" y="1899821"/>
            <a:ext cx="3860011" cy="482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59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16142-F649-6CCF-8688-AE148D441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152304"/>
            <a:ext cx="7886700" cy="994172"/>
          </a:xfrm>
        </p:spPr>
        <p:txBody>
          <a:bodyPr/>
          <a:lstStyle/>
          <a:p>
            <a:r>
              <a:rPr lang="en-US" b="1" dirty="0"/>
              <a:t>Ocean Pines Police Department  </a:t>
            </a:r>
            <a:br>
              <a:rPr lang="en-US" b="1" dirty="0"/>
            </a:br>
            <a:r>
              <a:rPr lang="en-US" sz="2100" b="1" dirty="0"/>
              <a:t>Speed Surveys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98DF2-86EB-1EAF-C84E-CADA71DE4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2018387"/>
            <a:ext cx="3886200" cy="4351338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Ocean Parkway at Briarcrest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Feb. 21-24, 2024 (3 days)</a:t>
            </a:r>
          </a:p>
          <a:p>
            <a:pPr marL="0" indent="0">
              <a:buNone/>
            </a:pPr>
            <a:r>
              <a:rPr lang="en-US" b="1" dirty="0"/>
              <a:t>9,145 vehicles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87D75-1AB7-6AAF-193E-29725A8BA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018387"/>
            <a:ext cx="3886200" cy="4351338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b="1" dirty="0"/>
              <a:t>1.5% at 40-45 mph</a:t>
            </a:r>
          </a:p>
          <a:p>
            <a:r>
              <a:rPr lang="en-US" b="1" dirty="0"/>
              <a:t>88% at 39 mph or less</a:t>
            </a:r>
          </a:p>
          <a:p>
            <a:endParaRPr lang="en-US" b="1" dirty="0"/>
          </a:p>
          <a:p>
            <a:r>
              <a:rPr lang="en-US" b="1" dirty="0"/>
              <a:t>Average Speed: 32 mph</a:t>
            </a:r>
          </a:p>
        </p:txBody>
      </p:sp>
    </p:spTree>
    <p:extLst>
      <p:ext uri="{BB962C8B-B14F-4D97-AF65-F5344CB8AC3E}">
        <p14:creationId xmlns:p14="http://schemas.microsoft.com/office/powerpoint/2010/main" val="355993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16142-F649-6CCF-8688-AE148D441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Ocean Pines Police Department  </a:t>
            </a:r>
            <a:br>
              <a:rPr lang="en-US" b="1" dirty="0"/>
            </a:br>
            <a:r>
              <a:rPr lang="en-US" sz="2100" b="1" dirty="0"/>
              <a:t>Speed Surveys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98DF2-86EB-1EAF-C84E-CADA71DE40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Ocean Parkway at </a:t>
            </a:r>
            <a:r>
              <a:rPr lang="en-US" b="1" dirty="0" err="1"/>
              <a:t>Sandyhook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Feb 29-Mar 7, 2024 (8 days)</a:t>
            </a:r>
          </a:p>
          <a:p>
            <a:pPr marL="0" indent="0">
              <a:buNone/>
            </a:pPr>
            <a:r>
              <a:rPr lang="en-US" b="1" dirty="0"/>
              <a:t>17,971 vehicles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87D75-1AB7-6AAF-193E-29725A8BA1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b="1" dirty="0"/>
              <a:t>3.5% at 40-44 mph</a:t>
            </a:r>
          </a:p>
          <a:p>
            <a:r>
              <a:rPr lang="en-US" b="1" dirty="0"/>
              <a:t>96%  at 39 mph or less</a:t>
            </a:r>
          </a:p>
          <a:p>
            <a:endParaRPr lang="en-US" b="1" dirty="0"/>
          </a:p>
          <a:p>
            <a:r>
              <a:rPr lang="en-US" b="1" dirty="0"/>
              <a:t>Average Speed is 33 mph</a:t>
            </a:r>
          </a:p>
        </p:txBody>
      </p:sp>
    </p:spTree>
    <p:extLst>
      <p:ext uri="{BB962C8B-B14F-4D97-AF65-F5344CB8AC3E}">
        <p14:creationId xmlns:p14="http://schemas.microsoft.com/office/powerpoint/2010/main" val="365610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16142-F649-6CCF-8688-AE148D441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Ocean Pines Police Department  </a:t>
            </a:r>
            <a:br>
              <a:rPr lang="en-US" b="1" dirty="0"/>
            </a:br>
            <a:r>
              <a:rPr lang="en-US" sz="2100" b="1" dirty="0"/>
              <a:t>Speed Surveys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98DF2-86EB-1EAF-C84E-CADA71DE40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300 Block of Ocean Parkway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March 7- March 13, 2024</a:t>
            </a:r>
          </a:p>
          <a:p>
            <a:pPr marL="0" indent="0">
              <a:buNone/>
            </a:pPr>
            <a:r>
              <a:rPr lang="en-US" b="1" dirty="0"/>
              <a:t>9,693 vehicles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87D75-1AB7-6AAF-193E-29725A8BA1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b="1" dirty="0"/>
              <a:t>13% at 40-45 mph </a:t>
            </a:r>
          </a:p>
          <a:p>
            <a:r>
              <a:rPr lang="en-US" b="1" dirty="0"/>
              <a:t>85% at 39 mph or less</a:t>
            </a:r>
          </a:p>
          <a:p>
            <a:endParaRPr lang="en-US" b="1" dirty="0"/>
          </a:p>
          <a:p>
            <a:r>
              <a:rPr lang="en-US" b="1" dirty="0"/>
              <a:t>Average Speed: 33 mph</a:t>
            </a:r>
          </a:p>
        </p:txBody>
      </p:sp>
    </p:spTree>
    <p:extLst>
      <p:ext uri="{BB962C8B-B14F-4D97-AF65-F5344CB8AC3E}">
        <p14:creationId xmlns:p14="http://schemas.microsoft.com/office/powerpoint/2010/main" val="320995072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SIBSON CONSULTING Document">
  <a:themeElements>
    <a:clrScheme name="Sibson">
      <a:dk1>
        <a:sysClr val="windowText" lastClr="000000"/>
      </a:dk1>
      <a:lt1>
        <a:sysClr val="window" lastClr="FFFFFF"/>
      </a:lt1>
      <a:dk2>
        <a:srgbClr val="000000"/>
      </a:dk2>
      <a:lt2>
        <a:srgbClr val="B2B4B3"/>
      </a:lt2>
      <a:accent1>
        <a:srgbClr val="A0CFEB"/>
      </a:accent1>
      <a:accent2>
        <a:srgbClr val="0065BD"/>
      </a:accent2>
      <a:accent3>
        <a:srgbClr val="429C35"/>
      </a:accent3>
      <a:accent4>
        <a:srgbClr val="616365"/>
      </a:accent4>
      <a:accent5>
        <a:srgbClr val="C4262E"/>
      </a:accent5>
      <a:accent6>
        <a:srgbClr val="EEAF30"/>
      </a:accent6>
      <a:hlink>
        <a:srgbClr val="0065BD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gal Report 1">
        <a:dk1>
          <a:srgbClr val="000000"/>
        </a:dk1>
        <a:lt1>
          <a:srgbClr val="FFFFFF"/>
        </a:lt1>
        <a:dk2>
          <a:srgbClr val="000000"/>
        </a:dk2>
        <a:lt2>
          <a:srgbClr val="B2B4B3"/>
        </a:lt2>
        <a:accent1>
          <a:srgbClr val="A0CFEB"/>
        </a:accent1>
        <a:accent2>
          <a:srgbClr val="C4262E"/>
        </a:accent2>
        <a:accent3>
          <a:srgbClr val="FFFFFF"/>
        </a:accent3>
        <a:accent4>
          <a:srgbClr val="000000"/>
        </a:accent4>
        <a:accent5>
          <a:srgbClr val="CDE4F3"/>
        </a:accent5>
        <a:accent6>
          <a:srgbClr val="B12129"/>
        </a:accent6>
        <a:hlink>
          <a:srgbClr val="3F9C35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BSON CONSULTING Document" id="{8B48DD64-9FB5-4282-8588-7B21241C64BB}" vid="{85534FED-CE0B-46C2-A386-62A7B1E79165}"/>
    </a:ext>
  </a:extLst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05420c5-ce29-4fd8-9b0b-06107616db1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58D88600E1A94FA3EA08FFB8100B44" ma:contentTypeVersion="12" ma:contentTypeDescription="Create a new document." ma:contentTypeScope="" ma:versionID="07e4ddd58a83c4db61c786069a0f1040">
  <xsd:schema xmlns:xsd="http://www.w3.org/2001/XMLSchema" xmlns:xs="http://www.w3.org/2001/XMLSchema" xmlns:p="http://schemas.microsoft.com/office/2006/metadata/properties" xmlns:ns3="005420c5-ce29-4fd8-9b0b-06107616db10" xmlns:ns4="2410f877-682a-4a84-b4b9-52eb2a99858c" targetNamespace="http://schemas.microsoft.com/office/2006/metadata/properties" ma:root="true" ma:fieldsID="1f8d1c40977bbf3988b8287b743bd47e" ns3:_="" ns4:_="">
    <xsd:import namespace="005420c5-ce29-4fd8-9b0b-06107616db10"/>
    <xsd:import namespace="2410f877-682a-4a84-b4b9-52eb2a9985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420c5-ce29-4fd8-9b0b-06107616db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0f877-682a-4a84-b4b9-52eb2a99858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C4FE95-5FDD-4F38-A968-D37070C529A2}">
  <ds:schemaRefs>
    <ds:schemaRef ds:uri="http://purl.org/dc/dcmitype/"/>
    <ds:schemaRef ds:uri="2410f877-682a-4a84-b4b9-52eb2a99858c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005420c5-ce29-4fd8-9b0b-06107616db10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B739C01-A55D-4154-8A5A-0B12F3373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A0E10A-4563-40F3-ADDD-5B4D89EAB1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5420c5-ce29-4fd8-9b0b-06107616db10"/>
    <ds:schemaRef ds:uri="2410f877-682a-4a84-b4b9-52eb2a9985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167858</TotalTime>
  <Words>1809</Words>
  <Application>Microsoft Office PowerPoint</Application>
  <PresentationFormat>On-screen Show (4:3)</PresentationFormat>
  <Paragraphs>358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62" baseType="lpstr">
      <vt:lpstr>Aptos</vt:lpstr>
      <vt:lpstr>Aptos Display</vt:lpstr>
      <vt:lpstr>Arial</vt:lpstr>
      <vt:lpstr>Arial Black</vt:lpstr>
      <vt:lpstr>Arial Narrow</vt:lpstr>
      <vt:lpstr>Calibri</vt:lpstr>
      <vt:lpstr>Calibri Light</vt:lpstr>
      <vt:lpstr>Century Gothic</vt:lpstr>
      <vt:lpstr>Corbel</vt:lpstr>
      <vt:lpstr>Franklin Gothic Medium</vt:lpstr>
      <vt:lpstr>Gill Sans MT</vt:lpstr>
      <vt:lpstr>Symbol</vt:lpstr>
      <vt:lpstr>Times New Roman</vt:lpstr>
      <vt:lpstr>Wingdings</vt:lpstr>
      <vt:lpstr>Wingdings 2</vt:lpstr>
      <vt:lpstr>SIBSON CONSULTING Document</vt:lpstr>
      <vt:lpstr>Data slides</vt:lpstr>
      <vt:lpstr>Quotable</vt:lpstr>
      <vt:lpstr>Office Theme</vt:lpstr>
      <vt:lpstr>Board of Directors Meeting</vt:lpstr>
      <vt:lpstr>Approval of Agenda</vt:lpstr>
      <vt:lpstr>Approval of Minutes      February 17, 2024 – Regular Meeting  February 29, 2024 – Special Meeting    </vt:lpstr>
      <vt:lpstr>President’s Remarks  </vt:lpstr>
      <vt:lpstr>GM Leadership Report –  John Viola</vt:lpstr>
      <vt:lpstr>Chief Tim Robinson OPPD</vt:lpstr>
      <vt:lpstr>Ocean Pines Police Department   Speed Surveys</vt:lpstr>
      <vt:lpstr>Ocean Pines Police Department   Speed Surveys</vt:lpstr>
      <vt:lpstr>Ocean Pines Police Department   Speed Surveys</vt:lpstr>
      <vt:lpstr>Ocean Pines Police Department   Speed Surveys</vt:lpstr>
      <vt:lpstr>Ocean Pines Police Department   Speed Surveys</vt:lpstr>
      <vt:lpstr>PowerPoint Presentation</vt:lpstr>
      <vt:lpstr>Promotions</vt:lpstr>
      <vt:lpstr>Electronic Sign</vt:lpstr>
      <vt:lpstr>Landscaping</vt:lpstr>
      <vt:lpstr>Worcester County Tourism</vt:lpstr>
      <vt:lpstr>Golf</vt:lpstr>
      <vt:lpstr>Tiki Bar</vt:lpstr>
      <vt:lpstr>Pavilion</vt:lpstr>
      <vt:lpstr>Racquet Sports</vt:lpstr>
      <vt:lpstr>Safety</vt:lpstr>
      <vt:lpstr>Dog Park</vt:lpstr>
      <vt:lpstr>Soft Shoreline</vt:lpstr>
      <vt:lpstr>OP Day</vt:lpstr>
      <vt:lpstr>CPI Violation Dashboard February</vt:lpstr>
      <vt:lpstr>Work Orders February</vt:lpstr>
      <vt:lpstr>Customer Service Dashboard (from info@oceanpines.org) February</vt:lpstr>
      <vt:lpstr>Financials</vt:lpstr>
      <vt:lpstr>UNAUDITED FINANCIAL CHANGE MONTH OF FEBRUARY 2024</vt:lpstr>
      <vt:lpstr>UNAUDITED MONTH OF FEBRUARY FAVOR/(UNFAVORABLE) VS. BUDGET (IN 000’s) </vt:lpstr>
      <vt:lpstr>UNAUDITED FINANCIAL CHANGE YTD FEBRUARY 2023</vt:lpstr>
      <vt:lpstr>UNAUDITED YTD FEBRUARY FAVOR/(UNFAVORABLE) VS. BUDGET (IN 000’s) </vt:lpstr>
      <vt:lpstr>UNAUDITED RESERVES FEBRUARY 2024 ($ MILLIONS)</vt:lpstr>
      <vt:lpstr>Treasurer’s Report -  Monica Rakowski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Appointments</vt:lpstr>
      <vt:lpstr>Adjournment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 Meeting</dc:title>
  <dc:creator>Michelle Bennett</dc:creator>
  <cp:lastModifiedBy>Linda Martin</cp:lastModifiedBy>
  <cp:revision>1327</cp:revision>
  <cp:lastPrinted>2024-03-22T18:07:51Z</cp:lastPrinted>
  <dcterms:created xsi:type="dcterms:W3CDTF">2021-01-13T14:26:54Z</dcterms:created>
  <dcterms:modified xsi:type="dcterms:W3CDTF">2024-03-22T18:08:00Z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0x010100DF58D88600E1A94FA3EA08FFB8100B44</vt:lpwstr>
  </property>
</Properties>
</file>