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43" r:id="rId4"/>
    <p:sldMasterId id="2147484422" r:id="rId5"/>
    <p:sldMasterId id="2147484503" r:id="rId6"/>
    <p:sldMasterId id="2147484519" r:id="rId7"/>
  </p:sldMasterIdLst>
  <p:notesMasterIdLst>
    <p:notesMasterId r:id="rId55"/>
  </p:notesMasterIdLst>
  <p:handoutMasterIdLst>
    <p:handoutMasterId r:id="rId56"/>
  </p:handoutMasterIdLst>
  <p:sldIdLst>
    <p:sldId id="1397" r:id="rId8"/>
    <p:sldId id="1644" r:id="rId9"/>
    <p:sldId id="1754" r:id="rId10"/>
    <p:sldId id="1749" r:id="rId11"/>
    <p:sldId id="1753" r:id="rId12"/>
    <p:sldId id="1743" r:id="rId13"/>
    <p:sldId id="1741" r:id="rId14"/>
    <p:sldId id="1750" r:id="rId15"/>
    <p:sldId id="1744" r:id="rId16"/>
    <p:sldId id="1747" r:id="rId17"/>
    <p:sldId id="1752" r:id="rId18"/>
    <p:sldId id="1727" r:id="rId19"/>
    <p:sldId id="1748" r:id="rId20"/>
    <p:sldId id="1755" r:id="rId21"/>
    <p:sldId id="1751" r:id="rId22"/>
    <p:sldId id="1732" r:id="rId23"/>
    <p:sldId id="654" r:id="rId24"/>
    <p:sldId id="1418" r:id="rId25"/>
    <p:sldId id="652" r:id="rId26"/>
    <p:sldId id="1441" r:id="rId27"/>
    <p:sldId id="669" r:id="rId28"/>
    <p:sldId id="668" r:id="rId29"/>
    <p:sldId id="670" r:id="rId30"/>
    <p:sldId id="582" r:id="rId31"/>
    <p:sldId id="623" r:id="rId32"/>
    <p:sldId id="1758" r:id="rId33"/>
    <p:sldId id="1552" r:id="rId34"/>
    <p:sldId id="1757" r:id="rId35"/>
    <p:sldId id="1756" r:id="rId36"/>
    <p:sldId id="268" r:id="rId37"/>
    <p:sldId id="266" r:id="rId38"/>
    <p:sldId id="267" r:id="rId39"/>
    <p:sldId id="269" r:id="rId40"/>
    <p:sldId id="256" r:id="rId41"/>
    <p:sldId id="257" r:id="rId42"/>
    <p:sldId id="270" r:id="rId43"/>
    <p:sldId id="259" r:id="rId44"/>
    <p:sldId id="260" r:id="rId45"/>
    <p:sldId id="261" r:id="rId46"/>
    <p:sldId id="262" r:id="rId47"/>
    <p:sldId id="263" r:id="rId48"/>
    <p:sldId id="264" r:id="rId49"/>
    <p:sldId id="265" r:id="rId50"/>
    <p:sldId id="274" r:id="rId51"/>
    <p:sldId id="271" r:id="rId52"/>
    <p:sldId id="273" r:id="rId53"/>
    <p:sldId id="272" r:id="rId54"/>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4D2B0"/>
    <a:srgbClr val="F5EADF"/>
    <a:srgbClr val="D4D1CC"/>
    <a:srgbClr val="5F5ACC"/>
    <a:srgbClr val="D65C00"/>
    <a:srgbClr val="E4E1DE"/>
    <a:srgbClr val="BCE1EC"/>
    <a:srgbClr val="FF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86" autoAdjust="0"/>
    <p:restoredTop sz="94706" autoAdjust="0"/>
  </p:normalViewPr>
  <p:slideViewPr>
    <p:cSldViewPr snapToGrid="0">
      <p:cViewPr varScale="1">
        <p:scale>
          <a:sx n="108" d="100"/>
          <a:sy n="108" d="100"/>
        </p:scale>
        <p:origin x="2004" y="102"/>
      </p:cViewPr>
      <p:guideLst>
        <p:guide pos="288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1" d="100"/>
          <a:sy n="61" d="100"/>
        </p:scale>
        <p:origin x="313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2982119" cy="466434"/>
          </a:xfrm>
          <a:prstGeom prst="rect">
            <a:avLst/>
          </a:prstGeom>
        </p:spPr>
        <p:txBody>
          <a:bodyPr vert="horz" lIns="93117" tIns="46559" rIns="93117" bIns="46559" rtlCol="0"/>
          <a:lstStyle>
            <a:lvl1pPr algn="l">
              <a:defRPr sz="1200"/>
            </a:lvl1pPr>
          </a:lstStyle>
          <a:p>
            <a:endParaRPr dirty="0"/>
          </a:p>
        </p:txBody>
      </p:sp>
      <p:sp>
        <p:nvSpPr>
          <p:cNvPr id="3" name="Date Placeholder 2"/>
          <p:cNvSpPr>
            <a:spLocks noGrp="1"/>
          </p:cNvSpPr>
          <p:nvPr>
            <p:ph type="dt" sz="quarter" idx="1"/>
          </p:nvPr>
        </p:nvSpPr>
        <p:spPr>
          <a:xfrm>
            <a:off x="3898107" y="0"/>
            <a:ext cx="2982119" cy="466434"/>
          </a:xfrm>
          <a:prstGeom prst="rect">
            <a:avLst/>
          </a:prstGeom>
        </p:spPr>
        <p:txBody>
          <a:bodyPr vert="horz" lIns="93117" tIns="46559" rIns="93117" bIns="46559" rtlCol="0"/>
          <a:lstStyle>
            <a:lvl1pPr algn="r">
              <a:defRPr sz="1200"/>
            </a:lvl1pPr>
          </a:lstStyle>
          <a:p>
            <a:fld id="{20EA5F0D-C1DC-412F-A146-DDB3A74B588F}" type="datetimeFigureOut">
              <a:rPr lang="en-US"/>
              <a:t>3/28/2025</a:t>
            </a:fld>
            <a:endParaRPr dirty="0"/>
          </a:p>
        </p:txBody>
      </p:sp>
      <p:sp>
        <p:nvSpPr>
          <p:cNvPr id="4" name="Footer Placeholder 3"/>
          <p:cNvSpPr>
            <a:spLocks noGrp="1"/>
          </p:cNvSpPr>
          <p:nvPr>
            <p:ph type="ftr" sz="quarter" idx="2"/>
          </p:nvPr>
        </p:nvSpPr>
        <p:spPr>
          <a:xfrm>
            <a:off x="5" y="8829984"/>
            <a:ext cx="2982119" cy="466433"/>
          </a:xfrm>
          <a:prstGeom prst="rect">
            <a:avLst/>
          </a:prstGeom>
        </p:spPr>
        <p:txBody>
          <a:bodyPr vert="horz" lIns="93117" tIns="46559" rIns="93117" bIns="46559" rtlCol="0" anchor="b"/>
          <a:lstStyle>
            <a:lvl1pPr algn="l">
              <a:defRPr sz="1200"/>
            </a:lvl1pPr>
          </a:lstStyle>
          <a:p>
            <a:endParaRPr dirty="0"/>
          </a:p>
        </p:txBody>
      </p:sp>
      <p:sp>
        <p:nvSpPr>
          <p:cNvPr id="5" name="Slide Number Placeholder 4"/>
          <p:cNvSpPr>
            <a:spLocks noGrp="1"/>
          </p:cNvSpPr>
          <p:nvPr>
            <p:ph type="sldNum" sz="quarter" idx="3"/>
          </p:nvPr>
        </p:nvSpPr>
        <p:spPr>
          <a:xfrm>
            <a:off x="3898107" y="8829984"/>
            <a:ext cx="2982119" cy="466433"/>
          </a:xfrm>
          <a:prstGeom prst="rect">
            <a:avLst/>
          </a:prstGeom>
        </p:spPr>
        <p:txBody>
          <a:bodyPr vert="horz" lIns="93117" tIns="46559" rIns="93117" bIns="46559" rtlCol="0" anchor="b"/>
          <a:lstStyle>
            <a:lvl1pPr algn="r">
              <a:defRPr sz="1200"/>
            </a:lvl1pPr>
          </a:lstStyle>
          <a:p>
            <a:fld id="{7BAE14B8-3CC9-472D-9BC5-A84D80684DE2}" type="slidenum">
              <a:rPr/>
              <a:t>‹#›</a:t>
            </a:fld>
            <a:endParaRPr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2982119" cy="466434"/>
          </a:xfrm>
          <a:prstGeom prst="rect">
            <a:avLst/>
          </a:prstGeom>
        </p:spPr>
        <p:txBody>
          <a:bodyPr vert="horz" lIns="93117" tIns="46559" rIns="93117" bIns="46559" rtlCol="0"/>
          <a:lstStyle>
            <a:lvl1pPr algn="l">
              <a:defRPr sz="1200"/>
            </a:lvl1pPr>
          </a:lstStyle>
          <a:p>
            <a:endParaRPr dirty="0"/>
          </a:p>
        </p:txBody>
      </p:sp>
      <p:sp>
        <p:nvSpPr>
          <p:cNvPr id="3" name="Date Placeholder 2"/>
          <p:cNvSpPr>
            <a:spLocks noGrp="1"/>
          </p:cNvSpPr>
          <p:nvPr>
            <p:ph type="dt" idx="1"/>
          </p:nvPr>
        </p:nvSpPr>
        <p:spPr>
          <a:xfrm>
            <a:off x="3898107" y="0"/>
            <a:ext cx="2982119" cy="466434"/>
          </a:xfrm>
          <a:prstGeom prst="rect">
            <a:avLst/>
          </a:prstGeom>
        </p:spPr>
        <p:txBody>
          <a:bodyPr vert="horz" lIns="93117" tIns="46559" rIns="93117" bIns="46559" rtlCol="0"/>
          <a:lstStyle>
            <a:lvl1pPr algn="r">
              <a:defRPr sz="1200"/>
            </a:lvl1pPr>
          </a:lstStyle>
          <a:p>
            <a:fld id="{A8CDE508-72C8-4AB5-AA9C-1584D31690E0}" type="datetimeFigureOut">
              <a:rPr lang="en-US"/>
              <a:t>3/28/2025</a:t>
            </a:fld>
            <a:endParaRPr dirty="0"/>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3117" tIns="46559" rIns="93117" bIns="46559" rtlCol="0" anchor="ctr"/>
          <a:lstStyle/>
          <a:p>
            <a:endParaRPr dirty="0"/>
          </a:p>
        </p:txBody>
      </p:sp>
      <p:sp>
        <p:nvSpPr>
          <p:cNvPr id="5" name="Notes Placeholder 4"/>
          <p:cNvSpPr>
            <a:spLocks noGrp="1"/>
          </p:cNvSpPr>
          <p:nvPr>
            <p:ph type="body" sz="quarter" idx="3"/>
          </p:nvPr>
        </p:nvSpPr>
        <p:spPr>
          <a:xfrm>
            <a:off x="688182" y="4473901"/>
            <a:ext cx="5505450" cy="3137535"/>
          </a:xfrm>
          <a:prstGeom prst="rect">
            <a:avLst/>
          </a:prstGeom>
        </p:spPr>
        <p:txBody>
          <a:bodyPr vert="horz" lIns="93117" tIns="46559" rIns="93117" bIns="4655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5" y="8829984"/>
            <a:ext cx="2982119" cy="466433"/>
          </a:xfrm>
          <a:prstGeom prst="rect">
            <a:avLst/>
          </a:prstGeom>
        </p:spPr>
        <p:txBody>
          <a:bodyPr vert="horz" lIns="93117" tIns="46559" rIns="93117" bIns="46559" rtlCol="0" anchor="b"/>
          <a:lstStyle>
            <a:lvl1pPr algn="l">
              <a:defRPr sz="1200"/>
            </a:lvl1pPr>
          </a:lstStyle>
          <a:p>
            <a:endParaRPr dirty="0"/>
          </a:p>
        </p:txBody>
      </p:sp>
      <p:sp>
        <p:nvSpPr>
          <p:cNvPr id="7" name="Slide Number Placeholder 6"/>
          <p:cNvSpPr>
            <a:spLocks noGrp="1"/>
          </p:cNvSpPr>
          <p:nvPr>
            <p:ph type="sldNum" sz="quarter" idx="5"/>
          </p:nvPr>
        </p:nvSpPr>
        <p:spPr>
          <a:xfrm>
            <a:off x="3898107" y="8829984"/>
            <a:ext cx="2982119" cy="466433"/>
          </a:xfrm>
          <a:prstGeom prst="rect">
            <a:avLst/>
          </a:prstGeom>
        </p:spPr>
        <p:txBody>
          <a:bodyPr vert="horz" lIns="93117" tIns="46559" rIns="93117" bIns="46559" rtlCol="0" anchor="b"/>
          <a:lstStyle>
            <a:lvl1pPr algn="r">
              <a:defRPr sz="1200"/>
            </a:lvl1pPr>
          </a:lstStyle>
          <a:p>
            <a:fld id="{7FB667E1-E601-4AAF-B95C-B25720D70A60}" type="slidenum">
              <a:rPr/>
              <a:t>‹#›</a:t>
            </a:fld>
            <a:endParaRPr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417 respondents (41%) responded to 2021 Survey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484E9C-E41D-4781-BE67-C5898DA752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6798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Satisfaction is Positive, but slightly below 2021 results.  81.26% vs. 95.2%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484E9C-E41D-4781-BE67-C5898DA752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4381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 = 83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484E9C-E41D-4781-BE67-C5898DA752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1857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down from 58% in 2021.  Customer Service up from 34% in 2021.  Others consistent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484E9C-E41D-4781-BE67-C5898DA752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100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CONCERNING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484E9C-E41D-4781-BE67-C5898DA752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68959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9"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1" name="Picture 10"/>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23903"/>
          <a:stretch/>
        </p:blipFill>
        <p:spPr bwMode="gray">
          <a:xfrm>
            <a:off x="4568646" y="3429000"/>
            <a:ext cx="4575354" cy="34290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4626" y="5989837"/>
            <a:ext cx="2676912" cy="368363"/>
          </a:xfrm>
          <a:prstGeom prst="rect">
            <a:avLst/>
          </a:prstGeom>
        </p:spPr>
      </p:pic>
      <p:sp>
        <p:nvSpPr>
          <p:cNvPr id="15" name="Picture Placeholder 2"/>
          <p:cNvSpPr>
            <a:spLocks noGrp="1"/>
          </p:cNvSpPr>
          <p:nvPr>
            <p:ph type="pic" sz="quarter" idx="10"/>
          </p:nvPr>
        </p:nvSpPr>
        <p:spPr bwMode="gray">
          <a:xfrm>
            <a:off x="0" y="0"/>
            <a:ext cx="9144000" cy="3429000"/>
          </a:xfrm>
          <a:noFill/>
          <a:ln>
            <a:noFill/>
          </a:ln>
        </p:spPr>
        <p:txBody>
          <a:bodyPr/>
          <a:lstStyle>
            <a:lvl1pPr marL="0" indent="0">
              <a:buFontTx/>
              <a:buNone/>
              <a:defRPr/>
            </a:lvl1pPr>
          </a:lstStyle>
          <a:p>
            <a:r>
              <a:rPr lang="en-US" dirty="0"/>
              <a:t>Click icon to add picture</a:t>
            </a:r>
          </a:p>
        </p:txBody>
      </p:sp>
      <p:sp>
        <p:nvSpPr>
          <p:cNvPr id="16" name="Title 6"/>
          <p:cNvSpPr>
            <a:spLocks noGrp="1"/>
          </p:cNvSpPr>
          <p:nvPr>
            <p:ph type="title"/>
          </p:nvPr>
        </p:nvSpPr>
        <p:spPr bwMode="gray">
          <a:xfrm>
            <a:off x="0" y="34290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7" name="Rectangle 3"/>
          <p:cNvSpPr>
            <a:spLocks noGrp="1" noChangeArrowheads="1"/>
          </p:cNvSpPr>
          <p:nvPr>
            <p:ph type="subTitle" idx="1"/>
          </p:nvPr>
        </p:nvSpPr>
        <p:spPr bwMode="gray">
          <a:xfrm>
            <a:off x="139938" y="44958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10" name="Text Placeholder 3"/>
          <p:cNvSpPr>
            <a:spLocks noGrp="1"/>
          </p:cNvSpPr>
          <p:nvPr>
            <p:ph type="body" sz="quarter" idx="11" hasCustomPrompt="1"/>
          </p:nvPr>
        </p:nvSpPr>
        <p:spPr>
          <a:xfrm>
            <a:off x="0" y="5620334"/>
            <a:ext cx="4253472" cy="378565"/>
          </a:xfrm>
          <a:solidFill>
            <a:schemeClr val="accent4"/>
          </a:solidFill>
        </p:spPr>
        <p:txBody>
          <a:bodyPr wrap="none" lIns="201168" tIns="64008" rIns="201168" bIns="64008" anchor="ctr" anchorCtr="0">
            <a:spAutoFit/>
          </a:bodyPr>
          <a:lstStyle>
            <a:lvl1pPr marL="0" indent="0">
              <a:buFontTx/>
              <a:buNone/>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Tree>
    <p:extLst>
      <p:ext uri="{BB962C8B-B14F-4D97-AF65-F5344CB8AC3E}">
        <p14:creationId xmlns:p14="http://schemas.microsoft.com/office/powerpoint/2010/main" val="2557601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4" name="Straight Connector 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80094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3979342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idx="1"/>
          </p:nvPr>
        </p:nvSpPr>
        <p:spPr>
          <a:xfrm>
            <a:off x="67654" y="990600"/>
            <a:ext cx="8915400" cy="5257800"/>
          </a:xfrm>
          <a:prstGeom prst="rect">
            <a:avLst/>
          </a:prstGeom>
        </p:spPr>
        <p:txBody>
          <a:bodyPr/>
          <a:lstStyle>
            <a:lvl1pPr>
              <a:buClr>
                <a:schemeClr val="accent5"/>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83570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Two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sz="half" idx="1"/>
          </p:nvPr>
        </p:nvSpPr>
        <p:spPr>
          <a:xfrm>
            <a:off x="67654" y="990600"/>
            <a:ext cx="4381500" cy="5334000"/>
          </a:xfr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01554" y="990600"/>
            <a:ext cx="4381500" cy="5334000"/>
          </a:xfr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11" name="Straight Connector 10"/>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49033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Comparison">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12"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 name="Text Placeholder 2"/>
          <p:cNvSpPr>
            <a:spLocks noGrp="1"/>
          </p:cNvSpPr>
          <p:nvPr>
            <p:ph type="body" idx="1"/>
          </p:nvPr>
        </p:nvSpPr>
        <p:spPr>
          <a:xfrm>
            <a:off x="76200" y="990600"/>
            <a:ext cx="4361471" cy="639762"/>
          </a:xfrm>
          <a:prstGeom prst="rect">
            <a:avLst/>
          </a:prstGeom>
        </p:spPr>
        <p:txBody>
          <a:bodyPr anchor="b"/>
          <a:lstStyle>
            <a:lvl1pPr marL="214313" indent="-214313">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3"/>
          <p:cNvSpPr>
            <a:spLocks noGrp="1"/>
          </p:cNvSpPr>
          <p:nvPr>
            <p:ph sz="half" idx="2"/>
          </p:nvPr>
        </p:nvSpPr>
        <p:spPr>
          <a:xfrm>
            <a:off x="67654" y="1676400"/>
            <a:ext cx="4343400"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3"/>
          </p:nvPr>
        </p:nvSpPr>
        <p:spPr>
          <a:xfrm>
            <a:off x="4648200" y="990600"/>
            <a:ext cx="4370996" cy="639762"/>
          </a:xfrm>
          <a:prstGeom prst="rect">
            <a:avLst/>
          </a:prstGeom>
        </p:spPr>
        <p:txBody>
          <a:bodyPr anchor="b"/>
          <a:lstStyle>
            <a:lvl1pPr marL="204788" indent="-204788">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4"/>
          </p:nvPr>
        </p:nvSpPr>
        <p:spPr>
          <a:xfrm>
            <a:off x="4645025" y="1676400"/>
            <a:ext cx="4346575"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89802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Four Content">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sz="half" idx="1"/>
          </p:nvPr>
        </p:nvSpPr>
        <p:spPr>
          <a:xfrm>
            <a:off x="67654" y="990600"/>
            <a:ext cx="4343400" cy="2600865"/>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2590800"/>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0"/>
          </p:nvPr>
        </p:nvSpPr>
        <p:spPr>
          <a:xfrm>
            <a:off x="67654" y="3733800"/>
            <a:ext cx="4343400" cy="2743200"/>
          </a:xfrm>
        </p:spPr>
        <p:txBody>
          <a:bodyPr/>
          <a:lstStyle>
            <a:lvl1pPr>
              <a:defRPr sz="1400"/>
            </a:lvl1pPr>
            <a:lvl2pPr>
              <a:buClr>
                <a:schemeClr val="accent5"/>
              </a:buCl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1"/>
          </p:nvPr>
        </p:nvSpPr>
        <p:spPr>
          <a:xfrm>
            <a:off x="4715854" y="3733800"/>
            <a:ext cx="4267200" cy="27432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sp>
        <p:nvSpPr>
          <p:cNvPr id="13"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14" name="Straight Connector 1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58416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Title Only">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8"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9" name="Straight Connector 8"/>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75102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Custom Blank">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7"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1410354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304800" y="990600"/>
            <a:ext cx="4114800" cy="5486400"/>
          </a:xfrm>
        </p:spPr>
        <p:txBody>
          <a:bodyPr/>
          <a:lstStyle>
            <a:lvl1pPr marL="0" indent="0">
              <a:buNone/>
              <a:defRPr sz="1200">
                <a:latin typeface="Arial Narrow" panose="020B0606020202030204" pitchFamily="34" charset="0"/>
              </a:defRPr>
            </a:lvl1pPr>
            <a:lvl2pPr marL="153988" indent="-153988">
              <a:defRPr sz="1200">
                <a:latin typeface="Arial Narrow" panose="020B0606020202030204" pitchFamily="34" charset="0"/>
              </a:defRPr>
            </a:lvl2pPr>
            <a:lvl3pPr marL="325438" indent="-171450">
              <a:defRPr sz="1200">
                <a:latin typeface="Arial Narrow" panose="020B0606020202030204" pitchFamily="34" charset="0"/>
              </a:defRPr>
            </a:lvl3pPr>
            <a:lvl4pPr marL="461963" indent="-153988">
              <a:defRPr sz="1200">
                <a:latin typeface="Arial Narrow" panose="020B0606020202030204" pitchFamily="34" charset="0"/>
              </a:defRPr>
            </a:lvl4pPr>
            <a:lvl5pPr marL="581025" indent="-119063">
              <a:defRPr sz="1200">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1"/>
          </p:nvPr>
        </p:nvSpPr>
        <p:spPr>
          <a:xfrm>
            <a:off x="4724400" y="990600"/>
            <a:ext cx="4114800" cy="4495800"/>
          </a:xfrm>
        </p:spPr>
        <p:txBody>
          <a:bodyPr/>
          <a:lstStyle>
            <a:lvl1pPr marL="0" indent="0">
              <a:buNone/>
              <a:defRPr sz="1200">
                <a:latin typeface="Arial Narrow" panose="020B0606020202030204" pitchFamily="34" charset="0"/>
              </a:defRPr>
            </a:lvl1pPr>
            <a:lvl2pPr marL="161925" indent="-161925">
              <a:defRPr sz="1200">
                <a:latin typeface="Arial Narrow" panose="020B0606020202030204" pitchFamily="34" charset="0"/>
              </a:defRPr>
            </a:lvl2pPr>
            <a:lvl3pPr marL="307975" indent="-146050">
              <a:defRPr sz="1200">
                <a:latin typeface="Arial Narrow" panose="020B0606020202030204" pitchFamily="34" charset="0"/>
              </a:defRPr>
            </a:lvl3pPr>
            <a:lvl4pPr marL="427038" indent="-136525">
              <a:defRPr sz="1200">
                <a:latin typeface="Arial Narrow" panose="020B0606020202030204" pitchFamily="34" charset="0"/>
              </a:defRPr>
            </a:lvl4pPr>
            <a:lvl5pPr marL="530225" indent="-103188">
              <a:defRPr sz="1200">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2"/>
          </p:nvPr>
        </p:nvSpPr>
        <p:spPr>
          <a:xfrm>
            <a:off x="4724400" y="5562600"/>
            <a:ext cx="4114800" cy="914400"/>
          </a:xfrm>
        </p:spPr>
        <p:txBody>
          <a:bodyPr/>
          <a:lstStyle>
            <a:lvl1pPr marL="0" indent="0">
              <a:buNone/>
              <a:defRPr sz="1000">
                <a:solidFill>
                  <a:schemeClr val="accent4"/>
                </a:solidFill>
                <a:latin typeface="Arial Narrow" panose="020B0606020202030204" pitchFamily="34" charset="0"/>
              </a:defRPr>
            </a:lvl1pPr>
            <a:lvl2pPr marL="211138" indent="0">
              <a:buNone/>
              <a:defRPr sz="1000">
                <a:solidFill>
                  <a:schemeClr val="accent4"/>
                </a:solidFill>
                <a:latin typeface="Arial Narrow" panose="020B0606020202030204" pitchFamily="34" charset="0"/>
              </a:defRPr>
            </a:lvl2pPr>
            <a:lvl3pPr marL="396875" indent="0">
              <a:buNone/>
              <a:defRPr sz="1000">
                <a:solidFill>
                  <a:schemeClr val="accent4"/>
                </a:solidFill>
                <a:latin typeface="Arial Narrow" panose="020B0606020202030204" pitchFamily="34" charset="0"/>
              </a:defRPr>
            </a:lvl3pPr>
            <a:lvl4pPr marL="595313" indent="0">
              <a:buNone/>
              <a:defRPr sz="1000">
                <a:solidFill>
                  <a:schemeClr val="accent4"/>
                </a:solidFill>
                <a:latin typeface="Arial Narrow" panose="020B0606020202030204" pitchFamily="34" charset="0"/>
              </a:defRPr>
            </a:lvl4pPr>
            <a:lvl5pPr marL="793750" indent="0">
              <a:buNone/>
              <a:defRPr sz="1000">
                <a:solidFill>
                  <a:schemeClr val="accent4"/>
                </a:solidFill>
                <a:latin typeface="Arial Narrow" panose="020B0606020202030204" pitchFamily="34" charset="0"/>
              </a:defRPr>
            </a:lvl5pPr>
          </a:lstStyle>
          <a:p>
            <a:pPr lvl="0"/>
            <a:r>
              <a:rPr lang="en-US"/>
              <a:t>Edit Master text styles</a:t>
            </a:r>
          </a:p>
        </p:txBody>
      </p:sp>
      <p:cxnSp>
        <p:nvCxnSpPr>
          <p:cNvPr id="7" name="Straight Connector 6"/>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22461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dirty="0"/>
          </a:p>
        </p:txBody>
      </p:sp>
    </p:spTree>
    <p:extLst>
      <p:ext uri="{BB962C8B-B14F-4D97-AF65-F5344CB8AC3E}">
        <p14:creationId xmlns:p14="http://schemas.microsoft.com/office/powerpoint/2010/main" val="1516827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22752"/>
          <a:stretch/>
        </p:blipFill>
        <p:spPr bwMode="gray">
          <a:xfrm>
            <a:off x="4629551" y="3443954"/>
            <a:ext cx="4484537" cy="3414045"/>
          </a:xfrm>
          <a:prstGeom prst="rect">
            <a:avLst/>
          </a:prstGeom>
        </p:spPr>
      </p:pic>
      <p:sp>
        <p:nvSpPr>
          <p:cNvPr id="3" name="Picture Placeholder 2"/>
          <p:cNvSpPr>
            <a:spLocks noGrp="1"/>
          </p:cNvSpPr>
          <p:nvPr>
            <p:ph type="pic" sz="quarter" idx="10"/>
          </p:nvPr>
        </p:nvSpPr>
        <p:spPr bwMode="gray">
          <a:xfrm>
            <a:off x="0" y="0"/>
            <a:ext cx="9144000" cy="3429000"/>
          </a:xfrm>
          <a:noFill/>
          <a:ln>
            <a:noFill/>
          </a:ln>
        </p:spPr>
        <p:txBody>
          <a:bodyPr/>
          <a:lstStyle>
            <a:lvl1pPr marL="0" indent="0">
              <a:buFontTx/>
              <a:buNone/>
              <a:defRPr/>
            </a:lvl1pPr>
          </a:lstStyle>
          <a:p>
            <a:r>
              <a:rPr lang="en-US" dirty="0"/>
              <a:t>Click icon to add picture</a:t>
            </a:r>
          </a:p>
        </p:txBody>
      </p:sp>
      <p:sp>
        <p:nvSpPr>
          <p:cNvPr id="15" name="Title 6"/>
          <p:cNvSpPr>
            <a:spLocks noGrp="1"/>
          </p:cNvSpPr>
          <p:nvPr>
            <p:ph type="title"/>
          </p:nvPr>
        </p:nvSpPr>
        <p:spPr bwMode="gray">
          <a:xfrm>
            <a:off x="0" y="34290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6" name="Rectangle 3"/>
          <p:cNvSpPr>
            <a:spLocks noGrp="1" noChangeArrowheads="1"/>
          </p:cNvSpPr>
          <p:nvPr>
            <p:ph type="subTitle" idx="1"/>
          </p:nvPr>
        </p:nvSpPr>
        <p:spPr bwMode="gray">
          <a:xfrm>
            <a:off x="139938" y="44958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1" hasCustomPrompt="1"/>
          </p:nvPr>
        </p:nvSpPr>
        <p:spPr>
          <a:xfrm>
            <a:off x="0" y="5620334"/>
            <a:ext cx="4253472" cy="378565"/>
          </a:xfrm>
          <a:solidFill>
            <a:schemeClr val="accent4"/>
          </a:solidFill>
        </p:spPr>
        <p:txBody>
          <a:bodyPr wrap="none" lIns="201168" tIns="64008" rIns="201168" bIns="64008" anchor="ctr" anchorCtr="0">
            <a:spAutoFit/>
          </a:bodyPr>
          <a:lstStyle>
            <a:lvl1pPr marL="0" marR="0" indent="0" algn="l" defTabSz="914400" rtl="0" eaLnBrk="1" fontAlgn="base" latinLnBrk="0" hangingPunct="1">
              <a:lnSpc>
                <a:spcPct val="90000"/>
              </a:lnSpc>
              <a:spcBef>
                <a:spcPct val="65000"/>
              </a:spcBef>
              <a:spcAft>
                <a:spcPct val="0"/>
              </a:spcAft>
              <a:buClr>
                <a:schemeClr val="accent5"/>
              </a:buClr>
              <a:buSzTx/>
              <a:buFontTx/>
              <a:buNone/>
              <a:tabLst/>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
        <p:nvSpPr>
          <p:cNvPr id="9"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7204" y="5993827"/>
            <a:ext cx="2674334" cy="368127"/>
          </a:xfrm>
          <a:prstGeom prst="rect">
            <a:avLst/>
          </a:prstGeom>
        </p:spPr>
      </p:pic>
    </p:spTree>
    <p:extLst>
      <p:ext uri="{BB962C8B-B14F-4D97-AF65-F5344CB8AC3E}">
        <p14:creationId xmlns:p14="http://schemas.microsoft.com/office/powerpoint/2010/main" val="2605268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dirty="0"/>
          </a:p>
        </p:txBody>
      </p:sp>
      <p:sp>
        <p:nvSpPr>
          <p:cNvPr id="7" name="Text Placeholder 6"/>
          <p:cNvSpPr>
            <a:spLocks noGrp="1"/>
          </p:cNvSpPr>
          <p:nvPr>
            <p:ph type="body" sz="quarter" idx="13"/>
          </p:nvPr>
        </p:nvSpPr>
        <p:spPr>
          <a:xfrm>
            <a:off x="115889" y="965201"/>
            <a:ext cx="3887787" cy="349251"/>
          </a:xfrm>
        </p:spPr>
        <p:txBody>
          <a:bodyPr/>
          <a:lstStyle/>
          <a:p>
            <a:pPr lvl="0"/>
            <a:r>
              <a:rPr lang="en-US" dirty="0"/>
              <a:t>Click to edit Master text styles</a:t>
            </a:r>
          </a:p>
        </p:txBody>
      </p:sp>
    </p:spTree>
    <p:extLst>
      <p:ext uri="{BB962C8B-B14F-4D97-AF65-F5344CB8AC3E}">
        <p14:creationId xmlns:p14="http://schemas.microsoft.com/office/powerpoint/2010/main" val="4098006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dirty="0"/>
          </a:p>
        </p:txBody>
      </p:sp>
      <p:graphicFrame>
        <p:nvGraphicFramePr>
          <p:cNvPr id="5" name="Table 4"/>
          <p:cNvGraphicFramePr>
            <a:graphicFrameLocks noGrp="1"/>
          </p:cNvGraphicFramePr>
          <p:nvPr userDrawn="1">
            <p:extLst>
              <p:ext uri="{D42A27DB-BD31-4B8C-83A1-F6EECF244321}">
                <p14:modId xmlns:p14="http://schemas.microsoft.com/office/powerpoint/2010/main" val="1413022696"/>
              </p:ext>
            </p:extLst>
          </p:nvPr>
        </p:nvGraphicFramePr>
        <p:xfrm>
          <a:off x="204788" y="1403202"/>
          <a:ext cx="5953649" cy="3870960"/>
        </p:xfrm>
        <a:graphic>
          <a:graphicData uri="http://schemas.openxmlformats.org/drawingml/2006/table">
            <a:tbl>
              <a:tblPr firstRow="1" lastRow="1" bandRow="1">
                <a:tableStyleId>{1FECB4D8-DB02-4DC6-A0A2-4F2EBAE1DC90}</a:tableStyleId>
              </a:tblPr>
              <a:tblGrid>
                <a:gridCol w="4802370">
                  <a:extLst>
                    <a:ext uri="{9D8B030D-6E8A-4147-A177-3AD203B41FA5}">
                      <a16:colId xmlns:a16="http://schemas.microsoft.com/office/drawing/2014/main" val="20000"/>
                    </a:ext>
                  </a:extLst>
                </a:gridCol>
                <a:gridCol w="716414">
                  <a:extLst>
                    <a:ext uri="{9D8B030D-6E8A-4147-A177-3AD203B41FA5}">
                      <a16:colId xmlns:a16="http://schemas.microsoft.com/office/drawing/2014/main" val="20001"/>
                    </a:ext>
                  </a:extLst>
                </a:gridCol>
                <a:gridCol w="434865">
                  <a:extLst>
                    <a:ext uri="{9D8B030D-6E8A-4147-A177-3AD203B41FA5}">
                      <a16:colId xmlns:a16="http://schemas.microsoft.com/office/drawing/2014/main" val="20002"/>
                    </a:ext>
                  </a:extLst>
                </a:gridCol>
              </a:tblGrid>
              <a:tr h="416167">
                <a:tc>
                  <a:txBody>
                    <a:bodyPr/>
                    <a:lstStyle/>
                    <a:p>
                      <a:r>
                        <a:rPr lang="en-US" sz="1500" dirty="0">
                          <a:solidFill>
                            <a:schemeClr val="bg1"/>
                          </a:solidFill>
                          <a:latin typeface="Arial"/>
                          <a:cs typeface="Arial"/>
                        </a:rPr>
                        <a:t>Answer Choices</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a:solidFill>
                            <a:schemeClr val="bg1"/>
                          </a:solidFill>
                          <a:latin typeface="Arial"/>
                          <a:cs typeface="Arial"/>
                        </a:rPr>
                        <a:t>Responses</a:t>
                      </a:r>
                    </a:p>
                  </a:txBody>
                  <a:tcPr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16167">
                <a:tc>
                  <a:txBody>
                    <a:bodyPr/>
                    <a:lstStyle/>
                    <a:p>
                      <a:r>
                        <a:rPr lang="en-US" sz="1400" dirty="0">
                          <a:solidFill>
                            <a:schemeClr val="tx1"/>
                          </a:solidFill>
                          <a:latin typeface="Arial"/>
                          <a:cs typeface="Arial"/>
                        </a:rPr>
                        <a:t>Less than one year</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6167">
                <a:tc>
                  <a:txBody>
                    <a:bodyPr/>
                    <a:lstStyle/>
                    <a:p>
                      <a:r>
                        <a:rPr lang="en-US" sz="1400" dirty="0">
                          <a:solidFill>
                            <a:schemeClr val="tx1"/>
                          </a:solidFill>
                          <a:latin typeface="Arial"/>
                          <a:cs typeface="Arial"/>
                        </a:rPr>
                        <a:t>1 to 3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6167">
                <a:tc>
                  <a:txBody>
                    <a:bodyPr/>
                    <a:lstStyle/>
                    <a:p>
                      <a:r>
                        <a:rPr lang="en-US" sz="1400" dirty="0">
                          <a:solidFill>
                            <a:schemeClr val="tx1"/>
                          </a:solidFill>
                          <a:latin typeface="Arial"/>
                          <a:cs typeface="Arial"/>
                        </a:rPr>
                        <a:t>3 to 5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25.00%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25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16167">
                <a:tc>
                  <a:txBody>
                    <a:bodyPr/>
                    <a:lstStyle/>
                    <a:p>
                      <a:r>
                        <a:rPr lang="en-US" sz="1400" dirty="0">
                          <a:solidFill>
                            <a:schemeClr val="tx1"/>
                          </a:solidFill>
                          <a:latin typeface="Arial"/>
                          <a:cs typeface="Arial"/>
                        </a:rPr>
                        <a:t>5 to 7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16167">
                <a:tc>
                  <a:txBody>
                    <a:bodyPr/>
                    <a:lstStyle/>
                    <a:p>
                      <a:r>
                        <a:rPr lang="en-US" sz="1400" dirty="0">
                          <a:solidFill>
                            <a:schemeClr val="tx1"/>
                          </a:solidFill>
                          <a:latin typeface="Arial"/>
                          <a:cs typeface="Arial"/>
                        </a:rPr>
                        <a:t>More than seven</a:t>
                      </a:r>
                      <a:r>
                        <a:rPr lang="en-US" sz="1400" baseline="0" dirty="0">
                          <a:solidFill>
                            <a:schemeClr val="tx1"/>
                          </a:solidFill>
                          <a:latin typeface="Arial"/>
                          <a:cs typeface="Arial"/>
                        </a:rPr>
                        <a:t> years</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40.00%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40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16167">
                <a:tc>
                  <a:txBody>
                    <a:bodyPr/>
                    <a:lstStyle/>
                    <a:p>
                      <a:r>
                        <a:rPr lang="en-US" sz="1400" dirty="0">
                          <a:solidFill>
                            <a:srgbClr val="FFFFFF"/>
                          </a:solidFill>
                          <a:latin typeface="Arial"/>
                          <a:cs typeface="Arial"/>
                        </a:rPr>
                        <a:t>Total</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4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400" dirty="0">
                          <a:solidFill>
                            <a:srgbClr val="FFFFFF"/>
                          </a:solidFill>
                          <a:latin typeface="Arial"/>
                          <a:cs typeface="Arial"/>
                        </a:rPr>
                        <a:t>100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extLst>
                  <a:ext uri="{0D108BD9-81ED-4DB2-BD59-A6C34878D82A}">
                    <a16:rowId xmlns:a16="http://schemas.microsoft.com/office/drawing/2014/main" val="10006"/>
                  </a:ext>
                </a:extLst>
              </a:tr>
            </a:tbl>
          </a:graphicData>
        </a:graphic>
      </p:graphicFrame>
      <p:sp>
        <p:nvSpPr>
          <p:cNvPr id="7" name="Text Placeholder 6"/>
          <p:cNvSpPr>
            <a:spLocks noGrp="1"/>
          </p:cNvSpPr>
          <p:nvPr>
            <p:ph type="body" sz="quarter" idx="11"/>
          </p:nvPr>
        </p:nvSpPr>
        <p:spPr>
          <a:xfrm>
            <a:off x="115889" y="965201"/>
            <a:ext cx="4478337" cy="349251"/>
          </a:xfrm>
        </p:spPr>
        <p:txBody>
          <a:bodyPr/>
          <a:lstStyle/>
          <a:p>
            <a:pPr lvl="0"/>
            <a:r>
              <a:rPr lang="en-US" dirty="0"/>
              <a:t>Click to edit Master text styles</a:t>
            </a:r>
          </a:p>
        </p:txBody>
      </p:sp>
    </p:spTree>
    <p:extLst>
      <p:ext uri="{BB962C8B-B14F-4D97-AF65-F5344CB8AC3E}">
        <p14:creationId xmlns:p14="http://schemas.microsoft.com/office/powerpoint/2010/main" val="97397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272BD6-CB13-404C-BBAB-5920B3CC15CD}" type="datetime1">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1510550400"/>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04C30-85AE-4A92-984D-60C6A1DBFA42}" type="datetime1">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083931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2D159-92A4-4119-87A8-8289266E0BBE}" type="datetime1">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416616042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F74D32-E27B-4CF1-9451-12DE577B47D6}" type="datetime1">
              <a:rPr lang="en-US" smtClean="0"/>
              <a:t>3/28/2025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480746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E8A779-EBE4-4697-A0A3-DA9E551BDAFC}" type="datetime1">
              <a:rPr lang="en-US" smtClean="0"/>
              <a:t>3/28/2025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294142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A666EE-F406-4A69-AC6B-1272CEEE21CC}" type="datetime1">
              <a:rPr lang="en-US" smtClean="0"/>
              <a:t>3/28/2025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434016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EFEFA-CBB5-452B-A6E0-F41E3EEAFFAB}" type="datetime1">
              <a:rPr lang="en-US" smtClean="0"/>
              <a:t>3/28/2025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6433593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12693F-7E9C-473F-B9BE-A99371B937BA}" type="datetime1">
              <a:rPr lang="en-US" smtClean="0"/>
              <a:t>3/28/2025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355676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Alt_Title Slide">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829"/>
          <a:stretch/>
        </p:blipFill>
        <p:spPr bwMode="gray">
          <a:xfrm flipV="1">
            <a:off x="4539274" y="0"/>
            <a:ext cx="4604726" cy="4572592"/>
          </a:xfrm>
          <a:prstGeom prst="rect">
            <a:avLst/>
          </a:prstGeom>
        </p:spPr>
      </p:pic>
      <p:sp>
        <p:nvSpPr>
          <p:cNvPr id="15"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2019 by The Segal Group, Inc. All rights reserved. </a:t>
            </a:r>
          </a:p>
        </p:txBody>
      </p:sp>
      <p:sp>
        <p:nvSpPr>
          <p:cNvPr id="7" name="Title 6"/>
          <p:cNvSpPr>
            <a:spLocks noGrp="1"/>
          </p:cNvSpPr>
          <p:nvPr>
            <p:ph type="title"/>
          </p:nvPr>
        </p:nvSpPr>
        <p:spPr bwMode="gray">
          <a:xfrm>
            <a:off x="0" y="1752600"/>
            <a:ext cx="9144000" cy="1066800"/>
          </a:xfrm>
          <a:solidFill>
            <a:schemeClr val="accent5">
              <a:lumMod val="75000"/>
              <a:alpha val="6470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0" name="Rectangle 3"/>
          <p:cNvSpPr>
            <a:spLocks noGrp="1" noChangeArrowheads="1"/>
          </p:cNvSpPr>
          <p:nvPr>
            <p:ph type="subTitle" idx="1"/>
          </p:nvPr>
        </p:nvSpPr>
        <p:spPr bwMode="gray">
          <a:xfrm>
            <a:off x="120098" y="28194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2" hasCustomPrompt="1"/>
          </p:nvPr>
        </p:nvSpPr>
        <p:spPr>
          <a:xfrm>
            <a:off x="120098" y="1050768"/>
            <a:ext cx="6065354" cy="701832"/>
          </a:xfrm>
          <a:noFill/>
        </p:spPr>
        <p:txBody>
          <a:bodyPr wrap="square" rtlCol="0" anchor="b" anchorCtr="0">
            <a:noAutofit/>
          </a:bodyPr>
          <a:lstStyle>
            <a:lvl1pPr marL="0" indent="0">
              <a:buNone/>
              <a:defRPr lang="en-US" sz="2200" b="1" kern="0" dirty="0">
                <a:solidFill>
                  <a:schemeClr val="accent4"/>
                </a:solidFill>
              </a:defRPr>
            </a:lvl1pPr>
          </a:lstStyle>
          <a:p>
            <a:pPr marL="0" lvl="0" defTabSz="914400" latinLnBrk="0"/>
            <a:r>
              <a:rPr lang="en-US" dirty="0"/>
              <a:t>Client or Plan Name</a:t>
            </a:r>
          </a:p>
        </p:txBody>
      </p:sp>
      <p:sp>
        <p:nvSpPr>
          <p:cNvPr id="12" name="Text Placeholder 3"/>
          <p:cNvSpPr>
            <a:spLocks noGrp="1"/>
          </p:cNvSpPr>
          <p:nvPr>
            <p:ph type="body" sz="quarter" idx="13" hasCustomPrompt="1"/>
          </p:nvPr>
        </p:nvSpPr>
        <p:spPr>
          <a:xfrm>
            <a:off x="120098" y="4191000"/>
            <a:ext cx="6065354" cy="1371600"/>
          </a:xfrm>
          <a:noFill/>
        </p:spPr>
        <p:txBody>
          <a:bodyPr wrap="square" rtlCol="0" anchor="t" anchorCtr="0">
            <a:noAutofit/>
          </a:bodyPr>
          <a:lstStyle>
            <a:lvl1pPr marL="0" indent="0">
              <a:buNone/>
              <a:defRPr lang="en-US" sz="1800" b="0" i="1" kern="0" dirty="0">
                <a:solidFill>
                  <a:schemeClr val="accent4"/>
                </a:solidFill>
              </a:defRPr>
            </a:lvl1pPr>
          </a:lstStyle>
          <a:p>
            <a:pPr marL="0" lvl="0" defTabSz="914400" latinLnBrk="0"/>
            <a:r>
              <a:rPr lang="en-US" dirty="0"/>
              <a:t>Presented by:</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4626" y="622237"/>
            <a:ext cx="2676912" cy="368363"/>
          </a:xfrm>
          <a:prstGeom prst="rect">
            <a:avLst/>
          </a:prstGeom>
        </p:spPr>
      </p:pic>
      <p:sp>
        <p:nvSpPr>
          <p:cNvPr id="16" name="Text Placeholder 3"/>
          <p:cNvSpPr>
            <a:spLocks noGrp="1"/>
          </p:cNvSpPr>
          <p:nvPr>
            <p:ph type="body" sz="quarter" idx="11" hasCustomPrompt="1"/>
          </p:nvPr>
        </p:nvSpPr>
        <p:spPr>
          <a:xfrm>
            <a:off x="0" y="3733800"/>
            <a:ext cx="4253472" cy="378565"/>
          </a:xfrm>
          <a:solidFill>
            <a:schemeClr val="accent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01168" tIns="64008" rIns="201168" bIns="64008" numCol="1" anchor="ctr" anchorCtr="0" compatLnSpc="1">
            <a:prstTxWarp prst="textNoShape">
              <a:avLst/>
            </a:prstTxWarp>
            <a:spAutoFit/>
          </a:bodyPr>
          <a:lstStyle>
            <a:lvl1pPr marL="0" indent="0">
              <a:buNone/>
              <a:defRPr lang="en-US" sz="1800" b="1" dirty="0">
                <a:solidFill>
                  <a:schemeClr val="bg1"/>
                </a:solidFill>
              </a:defRPr>
            </a:lvl1pPr>
          </a:lstStyle>
          <a:p>
            <a:pPr lvl="0"/>
            <a:r>
              <a:rPr lang="en-US" dirty="0"/>
              <a:t>Click to edit DRAFT or Client Name</a:t>
            </a:r>
          </a:p>
        </p:txBody>
      </p:sp>
    </p:spTree>
    <p:extLst>
      <p:ext uri="{BB962C8B-B14F-4D97-AF65-F5344CB8AC3E}">
        <p14:creationId xmlns:p14="http://schemas.microsoft.com/office/powerpoint/2010/main" val="705254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914357" y="6041361"/>
            <a:ext cx="732659" cy="365125"/>
          </a:xfrm>
        </p:spPr>
        <p:txBody>
          <a:bodyPr/>
          <a:lstStyle/>
          <a:p>
            <a:fld id="{49939ED1-20B6-486E-AD1A-0AF57D3268A8}" type="datetime1">
              <a:rPr lang="en-US" smtClean="0"/>
              <a:t>3/28/2025</a:t>
            </a:fld>
            <a:endParaRPr lang="en-US" dirty="0"/>
          </a:p>
        </p:txBody>
      </p:sp>
      <p:sp>
        <p:nvSpPr>
          <p:cNvPr id="6" name="Footer Placeholder 5"/>
          <p:cNvSpPr>
            <a:spLocks noGrp="1"/>
          </p:cNvSpPr>
          <p:nvPr>
            <p:ph type="ftr" sz="quarter" idx="11"/>
          </p:nvPr>
        </p:nvSpPr>
        <p:spPr>
          <a:xfrm>
            <a:off x="442797" y="6041361"/>
            <a:ext cx="2471560" cy="365125"/>
          </a:xfrm>
        </p:spPr>
        <p:txBody>
          <a:bodyPr/>
          <a:lstStyle/>
          <a:p>
            <a:endParaRPr lang="en-US" dirty="0"/>
          </a:p>
        </p:txBody>
      </p:sp>
      <p:sp>
        <p:nvSpPr>
          <p:cNvPr id="7" name="Slide Number Placeholder 6"/>
          <p:cNvSpPr>
            <a:spLocks noGrp="1"/>
          </p:cNvSpPr>
          <p:nvPr>
            <p:ph type="sldNum" sz="quarter" idx="12"/>
          </p:nvPr>
        </p:nvSpPr>
        <p:spPr>
          <a:xfrm>
            <a:off x="3647017" y="5915887"/>
            <a:ext cx="796616" cy="49059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7079466"/>
      </p:ext>
    </p:extLst>
  </p:cSld>
  <p:clrMapOvr>
    <a:masterClrMapping/>
  </p:clrMapOvr>
  <p:hf sldNum="0" hd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939ED1-20B6-486E-AD1A-0AF57D3268A8}" type="datetime1">
              <a:rPr lang="en-US" smtClean="0"/>
              <a:t>3/28/2025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20131233"/>
      </p:ext>
    </p:extLst>
  </p:cSld>
  <p:clrMapOvr>
    <a:masterClrMapping/>
  </p:clrMapOvr>
  <p:hf sldNum="0" hd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49939ED1-20B6-486E-AD1A-0AF57D3268A8}" type="datetime1">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28542176"/>
      </p:ext>
    </p:extLst>
  </p:cSld>
  <p:clrMapOvr>
    <a:masterClrMapping/>
  </p:clrMapOvr>
  <p:hf sldNum="0" hd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49939ED1-20B6-486E-AD1A-0AF57D3268A8}" type="datetime1">
              <a:rPr lang="en-US" smtClean="0"/>
              <a:t>3/28/2025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55295801"/>
      </p:ext>
    </p:extLst>
  </p:cSld>
  <p:clrMapOvr>
    <a:masterClrMapping/>
  </p:clrMapOvr>
  <p:hf sldNum="0" hdr="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C606F1-6C94-4B42-9107-EF88F69A149F}" type="datetime1">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827354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7D18A4-7AB3-4151-BAC9-99ED2866EE8D}" type="datetime1">
              <a:rPr lang="en-US" smtClean="0"/>
              <a:t>3/28/2025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033412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CE95A8D-EBA0-4BF6-AE99-54C9718622BD}" type="datetime1">
              <a:rPr lang="en-US" smtClean="0"/>
              <a:t>3/28/2025</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8682955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409575" y="-4763"/>
            <a:ext cx="3761184"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1" y="1380069"/>
            <a:ext cx="6430967" cy="2616199"/>
          </a:xfrm>
        </p:spPr>
        <p:txBody>
          <a:bodyPr anchor="b">
            <a:normAutofit/>
          </a:bodyPr>
          <a:lstStyle>
            <a:lvl1pPr algn="r">
              <a:defRPr sz="4500">
                <a:effectLst/>
              </a:defRPr>
            </a:lvl1pPr>
          </a:lstStyle>
          <a:p>
            <a:r>
              <a:rPr lang="en-US"/>
              <a:t>Click to edit Master title style</a:t>
            </a:r>
            <a:endParaRPr lang="en-US" dirty="0"/>
          </a:p>
        </p:txBody>
      </p:sp>
      <p:sp>
        <p:nvSpPr>
          <p:cNvPr id="3" name="Subtitle 2"/>
          <p:cNvSpPr>
            <a:spLocks noGrp="1"/>
          </p:cNvSpPr>
          <p:nvPr>
            <p:ph type="subTitle" idx="1"/>
          </p:nvPr>
        </p:nvSpPr>
        <p:spPr>
          <a:xfrm>
            <a:off x="3386533" y="3996267"/>
            <a:ext cx="5240734" cy="1388534"/>
          </a:xfrm>
        </p:spPr>
        <p:txBody>
          <a:bodyPr anchor="t">
            <a:normAutofit/>
          </a:bodyPr>
          <a:lstStyle>
            <a:lvl1pPr marL="0" indent="0" algn="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C8785B-1FC5-41E9-9965-2679D77BECAA}" type="datetimeFigureOut">
              <a:rPr lang="en-US" smtClean="0"/>
              <a:t>3/28/2025</a:t>
            </a:fld>
            <a:endParaRPr lang="en-US"/>
          </a:p>
        </p:txBody>
      </p:sp>
      <p:sp>
        <p:nvSpPr>
          <p:cNvPr id="5" name="Footer Placeholder 4"/>
          <p:cNvSpPr>
            <a:spLocks noGrp="1"/>
          </p:cNvSpPr>
          <p:nvPr>
            <p:ph type="ftr" sz="quarter" idx="11"/>
          </p:nvPr>
        </p:nvSpPr>
        <p:spPr>
          <a:xfrm>
            <a:off x="3999309" y="5883276"/>
            <a:ext cx="3243033" cy="365125"/>
          </a:xfrm>
        </p:spPr>
        <p:txBody>
          <a:bodyPr/>
          <a:lstStyle/>
          <a:p>
            <a:endParaRPr lang="en-US"/>
          </a:p>
        </p:txBody>
      </p:sp>
      <p:sp>
        <p:nvSpPr>
          <p:cNvPr id="6" name="Slide Number Placeholder 5"/>
          <p:cNvSpPr>
            <a:spLocks noGrp="1"/>
          </p:cNvSpPr>
          <p:nvPr>
            <p:ph type="sldNum" sz="quarter" idx="12"/>
          </p:nvPr>
        </p:nvSpPr>
        <p:spPr/>
        <p:txBody>
          <a:bodyPr/>
          <a:lstStyle/>
          <a:p>
            <a:fld id="{B64D4D57-20DC-442E-817C-72CCF5817452}" type="slidenum">
              <a:rPr lang="en-US" smtClean="0"/>
              <a:t>‹#›</a:t>
            </a:fld>
            <a:endParaRPr lang="en-US"/>
          </a:p>
        </p:txBody>
      </p:sp>
    </p:spTree>
    <p:extLst>
      <p:ext uri="{BB962C8B-B14F-4D97-AF65-F5344CB8AC3E}">
        <p14:creationId xmlns:p14="http://schemas.microsoft.com/office/powerpoint/2010/main" val="3677523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8785B-1FC5-41E9-9965-2679D77BECAA}"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13893" y="5867132"/>
            <a:ext cx="413375" cy="365125"/>
          </a:xfrm>
        </p:spPr>
        <p:txBody>
          <a:bodyPr/>
          <a:lstStyle/>
          <a:p>
            <a:fld id="{B64D4D57-20DC-442E-817C-72CCF5817452}" type="slidenum">
              <a:rPr lang="en-US" smtClean="0"/>
              <a:t>‹#›</a:t>
            </a:fld>
            <a:endParaRPr lang="en-US"/>
          </a:p>
        </p:txBody>
      </p:sp>
    </p:spTree>
    <p:extLst>
      <p:ext uri="{BB962C8B-B14F-4D97-AF65-F5344CB8AC3E}">
        <p14:creationId xmlns:p14="http://schemas.microsoft.com/office/powerpoint/2010/main" val="14479945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9210" y="2666999"/>
            <a:ext cx="6698060" cy="2110382"/>
          </a:xfrm>
        </p:spPr>
        <p:txBody>
          <a:bodyPr anchor="b"/>
          <a:lstStyle>
            <a:lvl1pPr algn="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29209" y="4777381"/>
            <a:ext cx="6698061"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8785B-1FC5-41E9-9965-2679D77BECAA}"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D4D57-20DC-442E-817C-72CCF5817452}" type="slidenum">
              <a:rPr lang="en-US" smtClean="0"/>
              <a:t>‹#›</a:t>
            </a:fld>
            <a:endParaRPr lang="en-US"/>
          </a:p>
        </p:txBody>
      </p:sp>
    </p:spTree>
    <p:extLst>
      <p:ext uri="{BB962C8B-B14F-4D97-AF65-F5344CB8AC3E}">
        <p14:creationId xmlns:p14="http://schemas.microsoft.com/office/powerpoint/2010/main" val="600127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_Alt_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rot="16454853">
            <a:off x="4470200" y="-124166"/>
            <a:ext cx="4544556" cy="4478750"/>
          </a:xfrm>
          <a:prstGeom prst="rect">
            <a:avLst/>
          </a:prstGeom>
        </p:spPr>
      </p:pic>
      <p:sp>
        <p:nvSpPr>
          <p:cNvPr id="7" name="Title 6"/>
          <p:cNvSpPr>
            <a:spLocks noGrp="1"/>
          </p:cNvSpPr>
          <p:nvPr>
            <p:ph type="title"/>
          </p:nvPr>
        </p:nvSpPr>
        <p:spPr bwMode="gray">
          <a:xfrm>
            <a:off x="0" y="17526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0" name="Rectangle 3"/>
          <p:cNvSpPr>
            <a:spLocks noGrp="1" noChangeArrowheads="1"/>
          </p:cNvSpPr>
          <p:nvPr>
            <p:ph type="subTitle" idx="1"/>
          </p:nvPr>
        </p:nvSpPr>
        <p:spPr bwMode="gray">
          <a:xfrm>
            <a:off x="120098" y="28194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2" hasCustomPrompt="1"/>
          </p:nvPr>
        </p:nvSpPr>
        <p:spPr>
          <a:xfrm>
            <a:off x="120098" y="1050768"/>
            <a:ext cx="6065354" cy="701832"/>
          </a:xfrm>
          <a:noFill/>
        </p:spPr>
        <p:txBody>
          <a:bodyPr wrap="square" rtlCol="0" anchor="b" anchorCtr="0">
            <a:noAutofit/>
          </a:bodyPr>
          <a:lstStyle>
            <a:lvl1pPr marL="0" indent="0">
              <a:buNone/>
              <a:defRPr lang="en-US" sz="2200" b="1" kern="0" dirty="0">
                <a:solidFill>
                  <a:schemeClr val="accent4"/>
                </a:solidFill>
              </a:defRPr>
            </a:lvl1pPr>
          </a:lstStyle>
          <a:p>
            <a:pPr marL="0" lvl="0" defTabSz="914400" latinLnBrk="0"/>
            <a:r>
              <a:rPr lang="en-US" dirty="0"/>
              <a:t>Client or Plan Name</a:t>
            </a:r>
          </a:p>
        </p:txBody>
      </p:sp>
      <p:sp>
        <p:nvSpPr>
          <p:cNvPr id="12" name="Text Placeholder 3"/>
          <p:cNvSpPr>
            <a:spLocks noGrp="1"/>
          </p:cNvSpPr>
          <p:nvPr>
            <p:ph type="body" sz="quarter" idx="13" hasCustomPrompt="1"/>
          </p:nvPr>
        </p:nvSpPr>
        <p:spPr>
          <a:xfrm>
            <a:off x="120098" y="4191000"/>
            <a:ext cx="6065354" cy="1371600"/>
          </a:xfrm>
          <a:noFill/>
        </p:spPr>
        <p:txBody>
          <a:bodyPr wrap="square" rtlCol="0" anchor="t" anchorCtr="0">
            <a:noAutofit/>
          </a:bodyPr>
          <a:lstStyle>
            <a:lvl1pPr marL="0" indent="0">
              <a:buNone/>
              <a:defRPr lang="en-US" sz="1800" b="0" i="1" kern="0" dirty="0">
                <a:solidFill>
                  <a:schemeClr val="accent4"/>
                </a:solidFill>
              </a:defRPr>
            </a:lvl1pPr>
          </a:lstStyle>
          <a:p>
            <a:pPr marL="0" lvl="0" defTabSz="914400" latinLnBrk="0"/>
            <a:r>
              <a:rPr lang="en-US" dirty="0"/>
              <a:t>Presented by:</a:t>
            </a:r>
          </a:p>
        </p:txBody>
      </p:sp>
      <p:sp>
        <p:nvSpPr>
          <p:cNvPr id="11" name="Text Placeholder 3"/>
          <p:cNvSpPr>
            <a:spLocks noGrp="1"/>
          </p:cNvSpPr>
          <p:nvPr>
            <p:ph type="body" sz="quarter" idx="11" hasCustomPrompt="1"/>
          </p:nvPr>
        </p:nvSpPr>
        <p:spPr>
          <a:xfrm>
            <a:off x="0" y="3733800"/>
            <a:ext cx="4253472" cy="378565"/>
          </a:xfrm>
          <a:solidFill>
            <a:schemeClr val="accent4"/>
          </a:solidFill>
        </p:spPr>
        <p:txBody>
          <a:bodyPr wrap="none" lIns="201168" tIns="64008" rIns="201168" bIns="64008" anchor="ctr" anchorCtr="0">
            <a:spAutoFit/>
          </a:bodyPr>
          <a:lstStyle>
            <a:lvl1pPr marL="0" indent="0">
              <a:buFontTx/>
              <a:buNone/>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
        <p:nvSpPr>
          <p:cNvPr id="14"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7204" y="615352"/>
            <a:ext cx="2674334" cy="368127"/>
          </a:xfrm>
          <a:prstGeom prst="rect">
            <a:avLst/>
          </a:prstGeom>
        </p:spPr>
      </p:pic>
    </p:spTree>
    <p:extLst>
      <p:ext uri="{BB962C8B-B14F-4D97-AF65-F5344CB8AC3E}">
        <p14:creationId xmlns:p14="http://schemas.microsoft.com/office/powerpoint/2010/main" val="1032457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3234" y="685801"/>
            <a:ext cx="7514035"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13235" y="2667000"/>
            <a:ext cx="3671291" cy="312420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55975" y="2667000"/>
            <a:ext cx="3671292" cy="312420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C8785B-1FC5-41E9-9965-2679D77BECAA}"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4D4D57-20DC-442E-817C-72CCF5817452}" type="slidenum">
              <a:rPr lang="en-US" smtClean="0"/>
              <a:t>‹#›</a:t>
            </a:fld>
            <a:endParaRPr lang="en-US"/>
          </a:p>
        </p:txBody>
      </p:sp>
    </p:spTree>
    <p:extLst>
      <p:ext uri="{BB962C8B-B14F-4D97-AF65-F5344CB8AC3E}">
        <p14:creationId xmlns:p14="http://schemas.microsoft.com/office/powerpoint/2010/main" val="34416604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134" y="2658533"/>
            <a:ext cx="3455391"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13233" y="3335337"/>
            <a:ext cx="3671292" cy="2455862"/>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0366" y="2667000"/>
            <a:ext cx="3466903"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55975" y="3335337"/>
            <a:ext cx="3671292" cy="2455862"/>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C8785B-1FC5-41E9-9965-2679D77BECAA}" type="datetimeFigureOut">
              <a:rPr lang="en-US" smtClean="0"/>
              <a:t>3/28/2025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4D4D57-20DC-442E-817C-72CCF5817452}" type="slidenum">
              <a:rPr lang="en-US" smtClean="0"/>
              <a:t>‹#›</a:t>
            </a:fld>
            <a:endParaRPr lang="en-US"/>
          </a:p>
        </p:txBody>
      </p:sp>
    </p:spTree>
    <p:extLst>
      <p:ext uri="{BB962C8B-B14F-4D97-AF65-F5344CB8AC3E}">
        <p14:creationId xmlns:p14="http://schemas.microsoft.com/office/powerpoint/2010/main" val="11037246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C8785B-1FC5-41E9-9965-2679D77BECAA}" type="datetimeFigureOut">
              <a:rPr lang="en-US" smtClean="0"/>
              <a:t>3/28/2025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4D4D57-20DC-442E-817C-72CCF5817452}" type="slidenum">
              <a:rPr lang="en-US" smtClean="0"/>
              <a:t>‹#›</a:t>
            </a:fld>
            <a:endParaRPr lang="en-US"/>
          </a:p>
        </p:txBody>
      </p:sp>
    </p:spTree>
    <p:extLst>
      <p:ext uri="{BB962C8B-B14F-4D97-AF65-F5344CB8AC3E}">
        <p14:creationId xmlns:p14="http://schemas.microsoft.com/office/powerpoint/2010/main" val="2450393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8785B-1FC5-41E9-9965-2679D77BECAA}" type="datetimeFigureOut">
              <a:rPr lang="en-US" smtClean="0"/>
              <a:t>3/28/2025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4D4D57-20DC-442E-817C-72CCF5817452}" type="slidenum">
              <a:rPr lang="en-US" smtClean="0"/>
              <a:t>‹#›</a:t>
            </a:fld>
            <a:endParaRPr lang="en-US"/>
          </a:p>
        </p:txBody>
      </p:sp>
    </p:spTree>
    <p:extLst>
      <p:ext uri="{BB962C8B-B14F-4D97-AF65-F5344CB8AC3E}">
        <p14:creationId xmlns:p14="http://schemas.microsoft.com/office/powerpoint/2010/main" val="204863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1600200"/>
            <a:ext cx="2661841" cy="13716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3946525" y="685800"/>
            <a:ext cx="4680743" cy="5105401"/>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234" y="2971800"/>
            <a:ext cx="2661841" cy="18288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9C8785B-1FC5-41E9-9965-2679D77BECAA}"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4D4D57-20DC-442E-817C-72CCF5817452}" type="slidenum">
              <a:rPr lang="en-US" smtClean="0"/>
              <a:t>‹#›</a:t>
            </a:fld>
            <a:endParaRPr lang="en-US"/>
          </a:p>
        </p:txBody>
      </p:sp>
    </p:spTree>
    <p:extLst>
      <p:ext uri="{BB962C8B-B14F-4D97-AF65-F5344CB8AC3E}">
        <p14:creationId xmlns:p14="http://schemas.microsoft.com/office/powerpoint/2010/main" val="33713652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043" y="1752599"/>
            <a:ext cx="4069619" cy="1371600"/>
          </a:xfrm>
        </p:spPr>
        <p:txBody>
          <a:bodyPr anchor="b">
            <a:normAutofit/>
          </a:bodyPr>
          <a:lstStyle>
            <a:lvl1pPr algn="ctr">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6011" y="914400"/>
            <a:ext cx="246073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12043" y="3124199"/>
            <a:ext cx="4069619" cy="1828800"/>
          </a:xfrm>
        </p:spPr>
        <p:txBody>
          <a:bodyPr>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9C8785B-1FC5-41E9-9965-2679D77BECAA}"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4D4D57-20DC-442E-817C-72CCF5817452}" type="slidenum">
              <a:rPr lang="en-US" smtClean="0"/>
              <a:t>‹#›</a:t>
            </a:fld>
            <a:endParaRPr lang="en-US"/>
          </a:p>
        </p:txBody>
      </p:sp>
    </p:spTree>
    <p:extLst>
      <p:ext uri="{BB962C8B-B14F-4D97-AF65-F5344CB8AC3E}">
        <p14:creationId xmlns:p14="http://schemas.microsoft.com/office/powerpoint/2010/main" val="37972942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4732865"/>
            <a:ext cx="7514033" cy="566738"/>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509" y="932112"/>
            <a:ext cx="6169458"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13234" y="5299603"/>
            <a:ext cx="7514033" cy="493712"/>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9C8785B-1FC5-41E9-9965-2679D77BECAA}" type="datetimeFigureOut">
              <a:rPr lang="en-US" smtClean="0"/>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4D4D57-20DC-442E-817C-72CCF5817452}" type="slidenum">
              <a:rPr lang="en-US" smtClean="0"/>
              <a:t>‹#›</a:t>
            </a:fld>
            <a:endParaRPr lang="en-US"/>
          </a:p>
        </p:txBody>
      </p:sp>
    </p:spTree>
    <p:extLst>
      <p:ext uri="{BB962C8B-B14F-4D97-AF65-F5344CB8AC3E}">
        <p14:creationId xmlns:p14="http://schemas.microsoft.com/office/powerpoint/2010/main" val="34464248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0"/>
            <a:ext cx="7514033" cy="3048000"/>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234" y="4343400"/>
            <a:ext cx="7514035"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8785B-1FC5-41E9-9965-2679D77BECAA}"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D4D57-20DC-442E-817C-72CCF5817452}" type="slidenum">
              <a:rPr lang="en-US" smtClean="0"/>
              <a:t>‹#›</a:t>
            </a:fld>
            <a:endParaRPr lang="en-US"/>
          </a:p>
        </p:txBody>
      </p:sp>
    </p:spTree>
    <p:extLst>
      <p:ext uri="{BB962C8B-B14F-4D97-AF65-F5344CB8AC3E}">
        <p14:creationId xmlns:p14="http://schemas.microsoft.com/office/powerpoint/2010/main" val="7473798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819399"/>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827609" y="3428999"/>
            <a:ext cx="6399611" cy="381000"/>
          </a:xfrm>
        </p:spPr>
        <p:txBody>
          <a:bodyPr anchor="ctr">
            <a:normAutofit/>
          </a:bodyPr>
          <a:lstStyle>
            <a:lvl1pPr marL="0" indent="0">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234" y="4343400"/>
            <a:ext cx="7514033"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8785B-1FC5-41E9-9965-2679D77BECAA}"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D4D57-20DC-442E-817C-72CCF5817452}" type="slidenum">
              <a:rPr lang="en-US" smtClean="0"/>
              <a:t>‹#›</a:t>
            </a:fld>
            <a:endParaRPr lang="en-US"/>
          </a:p>
        </p:txBody>
      </p:sp>
    </p:spTree>
    <p:extLst>
      <p:ext uri="{BB962C8B-B14F-4D97-AF65-F5344CB8AC3E}">
        <p14:creationId xmlns:p14="http://schemas.microsoft.com/office/powerpoint/2010/main" val="21221848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235" y="3308581"/>
            <a:ext cx="7514032" cy="1468800"/>
          </a:xfrm>
        </p:spPr>
        <p:txBody>
          <a:bodyPr anchor="b">
            <a:normAutofit/>
          </a:bodyPr>
          <a:lstStyle>
            <a:lvl1pPr algn="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234" y="4777381"/>
            <a:ext cx="7514033"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8785B-1FC5-41E9-9965-2679D77BECAA}"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D4D57-20DC-442E-817C-72CCF5817452}" type="slidenum">
              <a:rPr lang="en-US" smtClean="0"/>
              <a:t>‹#›</a:t>
            </a:fld>
            <a:endParaRPr lang="en-US"/>
          </a:p>
        </p:txBody>
      </p:sp>
    </p:spTree>
    <p:extLst>
      <p:ext uri="{BB962C8B-B14F-4D97-AF65-F5344CB8AC3E}">
        <p14:creationId xmlns:p14="http://schemas.microsoft.com/office/powerpoint/2010/main" val="1602381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Section_Page">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sp>
        <p:nvSpPr>
          <p:cNvPr id="3" name="Text Placeholder 2"/>
          <p:cNvSpPr>
            <a:spLocks noGrp="1"/>
          </p:cNvSpPr>
          <p:nvPr>
            <p:ph type="body" sz="quarter" idx="10" hasCustomPrompt="1"/>
          </p:nvPr>
        </p:nvSpPr>
        <p:spPr>
          <a:xfrm>
            <a:off x="152399" y="1295400"/>
            <a:ext cx="8229601" cy="5078104"/>
          </a:xfrm>
        </p:spPr>
        <p:txBody>
          <a:bodyPr/>
          <a:lstStyle>
            <a:lvl1pPr marL="342900" indent="-342900">
              <a:buFont typeface="+mj-lt"/>
              <a:buNone/>
              <a:defRPr sz="2000" b="0">
                <a:latin typeface="Arial Black" pitchFamily="34" charset="0"/>
              </a:defRPr>
            </a:lvl1pPr>
            <a:lvl2pPr marL="569913" indent="-212725">
              <a:buClr>
                <a:schemeClr val="accent5"/>
              </a:buClr>
              <a:defRPr sz="2000" b="1"/>
            </a:lvl2pPr>
            <a:lvl3pPr marL="914400" indent="-223838">
              <a:buClr>
                <a:schemeClr val="accent5"/>
              </a:buClr>
              <a:defRPr sz="2000" b="1"/>
            </a:lvl3pPr>
            <a:lvl4pPr marL="1258888" indent="-231775">
              <a:buClr>
                <a:schemeClr val="accent5"/>
              </a:buClr>
              <a:defRPr sz="2000" b="1"/>
            </a:lvl4pPr>
            <a:lvl5pPr marL="1484313" indent="-225425">
              <a:buClr>
                <a:schemeClr val="accent5"/>
              </a:buClr>
              <a:defRPr sz="2000" b="1"/>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8322211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819399"/>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235" y="3886200"/>
            <a:ext cx="7514033" cy="889000"/>
          </a:xfrm>
        </p:spPr>
        <p:txBody>
          <a:bodyPr vert="horz" lIns="91440" tIns="45720" rIns="91440" bIns="45720" rtlCol="0" anchor="b">
            <a:normAutofit/>
          </a:bodyPr>
          <a:lstStyle>
            <a:lvl1pPr algn="r">
              <a:buNone/>
              <a:defRPr lang="en-US" sz="1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234" y="4775200"/>
            <a:ext cx="7514033" cy="1016000"/>
          </a:xfrm>
        </p:spPr>
        <p:txBody>
          <a:bodyPr anchor="t">
            <a:norm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8785B-1FC5-41E9-9965-2679D77BECAA}"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D4D57-20DC-442E-817C-72CCF5817452}" type="slidenum">
              <a:rPr lang="en-US" smtClean="0"/>
              <a:t>‹#›</a:t>
            </a:fld>
            <a:endParaRPr lang="en-US"/>
          </a:p>
        </p:txBody>
      </p:sp>
    </p:spTree>
    <p:extLst>
      <p:ext uri="{BB962C8B-B14F-4D97-AF65-F5344CB8AC3E}">
        <p14:creationId xmlns:p14="http://schemas.microsoft.com/office/powerpoint/2010/main" val="418827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1"/>
            <a:ext cx="7514034"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234" y="3505200"/>
            <a:ext cx="7514035"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234" y="4343400"/>
            <a:ext cx="7514035"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8785B-1FC5-41E9-9965-2679D77BECAA}"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D4D57-20DC-442E-817C-72CCF5817452}" type="slidenum">
              <a:rPr lang="en-US" smtClean="0"/>
              <a:t>‹#›</a:t>
            </a:fld>
            <a:endParaRPr lang="en-US"/>
          </a:p>
        </p:txBody>
      </p:sp>
    </p:spTree>
    <p:extLst>
      <p:ext uri="{BB962C8B-B14F-4D97-AF65-F5344CB8AC3E}">
        <p14:creationId xmlns:p14="http://schemas.microsoft.com/office/powerpoint/2010/main" val="11185846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8785B-1FC5-41E9-9965-2679D77BECAA}"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D4D57-20DC-442E-817C-72CCF5817452}" type="slidenum">
              <a:rPr lang="en-US" smtClean="0"/>
              <a:t>‹#›</a:t>
            </a:fld>
            <a:endParaRPr lang="en-US"/>
          </a:p>
        </p:txBody>
      </p:sp>
    </p:spTree>
    <p:extLst>
      <p:ext uri="{BB962C8B-B14F-4D97-AF65-F5344CB8AC3E}">
        <p14:creationId xmlns:p14="http://schemas.microsoft.com/office/powerpoint/2010/main" val="16853436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2" y="685800"/>
            <a:ext cx="1327777"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234" y="685800"/>
            <a:ext cx="6014807"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8785B-1FC5-41E9-9965-2679D77BECAA}" type="datetimeFigureOut">
              <a:rPr lang="en-US" smtClean="0"/>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D4D57-20DC-442E-817C-72CCF5817452}" type="slidenum">
              <a:rPr lang="en-US" smtClean="0"/>
              <a:t>‹#›</a:t>
            </a:fld>
            <a:endParaRPr lang="en-US"/>
          </a:p>
        </p:txBody>
      </p:sp>
    </p:spTree>
    <p:extLst>
      <p:ext uri="{BB962C8B-B14F-4D97-AF65-F5344CB8AC3E}">
        <p14:creationId xmlns:p14="http://schemas.microsoft.com/office/powerpoint/2010/main" val="2785812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654" y="990600"/>
            <a:ext cx="8915400" cy="5257800"/>
          </a:xfrm>
          <a:prstGeom prst="rect">
            <a:avLst/>
          </a:prstGeom>
        </p:spPr>
        <p:txBody>
          <a:bodyPr/>
          <a:lstStyle>
            <a:lvl1pPr>
              <a:buClr>
                <a:schemeClr val="accent5"/>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684379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654" y="990600"/>
            <a:ext cx="4343400" cy="52117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52117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6" name="Straight Connector 5"/>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27666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654" y="990600"/>
            <a:ext cx="4343400" cy="24685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2459010"/>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0"/>
          </p:nvPr>
        </p:nvSpPr>
        <p:spPr>
          <a:xfrm>
            <a:off x="67654" y="3581400"/>
            <a:ext cx="4343400" cy="26670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1"/>
          </p:nvPr>
        </p:nvSpPr>
        <p:spPr>
          <a:xfrm>
            <a:off x="4715854" y="3581400"/>
            <a:ext cx="4267200" cy="26670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77667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 name="Text Placeholder 2"/>
          <p:cNvSpPr>
            <a:spLocks noGrp="1"/>
          </p:cNvSpPr>
          <p:nvPr>
            <p:ph type="body" idx="1"/>
          </p:nvPr>
        </p:nvSpPr>
        <p:spPr>
          <a:xfrm>
            <a:off x="76200" y="990600"/>
            <a:ext cx="4361471" cy="639762"/>
          </a:xfrm>
          <a:prstGeom prst="rect">
            <a:avLst/>
          </a:prstGeom>
        </p:spPr>
        <p:txBody>
          <a:bodyPr anchor="b"/>
          <a:lstStyle>
            <a:lvl1pPr marL="214313" indent="-214313">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3"/>
          <p:cNvSpPr>
            <a:spLocks noGrp="1"/>
          </p:cNvSpPr>
          <p:nvPr>
            <p:ph sz="half" idx="2"/>
          </p:nvPr>
        </p:nvSpPr>
        <p:spPr>
          <a:xfrm>
            <a:off x="67654" y="1676400"/>
            <a:ext cx="4343400"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3"/>
          </p:nvPr>
        </p:nvSpPr>
        <p:spPr>
          <a:xfrm>
            <a:off x="4648200" y="990600"/>
            <a:ext cx="4370996" cy="639762"/>
          </a:xfrm>
          <a:prstGeom prst="rect">
            <a:avLst/>
          </a:prstGeom>
        </p:spPr>
        <p:txBody>
          <a:bodyPr anchor="b"/>
          <a:lstStyle>
            <a:lvl1pPr marL="204788" indent="-204788">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4"/>
          </p:nvPr>
        </p:nvSpPr>
        <p:spPr>
          <a:xfrm>
            <a:off x="4645025" y="1676400"/>
            <a:ext cx="4346575"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76963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Rectangle 3"/>
          <p:cNvSpPr>
            <a:spLocks noGrp="1" noChangeArrowheads="1"/>
          </p:cNvSpPr>
          <p:nvPr>
            <p:ph type="body" idx="1"/>
          </p:nvPr>
        </p:nvSpPr>
        <p:spPr bwMode="auto">
          <a:xfrm>
            <a:off x="67654" y="990600"/>
            <a:ext cx="8915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8" name="Picture 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390357866"/>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 id="2147484355" r:id="rId12"/>
    <p:sldLayoutId id="2147484356" r:id="rId13"/>
    <p:sldLayoutId id="2147484357" r:id="rId14"/>
    <p:sldLayoutId id="2147484358" r:id="rId15"/>
    <p:sldLayoutId id="2147484359" r:id="rId16"/>
    <p:sldLayoutId id="2147484360" r:id="rId17"/>
    <p:sldLayoutId id="2147484361" r:id="rId18"/>
  </p:sldLayoutIdLst>
  <p:hf sldNum="0" hdr="0" ftr="0" dt="0"/>
  <p:txStyles>
    <p:titleStyle>
      <a:lvl1pPr algn="l" rtl="0" eaLnBrk="1" fontAlgn="base" hangingPunct="1">
        <a:lnSpc>
          <a:spcPct val="90000"/>
        </a:lnSpc>
        <a:spcBef>
          <a:spcPct val="0"/>
        </a:spcBef>
        <a:spcAft>
          <a:spcPct val="0"/>
        </a:spcAft>
        <a:defRPr sz="2200" b="1">
          <a:solidFill>
            <a:schemeClr val="tx2"/>
          </a:solidFill>
          <a:latin typeface="+mj-lt"/>
          <a:ea typeface="+mj-ea"/>
          <a:cs typeface="+mj-cs"/>
        </a:defRPr>
      </a:lvl1pPr>
      <a:lvl2pPr algn="l" rtl="0" eaLnBrk="1" fontAlgn="base" hangingPunct="1">
        <a:lnSpc>
          <a:spcPct val="90000"/>
        </a:lnSpc>
        <a:spcBef>
          <a:spcPct val="0"/>
        </a:spcBef>
        <a:spcAft>
          <a:spcPct val="0"/>
        </a:spcAft>
        <a:defRPr sz="2200" b="1">
          <a:solidFill>
            <a:schemeClr val="tx2"/>
          </a:solidFill>
          <a:latin typeface="Arial" charset="0"/>
        </a:defRPr>
      </a:lvl2pPr>
      <a:lvl3pPr algn="l" rtl="0" eaLnBrk="1" fontAlgn="base" hangingPunct="1">
        <a:lnSpc>
          <a:spcPct val="90000"/>
        </a:lnSpc>
        <a:spcBef>
          <a:spcPct val="0"/>
        </a:spcBef>
        <a:spcAft>
          <a:spcPct val="0"/>
        </a:spcAft>
        <a:defRPr sz="2200" b="1">
          <a:solidFill>
            <a:schemeClr val="tx2"/>
          </a:solidFill>
          <a:latin typeface="Arial" charset="0"/>
        </a:defRPr>
      </a:lvl3pPr>
      <a:lvl4pPr algn="l" rtl="0" eaLnBrk="1" fontAlgn="base" hangingPunct="1">
        <a:lnSpc>
          <a:spcPct val="90000"/>
        </a:lnSpc>
        <a:spcBef>
          <a:spcPct val="0"/>
        </a:spcBef>
        <a:spcAft>
          <a:spcPct val="0"/>
        </a:spcAft>
        <a:defRPr sz="2200" b="1">
          <a:solidFill>
            <a:schemeClr val="tx2"/>
          </a:solidFill>
          <a:latin typeface="Arial" charset="0"/>
        </a:defRPr>
      </a:lvl4pPr>
      <a:lvl5pPr algn="l" rtl="0" eaLnBrk="1" fontAlgn="base" hangingPunct="1">
        <a:lnSpc>
          <a:spcPct val="90000"/>
        </a:lnSpc>
        <a:spcBef>
          <a:spcPct val="0"/>
        </a:spcBef>
        <a:spcAft>
          <a:spcPct val="0"/>
        </a:spcAft>
        <a:defRPr sz="2200" b="1">
          <a:solidFill>
            <a:schemeClr val="tx2"/>
          </a:solidFill>
          <a:latin typeface="Arial" charset="0"/>
        </a:defRPr>
      </a:lvl5pPr>
      <a:lvl6pPr marL="457200" algn="l" rtl="0" eaLnBrk="1" fontAlgn="base" hangingPunct="1">
        <a:lnSpc>
          <a:spcPct val="90000"/>
        </a:lnSpc>
        <a:spcBef>
          <a:spcPct val="0"/>
        </a:spcBef>
        <a:spcAft>
          <a:spcPct val="0"/>
        </a:spcAft>
        <a:defRPr sz="2200" b="1">
          <a:solidFill>
            <a:schemeClr val="tx2"/>
          </a:solidFill>
          <a:latin typeface="Arial" charset="0"/>
        </a:defRPr>
      </a:lvl6pPr>
      <a:lvl7pPr marL="914400" algn="l" rtl="0" eaLnBrk="1" fontAlgn="base" hangingPunct="1">
        <a:lnSpc>
          <a:spcPct val="90000"/>
        </a:lnSpc>
        <a:spcBef>
          <a:spcPct val="0"/>
        </a:spcBef>
        <a:spcAft>
          <a:spcPct val="0"/>
        </a:spcAft>
        <a:defRPr sz="2200" b="1">
          <a:solidFill>
            <a:schemeClr val="tx2"/>
          </a:solidFill>
          <a:latin typeface="Arial" charset="0"/>
        </a:defRPr>
      </a:lvl7pPr>
      <a:lvl8pPr marL="1371600" algn="l" rtl="0" eaLnBrk="1" fontAlgn="base" hangingPunct="1">
        <a:lnSpc>
          <a:spcPct val="90000"/>
        </a:lnSpc>
        <a:spcBef>
          <a:spcPct val="0"/>
        </a:spcBef>
        <a:spcAft>
          <a:spcPct val="0"/>
        </a:spcAft>
        <a:defRPr sz="2200" b="1">
          <a:solidFill>
            <a:schemeClr val="tx2"/>
          </a:solidFill>
          <a:latin typeface="Arial" charset="0"/>
        </a:defRPr>
      </a:lvl8pPr>
      <a:lvl9pPr marL="1828800" algn="l" rtl="0" eaLnBrk="1" fontAlgn="base" hangingPunct="1">
        <a:lnSpc>
          <a:spcPct val="90000"/>
        </a:lnSpc>
        <a:spcBef>
          <a:spcPct val="0"/>
        </a:spcBef>
        <a:spcAft>
          <a:spcPct val="0"/>
        </a:spcAft>
        <a:defRPr sz="2200" b="1">
          <a:solidFill>
            <a:schemeClr val="tx2"/>
          </a:solidFill>
          <a:latin typeface="Arial" charset="0"/>
        </a:defRPr>
      </a:lvl9pPr>
    </p:titleStyle>
    <p:bodyStyle>
      <a:lvl1pPr marL="209550" indent="-209550" algn="l" rtl="0" eaLnBrk="1" fontAlgn="base" hangingPunct="1">
        <a:lnSpc>
          <a:spcPct val="90000"/>
        </a:lnSpc>
        <a:spcBef>
          <a:spcPct val="65000"/>
        </a:spcBef>
        <a:spcAft>
          <a:spcPct val="0"/>
        </a:spcAft>
        <a:buClr>
          <a:schemeClr val="accent5"/>
        </a:buClr>
        <a:buFont typeface="Wingdings" pitchFamily="34" charset="2"/>
        <a:buChar char="Ø"/>
        <a:defRPr sz="1600">
          <a:solidFill>
            <a:schemeClr val="tx1"/>
          </a:solidFill>
          <a:latin typeface="+mn-lt"/>
          <a:ea typeface="+mn-ea"/>
          <a:cs typeface="+mn-cs"/>
        </a:defRPr>
      </a:lvl1pPr>
      <a:lvl2pPr marL="395288" indent="-184150" algn="l" rtl="0" eaLnBrk="1" fontAlgn="base" hangingPunct="1">
        <a:lnSpc>
          <a:spcPct val="90000"/>
        </a:lnSpc>
        <a:spcBef>
          <a:spcPct val="30000"/>
        </a:spcBef>
        <a:spcAft>
          <a:spcPct val="0"/>
        </a:spcAft>
        <a:buClr>
          <a:schemeClr val="accent5"/>
        </a:buClr>
        <a:buFont typeface="Symbol" pitchFamily="82" charset="2"/>
        <a:buChar char="·"/>
        <a:defRPr sz="1600">
          <a:solidFill>
            <a:schemeClr val="tx1"/>
          </a:solidFill>
          <a:latin typeface="+mn-lt"/>
        </a:defRPr>
      </a:lvl2pPr>
      <a:lvl3pPr marL="593725" indent="-196850" algn="l" rtl="0" eaLnBrk="1" fontAlgn="base" hangingPunct="1">
        <a:lnSpc>
          <a:spcPct val="90000"/>
        </a:lnSpc>
        <a:spcBef>
          <a:spcPct val="15000"/>
        </a:spcBef>
        <a:spcAft>
          <a:spcPct val="0"/>
        </a:spcAft>
        <a:buClr>
          <a:schemeClr val="accent5"/>
        </a:buClr>
        <a:buChar char="–"/>
        <a:defRPr sz="1600">
          <a:solidFill>
            <a:schemeClr val="tx1"/>
          </a:solidFill>
          <a:latin typeface="+mn-lt"/>
        </a:defRPr>
      </a:lvl3pPr>
      <a:lvl4pPr marL="792163" indent="-196850" algn="l" rtl="0" eaLnBrk="1" fontAlgn="base" hangingPunct="1">
        <a:lnSpc>
          <a:spcPct val="90000"/>
        </a:lnSpc>
        <a:spcBef>
          <a:spcPct val="15000"/>
        </a:spcBef>
        <a:spcAft>
          <a:spcPct val="0"/>
        </a:spcAft>
        <a:buClr>
          <a:schemeClr val="accent5"/>
        </a:buClr>
        <a:buChar char="»"/>
        <a:defRPr sz="1600">
          <a:solidFill>
            <a:schemeClr val="tx1"/>
          </a:solidFill>
          <a:latin typeface="+mn-lt"/>
        </a:defRPr>
      </a:lvl4pPr>
      <a:lvl5pPr marL="977900" indent="-184150" algn="l" rtl="0" eaLnBrk="1" fontAlgn="base" hangingPunct="1">
        <a:lnSpc>
          <a:spcPct val="90000"/>
        </a:lnSpc>
        <a:spcBef>
          <a:spcPct val="15000"/>
        </a:spcBef>
        <a:spcAft>
          <a:spcPct val="0"/>
        </a:spcAft>
        <a:buClr>
          <a:schemeClr val="accent5"/>
        </a:buClr>
        <a:buChar char="›"/>
        <a:defRPr sz="1600">
          <a:solidFill>
            <a:schemeClr val="tx1"/>
          </a:solidFill>
          <a:latin typeface="+mn-lt"/>
        </a:defRPr>
      </a:lvl5pPr>
      <a:lvl6pPr marL="14351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6pPr>
      <a:lvl7pPr marL="18923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7pPr>
      <a:lvl8pPr marL="23495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8pPr>
      <a:lvl9pPr marL="28067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36" y="444508"/>
            <a:ext cx="8229600" cy="5216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136" y="982199"/>
            <a:ext cx="5332506" cy="3321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8367077" y="6420103"/>
            <a:ext cx="626035" cy="366183"/>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fld id="{A88B48FB-E956-2048-9E74-C69E7CAA26CC}" type="slidenum">
              <a:rPr lang="en-US" smtClean="0"/>
              <a:pPr/>
              <a:t>‹#›</a:t>
            </a:fld>
            <a:endParaRPr lang="en-US" dirty="0"/>
          </a:p>
        </p:txBody>
      </p:sp>
      <p:cxnSp>
        <p:nvCxnSpPr>
          <p:cNvPr id="7" name="Straight Connector 6"/>
          <p:cNvCxnSpPr/>
          <p:nvPr/>
        </p:nvCxnSpPr>
        <p:spPr>
          <a:xfrm>
            <a:off x="0" y="6420101"/>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4789" y="972237"/>
            <a:ext cx="8780462"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1260871"/>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Lst>
  <p:txStyles>
    <p:titleStyle>
      <a:lvl1pPr algn="l" defTabSz="457189" rtl="0" eaLnBrk="1" latinLnBrk="0" hangingPunct="1">
        <a:spcBef>
          <a:spcPct val="0"/>
        </a:spcBef>
        <a:buNone/>
        <a:defRPr sz="2000" b="1" kern="1200">
          <a:solidFill>
            <a:schemeClr val="tx1"/>
          </a:solidFill>
          <a:latin typeface="Arial"/>
          <a:ea typeface="+mj-ea"/>
          <a:cs typeface="Arial"/>
        </a:defRPr>
      </a:lvl1pPr>
    </p:titleStyle>
    <p:bodyStyle>
      <a:lvl1pPr marL="0" indent="0" algn="l" defTabSz="457189" rtl="0" eaLnBrk="1" latinLnBrk="0" hangingPunct="1">
        <a:spcBef>
          <a:spcPct val="20000"/>
        </a:spcBef>
        <a:buFont typeface="Arial"/>
        <a:buNone/>
        <a:defRPr sz="1000" kern="1200">
          <a:solidFill>
            <a:schemeClr val="tx1"/>
          </a:solidFill>
          <a:latin typeface="Arial"/>
          <a:ea typeface="+mn-ea"/>
          <a:cs typeface="Arial"/>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3/28/2025</a:t>
            </a:fld>
            <a:endParaRPr lang="en-US" dirty="0"/>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02899891"/>
      </p:ext>
    </p:extLst>
  </p:cSld>
  <p:clrMap bg1="dk1" tx1="lt1" bg2="dk2" tx2="lt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 id="2147484515" r:id="rId12"/>
    <p:sldLayoutId id="2147484516" r:id="rId13"/>
    <p:sldLayoutId id="2147484517" r:id="rId14"/>
    <p:sldLayoutId id="2147484518" r:id="rId15"/>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13109" y="1"/>
            <a:ext cx="1827610"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34" y="685801"/>
            <a:ext cx="7514035"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3233" y="2667000"/>
            <a:ext cx="7514035"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9492" y="5883276"/>
            <a:ext cx="857250"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49C8785B-1FC5-41E9-9965-2679D77BECAA}" type="datetimeFigureOut">
              <a:rPr lang="en-US" smtClean="0"/>
              <a:t>3/28/2025</a:t>
            </a:fld>
            <a:endParaRPr lang="en-US"/>
          </a:p>
        </p:txBody>
      </p:sp>
      <p:sp>
        <p:nvSpPr>
          <p:cNvPr id="5" name="Footer Placeholder 4"/>
          <p:cNvSpPr>
            <a:spLocks noGrp="1"/>
          </p:cNvSpPr>
          <p:nvPr>
            <p:ph type="ftr" sz="quarter" idx="3"/>
          </p:nvPr>
        </p:nvSpPr>
        <p:spPr>
          <a:xfrm>
            <a:off x="1929210" y="5883276"/>
            <a:ext cx="5313133" cy="3651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13893" y="5883276"/>
            <a:ext cx="413375"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B64D4D57-20DC-442E-817C-72CCF5817452}" type="slidenum">
              <a:rPr lang="en-US" smtClean="0"/>
              <a:t>‹#›</a:t>
            </a:fld>
            <a:endParaRPr lang="en-US"/>
          </a:p>
        </p:txBody>
      </p:sp>
    </p:spTree>
    <p:extLst>
      <p:ext uri="{BB962C8B-B14F-4D97-AF65-F5344CB8AC3E}">
        <p14:creationId xmlns:p14="http://schemas.microsoft.com/office/powerpoint/2010/main" val="445809842"/>
      </p:ext>
    </p:extLst>
  </p:cSld>
  <p:clrMap bg1="lt1" tx1="dk1" bg2="lt2" tx2="dk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 id="2147484531" r:id="rId12"/>
    <p:sldLayoutId id="2147484532" r:id="rId13"/>
    <p:sldLayoutId id="2147484533" r:id="rId14"/>
    <p:sldLayoutId id="2147484534" r:id="rId15"/>
    <p:sldLayoutId id="2147484535" r:id="rId16"/>
    <p:sldLayoutId id="2147484536" r:id="rId17"/>
  </p:sldLayoutIdLst>
  <p:txStyles>
    <p:titleStyle>
      <a:lvl1pPr algn="ctr" defTabSz="342900" rtl="0" eaLnBrk="1" latinLnBrk="0" hangingPunct="1">
        <a:spcBef>
          <a:spcPct val="0"/>
        </a:spcBef>
        <a:buNone/>
        <a:defRPr sz="3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5.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https://files.constantcontact.com/4fdfceab001/4cd6bb01-03f4-42e5-8212-a383c9bfe9d8.png?rdr=true" TargetMode="Externa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package" Target="../embeddings/Microsoft_Excel_Worksheet.xlsx"/><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package" Target="../embeddings/Microsoft_Excel_Worksheet1.xlsx"/><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05" name="Freeform 6">
            <a:extLst>
              <a:ext uri="{FF2B5EF4-FFF2-40B4-BE49-F238E27FC236}">
                <a16:creationId xmlns:a16="http://schemas.microsoft.com/office/drawing/2014/main" id="{785CAC15-3286-4EDF-BFCC-8ABD4A6C0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107" name="Rectangle 2106">
            <a:extLst>
              <a:ext uri="{FF2B5EF4-FFF2-40B4-BE49-F238E27FC236}">
                <a16:creationId xmlns:a16="http://schemas.microsoft.com/office/drawing/2014/main" id="{3BC50DD1-DD7D-4E46-87FA-488D20EFD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9" name="Freeform: Shape 2108">
            <a:extLst>
              <a:ext uri="{FF2B5EF4-FFF2-40B4-BE49-F238E27FC236}">
                <a16:creationId xmlns:a16="http://schemas.microsoft.com/office/drawing/2014/main" id="{5C2AC00E-795B-4042-8AE5-AB81D1038E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645223" y="1645226"/>
            <a:ext cx="6857997" cy="3567551"/>
          </a:xfrm>
          <a:custGeom>
            <a:avLst/>
            <a:gdLst>
              <a:gd name="connsiteX0" fmla="*/ 6857997 w 6857997"/>
              <a:gd name="connsiteY0" fmla="*/ 0 h 4756735"/>
              <a:gd name="connsiteX1" fmla="*/ 6857997 w 6857997"/>
              <a:gd name="connsiteY1" fmla="*/ 4458285 h 4756735"/>
              <a:gd name="connsiteX2" fmla="*/ 4861980 w 6857997"/>
              <a:gd name="connsiteY2" fmla="*/ 4458285 h 4756735"/>
              <a:gd name="connsiteX3" fmla="*/ 4480980 w 6857997"/>
              <a:gd name="connsiteY3" fmla="*/ 4744036 h 4756735"/>
              <a:gd name="connsiteX4" fmla="*/ 4472514 w 6857997"/>
              <a:gd name="connsiteY4" fmla="*/ 4747210 h 4756735"/>
              <a:gd name="connsiteX5" fmla="*/ 4459814 w 6857997"/>
              <a:gd name="connsiteY5" fmla="*/ 4751973 h 4756735"/>
              <a:gd name="connsiteX6" fmla="*/ 4447114 w 6857997"/>
              <a:gd name="connsiteY6" fmla="*/ 4756735 h 4756735"/>
              <a:gd name="connsiteX7" fmla="*/ 4436530 w 6857997"/>
              <a:gd name="connsiteY7" fmla="*/ 4756735 h 4756735"/>
              <a:gd name="connsiteX8" fmla="*/ 4423830 w 6857997"/>
              <a:gd name="connsiteY8" fmla="*/ 4756735 h 4756735"/>
              <a:gd name="connsiteX9" fmla="*/ 4413247 w 6857997"/>
              <a:gd name="connsiteY9" fmla="*/ 4751973 h 4756735"/>
              <a:gd name="connsiteX10" fmla="*/ 4400547 w 6857997"/>
              <a:gd name="connsiteY10" fmla="*/ 4747210 h 4756735"/>
              <a:gd name="connsiteX11" fmla="*/ 4392080 w 6857997"/>
              <a:gd name="connsiteY11" fmla="*/ 4744036 h 4756735"/>
              <a:gd name="connsiteX12" fmla="*/ 4011080 w 6857997"/>
              <a:gd name="connsiteY12" fmla="*/ 4458285 h 4756735"/>
              <a:gd name="connsiteX13" fmla="*/ 0 w 6857997"/>
              <a:gd name="connsiteY13" fmla="*/ 4458285 h 4756735"/>
              <a:gd name="connsiteX14" fmla="*/ 1 w 6857997"/>
              <a:gd name="connsiteY14" fmla="*/ 0 h 47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7997" h="4756735">
                <a:moveTo>
                  <a:pt x="6857997" y="0"/>
                </a:moveTo>
                <a:lnTo>
                  <a:pt x="6857997" y="4458285"/>
                </a:lnTo>
                <a:lnTo>
                  <a:pt x="4861980" y="4458285"/>
                </a:lnTo>
                <a:lnTo>
                  <a:pt x="4480980" y="4744036"/>
                </a:lnTo>
                <a:lnTo>
                  <a:pt x="4472514" y="4747210"/>
                </a:lnTo>
                <a:lnTo>
                  <a:pt x="4459814" y="4751973"/>
                </a:lnTo>
                <a:lnTo>
                  <a:pt x="4447114" y="4756735"/>
                </a:lnTo>
                <a:lnTo>
                  <a:pt x="4436530" y="4756735"/>
                </a:lnTo>
                <a:lnTo>
                  <a:pt x="4423830" y="4756735"/>
                </a:lnTo>
                <a:lnTo>
                  <a:pt x="4413247" y="4751973"/>
                </a:lnTo>
                <a:lnTo>
                  <a:pt x="4400547" y="4747210"/>
                </a:lnTo>
                <a:lnTo>
                  <a:pt x="4392080" y="4744036"/>
                </a:lnTo>
                <a:lnTo>
                  <a:pt x="4011080" y="4458285"/>
                </a:lnTo>
                <a:lnTo>
                  <a:pt x="0" y="4458285"/>
                </a:lnTo>
                <a:lnTo>
                  <a:pt x="1" y="0"/>
                </a:lnTo>
                <a:close/>
              </a:path>
            </a:pathLst>
          </a:custGeom>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Title 2">
            <a:extLst>
              <a:ext uri="{FF2B5EF4-FFF2-40B4-BE49-F238E27FC236}">
                <a16:creationId xmlns:a16="http://schemas.microsoft.com/office/drawing/2014/main" id="{8C22DE07-B2C6-4253-B21A-6CF66957EE54}"/>
              </a:ext>
            </a:extLst>
          </p:cNvPr>
          <p:cNvSpPr>
            <a:spLocks noGrp="1"/>
          </p:cNvSpPr>
          <p:nvPr>
            <p:ph type="title"/>
          </p:nvPr>
        </p:nvSpPr>
        <p:spPr>
          <a:xfrm>
            <a:off x="368392" y="1503224"/>
            <a:ext cx="2628900" cy="3217333"/>
          </a:xfrm>
        </p:spPr>
        <p:txBody>
          <a:bodyPr vert="horz" lIns="91440" tIns="45720" rIns="91440" bIns="45720" rtlCol="0" anchor="ctr">
            <a:normAutofit/>
          </a:bodyPr>
          <a:lstStyle/>
          <a:p>
            <a:r>
              <a:rPr lang="en-US" sz="3500" dirty="0">
                <a:cs typeface="+mj-cs"/>
              </a:rPr>
              <a:t>GM</a:t>
            </a:r>
            <a:br>
              <a:rPr lang="en-US" sz="3500" dirty="0">
                <a:cs typeface="+mj-cs"/>
              </a:rPr>
            </a:br>
            <a:r>
              <a:rPr lang="en-US" sz="3500" dirty="0">
                <a:cs typeface="+mj-cs"/>
              </a:rPr>
              <a:t>Leadership Report – </a:t>
            </a:r>
            <a:br>
              <a:rPr lang="en-US" sz="3500" dirty="0">
                <a:cs typeface="+mj-cs"/>
              </a:rPr>
            </a:br>
            <a:r>
              <a:rPr lang="en-US" sz="3500" dirty="0">
                <a:cs typeface="+mj-cs"/>
              </a:rPr>
              <a:t>John Viola</a:t>
            </a:r>
          </a:p>
        </p:txBody>
      </p:sp>
      <p:sp>
        <p:nvSpPr>
          <p:cNvPr id="2" name="Title 2">
            <a:extLst>
              <a:ext uri="{FF2B5EF4-FFF2-40B4-BE49-F238E27FC236}">
                <a16:creationId xmlns:a16="http://schemas.microsoft.com/office/drawing/2014/main" id="{40FC7D45-B3C2-E8AD-230D-0FB87D2ED046}"/>
              </a:ext>
            </a:extLst>
          </p:cNvPr>
          <p:cNvSpPr txBox="1">
            <a:spLocks/>
          </p:cNvSpPr>
          <p:nvPr/>
        </p:nvSpPr>
        <p:spPr>
          <a:xfrm>
            <a:off x="432707" y="5589091"/>
            <a:ext cx="2628900" cy="880468"/>
          </a:xfrm>
          <a:prstGeom prst="rect">
            <a:avLst/>
          </a:prstGeom>
          <a:effectLst/>
        </p:spPr>
        <p:txBody>
          <a:bodyPr vert="horz" lIns="91440" tIns="45720" rIns="91440" bIns="45720" rtlCol="0" anchor="t">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ct val="20000"/>
              </a:spcBef>
              <a:spcAft>
                <a:spcPts val="600"/>
              </a:spcAft>
              <a:buClr>
                <a:schemeClr val="accent1"/>
              </a:buClr>
            </a:pPr>
            <a:r>
              <a:rPr lang="en-US" sz="1800" dirty="0">
                <a:solidFill>
                  <a:schemeClr val="bg1"/>
                </a:solidFill>
                <a:latin typeface="+mn-lt"/>
                <a:ea typeface="+mn-ea"/>
                <a:cs typeface="+mn-cs"/>
              </a:rPr>
              <a:t>March 29, 2025</a:t>
            </a:r>
          </a:p>
        </p:txBody>
      </p:sp>
      <p:pic>
        <p:nvPicPr>
          <p:cNvPr id="7" name="Picture 6" descr="A picnic area with benches and a brick building&#10;&#10;AI-generated content may be incorrect.">
            <a:extLst>
              <a:ext uri="{FF2B5EF4-FFF2-40B4-BE49-F238E27FC236}">
                <a16:creationId xmlns:a16="http://schemas.microsoft.com/office/drawing/2014/main" id="{2D162AF6-7B88-509D-2A10-7DAA698469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2598" y="4505618"/>
            <a:ext cx="2871402" cy="2153551"/>
          </a:xfrm>
          <a:prstGeom prst="rect">
            <a:avLst/>
          </a:prstGeom>
        </p:spPr>
      </p:pic>
      <p:pic>
        <p:nvPicPr>
          <p:cNvPr id="3" name="Picture 2" descr="A building under construction with a fence and a blue box&#10;&#10;AI-generated content may be incorrect.">
            <a:extLst>
              <a:ext uri="{FF2B5EF4-FFF2-40B4-BE49-F238E27FC236}">
                <a16:creationId xmlns:a16="http://schemas.microsoft.com/office/drawing/2014/main" id="{C37297E5-48C4-5701-D728-EEC61E52DE56}"/>
              </a:ext>
            </a:extLst>
          </p:cNvPr>
          <p:cNvPicPr>
            <a:picLocks noChangeAspect="1"/>
          </p:cNvPicPr>
          <p:nvPr/>
        </p:nvPicPr>
        <p:blipFill>
          <a:blip r:embed="rId3" cstate="print">
            <a:extLst>
              <a:ext uri="{28A0092B-C50C-407E-A947-70E740481C1C}">
                <a14:useLocalDpi xmlns:a14="http://schemas.microsoft.com/office/drawing/2010/main" val="0"/>
              </a:ext>
            </a:extLst>
          </a:blip>
          <a:srcRect l="5319" r="16302"/>
          <a:stretch/>
        </p:blipFill>
        <p:spPr>
          <a:xfrm rot="5400000">
            <a:off x="4110642" y="276575"/>
            <a:ext cx="4252886" cy="4069543"/>
          </a:xfrm>
          <a:prstGeom prst="rect">
            <a:avLst/>
          </a:prstGeom>
        </p:spPr>
      </p:pic>
      <p:pic>
        <p:nvPicPr>
          <p:cNvPr id="5" name="Picture 4" descr="A gazebo in a grassy area&#10;&#10;AI-generated content may be incorrect.">
            <a:extLst>
              <a:ext uri="{FF2B5EF4-FFF2-40B4-BE49-F238E27FC236}">
                <a16:creationId xmlns:a16="http://schemas.microsoft.com/office/drawing/2014/main" id="{C9725AF5-7B9F-B07A-3619-C90ACB529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5684" y="4505614"/>
            <a:ext cx="2871402" cy="2153551"/>
          </a:xfrm>
          <a:prstGeom prst="rect">
            <a:avLst/>
          </a:prstGeom>
        </p:spPr>
      </p:pic>
    </p:spTree>
    <p:extLst>
      <p:ext uri="{BB962C8B-B14F-4D97-AF65-F5344CB8AC3E}">
        <p14:creationId xmlns:p14="http://schemas.microsoft.com/office/powerpoint/2010/main" val="363831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5E4F6E7-71F6-7FE1-2219-12CB83F42B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0CB476-5A36-F821-6418-88AB0687E6AB}"/>
              </a:ext>
            </a:extLst>
          </p:cNvPr>
          <p:cNvSpPr>
            <a:spLocks noGrp="1"/>
          </p:cNvSpPr>
          <p:nvPr>
            <p:ph type="title"/>
          </p:nvPr>
        </p:nvSpPr>
        <p:spPr>
          <a:xfrm>
            <a:off x="809997" y="417250"/>
            <a:ext cx="7524003" cy="905523"/>
          </a:xfrm>
        </p:spPr>
        <p:txBody>
          <a:bodyPr/>
          <a:lstStyle/>
          <a:p>
            <a:pPr algn="ctr"/>
            <a:r>
              <a:rPr lang="en-US" dirty="0"/>
              <a:t>Bocce Ball Courts</a:t>
            </a:r>
          </a:p>
        </p:txBody>
      </p:sp>
      <p:sp>
        <p:nvSpPr>
          <p:cNvPr id="7" name="Title 12">
            <a:extLst>
              <a:ext uri="{FF2B5EF4-FFF2-40B4-BE49-F238E27FC236}">
                <a16:creationId xmlns:a16="http://schemas.microsoft.com/office/drawing/2014/main" id="{65BD217E-4DF1-EEE2-14F1-CDEED6A23F25}"/>
              </a:ext>
            </a:extLst>
          </p:cNvPr>
          <p:cNvSpPr txBox="1">
            <a:spLocks/>
          </p:cNvSpPr>
          <p:nvPr/>
        </p:nvSpPr>
        <p:spPr>
          <a:xfrm>
            <a:off x="257452" y="1953087"/>
            <a:ext cx="8664606" cy="2395918"/>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1" indent="0" algn="l" defTabSz="914400" rtl="0" eaLnBrk="1" fontAlgn="auto" latinLnBrk="0" hangingPunct="1">
              <a:lnSpc>
                <a:spcPct val="100000"/>
              </a:lnSpc>
              <a:spcBef>
                <a:spcPct val="0"/>
              </a:spcBef>
              <a:spcAft>
                <a:spcPts val="60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lvl="1" indent="-346075">
              <a:spcBef>
                <a:spcPct val="0"/>
              </a:spcBef>
              <a:spcAft>
                <a:spcPts val="600"/>
              </a:spcAft>
              <a:buFont typeface="Arial" panose="020B0604020202020204" pitchFamily="34" charset="0"/>
              <a:buChar char="•"/>
              <a:defRPr/>
            </a:pPr>
            <a:r>
              <a:rPr lang="en-US" dirty="0">
                <a:solidFill>
                  <a:prstClr val="black"/>
                </a:solidFill>
              </a:rPr>
              <a:t>Leagues forming – play to begin in May</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Request to </a:t>
            </a:r>
            <a:r>
              <a:rPr lang="en-US" dirty="0">
                <a:solidFill>
                  <a:prstClr val="black"/>
                </a:solidFill>
                <a:latin typeface="Century Gothic" panose="020B0502020202020204"/>
              </a:rPr>
              <a:t>replace</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bocce ball courts</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Two club size courts to be installed; requesting approval today</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Projected ROI of $85,343 by FY 2027 (Mike Galello)</a:t>
            </a: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pic>
        <p:nvPicPr>
          <p:cNvPr id="4" name="Picture 3">
            <a:extLst>
              <a:ext uri="{FF2B5EF4-FFF2-40B4-BE49-F238E27FC236}">
                <a16:creationId xmlns:a16="http://schemas.microsoft.com/office/drawing/2014/main" id="{C58AAC88-269B-A807-BBC7-A983C7B27A54}"/>
              </a:ext>
            </a:extLst>
          </p:cNvPr>
          <p:cNvPicPr>
            <a:picLocks noChangeAspect="1"/>
          </p:cNvPicPr>
          <p:nvPr/>
        </p:nvPicPr>
        <p:blipFill>
          <a:blip r:embed="rId2"/>
          <a:srcRect l="11401" r="8934"/>
          <a:stretch/>
        </p:blipFill>
        <p:spPr>
          <a:xfrm rot="5400000">
            <a:off x="3332949" y="1439699"/>
            <a:ext cx="2475817" cy="7526284"/>
          </a:xfrm>
          <a:prstGeom prst="rect">
            <a:avLst/>
          </a:prstGeom>
        </p:spPr>
      </p:pic>
    </p:spTree>
    <p:extLst>
      <p:ext uri="{BB962C8B-B14F-4D97-AF65-F5344CB8AC3E}">
        <p14:creationId xmlns:p14="http://schemas.microsoft.com/office/powerpoint/2010/main" val="749055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F784F84-3150-E9C9-BEDD-ABB35674B8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8C745F-FB11-8DA7-35F2-77313B947BD9}"/>
              </a:ext>
            </a:extLst>
          </p:cNvPr>
          <p:cNvSpPr>
            <a:spLocks noGrp="1"/>
          </p:cNvSpPr>
          <p:nvPr>
            <p:ph type="title"/>
          </p:nvPr>
        </p:nvSpPr>
        <p:spPr>
          <a:xfrm>
            <a:off x="809997" y="417250"/>
            <a:ext cx="7524003" cy="905523"/>
          </a:xfrm>
        </p:spPr>
        <p:txBody>
          <a:bodyPr/>
          <a:lstStyle/>
          <a:p>
            <a:pPr algn="ctr"/>
            <a:r>
              <a:rPr lang="en-US" dirty="0"/>
              <a:t>Bulkheads</a:t>
            </a:r>
          </a:p>
        </p:txBody>
      </p:sp>
      <p:sp>
        <p:nvSpPr>
          <p:cNvPr id="7" name="Title 12">
            <a:extLst>
              <a:ext uri="{FF2B5EF4-FFF2-40B4-BE49-F238E27FC236}">
                <a16:creationId xmlns:a16="http://schemas.microsoft.com/office/drawing/2014/main" id="{F945D666-B6BA-431C-EF52-9137E01EFC90}"/>
              </a:ext>
            </a:extLst>
          </p:cNvPr>
          <p:cNvSpPr txBox="1">
            <a:spLocks/>
          </p:cNvSpPr>
          <p:nvPr/>
        </p:nvSpPr>
        <p:spPr>
          <a:xfrm>
            <a:off x="4225770" y="1873188"/>
            <a:ext cx="4793943" cy="2475817"/>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1" indent="0" algn="l" defTabSz="914400" rtl="0" eaLnBrk="1" fontAlgn="auto" latinLnBrk="0" hangingPunct="1">
              <a:lnSpc>
                <a:spcPct val="100000"/>
              </a:lnSpc>
              <a:spcBef>
                <a:spcPct val="0"/>
              </a:spcBef>
              <a:spcAft>
                <a:spcPts val="60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Requesting approval today during capital requests</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Locking in price of $450 per linear foot for bulkhead replacement for the next two years</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1,500 linear feet to be completed each year</a:t>
            </a:r>
          </a:p>
          <a:p>
            <a:pPr marL="803275" lvl="2" indent="-346075">
              <a:spcBef>
                <a:spcPct val="0"/>
              </a:spcBef>
              <a:spcAft>
                <a:spcPts val="600"/>
              </a:spcAft>
              <a:buFont typeface="Arial" panose="020B0604020202020204" pitchFamily="34" charset="0"/>
              <a:buChar char="•"/>
              <a:defRPr/>
            </a:pPr>
            <a:r>
              <a:rPr lang="en-US" dirty="0">
                <a:solidFill>
                  <a:prstClr val="black"/>
                </a:solidFill>
                <a:latin typeface="Century Gothic" panose="020B0502020202020204"/>
              </a:rPr>
              <a:t>2026:  Clubhouse side bulkheads</a:t>
            </a:r>
          </a:p>
          <a:p>
            <a:pPr marL="803275" lvl="2" indent="-346075">
              <a:spcBef>
                <a:spcPct val="0"/>
              </a:spcBef>
              <a:spcAft>
                <a:spcPts val="600"/>
              </a:spcAft>
              <a:buFont typeface="Arial" panose="020B0604020202020204" pitchFamily="34" charset="0"/>
              <a:buChar char="•"/>
              <a:defRPr/>
            </a:pPr>
            <a:r>
              <a:rPr lang="en-US" dirty="0">
                <a:solidFill>
                  <a:prstClr val="black"/>
                </a:solidFill>
                <a:latin typeface="Century Gothic" panose="020B0502020202020204"/>
              </a:rPr>
              <a:t>2027:  </a:t>
            </a:r>
            <a:r>
              <a:rPr lang="en-US" dirty="0" err="1">
                <a:solidFill>
                  <a:prstClr val="black"/>
                </a:solidFill>
                <a:latin typeface="Century Gothic" panose="020B0502020202020204"/>
              </a:rPr>
              <a:t>Borderlinks</a:t>
            </a:r>
            <a:r>
              <a:rPr lang="en-US" dirty="0">
                <a:solidFill>
                  <a:prstClr val="black"/>
                </a:solidFill>
                <a:latin typeface="Century Gothic" panose="020B0502020202020204"/>
              </a:rPr>
              <a:t> and golf course</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endParaRPr lang="en-US" dirty="0">
              <a:solidFill>
                <a:prstClr val="black"/>
              </a:solidFill>
              <a:latin typeface="Century Gothic" panose="020B0502020202020204"/>
            </a:endParaRPr>
          </a:p>
        </p:txBody>
      </p:sp>
      <p:pic>
        <p:nvPicPr>
          <p:cNvPr id="4" name="Picture 3">
            <a:extLst>
              <a:ext uri="{FF2B5EF4-FFF2-40B4-BE49-F238E27FC236}">
                <a16:creationId xmlns:a16="http://schemas.microsoft.com/office/drawing/2014/main" id="{6F4E127D-D277-1DEB-FBA4-20D1D56D0DA5}"/>
              </a:ext>
            </a:extLst>
          </p:cNvPr>
          <p:cNvPicPr>
            <a:picLocks noChangeAspect="1"/>
          </p:cNvPicPr>
          <p:nvPr/>
        </p:nvPicPr>
        <p:blipFill>
          <a:blip r:embed="rId2"/>
          <a:stretch>
            <a:fillRect/>
          </a:stretch>
        </p:blipFill>
        <p:spPr>
          <a:xfrm>
            <a:off x="0" y="1873188"/>
            <a:ext cx="4145872" cy="5024748"/>
          </a:xfrm>
          <a:prstGeom prst="rect">
            <a:avLst/>
          </a:prstGeom>
        </p:spPr>
      </p:pic>
    </p:spTree>
    <p:extLst>
      <p:ext uri="{BB962C8B-B14F-4D97-AF65-F5344CB8AC3E}">
        <p14:creationId xmlns:p14="http://schemas.microsoft.com/office/powerpoint/2010/main" val="1866826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71" name="Freeform 6">
            <a:extLst>
              <a:ext uri="{FF2B5EF4-FFF2-40B4-BE49-F238E27FC236}">
                <a16:creationId xmlns:a16="http://schemas.microsoft.com/office/drawing/2014/main" id="{A14CE2B0-0F0F-433D-8ED6-770921C98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73" name="Freeform 9">
            <a:extLst>
              <a:ext uri="{FF2B5EF4-FFF2-40B4-BE49-F238E27FC236}">
                <a16:creationId xmlns:a16="http://schemas.microsoft.com/office/drawing/2014/main" id="{02AB05CC-4371-4DE4-AAE6-20E4B15796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47642"/>
            <a:ext cx="9144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Title 2">
            <a:extLst>
              <a:ext uri="{FF2B5EF4-FFF2-40B4-BE49-F238E27FC236}">
                <a16:creationId xmlns:a16="http://schemas.microsoft.com/office/drawing/2014/main" id="{8C22DE07-B2C6-4253-B21A-6CF66957EE54}"/>
              </a:ext>
            </a:extLst>
          </p:cNvPr>
          <p:cNvSpPr>
            <a:spLocks noGrp="1"/>
          </p:cNvSpPr>
          <p:nvPr>
            <p:ph type="title"/>
          </p:nvPr>
        </p:nvSpPr>
        <p:spPr>
          <a:xfrm>
            <a:off x="159797" y="3865188"/>
            <a:ext cx="7501632" cy="2983230"/>
          </a:xfrm>
        </p:spPr>
        <p:txBody>
          <a:bodyPr vert="horz" lIns="91440" tIns="45720" rIns="91440" bIns="45720" rtlCol="0" anchor="b">
            <a:normAutofit/>
          </a:bodyPr>
          <a:lstStyle/>
          <a:p>
            <a:pPr>
              <a:lnSpc>
                <a:spcPct val="90000"/>
              </a:lnSpc>
            </a:pPr>
            <a:r>
              <a:rPr lang="en-US" sz="3200" dirty="0">
                <a:cs typeface="+mj-cs"/>
              </a:rPr>
              <a:t>Director of Business Administration – </a:t>
            </a:r>
            <a:br>
              <a:rPr lang="en-US" sz="3200" dirty="0">
                <a:cs typeface="+mj-cs"/>
              </a:rPr>
            </a:br>
            <a:r>
              <a:rPr lang="en-US" sz="3200" dirty="0">
                <a:cs typeface="+mj-cs"/>
              </a:rPr>
              <a:t>Linda Martin</a:t>
            </a:r>
          </a:p>
        </p:txBody>
      </p:sp>
    </p:spTree>
    <p:extLst>
      <p:ext uri="{BB962C8B-B14F-4D97-AF65-F5344CB8AC3E}">
        <p14:creationId xmlns:p14="http://schemas.microsoft.com/office/powerpoint/2010/main" val="59824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B19D3F5-026A-07FD-41F3-4F31E8C1F3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E130B4-B542-AB17-AB78-DF3FC661F1B8}"/>
              </a:ext>
            </a:extLst>
          </p:cNvPr>
          <p:cNvSpPr>
            <a:spLocks noGrp="1"/>
          </p:cNvSpPr>
          <p:nvPr>
            <p:ph type="title"/>
          </p:nvPr>
        </p:nvSpPr>
        <p:spPr>
          <a:xfrm>
            <a:off x="809997" y="417250"/>
            <a:ext cx="7524003" cy="905523"/>
          </a:xfrm>
        </p:spPr>
        <p:txBody>
          <a:bodyPr/>
          <a:lstStyle/>
          <a:p>
            <a:pPr algn="ctr"/>
            <a:r>
              <a:rPr lang="en-US" dirty="0"/>
              <a:t>Gym Floor</a:t>
            </a:r>
          </a:p>
        </p:txBody>
      </p:sp>
      <p:sp>
        <p:nvSpPr>
          <p:cNvPr id="7" name="Title 12">
            <a:extLst>
              <a:ext uri="{FF2B5EF4-FFF2-40B4-BE49-F238E27FC236}">
                <a16:creationId xmlns:a16="http://schemas.microsoft.com/office/drawing/2014/main" id="{E14F3625-56FA-ABAA-E83E-C42510C63D2A}"/>
              </a:ext>
            </a:extLst>
          </p:cNvPr>
          <p:cNvSpPr txBox="1">
            <a:spLocks/>
          </p:cNvSpPr>
          <p:nvPr/>
        </p:nvSpPr>
        <p:spPr>
          <a:xfrm>
            <a:off x="257452" y="1873188"/>
            <a:ext cx="8762261" cy="2475817"/>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1" indent="0" algn="l" defTabSz="914400" rtl="0" eaLnBrk="1" fontAlgn="auto" latinLnBrk="0" hangingPunct="1">
              <a:lnSpc>
                <a:spcPct val="100000"/>
              </a:lnSpc>
              <a:spcBef>
                <a:spcPct val="0"/>
              </a:spcBef>
              <a:spcAft>
                <a:spcPts val="60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Pipe break in February lead to damage to gym floor</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Staff reviewed options on repair or replacement</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Recommended to replace floor with </a:t>
            </a:r>
            <a:r>
              <a:rPr kumimoji="0" lang="en-US"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DynaForce</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System</a:t>
            </a:r>
          </a:p>
        </p:txBody>
      </p:sp>
      <p:pic>
        <p:nvPicPr>
          <p:cNvPr id="4" name="Picture 3" descr="A wooden floor with a blue line&#10;&#10;AI-generated content may be incorrect.">
            <a:extLst>
              <a:ext uri="{FF2B5EF4-FFF2-40B4-BE49-F238E27FC236}">
                <a16:creationId xmlns:a16="http://schemas.microsoft.com/office/drawing/2014/main" id="{E46DBF68-505F-6E1F-D4A0-E512D6ED86E8}"/>
              </a:ext>
            </a:extLst>
          </p:cNvPr>
          <p:cNvPicPr>
            <a:picLocks noChangeAspect="1"/>
          </p:cNvPicPr>
          <p:nvPr/>
        </p:nvPicPr>
        <p:blipFill>
          <a:blip r:embed="rId2" cstate="print">
            <a:extLst>
              <a:ext uri="{28A0092B-C50C-407E-A947-70E740481C1C}">
                <a14:useLocalDpi xmlns:a14="http://schemas.microsoft.com/office/drawing/2010/main" val="0"/>
              </a:ext>
            </a:extLst>
          </a:blip>
          <a:srcRect l="17504"/>
          <a:stretch/>
        </p:blipFill>
        <p:spPr>
          <a:xfrm>
            <a:off x="0" y="3773008"/>
            <a:ext cx="3817488" cy="3084990"/>
          </a:xfrm>
          <a:prstGeom prst="rect">
            <a:avLst/>
          </a:prstGeom>
        </p:spPr>
      </p:pic>
      <p:pic>
        <p:nvPicPr>
          <p:cNvPr id="6" name="Picture 5" descr="A close-up of a wood floor&#10;&#10;AI-generated content may be incorrect.">
            <a:extLst>
              <a:ext uri="{FF2B5EF4-FFF2-40B4-BE49-F238E27FC236}">
                <a16:creationId xmlns:a16="http://schemas.microsoft.com/office/drawing/2014/main" id="{21C521FC-8C2C-04E8-3BC1-F1F5A54223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6514" y="3773008"/>
            <a:ext cx="4627486" cy="3084991"/>
          </a:xfrm>
          <a:prstGeom prst="rect">
            <a:avLst/>
          </a:prstGeom>
        </p:spPr>
      </p:pic>
    </p:spTree>
    <p:extLst>
      <p:ext uri="{BB962C8B-B14F-4D97-AF65-F5344CB8AC3E}">
        <p14:creationId xmlns:p14="http://schemas.microsoft.com/office/powerpoint/2010/main" val="4288605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5EBE6FA-F8CD-9069-0260-63815C2FC2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242ACA-CBB7-9A19-8502-5C8DAFBB4889}"/>
              </a:ext>
            </a:extLst>
          </p:cNvPr>
          <p:cNvSpPr>
            <a:spLocks noGrp="1"/>
          </p:cNvSpPr>
          <p:nvPr>
            <p:ph type="title"/>
          </p:nvPr>
        </p:nvSpPr>
        <p:spPr>
          <a:xfrm>
            <a:off x="809997" y="417250"/>
            <a:ext cx="7524003" cy="905523"/>
          </a:xfrm>
        </p:spPr>
        <p:txBody>
          <a:bodyPr/>
          <a:lstStyle/>
          <a:p>
            <a:pPr algn="ctr"/>
            <a:r>
              <a:rPr lang="en-US" dirty="0"/>
              <a:t>Recreation &amp; Parks</a:t>
            </a:r>
          </a:p>
        </p:txBody>
      </p:sp>
      <p:sp>
        <p:nvSpPr>
          <p:cNvPr id="7" name="Title 12">
            <a:extLst>
              <a:ext uri="{FF2B5EF4-FFF2-40B4-BE49-F238E27FC236}">
                <a16:creationId xmlns:a16="http://schemas.microsoft.com/office/drawing/2014/main" id="{7C953BCF-A13F-F129-AC85-9CD6CE459827}"/>
              </a:ext>
            </a:extLst>
          </p:cNvPr>
          <p:cNvSpPr txBox="1">
            <a:spLocks/>
          </p:cNvSpPr>
          <p:nvPr/>
        </p:nvSpPr>
        <p:spPr>
          <a:xfrm>
            <a:off x="257452" y="1873188"/>
            <a:ext cx="8762261" cy="2475817"/>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1" indent="0" algn="l" defTabSz="914400" rtl="0" eaLnBrk="1" fontAlgn="auto" latinLnBrk="0" hangingPunct="1">
              <a:lnSpc>
                <a:spcPct val="100000"/>
              </a:lnSpc>
              <a:spcBef>
                <a:spcPct val="0"/>
              </a:spcBef>
              <a:spcAft>
                <a:spcPts val="60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Activity Guide released this month</a:t>
            </a:r>
          </a:p>
          <a:p>
            <a:pPr marL="803275" lvl="2" indent="-346075">
              <a:spcBef>
                <a:spcPct val="0"/>
              </a:spcBef>
              <a:spcAft>
                <a:spcPts val="60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New activities/events including</a:t>
            </a:r>
            <a:r>
              <a:rPr lang="en-US" dirty="0">
                <a:solidFill>
                  <a:prstClr val="black"/>
                </a:solidFill>
                <a:latin typeface="Century Gothic" panose="020B0502020202020204"/>
              </a:rPr>
              <a:t>:  ballet, yoga, </a:t>
            </a:r>
            <a:r>
              <a:rPr lang="en-US" dirty="0" err="1">
                <a:solidFill>
                  <a:prstClr val="black"/>
                </a:solidFill>
                <a:latin typeface="Century Gothic" panose="020B0502020202020204"/>
              </a:rPr>
              <a:t>pilates</a:t>
            </a:r>
            <a:r>
              <a:rPr lang="en-US" dirty="0">
                <a:solidFill>
                  <a:prstClr val="black"/>
                </a:solidFill>
                <a:latin typeface="Century Gothic" panose="020B0502020202020204"/>
              </a:rPr>
              <a:t>, fusion fitness, tai chi,  P.E.P. (people enjoying people) social club, birding class, bike rodeo, Ocean Pines Got Talent, Bark on the Beach, Family Sand Castle Building Contest</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803275" marR="0" lvl="2"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Spring Flea Market:  April 5</a:t>
            </a:r>
            <a:r>
              <a:rPr kumimoji="0" lang="en-US" sz="1800" b="0" i="0" u="none" strike="noStrike" kern="1200" cap="none" spc="0" normalizeH="0" baseline="30000" noProof="0" dirty="0">
                <a:ln>
                  <a:noFill/>
                </a:ln>
                <a:solidFill>
                  <a:prstClr val="black"/>
                </a:solidFill>
                <a:effectLst/>
                <a:uLnTx/>
                <a:uFillTx/>
                <a:latin typeface="Century Gothic" panose="020B0502020202020204"/>
                <a:ea typeface="+mn-ea"/>
                <a:cs typeface="+mn-cs"/>
              </a:rPr>
              <a:t>th</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803275" marR="0" lvl="2"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Breakfast with the Easter Bunny:  April 12</a:t>
            </a:r>
            <a:r>
              <a:rPr lang="en-US" baseline="30000" dirty="0">
                <a:solidFill>
                  <a:prstClr val="black"/>
                </a:solidFill>
                <a:latin typeface="Century Gothic" panose="020B0502020202020204"/>
              </a:rPr>
              <a:t>th</a:t>
            </a:r>
            <a:endParaRPr lang="en-US" dirty="0">
              <a:solidFill>
                <a:prstClr val="black"/>
              </a:solidFill>
              <a:latin typeface="Century Gothic" panose="020B0502020202020204"/>
            </a:endParaRPr>
          </a:p>
          <a:p>
            <a:pPr marL="803275" marR="0" lvl="2"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Easter Celebration/Easter Egg Hunt:  April 19</a:t>
            </a:r>
            <a:r>
              <a:rPr kumimoji="0" lang="en-US" sz="1800" b="0" i="0" u="none" strike="noStrike" kern="1200" cap="none" spc="0" normalizeH="0" baseline="30000" noProof="0" dirty="0">
                <a:ln>
                  <a:noFill/>
                </a:ln>
                <a:solidFill>
                  <a:prstClr val="black"/>
                </a:solidFill>
                <a:effectLst/>
                <a:uLnTx/>
                <a:uFillTx/>
                <a:latin typeface="Century Gothic" panose="020B0502020202020204"/>
                <a:ea typeface="+mn-ea"/>
                <a:cs typeface="+mn-cs"/>
              </a:rPr>
              <a:t>th</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a:p>
            <a:pPr marL="346075" lvl="1" indent="-346075">
              <a:spcBef>
                <a:spcPct val="0"/>
              </a:spcBef>
              <a:spcAft>
                <a:spcPts val="600"/>
              </a:spcAft>
              <a:buFont typeface="Arial" panose="020B0604020202020204" pitchFamily="34" charset="0"/>
              <a:buChar char="•"/>
              <a:defRPr/>
            </a:pPr>
            <a:r>
              <a:rPr lang="en-US" dirty="0">
                <a:solidFill>
                  <a:prstClr val="black"/>
                </a:solidFill>
                <a:latin typeface="Century Gothic" panose="020B0502020202020204"/>
              </a:rPr>
              <a:t>Camps sold out after 1</a:t>
            </a:r>
            <a:r>
              <a:rPr lang="en-US" baseline="30000" dirty="0">
                <a:solidFill>
                  <a:prstClr val="black"/>
                </a:solidFill>
                <a:latin typeface="Century Gothic" panose="020B0502020202020204"/>
              </a:rPr>
              <a:t>st</a:t>
            </a:r>
            <a:r>
              <a:rPr lang="en-US" dirty="0">
                <a:solidFill>
                  <a:prstClr val="black"/>
                </a:solidFill>
                <a:latin typeface="Century Gothic" panose="020B0502020202020204"/>
              </a:rPr>
              <a:t> week of registration – wait list availability only</a:t>
            </a:r>
            <a:endPar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61797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CF07A8D-786C-8A2D-C635-C41CB9963F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C1EF70-692C-A0ED-5516-B581CF7195F0}"/>
              </a:ext>
            </a:extLst>
          </p:cNvPr>
          <p:cNvSpPr>
            <a:spLocks noGrp="1"/>
          </p:cNvSpPr>
          <p:nvPr>
            <p:ph type="title"/>
          </p:nvPr>
        </p:nvSpPr>
        <p:spPr>
          <a:xfrm>
            <a:off x="809997" y="417250"/>
            <a:ext cx="7524003" cy="905523"/>
          </a:xfrm>
        </p:spPr>
        <p:txBody>
          <a:bodyPr/>
          <a:lstStyle/>
          <a:p>
            <a:pPr algn="ctr"/>
            <a:r>
              <a:rPr lang="en-US" dirty="0"/>
              <a:t>Aquatics</a:t>
            </a:r>
          </a:p>
        </p:txBody>
      </p:sp>
      <p:sp>
        <p:nvSpPr>
          <p:cNvPr id="7" name="Title 12">
            <a:extLst>
              <a:ext uri="{FF2B5EF4-FFF2-40B4-BE49-F238E27FC236}">
                <a16:creationId xmlns:a16="http://schemas.microsoft.com/office/drawing/2014/main" id="{0EC65927-82ED-1C22-1E5A-FA76537DAD52}"/>
              </a:ext>
            </a:extLst>
          </p:cNvPr>
          <p:cNvSpPr txBox="1">
            <a:spLocks/>
          </p:cNvSpPr>
          <p:nvPr/>
        </p:nvSpPr>
        <p:spPr>
          <a:xfrm>
            <a:off x="257452" y="1873188"/>
            <a:ext cx="8762261" cy="2475817"/>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1" indent="0" algn="l" defTabSz="914400" rtl="0" eaLnBrk="1" fontAlgn="auto" latinLnBrk="0" hangingPunct="1">
              <a:lnSpc>
                <a:spcPct val="100000"/>
              </a:lnSpc>
              <a:spcBef>
                <a:spcPct val="0"/>
              </a:spcBef>
              <a:spcAft>
                <a:spcPts val="60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Swim &amp; Racquet</a:t>
            </a:r>
          </a:p>
          <a:p>
            <a:pPr marL="803275" lvl="2" indent="-346075">
              <a:spcBef>
                <a:spcPct val="0"/>
              </a:spcBef>
              <a:spcAft>
                <a:spcPts val="60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Confirming with attorneys if liquor license c</a:t>
            </a:r>
            <a:r>
              <a:rPr lang="en-US" dirty="0">
                <a:solidFill>
                  <a:prstClr val="black"/>
                </a:solidFill>
                <a:latin typeface="Century Gothic" panose="020B0502020202020204"/>
              </a:rPr>
              <a:t>an be obtained</a:t>
            </a:r>
          </a:p>
          <a:p>
            <a:pPr marL="346075" lvl="1" indent="-346075">
              <a:spcBef>
                <a:spcPct val="0"/>
              </a:spcBef>
              <a:spcAft>
                <a:spcPts val="60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Beach Club</a:t>
            </a:r>
          </a:p>
          <a:p>
            <a:pPr marL="803275" lvl="2" indent="-346075">
              <a:spcBef>
                <a:spcPct val="0"/>
              </a:spcBef>
              <a:spcAft>
                <a:spcPts val="600"/>
              </a:spcAft>
              <a:buFont typeface="Arial" panose="020B0604020202020204" pitchFamily="34" charset="0"/>
              <a:buChar char="•"/>
              <a:defRPr/>
            </a:pPr>
            <a:r>
              <a:rPr lang="en-US" dirty="0">
                <a:solidFill>
                  <a:prstClr val="black"/>
                </a:solidFill>
                <a:latin typeface="Century Gothic" panose="020B0502020202020204"/>
              </a:rPr>
              <a:t>Extended pool hours to accommodate for live music (Friday &amp; Saturday) – pool will be open until 7:00 </a:t>
            </a:r>
            <a:r>
              <a:rPr lang="en-US">
                <a:solidFill>
                  <a:prstClr val="black"/>
                </a:solidFill>
                <a:latin typeface="Century Gothic" panose="020B0502020202020204"/>
              </a:rPr>
              <a:t>p.m</a:t>
            </a:r>
            <a:r>
              <a:rPr lang="en-US" dirty="0">
                <a:solidFill>
                  <a:prstClr val="black"/>
                </a:solidFill>
                <a:latin typeface="Century Gothic" panose="020B0502020202020204"/>
              </a:rPr>
              <a:t>.</a:t>
            </a:r>
          </a:p>
        </p:txBody>
      </p:sp>
    </p:spTree>
    <p:extLst>
      <p:ext uri="{BB962C8B-B14F-4D97-AF65-F5344CB8AC3E}">
        <p14:creationId xmlns:p14="http://schemas.microsoft.com/office/powerpoint/2010/main" val="3743064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CD6312-2967-2C52-5DC1-7AA954FAF51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590FF22-C7D7-8FB7-2BC3-BBCED42D1B2F}"/>
              </a:ext>
            </a:extLst>
          </p:cNvPr>
          <p:cNvSpPr>
            <a:spLocks noGrp="1"/>
          </p:cNvSpPr>
          <p:nvPr>
            <p:ph type="title"/>
          </p:nvPr>
        </p:nvSpPr>
        <p:spPr>
          <a:xfrm>
            <a:off x="809997" y="417251"/>
            <a:ext cx="7524003" cy="825624"/>
          </a:xfrm>
        </p:spPr>
        <p:txBody>
          <a:bodyPr/>
          <a:lstStyle/>
          <a:p>
            <a:pPr algn="ctr"/>
            <a:r>
              <a:rPr lang="en-US" dirty="0"/>
              <a:t>Leaf Maintenance</a:t>
            </a:r>
          </a:p>
        </p:txBody>
      </p:sp>
      <p:sp>
        <p:nvSpPr>
          <p:cNvPr id="2" name="TextBox 1">
            <a:extLst>
              <a:ext uri="{FF2B5EF4-FFF2-40B4-BE49-F238E27FC236}">
                <a16:creationId xmlns:a16="http://schemas.microsoft.com/office/drawing/2014/main" id="{A2D257A7-21B2-26D4-3123-D89442F93C98}"/>
              </a:ext>
            </a:extLst>
          </p:cNvPr>
          <p:cNvSpPr txBox="1"/>
          <p:nvPr/>
        </p:nvSpPr>
        <p:spPr>
          <a:xfrm>
            <a:off x="0" y="2119038"/>
            <a:ext cx="9028590" cy="2893100"/>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Leaf placement &amp; </a:t>
            </a:r>
            <a:r>
              <a:rPr lang="en-US" sz="1600" dirty="0">
                <a:solidFill>
                  <a:prstClr val="black"/>
                </a:solidFill>
                <a:latin typeface="Century Gothic" panose="020B0502020202020204"/>
              </a:rPr>
              <a:t>maintenance:</a:t>
            </a:r>
          </a:p>
          <a:p>
            <a:pPr marL="671513" lvl="1" indent="-214313">
              <a:spcAft>
                <a:spcPts val="600"/>
              </a:spcAft>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Section 10.D. of the Declaration of Restrictions:</a:t>
            </a:r>
          </a:p>
          <a:p>
            <a:pPr marL="1128713" lvl="2" indent="-214313">
              <a:spcAft>
                <a:spcPts val="600"/>
              </a:spcAft>
              <a:buFont typeface="Arial" panose="020B0604020202020204" pitchFamily="34" charset="0"/>
              <a:buChar char="•"/>
              <a:defRPr/>
            </a:pPr>
            <a:r>
              <a:rPr kumimoji="0" lang="en-US" sz="1400" b="0" u="sng" strike="noStrike" kern="1200" cap="none" spc="0" normalizeH="0" baseline="0" noProof="0" dirty="0">
                <a:ln>
                  <a:noFill/>
                </a:ln>
                <a:solidFill>
                  <a:prstClr val="black"/>
                </a:solidFill>
                <a:effectLst/>
                <a:uLnTx/>
                <a:uFillTx/>
                <a:latin typeface="Century Gothic" panose="020B0502020202020204"/>
                <a:ea typeface="+mn-ea"/>
                <a:cs typeface="+mn-cs"/>
              </a:rPr>
              <a:t>Easement shall be maintained continuously by the lot owner </a:t>
            </a:r>
            <a:r>
              <a:rPr kumimoji="0" lang="en-US" sz="1400" b="0" u="none" strike="noStrike" kern="1200" cap="none" spc="0" normalizeH="0" baseline="0" noProof="0" dirty="0">
                <a:ln>
                  <a:noFill/>
                </a:ln>
                <a:solidFill>
                  <a:prstClr val="black"/>
                </a:solidFill>
                <a:effectLst/>
                <a:uLnTx/>
                <a:uFillTx/>
                <a:latin typeface="Century Gothic" panose="020B0502020202020204"/>
                <a:ea typeface="+mn-ea"/>
                <a:cs typeface="+mn-cs"/>
              </a:rPr>
              <a:t>and ditches are to be clear of debris</a:t>
            </a:r>
          </a:p>
          <a:p>
            <a:pPr marL="671513" lvl="1" indent="-214313">
              <a:spcAft>
                <a:spcPts val="600"/>
              </a:spcAft>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Section 8.A.l. of the Declaration of Restrictions:</a:t>
            </a:r>
          </a:p>
          <a:p>
            <a:pPr marL="1128713" lvl="2" indent="-214313">
              <a:spcAft>
                <a:spcPts val="600"/>
              </a:spcAft>
              <a:buFont typeface="Arial" panose="020B0604020202020204" pitchFamily="34" charset="0"/>
              <a:buChar char="•"/>
              <a:defRPr/>
            </a:pPr>
            <a:r>
              <a:rPr kumimoji="0" lang="en-US" sz="1400" b="0" u="none" strike="noStrike" kern="1200" cap="none" spc="0" normalizeH="0" baseline="0" noProof="0" dirty="0">
                <a:ln>
                  <a:noFill/>
                </a:ln>
                <a:solidFill>
                  <a:prstClr val="black"/>
                </a:solidFill>
                <a:effectLst/>
                <a:uLnTx/>
                <a:uFillTx/>
                <a:latin typeface="Century Gothic" panose="020B0502020202020204"/>
                <a:ea typeface="+mn-ea"/>
                <a:cs typeface="+mn-cs"/>
              </a:rPr>
              <a:t>Lots shall at all times be maintained in such manner as to prevent their becoming unsightly by accumulation of debris thereon</a:t>
            </a:r>
          </a:p>
          <a:p>
            <a:pPr marL="214313" marR="0" lvl="0" indent="-21431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solidFill>
                  <a:prstClr val="black"/>
                </a:solidFill>
                <a:latin typeface="Century Gothic" panose="020B0502020202020204"/>
              </a:rPr>
              <a:t>491 violations issued; 180 violations resolved</a:t>
            </a:r>
          </a:p>
          <a:p>
            <a:pPr marL="214313" marR="0" lvl="0" indent="-21431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Thank </a:t>
            </a:r>
            <a:r>
              <a:rPr lang="en-US" sz="1600" dirty="0">
                <a:solidFill>
                  <a:prstClr val="black"/>
                </a:solidFill>
                <a:latin typeface="Century Gothic" panose="020B0502020202020204"/>
              </a:rPr>
              <a:t>you to the owners who have complied or have contacted CPI requesting an extension</a:t>
            </a: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4" name="Picture 3" descr="A house with a porch and a driveway&#10;&#10;AI-generated content may be incorrect.">
            <a:extLst>
              <a:ext uri="{FF2B5EF4-FFF2-40B4-BE49-F238E27FC236}">
                <a16:creationId xmlns:a16="http://schemas.microsoft.com/office/drawing/2014/main" id="{6D491094-4AE6-B493-437D-17C38E7F5BFB}"/>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6699" t="53722"/>
          <a:stretch/>
        </p:blipFill>
        <p:spPr>
          <a:xfrm>
            <a:off x="2442624" y="5104470"/>
            <a:ext cx="4208471" cy="1753529"/>
          </a:xfrm>
          <a:prstGeom prst="rect">
            <a:avLst/>
          </a:prstGeom>
        </p:spPr>
      </p:pic>
      <p:pic>
        <p:nvPicPr>
          <p:cNvPr id="1026" name="Picture 2">
            <a:extLst>
              <a:ext uri="{FF2B5EF4-FFF2-40B4-BE49-F238E27FC236}">
                <a16:creationId xmlns:a16="http://schemas.microsoft.com/office/drawing/2014/main" id="{4B1FCA03-3682-A152-74A4-70A74C84DB0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747" t="31785" r="19126"/>
          <a:stretch/>
        </p:blipFill>
        <p:spPr bwMode="auto">
          <a:xfrm>
            <a:off x="0" y="5104471"/>
            <a:ext cx="2381258" cy="17624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9EA3058-CFFC-774D-5071-92DEF07FA68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26092" r="33824" b="30065"/>
          <a:stretch/>
        </p:blipFill>
        <p:spPr bwMode="auto">
          <a:xfrm rot="5400000">
            <a:off x="7048120" y="4762124"/>
            <a:ext cx="1760219" cy="2431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751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244125-7992-4A01-98A0-5A7AF00DDCF6}"/>
              </a:ext>
            </a:extLst>
          </p:cNvPr>
          <p:cNvSpPr>
            <a:spLocks noGrp="1"/>
          </p:cNvSpPr>
          <p:nvPr>
            <p:ph type="title"/>
          </p:nvPr>
        </p:nvSpPr>
        <p:spPr/>
        <p:txBody>
          <a:bodyPr>
            <a:noAutofit/>
          </a:bodyPr>
          <a:lstStyle/>
          <a:p>
            <a:pPr algn="ctr"/>
            <a:r>
              <a:rPr lang="en-US" b="1" u="sng" dirty="0">
                <a:solidFill>
                  <a:schemeClr val="tx1"/>
                </a:solidFill>
              </a:rPr>
              <a:t>CPI Violation Dashboard</a:t>
            </a:r>
            <a:br>
              <a:rPr lang="en-US" b="1" u="sng" dirty="0">
                <a:solidFill>
                  <a:schemeClr val="tx1"/>
                </a:solidFill>
              </a:rPr>
            </a:br>
            <a:r>
              <a:rPr lang="en-US" b="1" u="sng" dirty="0">
                <a:solidFill>
                  <a:schemeClr val="tx1"/>
                </a:solidFill>
              </a:rPr>
              <a:t>February</a:t>
            </a:r>
          </a:p>
        </p:txBody>
      </p:sp>
      <p:graphicFrame>
        <p:nvGraphicFramePr>
          <p:cNvPr id="3" name="Table 6">
            <a:extLst>
              <a:ext uri="{FF2B5EF4-FFF2-40B4-BE49-F238E27FC236}">
                <a16:creationId xmlns:a16="http://schemas.microsoft.com/office/drawing/2014/main" id="{5C0D99A1-EF5E-4757-A838-781C5A71FF50}"/>
              </a:ext>
            </a:extLst>
          </p:cNvPr>
          <p:cNvGraphicFramePr>
            <a:graphicFrameLocks noGrp="1"/>
          </p:cNvGraphicFramePr>
          <p:nvPr>
            <p:extLst>
              <p:ext uri="{D42A27DB-BD31-4B8C-83A1-F6EECF244321}">
                <p14:modId xmlns:p14="http://schemas.microsoft.com/office/powerpoint/2010/main" val="291181897"/>
              </p:ext>
            </p:extLst>
          </p:nvPr>
        </p:nvGraphicFramePr>
        <p:xfrm>
          <a:off x="109536" y="3091340"/>
          <a:ext cx="8847908" cy="950980"/>
        </p:xfrm>
        <a:graphic>
          <a:graphicData uri="http://schemas.openxmlformats.org/drawingml/2006/table">
            <a:tbl>
              <a:tblPr firstRow="1" bandRow="1">
                <a:tableStyleId>{5C22544A-7EE6-4342-B048-85BDC9FD1C3A}</a:tableStyleId>
              </a:tblPr>
              <a:tblGrid>
                <a:gridCol w="2307832">
                  <a:extLst>
                    <a:ext uri="{9D8B030D-6E8A-4147-A177-3AD203B41FA5}">
                      <a16:colId xmlns:a16="http://schemas.microsoft.com/office/drawing/2014/main" val="497003325"/>
                    </a:ext>
                  </a:extLst>
                </a:gridCol>
                <a:gridCol w="2307832">
                  <a:extLst>
                    <a:ext uri="{9D8B030D-6E8A-4147-A177-3AD203B41FA5}">
                      <a16:colId xmlns:a16="http://schemas.microsoft.com/office/drawing/2014/main" val="1596258838"/>
                    </a:ext>
                  </a:extLst>
                </a:gridCol>
                <a:gridCol w="2479867">
                  <a:extLst>
                    <a:ext uri="{9D8B030D-6E8A-4147-A177-3AD203B41FA5}">
                      <a16:colId xmlns:a16="http://schemas.microsoft.com/office/drawing/2014/main" val="4124166728"/>
                    </a:ext>
                  </a:extLst>
                </a:gridCol>
                <a:gridCol w="1752377">
                  <a:extLst>
                    <a:ext uri="{9D8B030D-6E8A-4147-A177-3AD203B41FA5}">
                      <a16:colId xmlns:a16="http://schemas.microsoft.com/office/drawing/2014/main" val="2169824023"/>
                    </a:ext>
                  </a:extLst>
                </a:gridCol>
              </a:tblGrid>
              <a:tr h="342019">
                <a:tc>
                  <a:txBody>
                    <a:bodyPr/>
                    <a:lstStyle/>
                    <a:p>
                      <a:pPr algn="ctr"/>
                      <a:r>
                        <a:rPr lang="en-US" sz="1600" b="0" dirty="0">
                          <a:solidFill>
                            <a:schemeClr val="bg1"/>
                          </a:solidFill>
                          <a:effectLst/>
                        </a:rPr>
                        <a:t>As of 2/1/25</a:t>
                      </a:r>
                      <a:endParaRPr lang="en-US" sz="1600" b="0" dirty="0">
                        <a:solidFill>
                          <a:schemeClr val="bg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dirty="0">
                          <a:solidFill>
                            <a:schemeClr val="bg1"/>
                          </a:solidFill>
                          <a:effectLst/>
                        </a:rPr>
                        <a:t>New Violations</a:t>
                      </a:r>
                      <a:endParaRPr lang="en-US" sz="1600" b="0" dirty="0">
                        <a:solidFill>
                          <a:schemeClr val="bg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Closed Violations</a:t>
                      </a:r>
                      <a:endParaRPr lang="en-US" sz="1600" b="0" dirty="0">
                        <a:solidFill>
                          <a:schemeClr val="bg1"/>
                        </a:solidFill>
                        <a:effectLst/>
                        <a:latin typeface="+mj-lt"/>
                        <a:ea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As of 2/28/25</a:t>
                      </a:r>
                      <a:endParaRPr lang="en-US" sz="1600" b="0" dirty="0">
                        <a:solidFill>
                          <a:schemeClr val="bg1"/>
                        </a:solidFill>
                        <a:effectLst/>
                        <a:latin typeface="+mj-lt"/>
                        <a:ea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4583703"/>
                  </a:ext>
                </a:extLst>
              </a:tr>
              <a:tr h="608961">
                <a:tc>
                  <a:txBody>
                    <a:bodyPr/>
                    <a:lstStyle/>
                    <a:p>
                      <a:pPr algn="ctr"/>
                      <a:r>
                        <a:rPr lang="en-US" sz="1600" b="0" dirty="0">
                          <a:solidFill>
                            <a:schemeClr val="bg1"/>
                          </a:solidFill>
                          <a:latin typeface="+mj-lt"/>
                        </a:rPr>
                        <a:t>310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dirty="0">
                          <a:solidFill>
                            <a:schemeClr val="bg1"/>
                          </a:solidFill>
                          <a:latin typeface="+mj-lt"/>
                        </a:rPr>
                        <a:t>212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latin typeface="+mj-lt"/>
                          <a:ea typeface="Times New Roman" panose="02020603050405020304" pitchFamily="18" charset="0"/>
                        </a:rPr>
                        <a:t>114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latin typeface="+mj-lt"/>
                          <a:ea typeface="Times New Roman" panose="02020603050405020304" pitchFamily="18" charset="0"/>
                        </a:rPr>
                        <a:t>408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1243918"/>
                  </a:ext>
                </a:extLst>
              </a:tr>
            </a:tbl>
          </a:graphicData>
        </a:graphic>
      </p:graphicFrame>
      <p:sp>
        <p:nvSpPr>
          <p:cNvPr id="10" name="TextBox 9">
            <a:extLst>
              <a:ext uri="{FF2B5EF4-FFF2-40B4-BE49-F238E27FC236}">
                <a16:creationId xmlns:a16="http://schemas.microsoft.com/office/drawing/2014/main" id="{5BAD86D9-C03E-4A30-A454-1333AEBA4A40}"/>
              </a:ext>
            </a:extLst>
          </p:cNvPr>
          <p:cNvSpPr txBox="1"/>
          <p:nvPr/>
        </p:nvSpPr>
        <p:spPr>
          <a:xfrm>
            <a:off x="122598" y="2723080"/>
            <a:ext cx="32831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Violations</a:t>
            </a:r>
          </a:p>
        </p:txBody>
      </p:sp>
      <p:sp>
        <p:nvSpPr>
          <p:cNvPr id="6" name="TextBox 5">
            <a:extLst>
              <a:ext uri="{FF2B5EF4-FFF2-40B4-BE49-F238E27FC236}">
                <a16:creationId xmlns:a16="http://schemas.microsoft.com/office/drawing/2014/main" id="{96545EED-5BDB-2387-3FB6-2B720D18D314}"/>
              </a:ext>
            </a:extLst>
          </p:cNvPr>
          <p:cNvSpPr txBox="1"/>
          <p:nvPr/>
        </p:nvSpPr>
        <p:spPr>
          <a:xfrm>
            <a:off x="122598" y="4509848"/>
            <a:ext cx="9144000" cy="2031325"/>
          </a:xfrm>
          <a:prstGeom prst="rect">
            <a:avLst/>
          </a:prstGeom>
          <a:noFill/>
        </p:spPr>
        <p:txBody>
          <a:bodyPr wrap="square" rtlCol="0">
            <a:spAutoFit/>
          </a:bodyPr>
          <a:lstStyle/>
          <a:p>
            <a:pPr marL="285750" indent="-285750" defTabSz="457200">
              <a:buFont typeface="Arial" panose="020B0604020202020204" pitchFamily="34" charset="0"/>
              <a:buChar char="•"/>
            </a:pPr>
            <a:r>
              <a:rPr lang="en-US" dirty="0">
                <a:solidFill>
                  <a:prstClr val="black"/>
                </a:solidFill>
                <a:latin typeface="Gill Sans MT" panose="020B0502020104020203"/>
              </a:rPr>
              <a:t>212 violations initiated in February:  133 maintenance/trash/debris; 18 no permit;  16 signs;              45 miscellaneous</a:t>
            </a:r>
          </a:p>
          <a:p>
            <a:pPr marL="742950" lvl="1" indent="-285750" defTabSz="457200">
              <a:buFont typeface="Arial" panose="020B0604020202020204" pitchFamily="34" charset="0"/>
              <a:buChar char="•"/>
            </a:pPr>
            <a:r>
              <a:rPr lang="en-US" dirty="0">
                <a:solidFill>
                  <a:prstClr val="black"/>
                </a:solidFill>
                <a:latin typeface="Gill Sans MT" panose="020B0502020104020203"/>
              </a:rPr>
              <a:t>Miscellaneous violations includes permit expirations, trailers, trailers, unregistered/junk vehicles, vehicle parking, and wire/metal fencing</a:t>
            </a:r>
          </a:p>
          <a:p>
            <a:pPr marL="285750" indent="-285750" defTabSz="457200">
              <a:buFont typeface="Arial" panose="020B0604020202020204" pitchFamily="34" charset="0"/>
              <a:buChar char="•"/>
            </a:pPr>
            <a:r>
              <a:rPr lang="en-US" dirty="0">
                <a:solidFill>
                  <a:prstClr val="black"/>
                </a:solidFill>
                <a:latin typeface="Gill Sans MT" panose="020B0502020104020203"/>
              </a:rPr>
              <a:t>114 violations complied out; 408 remain open</a:t>
            </a:r>
          </a:p>
          <a:p>
            <a:pPr marL="742950" lvl="1" indent="-285750" defTabSz="457200">
              <a:buFont typeface="Arial" panose="020B0604020202020204" pitchFamily="34" charset="0"/>
              <a:buChar char="•"/>
            </a:pPr>
            <a:r>
              <a:rPr lang="en-US" dirty="0">
                <a:solidFill>
                  <a:prstClr val="black"/>
                </a:solidFill>
                <a:latin typeface="Gill Sans MT" panose="020B0502020104020203"/>
              </a:rPr>
              <a:t>197 maintenance/trash/debris; 61 no permit; 14 signs; 136 miscellaneous</a:t>
            </a:r>
          </a:p>
          <a:p>
            <a:pPr marL="285750" indent="-285750" defTabSz="457200">
              <a:buFont typeface="Arial" panose="020B0604020202020204" pitchFamily="34" charset="0"/>
              <a:buChar char="•"/>
            </a:pPr>
            <a:r>
              <a:rPr lang="en-US">
                <a:solidFill>
                  <a:prstClr val="black"/>
                </a:solidFill>
                <a:latin typeface="Gill Sans MT" panose="020B0502020104020203"/>
              </a:rPr>
              <a:t>73 </a:t>
            </a:r>
            <a:r>
              <a:rPr lang="en-US" dirty="0">
                <a:solidFill>
                  <a:prstClr val="black"/>
                </a:solidFill>
                <a:latin typeface="Gill Sans MT" panose="020B0502020104020203"/>
              </a:rPr>
              <a:t>of the 410 violations still open are in legal</a:t>
            </a:r>
          </a:p>
        </p:txBody>
      </p:sp>
    </p:spTree>
    <p:extLst>
      <p:ext uri="{BB962C8B-B14F-4D97-AF65-F5344CB8AC3E}">
        <p14:creationId xmlns:p14="http://schemas.microsoft.com/office/powerpoint/2010/main" val="155471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244125-7992-4A01-98A0-5A7AF00DDCF6}"/>
              </a:ext>
            </a:extLst>
          </p:cNvPr>
          <p:cNvSpPr>
            <a:spLocks noGrp="1"/>
          </p:cNvSpPr>
          <p:nvPr>
            <p:ph type="title"/>
          </p:nvPr>
        </p:nvSpPr>
        <p:spPr/>
        <p:txBody>
          <a:bodyPr>
            <a:noAutofit/>
          </a:bodyPr>
          <a:lstStyle/>
          <a:p>
            <a:pPr algn="ctr"/>
            <a:r>
              <a:rPr lang="en-US" b="1" u="sng" dirty="0">
                <a:solidFill>
                  <a:schemeClr val="tx1"/>
                </a:solidFill>
              </a:rPr>
              <a:t>Work Orders</a:t>
            </a:r>
            <a:br>
              <a:rPr lang="en-US" b="1" u="sng" dirty="0">
                <a:solidFill>
                  <a:schemeClr val="tx1"/>
                </a:solidFill>
              </a:rPr>
            </a:br>
            <a:r>
              <a:rPr lang="en-US" b="1" u="sng" dirty="0">
                <a:solidFill>
                  <a:schemeClr val="tx1"/>
                </a:solidFill>
              </a:rPr>
              <a:t>February</a:t>
            </a:r>
          </a:p>
        </p:txBody>
      </p:sp>
      <p:graphicFrame>
        <p:nvGraphicFramePr>
          <p:cNvPr id="3" name="Table 6">
            <a:extLst>
              <a:ext uri="{FF2B5EF4-FFF2-40B4-BE49-F238E27FC236}">
                <a16:creationId xmlns:a16="http://schemas.microsoft.com/office/drawing/2014/main" id="{5C0D99A1-EF5E-4757-A838-781C5A71FF50}"/>
              </a:ext>
            </a:extLst>
          </p:cNvPr>
          <p:cNvGraphicFramePr>
            <a:graphicFrameLocks noGrp="1"/>
          </p:cNvGraphicFramePr>
          <p:nvPr>
            <p:extLst>
              <p:ext uri="{D42A27DB-BD31-4B8C-83A1-F6EECF244321}">
                <p14:modId xmlns:p14="http://schemas.microsoft.com/office/powerpoint/2010/main" val="2817739053"/>
              </p:ext>
            </p:extLst>
          </p:nvPr>
        </p:nvGraphicFramePr>
        <p:xfrm>
          <a:off x="571175" y="2521994"/>
          <a:ext cx="8046719" cy="1409061"/>
        </p:xfrm>
        <a:graphic>
          <a:graphicData uri="http://schemas.openxmlformats.org/drawingml/2006/table">
            <a:tbl>
              <a:tblPr firstRow="1" bandRow="1">
                <a:tableStyleId>{5C22544A-7EE6-4342-B048-85BDC9FD1C3A}</a:tableStyleId>
              </a:tblPr>
              <a:tblGrid>
                <a:gridCol w="1797722">
                  <a:extLst>
                    <a:ext uri="{9D8B030D-6E8A-4147-A177-3AD203B41FA5}">
                      <a16:colId xmlns:a16="http://schemas.microsoft.com/office/drawing/2014/main" val="497003325"/>
                    </a:ext>
                  </a:extLst>
                </a:gridCol>
                <a:gridCol w="2164411">
                  <a:extLst>
                    <a:ext uri="{9D8B030D-6E8A-4147-A177-3AD203B41FA5}">
                      <a16:colId xmlns:a16="http://schemas.microsoft.com/office/drawing/2014/main" val="1596258838"/>
                    </a:ext>
                  </a:extLst>
                </a:gridCol>
                <a:gridCol w="2204843">
                  <a:extLst>
                    <a:ext uri="{9D8B030D-6E8A-4147-A177-3AD203B41FA5}">
                      <a16:colId xmlns:a16="http://schemas.microsoft.com/office/drawing/2014/main" val="4124166728"/>
                    </a:ext>
                  </a:extLst>
                </a:gridCol>
                <a:gridCol w="1879743">
                  <a:extLst>
                    <a:ext uri="{9D8B030D-6E8A-4147-A177-3AD203B41FA5}">
                      <a16:colId xmlns:a16="http://schemas.microsoft.com/office/drawing/2014/main" val="2169824023"/>
                    </a:ext>
                  </a:extLst>
                </a:gridCol>
              </a:tblGrid>
              <a:tr h="342019">
                <a:tc>
                  <a:txBody>
                    <a:bodyPr/>
                    <a:lstStyle/>
                    <a:p>
                      <a:pPr algn="ctr"/>
                      <a:r>
                        <a:rPr lang="en-US" sz="1600" b="0" dirty="0">
                          <a:solidFill>
                            <a:schemeClr val="bg1"/>
                          </a:solidFill>
                          <a:effectLst/>
                        </a:rPr>
                        <a:t>Open Work Orders as of 2/1/25</a:t>
                      </a:r>
                      <a:endParaRPr lang="en-US" sz="1600" b="0" dirty="0">
                        <a:solidFill>
                          <a:schemeClr val="bg1"/>
                        </a:solidFill>
                        <a:latin typeface="+mj-lt"/>
                      </a:endParaRPr>
                    </a:p>
                  </a:txBody>
                  <a:tcPr marL="68580" marR="68580" marT="34290" marB="34290"/>
                </a:tc>
                <a:tc>
                  <a:txBody>
                    <a:bodyPr/>
                    <a:lstStyle/>
                    <a:p>
                      <a:pPr algn="ctr"/>
                      <a:r>
                        <a:rPr lang="en-US" sz="1600" b="0" dirty="0">
                          <a:solidFill>
                            <a:schemeClr val="bg1"/>
                          </a:solidFill>
                          <a:effectLst/>
                        </a:rPr>
                        <a:t>New Work Orders</a:t>
                      </a:r>
                      <a:endParaRPr lang="en-US" sz="1600" b="0" dirty="0">
                        <a:solidFill>
                          <a:schemeClr val="bg1"/>
                        </a:solidFill>
                        <a:latin typeface="+mj-lt"/>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Closed Work Orders</a:t>
                      </a:r>
                      <a:endParaRPr lang="en-US" sz="1600" b="0" dirty="0">
                        <a:solidFill>
                          <a:schemeClr val="bg1"/>
                        </a:solidFill>
                        <a:effectLst/>
                        <a:latin typeface="+mj-lt"/>
                        <a:ea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Open Work Orders as of 2/28/25</a:t>
                      </a:r>
                      <a:endParaRPr lang="en-US" sz="1600" b="0" dirty="0">
                        <a:solidFill>
                          <a:schemeClr val="bg1"/>
                        </a:solidFill>
                        <a:effectLst/>
                        <a:latin typeface="+mj-lt"/>
                        <a:ea typeface="Times New Roman" panose="02020603050405020304" pitchFamily="18" charset="0"/>
                      </a:endParaRPr>
                    </a:p>
                  </a:txBody>
                  <a:tcPr marL="68580" marR="68580" marT="34290" marB="34290"/>
                </a:tc>
                <a:extLst>
                  <a:ext uri="{0D108BD9-81ED-4DB2-BD59-A6C34878D82A}">
                    <a16:rowId xmlns:a16="http://schemas.microsoft.com/office/drawing/2014/main" val="2384583703"/>
                  </a:ext>
                </a:extLst>
              </a:tr>
              <a:tr h="608961">
                <a:tc>
                  <a:txBody>
                    <a:bodyPr/>
                    <a:lstStyle/>
                    <a:p>
                      <a:pPr algn="ctr"/>
                      <a:r>
                        <a:rPr lang="en-US" sz="1600" b="0" dirty="0">
                          <a:solidFill>
                            <a:schemeClr val="bg1"/>
                          </a:solidFill>
                          <a:latin typeface="+mj-lt"/>
                        </a:rPr>
                        <a:t>40</a:t>
                      </a:r>
                    </a:p>
                  </a:txBody>
                  <a:tcPr marL="68580" marR="68580" marT="34290" marB="34290"/>
                </a:tc>
                <a:tc>
                  <a:txBody>
                    <a:bodyPr/>
                    <a:lstStyle/>
                    <a:p>
                      <a:pPr algn="ctr"/>
                      <a:r>
                        <a:rPr lang="en-US" sz="1600" b="0" dirty="0">
                          <a:solidFill>
                            <a:schemeClr val="bg1"/>
                          </a:solidFill>
                          <a:latin typeface="+mj-lt"/>
                        </a:rPr>
                        <a:t>61</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latin typeface="+mj-lt"/>
                          <a:ea typeface="Times New Roman" panose="02020603050405020304" pitchFamily="18" charset="0"/>
                        </a:rPr>
                        <a:t>49</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latin typeface="+mj-lt"/>
                          <a:ea typeface="Times New Roman" panose="02020603050405020304" pitchFamily="18" charset="0"/>
                        </a:rPr>
                        <a:t>52</a:t>
                      </a:r>
                    </a:p>
                  </a:txBody>
                  <a:tcPr marL="68580" marR="68580" marT="34290" marB="34290"/>
                </a:tc>
                <a:extLst>
                  <a:ext uri="{0D108BD9-81ED-4DB2-BD59-A6C34878D82A}">
                    <a16:rowId xmlns:a16="http://schemas.microsoft.com/office/drawing/2014/main" val="3281243918"/>
                  </a:ext>
                </a:extLst>
              </a:tr>
            </a:tbl>
          </a:graphicData>
        </a:graphic>
      </p:graphicFrame>
      <p:sp>
        <p:nvSpPr>
          <p:cNvPr id="2" name="TextBox 1">
            <a:extLst>
              <a:ext uri="{FF2B5EF4-FFF2-40B4-BE49-F238E27FC236}">
                <a16:creationId xmlns:a16="http://schemas.microsoft.com/office/drawing/2014/main" id="{496AD777-9903-050C-60B7-A95C92E997D2}"/>
              </a:ext>
            </a:extLst>
          </p:cNvPr>
          <p:cNvSpPr txBox="1"/>
          <p:nvPr/>
        </p:nvSpPr>
        <p:spPr>
          <a:xfrm>
            <a:off x="1001195" y="4502597"/>
            <a:ext cx="7332805" cy="1384995"/>
          </a:xfrm>
          <a:prstGeom prst="rect">
            <a:avLst/>
          </a:prstGeom>
          <a:noFill/>
        </p:spPr>
        <p:txBody>
          <a:bodyPr wrap="square" rtlCol="0">
            <a:spAutoFit/>
          </a:bodyPr>
          <a:lstStyle/>
          <a:p>
            <a:pPr marL="285750" indent="-285750" defTabSz="457200">
              <a:buFont typeface="Arial" panose="020B0604020202020204" pitchFamily="34" charset="0"/>
              <a:buChar char="•"/>
            </a:pPr>
            <a:r>
              <a:rPr lang="en-US" dirty="0">
                <a:solidFill>
                  <a:prstClr val="black"/>
                </a:solidFill>
                <a:latin typeface="Gill Sans MT" panose="020B0502020104020203"/>
              </a:rPr>
              <a:t>61 work orders initiated in February:  3 bulkhead;  12 drainage;                                       11 grounds/landscaping; 3 roads; 5 signs; 27 general maintenance</a:t>
            </a:r>
          </a:p>
          <a:p>
            <a:pPr marL="285750" indent="-285750" defTabSz="457200">
              <a:buFont typeface="Arial" panose="020B0604020202020204" pitchFamily="34" charset="0"/>
              <a:buChar char="•"/>
            </a:pPr>
            <a:r>
              <a:rPr lang="en-US" dirty="0">
                <a:solidFill>
                  <a:prstClr val="black"/>
                </a:solidFill>
                <a:latin typeface="Gill Sans MT" panose="020B0502020104020203"/>
              </a:rPr>
              <a:t>Majority still open in drainage (24):</a:t>
            </a:r>
          </a:p>
          <a:p>
            <a:pPr marL="742950" lvl="1" indent="-285750" defTabSz="457200">
              <a:buFont typeface="Arial" panose="020B0604020202020204" pitchFamily="34" charset="0"/>
              <a:buChar char="•"/>
            </a:pPr>
            <a:r>
              <a:rPr lang="en-US" sz="1600">
                <a:solidFill>
                  <a:prstClr val="black"/>
                </a:solidFill>
                <a:latin typeface="Gill Sans MT" panose="020B0502020104020203"/>
              </a:rPr>
              <a:t>1 </a:t>
            </a:r>
            <a:r>
              <a:rPr lang="en-US" sz="1600" dirty="0">
                <a:solidFill>
                  <a:prstClr val="black"/>
                </a:solidFill>
                <a:latin typeface="Gill Sans MT" panose="020B0502020104020203"/>
              </a:rPr>
              <a:t>– over 30 days</a:t>
            </a:r>
            <a:r>
              <a:rPr lang="en-US" sz="1600">
                <a:solidFill>
                  <a:prstClr val="black"/>
                </a:solidFill>
                <a:latin typeface="Gill Sans MT" panose="020B0502020104020203"/>
              </a:rPr>
              <a:t>; 11 </a:t>
            </a:r>
            <a:r>
              <a:rPr lang="en-US" sz="1600" dirty="0">
                <a:solidFill>
                  <a:prstClr val="black"/>
                </a:solidFill>
                <a:latin typeface="Gill Sans MT" panose="020B0502020104020203"/>
              </a:rPr>
              <a:t>– over 60 days</a:t>
            </a:r>
          </a:p>
          <a:p>
            <a:pPr marL="1200150" lvl="2" indent="-285750" defTabSz="457200">
              <a:buFont typeface="Arial" panose="020B0604020202020204" pitchFamily="34" charset="0"/>
              <a:buChar char="•"/>
            </a:pPr>
            <a:r>
              <a:rPr lang="en-US" sz="1400" dirty="0">
                <a:solidFill>
                  <a:prstClr val="black"/>
                </a:solidFill>
                <a:latin typeface="Gill Sans MT" panose="020B0502020104020203"/>
              </a:rPr>
              <a:t>Average 1-4 work orders a day to complete depending upon severity</a:t>
            </a:r>
          </a:p>
        </p:txBody>
      </p:sp>
    </p:spTree>
    <p:extLst>
      <p:ext uri="{BB962C8B-B14F-4D97-AF65-F5344CB8AC3E}">
        <p14:creationId xmlns:p14="http://schemas.microsoft.com/office/powerpoint/2010/main" val="708287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244125-7992-4A01-98A0-5A7AF00DDCF6}"/>
              </a:ext>
            </a:extLst>
          </p:cNvPr>
          <p:cNvSpPr>
            <a:spLocks noGrp="1"/>
          </p:cNvSpPr>
          <p:nvPr>
            <p:ph type="title"/>
          </p:nvPr>
        </p:nvSpPr>
        <p:spPr>
          <a:xfrm>
            <a:off x="809997" y="139332"/>
            <a:ext cx="7524003" cy="1663343"/>
          </a:xfrm>
        </p:spPr>
        <p:txBody>
          <a:bodyPr>
            <a:noAutofit/>
          </a:bodyPr>
          <a:lstStyle/>
          <a:p>
            <a:pPr algn="ctr"/>
            <a:r>
              <a:rPr lang="en-US" u="sng" dirty="0">
                <a:solidFill>
                  <a:schemeClr val="tx1"/>
                </a:solidFill>
              </a:rPr>
              <a:t>Customer Service Dashboard</a:t>
            </a:r>
            <a:br>
              <a:rPr lang="en-US" b="0" u="sng" dirty="0">
                <a:solidFill>
                  <a:schemeClr val="tx1"/>
                </a:solidFill>
              </a:rPr>
            </a:br>
            <a:r>
              <a:rPr lang="en-US" sz="3200" b="0" u="sng" dirty="0">
                <a:solidFill>
                  <a:schemeClr val="tx1"/>
                </a:solidFill>
              </a:rPr>
              <a:t>(from info@oceanpines.org)</a:t>
            </a:r>
            <a:br>
              <a:rPr lang="en-US" sz="3200" b="0" u="sng" dirty="0">
                <a:solidFill>
                  <a:schemeClr val="tx1"/>
                </a:solidFill>
              </a:rPr>
            </a:br>
            <a:r>
              <a:rPr lang="en-US" u="sng" dirty="0">
                <a:solidFill>
                  <a:schemeClr val="tx1"/>
                </a:solidFill>
              </a:rPr>
              <a:t>February</a:t>
            </a:r>
          </a:p>
        </p:txBody>
      </p:sp>
      <p:graphicFrame>
        <p:nvGraphicFramePr>
          <p:cNvPr id="3" name="Table 6">
            <a:extLst>
              <a:ext uri="{FF2B5EF4-FFF2-40B4-BE49-F238E27FC236}">
                <a16:creationId xmlns:a16="http://schemas.microsoft.com/office/drawing/2014/main" id="{5C0D99A1-EF5E-4757-A838-781C5A71FF50}"/>
              </a:ext>
            </a:extLst>
          </p:cNvPr>
          <p:cNvGraphicFramePr>
            <a:graphicFrameLocks noGrp="1"/>
          </p:cNvGraphicFramePr>
          <p:nvPr>
            <p:extLst>
              <p:ext uri="{D42A27DB-BD31-4B8C-83A1-F6EECF244321}">
                <p14:modId xmlns:p14="http://schemas.microsoft.com/office/powerpoint/2010/main" val="2242311078"/>
              </p:ext>
            </p:extLst>
          </p:nvPr>
        </p:nvGraphicFramePr>
        <p:xfrm>
          <a:off x="2159726" y="2125434"/>
          <a:ext cx="4977921" cy="2537460"/>
        </p:xfrm>
        <a:graphic>
          <a:graphicData uri="http://schemas.openxmlformats.org/drawingml/2006/table">
            <a:tbl>
              <a:tblPr firstRow="1" bandRow="1">
                <a:tableStyleId>{5C22544A-7EE6-4342-B048-85BDC9FD1C3A}</a:tableStyleId>
              </a:tblPr>
              <a:tblGrid>
                <a:gridCol w="2457906">
                  <a:extLst>
                    <a:ext uri="{9D8B030D-6E8A-4147-A177-3AD203B41FA5}">
                      <a16:colId xmlns:a16="http://schemas.microsoft.com/office/drawing/2014/main" val="160533530"/>
                    </a:ext>
                  </a:extLst>
                </a:gridCol>
                <a:gridCol w="2520015">
                  <a:extLst>
                    <a:ext uri="{9D8B030D-6E8A-4147-A177-3AD203B41FA5}">
                      <a16:colId xmlns:a16="http://schemas.microsoft.com/office/drawing/2014/main" val="2169824023"/>
                    </a:ext>
                  </a:extLst>
                </a:gridCol>
              </a:tblGrid>
              <a:tr h="227651">
                <a:tc>
                  <a:txBody>
                    <a:bodyPr/>
                    <a:lstStyle/>
                    <a:p>
                      <a:pPr algn="l"/>
                      <a:r>
                        <a:rPr lang="en-US" sz="1800" b="1" dirty="0">
                          <a:solidFill>
                            <a:schemeClr val="bg1"/>
                          </a:solidFill>
                        </a:rPr>
                        <a:t>Type</a:t>
                      </a:r>
                      <a:endParaRPr lang="en-US" sz="1800" b="1" dirty="0">
                        <a:solidFill>
                          <a:schemeClr val="bg1"/>
                        </a:solidFill>
                        <a:latin typeface="Times New Roman" panose="02020603050405020304" pitchFamily="18" charset="0"/>
                        <a:cs typeface="Times New Roman" panose="02020603050405020304" pitchFamily="18" charset="0"/>
                      </a:endParaRPr>
                    </a:p>
                  </a:txBody>
                  <a:tcPr marL="68580" marR="68580" marT="34290" marB="3429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 Received – Feb.</a:t>
                      </a:r>
                    </a:p>
                  </a:txBody>
                  <a:tcPr marL="68580" marR="68580" marT="34290" marB="34290" anchor="b"/>
                </a:tc>
                <a:extLst>
                  <a:ext uri="{0D108BD9-81ED-4DB2-BD59-A6C34878D82A}">
                    <a16:rowId xmlns:a16="http://schemas.microsoft.com/office/drawing/2014/main" val="2384583703"/>
                  </a:ext>
                </a:extLst>
              </a:tr>
              <a:tr h="250417">
                <a:tc>
                  <a:txBody>
                    <a:bodyPr/>
                    <a:lstStyle/>
                    <a:p>
                      <a:pPr algn="l"/>
                      <a:r>
                        <a:rPr lang="en-US" sz="1800" dirty="0">
                          <a:solidFill>
                            <a:schemeClr val="bg1"/>
                          </a:solidFill>
                        </a:rPr>
                        <a:t>Amenities</a:t>
                      </a:r>
                      <a:endParaRPr lang="en-US" sz="18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17</a:t>
                      </a:r>
                    </a:p>
                  </a:txBody>
                  <a:tcPr marL="68580" marR="68580" marT="34290" marB="34290"/>
                </a:tc>
                <a:extLst>
                  <a:ext uri="{0D108BD9-81ED-4DB2-BD59-A6C34878D82A}">
                    <a16:rowId xmlns:a16="http://schemas.microsoft.com/office/drawing/2014/main" val="2769008789"/>
                  </a:ext>
                </a:extLst>
              </a:tr>
              <a:tr h="250417">
                <a:tc>
                  <a:txBody>
                    <a:bodyPr/>
                    <a:lstStyle/>
                    <a:p>
                      <a:pPr algn="l"/>
                      <a:r>
                        <a:rPr lang="en-US" sz="1800" dirty="0">
                          <a:solidFill>
                            <a:schemeClr val="bg1"/>
                          </a:solidFill>
                        </a:rPr>
                        <a:t>CPI</a:t>
                      </a:r>
                      <a:endParaRPr lang="en-US" sz="18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9</a:t>
                      </a:r>
                    </a:p>
                  </a:txBody>
                  <a:tcPr marL="68580" marR="68580" marT="34290" marB="34290"/>
                </a:tc>
                <a:extLst>
                  <a:ext uri="{0D108BD9-81ED-4DB2-BD59-A6C34878D82A}">
                    <a16:rowId xmlns:a16="http://schemas.microsoft.com/office/drawing/2014/main" val="3958475169"/>
                  </a:ext>
                </a:extLst>
              </a:tr>
              <a:tr h="250417">
                <a:tc>
                  <a:txBody>
                    <a:bodyPr/>
                    <a:lstStyle/>
                    <a:p>
                      <a:pPr algn="l"/>
                      <a:r>
                        <a:rPr lang="en-US" sz="1800" dirty="0">
                          <a:solidFill>
                            <a:schemeClr val="bg1"/>
                          </a:solidFill>
                        </a:rPr>
                        <a:t>Drainage</a:t>
                      </a:r>
                      <a:endParaRPr lang="en-US" sz="18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0</a:t>
                      </a:r>
                    </a:p>
                  </a:txBody>
                  <a:tcPr marL="68580" marR="68580" marT="34290" marB="34290"/>
                </a:tc>
                <a:extLst>
                  <a:ext uri="{0D108BD9-81ED-4DB2-BD59-A6C34878D82A}">
                    <a16:rowId xmlns:a16="http://schemas.microsoft.com/office/drawing/2014/main" val="1924032667"/>
                  </a:ext>
                </a:extLst>
              </a:tr>
              <a:tr h="317588">
                <a:tc>
                  <a:txBody>
                    <a:bodyPr/>
                    <a:lstStyle/>
                    <a:p>
                      <a:pPr algn="l"/>
                      <a:r>
                        <a:rPr lang="en-US" sz="1800" b="0" dirty="0">
                          <a:solidFill>
                            <a:schemeClr val="bg1"/>
                          </a:solidFill>
                          <a:effectLst/>
                        </a:rPr>
                        <a:t>General </a:t>
                      </a:r>
                      <a:endParaRPr lang="en-US" sz="1800" b="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31</a:t>
                      </a:r>
                    </a:p>
                  </a:txBody>
                  <a:tcPr marL="68580" marR="68580" marT="34290" marB="34290"/>
                </a:tc>
                <a:extLst>
                  <a:ext uri="{0D108BD9-81ED-4DB2-BD59-A6C34878D82A}">
                    <a16:rowId xmlns:a16="http://schemas.microsoft.com/office/drawing/2014/main" val="1279019372"/>
                  </a:ext>
                </a:extLst>
              </a:tr>
              <a:tr h="250417">
                <a:tc>
                  <a:txBody>
                    <a:bodyPr/>
                    <a:lstStyle/>
                    <a:p>
                      <a:r>
                        <a:rPr lang="en-US" sz="1800" dirty="0">
                          <a:solidFill>
                            <a:schemeClr val="bg1"/>
                          </a:solidFill>
                        </a:rPr>
                        <a:t>Public Works</a:t>
                      </a:r>
                      <a:endParaRPr lang="en-US" sz="18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1800" b="0" dirty="0">
                          <a:solidFill>
                            <a:schemeClr val="bg1"/>
                          </a:solidFill>
                          <a:latin typeface="Century Gothic" panose="020B0502020202020204" pitchFamily="34" charset="0"/>
                          <a:cs typeface="Times New Roman" panose="02020603050405020304" pitchFamily="18" charset="0"/>
                        </a:rPr>
                        <a:t>9</a:t>
                      </a:r>
                    </a:p>
                  </a:txBody>
                  <a:tcPr marL="68580" marR="68580" marT="34290" marB="34290"/>
                </a:tc>
                <a:extLst>
                  <a:ext uri="{0D108BD9-81ED-4DB2-BD59-A6C34878D82A}">
                    <a16:rowId xmlns:a16="http://schemas.microsoft.com/office/drawing/2014/main" val="1862857128"/>
                  </a:ext>
                </a:extLst>
              </a:tr>
              <a:tr h="250417">
                <a:tc>
                  <a:txBody>
                    <a:bodyPr/>
                    <a:lstStyle/>
                    <a:p>
                      <a:r>
                        <a:rPr lang="en-US" sz="1800" b="1" dirty="0">
                          <a:solidFill>
                            <a:schemeClr val="bg1"/>
                          </a:solidFill>
                        </a:rPr>
                        <a:t>TOTAL</a:t>
                      </a:r>
                      <a:endParaRPr lang="en-US" sz="1800" b="1"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1800" b="1">
                          <a:solidFill>
                            <a:schemeClr val="bg1"/>
                          </a:solidFill>
                          <a:latin typeface="Century Gothic" panose="020B0502020202020204" pitchFamily="34" charset="0"/>
                          <a:cs typeface="Times New Roman" panose="02020603050405020304" pitchFamily="18" charset="0"/>
                        </a:rPr>
                        <a:t>66</a:t>
                      </a:r>
                      <a:endParaRPr lang="en-US" sz="1800" b="1" dirty="0">
                        <a:solidFill>
                          <a:schemeClr val="bg1"/>
                        </a:solidFill>
                        <a:latin typeface="Century Gothic" panose="020B0502020202020204" pitchFamily="34" charset="0"/>
                        <a:cs typeface="Times New Roman" panose="02020603050405020304" pitchFamily="18" charset="0"/>
                      </a:endParaRPr>
                    </a:p>
                  </a:txBody>
                  <a:tcPr marL="68580" marR="68580" marT="34290" marB="34290"/>
                </a:tc>
                <a:extLst>
                  <a:ext uri="{0D108BD9-81ED-4DB2-BD59-A6C34878D82A}">
                    <a16:rowId xmlns:a16="http://schemas.microsoft.com/office/drawing/2014/main" val="1802448314"/>
                  </a:ext>
                </a:extLst>
              </a:tr>
            </a:tbl>
          </a:graphicData>
        </a:graphic>
      </p:graphicFrame>
      <p:pic>
        <p:nvPicPr>
          <p:cNvPr id="5" name="Picture 2">
            <a:extLst>
              <a:ext uri="{FF2B5EF4-FFF2-40B4-BE49-F238E27FC236}">
                <a16:creationId xmlns:a16="http://schemas.microsoft.com/office/drawing/2014/main" id="{97C8FB9E-F9E1-9DA5-4E9C-7C66AD0CD3AF}"/>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2800350" y="4802772"/>
            <a:ext cx="3708179" cy="19576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342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9" name="Rectangle 18">
            <a:extLst>
              <a:ext uri="{FF2B5EF4-FFF2-40B4-BE49-F238E27FC236}">
                <a16:creationId xmlns:a16="http://schemas.microsoft.com/office/drawing/2014/main" id="{2FE8DED1-24FF-4A79-873B-ECE3ABE73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AA6A048-501A-4387-906B-B8A8543E7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819" y="643467"/>
            <a:ext cx="8188361" cy="5571066"/>
          </a:xfrm>
          <a:custGeom>
            <a:avLst/>
            <a:gdLst>
              <a:gd name="connsiteX0" fmla="*/ 195712 w 10917814"/>
              <a:gd name="connsiteY0" fmla="*/ 0 h 5571066"/>
              <a:gd name="connsiteX1" fmla="*/ 5062165 w 10917814"/>
              <a:gd name="connsiteY1" fmla="*/ 0 h 5571066"/>
              <a:gd name="connsiteX2" fmla="*/ 5419638 w 10917814"/>
              <a:gd name="connsiteY2" fmla="*/ 268105 h 5571066"/>
              <a:gd name="connsiteX3" fmla="*/ 5428105 w 10917814"/>
              <a:gd name="connsiteY3" fmla="*/ 271280 h 5571066"/>
              <a:gd name="connsiteX4" fmla="*/ 5440804 w 10917814"/>
              <a:gd name="connsiteY4" fmla="*/ 276043 h 5571066"/>
              <a:gd name="connsiteX5" fmla="*/ 5453505 w 10917814"/>
              <a:gd name="connsiteY5" fmla="*/ 280805 h 5571066"/>
              <a:gd name="connsiteX6" fmla="*/ 5464088 w 10917814"/>
              <a:gd name="connsiteY6" fmla="*/ 280805 h 5571066"/>
              <a:gd name="connsiteX7" fmla="*/ 5476788 w 10917814"/>
              <a:gd name="connsiteY7" fmla="*/ 280805 h 5571066"/>
              <a:gd name="connsiteX8" fmla="*/ 5487371 w 10917814"/>
              <a:gd name="connsiteY8" fmla="*/ 276043 h 5571066"/>
              <a:gd name="connsiteX9" fmla="*/ 5500071 w 10917814"/>
              <a:gd name="connsiteY9" fmla="*/ 271280 h 5571066"/>
              <a:gd name="connsiteX10" fmla="*/ 5508538 w 10917814"/>
              <a:gd name="connsiteY10" fmla="*/ 268105 h 5571066"/>
              <a:gd name="connsiteX11" fmla="*/ 5866011 w 10917814"/>
              <a:gd name="connsiteY11" fmla="*/ 0 h 5571066"/>
              <a:gd name="connsiteX12" fmla="*/ 10722102 w 10917814"/>
              <a:gd name="connsiteY12" fmla="*/ 0 h 5571066"/>
              <a:gd name="connsiteX13" fmla="*/ 10917814 w 10917814"/>
              <a:gd name="connsiteY13" fmla="*/ 195712 h 5571066"/>
              <a:gd name="connsiteX14" fmla="*/ 10917814 w 10917814"/>
              <a:gd name="connsiteY14" fmla="*/ 5375354 h 5571066"/>
              <a:gd name="connsiteX15" fmla="*/ 10722102 w 10917814"/>
              <a:gd name="connsiteY15" fmla="*/ 5571066 h 5571066"/>
              <a:gd name="connsiteX16" fmla="*/ 195712 w 10917814"/>
              <a:gd name="connsiteY16" fmla="*/ 5571066 h 5571066"/>
              <a:gd name="connsiteX17" fmla="*/ 0 w 10917814"/>
              <a:gd name="connsiteY17" fmla="*/ 5375354 h 5571066"/>
              <a:gd name="connsiteX18" fmla="*/ 0 w 10917814"/>
              <a:gd name="connsiteY18" fmla="*/ 195712 h 5571066"/>
              <a:gd name="connsiteX19" fmla="*/ 195712 w 10917814"/>
              <a:gd name="connsiteY19" fmla="*/ 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17814" h="5571066">
                <a:moveTo>
                  <a:pt x="195712" y="0"/>
                </a:moveTo>
                <a:lnTo>
                  <a:pt x="5062165" y="0"/>
                </a:lnTo>
                <a:lnTo>
                  <a:pt x="5419638" y="268105"/>
                </a:lnTo>
                <a:lnTo>
                  <a:pt x="5428105" y="271280"/>
                </a:lnTo>
                <a:lnTo>
                  <a:pt x="5440804" y="276043"/>
                </a:lnTo>
                <a:lnTo>
                  <a:pt x="5453505" y="280805"/>
                </a:lnTo>
                <a:lnTo>
                  <a:pt x="5464088" y="280805"/>
                </a:lnTo>
                <a:lnTo>
                  <a:pt x="5476788" y="280805"/>
                </a:lnTo>
                <a:lnTo>
                  <a:pt x="5487371" y="276043"/>
                </a:lnTo>
                <a:lnTo>
                  <a:pt x="5500071" y="271280"/>
                </a:lnTo>
                <a:lnTo>
                  <a:pt x="5508538" y="268105"/>
                </a:lnTo>
                <a:lnTo>
                  <a:pt x="5866011" y="0"/>
                </a:lnTo>
                <a:lnTo>
                  <a:pt x="10722102" y="0"/>
                </a:lnTo>
                <a:cubicBezTo>
                  <a:pt x="10830191" y="0"/>
                  <a:pt x="10917814" y="87623"/>
                  <a:pt x="10917814" y="195712"/>
                </a:cubicBezTo>
                <a:lnTo>
                  <a:pt x="10917814" y="5375354"/>
                </a:lnTo>
                <a:cubicBezTo>
                  <a:pt x="10917814" y="5483443"/>
                  <a:pt x="10830191" y="5571066"/>
                  <a:pt x="10722102" y="5571066"/>
                </a:cubicBezTo>
                <a:lnTo>
                  <a:pt x="195712" y="5571066"/>
                </a:lnTo>
                <a:cubicBezTo>
                  <a:pt x="87623" y="5571066"/>
                  <a:pt x="0" y="5483443"/>
                  <a:pt x="0" y="5375354"/>
                </a:cubicBezTo>
                <a:lnTo>
                  <a:pt x="0" y="195712"/>
                </a:lnTo>
                <a:cubicBezTo>
                  <a:pt x="0" y="87623"/>
                  <a:pt x="87623" y="0"/>
                  <a:pt x="195712" y="0"/>
                </a:cubicBezTo>
                <a:close/>
              </a:path>
            </a:pathLst>
          </a:custGeom>
          <a:solidFill>
            <a:schemeClr val="bg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2DA06C59-3F02-F27D-BA1E-8E9684FDB7F5}"/>
              </a:ext>
            </a:extLst>
          </p:cNvPr>
          <p:cNvSpPr txBox="1"/>
          <p:nvPr/>
        </p:nvSpPr>
        <p:spPr>
          <a:xfrm>
            <a:off x="852265" y="870012"/>
            <a:ext cx="7434428" cy="5157919"/>
          </a:xfrm>
          <a:prstGeom prst="rect">
            <a:avLst/>
          </a:prstGeom>
          <a:effectLst/>
        </p:spPr>
        <p:txBody>
          <a:bodyPr vert="horz" lIns="91440" tIns="45720" rIns="91440" bIns="45720" rtlCol="0" anchor="t" anchorCtr="0">
            <a:noAutofit/>
          </a:bodyPr>
          <a:lstStyle/>
          <a:p>
            <a:pPr marL="0" marR="0" lvl="0" indent="0" algn="l" defTabSz="457200" rtl="0" eaLnBrk="1" fontAlgn="auto" latinLnBrk="0" hangingPunct="1">
              <a:lnSpc>
                <a:spcPct val="120000"/>
              </a:lnSpc>
              <a:spcBef>
                <a:spcPct val="0"/>
              </a:spcBef>
              <a:spcAft>
                <a:spcPts val="0"/>
              </a:spcAft>
              <a:buClrTx/>
              <a:buSzTx/>
              <a:buFontTx/>
              <a:buNone/>
              <a:tabLst/>
              <a:defRPr/>
            </a:pPr>
            <a:r>
              <a:rPr lang="en-US" sz="2000" b="1" u="sng" dirty="0">
                <a:solidFill>
                  <a:prstClr val="black"/>
                </a:solidFill>
                <a:latin typeface="Century Gothic" panose="020B0502020202020204"/>
              </a:rPr>
              <a:t>Community Issues</a:t>
            </a:r>
            <a:endParaRPr lang="en-US" dirty="0">
              <a:latin typeface="+mj-lt"/>
              <a:ea typeface="+mj-ea"/>
              <a:cs typeface="+mj-cs"/>
            </a:endParaRPr>
          </a:p>
          <a:p>
            <a:pPr marL="461963" indent="-231775" defTabSz="457200">
              <a:lnSpc>
                <a:spcPct val="120000"/>
              </a:lnSpc>
              <a:spcBef>
                <a:spcPct val="0"/>
              </a:spcBef>
              <a:buFont typeface="Arial" panose="020B0604020202020204" pitchFamily="34" charset="0"/>
              <a:buChar char="•"/>
              <a:tabLst>
                <a:tab pos="230188" algn="l"/>
              </a:tabLst>
            </a:pPr>
            <a:r>
              <a:rPr lang="en-US" dirty="0">
                <a:latin typeface="+mj-lt"/>
                <a:ea typeface="+mj-ea"/>
                <a:cs typeface="+mj-cs"/>
              </a:rPr>
              <a:t>Water &amp; Wastewater</a:t>
            </a:r>
          </a:p>
          <a:p>
            <a:pPr marL="0" lvl="0" defTabSz="457200">
              <a:lnSpc>
                <a:spcPct val="120000"/>
              </a:lnSpc>
              <a:spcBef>
                <a:spcPct val="0"/>
              </a:spcBef>
            </a:pPr>
            <a:r>
              <a:rPr lang="en-US" sz="2000" b="1" u="sng" dirty="0">
                <a:latin typeface="+mj-lt"/>
                <a:ea typeface="+mj-ea"/>
                <a:cs typeface="+mj-cs"/>
              </a:rPr>
              <a:t>Initiatives</a:t>
            </a:r>
            <a:endParaRPr lang="en-US" sz="2000" dirty="0">
              <a:latin typeface="+mj-lt"/>
              <a:ea typeface="+mj-ea"/>
              <a:cs typeface="+mj-cs"/>
            </a:endParaRPr>
          </a:p>
          <a:p>
            <a:pPr marL="461963" lvl="1" indent="-230188" defTabSz="457200">
              <a:lnSpc>
                <a:spcPct val="120000"/>
              </a:lnSpc>
              <a:spcBef>
                <a:spcPct val="0"/>
              </a:spcBef>
              <a:buFont typeface="Arial" panose="020B0604020202020204" pitchFamily="34" charset="0"/>
              <a:buChar char="•"/>
              <a:defRPr/>
            </a:pPr>
            <a:r>
              <a:rPr lang="en-US" dirty="0">
                <a:latin typeface="+mj-lt"/>
                <a:ea typeface="+mj-ea"/>
                <a:cs typeface="+mj-cs"/>
              </a:rPr>
              <a:t>Golf Course Irrigation</a:t>
            </a:r>
          </a:p>
          <a:p>
            <a:pPr marL="461963" lvl="1" indent="-230188" defTabSz="457200">
              <a:lnSpc>
                <a:spcPct val="120000"/>
              </a:lnSpc>
              <a:spcBef>
                <a:spcPct val="0"/>
              </a:spcBef>
              <a:buFont typeface="Arial" panose="020B0604020202020204" pitchFamily="34" charset="0"/>
              <a:buChar char="•"/>
              <a:defRPr/>
            </a:pPr>
            <a:r>
              <a:rPr lang="en-US" dirty="0">
                <a:latin typeface="+mj-lt"/>
                <a:ea typeface="+mj-ea"/>
                <a:cs typeface="+mj-cs"/>
              </a:rPr>
              <a:t>Racquet Sports Building</a:t>
            </a:r>
          </a:p>
          <a:p>
            <a:pPr marL="461963" lvl="1" indent="-230188" defTabSz="457200">
              <a:lnSpc>
                <a:spcPct val="120000"/>
              </a:lnSpc>
              <a:spcBef>
                <a:spcPct val="0"/>
              </a:spcBef>
              <a:buFont typeface="Arial" panose="020B0604020202020204" pitchFamily="34" charset="0"/>
              <a:buChar char="•"/>
              <a:defRPr/>
            </a:pPr>
            <a:r>
              <a:rPr lang="en-US" dirty="0">
                <a:latin typeface="+mj-lt"/>
                <a:ea typeface="+mj-ea"/>
                <a:cs typeface="+mj-cs"/>
              </a:rPr>
              <a:t>Dog Park Structure</a:t>
            </a:r>
          </a:p>
          <a:p>
            <a:pPr marL="461963" lvl="1" indent="-230188" defTabSz="457200">
              <a:lnSpc>
                <a:spcPct val="120000"/>
              </a:lnSpc>
              <a:spcBef>
                <a:spcPct val="0"/>
              </a:spcBef>
              <a:buFont typeface="Arial" panose="020B0604020202020204" pitchFamily="34" charset="0"/>
              <a:buChar char="•"/>
              <a:defRPr/>
            </a:pPr>
            <a:r>
              <a:rPr lang="en-US" dirty="0">
                <a:latin typeface="+mj-lt"/>
                <a:ea typeface="+mj-ea"/>
                <a:cs typeface="+mj-cs"/>
              </a:rPr>
              <a:t>Firehouse</a:t>
            </a:r>
          </a:p>
          <a:p>
            <a:pPr marL="461963" lvl="1" indent="-230188" defTabSz="457200">
              <a:lnSpc>
                <a:spcPct val="120000"/>
              </a:lnSpc>
              <a:spcBef>
                <a:spcPct val="0"/>
              </a:spcBef>
              <a:buFont typeface="Arial" panose="020B0604020202020204" pitchFamily="34" charset="0"/>
              <a:buChar char="•"/>
              <a:defRPr/>
            </a:pPr>
            <a:r>
              <a:rPr lang="en-US" dirty="0">
                <a:latin typeface="+mj-lt"/>
                <a:ea typeface="+mj-ea"/>
                <a:cs typeface="+mj-cs"/>
              </a:rPr>
              <a:t>Bocce Ball Courts</a:t>
            </a:r>
          </a:p>
          <a:p>
            <a:pPr marL="461963" lvl="1" indent="-230188" defTabSz="457200">
              <a:lnSpc>
                <a:spcPct val="120000"/>
              </a:lnSpc>
              <a:spcBef>
                <a:spcPct val="0"/>
              </a:spcBef>
              <a:buFont typeface="Arial" panose="020B0604020202020204" pitchFamily="34" charset="0"/>
              <a:buChar char="•"/>
              <a:defRPr/>
            </a:pPr>
            <a:r>
              <a:rPr lang="en-US" dirty="0">
                <a:latin typeface="+mj-lt"/>
                <a:ea typeface="+mj-ea"/>
                <a:cs typeface="+mj-cs"/>
              </a:rPr>
              <a:t>Bulkheads</a:t>
            </a:r>
          </a:p>
          <a:p>
            <a:pPr marL="0" lvl="1" defTabSz="457200">
              <a:lnSpc>
                <a:spcPct val="120000"/>
              </a:lnSpc>
              <a:spcBef>
                <a:spcPct val="0"/>
              </a:spcBef>
              <a:defRPr/>
            </a:pPr>
            <a:r>
              <a:rPr lang="en-US" sz="2000" b="1" u="sng" dirty="0">
                <a:latin typeface="+mj-lt"/>
                <a:ea typeface="+mj-ea"/>
                <a:cs typeface="+mj-cs"/>
              </a:rPr>
              <a:t>Operations</a:t>
            </a:r>
            <a:endParaRPr lang="en-US" sz="2000" dirty="0">
              <a:latin typeface="+mj-lt"/>
              <a:ea typeface="+mj-ea"/>
              <a:cs typeface="+mj-cs"/>
            </a:endParaRPr>
          </a:p>
          <a:p>
            <a:pPr marL="461963" lvl="1" indent="-230188" defTabSz="457200">
              <a:lnSpc>
                <a:spcPct val="120000"/>
              </a:lnSpc>
              <a:spcBef>
                <a:spcPct val="0"/>
              </a:spcBef>
              <a:buFont typeface="Arial" panose="020B0604020202020204" pitchFamily="34" charset="0"/>
              <a:buChar char="•"/>
              <a:defRPr/>
            </a:pPr>
            <a:r>
              <a:rPr lang="en-US" dirty="0">
                <a:latin typeface="+mj-lt"/>
                <a:ea typeface="+mj-ea"/>
                <a:cs typeface="+mj-cs"/>
              </a:rPr>
              <a:t>Gym Floor</a:t>
            </a:r>
          </a:p>
          <a:p>
            <a:pPr marL="461963" lvl="1" indent="-230188" defTabSz="457200">
              <a:lnSpc>
                <a:spcPct val="120000"/>
              </a:lnSpc>
              <a:spcBef>
                <a:spcPct val="0"/>
              </a:spcBef>
              <a:buFont typeface="Arial" panose="020B0604020202020204" pitchFamily="34" charset="0"/>
              <a:buChar char="•"/>
              <a:defRPr/>
            </a:pPr>
            <a:r>
              <a:rPr lang="en-US" dirty="0">
                <a:latin typeface="+mj-lt"/>
                <a:ea typeface="+mj-ea"/>
                <a:cs typeface="+mj-cs"/>
              </a:rPr>
              <a:t>Recreation &amp; Parks</a:t>
            </a:r>
          </a:p>
          <a:p>
            <a:pPr marL="461963" lvl="1" indent="-230188" defTabSz="457200">
              <a:lnSpc>
                <a:spcPct val="120000"/>
              </a:lnSpc>
              <a:spcBef>
                <a:spcPct val="0"/>
              </a:spcBef>
              <a:buFont typeface="Arial" panose="020B0604020202020204" pitchFamily="34" charset="0"/>
              <a:buChar char="•"/>
              <a:defRPr/>
            </a:pPr>
            <a:r>
              <a:rPr lang="en-US" dirty="0">
                <a:latin typeface="+mj-lt"/>
                <a:ea typeface="+mj-ea"/>
                <a:cs typeface="+mj-cs"/>
              </a:rPr>
              <a:t>Aquatics</a:t>
            </a:r>
          </a:p>
          <a:p>
            <a:pPr marL="461963" lvl="1" indent="-230188" defTabSz="457200">
              <a:lnSpc>
                <a:spcPct val="120000"/>
              </a:lnSpc>
              <a:spcBef>
                <a:spcPct val="0"/>
              </a:spcBef>
              <a:buFont typeface="Arial" panose="020B0604020202020204" pitchFamily="34" charset="0"/>
              <a:buChar char="•"/>
              <a:defRPr/>
            </a:pPr>
            <a:r>
              <a:rPr lang="en-US" dirty="0">
                <a:latin typeface="+mj-lt"/>
                <a:ea typeface="+mj-ea"/>
                <a:cs typeface="+mj-cs"/>
              </a:rPr>
              <a:t>Leaf Maintenance</a:t>
            </a:r>
          </a:p>
          <a:p>
            <a:pPr marL="461963" lvl="1" indent="-230188" defTabSz="457200">
              <a:lnSpc>
                <a:spcPct val="120000"/>
              </a:lnSpc>
              <a:spcBef>
                <a:spcPct val="0"/>
              </a:spcBef>
              <a:buFont typeface="Arial" panose="020B0604020202020204" pitchFamily="34" charset="0"/>
              <a:buChar char="•"/>
              <a:defRPr/>
            </a:pPr>
            <a:r>
              <a:rPr lang="en-US" dirty="0">
                <a:latin typeface="+mj-lt"/>
                <a:ea typeface="+mj-ea"/>
                <a:cs typeface="+mj-cs"/>
              </a:rPr>
              <a:t>M</a:t>
            </a:r>
            <a:r>
              <a:rPr lang="en-US" spc="0" baseline="0" dirty="0">
                <a:latin typeface="+mj-lt"/>
                <a:ea typeface="+mj-ea"/>
                <a:cs typeface="+mj-cs"/>
              </a:rPr>
              <a:t>etrics</a:t>
            </a:r>
          </a:p>
        </p:txBody>
      </p:sp>
    </p:spTree>
    <p:extLst>
      <p:ext uri="{BB962C8B-B14F-4D97-AF65-F5344CB8AC3E}">
        <p14:creationId xmlns:p14="http://schemas.microsoft.com/office/powerpoint/2010/main" val="4293288996"/>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723899" y="885433"/>
            <a:ext cx="7696201" cy="2543567"/>
          </a:xfrm>
          <a:effectLst/>
        </p:spPr>
        <p:txBody>
          <a:bodyPr vert="horz" lIns="91440" tIns="45720" rIns="91440" bIns="45720" rtlCol="0" anchor="b">
            <a:normAutofit/>
          </a:bodyPr>
          <a:lstStyle/>
          <a:p>
            <a:pPr algn="ctr"/>
            <a:r>
              <a:rPr lang="en-US" sz="5400" dirty="0">
                <a:solidFill>
                  <a:schemeClr val="tx1"/>
                </a:solidFill>
                <a:cs typeface="+mj-cs"/>
              </a:rPr>
              <a:t>Financials</a:t>
            </a: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3188675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18219" y="389610"/>
            <a:ext cx="5707559" cy="1043201"/>
          </a:xfrm>
        </p:spPr>
        <p:txBody>
          <a:bodyPr>
            <a:normAutofit/>
          </a:bodyPr>
          <a:lstStyle/>
          <a:p>
            <a:pPr algn="ctr"/>
            <a:r>
              <a:rPr lang="en-US" sz="2700" dirty="0"/>
              <a:t>MONTH OF FEBRUARY 2025 </a:t>
            </a:r>
            <a:br>
              <a:rPr lang="en-US" sz="2700" dirty="0"/>
            </a:br>
            <a:r>
              <a:rPr lang="en-US" sz="2700" dirty="0"/>
              <a:t>FINANCIAL RESULTS</a:t>
            </a:r>
          </a:p>
        </p:txBody>
      </p:sp>
      <p:graphicFrame>
        <p:nvGraphicFramePr>
          <p:cNvPr id="6" name="Object 5">
            <a:extLst>
              <a:ext uri="{FF2B5EF4-FFF2-40B4-BE49-F238E27FC236}">
                <a16:creationId xmlns:a16="http://schemas.microsoft.com/office/drawing/2014/main" id="{A1DD2492-C347-5590-9195-A460CB54E7CA}"/>
              </a:ext>
            </a:extLst>
          </p:cNvPr>
          <p:cNvGraphicFramePr>
            <a:graphicFrameLocks noChangeAspect="1"/>
          </p:cNvGraphicFramePr>
          <p:nvPr>
            <p:extLst>
              <p:ext uri="{D42A27DB-BD31-4B8C-83A1-F6EECF244321}">
                <p14:modId xmlns:p14="http://schemas.microsoft.com/office/powerpoint/2010/main" val="2374528743"/>
              </p:ext>
            </p:extLst>
          </p:nvPr>
        </p:nvGraphicFramePr>
        <p:xfrm>
          <a:off x="1673430" y="2259691"/>
          <a:ext cx="5797139" cy="4412698"/>
        </p:xfrm>
        <a:graphic>
          <a:graphicData uri="http://schemas.openxmlformats.org/presentationml/2006/ole">
            <mc:AlternateContent xmlns:mc="http://schemas.openxmlformats.org/markup-compatibility/2006">
              <mc:Choice xmlns:v="urn:schemas-microsoft-com:vml" Requires="v">
                <p:oleObj name="Worksheet" r:id="rId2" imgW="4495829" imgH="4638629" progId="Excel.Sheet.12">
                  <p:embed/>
                </p:oleObj>
              </mc:Choice>
              <mc:Fallback>
                <p:oleObj name="Worksheet" r:id="rId2" imgW="4495829" imgH="4638629" progId="Excel.Sheet.12">
                  <p:embed/>
                  <p:pic>
                    <p:nvPicPr>
                      <p:cNvPr id="6" name="Object 5">
                        <a:extLst>
                          <a:ext uri="{FF2B5EF4-FFF2-40B4-BE49-F238E27FC236}">
                            <a16:creationId xmlns:a16="http://schemas.microsoft.com/office/drawing/2014/main" id="{A1DD2492-C347-5590-9195-A460CB54E7CA}"/>
                          </a:ext>
                        </a:extLst>
                      </p:cNvPr>
                      <p:cNvPicPr/>
                      <p:nvPr/>
                    </p:nvPicPr>
                    <p:blipFill>
                      <a:blip r:embed="rId3"/>
                      <a:stretch>
                        <a:fillRect/>
                      </a:stretch>
                    </p:blipFill>
                    <p:spPr>
                      <a:xfrm>
                        <a:off x="1673430" y="2259691"/>
                        <a:ext cx="5797139" cy="4412698"/>
                      </a:xfrm>
                      <a:prstGeom prst="rect">
                        <a:avLst/>
                      </a:prstGeom>
                    </p:spPr>
                  </p:pic>
                </p:oleObj>
              </mc:Fallback>
            </mc:AlternateContent>
          </a:graphicData>
        </a:graphic>
      </p:graphicFrame>
    </p:spTree>
    <p:extLst>
      <p:ext uri="{BB962C8B-B14F-4D97-AF65-F5344CB8AC3E}">
        <p14:creationId xmlns:p14="http://schemas.microsoft.com/office/powerpoint/2010/main" val="366143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93991" y="503347"/>
            <a:ext cx="5623560" cy="1105629"/>
          </a:xfrm>
        </p:spPr>
        <p:txBody>
          <a:bodyPr>
            <a:normAutofit fontScale="90000"/>
          </a:bodyPr>
          <a:lstStyle/>
          <a:p>
            <a:pPr algn="ctr"/>
            <a:r>
              <a:rPr lang="en-US" sz="3000" dirty="0">
                <a:latin typeface="Century Gothic" panose="020B0502020202020204" pitchFamily="34" charset="0"/>
              </a:rPr>
              <a:t>FEBRUARY 2025 YTD</a:t>
            </a:r>
            <a:br>
              <a:rPr lang="en-US" sz="3000" dirty="0">
                <a:latin typeface="Century Gothic" panose="020B0502020202020204" pitchFamily="34" charset="0"/>
              </a:rPr>
            </a:br>
            <a:r>
              <a:rPr lang="en-US" sz="3000" dirty="0">
                <a:latin typeface="Century Gothic" panose="020B0502020202020204" pitchFamily="34" charset="0"/>
              </a:rPr>
              <a:t>FINANCIAL RESULTS</a:t>
            </a:r>
            <a:br>
              <a:rPr lang="en-US" sz="2700" dirty="0">
                <a:latin typeface="Century Gothic" panose="020B0502020202020204" pitchFamily="34" charset="0"/>
              </a:rPr>
            </a:br>
            <a:endParaRPr lang="en-US" sz="2025" dirty="0">
              <a:latin typeface="Franklin Gothic Medium" panose="020B0603020102020204" pitchFamily="34" charset="0"/>
            </a:endParaRPr>
          </a:p>
        </p:txBody>
      </p:sp>
      <p:graphicFrame>
        <p:nvGraphicFramePr>
          <p:cNvPr id="4" name="Object 3">
            <a:extLst>
              <a:ext uri="{FF2B5EF4-FFF2-40B4-BE49-F238E27FC236}">
                <a16:creationId xmlns:a16="http://schemas.microsoft.com/office/drawing/2014/main" id="{87AF937A-9B63-B8F6-D072-D3921CDECBED}"/>
              </a:ext>
            </a:extLst>
          </p:cNvPr>
          <p:cNvGraphicFramePr>
            <a:graphicFrameLocks noChangeAspect="1"/>
          </p:cNvGraphicFramePr>
          <p:nvPr>
            <p:extLst>
              <p:ext uri="{D42A27DB-BD31-4B8C-83A1-F6EECF244321}">
                <p14:modId xmlns:p14="http://schemas.microsoft.com/office/powerpoint/2010/main" val="2759061934"/>
              </p:ext>
            </p:extLst>
          </p:nvPr>
        </p:nvGraphicFramePr>
        <p:xfrm>
          <a:off x="1671957" y="2243142"/>
          <a:ext cx="5800086" cy="4401574"/>
        </p:xfrm>
        <a:graphic>
          <a:graphicData uri="http://schemas.openxmlformats.org/presentationml/2006/ole">
            <mc:AlternateContent xmlns:mc="http://schemas.openxmlformats.org/markup-compatibility/2006">
              <mc:Choice xmlns:v="urn:schemas-microsoft-com:vml" Requires="v">
                <p:oleObj name="Worksheet" r:id="rId2" imgW="4495829" imgH="4638629" progId="Excel.Sheet.12">
                  <p:embed/>
                </p:oleObj>
              </mc:Choice>
              <mc:Fallback>
                <p:oleObj name="Worksheet" r:id="rId2" imgW="4495829" imgH="4638629" progId="Excel.Sheet.12">
                  <p:embed/>
                  <p:pic>
                    <p:nvPicPr>
                      <p:cNvPr id="4" name="Object 3">
                        <a:extLst>
                          <a:ext uri="{FF2B5EF4-FFF2-40B4-BE49-F238E27FC236}">
                            <a16:creationId xmlns:a16="http://schemas.microsoft.com/office/drawing/2014/main" id="{87AF937A-9B63-B8F6-D072-D3921CDECBED}"/>
                          </a:ext>
                        </a:extLst>
                      </p:cNvPr>
                      <p:cNvPicPr/>
                      <p:nvPr/>
                    </p:nvPicPr>
                    <p:blipFill>
                      <a:blip r:embed="rId3"/>
                      <a:stretch>
                        <a:fillRect/>
                      </a:stretch>
                    </p:blipFill>
                    <p:spPr>
                      <a:xfrm>
                        <a:off x="1671957" y="2243142"/>
                        <a:ext cx="5800086" cy="4401574"/>
                      </a:xfrm>
                      <a:prstGeom prst="rect">
                        <a:avLst/>
                      </a:prstGeom>
                    </p:spPr>
                  </p:pic>
                </p:oleObj>
              </mc:Fallback>
            </mc:AlternateContent>
          </a:graphicData>
        </a:graphic>
      </p:graphicFrame>
    </p:spTree>
    <p:extLst>
      <p:ext uri="{BB962C8B-B14F-4D97-AF65-F5344CB8AC3E}">
        <p14:creationId xmlns:p14="http://schemas.microsoft.com/office/powerpoint/2010/main" val="207406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04C8E-759C-4538-9575-26595E557F40}"/>
              </a:ext>
            </a:extLst>
          </p:cNvPr>
          <p:cNvSpPr>
            <a:spLocks noGrp="1"/>
          </p:cNvSpPr>
          <p:nvPr>
            <p:ph type="title"/>
          </p:nvPr>
        </p:nvSpPr>
        <p:spPr>
          <a:xfrm>
            <a:off x="1578836" y="517001"/>
            <a:ext cx="5986328" cy="868748"/>
          </a:xfrm>
        </p:spPr>
        <p:txBody>
          <a:bodyPr>
            <a:noAutofit/>
          </a:bodyPr>
          <a:lstStyle/>
          <a:p>
            <a:pPr algn="ctr"/>
            <a:r>
              <a:rPr lang="en-US" sz="2700" dirty="0">
                <a:latin typeface="Century Gothic" panose="020B0502020202020204" pitchFamily="34" charset="0"/>
              </a:rPr>
              <a:t>UNAUDITED RESERVE SUMMARY </a:t>
            </a:r>
            <a:br>
              <a:rPr lang="en-US" sz="2700" dirty="0">
                <a:latin typeface="Century Gothic" panose="020B0502020202020204" pitchFamily="34" charset="0"/>
              </a:rPr>
            </a:br>
            <a:r>
              <a:rPr lang="en-US" sz="2700" dirty="0">
                <a:latin typeface="Century Gothic" panose="020B0502020202020204" pitchFamily="34" charset="0"/>
              </a:rPr>
              <a:t>FEBRUARY 2025 ($ MILLIONS)</a:t>
            </a:r>
          </a:p>
        </p:txBody>
      </p:sp>
      <p:graphicFrame>
        <p:nvGraphicFramePr>
          <p:cNvPr id="4" name="Table 3">
            <a:extLst>
              <a:ext uri="{FF2B5EF4-FFF2-40B4-BE49-F238E27FC236}">
                <a16:creationId xmlns:a16="http://schemas.microsoft.com/office/drawing/2014/main" id="{56339740-C4C2-4E66-9638-BF57A372FE54}"/>
              </a:ext>
            </a:extLst>
          </p:cNvPr>
          <p:cNvGraphicFramePr>
            <a:graphicFrameLocks noGrp="1"/>
          </p:cNvGraphicFramePr>
          <p:nvPr/>
        </p:nvGraphicFramePr>
        <p:xfrm>
          <a:off x="1093198" y="2510609"/>
          <a:ext cx="6957606" cy="2837420"/>
        </p:xfrm>
        <a:graphic>
          <a:graphicData uri="http://schemas.openxmlformats.org/drawingml/2006/table">
            <a:tbl>
              <a:tblPr firstRow="1" bandRow="1">
                <a:tableStyleId>{5C22544A-7EE6-4342-B048-85BDC9FD1C3A}</a:tableStyleId>
              </a:tblPr>
              <a:tblGrid>
                <a:gridCol w="1702835">
                  <a:extLst>
                    <a:ext uri="{9D8B030D-6E8A-4147-A177-3AD203B41FA5}">
                      <a16:colId xmlns:a16="http://schemas.microsoft.com/office/drawing/2014/main" val="1394482498"/>
                    </a:ext>
                  </a:extLst>
                </a:gridCol>
                <a:gridCol w="924699">
                  <a:extLst>
                    <a:ext uri="{9D8B030D-6E8A-4147-A177-3AD203B41FA5}">
                      <a16:colId xmlns:a16="http://schemas.microsoft.com/office/drawing/2014/main" val="3016120161"/>
                    </a:ext>
                  </a:extLst>
                </a:gridCol>
                <a:gridCol w="1071586">
                  <a:extLst>
                    <a:ext uri="{9D8B030D-6E8A-4147-A177-3AD203B41FA5}">
                      <a16:colId xmlns:a16="http://schemas.microsoft.com/office/drawing/2014/main" val="3864248913"/>
                    </a:ext>
                  </a:extLst>
                </a:gridCol>
                <a:gridCol w="958257">
                  <a:extLst>
                    <a:ext uri="{9D8B030D-6E8A-4147-A177-3AD203B41FA5}">
                      <a16:colId xmlns:a16="http://schemas.microsoft.com/office/drawing/2014/main" val="963910479"/>
                    </a:ext>
                  </a:extLst>
                </a:gridCol>
                <a:gridCol w="918641">
                  <a:extLst>
                    <a:ext uri="{9D8B030D-6E8A-4147-A177-3AD203B41FA5}">
                      <a16:colId xmlns:a16="http://schemas.microsoft.com/office/drawing/2014/main" val="2806363114"/>
                    </a:ext>
                  </a:extLst>
                </a:gridCol>
                <a:gridCol w="779335">
                  <a:extLst>
                    <a:ext uri="{9D8B030D-6E8A-4147-A177-3AD203B41FA5}">
                      <a16:colId xmlns:a16="http://schemas.microsoft.com/office/drawing/2014/main" val="2625739660"/>
                    </a:ext>
                  </a:extLst>
                </a:gridCol>
                <a:gridCol w="602253">
                  <a:extLst>
                    <a:ext uri="{9D8B030D-6E8A-4147-A177-3AD203B41FA5}">
                      <a16:colId xmlns:a16="http://schemas.microsoft.com/office/drawing/2014/main" val="2085935011"/>
                    </a:ext>
                  </a:extLst>
                </a:gridCol>
              </a:tblGrid>
              <a:tr h="548640">
                <a:tc>
                  <a:txBody>
                    <a:bodyPr/>
                    <a:lstStyle/>
                    <a:p>
                      <a:endParaRPr lang="en-US" sz="1400" dirty="0">
                        <a:latin typeface="Franklin Gothic Medium" panose="020B0603020102020204" pitchFamily="34" charset="0"/>
                      </a:endParaRPr>
                    </a:p>
                  </a:txBody>
                  <a:tcPr marL="51435" marR="51435" marT="34290" marB="34290"/>
                </a:tc>
                <a:tc>
                  <a:txBody>
                    <a:bodyPr/>
                    <a:lstStyle/>
                    <a:p>
                      <a:pPr algn="ctr"/>
                      <a:r>
                        <a:rPr lang="en-US" sz="1600" dirty="0">
                          <a:latin typeface="Franklin Gothic Medium" panose="020B0603020102020204" pitchFamily="34" charset="0"/>
                        </a:rPr>
                        <a:t>General Replace</a:t>
                      </a:r>
                    </a:p>
                  </a:txBody>
                  <a:tcPr marL="51435" marR="51435" marT="34290" marB="34290" anchor="ctr"/>
                </a:tc>
                <a:tc>
                  <a:txBody>
                    <a:bodyPr/>
                    <a:lstStyle/>
                    <a:p>
                      <a:pPr algn="ctr"/>
                      <a:r>
                        <a:rPr lang="en-US" sz="1600" dirty="0">
                          <a:latin typeface="Franklin Gothic Medium" panose="020B0603020102020204" pitchFamily="34" charset="0"/>
                        </a:rPr>
                        <a:t>Bulkheads</a:t>
                      </a:r>
                    </a:p>
                  </a:txBody>
                  <a:tcPr marL="51435" marR="51435" marT="34290" marB="34290" anchor="ctr"/>
                </a:tc>
                <a:tc>
                  <a:txBody>
                    <a:bodyPr/>
                    <a:lstStyle/>
                    <a:p>
                      <a:pPr algn="ctr"/>
                      <a:r>
                        <a:rPr lang="en-US" sz="1600" dirty="0">
                          <a:latin typeface="Franklin Gothic Medium" panose="020B0603020102020204" pitchFamily="34" charset="0"/>
                        </a:rPr>
                        <a:t>Roads</a:t>
                      </a:r>
                    </a:p>
                  </a:txBody>
                  <a:tcPr marL="51435" marR="51435" marT="34290" marB="34290" anchor="ctr"/>
                </a:tc>
                <a:tc>
                  <a:txBody>
                    <a:bodyPr/>
                    <a:lstStyle/>
                    <a:p>
                      <a:pPr algn="ctr"/>
                      <a:r>
                        <a:rPr lang="en-US" sz="1600" dirty="0">
                          <a:latin typeface="Franklin Gothic Medium" panose="020B0603020102020204" pitchFamily="34" charset="0"/>
                        </a:rPr>
                        <a:t>Drainage</a:t>
                      </a:r>
                    </a:p>
                  </a:txBody>
                  <a:tcPr marL="51435" marR="51435" marT="34290" marB="34290" anchor="ctr"/>
                </a:tc>
                <a:tc>
                  <a:txBody>
                    <a:bodyPr/>
                    <a:lstStyle/>
                    <a:p>
                      <a:pPr algn="ctr"/>
                      <a:r>
                        <a:rPr lang="en-US" sz="1600" dirty="0">
                          <a:latin typeface="Franklin Gothic Medium" panose="020B0603020102020204" pitchFamily="34" charset="0"/>
                        </a:rPr>
                        <a:t>New Capital</a:t>
                      </a:r>
                    </a:p>
                  </a:txBody>
                  <a:tcPr marL="51435" marR="51435" marT="34290" marB="34290" anchor="ctr"/>
                </a:tc>
                <a:tc>
                  <a:txBody>
                    <a:bodyPr/>
                    <a:lstStyle/>
                    <a:p>
                      <a:pPr algn="ctr"/>
                      <a:r>
                        <a:rPr lang="en-US" sz="1600" dirty="0">
                          <a:latin typeface="Franklin Gothic Medium" panose="020B0603020102020204" pitchFamily="34" charset="0"/>
                        </a:rPr>
                        <a:t>Total</a:t>
                      </a:r>
                    </a:p>
                  </a:txBody>
                  <a:tcPr marL="51435" marR="51435" marT="34290" marB="34290" anchor="ctr"/>
                </a:tc>
                <a:extLst>
                  <a:ext uri="{0D108BD9-81ED-4DB2-BD59-A6C34878D82A}">
                    <a16:rowId xmlns:a16="http://schemas.microsoft.com/office/drawing/2014/main" val="3190847527"/>
                  </a:ext>
                </a:extLst>
              </a:tr>
              <a:tr h="438845">
                <a:tc>
                  <a:txBody>
                    <a:bodyPr/>
                    <a:lstStyle/>
                    <a:p>
                      <a:r>
                        <a:rPr lang="en-US" sz="1500" b="1" dirty="0">
                          <a:latin typeface="Franklin Gothic Medium" panose="020B0603020102020204" pitchFamily="34" charset="0"/>
                        </a:rPr>
                        <a:t>4/30/24 Balance</a:t>
                      </a:r>
                    </a:p>
                  </a:txBody>
                  <a:tcPr marL="51435" marR="51435" marT="34290" marB="34290" anchor="ctr"/>
                </a:tc>
                <a:tc>
                  <a:txBody>
                    <a:bodyPr/>
                    <a:lstStyle/>
                    <a:p>
                      <a:pPr algn="ctr"/>
                      <a:r>
                        <a:rPr lang="en-US" sz="1500" b="1" dirty="0">
                          <a:latin typeface="Franklin Gothic Medium" panose="020B0603020102020204" pitchFamily="34" charset="0"/>
                        </a:rPr>
                        <a:t>$5.5</a:t>
                      </a:r>
                    </a:p>
                  </a:txBody>
                  <a:tcPr marL="51435" marR="51435" marT="34290" marB="34290" anchor="ctr"/>
                </a:tc>
                <a:tc>
                  <a:txBody>
                    <a:bodyPr/>
                    <a:lstStyle/>
                    <a:p>
                      <a:pPr algn="ctr"/>
                      <a:r>
                        <a:rPr lang="en-US" sz="1500" b="1" dirty="0">
                          <a:latin typeface="Franklin Gothic Medium" panose="020B0603020102020204" pitchFamily="34" charset="0"/>
                        </a:rPr>
                        <a:t> $0.3</a:t>
                      </a:r>
                    </a:p>
                  </a:txBody>
                  <a:tcPr marL="51435" marR="51435" marT="34290" marB="34290" anchor="ctr"/>
                </a:tc>
                <a:tc>
                  <a:txBody>
                    <a:bodyPr/>
                    <a:lstStyle/>
                    <a:p>
                      <a:pPr algn="ctr"/>
                      <a:r>
                        <a:rPr lang="en-US" sz="1500" b="1" dirty="0">
                          <a:latin typeface="Franklin Gothic Medium" panose="020B0603020102020204" pitchFamily="34" charset="0"/>
                        </a:rPr>
                        <a:t>$0.8</a:t>
                      </a:r>
                    </a:p>
                  </a:txBody>
                  <a:tcPr marL="51435" marR="51435" marT="34290" marB="34290" anchor="ctr"/>
                </a:tc>
                <a:tc>
                  <a:txBody>
                    <a:bodyPr/>
                    <a:lstStyle/>
                    <a:p>
                      <a:pPr algn="ctr"/>
                      <a:r>
                        <a:rPr lang="en-US" sz="1500" b="1" dirty="0">
                          <a:latin typeface="Franklin Gothic Medium" panose="020B0603020102020204" pitchFamily="34" charset="0"/>
                        </a:rPr>
                        <a:t>$0.4</a:t>
                      </a:r>
                    </a:p>
                  </a:txBody>
                  <a:tcPr marL="51435" marR="51435" marT="34290" marB="34290" anchor="ctr"/>
                </a:tc>
                <a:tc>
                  <a:txBody>
                    <a:bodyPr/>
                    <a:lstStyle/>
                    <a:p>
                      <a:pPr algn="ctr"/>
                      <a:r>
                        <a:rPr lang="en-US" sz="1500" b="1" dirty="0">
                          <a:latin typeface="Franklin Gothic Medium" panose="020B0603020102020204" pitchFamily="34" charset="0"/>
                        </a:rPr>
                        <a:t>$0.1</a:t>
                      </a:r>
                    </a:p>
                  </a:txBody>
                  <a:tcPr marL="51435" marR="51435" marT="34290" marB="34290" anchor="ctr"/>
                </a:tc>
                <a:tc>
                  <a:txBody>
                    <a:bodyPr/>
                    <a:lstStyle/>
                    <a:p>
                      <a:pPr algn="ctr"/>
                      <a:r>
                        <a:rPr lang="en-US" sz="1500" b="1" dirty="0">
                          <a:latin typeface="Franklin Gothic Medium" panose="020B0603020102020204" pitchFamily="34" charset="0"/>
                        </a:rPr>
                        <a:t>$7.1</a:t>
                      </a:r>
                    </a:p>
                  </a:txBody>
                  <a:tcPr marL="51435" marR="51435" marT="34290" marB="34290" anchor="ctr"/>
                </a:tc>
                <a:extLst>
                  <a:ext uri="{0D108BD9-81ED-4DB2-BD59-A6C34878D82A}">
                    <a16:rowId xmlns:a16="http://schemas.microsoft.com/office/drawing/2014/main" val="2939790926"/>
                  </a:ext>
                </a:extLst>
              </a:tr>
              <a:tr h="525780">
                <a:tc>
                  <a:txBody>
                    <a:bodyPr/>
                    <a:lstStyle/>
                    <a:p>
                      <a:r>
                        <a:rPr lang="en-US" sz="1500" dirty="0">
                          <a:latin typeface="Franklin Gothic Medium" panose="020B0603020102020204" pitchFamily="34" charset="0"/>
                        </a:rPr>
                        <a:t>Contributions/</a:t>
                      </a:r>
                    </a:p>
                    <a:p>
                      <a:r>
                        <a:rPr lang="en-US" sz="1500" dirty="0">
                          <a:latin typeface="Franklin Gothic Medium" panose="020B0603020102020204" pitchFamily="34" charset="0"/>
                        </a:rPr>
                        <a:t>Interest</a:t>
                      </a:r>
                    </a:p>
                  </a:txBody>
                  <a:tcPr marL="51435" marR="51435" marT="34290" marB="34290" anchor="ctr"/>
                </a:tc>
                <a:tc>
                  <a:txBody>
                    <a:bodyPr/>
                    <a:lstStyle/>
                    <a:p>
                      <a:pPr algn="ctr"/>
                      <a:r>
                        <a:rPr lang="en-US" sz="1500" dirty="0">
                          <a:latin typeface="Franklin Gothic Medium" panose="020B0603020102020204" pitchFamily="34" charset="0"/>
                        </a:rPr>
                        <a:t>  2.1</a:t>
                      </a:r>
                    </a:p>
                  </a:txBody>
                  <a:tcPr marL="51435" marR="51435" marT="34290" marB="34290" anchor="ctr"/>
                </a:tc>
                <a:tc>
                  <a:txBody>
                    <a:bodyPr/>
                    <a:lstStyle/>
                    <a:p>
                      <a:pPr algn="ctr"/>
                      <a:r>
                        <a:rPr lang="en-US" sz="1500" dirty="0">
                          <a:latin typeface="Franklin Gothic Medium" panose="020B0603020102020204" pitchFamily="34" charset="0"/>
                        </a:rPr>
                        <a:t>   1.1</a:t>
                      </a:r>
                    </a:p>
                  </a:txBody>
                  <a:tcPr marL="51435" marR="51435" marT="34290" marB="34290" anchor="ctr"/>
                </a:tc>
                <a:tc>
                  <a:txBody>
                    <a:bodyPr/>
                    <a:lstStyle/>
                    <a:p>
                      <a:pPr algn="ctr"/>
                      <a:r>
                        <a:rPr lang="en-US" sz="1500" dirty="0">
                          <a:latin typeface="Franklin Gothic Medium" panose="020B0603020102020204" pitchFamily="34" charset="0"/>
                        </a:rPr>
                        <a:t>  0.1</a:t>
                      </a:r>
                    </a:p>
                  </a:txBody>
                  <a:tcPr marL="51435" marR="51435" marT="34290" marB="34290" anchor="ctr"/>
                </a:tc>
                <a:tc>
                  <a:txBody>
                    <a:bodyPr/>
                    <a:lstStyle/>
                    <a:p>
                      <a:pPr algn="ctr"/>
                      <a:r>
                        <a:rPr lang="en-US" sz="1500" dirty="0">
                          <a:latin typeface="Franklin Gothic Medium" panose="020B0603020102020204" pitchFamily="34" charset="0"/>
                        </a:rPr>
                        <a:t>  -</a:t>
                      </a:r>
                    </a:p>
                  </a:txBody>
                  <a:tcPr marL="51435" marR="51435" marT="34290" marB="34290" anchor="ctr"/>
                </a:tc>
                <a:tc>
                  <a:txBody>
                    <a:bodyPr/>
                    <a:lstStyle/>
                    <a:p>
                      <a:pPr algn="ctr"/>
                      <a:r>
                        <a:rPr lang="en-US" sz="1500" dirty="0">
                          <a:latin typeface="Franklin Gothic Medium" panose="020B0603020102020204" pitchFamily="34" charset="0"/>
                        </a:rPr>
                        <a:t> -</a:t>
                      </a:r>
                    </a:p>
                  </a:txBody>
                  <a:tcPr marL="51435" marR="51435" marT="34290" marB="34290" anchor="ctr"/>
                </a:tc>
                <a:tc>
                  <a:txBody>
                    <a:bodyPr/>
                    <a:lstStyle/>
                    <a:p>
                      <a:pPr algn="ctr"/>
                      <a:r>
                        <a:rPr lang="en-US" sz="1500" dirty="0">
                          <a:latin typeface="Franklin Gothic Medium" panose="020B0603020102020204" pitchFamily="34" charset="0"/>
                        </a:rPr>
                        <a:t> 3.3</a:t>
                      </a:r>
                    </a:p>
                  </a:txBody>
                  <a:tcPr marL="51435" marR="51435" marT="34290" marB="34290" anchor="ctr"/>
                </a:tc>
                <a:extLst>
                  <a:ext uri="{0D108BD9-81ED-4DB2-BD59-A6C34878D82A}">
                    <a16:rowId xmlns:a16="http://schemas.microsoft.com/office/drawing/2014/main" val="823467776"/>
                  </a:ext>
                </a:extLst>
              </a:tr>
              <a:tr h="438845">
                <a:tc>
                  <a:txBody>
                    <a:bodyPr/>
                    <a:lstStyle/>
                    <a:p>
                      <a:r>
                        <a:rPr lang="en-US" sz="1500" dirty="0">
                          <a:latin typeface="Franklin Gothic Medium" panose="020B0603020102020204" pitchFamily="34" charset="0"/>
                        </a:rPr>
                        <a:t>Casino Funds</a:t>
                      </a:r>
                    </a:p>
                  </a:txBody>
                  <a:tcPr marL="51435" marR="51435" marT="34290" marB="34290" anchor="ctr"/>
                </a:tc>
                <a:tc>
                  <a:txBody>
                    <a:bodyPr/>
                    <a:lstStyle/>
                    <a:p>
                      <a:pPr algn="ctr"/>
                      <a:r>
                        <a:rPr lang="en-US" sz="1500" dirty="0">
                          <a:latin typeface="Franklin Gothic Medium" panose="020B0603020102020204" pitchFamily="34" charset="0"/>
                        </a:rPr>
                        <a:t>  -</a:t>
                      </a:r>
                    </a:p>
                  </a:txBody>
                  <a:tcPr marL="51435" marR="51435" marT="34290" marB="34290" anchor="ctr"/>
                </a:tc>
                <a:tc>
                  <a:txBody>
                    <a:bodyPr/>
                    <a:lstStyle/>
                    <a:p>
                      <a:pPr algn="ctr"/>
                      <a:r>
                        <a:rPr lang="en-US" sz="1500" dirty="0">
                          <a:latin typeface="Franklin Gothic Medium" panose="020B0603020102020204" pitchFamily="34" charset="0"/>
                        </a:rPr>
                        <a:t>  -</a:t>
                      </a:r>
                    </a:p>
                  </a:txBody>
                  <a:tcPr marL="51435" marR="51435" marT="34290" marB="34290" anchor="ctr"/>
                </a:tc>
                <a:tc>
                  <a:txBody>
                    <a:bodyPr/>
                    <a:lstStyle/>
                    <a:p>
                      <a:pPr algn="ctr"/>
                      <a:r>
                        <a:rPr lang="en-US" sz="1500" dirty="0">
                          <a:latin typeface="Franklin Gothic Medium" panose="020B0603020102020204" pitchFamily="34" charset="0"/>
                        </a:rPr>
                        <a:t>  0.3</a:t>
                      </a:r>
                    </a:p>
                  </a:txBody>
                  <a:tcPr marL="51435" marR="51435" marT="34290" marB="34290" anchor="ctr"/>
                </a:tc>
                <a:tc>
                  <a:txBody>
                    <a:bodyPr/>
                    <a:lstStyle/>
                    <a:p>
                      <a:pPr algn="ctr"/>
                      <a:r>
                        <a:rPr lang="en-US" sz="1500" dirty="0">
                          <a:latin typeface="Franklin Gothic Medium" panose="020B0603020102020204" pitchFamily="34" charset="0"/>
                        </a:rPr>
                        <a:t>  0.2</a:t>
                      </a:r>
                    </a:p>
                  </a:txBody>
                  <a:tcPr marL="51435" marR="51435" marT="34290" marB="34290" anchor="ctr"/>
                </a:tc>
                <a:tc>
                  <a:txBody>
                    <a:bodyPr/>
                    <a:lstStyle/>
                    <a:p>
                      <a:pPr algn="ctr"/>
                      <a:r>
                        <a:rPr lang="en-US" sz="1500" dirty="0">
                          <a:latin typeface="Franklin Gothic Medium" panose="020B0603020102020204" pitchFamily="34" charset="0"/>
                        </a:rPr>
                        <a:t>-</a:t>
                      </a:r>
                    </a:p>
                  </a:txBody>
                  <a:tcPr marL="51435" marR="51435" marT="34290" marB="34290" anchor="ctr"/>
                </a:tc>
                <a:tc>
                  <a:txBody>
                    <a:bodyPr/>
                    <a:lstStyle/>
                    <a:p>
                      <a:pPr algn="ctr"/>
                      <a:r>
                        <a:rPr lang="en-US" sz="1500" dirty="0">
                          <a:latin typeface="Franklin Gothic Medium" panose="020B0603020102020204" pitchFamily="34" charset="0"/>
                        </a:rPr>
                        <a:t> 0.5</a:t>
                      </a:r>
                    </a:p>
                  </a:txBody>
                  <a:tcPr marL="51435" marR="51435" marT="34290" marB="34290" anchor="ctr"/>
                </a:tc>
                <a:extLst>
                  <a:ext uri="{0D108BD9-81ED-4DB2-BD59-A6C34878D82A}">
                    <a16:rowId xmlns:a16="http://schemas.microsoft.com/office/drawing/2014/main" val="3199560772"/>
                  </a:ext>
                </a:extLst>
              </a:tr>
              <a:tr h="438845">
                <a:tc>
                  <a:txBody>
                    <a:bodyPr/>
                    <a:lstStyle/>
                    <a:p>
                      <a:r>
                        <a:rPr lang="en-US" sz="1500" dirty="0">
                          <a:latin typeface="Franklin Gothic Medium" panose="020B0603020102020204" pitchFamily="34" charset="0"/>
                        </a:rPr>
                        <a:t>Transfer (Spend)</a:t>
                      </a:r>
                    </a:p>
                  </a:txBody>
                  <a:tcPr marL="51435" marR="51435" marT="34290" marB="34290" anchor="ctr"/>
                </a:tc>
                <a:tc>
                  <a:txBody>
                    <a:bodyPr/>
                    <a:lstStyle/>
                    <a:p>
                      <a:pPr algn="ctr"/>
                      <a:r>
                        <a:rPr lang="en-US" sz="1500" dirty="0">
                          <a:latin typeface="Franklin Gothic Medium" panose="020B0603020102020204" pitchFamily="34" charset="0"/>
                        </a:rPr>
                        <a:t>  (2.5)</a:t>
                      </a:r>
                    </a:p>
                  </a:txBody>
                  <a:tcPr marL="51435" marR="51435" marT="34290" marB="34290" anchor="ctr"/>
                </a:tc>
                <a:tc>
                  <a:txBody>
                    <a:bodyPr/>
                    <a:lstStyle/>
                    <a:p>
                      <a:pPr algn="ctr"/>
                      <a:r>
                        <a:rPr lang="en-US" sz="1500" dirty="0">
                          <a:latin typeface="Franklin Gothic Medium" panose="020B0603020102020204" pitchFamily="34" charset="0"/>
                        </a:rPr>
                        <a:t>  (0.8)</a:t>
                      </a:r>
                    </a:p>
                  </a:txBody>
                  <a:tcPr marL="51435" marR="51435" marT="34290" marB="34290" anchor="ctr"/>
                </a:tc>
                <a:tc>
                  <a:txBody>
                    <a:bodyPr/>
                    <a:lstStyle/>
                    <a:p>
                      <a:pPr algn="ctr"/>
                      <a:r>
                        <a:rPr lang="en-US" sz="1500" dirty="0">
                          <a:latin typeface="Franklin Gothic Medium" panose="020B0603020102020204" pitchFamily="34" charset="0"/>
                        </a:rPr>
                        <a:t> -</a:t>
                      </a:r>
                    </a:p>
                  </a:txBody>
                  <a:tcPr marL="51435" marR="51435" marT="34290" marB="34290" anchor="ctr"/>
                </a:tc>
                <a:tc>
                  <a:txBody>
                    <a:bodyPr/>
                    <a:lstStyle/>
                    <a:p>
                      <a:pPr algn="ctr"/>
                      <a:r>
                        <a:rPr lang="en-US" sz="1500" dirty="0">
                          <a:latin typeface="Franklin Gothic Medium" panose="020B0603020102020204" pitchFamily="34" charset="0"/>
                        </a:rPr>
                        <a:t> (0.4)</a:t>
                      </a:r>
                    </a:p>
                  </a:txBody>
                  <a:tcPr marL="51435" marR="51435" marT="34290" marB="34290" anchor="ctr"/>
                </a:tc>
                <a:tc>
                  <a:txBody>
                    <a:bodyPr/>
                    <a:lstStyle/>
                    <a:p>
                      <a:pPr algn="ctr"/>
                      <a:r>
                        <a:rPr lang="en-US" sz="1500" dirty="0">
                          <a:latin typeface="Franklin Gothic Medium" panose="020B0603020102020204" pitchFamily="34" charset="0"/>
                        </a:rPr>
                        <a:t>-</a:t>
                      </a:r>
                    </a:p>
                  </a:txBody>
                  <a:tcPr marL="51435" marR="51435" marT="34290" marB="34290" anchor="ctr"/>
                </a:tc>
                <a:tc>
                  <a:txBody>
                    <a:bodyPr/>
                    <a:lstStyle/>
                    <a:p>
                      <a:pPr algn="ctr"/>
                      <a:r>
                        <a:rPr lang="en-US" sz="1500" dirty="0">
                          <a:latin typeface="Franklin Gothic Medium" panose="020B0603020102020204" pitchFamily="34" charset="0"/>
                        </a:rPr>
                        <a:t>(3.7)</a:t>
                      </a:r>
                    </a:p>
                  </a:txBody>
                  <a:tcPr marL="51435" marR="51435" marT="34290" marB="34290" anchor="ctr"/>
                </a:tc>
                <a:extLst>
                  <a:ext uri="{0D108BD9-81ED-4DB2-BD59-A6C34878D82A}">
                    <a16:rowId xmlns:a16="http://schemas.microsoft.com/office/drawing/2014/main" val="2918661611"/>
                  </a:ext>
                </a:extLst>
              </a:tr>
              <a:tr h="438845">
                <a:tc>
                  <a:txBody>
                    <a:bodyPr/>
                    <a:lstStyle/>
                    <a:p>
                      <a:r>
                        <a:rPr lang="en-US" sz="1500" b="1" dirty="0">
                          <a:latin typeface="Franklin Gothic Medium" panose="020B0603020102020204" pitchFamily="34" charset="0"/>
                        </a:rPr>
                        <a:t>2/28/25 Balance</a:t>
                      </a:r>
                    </a:p>
                  </a:txBody>
                  <a:tcPr marL="51435" marR="51435" marT="34290" marB="34290" anchor="ctr"/>
                </a:tc>
                <a:tc>
                  <a:txBody>
                    <a:bodyPr/>
                    <a:lstStyle/>
                    <a:p>
                      <a:pPr algn="ctr"/>
                      <a:r>
                        <a:rPr lang="en-US" sz="1500" b="1" dirty="0">
                          <a:latin typeface="Franklin Gothic Medium" panose="020B0603020102020204" pitchFamily="34" charset="0"/>
                        </a:rPr>
                        <a:t>$5.1</a:t>
                      </a:r>
                    </a:p>
                  </a:txBody>
                  <a:tcPr marL="51435" marR="51435" marT="34290" marB="34290" anchor="ctr"/>
                </a:tc>
                <a:tc>
                  <a:txBody>
                    <a:bodyPr/>
                    <a:lstStyle/>
                    <a:p>
                      <a:pPr algn="ctr"/>
                      <a:r>
                        <a:rPr lang="en-US" sz="1500" b="1" dirty="0">
                          <a:latin typeface="Franklin Gothic Medium" panose="020B0603020102020204" pitchFamily="34" charset="0"/>
                        </a:rPr>
                        <a:t>$0.6</a:t>
                      </a:r>
                    </a:p>
                  </a:txBody>
                  <a:tcPr marL="51435" marR="51435" marT="34290" marB="34290" anchor="ctr"/>
                </a:tc>
                <a:tc>
                  <a:txBody>
                    <a:bodyPr/>
                    <a:lstStyle/>
                    <a:p>
                      <a:pPr algn="ctr"/>
                      <a:r>
                        <a:rPr lang="en-US" sz="1500" b="1" dirty="0">
                          <a:latin typeface="Franklin Gothic Medium" panose="020B0603020102020204" pitchFamily="34" charset="0"/>
                        </a:rPr>
                        <a:t>$1.2</a:t>
                      </a:r>
                    </a:p>
                  </a:txBody>
                  <a:tcPr marL="51435" marR="51435" marT="34290" marB="34290" anchor="ctr"/>
                </a:tc>
                <a:tc>
                  <a:txBody>
                    <a:bodyPr/>
                    <a:lstStyle/>
                    <a:p>
                      <a:pPr algn="ctr"/>
                      <a:r>
                        <a:rPr lang="en-US" sz="1500" b="1" dirty="0">
                          <a:latin typeface="Franklin Gothic Medium" panose="020B0603020102020204" pitchFamily="34" charset="0"/>
                        </a:rPr>
                        <a:t>$0.2</a:t>
                      </a:r>
                    </a:p>
                  </a:txBody>
                  <a:tcPr marL="51435" marR="51435" marT="34290" marB="34290" anchor="ctr"/>
                </a:tc>
                <a:tc>
                  <a:txBody>
                    <a:bodyPr/>
                    <a:lstStyle/>
                    <a:p>
                      <a:pPr algn="ctr"/>
                      <a:r>
                        <a:rPr lang="en-US" sz="1500" b="1" dirty="0">
                          <a:latin typeface="Franklin Gothic Medium" panose="020B0603020102020204" pitchFamily="34" charset="0"/>
                        </a:rPr>
                        <a:t>$0.1</a:t>
                      </a:r>
                    </a:p>
                  </a:txBody>
                  <a:tcPr marL="51435" marR="51435" marT="34290" marB="34290" anchor="ctr"/>
                </a:tc>
                <a:tc>
                  <a:txBody>
                    <a:bodyPr/>
                    <a:lstStyle/>
                    <a:p>
                      <a:pPr algn="ctr"/>
                      <a:r>
                        <a:rPr lang="en-US" sz="1500" b="1" dirty="0">
                          <a:latin typeface="Franklin Gothic Medium" panose="020B0603020102020204" pitchFamily="34" charset="0"/>
                        </a:rPr>
                        <a:t>$7.2</a:t>
                      </a:r>
                    </a:p>
                  </a:txBody>
                  <a:tcPr marL="51435" marR="51435" marT="34290" marB="34290" anchor="ctr"/>
                </a:tc>
                <a:extLst>
                  <a:ext uri="{0D108BD9-81ED-4DB2-BD59-A6C34878D82A}">
                    <a16:rowId xmlns:a16="http://schemas.microsoft.com/office/drawing/2014/main" val="1901422235"/>
                  </a:ext>
                </a:extLst>
              </a:tr>
            </a:tbl>
          </a:graphicData>
        </a:graphic>
      </p:graphicFrame>
    </p:spTree>
    <p:extLst>
      <p:ext uri="{BB962C8B-B14F-4D97-AF65-F5344CB8AC3E}">
        <p14:creationId xmlns:p14="http://schemas.microsoft.com/office/powerpoint/2010/main" val="105235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5654767" y="3162471"/>
            <a:ext cx="2335109" cy="1780887"/>
          </a:xfrm>
        </p:spPr>
        <p:txBody>
          <a:bodyPr vert="horz" lIns="68580" tIns="34290" rIns="68580" bIns="0" rtlCol="0" anchor="b">
            <a:noAutofit/>
          </a:bodyPr>
          <a:lstStyle/>
          <a:p>
            <a:pPr defTabSz="685800"/>
            <a:r>
              <a:rPr lang="en-US" sz="3200" dirty="0">
                <a:solidFill>
                  <a:schemeClr val="bg1"/>
                </a:solidFill>
              </a:rPr>
              <a:t>Treasurer’s Report - </a:t>
            </a:r>
            <a:br>
              <a:rPr lang="en-US" sz="3200" dirty="0">
                <a:solidFill>
                  <a:schemeClr val="bg1"/>
                </a:solidFill>
              </a:rPr>
            </a:br>
            <a:r>
              <a:rPr lang="en-US" sz="3200" dirty="0">
                <a:solidFill>
                  <a:schemeClr val="bg1"/>
                </a:solidFill>
              </a:rPr>
              <a:t>Monica Rakowski</a:t>
            </a:r>
          </a:p>
        </p:txBody>
      </p:sp>
      <p:pic>
        <p:nvPicPr>
          <p:cNvPr id="4" name="Picture 3">
            <a:extLst>
              <a:ext uri="{FF2B5EF4-FFF2-40B4-BE49-F238E27FC236}">
                <a16:creationId xmlns:a16="http://schemas.microsoft.com/office/drawing/2014/main" id="{C3617803-0051-4A79-B7E2-BA5BD7564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797" y="2334827"/>
            <a:ext cx="3653817" cy="3350817"/>
          </a:xfrm>
          <a:prstGeom prst="rect">
            <a:avLst/>
          </a:prstGeom>
        </p:spPr>
      </p:pic>
    </p:spTree>
    <p:extLst>
      <p:ext uri="{BB962C8B-B14F-4D97-AF65-F5344CB8AC3E}">
        <p14:creationId xmlns:p14="http://schemas.microsoft.com/office/powerpoint/2010/main" val="177541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F842A-92F4-4637-B96B-ABE0E1852D76}"/>
              </a:ext>
            </a:extLst>
          </p:cNvPr>
          <p:cNvSpPr txBox="1"/>
          <p:nvPr/>
        </p:nvSpPr>
        <p:spPr>
          <a:xfrm>
            <a:off x="1598625" y="1192641"/>
            <a:ext cx="5946749" cy="727838"/>
          </a:xfrm>
          <a:prstGeom prst="rect">
            <a:avLst/>
          </a:prstGeom>
        </p:spPr>
        <p:txBody>
          <a:bodyPr vert="horz" lIns="68580" tIns="34290" rIns="68580" bIns="34290" rtlCol="0" anchor="b">
            <a:normAutofit/>
          </a:bodyPr>
          <a:lstStyle/>
          <a:p>
            <a:pPr algn="ctr">
              <a:lnSpc>
                <a:spcPct val="90000"/>
              </a:lnSpc>
              <a:spcBef>
                <a:spcPct val="0"/>
              </a:spcBef>
              <a:spcAft>
                <a:spcPts val="450"/>
              </a:spcAft>
              <a:defRPr/>
            </a:pPr>
            <a:r>
              <a:rPr lang="en-US" sz="1875" b="1" dirty="0">
                <a:solidFill>
                  <a:prstClr val="black"/>
                </a:solidFill>
                <a:latin typeface="Calibri Light" panose="020F0302020204030204"/>
              </a:rPr>
              <a:t>Cash &amp; Short-Term Investments</a:t>
            </a:r>
          </a:p>
          <a:p>
            <a:pPr algn="ctr">
              <a:lnSpc>
                <a:spcPct val="90000"/>
              </a:lnSpc>
              <a:spcBef>
                <a:spcPct val="0"/>
              </a:spcBef>
              <a:spcAft>
                <a:spcPts val="450"/>
              </a:spcAft>
              <a:defRPr/>
            </a:pPr>
            <a:r>
              <a:rPr lang="en-US" sz="1875" b="1" u="sng" dirty="0">
                <a:solidFill>
                  <a:prstClr val="black"/>
                </a:solidFill>
                <a:latin typeface="Calibri Light" panose="020F0302020204030204"/>
              </a:rPr>
              <a:t>Month of February</a:t>
            </a:r>
            <a:endParaRPr lang="en-US" sz="1875" b="1" dirty="0">
              <a:solidFill>
                <a:srgbClr val="FEFEFE"/>
              </a:solidFill>
              <a:latin typeface="Calibri Light" panose="020F0302020204030204"/>
            </a:endParaRPr>
          </a:p>
        </p:txBody>
      </p:sp>
      <p:sp>
        <p:nvSpPr>
          <p:cNvPr id="4" name="Content Placeholder 2"/>
          <p:cNvSpPr txBox="1">
            <a:spLocks/>
          </p:cNvSpPr>
          <p:nvPr/>
        </p:nvSpPr>
        <p:spPr>
          <a:xfrm>
            <a:off x="1303080" y="2234002"/>
            <a:ext cx="3536708" cy="3223260"/>
          </a:xfrm>
          <a:prstGeom prst="rect">
            <a:avLst/>
          </a:prstGeom>
        </p:spPr>
        <p:txBody>
          <a:bodyPr vert="horz" lIns="68580" tIns="34290" rIns="68580" bIns="34290" rtlCol="0" anchor="ct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defTabSz="342900">
              <a:lnSpc>
                <a:spcPct val="90000"/>
              </a:lnSpc>
              <a:spcBef>
                <a:spcPct val="20000"/>
              </a:spcBef>
              <a:spcAft>
                <a:spcPts val="450"/>
              </a:spcAft>
              <a:buClr>
                <a:srgbClr val="92D050"/>
              </a:buClr>
              <a:buFont typeface="Wingdings 2" charset="2"/>
              <a:buChar char=""/>
              <a:defRPr/>
            </a:pPr>
            <a:r>
              <a:rPr lang="en-US" sz="1350" dirty="0">
                <a:solidFill>
                  <a:prstClr val="black"/>
                </a:solidFill>
                <a:latin typeface="Calibri" panose="020F0502020204030204"/>
              </a:rPr>
              <a:t>As of February 28, 2025, the Association had Approximately (~) $13.5M in Cash</a:t>
            </a:r>
          </a:p>
          <a:p>
            <a:pPr lvl="1" defTabSz="342900">
              <a:lnSpc>
                <a:spcPct val="90000"/>
              </a:lnSpc>
              <a:spcBef>
                <a:spcPct val="20000"/>
              </a:spcBef>
              <a:spcAft>
                <a:spcPts val="450"/>
              </a:spcAft>
              <a:buClr>
                <a:srgbClr val="92D050"/>
              </a:buClr>
              <a:buFont typeface="Wingdings 2" charset="2"/>
              <a:buChar char=""/>
              <a:defRPr/>
            </a:pPr>
            <a:r>
              <a:rPr lang="en-US" sz="1350" dirty="0">
                <a:solidFill>
                  <a:prstClr val="black"/>
                </a:solidFill>
                <a:latin typeface="Calibri" panose="020F0502020204030204"/>
              </a:rPr>
              <a:t>Cash Decreased ~ ($0.5)M from the Same Time Period Last Year</a:t>
            </a:r>
          </a:p>
          <a:p>
            <a:pPr lvl="1" defTabSz="342900">
              <a:lnSpc>
                <a:spcPct val="90000"/>
              </a:lnSpc>
              <a:spcBef>
                <a:spcPct val="20000"/>
              </a:spcBef>
              <a:spcAft>
                <a:spcPts val="450"/>
              </a:spcAft>
              <a:buClr>
                <a:srgbClr val="92D050"/>
              </a:buClr>
              <a:buFont typeface="Wingdings 2" charset="2"/>
              <a:buChar char=""/>
              <a:defRPr/>
            </a:pPr>
            <a:r>
              <a:rPr lang="en-US" sz="1350" dirty="0">
                <a:solidFill>
                  <a:prstClr val="black"/>
                </a:solidFill>
                <a:latin typeface="Calibri" panose="020F0502020204030204"/>
              </a:rPr>
              <a:t>Cash Decreased ~ ($0.8M) from February 2025</a:t>
            </a:r>
          </a:p>
          <a:p>
            <a:pPr lvl="1" defTabSz="342900">
              <a:lnSpc>
                <a:spcPct val="90000"/>
              </a:lnSpc>
              <a:spcBef>
                <a:spcPct val="20000"/>
              </a:spcBef>
              <a:spcAft>
                <a:spcPts val="450"/>
              </a:spcAft>
              <a:buClr>
                <a:srgbClr val="92D050"/>
              </a:buClr>
              <a:buFont typeface="Wingdings 2" charset="2"/>
              <a:buChar char=""/>
              <a:defRPr/>
            </a:pPr>
            <a:r>
              <a:rPr lang="en-US" sz="1350" dirty="0">
                <a:solidFill>
                  <a:prstClr val="black"/>
                </a:solidFill>
                <a:latin typeface="Calibri" panose="020F0502020204030204"/>
              </a:rPr>
              <a:t>$8.7M Invested in CDAR’s</a:t>
            </a:r>
          </a:p>
          <a:p>
            <a:pPr lvl="1" defTabSz="342900">
              <a:lnSpc>
                <a:spcPct val="90000"/>
              </a:lnSpc>
              <a:spcBef>
                <a:spcPct val="20000"/>
              </a:spcBef>
              <a:spcAft>
                <a:spcPts val="450"/>
              </a:spcAft>
              <a:buClr>
                <a:srgbClr val="92D050"/>
              </a:buClr>
              <a:buFont typeface="Wingdings 2" charset="2"/>
              <a:buChar char=""/>
              <a:defRPr/>
            </a:pPr>
            <a:r>
              <a:rPr lang="en-US" sz="1350" dirty="0">
                <a:solidFill>
                  <a:prstClr val="black"/>
                </a:solidFill>
                <a:latin typeface="Calibri" panose="020F0502020204030204"/>
              </a:rPr>
              <a:t>$44K in Interest Income Recognized for the Month</a:t>
            </a:r>
          </a:p>
          <a:p>
            <a:pPr lvl="1" defTabSz="342900">
              <a:lnSpc>
                <a:spcPct val="90000"/>
              </a:lnSpc>
              <a:spcBef>
                <a:spcPct val="20000"/>
              </a:spcBef>
              <a:spcAft>
                <a:spcPts val="450"/>
              </a:spcAft>
              <a:buClr>
                <a:srgbClr val="92D050"/>
              </a:buClr>
              <a:buFont typeface="Wingdings 2" charset="2"/>
              <a:buChar char=""/>
              <a:defRPr/>
            </a:pPr>
            <a:r>
              <a:rPr lang="en-US" sz="1350" dirty="0">
                <a:solidFill>
                  <a:prstClr val="black"/>
                </a:solidFill>
                <a:latin typeface="Calibri" panose="020F0502020204030204"/>
              </a:rPr>
              <a:t>Remaining $4.8M in Insured Cash Sweep, Treasury Bills, Money Market and Other Operating Accounts (Diversified Between 2 Local Banks)</a:t>
            </a:r>
          </a:p>
        </p:txBody>
      </p:sp>
      <p:pic>
        <p:nvPicPr>
          <p:cNvPr id="8" name="Graphic 7" descr="Dollar">
            <a:extLst>
              <a:ext uri="{FF2B5EF4-FFF2-40B4-BE49-F238E27FC236}">
                <a16:creationId xmlns:a16="http://schemas.microsoft.com/office/drawing/2014/main" id="{4FEA77A1-BF0C-4E09-BE54-FF8A202F69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53666" y="2452005"/>
            <a:ext cx="2787254" cy="2787254"/>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29194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B910C7-B901-137D-CED3-6D823F36B41E}"/>
            </a:ext>
          </a:extLst>
        </p:cNvPr>
        <p:cNvGrpSpPr/>
        <p:nvPr/>
      </p:nvGrpSpPr>
      <p:grpSpPr>
        <a:xfrm>
          <a:off x="0" y="0"/>
          <a:ext cx="0" cy="0"/>
          <a:chOff x="0" y="0"/>
          <a:chExt cx="0" cy="0"/>
        </a:xfrm>
      </p:grpSpPr>
      <p:sp>
        <p:nvSpPr>
          <p:cNvPr id="8" name="Freeform 6">
            <a:extLst>
              <a:ext uri="{FF2B5EF4-FFF2-40B4-BE49-F238E27FC236}">
                <a16:creationId xmlns:a16="http://schemas.microsoft.com/office/drawing/2014/main" id="{7D9BC871-3849-5F00-842A-8B005A6BA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0" name="Rectangle 9">
            <a:extLst>
              <a:ext uri="{FF2B5EF4-FFF2-40B4-BE49-F238E27FC236}">
                <a16:creationId xmlns:a16="http://schemas.microsoft.com/office/drawing/2014/main" id="{11EC24A3-B73C-6A42-5CB8-D07663CCB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Freeform: Shape 11">
            <a:extLst>
              <a:ext uri="{FF2B5EF4-FFF2-40B4-BE49-F238E27FC236}">
                <a16:creationId xmlns:a16="http://schemas.microsoft.com/office/drawing/2014/main" id="{2F2D2060-6C97-D590-190B-DED6DA4DF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345293" y="1345293"/>
            <a:ext cx="6858000" cy="4167414"/>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BFE99340-1CA4-000C-585D-927A2B016D99}"/>
              </a:ext>
            </a:extLst>
          </p:cNvPr>
          <p:cNvSpPr txBox="1"/>
          <p:nvPr/>
        </p:nvSpPr>
        <p:spPr>
          <a:xfrm>
            <a:off x="4167415" y="978993"/>
            <a:ext cx="4799032" cy="4900014"/>
          </a:xfrm>
          <a:prstGeom prst="rect">
            <a:avLst/>
          </a:prstGeom>
          <a:effectLst/>
        </p:spPr>
        <p:txBody>
          <a:bodyPr vert="horz" lIns="91440" tIns="45720" rIns="91440" bIns="45720" rtlCol="0" anchor="ctr">
            <a:normAutofit/>
          </a:bodyPr>
          <a:lstStyle/>
          <a:p>
            <a:pPr marL="0" marR="0" lvl="0" indent="0" algn="l" defTabSz="457200" rtl="0" eaLnBrk="1" fontAlgn="auto" latinLnBrk="0" hangingPunct="1">
              <a:lnSpc>
                <a:spcPct val="100000"/>
              </a:lnSpc>
              <a:spcBef>
                <a:spcPct val="20000"/>
              </a:spcBef>
              <a:spcAft>
                <a:spcPts val="600"/>
              </a:spcAft>
              <a:buClr>
                <a:srgbClr val="9ECD33"/>
              </a:buClr>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a:ea typeface="+mn-ea"/>
                <a:cs typeface="+mn-cs"/>
              </a:rPr>
              <a:t>Capital Requests</a:t>
            </a:r>
          </a:p>
          <a:p>
            <a:pPr marL="0" marR="0" lvl="0" indent="0" algn="l" defTabSz="457200" rtl="0" eaLnBrk="1" fontAlgn="auto" latinLnBrk="0" hangingPunct="1">
              <a:lnSpc>
                <a:spcPct val="100000"/>
              </a:lnSpc>
              <a:spcBef>
                <a:spcPct val="20000"/>
              </a:spcBef>
              <a:spcAft>
                <a:spcPts val="600"/>
              </a:spcAft>
              <a:buClr>
                <a:srgbClr val="9ECD33"/>
              </a:buClr>
              <a:buSzTx/>
              <a:buFont typeface="Wingdings 2" charset="2"/>
              <a:buChar char=""/>
              <a:tabLst/>
              <a:defRPr/>
            </a:pPr>
            <a:endParaRPr kumimoji="0" lang="en-US" sz="17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ct val="20000"/>
              </a:spcBef>
              <a:spcAft>
                <a:spcPts val="600"/>
              </a:spcAft>
              <a:buClr>
                <a:srgbClr val="9ECD33"/>
              </a:buClr>
              <a:buSzTx/>
              <a:buFontTx/>
              <a:buNone/>
              <a:tabLst/>
              <a:defRPr/>
            </a:pPr>
            <a:r>
              <a:rPr kumimoji="0" lang="en-US" sz="2400" b="0" i="0" u="sng" strike="noStrike" kern="1200" cap="none" spc="0" normalizeH="0" baseline="0" noProof="0" dirty="0">
                <a:ln>
                  <a:noFill/>
                </a:ln>
                <a:solidFill>
                  <a:prstClr val="black"/>
                </a:solidFill>
                <a:effectLst/>
                <a:uLnTx/>
                <a:uFillTx/>
                <a:latin typeface="Century Gothic" panose="020B0502020202020204"/>
                <a:ea typeface="+mn-ea"/>
                <a:cs typeface="+mn-cs"/>
              </a:rPr>
              <a:t>Police Vehicle</a:t>
            </a:r>
          </a:p>
          <a:p>
            <a:pPr marL="0" marR="0" lvl="0" indent="0" algn="l" defTabSz="457200" rtl="0" eaLnBrk="1" fontAlgn="auto" latinLnBrk="0" hangingPunct="1">
              <a:lnSpc>
                <a:spcPct val="100000"/>
              </a:lnSpc>
              <a:spcBef>
                <a:spcPct val="20000"/>
              </a:spcBef>
              <a:spcAft>
                <a:spcPts val="600"/>
              </a:spcAft>
              <a:buClr>
                <a:srgbClr val="9ECD33"/>
              </a:buClr>
              <a:buSzTx/>
              <a:buFont typeface="Wingdings 2" charset="2"/>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ct val="20000"/>
              </a:spcBef>
              <a:spcAft>
                <a:spcPts val="600"/>
              </a:spcAft>
              <a:buClr>
                <a:srgbClr val="9ECD33"/>
              </a:buClr>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Requesting authorization to go forward with staff recommendation of $62,812 for Hertrich Fleet Services</a:t>
            </a:r>
          </a:p>
        </p:txBody>
      </p:sp>
    </p:spTree>
    <p:extLst>
      <p:ext uri="{BB962C8B-B14F-4D97-AF65-F5344CB8AC3E}">
        <p14:creationId xmlns:p14="http://schemas.microsoft.com/office/powerpoint/2010/main" val="1237893048"/>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0" name="Rectangle 9">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Freeform: Shape 11">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345293" y="1345293"/>
            <a:ext cx="6858000" cy="4167414"/>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710F148D-50BA-423D-A4EA-780B041B5946}"/>
              </a:ext>
            </a:extLst>
          </p:cNvPr>
          <p:cNvSpPr txBox="1"/>
          <p:nvPr/>
        </p:nvSpPr>
        <p:spPr>
          <a:xfrm>
            <a:off x="4167415" y="978992"/>
            <a:ext cx="4799032" cy="5262009"/>
          </a:xfrm>
          <a:prstGeom prst="rect">
            <a:avLst/>
          </a:prstGeom>
          <a:effectLst/>
        </p:spPr>
        <p:txBody>
          <a:bodyPr vert="horz" lIns="91440" tIns="45720" rIns="91440" bIns="45720" rtlCol="0" anchor="ctr">
            <a:normAutofit lnSpcReduction="10000"/>
          </a:bodyPr>
          <a:lstStyle/>
          <a:p>
            <a:pPr marL="0" marR="0" lvl="0" indent="0" algn="l" defTabSz="457200" rtl="0" eaLnBrk="1" fontAlgn="auto" latinLnBrk="0" hangingPunct="1">
              <a:lnSpc>
                <a:spcPct val="100000"/>
              </a:lnSpc>
              <a:spcBef>
                <a:spcPct val="20000"/>
              </a:spcBef>
              <a:spcAft>
                <a:spcPts val="600"/>
              </a:spcAft>
              <a:buClr>
                <a:srgbClr val="9ECD33"/>
              </a:buClr>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a:ea typeface="+mn-ea"/>
                <a:cs typeface="+mn-cs"/>
              </a:rPr>
              <a:t>Capital Requests</a:t>
            </a:r>
          </a:p>
          <a:p>
            <a:pPr marL="0" marR="0" lvl="0" indent="0" algn="l" defTabSz="457200" rtl="0" eaLnBrk="1" fontAlgn="auto" latinLnBrk="0" hangingPunct="1">
              <a:lnSpc>
                <a:spcPct val="100000"/>
              </a:lnSpc>
              <a:spcBef>
                <a:spcPct val="20000"/>
              </a:spcBef>
              <a:spcAft>
                <a:spcPts val="600"/>
              </a:spcAft>
              <a:buClr>
                <a:srgbClr val="9ECD33"/>
              </a:buClr>
              <a:buSzTx/>
              <a:buFont typeface="Wingdings 2" charset="2"/>
              <a:buChar char=""/>
              <a:tabLst/>
              <a:defRPr/>
            </a:pPr>
            <a:endParaRPr kumimoji="0" lang="en-US" sz="17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ct val="20000"/>
              </a:spcBef>
              <a:spcAft>
                <a:spcPts val="600"/>
              </a:spcAft>
              <a:buClr>
                <a:srgbClr val="9ECD33"/>
              </a:buClr>
              <a:buSzTx/>
              <a:buFontTx/>
              <a:buNone/>
              <a:tabLst/>
              <a:defRPr/>
            </a:pPr>
            <a:r>
              <a:rPr lang="en-US" sz="2400" u="sng" dirty="0">
                <a:solidFill>
                  <a:prstClr val="black"/>
                </a:solidFill>
                <a:latin typeface="Century Gothic" panose="020B0502020202020204"/>
              </a:rPr>
              <a:t>2025-2026 Bulkhead Replacement</a:t>
            </a:r>
          </a:p>
          <a:p>
            <a:pPr marL="0" marR="0" lvl="0" indent="0" algn="l" defTabSz="457200" rtl="0" eaLnBrk="1" fontAlgn="auto" latinLnBrk="0" hangingPunct="1">
              <a:lnSpc>
                <a:spcPct val="100000"/>
              </a:lnSpc>
              <a:spcBef>
                <a:spcPct val="20000"/>
              </a:spcBef>
              <a:spcAft>
                <a:spcPts val="600"/>
              </a:spcAft>
              <a:buClr>
                <a:srgbClr val="9ECD33"/>
              </a:buClr>
              <a:buSzTx/>
              <a:buFontTx/>
              <a:buNone/>
              <a:tabLst/>
              <a:defRPr/>
            </a:pPr>
            <a:r>
              <a:rPr lang="en-US" sz="2400" u="sng" dirty="0">
                <a:solidFill>
                  <a:prstClr val="black"/>
                </a:solidFill>
                <a:latin typeface="Century Gothic" panose="020B0502020202020204"/>
              </a:rPr>
              <a:t>and</a:t>
            </a:r>
          </a:p>
          <a:p>
            <a:pPr marL="0" marR="0" lvl="0" indent="0" algn="l" defTabSz="457200" rtl="0" eaLnBrk="1" fontAlgn="auto" latinLnBrk="0" hangingPunct="1">
              <a:lnSpc>
                <a:spcPct val="100000"/>
              </a:lnSpc>
              <a:spcBef>
                <a:spcPct val="20000"/>
              </a:spcBef>
              <a:spcAft>
                <a:spcPts val="600"/>
              </a:spcAft>
              <a:buClr>
                <a:srgbClr val="9ECD33"/>
              </a:buClr>
              <a:buSzTx/>
              <a:buFontTx/>
              <a:buNone/>
              <a:tabLst/>
              <a:defRPr/>
            </a:pPr>
            <a:r>
              <a:rPr kumimoji="0" lang="en-US" sz="2400" b="0" i="0" u="sng" strike="noStrike" kern="1200" cap="none" spc="0" normalizeH="0" baseline="0" noProof="0" dirty="0">
                <a:ln>
                  <a:noFill/>
                </a:ln>
                <a:solidFill>
                  <a:prstClr val="black"/>
                </a:solidFill>
                <a:effectLst/>
                <a:uLnTx/>
                <a:uFillTx/>
                <a:latin typeface="Century Gothic" panose="020B0502020202020204"/>
                <a:ea typeface="+mn-ea"/>
                <a:cs typeface="+mn-cs"/>
              </a:rPr>
              <a:t>2026-2027 Bulkhead Replacement</a:t>
            </a:r>
          </a:p>
          <a:p>
            <a:pPr marL="0" marR="0" lvl="0" indent="0" algn="l" defTabSz="457200" rtl="0" eaLnBrk="1" fontAlgn="auto" latinLnBrk="0" hangingPunct="1">
              <a:lnSpc>
                <a:spcPct val="100000"/>
              </a:lnSpc>
              <a:spcBef>
                <a:spcPct val="20000"/>
              </a:spcBef>
              <a:spcAft>
                <a:spcPts val="600"/>
              </a:spcAft>
              <a:buClr>
                <a:srgbClr val="9ECD33"/>
              </a:buClr>
              <a:buSzTx/>
              <a:buFont typeface="Wingdings 2" charset="2"/>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ct val="20000"/>
              </a:spcBef>
              <a:spcAft>
                <a:spcPts val="600"/>
              </a:spcAft>
              <a:buClr>
                <a:srgbClr val="9ECD33"/>
              </a:buClr>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Requesting authorization to go forward with staff recommendation of $675,000 per year for Fisher Marine</a:t>
            </a:r>
          </a:p>
        </p:txBody>
      </p:sp>
    </p:spTree>
    <p:extLst>
      <p:ext uri="{BB962C8B-B14F-4D97-AF65-F5344CB8AC3E}">
        <p14:creationId xmlns:p14="http://schemas.microsoft.com/office/powerpoint/2010/main" val="1191941848"/>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DF3C14-FD67-5F81-7946-04186B44DAFB}"/>
            </a:ext>
          </a:extLst>
        </p:cNvPr>
        <p:cNvGrpSpPr/>
        <p:nvPr/>
      </p:nvGrpSpPr>
      <p:grpSpPr>
        <a:xfrm>
          <a:off x="0" y="0"/>
          <a:ext cx="0" cy="0"/>
          <a:chOff x="0" y="0"/>
          <a:chExt cx="0" cy="0"/>
        </a:xfrm>
      </p:grpSpPr>
      <p:sp>
        <p:nvSpPr>
          <p:cNvPr id="8" name="Freeform 6">
            <a:extLst>
              <a:ext uri="{FF2B5EF4-FFF2-40B4-BE49-F238E27FC236}">
                <a16:creationId xmlns:a16="http://schemas.microsoft.com/office/drawing/2014/main" id="{24E6E00B-24F6-96DF-4C19-608EA2DD9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0" name="Rectangle 9">
            <a:extLst>
              <a:ext uri="{FF2B5EF4-FFF2-40B4-BE49-F238E27FC236}">
                <a16:creationId xmlns:a16="http://schemas.microsoft.com/office/drawing/2014/main" id="{286D2469-A2EA-809B-1D4D-2CC79A00C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Freeform: Shape 11">
            <a:extLst>
              <a:ext uri="{FF2B5EF4-FFF2-40B4-BE49-F238E27FC236}">
                <a16:creationId xmlns:a16="http://schemas.microsoft.com/office/drawing/2014/main" id="{A082FC9E-BB5E-BB47-DC77-3F0F1B0B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345293" y="1345293"/>
            <a:ext cx="6858000" cy="4167414"/>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BC339822-7B31-F51D-65BA-387C53A21303}"/>
              </a:ext>
            </a:extLst>
          </p:cNvPr>
          <p:cNvSpPr txBox="1"/>
          <p:nvPr/>
        </p:nvSpPr>
        <p:spPr>
          <a:xfrm>
            <a:off x="4167415" y="978993"/>
            <a:ext cx="4799032" cy="4900014"/>
          </a:xfrm>
          <a:prstGeom prst="rect">
            <a:avLst/>
          </a:prstGeom>
          <a:effectLst/>
        </p:spPr>
        <p:txBody>
          <a:bodyPr vert="horz" lIns="91440" tIns="45720" rIns="91440" bIns="45720" rtlCol="0" anchor="ctr">
            <a:normAutofit/>
          </a:bodyPr>
          <a:lstStyle/>
          <a:p>
            <a:pPr marL="0" marR="0" lvl="0" indent="0" algn="l" defTabSz="457200" rtl="0" eaLnBrk="1" fontAlgn="auto" latinLnBrk="0" hangingPunct="1">
              <a:lnSpc>
                <a:spcPct val="100000"/>
              </a:lnSpc>
              <a:spcBef>
                <a:spcPct val="20000"/>
              </a:spcBef>
              <a:spcAft>
                <a:spcPts val="600"/>
              </a:spcAft>
              <a:buClr>
                <a:srgbClr val="9ECD33"/>
              </a:buClr>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a:ea typeface="+mn-ea"/>
                <a:cs typeface="+mn-cs"/>
              </a:rPr>
              <a:t>Capital Requests</a:t>
            </a:r>
          </a:p>
          <a:p>
            <a:pPr marL="0" marR="0" lvl="0" indent="0" algn="l" defTabSz="457200" rtl="0" eaLnBrk="1" fontAlgn="auto" latinLnBrk="0" hangingPunct="1">
              <a:lnSpc>
                <a:spcPct val="100000"/>
              </a:lnSpc>
              <a:spcBef>
                <a:spcPct val="20000"/>
              </a:spcBef>
              <a:spcAft>
                <a:spcPts val="600"/>
              </a:spcAft>
              <a:buClr>
                <a:srgbClr val="9ECD33"/>
              </a:buClr>
              <a:buSzTx/>
              <a:buFont typeface="Wingdings 2" charset="2"/>
              <a:buChar char=""/>
              <a:tabLst/>
              <a:defRPr/>
            </a:pPr>
            <a:endParaRPr kumimoji="0" lang="en-US" sz="17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ct val="20000"/>
              </a:spcBef>
              <a:spcAft>
                <a:spcPts val="600"/>
              </a:spcAft>
              <a:buClr>
                <a:srgbClr val="9ECD33"/>
              </a:buClr>
              <a:buSzTx/>
              <a:buFontTx/>
              <a:buNone/>
              <a:tabLst/>
              <a:defRPr/>
            </a:pPr>
            <a:r>
              <a:rPr kumimoji="0" lang="en-US" sz="2400" b="0" i="0" u="sng" strike="noStrike" kern="1200" cap="none" spc="0" normalizeH="0" baseline="0" noProof="0" dirty="0">
                <a:ln>
                  <a:noFill/>
                </a:ln>
                <a:solidFill>
                  <a:prstClr val="black"/>
                </a:solidFill>
                <a:effectLst/>
                <a:uLnTx/>
                <a:uFillTx/>
                <a:latin typeface="Century Gothic" panose="020B0502020202020204"/>
                <a:ea typeface="+mn-ea"/>
                <a:cs typeface="+mn-cs"/>
              </a:rPr>
              <a:t>Bocce Ball Courts</a:t>
            </a:r>
          </a:p>
          <a:p>
            <a:pPr marL="0" marR="0" lvl="0" indent="0" algn="l" defTabSz="457200" rtl="0" eaLnBrk="1" fontAlgn="auto" latinLnBrk="0" hangingPunct="1">
              <a:lnSpc>
                <a:spcPct val="100000"/>
              </a:lnSpc>
              <a:spcBef>
                <a:spcPct val="20000"/>
              </a:spcBef>
              <a:spcAft>
                <a:spcPts val="600"/>
              </a:spcAft>
              <a:buClr>
                <a:srgbClr val="9ECD33"/>
              </a:buClr>
              <a:buSzTx/>
              <a:buFont typeface="Wingdings 2" charset="2"/>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ct val="20000"/>
              </a:spcBef>
              <a:spcAft>
                <a:spcPts val="600"/>
              </a:spcAft>
              <a:buClr>
                <a:srgbClr val="9ECD33"/>
              </a:buClr>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Requesting authorization to go forward with staff recommendation of $</a:t>
            </a:r>
            <a:r>
              <a:rPr lang="en-US" sz="2400" dirty="0">
                <a:solidFill>
                  <a:prstClr val="black"/>
                </a:solidFill>
                <a:latin typeface="Century Gothic" panose="020B0502020202020204"/>
              </a:rPr>
              <a:t>50,692</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 for Southwest Greens Delaware Valley</a:t>
            </a:r>
          </a:p>
        </p:txBody>
      </p:sp>
    </p:spTree>
    <p:extLst>
      <p:ext uri="{BB962C8B-B14F-4D97-AF65-F5344CB8AC3E}">
        <p14:creationId xmlns:p14="http://schemas.microsoft.com/office/powerpoint/2010/main" val="2971272481"/>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6BF94F-B4D0-56BC-76EC-80E5F0F54EDF}"/>
            </a:ext>
          </a:extLst>
        </p:cNvPr>
        <p:cNvGrpSpPr/>
        <p:nvPr/>
      </p:nvGrpSpPr>
      <p:grpSpPr>
        <a:xfrm>
          <a:off x="0" y="0"/>
          <a:ext cx="0" cy="0"/>
          <a:chOff x="0" y="0"/>
          <a:chExt cx="0" cy="0"/>
        </a:xfrm>
      </p:grpSpPr>
      <p:sp>
        <p:nvSpPr>
          <p:cNvPr id="8" name="Freeform 6">
            <a:extLst>
              <a:ext uri="{FF2B5EF4-FFF2-40B4-BE49-F238E27FC236}">
                <a16:creationId xmlns:a16="http://schemas.microsoft.com/office/drawing/2014/main" id="{B766C889-E114-42EC-CF0E-050B7BFA2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0" name="Rectangle 9">
            <a:extLst>
              <a:ext uri="{FF2B5EF4-FFF2-40B4-BE49-F238E27FC236}">
                <a16:creationId xmlns:a16="http://schemas.microsoft.com/office/drawing/2014/main" id="{5015965C-176D-53E6-EED2-30D042441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Freeform: Shape 11">
            <a:extLst>
              <a:ext uri="{FF2B5EF4-FFF2-40B4-BE49-F238E27FC236}">
                <a16:creationId xmlns:a16="http://schemas.microsoft.com/office/drawing/2014/main" id="{B6942441-AF17-78B0-BBC2-891C5C1BB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345293" y="1345293"/>
            <a:ext cx="6858000" cy="4167414"/>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050551D6-FB19-E33A-15EE-D112D0F40A65}"/>
              </a:ext>
            </a:extLst>
          </p:cNvPr>
          <p:cNvSpPr txBox="1"/>
          <p:nvPr/>
        </p:nvSpPr>
        <p:spPr>
          <a:xfrm>
            <a:off x="4167415" y="978993"/>
            <a:ext cx="4799032" cy="4900014"/>
          </a:xfrm>
          <a:prstGeom prst="rect">
            <a:avLst/>
          </a:prstGeom>
          <a:effectLst/>
        </p:spPr>
        <p:txBody>
          <a:bodyPr vert="horz" lIns="91440" tIns="45720" rIns="91440" bIns="45720" rtlCol="0" anchor="ctr">
            <a:normAutofit/>
          </a:bodyPr>
          <a:lstStyle/>
          <a:p>
            <a:pPr marL="0" marR="0" lvl="0" indent="0" algn="l" defTabSz="457200" rtl="0" eaLnBrk="1" fontAlgn="auto" latinLnBrk="0" hangingPunct="1">
              <a:lnSpc>
                <a:spcPct val="100000"/>
              </a:lnSpc>
              <a:spcBef>
                <a:spcPct val="20000"/>
              </a:spcBef>
              <a:spcAft>
                <a:spcPts val="600"/>
              </a:spcAft>
              <a:buClr>
                <a:srgbClr val="9ECD33"/>
              </a:buClr>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a:ea typeface="+mn-ea"/>
                <a:cs typeface="+mn-cs"/>
              </a:rPr>
              <a:t>Capital Requests</a:t>
            </a:r>
          </a:p>
          <a:p>
            <a:pPr marL="0" marR="0" lvl="0" indent="0" algn="l" defTabSz="457200" rtl="0" eaLnBrk="1" fontAlgn="auto" latinLnBrk="0" hangingPunct="1">
              <a:lnSpc>
                <a:spcPct val="100000"/>
              </a:lnSpc>
              <a:spcBef>
                <a:spcPct val="20000"/>
              </a:spcBef>
              <a:spcAft>
                <a:spcPts val="600"/>
              </a:spcAft>
              <a:buClr>
                <a:srgbClr val="9ECD33"/>
              </a:buClr>
              <a:buSzTx/>
              <a:buFont typeface="Wingdings 2" charset="2"/>
              <a:buChar char=""/>
              <a:tabLst/>
              <a:defRPr/>
            </a:pPr>
            <a:endParaRPr kumimoji="0" lang="en-US" sz="17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ct val="20000"/>
              </a:spcBef>
              <a:spcAft>
                <a:spcPts val="600"/>
              </a:spcAft>
              <a:buClr>
                <a:srgbClr val="9ECD33"/>
              </a:buClr>
              <a:buSzTx/>
              <a:buFontTx/>
              <a:buNone/>
              <a:tabLst/>
              <a:defRPr/>
            </a:pPr>
            <a:r>
              <a:rPr kumimoji="0" lang="en-US" sz="2400" b="0" i="0" u="sng" strike="noStrike" kern="1200" cap="none" spc="0" normalizeH="0" baseline="0" noProof="0" dirty="0">
                <a:ln>
                  <a:noFill/>
                </a:ln>
                <a:solidFill>
                  <a:prstClr val="black"/>
                </a:solidFill>
                <a:effectLst/>
                <a:uLnTx/>
                <a:uFillTx/>
                <a:latin typeface="Century Gothic" panose="020B0502020202020204"/>
                <a:ea typeface="+mn-ea"/>
                <a:cs typeface="+mn-cs"/>
              </a:rPr>
              <a:t>Community Center Gym Floor</a:t>
            </a:r>
          </a:p>
          <a:p>
            <a:pPr marL="0" marR="0" lvl="0" indent="0" algn="l" defTabSz="457200" rtl="0" eaLnBrk="1" fontAlgn="auto" latinLnBrk="0" hangingPunct="1">
              <a:lnSpc>
                <a:spcPct val="100000"/>
              </a:lnSpc>
              <a:spcBef>
                <a:spcPct val="20000"/>
              </a:spcBef>
              <a:spcAft>
                <a:spcPts val="600"/>
              </a:spcAft>
              <a:buClr>
                <a:srgbClr val="9ECD33"/>
              </a:buClr>
              <a:buSzTx/>
              <a:buFont typeface="Wingdings 2" charset="2"/>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ct val="20000"/>
              </a:spcBef>
              <a:spcAft>
                <a:spcPts val="600"/>
              </a:spcAft>
              <a:buClr>
                <a:srgbClr val="9ECD33"/>
              </a:buClr>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Requesting authorization to go forward with staff recommendation of $62,300 for Dynamic Sports Construction</a:t>
            </a:r>
          </a:p>
        </p:txBody>
      </p:sp>
    </p:spTree>
    <p:extLst>
      <p:ext uri="{BB962C8B-B14F-4D97-AF65-F5344CB8AC3E}">
        <p14:creationId xmlns:p14="http://schemas.microsoft.com/office/powerpoint/2010/main" val="628725058"/>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D99882B-3292-E8CC-E4EA-CB355CB37E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AC2847-98F4-A814-B5F7-F46BD942B74A}"/>
              </a:ext>
            </a:extLst>
          </p:cNvPr>
          <p:cNvSpPr>
            <a:spLocks noGrp="1"/>
          </p:cNvSpPr>
          <p:nvPr>
            <p:ph type="title"/>
          </p:nvPr>
        </p:nvSpPr>
        <p:spPr>
          <a:xfrm>
            <a:off x="809997" y="417250"/>
            <a:ext cx="7524003" cy="905523"/>
          </a:xfrm>
        </p:spPr>
        <p:txBody>
          <a:bodyPr/>
          <a:lstStyle/>
          <a:p>
            <a:pPr algn="ctr"/>
            <a:r>
              <a:rPr lang="en-US" dirty="0"/>
              <a:t>Water &amp; Wastewater</a:t>
            </a:r>
          </a:p>
        </p:txBody>
      </p:sp>
      <p:sp>
        <p:nvSpPr>
          <p:cNvPr id="7" name="Title 12">
            <a:extLst>
              <a:ext uri="{FF2B5EF4-FFF2-40B4-BE49-F238E27FC236}">
                <a16:creationId xmlns:a16="http://schemas.microsoft.com/office/drawing/2014/main" id="{EFB128B5-F30F-3D58-7E44-F0C50135E5BA}"/>
              </a:ext>
            </a:extLst>
          </p:cNvPr>
          <p:cNvSpPr txBox="1">
            <a:spLocks/>
          </p:cNvSpPr>
          <p:nvPr/>
        </p:nvSpPr>
        <p:spPr>
          <a:xfrm>
            <a:off x="257452" y="1873188"/>
            <a:ext cx="8584707" cy="2475817"/>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1" indent="0" algn="l" defTabSz="914400" rtl="0" eaLnBrk="1" fontAlgn="auto" latinLnBrk="0" hangingPunct="1">
              <a:lnSpc>
                <a:spcPct val="100000"/>
              </a:lnSpc>
              <a:spcBef>
                <a:spcPct val="0"/>
              </a:spcBef>
              <a:spcAft>
                <a:spcPts val="60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1" algn="l" defTabSz="914400" rtl="0" eaLnBrk="1" fontAlgn="auto" latinLnBrk="0" hangingPunct="1">
              <a:lnSpc>
                <a:spcPct val="100000"/>
              </a:lnSpc>
              <a:spcBef>
                <a:spcPct val="0"/>
              </a:spcBef>
              <a:spcAft>
                <a:spcPts val="600"/>
              </a:spcAft>
              <a:buClrTx/>
              <a:buSzTx/>
              <a:tabLst/>
              <a:defRPr/>
            </a:pPr>
            <a:r>
              <a:rPr kumimoji="0" lang="en-US" sz="2000" b="1" i="0" u="sng" strike="noStrike" kern="1200" cap="none" spc="0" normalizeH="0" baseline="0" noProof="0" dirty="0">
                <a:ln>
                  <a:noFill/>
                </a:ln>
                <a:solidFill>
                  <a:srgbClr val="92D050"/>
                </a:solidFill>
                <a:effectLst/>
                <a:uLnTx/>
                <a:uFillTx/>
                <a:latin typeface="Century Gothic" panose="020B0502020202020204"/>
                <a:ea typeface="+mn-ea"/>
                <a:cs typeface="+mn-cs"/>
              </a:rPr>
              <a:t>What have we done:</a:t>
            </a:r>
          </a:p>
          <a:p>
            <a:pPr marL="346075" lvl="1" indent="-346075">
              <a:spcBef>
                <a:spcPct val="0"/>
              </a:spcBef>
              <a:spcAft>
                <a:spcPts val="600"/>
              </a:spcAft>
              <a:buFont typeface="Arial" panose="020B0604020202020204" pitchFamily="34" charset="0"/>
              <a:buChar char="•"/>
              <a:defRPr/>
            </a:pPr>
            <a:r>
              <a:rPr kumimoji="0" lang="en-US" b="1" i="0" u="none" strike="noStrike" kern="1200" cap="none" spc="0" normalizeH="0" baseline="0" noProof="0" dirty="0">
                <a:ln>
                  <a:noFill/>
                </a:ln>
                <a:solidFill>
                  <a:prstClr val="black"/>
                </a:solidFill>
                <a:effectLst/>
                <a:uLnTx/>
                <a:uFillTx/>
                <a:latin typeface="Century Gothic" panose="020B0502020202020204"/>
                <a:ea typeface="+mn-ea"/>
                <a:cs typeface="+mn-cs"/>
              </a:rPr>
              <a:t>Shared Commissioner Bertino’s statement </a:t>
            </a: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from the March 20 Special Board Meeting in a press release sent to local media, posted on the OPA website and social media, and featured at the top of the March 24 eblast sent to approximately 9,000 homeowners and residents</a:t>
            </a:r>
          </a:p>
          <a:p>
            <a:pPr marL="346075" lvl="1" indent="-346075">
              <a:spcBef>
                <a:spcPct val="0"/>
              </a:spcBef>
              <a:spcAft>
                <a:spcPts val="600"/>
              </a:spcAft>
              <a:buFont typeface="Arial" panose="020B0604020202020204" pitchFamily="34" charset="0"/>
              <a:buChar char="•"/>
              <a:defRPr/>
            </a:pPr>
            <a:r>
              <a:rPr lang="en-US" b="1" dirty="0">
                <a:solidFill>
                  <a:prstClr val="black"/>
                </a:solidFill>
                <a:latin typeface="Century Gothic" panose="020B0502020202020204"/>
              </a:rPr>
              <a:t>Invited local media </a:t>
            </a:r>
            <a:r>
              <a:rPr lang="en-US" dirty="0">
                <a:solidFill>
                  <a:prstClr val="black"/>
                </a:solidFill>
                <a:latin typeface="Century Gothic" panose="020B0502020202020204"/>
              </a:rPr>
              <a:t>to cover the March 29 OPA Board Meeting, where Commissioner Bertino and Bunting will further discuss the issue</a:t>
            </a:r>
          </a:p>
          <a:p>
            <a:pPr marL="346075" lvl="1" indent="-346075">
              <a:spcBef>
                <a:spcPct val="0"/>
              </a:spcBef>
              <a:spcAft>
                <a:spcPts val="60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Committed to </a:t>
            </a:r>
            <a:r>
              <a:rPr kumimoji="0" lang="en-US" b="1" i="0" u="none" strike="noStrike" kern="1200" cap="none" spc="0" normalizeH="0" baseline="0" noProof="0" dirty="0">
                <a:ln>
                  <a:noFill/>
                </a:ln>
                <a:solidFill>
                  <a:prstClr val="black"/>
                </a:solidFill>
                <a:effectLst/>
                <a:uLnTx/>
                <a:uFillTx/>
                <a:latin typeface="Century Gothic" panose="020B0502020202020204"/>
                <a:ea typeface="+mn-ea"/>
                <a:cs typeface="+mn-cs"/>
              </a:rPr>
              <a:t>follow up on any new statements </a:t>
            </a: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with additional press releases and communication across all available OPA channels</a:t>
            </a: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sp>
        <p:nvSpPr>
          <p:cNvPr id="3" name="TextBox 2">
            <a:extLst>
              <a:ext uri="{FF2B5EF4-FFF2-40B4-BE49-F238E27FC236}">
                <a16:creationId xmlns:a16="http://schemas.microsoft.com/office/drawing/2014/main" id="{5331E955-3870-2569-C4B2-489EA78D98DC}"/>
              </a:ext>
            </a:extLst>
          </p:cNvPr>
          <p:cNvSpPr txBox="1"/>
          <p:nvPr/>
        </p:nvSpPr>
        <p:spPr>
          <a:xfrm>
            <a:off x="7741328" y="6462944"/>
            <a:ext cx="1100831" cy="307777"/>
          </a:xfrm>
          <a:prstGeom prst="rect">
            <a:avLst/>
          </a:prstGeom>
          <a:noFill/>
          <a:ln>
            <a:noFill/>
          </a:ln>
        </p:spPr>
        <p:txBody>
          <a:bodyPr wrap="square" rtlCol="0">
            <a:spAutoFit/>
          </a:bodyPr>
          <a:lstStyle/>
          <a:p>
            <a:r>
              <a:rPr lang="en-US" sz="1400" dirty="0">
                <a:solidFill>
                  <a:schemeClr val="bg1">
                    <a:lumMod val="95000"/>
                    <a:lumOff val="5000"/>
                  </a:schemeClr>
                </a:solidFill>
              </a:rPr>
              <a:t>Josh Davis</a:t>
            </a:r>
          </a:p>
        </p:txBody>
      </p:sp>
    </p:spTree>
    <p:extLst>
      <p:ext uri="{BB962C8B-B14F-4D97-AF65-F5344CB8AC3E}">
        <p14:creationId xmlns:p14="http://schemas.microsoft.com/office/powerpoint/2010/main" val="387754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3ACF5-4FA2-52CE-9DB8-1878864DD0B7}"/>
              </a:ext>
            </a:extLst>
          </p:cNvPr>
          <p:cNvSpPr>
            <a:spLocks noGrp="1"/>
          </p:cNvSpPr>
          <p:nvPr>
            <p:ph type="ctrTitle"/>
          </p:nvPr>
        </p:nvSpPr>
        <p:spPr/>
        <p:txBody>
          <a:bodyPr>
            <a:normAutofit/>
          </a:bodyPr>
          <a:lstStyle/>
          <a:p>
            <a:r>
              <a:rPr lang="en-US" dirty="0"/>
              <a:t>Ocean Pines Strategic Planning &amp; Advisory Committee</a:t>
            </a:r>
          </a:p>
        </p:txBody>
      </p:sp>
      <p:sp>
        <p:nvSpPr>
          <p:cNvPr id="4" name="Subtitle 3">
            <a:extLst>
              <a:ext uri="{FF2B5EF4-FFF2-40B4-BE49-F238E27FC236}">
                <a16:creationId xmlns:a16="http://schemas.microsoft.com/office/drawing/2014/main" id="{A38A4DD7-8111-417A-85C8-C60A89EAC8E6}"/>
              </a:ext>
            </a:extLst>
          </p:cNvPr>
          <p:cNvSpPr>
            <a:spLocks noGrp="1"/>
          </p:cNvSpPr>
          <p:nvPr>
            <p:ph type="subTitle" idx="1"/>
          </p:nvPr>
        </p:nvSpPr>
        <p:spPr/>
        <p:txBody>
          <a:bodyPr>
            <a:normAutofit/>
          </a:bodyPr>
          <a:lstStyle/>
          <a:p>
            <a:r>
              <a:rPr lang="en-US" dirty="0"/>
              <a:t>2024 Property Owner Survey Results  </a:t>
            </a:r>
          </a:p>
          <a:p>
            <a:endParaRPr lang="en-US" dirty="0"/>
          </a:p>
          <a:p>
            <a:r>
              <a:rPr lang="en-US" dirty="0"/>
              <a:t>3.29.2025</a:t>
            </a:r>
          </a:p>
          <a:p>
            <a:endParaRPr lang="en-US" dirty="0"/>
          </a:p>
        </p:txBody>
      </p:sp>
    </p:spTree>
    <p:extLst>
      <p:ext uri="{BB962C8B-B14F-4D97-AF65-F5344CB8AC3E}">
        <p14:creationId xmlns:p14="http://schemas.microsoft.com/office/powerpoint/2010/main" val="283521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F8B76-6A18-AAB4-2ABE-63F9918635B2}"/>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4A2991F9-3F61-1C43-185A-5EDCEC5BAE9E}"/>
              </a:ext>
            </a:extLst>
          </p:cNvPr>
          <p:cNvSpPr>
            <a:spLocks noGrp="1"/>
          </p:cNvSpPr>
          <p:nvPr>
            <p:ph idx="1"/>
          </p:nvPr>
        </p:nvSpPr>
        <p:spPr/>
        <p:txBody>
          <a:bodyPr/>
          <a:lstStyle/>
          <a:p>
            <a:r>
              <a:rPr lang="en-US" dirty="0"/>
              <a:t>SPAC Mission</a:t>
            </a:r>
          </a:p>
          <a:p>
            <a:r>
              <a:rPr lang="en-US" dirty="0"/>
              <a:t>SPAC Functions</a:t>
            </a:r>
          </a:p>
          <a:p>
            <a:r>
              <a:rPr lang="en-US" dirty="0"/>
              <a:t>Survey Statistics</a:t>
            </a:r>
          </a:p>
          <a:p>
            <a:r>
              <a:rPr lang="en-US" dirty="0"/>
              <a:t>Summary of Results</a:t>
            </a:r>
          </a:p>
          <a:p>
            <a:r>
              <a:rPr lang="en-US" dirty="0"/>
              <a:t>Next Steps</a:t>
            </a:r>
          </a:p>
          <a:p>
            <a:r>
              <a:rPr lang="en-US" dirty="0"/>
              <a:t>Q &amp; A</a:t>
            </a:r>
          </a:p>
        </p:txBody>
      </p:sp>
    </p:spTree>
    <p:extLst>
      <p:ext uri="{BB962C8B-B14F-4D97-AF65-F5344CB8AC3E}">
        <p14:creationId xmlns:p14="http://schemas.microsoft.com/office/powerpoint/2010/main" val="1158835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227A-ACDC-5692-98F1-4129C731ADCC}"/>
              </a:ext>
            </a:extLst>
          </p:cNvPr>
          <p:cNvSpPr>
            <a:spLocks noGrp="1"/>
          </p:cNvSpPr>
          <p:nvPr>
            <p:ph type="title"/>
          </p:nvPr>
        </p:nvSpPr>
        <p:spPr/>
        <p:txBody>
          <a:bodyPr/>
          <a:lstStyle/>
          <a:p>
            <a:r>
              <a:rPr lang="en-US" dirty="0"/>
              <a:t>Strategic Planning &amp; Advisory Committee</a:t>
            </a:r>
            <a:br>
              <a:rPr lang="en-US" dirty="0"/>
            </a:br>
            <a:r>
              <a:rPr lang="en-US" dirty="0"/>
              <a:t>	Mission</a:t>
            </a:r>
          </a:p>
        </p:txBody>
      </p:sp>
      <p:sp>
        <p:nvSpPr>
          <p:cNvPr id="3" name="Content Placeholder 2">
            <a:extLst>
              <a:ext uri="{FF2B5EF4-FFF2-40B4-BE49-F238E27FC236}">
                <a16:creationId xmlns:a16="http://schemas.microsoft.com/office/drawing/2014/main" id="{9E68159D-6BA2-766F-D1D2-21DA4FBA0CC4}"/>
              </a:ext>
            </a:extLst>
          </p:cNvPr>
          <p:cNvSpPr>
            <a:spLocks noGrp="1"/>
          </p:cNvSpPr>
          <p:nvPr>
            <p:ph idx="1"/>
          </p:nvPr>
        </p:nvSpPr>
        <p:spPr/>
        <p:txBody>
          <a:bodyPr/>
          <a:lstStyle/>
          <a:p>
            <a:r>
              <a:rPr lang="en-US" dirty="0"/>
              <a:t>To serve as a working and advisory group with the GM and BOD to create a Strategic Plan for the Association.  The SPAC advises the GM and BOD on how best to align the mission and vision of the OPA by </a:t>
            </a:r>
            <a:r>
              <a:rPr lang="en-US" b="1" i="1" dirty="0"/>
              <a:t>anticipating future needs </a:t>
            </a:r>
            <a:r>
              <a:rPr lang="en-US" dirty="0"/>
              <a:t>and assisting in the development of a strategic plan that would support and enhance the lifestyles of its owners, residents and guests.</a:t>
            </a:r>
          </a:p>
        </p:txBody>
      </p:sp>
    </p:spTree>
    <p:extLst>
      <p:ext uri="{BB962C8B-B14F-4D97-AF65-F5344CB8AC3E}">
        <p14:creationId xmlns:p14="http://schemas.microsoft.com/office/powerpoint/2010/main" val="1940896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AC3C2-594A-E8FC-D8E0-3E0DE4134843}"/>
              </a:ext>
            </a:extLst>
          </p:cNvPr>
          <p:cNvSpPr>
            <a:spLocks noGrp="1"/>
          </p:cNvSpPr>
          <p:nvPr>
            <p:ph type="title"/>
          </p:nvPr>
        </p:nvSpPr>
        <p:spPr/>
        <p:txBody>
          <a:bodyPr/>
          <a:lstStyle/>
          <a:p>
            <a:r>
              <a:rPr lang="en-US" dirty="0"/>
              <a:t>Strategic Planning &amp; Advisory Committee</a:t>
            </a:r>
            <a:br>
              <a:rPr lang="en-US" dirty="0"/>
            </a:br>
            <a:r>
              <a:rPr lang="en-US" dirty="0"/>
              <a:t>Functions</a:t>
            </a:r>
          </a:p>
        </p:txBody>
      </p:sp>
      <p:sp>
        <p:nvSpPr>
          <p:cNvPr id="3" name="Content Placeholder 2">
            <a:extLst>
              <a:ext uri="{FF2B5EF4-FFF2-40B4-BE49-F238E27FC236}">
                <a16:creationId xmlns:a16="http://schemas.microsoft.com/office/drawing/2014/main" id="{CFDDB3EC-05BB-D84A-01FD-A490B4E6C4B9}"/>
              </a:ext>
            </a:extLst>
          </p:cNvPr>
          <p:cNvSpPr>
            <a:spLocks noGrp="1"/>
          </p:cNvSpPr>
          <p:nvPr>
            <p:ph idx="1"/>
          </p:nvPr>
        </p:nvSpPr>
        <p:spPr/>
        <p:txBody>
          <a:bodyPr/>
          <a:lstStyle/>
          <a:p>
            <a:r>
              <a:rPr lang="en-US" dirty="0"/>
              <a:t>Gathers facts, investigates alternatives, evaluates issues upon request from BOD and/or GM</a:t>
            </a:r>
          </a:p>
          <a:p>
            <a:r>
              <a:rPr lang="en-US" dirty="0"/>
              <a:t>Performs studies of community needs upon request from BOD and/or GM relating to the development, evaluating and/or updating of Strategic Plan</a:t>
            </a:r>
          </a:p>
          <a:p>
            <a:r>
              <a:rPr lang="en-US" b="1" i="1" dirty="0"/>
              <a:t>Solicits information from pertinent sources within and outside of OPA </a:t>
            </a:r>
            <a:r>
              <a:rPr lang="en-US" dirty="0"/>
              <a:t>regarding HOA “Best Practices” for the consideration of the BOD and GM in developing and implementing Strategic Plan</a:t>
            </a:r>
          </a:p>
          <a:p>
            <a:endParaRPr lang="en-US" dirty="0"/>
          </a:p>
        </p:txBody>
      </p:sp>
    </p:spTree>
    <p:extLst>
      <p:ext uri="{BB962C8B-B14F-4D97-AF65-F5344CB8AC3E}">
        <p14:creationId xmlns:p14="http://schemas.microsoft.com/office/powerpoint/2010/main" val="2969985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BDB32D-8DB9-A52D-68BD-C21E8C5D7C91}"/>
              </a:ext>
            </a:extLst>
          </p:cNvPr>
          <p:cNvSpPr>
            <a:spLocks noGrp="1"/>
          </p:cNvSpPr>
          <p:nvPr>
            <p:ph type="title"/>
          </p:nvPr>
        </p:nvSpPr>
        <p:spPr/>
        <p:txBody>
          <a:bodyPr/>
          <a:lstStyle/>
          <a:p>
            <a:r>
              <a:rPr lang="en-US" dirty="0"/>
              <a:t>Survey Stats</a:t>
            </a:r>
          </a:p>
        </p:txBody>
      </p:sp>
      <p:sp>
        <p:nvSpPr>
          <p:cNvPr id="6" name="Content Placeholder 5">
            <a:extLst>
              <a:ext uri="{FF2B5EF4-FFF2-40B4-BE49-F238E27FC236}">
                <a16:creationId xmlns:a16="http://schemas.microsoft.com/office/drawing/2014/main" id="{83253C06-16A0-2A90-F852-074D1781866F}"/>
              </a:ext>
            </a:extLst>
          </p:cNvPr>
          <p:cNvSpPr>
            <a:spLocks noGrp="1"/>
          </p:cNvSpPr>
          <p:nvPr>
            <p:ph idx="1"/>
          </p:nvPr>
        </p:nvSpPr>
        <p:spPr>
          <a:xfrm>
            <a:off x="1113233" y="2686050"/>
            <a:ext cx="7514035" cy="2343151"/>
          </a:xfrm>
        </p:spPr>
        <p:txBody>
          <a:bodyPr>
            <a:normAutofit fontScale="92500" lnSpcReduction="10000"/>
          </a:bodyPr>
          <a:lstStyle/>
          <a:p>
            <a:r>
              <a:rPr lang="en-US" sz="2100" dirty="0"/>
              <a:t>Current Property Owner/Resident Status</a:t>
            </a:r>
          </a:p>
          <a:p>
            <a:pPr lvl="1"/>
            <a:r>
              <a:rPr lang="en-US" sz="2100" dirty="0"/>
              <a:t>Full Time Residents				687</a:t>
            </a:r>
          </a:p>
          <a:p>
            <a:pPr lvl="1"/>
            <a:r>
              <a:rPr lang="en-US" sz="2100" dirty="0"/>
              <a:t>Part Time Residents		</a:t>
            </a:r>
            <a:r>
              <a:rPr lang="en-US" sz="2100"/>
              <a:t>		308</a:t>
            </a:r>
            <a:endParaRPr lang="en-US" sz="2100" dirty="0"/>
          </a:p>
          <a:p>
            <a:pPr lvl="1"/>
            <a:r>
              <a:rPr lang="en-US" sz="2100" dirty="0"/>
              <a:t>Rent Their Property Full Time	7</a:t>
            </a:r>
          </a:p>
          <a:p>
            <a:pPr lvl="2"/>
            <a:r>
              <a:rPr lang="en-US" sz="2100" dirty="0"/>
              <a:t>TOTAL					1002	</a:t>
            </a:r>
          </a:p>
          <a:p>
            <a:pPr lvl="3"/>
            <a:r>
              <a:rPr lang="en-US" sz="2100" dirty="0"/>
              <a:t>41% indicated they did not participate in 2021 survey</a:t>
            </a:r>
            <a:r>
              <a:rPr lang="en-US" dirty="0"/>
              <a:t>	</a:t>
            </a:r>
          </a:p>
        </p:txBody>
      </p:sp>
    </p:spTree>
    <p:extLst>
      <p:ext uri="{BB962C8B-B14F-4D97-AF65-F5344CB8AC3E}">
        <p14:creationId xmlns:p14="http://schemas.microsoft.com/office/powerpoint/2010/main" val="2182761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F111C-BE7E-E89F-514C-31CBA8ED4273}"/>
              </a:ext>
            </a:extLst>
          </p:cNvPr>
          <p:cNvSpPr>
            <a:spLocks noGrp="1"/>
          </p:cNvSpPr>
          <p:nvPr>
            <p:ph type="title"/>
          </p:nvPr>
        </p:nvSpPr>
        <p:spPr/>
        <p:txBody>
          <a:bodyPr>
            <a:normAutofit/>
          </a:bodyPr>
          <a:lstStyle/>
          <a:p>
            <a:r>
              <a:rPr lang="en-US" dirty="0"/>
              <a:t>Q 4:Overall, how satisfied are you being an Ocean Pines Property Owner/Resident?  </a:t>
            </a:r>
          </a:p>
        </p:txBody>
      </p:sp>
      <p:sp>
        <p:nvSpPr>
          <p:cNvPr id="3" name="Content Placeholder 2">
            <a:extLst>
              <a:ext uri="{FF2B5EF4-FFF2-40B4-BE49-F238E27FC236}">
                <a16:creationId xmlns:a16="http://schemas.microsoft.com/office/drawing/2014/main" id="{96F96F8F-C276-62AE-CD30-4948E04032BE}"/>
              </a:ext>
            </a:extLst>
          </p:cNvPr>
          <p:cNvSpPr>
            <a:spLocks noGrp="1"/>
          </p:cNvSpPr>
          <p:nvPr>
            <p:ph idx="1"/>
          </p:nvPr>
        </p:nvSpPr>
        <p:spPr/>
        <p:txBody>
          <a:bodyPr/>
          <a:lstStyle/>
          <a:p>
            <a:r>
              <a:rPr lang="en-US" dirty="0"/>
              <a:t>Extremely Unsatisfied			4.89%</a:t>
            </a:r>
          </a:p>
          <a:p>
            <a:r>
              <a:rPr lang="en-US" dirty="0"/>
              <a:t>Very Unsatisfied				13.76%</a:t>
            </a:r>
          </a:p>
          <a:p>
            <a:r>
              <a:rPr lang="en-US" dirty="0"/>
              <a:t>Satisfied						32.2%</a:t>
            </a:r>
          </a:p>
          <a:p>
            <a:r>
              <a:rPr lang="en-US" dirty="0"/>
              <a:t>Very Satisfied					31.61%</a:t>
            </a:r>
          </a:p>
          <a:p>
            <a:r>
              <a:rPr lang="en-US" dirty="0"/>
              <a:t>Extremely Satisfied				17.45%</a:t>
            </a:r>
          </a:p>
          <a:p>
            <a:endParaRPr lang="en-US" dirty="0"/>
          </a:p>
        </p:txBody>
      </p:sp>
    </p:spTree>
    <p:extLst>
      <p:ext uri="{BB962C8B-B14F-4D97-AF65-F5344CB8AC3E}">
        <p14:creationId xmlns:p14="http://schemas.microsoft.com/office/powerpoint/2010/main" val="3023758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47D95-7275-C6C7-8304-B25637774892}"/>
              </a:ext>
            </a:extLst>
          </p:cNvPr>
          <p:cNvSpPr>
            <a:spLocks noGrp="1"/>
          </p:cNvSpPr>
          <p:nvPr>
            <p:ph type="title"/>
          </p:nvPr>
        </p:nvSpPr>
        <p:spPr/>
        <p:txBody>
          <a:bodyPr>
            <a:normAutofit fontScale="90000"/>
          </a:bodyPr>
          <a:lstStyle/>
          <a:p>
            <a:r>
              <a:rPr lang="en-US" dirty="0"/>
              <a:t>Q 12:All things considered, how likely would it be for you to recommend Ocean Pines as a place to live to a friend or colleague?  ( Scale of 0-100)</a:t>
            </a:r>
          </a:p>
        </p:txBody>
      </p:sp>
      <p:pic>
        <p:nvPicPr>
          <p:cNvPr id="5" name="Picture 4">
            <a:extLst>
              <a:ext uri="{FF2B5EF4-FFF2-40B4-BE49-F238E27FC236}">
                <a16:creationId xmlns:a16="http://schemas.microsoft.com/office/drawing/2014/main" id="{C29DDA4C-3A7B-B916-CED2-EF8B10881044}"/>
              </a:ext>
            </a:extLst>
          </p:cNvPr>
          <p:cNvPicPr>
            <a:picLocks noChangeAspect="1"/>
          </p:cNvPicPr>
          <p:nvPr/>
        </p:nvPicPr>
        <p:blipFill>
          <a:blip r:embed="rId3"/>
          <a:stretch>
            <a:fillRect/>
          </a:stretch>
        </p:blipFill>
        <p:spPr>
          <a:xfrm>
            <a:off x="2544045" y="3080505"/>
            <a:ext cx="5286833" cy="2314775"/>
          </a:xfrm>
          <a:prstGeom prst="rect">
            <a:avLst/>
          </a:prstGeom>
        </p:spPr>
      </p:pic>
    </p:spTree>
    <p:extLst>
      <p:ext uri="{BB962C8B-B14F-4D97-AF65-F5344CB8AC3E}">
        <p14:creationId xmlns:p14="http://schemas.microsoft.com/office/powerpoint/2010/main" val="883645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BE5E0-B2A4-AD58-22B5-151230F29059}"/>
              </a:ext>
            </a:extLst>
          </p:cNvPr>
          <p:cNvSpPr>
            <a:spLocks noGrp="1"/>
          </p:cNvSpPr>
          <p:nvPr>
            <p:ph type="title"/>
          </p:nvPr>
        </p:nvSpPr>
        <p:spPr/>
        <p:txBody>
          <a:bodyPr>
            <a:normAutofit/>
          </a:bodyPr>
          <a:lstStyle/>
          <a:p>
            <a:r>
              <a:rPr lang="en-US" dirty="0"/>
              <a:t>Q 5: What are most important issues? (1=Not Important; 5= Very Important)</a:t>
            </a:r>
          </a:p>
        </p:txBody>
      </p:sp>
      <p:sp>
        <p:nvSpPr>
          <p:cNvPr id="3" name="Content Placeholder 2">
            <a:extLst>
              <a:ext uri="{FF2B5EF4-FFF2-40B4-BE49-F238E27FC236}">
                <a16:creationId xmlns:a16="http://schemas.microsoft.com/office/drawing/2014/main" id="{EB11DE30-1722-6510-0174-B8E2CAC4EFAC}"/>
              </a:ext>
            </a:extLst>
          </p:cNvPr>
          <p:cNvSpPr>
            <a:spLocks noGrp="1"/>
          </p:cNvSpPr>
          <p:nvPr>
            <p:ph idx="1"/>
          </p:nvPr>
        </p:nvSpPr>
        <p:spPr/>
        <p:txBody>
          <a:bodyPr>
            <a:normAutofit/>
          </a:bodyPr>
          <a:lstStyle/>
          <a:p>
            <a:pPr marL="0" indent="0">
              <a:buNone/>
            </a:pPr>
            <a:br>
              <a:rPr lang="en-US" dirty="0"/>
            </a:br>
            <a:r>
              <a:rPr lang="en-US" dirty="0"/>
              <a:t>              % Somewhat Important &amp; Above </a:t>
            </a:r>
          </a:p>
          <a:p>
            <a:r>
              <a:rPr lang="en-US" dirty="0"/>
              <a:t>Safety									98.11%</a:t>
            </a:r>
          </a:p>
          <a:p>
            <a:r>
              <a:rPr lang="en-US" dirty="0"/>
              <a:t>Maintenance of Infrastructure			97.81%</a:t>
            </a:r>
          </a:p>
          <a:p>
            <a:r>
              <a:rPr lang="en-US" dirty="0"/>
              <a:t>Community Appearance					97.80%</a:t>
            </a:r>
          </a:p>
          <a:p>
            <a:r>
              <a:rPr lang="en-US" dirty="0"/>
              <a:t>Annual Assessment Fee value			97.00%</a:t>
            </a:r>
          </a:p>
          <a:p>
            <a:r>
              <a:rPr lang="en-US" dirty="0"/>
              <a:t>OPA Customer Service					96.21%</a:t>
            </a:r>
          </a:p>
          <a:p>
            <a:pPr marL="0" indent="0">
              <a:buNone/>
            </a:pPr>
            <a:endParaRPr lang="en-US" dirty="0"/>
          </a:p>
        </p:txBody>
      </p:sp>
    </p:spTree>
    <p:extLst>
      <p:ext uri="{BB962C8B-B14F-4D97-AF65-F5344CB8AC3E}">
        <p14:creationId xmlns:p14="http://schemas.microsoft.com/office/powerpoint/2010/main" val="40231428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22AB3-7928-65BB-159F-EB4A7DB6AA7D}"/>
              </a:ext>
            </a:extLst>
          </p:cNvPr>
          <p:cNvSpPr>
            <a:spLocks noGrp="1"/>
          </p:cNvSpPr>
          <p:nvPr>
            <p:ph type="title"/>
          </p:nvPr>
        </p:nvSpPr>
        <p:spPr/>
        <p:txBody>
          <a:bodyPr>
            <a:normAutofit/>
          </a:bodyPr>
          <a:lstStyle/>
          <a:p>
            <a:r>
              <a:rPr lang="en-US" dirty="0"/>
              <a:t>Q6:How is Ocean Pines Currently Meeting Expectations? (1=</a:t>
            </a:r>
            <a:r>
              <a:rPr lang="en-US" dirty="0" err="1"/>
              <a:t>Signifcantly</a:t>
            </a:r>
            <a:r>
              <a:rPr lang="en-US" dirty="0"/>
              <a:t> Below; 5 =Extremely Above)</a:t>
            </a:r>
          </a:p>
        </p:txBody>
      </p:sp>
      <p:sp>
        <p:nvSpPr>
          <p:cNvPr id="3" name="Content Placeholder 2">
            <a:extLst>
              <a:ext uri="{FF2B5EF4-FFF2-40B4-BE49-F238E27FC236}">
                <a16:creationId xmlns:a16="http://schemas.microsoft.com/office/drawing/2014/main" id="{7DC2CF73-8742-A72A-D99A-83F1CC1D0238}"/>
              </a:ext>
            </a:extLst>
          </p:cNvPr>
          <p:cNvSpPr>
            <a:spLocks noGrp="1"/>
          </p:cNvSpPr>
          <p:nvPr>
            <p:ph idx="1"/>
          </p:nvPr>
        </p:nvSpPr>
        <p:spPr/>
        <p:txBody>
          <a:bodyPr/>
          <a:lstStyle/>
          <a:p>
            <a:pPr marL="0" indent="0">
              <a:buNone/>
            </a:pPr>
            <a:r>
              <a:rPr lang="en-US" dirty="0"/>
              <a:t>		% Meets Expectations &amp; Above</a:t>
            </a:r>
          </a:p>
          <a:p>
            <a:r>
              <a:rPr lang="en-US" dirty="0"/>
              <a:t>Safety										90.03%</a:t>
            </a:r>
          </a:p>
          <a:p>
            <a:r>
              <a:rPr lang="en-US" dirty="0"/>
              <a:t>Maintenance of Infrastructure				66.50%</a:t>
            </a:r>
          </a:p>
          <a:p>
            <a:r>
              <a:rPr lang="en-US" dirty="0"/>
              <a:t>Community Appearance					76.47%</a:t>
            </a:r>
          </a:p>
          <a:p>
            <a:r>
              <a:rPr lang="en-US" dirty="0"/>
              <a:t>Annual Assessment Fee Value				81.95%</a:t>
            </a:r>
          </a:p>
          <a:p>
            <a:r>
              <a:rPr lang="en-US" dirty="0"/>
              <a:t>OPA Customer Service						81.76%</a:t>
            </a:r>
          </a:p>
        </p:txBody>
      </p:sp>
    </p:spTree>
    <p:extLst>
      <p:ext uri="{BB962C8B-B14F-4D97-AF65-F5344CB8AC3E}">
        <p14:creationId xmlns:p14="http://schemas.microsoft.com/office/powerpoint/2010/main" val="907461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0CB9A-FD54-EAE4-D3EA-2903886FB406}"/>
              </a:ext>
            </a:extLst>
          </p:cNvPr>
          <p:cNvSpPr>
            <a:spLocks noGrp="1"/>
          </p:cNvSpPr>
          <p:nvPr>
            <p:ph type="title"/>
          </p:nvPr>
        </p:nvSpPr>
        <p:spPr/>
        <p:txBody>
          <a:bodyPr>
            <a:normAutofit fontScale="90000"/>
          </a:bodyPr>
          <a:lstStyle/>
          <a:p>
            <a:r>
              <a:rPr lang="en-US" dirty="0"/>
              <a:t>Q7:Ocean Pines has included a set of core values in it’s Strategic Plan.  How do you feel Ocean Pines is currently doing with regard to these Core Values? (1= Significantly Below; 5= Significantly Above </a:t>
            </a:r>
          </a:p>
        </p:txBody>
      </p:sp>
      <p:sp>
        <p:nvSpPr>
          <p:cNvPr id="3" name="Content Placeholder 2">
            <a:extLst>
              <a:ext uri="{FF2B5EF4-FFF2-40B4-BE49-F238E27FC236}">
                <a16:creationId xmlns:a16="http://schemas.microsoft.com/office/drawing/2014/main" id="{723C52BD-2F4B-0C34-7EB0-11341F490E3C}"/>
              </a:ext>
            </a:extLst>
          </p:cNvPr>
          <p:cNvSpPr>
            <a:spLocks noGrp="1"/>
          </p:cNvSpPr>
          <p:nvPr>
            <p:ph idx="1"/>
          </p:nvPr>
        </p:nvSpPr>
        <p:spPr/>
        <p:txBody>
          <a:bodyPr/>
          <a:lstStyle/>
          <a:p>
            <a:pPr marL="0" indent="0">
              <a:buNone/>
            </a:pPr>
            <a:r>
              <a:rPr lang="en-US" dirty="0"/>
              <a:t>		% Meets Expectations &amp; Above</a:t>
            </a:r>
          </a:p>
          <a:p>
            <a:pPr lvl="1"/>
            <a:r>
              <a:rPr lang="en-US" dirty="0"/>
              <a:t>Integrity			66.7%</a:t>
            </a:r>
          </a:p>
          <a:p>
            <a:pPr lvl="1"/>
            <a:r>
              <a:rPr lang="en-US" dirty="0"/>
              <a:t>Accountability		70.04%</a:t>
            </a:r>
          </a:p>
          <a:p>
            <a:pPr lvl="1"/>
            <a:r>
              <a:rPr lang="en-US" dirty="0"/>
              <a:t>Collaboration		72.49%</a:t>
            </a:r>
          </a:p>
          <a:p>
            <a:pPr lvl="1"/>
            <a:r>
              <a:rPr lang="en-US" dirty="0"/>
              <a:t>Sustainability		77.26%</a:t>
            </a:r>
          </a:p>
          <a:p>
            <a:pPr lvl="1"/>
            <a:r>
              <a:rPr lang="en-US" dirty="0"/>
              <a:t>Respect			76.47%</a:t>
            </a:r>
          </a:p>
          <a:p>
            <a:pPr lvl="1"/>
            <a:r>
              <a:rPr lang="en-US" dirty="0"/>
              <a:t>Transparency 		62.61%</a:t>
            </a:r>
          </a:p>
        </p:txBody>
      </p:sp>
    </p:spTree>
    <p:extLst>
      <p:ext uri="{BB962C8B-B14F-4D97-AF65-F5344CB8AC3E}">
        <p14:creationId xmlns:p14="http://schemas.microsoft.com/office/powerpoint/2010/main" val="1784549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0C82AB8-DE97-B120-1FB6-49C959134E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28BE82-180A-DF70-8D9E-5E39C235D3E8}"/>
              </a:ext>
            </a:extLst>
          </p:cNvPr>
          <p:cNvSpPr>
            <a:spLocks noGrp="1"/>
          </p:cNvSpPr>
          <p:nvPr>
            <p:ph type="title"/>
          </p:nvPr>
        </p:nvSpPr>
        <p:spPr>
          <a:xfrm>
            <a:off x="809997" y="417250"/>
            <a:ext cx="7524003" cy="905523"/>
          </a:xfrm>
        </p:spPr>
        <p:txBody>
          <a:bodyPr/>
          <a:lstStyle/>
          <a:p>
            <a:pPr algn="ctr"/>
            <a:r>
              <a:rPr lang="en-US" dirty="0"/>
              <a:t>Water &amp; Wastewater</a:t>
            </a:r>
          </a:p>
        </p:txBody>
      </p:sp>
      <p:sp>
        <p:nvSpPr>
          <p:cNvPr id="7" name="Title 12">
            <a:extLst>
              <a:ext uri="{FF2B5EF4-FFF2-40B4-BE49-F238E27FC236}">
                <a16:creationId xmlns:a16="http://schemas.microsoft.com/office/drawing/2014/main" id="{ECCED1F2-0066-C833-74C7-21CB66A7E916}"/>
              </a:ext>
            </a:extLst>
          </p:cNvPr>
          <p:cNvSpPr txBox="1">
            <a:spLocks/>
          </p:cNvSpPr>
          <p:nvPr/>
        </p:nvSpPr>
        <p:spPr>
          <a:xfrm>
            <a:off x="257452" y="1873188"/>
            <a:ext cx="8584707" cy="2475817"/>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1" algn="l" defTabSz="914400" rtl="0" eaLnBrk="1" fontAlgn="auto" latinLnBrk="0" hangingPunct="1">
              <a:lnSpc>
                <a:spcPct val="100000"/>
              </a:lnSpc>
              <a:spcBef>
                <a:spcPct val="0"/>
              </a:spcBef>
              <a:spcAft>
                <a:spcPts val="600"/>
              </a:spcAft>
              <a:buClrTx/>
              <a:buSzTx/>
              <a:tabLst/>
              <a:defRPr/>
            </a:pPr>
            <a:endParaRPr lang="en-US" dirty="0">
              <a:solidFill>
                <a:prstClr val="black"/>
              </a:solidFill>
              <a:latin typeface="Century Gothic" panose="020B0502020202020204"/>
            </a:endParaRPr>
          </a:p>
          <a:p>
            <a:pPr marL="0" lvl="1">
              <a:spcBef>
                <a:spcPct val="0"/>
              </a:spcBef>
              <a:spcAft>
                <a:spcPts val="600"/>
              </a:spcAft>
              <a:defRPr/>
            </a:pPr>
            <a:r>
              <a:rPr kumimoji="0" lang="en-US" sz="2000" b="1" i="0" u="sng" strike="noStrike" kern="1200" cap="none" spc="0" normalizeH="0" baseline="0" noProof="0" dirty="0">
                <a:ln>
                  <a:noFill/>
                </a:ln>
                <a:solidFill>
                  <a:srgbClr val="92D050"/>
                </a:solidFill>
                <a:effectLst/>
                <a:uLnTx/>
                <a:uFillTx/>
                <a:latin typeface="Century Gothic" panose="020B0502020202020204"/>
                <a:ea typeface="+mn-ea"/>
                <a:cs typeface="+mn-cs"/>
              </a:rPr>
              <a:t>What we are planning to do:</a:t>
            </a:r>
          </a:p>
          <a:p>
            <a:pPr marL="346075" lvl="1" indent="-346075">
              <a:spcBef>
                <a:spcPct val="0"/>
              </a:spcBef>
              <a:spcAft>
                <a:spcPts val="600"/>
              </a:spcAft>
              <a:buFont typeface="Arial" panose="020B0604020202020204" pitchFamily="34" charset="0"/>
              <a:buChar char="•"/>
              <a:defRPr/>
            </a:pPr>
            <a:r>
              <a:rPr lang="en-US" dirty="0">
                <a:solidFill>
                  <a:prstClr val="black"/>
                </a:solidFill>
                <a:latin typeface="Century Gothic" panose="020B0502020202020204"/>
              </a:rPr>
              <a:t>Continue </a:t>
            </a:r>
            <a:r>
              <a:rPr lang="en-US" b="1" dirty="0">
                <a:solidFill>
                  <a:prstClr val="black"/>
                </a:solidFill>
                <a:latin typeface="Century Gothic" panose="020B0502020202020204"/>
              </a:rPr>
              <a:t>sharing updates </a:t>
            </a:r>
            <a:r>
              <a:rPr lang="en-US" dirty="0">
                <a:solidFill>
                  <a:prstClr val="black"/>
                </a:solidFill>
                <a:latin typeface="Century Gothic" panose="020B0502020202020204"/>
              </a:rPr>
              <a:t>on the County’s financial report and repayment plan (expected to be available after the April 1 County meeting)</a:t>
            </a:r>
          </a:p>
          <a:p>
            <a:pPr marL="346075" lvl="1" indent="-346075">
              <a:spcBef>
                <a:spcPct val="0"/>
              </a:spcBef>
              <a:spcAft>
                <a:spcPts val="600"/>
              </a:spcAft>
              <a:buFont typeface="Arial" panose="020B0604020202020204" pitchFamily="34" charset="0"/>
              <a:buChar char="•"/>
              <a:defRPr/>
            </a:pPr>
            <a:r>
              <a:rPr lang="en-US" dirty="0">
                <a:solidFill>
                  <a:prstClr val="black"/>
                </a:solidFill>
                <a:latin typeface="Century Gothic" panose="020B0502020202020204"/>
              </a:rPr>
              <a:t>Promote and prepare for </a:t>
            </a:r>
            <a:r>
              <a:rPr lang="en-US" b="1" dirty="0">
                <a:solidFill>
                  <a:prstClr val="black"/>
                </a:solidFill>
                <a:latin typeface="Century Gothic" panose="020B0502020202020204"/>
              </a:rPr>
              <a:t>town hall meetings </a:t>
            </a:r>
            <a:r>
              <a:rPr lang="en-US" dirty="0">
                <a:solidFill>
                  <a:prstClr val="black"/>
                </a:solidFill>
                <a:latin typeface="Century Gothic" panose="020B0502020202020204"/>
              </a:rPr>
              <a:t>with County Commissioners Bertino and Bunting, which will provide further information and updates</a:t>
            </a:r>
          </a:p>
          <a:p>
            <a:pPr marL="346075" lvl="1" indent="-346075">
              <a:spcBef>
                <a:spcPct val="0"/>
              </a:spcBef>
              <a:spcAft>
                <a:spcPts val="60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Encourage community participation in the </a:t>
            </a:r>
            <a:r>
              <a:rPr kumimoji="0" lang="en-US" b="1" i="0" u="none" strike="noStrike" kern="1200" cap="none" spc="0" normalizeH="0" baseline="0" noProof="0" dirty="0">
                <a:ln>
                  <a:noFill/>
                </a:ln>
                <a:solidFill>
                  <a:prstClr val="black"/>
                </a:solidFill>
                <a:effectLst/>
                <a:uLnTx/>
                <a:uFillTx/>
                <a:latin typeface="Century Gothic" panose="020B0502020202020204"/>
                <a:ea typeface="+mn-ea"/>
                <a:cs typeface="+mn-cs"/>
              </a:rPr>
              <a:t>May 6 Worcester County public hearing</a:t>
            </a: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 to ensure Ocean Pines homeowners’ concerns are heard</a:t>
            </a: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sp>
        <p:nvSpPr>
          <p:cNvPr id="3" name="TextBox 2">
            <a:extLst>
              <a:ext uri="{FF2B5EF4-FFF2-40B4-BE49-F238E27FC236}">
                <a16:creationId xmlns:a16="http://schemas.microsoft.com/office/drawing/2014/main" id="{24A05E27-51FE-78F0-F9AA-40BC7EB28ADE}"/>
              </a:ext>
            </a:extLst>
          </p:cNvPr>
          <p:cNvSpPr txBox="1"/>
          <p:nvPr/>
        </p:nvSpPr>
        <p:spPr>
          <a:xfrm>
            <a:off x="7741328" y="6462944"/>
            <a:ext cx="1100831" cy="307777"/>
          </a:xfrm>
          <a:prstGeom prst="rect">
            <a:avLst/>
          </a:prstGeom>
          <a:noFill/>
          <a:ln>
            <a:noFill/>
          </a:ln>
        </p:spPr>
        <p:txBody>
          <a:bodyPr wrap="square" rtlCol="0">
            <a:spAutoFit/>
          </a:bodyPr>
          <a:lstStyle/>
          <a:p>
            <a:r>
              <a:rPr lang="en-US" sz="1400" dirty="0">
                <a:solidFill>
                  <a:schemeClr val="bg1">
                    <a:lumMod val="95000"/>
                    <a:lumOff val="5000"/>
                  </a:schemeClr>
                </a:solidFill>
              </a:rPr>
              <a:t>Josh Davis</a:t>
            </a:r>
          </a:p>
        </p:txBody>
      </p:sp>
    </p:spTree>
    <p:extLst>
      <p:ext uri="{BB962C8B-B14F-4D97-AF65-F5344CB8AC3E}">
        <p14:creationId xmlns:p14="http://schemas.microsoft.com/office/powerpoint/2010/main" val="2572329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44745-8DFA-C334-7698-71BC1AA8D892}"/>
              </a:ext>
            </a:extLst>
          </p:cNvPr>
          <p:cNvSpPr>
            <a:spLocks noGrp="1"/>
          </p:cNvSpPr>
          <p:nvPr>
            <p:ph type="title"/>
          </p:nvPr>
        </p:nvSpPr>
        <p:spPr/>
        <p:txBody>
          <a:bodyPr>
            <a:normAutofit fontScale="90000"/>
          </a:bodyPr>
          <a:lstStyle/>
          <a:p>
            <a:r>
              <a:rPr lang="en-US" dirty="0"/>
              <a:t>Q8: Please rate how important the following  Challenges/Opportunities facing Ocean Pines are? (1=Not Important; 5=Extremely Important)</a:t>
            </a:r>
          </a:p>
        </p:txBody>
      </p:sp>
      <p:sp>
        <p:nvSpPr>
          <p:cNvPr id="3" name="Content Placeholder 2">
            <a:extLst>
              <a:ext uri="{FF2B5EF4-FFF2-40B4-BE49-F238E27FC236}">
                <a16:creationId xmlns:a16="http://schemas.microsoft.com/office/drawing/2014/main" id="{3EF43D26-EAF7-5832-84B0-945748069F17}"/>
              </a:ext>
            </a:extLst>
          </p:cNvPr>
          <p:cNvSpPr>
            <a:spLocks noGrp="1"/>
          </p:cNvSpPr>
          <p:nvPr>
            <p:ph idx="1"/>
          </p:nvPr>
        </p:nvSpPr>
        <p:spPr/>
        <p:txBody>
          <a:bodyPr/>
          <a:lstStyle/>
          <a:p>
            <a:pPr marL="0" indent="0">
              <a:buNone/>
            </a:pPr>
            <a:r>
              <a:rPr lang="en-US" dirty="0"/>
              <a:t>		% Important and Above				</a:t>
            </a:r>
          </a:p>
          <a:p>
            <a:r>
              <a:rPr lang="en-US" dirty="0"/>
              <a:t>OPA Board &amp; GM working collaboratively			96.11%</a:t>
            </a:r>
          </a:p>
          <a:p>
            <a:r>
              <a:rPr lang="en-US" dirty="0"/>
              <a:t>Pedestrian &amp; Bike Safety							94.91%</a:t>
            </a:r>
          </a:p>
          <a:p>
            <a:r>
              <a:rPr lang="en-US" dirty="0"/>
              <a:t>Route 589 Traffic &amp; Street Safety					94.61%</a:t>
            </a:r>
          </a:p>
          <a:p>
            <a:r>
              <a:rPr lang="en-US" dirty="0"/>
              <a:t>OP environmental &amp; sustainability efforts			94.02%</a:t>
            </a:r>
          </a:p>
          <a:p>
            <a:r>
              <a:rPr lang="en-US" dirty="0" err="1"/>
              <a:t>Reponsivness</a:t>
            </a:r>
            <a:r>
              <a:rPr lang="en-US" dirty="0"/>
              <a:t> of OPA to my requests/needs		92.03%		</a:t>
            </a:r>
          </a:p>
        </p:txBody>
      </p:sp>
    </p:spTree>
    <p:extLst>
      <p:ext uri="{BB962C8B-B14F-4D97-AF65-F5344CB8AC3E}">
        <p14:creationId xmlns:p14="http://schemas.microsoft.com/office/powerpoint/2010/main" val="13648696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7F947-C2CA-6F39-36E8-4F0F80D4A1F0}"/>
              </a:ext>
            </a:extLst>
          </p:cNvPr>
          <p:cNvSpPr>
            <a:spLocks noGrp="1"/>
          </p:cNvSpPr>
          <p:nvPr>
            <p:ph type="title"/>
          </p:nvPr>
        </p:nvSpPr>
        <p:spPr/>
        <p:txBody>
          <a:bodyPr>
            <a:normAutofit/>
          </a:bodyPr>
          <a:lstStyle/>
          <a:p>
            <a:r>
              <a:rPr lang="en-US" dirty="0"/>
              <a:t>Q9:Rate you level agreement with the following statements (1=Strongly Disagree</a:t>
            </a:r>
            <a:r>
              <a:rPr lang="en-US"/>
              <a:t>; 5=</a:t>
            </a:r>
            <a:r>
              <a:rPr lang="en-US" dirty="0"/>
              <a:t>Strongly Agree)</a:t>
            </a:r>
          </a:p>
        </p:txBody>
      </p:sp>
      <p:sp>
        <p:nvSpPr>
          <p:cNvPr id="3" name="Content Placeholder 2">
            <a:extLst>
              <a:ext uri="{FF2B5EF4-FFF2-40B4-BE49-F238E27FC236}">
                <a16:creationId xmlns:a16="http://schemas.microsoft.com/office/drawing/2014/main" id="{B86A98FE-E0F4-C4BF-9B13-0FC1334E78E1}"/>
              </a:ext>
            </a:extLst>
          </p:cNvPr>
          <p:cNvSpPr>
            <a:spLocks noGrp="1"/>
          </p:cNvSpPr>
          <p:nvPr>
            <p:ph idx="1"/>
          </p:nvPr>
        </p:nvSpPr>
        <p:spPr/>
        <p:txBody>
          <a:bodyPr/>
          <a:lstStyle/>
          <a:p>
            <a:pPr marL="0" indent="0">
              <a:buNone/>
            </a:pPr>
            <a:r>
              <a:rPr lang="en-US" dirty="0"/>
              <a:t>		% Slightly agree + Strongly agree</a:t>
            </a:r>
          </a:p>
          <a:p>
            <a:r>
              <a:rPr lang="en-US" dirty="0"/>
              <a:t>Support for non-resident fee for OP Boat Ramp			76.47%</a:t>
            </a:r>
          </a:p>
          <a:p>
            <a:r>
              <a:rPr lang="en-US" dirty="0"/>
              <a:t>Invest in improving existing amenities						66.7%</a:t>
            </a:r>
          </a:p>
          <a:p>
            <a:r>
              <a:rPr lang="en-US" dirty="0"/>
              <a:t>Support use of Electronic Voting							63.31%</a:t>
            </a:r>
          </a:p>
          <a:p>
            <a:r>
              <a:rPr lang="en-US" dirty="0"/>
              <a:t>Support increased enforcement of property covenants	56.63%</a:t>
            </a:r>
          </a:p>
          <a:p>
            <a:r>
              <a:rPr lang="en-US" dirty="0"/>
              <a:t>OP offers programs to meet my needs					53.63%</a:t>
            </a:r>
          </a:p>
        </p:txBody>
      </p:sp>
    </p:spTree>
    <p:extLst>
      <p:ext uri="{BB962C8B-B14F-4D97-AF65-F5344CB8AC3E}">
        <p14:creationId xmlns:p14="http://schemas.microsoft.com/office/powerpoint/2010/main" val="1776184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AA860-4450-5E0C-4FC7-B3C949C2C7C1}"/>
              </a:ext>
            </a:extLst>
          </p:cNvPr>
          <p:cNvSpPr>
            <a:spLocks noGrp="1"/>
          </p:cNvSpPr>
          <p:nvPr>
            <p:ph type="title"/>
          </p:nvPr>
        </p:nvSpPr>
        <p:spPr/>
        <p:txBody>
          <a:bodyPr>
            <a:normAutofit/>
          </a:bodyPr>
          <a:lstStyle/>
          <a:p>
            <a:r>
              <a:rPr lang="en-US" dirty="0"/>
              <a:t>Q 11:Rate your interest in New or Improved </a:t>
            </a:r>
            <a:r>
              <a:rPr lang="en-US" dirty="0" err="1"/>
              <a:t>Ammenities</a:t>
            </a:r>
            <a:r>
              <a:rPr lang="en-US" dirty="0"/>
              <a:t>  (1=Not interested; 5=Extremely Interested)</a:t>
            </a:r>
          </a:p>
        </p:txBody>
      </p:sp>
      <p:sp>
        <p:nvSpPr>
          <p:cNvPr id="3" name="Content Placeholder 2">
            <a:extLst>
              <a:ext uri="{FF2B5EF4-FFF2-40B4-BE49-F238E27FC236}">
                <a16:creationId xmlns:a16="http://schemas.microsoft.com/office/drawing/2014/main" id="{151CF9A4-283A-236F-93E8-30D5FF32F981}"/>
              </a:ext>
            </a:extLst>
          </p:cNvPr>
          <p:cNvSpPr>
            <a:spLocks noGrp="1"/>
          </p:cNvSpPr>
          <p:nvPr>
            <p:ph idx="1"/>
          </p:nvPr>
        </p:nvSpPr>
        <p:spPr/>
        <p:txBody>
          <a:bodyPr/>
          <a:lstStyle/>
          <a:p>
            <a:pPr marL="0" indent="0">
              <a:buNone/>
            </a:pPr>
            <a:r>
              <a:rPr lang="en-US" dirty="0"/>
              <a:t>		% Moderately Interested &amp; Above</a:t>
            </a:r>
          </a:p>
          <a:p>
            <a:r>
              <a:rPr lang="en-US" dirty="0"/>
              <a:t>Improved Cell Phone Service			88.71%		</a:t>
            </a:r>
          </a:p>
          <a:p>
            <a:r>
              <a:rPr lang="en-US" dirty="0"/>
              <a:t>Improved Internet Access				88.1%</a:t>
            </a:r>
          </a:p>
          <a:p>
            <a:r>
              <a:rPr lang="en-US" dirty="0"/>
              <a:t>Improved walking &amp; biking paths		78.72%</a:t>
            </a:r>
          </a:p>
          <a:p>
            <a:r>
              <a:rPr lang="en-US" dirty="0"/>
              <a:t>Improved Street lighting				64.87%</a:t>
            </a:r>
          </a:p>
          <a:p>
            <a:r>
              <a:rPr lang="en-US" dirty="0"/>
              <a:t>Fitness Center							63.12%</a:t>
            </a:r>
          </a:p>
          <a:p>
            <a:pPr marL="0" indent="0">
              <a:buNone/>
            </a:pPr>
            <a:endParaRPr lang="en-US" dirty="0"/>
          </a:p>
        </p:txBody>
      </p:sp>
    </p:spTree>
    <p:extLst>
      <p:ext uri="{BB962C8B-B14F-4D97-AF65-F5344CB8AC3E}">
        <p14:creationId xmlns:p14="http://schemas.microsoft.com/office/powerpoint/2010/main" val="9243773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01A36-4B44-DB45-D375-FB08FA681356}"/>
              </a:ext>
            </a:extLst>
          </p:cNvPr>
          <p:cNvSpPr>
            <a:spLocks noGrp="1"/>
          </p:cNvSpPr>
          <p:nvPr>
            <p:ph type="title"/>
          </p:nvPr>
        </p:nvSpPr>
        <p:spPr>
          <a:xfrm>
            <a:off x="1186975" y="1135627"/>
            <a:ext cx="7514035" cy="1314449"/>
          </a:xfrm>
        </p:spPr>
        <p:txBody>
          <a:bodyPr>
            <a:normAutofit fontScale="90000"/>
          </a:bodyPr>
          <a:lstStyle/>
          <a:p>
            <a:r>
              <a:rPr lang="en-US" dirty="0"/>
              <a:t>Q 13:What would be the one recommendation you have for Ocean Pines to improve on in the next 3-5 years?</a:t>
            </a:r>
          </a:p>
        </p:txBody>
      </p:sp>
      <p:sp>
        <p:nvSpPr>
          <p:cNvPr id="3" name="Content Placeholder 2">
            <a:extLst>
              <a:ext uri="{FF2B5EF4-FFF2-40B4-BE49-F238E27FC236}">
                <a16:creationId xmlns:a16="http://schemas.microsoft.com/office/drawing/2014/main" id="{B309A3C5-557B-F439-D1BA-CB5ACA8A4F81}"/>
              </a:ext>
            </a:extLst>
          </p:cNvPr>
          <p:cNvSpPr>
            <a:spLocks noGrp="1"/>
          </p:cNvSpPr>
          <p:nvPr>
            <p:ph idx="1"/>
          </p:nvPr>
        </p:nvSpPr>
        <p:spPr>
          <a:xfrm>
            <a:off x="1245968" y="2842751"/>
            <a:ext cx="7514035" cy="2343151"/>
          </a:xfrm>
        </p:spPr>
        <p:txBody>
          <a:bodyPr>
            <a:normAutofit fontScale="32500" lnSpcReduction="20000"/>
          </a:bodyPr>
          <a:lstStyle/>
          <a:p>
            <a:r>
              <a:rPr lang="en-US" sz="4800" b="1" dirty="0"/>
              <a:t>Improve Street Lighting</a:t>
            </a:r>
          </a:p>
          <a:p>
            <a:pPr lvl="1"/>
            <a:r>
              <a:rPr lang="en-US" sz="4800" b="1" dirty="0"/>
              <a:t>Ocean Parkway</a:t>
            </a:r>
          </a:p>
          <a:p>
            <a:pPr lvl="2"/>
            <a:r>
              <a:rPr lang="en-US" sz="4800" b="1" dirty="0"/>
              <a:t>Median</a:t>
            </a:r>
          </a:p>
          <a:p>
            <a:pPr lvl="2"/>
            <a:r>
              <a:rPr lang="en-US" sz="4800" b="1" dirty="0"/>
              <a:t>Explore Solar	</a:t>
            </a:r>
          </a:p>
          <a:p>
            <a:pPr lvl="1"/>
            <a:r>
              <a:rPr lang="en-US" sz="4800" b="1" dirty="0"/>
              <a:t>Mailboxes</a:t>
            </a:r>
          </a:p>
          <a:p>
            <a:r>
              <a:rPr lang="en-US" sz="4800" b="1" dirty="0"/>
              <a:t>Enhance Beach Club</a:t>
            </a:r>
          </a:p>
          <a:p>
            <a:pPr lvl="1"/>
            <a:r>
              <a:rPr lang="en-US" sz="4800" b="1" dirty="0"/>
              <a:t>Improvements to bathroom/</a:t>
            </a:r>
            <a:r>
              <a:rPr lang="en-US" sz="4800" b="1"/>
              <a:t>shower areas</a:t>
            </a:r>
            <a:endParaRPr lang="en-US" dirty="0"/>
          </a:p>
        </p:txBody>
      </p:sp>
    </p:spTree>
    <p:extLst>
      <p:ext uri="{BB962C8B-B14F-4D97-AF65-F5344CB8AC3E}">
        <p14:creationId xmlns:p14="http://schemas.microsoft.com/office/powerpoint/2010/main" val="3460087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DD8D8-91C8-8F8E-40D5-DF834B5BBB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A00E7F-3589-75D4-819A-EE77ADB4E567}"/>
              </a:ext>
            </a:extLst>
          </p:cNvPr>
          <p:cNvSpPr>
            <a:spLocks noGrp="1"/>
          </p:cNvSpPr>
          <p:nvPr>
            <p:ph type="title"/>
          </p:nvPr>
        </p:nvSpPr>
        <p:spPr>
          <a:xfrm>
            <a:off x="1186975" y="1135627"/>
            <a:ext cx="7514035" cy="1314449"/>
          </a:xfrm>
        </p:spPr>
        <p:txBody>
          <a:bodyPr>
            <a:normAutofit fontScale="90000"/>
          </a:bodyPr>
          <a:lstStyle/>
          <a:p>
            <a:r>
              <a:rPr lang="en-US" dirty="0"/>
              <a:t>Q 13:What would be the one recommendation you have for Ocean Pines to improve on in the next 3-5 years? (continued)</a:t>
            </a:r>
          </a:p>
        </p:txBody>
      </p:sp>
      <p:sp>
        <p:nvSpPr>
          <p:cNvPr id="3" name="Content Placeholder 2">
            <a:extLst>
              <a:ext uri="{FF2B5EF4-FFF2-40B4-BE49-F238E27FC236}">
                <a16:creationId xmlns:a16="http://schemas.microsoft.com/office/drawing/2014/main" id="{D0774534-0367-10E8-B63E-98675D710DAD}"/>
              </a:ext>
            </a:extLst>
          </p:cNvPr>
          <p:cNvSpPr>
            <a:spLocks noGrp="1"/>
          </p:cNvSpPr>
          <p:nvPr>
            <p:ph idx="1"/>
          </p:nvPr>
        </p:nvSpPr>
        <p:spPr>
          <a:xfrm>
            <a:off x="1245968" y="2842751"/>
            <a:ext cx="7514035" cy="2343151"/>
          </a:xfrm>
        </p:spPr>
        <p:txBody>
          <a:bodyPr>
            <a:normAutofit fontScale="25000" lnSpcReduction="20000"/>
          </a:bodyPr>
          <a:lstStyle/>
          <a:p>
            <a:pPr marL="0" indent="0">
              <a:buNone/>
            </a:pPr>
            <a:endParaRPr lang="en-US" sz="4800" b="1" dirty="0"/>
          </a:p>
          <a:p>
            <a:r>
              <a:rPr lang="en-US" sz="4800" b="1" dirty="0"/>
              <a:t>Fitness Center</a:t>
            </a:r>
          </a:p>
          <a:p>
            <a:pPr lvl="1"/>
            <a:r>
              <a:rPr lang="en-US" sz="4800" b="1" dirty="0"/>
              <a:t>Similar to what is in The Park, but larger</a:t>
            </a:r>
          </a:p>
          <a:p>
            <a:pPr lvl="1"/>
            <a:r>
              <a:rPr lang="en-US" sz="4800" b="1" dirty="0"/>
              <a:t>Possible location-Next to Sports Core Pool</a:t>
            </a:r>
          </a:p>
          <a:p>
            <a:r>
              <a:rPr lang="en-US" sz="4800" b="1" dirty="0"/>
              <a:t>Enforcement of Property Covenants</a:t>
            </a:r>
          </a:p>
          <a:p>
            <a:pPr lvl="1"/>
            <a:r>
              <a:rPr lang="en-US" sz="4800" b="1" dirty="0"/>
              <a:t>Consistent enforcement as per OPA regulations</a:t>
            </a:r>
          </a:p>
          <a:p>
            <a:pPr lvl="1"/>
            <a:r>
              <a:rPr lang="en-US" sz="4800" b="1" dirty="0"/>
              <a:t>Consider adding “Inspectors” to staff as opposed to relying on residents to report infractions</a:t>
            </a:r>
          </a:p>
          <a:p>
            <a:pPr lvl="1"/>
            <a:endParaRPr lang="en-US" dirty="0"/>
          </a:p>
        </p:txBody>
      </p:sp>
    </p:spTree>
    <p:extLst>
      <p:ext uri="{BB962C8B-B14F-4D97-AF65-F5344CB8AC3E}">
        <p14:creationId xmlns:p14="http://schemas.microsoft.com/office/powerpoint/2010/main" val="40793504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C1261-60AF-81F5-B01B-A7E999667423}"/>
              </a:ext>
            </a:extLst>
          </p:cNvPr>
          <p:cNvSpPr>
            <a:spLocks noGrp="1"/>
          </p:cNvSpPr>
          <p:nvPr>
            <p:ph type="title"/>
          </p:nvPr>
        </p:nvSpPr>
        <p:spPr/>
        <p:txBody>
          <a:bodyPr/>
          <a:lstStyle/>
          <a:p>
            <a:r>
              <a:rPr lang="en-US" dirty="0"/>
              <a:t>Next Steps</a:t>
            </a:r>
            <a:br>
              <a:rPr lang="en-US" dirty="0"/>
            </a:br>
            <a:r>
              <a:rPr lang="en-US" dirty="0"/>
              <a:t>(Included but not limited to </a:t>
            </a:r>
            <a:r>
              <a:rPr lang="en-US"/>
              <a:t>the following)</a:t>
            </a:r>
            <a:endParaRPr lang="en-US" dirty="0"/>
          </a:p>
        </p:txBody>
      </p:sp>
      <p:sp>
        <p:nvSpPr>
          <p:cNvPr id="3" name="Content Placeholder 2">
            <a:extLst>
              <a:ext uri="{FF2B5EF4-FFF2-40B4-BE49-F238E27FC236}">
                <a16:creationId xmlns:a16="http://schemas.microsoft.com/office/drawing/2014/main" id="{B2B6CF4E-8E04-1CB4-AAD3-04EDB80DD2D5}"/>
              </a:ext>
            </a:extLst>
          </p:cNvPr>
          <p:cNvSpPr>
            <a:spLocks noGrp="1"/>
          </p:cNvSpPr>
          <p:nvPr>
            <p:ph idx="1"/>
          </p:nvPr>
        </p:nvSpPr>
        <p:spPr/>
        <p:txBody>
          <a:bodyPr/>
          <a:lstStyle/>
          <a:p>
            <a:pPr lvl="1"/>
            <a:r>
              <a:rPr lang="en-US" sz="2100" dirty="0"/>
              <a:t>Identify Opportunities </a:t>
            </a:r>
          </a:p>
          <a:p>
            <a:pPr lvl="2"/>
            <a:r>
              <a:rPr lang="en-US" sz="2100" dirty="0"/>
              <a:t>Strengthen support of core values</a:t>
            </a:r>
          </a:p>
          <a:p>
            <a:pPr lvl="2"/>
            <a:r>
              <a:rPr lang="en-US" sz="2100" dirty="0"/>
              <a:t>Improving Street Lighting</a:t>
            </a:r>
          </a:p>
          <a:p>
            <a:pPr lvl="2"/>
            <a:r>
              <a:rPr lang="en-US" sz="2100" dirty="0"/>
              <a:t>Potential for Fitness Club  </a:t>
            </a:r>
          </a:p>
          <a:p>
            <a:pPr lvl="2"/>
            <a:r>
              <a:rPr lang="en-US" sz="2100" dirty="0"/>
              <a:t>Bike paths   </a:t>
            </a:r>
            <a:r>
              <a:rPr lang="en-US" dirty="0"/>
              <a:t>	</a:t>
            </a:r>
          </a:p>
          <a:p>
            <a:pPr lvl="2"/>
            <a:endParaRPr lang="en-US" dirty="0"/>
          </a:p>
          <a:p>
            <a:pPr lvl="2"/>
            <a:endParaRPr lang="en-US" dirty="0"/>
          </a:p>
        </p:txBody>
      </p:sp>
    </p:spTree>
    <p:extLst>
      <p:ext uri="{BB962C8B-B14F-4D97-AF65-F5344CB8AC3E}">
        <p14:creationId xmlns:p14="http://schemas.microsoft.com/office/powerpoint/2010/main" val="5387956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B9190-DA39-8A7A-0209-9261EA69A6F1}"/>
              </a:ext>
            </a:extLst>
          </p:cNvPr>
          <p:cNvSpPr>
            <a:spLocks noGrp="1"/>
          </p:cNvSpPr>
          <p:nvPr>
            <p:ph type="title"/>
          </p:nvPr>
        </p:nvSpPr>
        <p:spPr/>
        <p:txBody>
          <a:bodyPr/>
          <a:lstStyle/>
          <a:p>
            <a:r>
              <a:rPr lang="en-US" dirty="0"/>
              <a:t>Next Steps (continued)</a:t>
            </a:r>
          </a:p>
        </p:txBody>
      </p:sp>
      <p:sp>
        <p:nvSpPr>
          <p:cNvPr id="3" name="Content Placeholder 2">
            <a:extLst>
              <a:ext uri="{FF2B5EF4-FFF2-40B4-BE49-F238E27FC236}">
                <a16:creationId xmlns:a16="http://schemas.microsoft.com/office/drawing/2014/main" id="{2C22E611-114C-9DE4-26D4-B5D144898A36}"/>
              </a:ext>
            </a:extLst>
          </p:cNvPr>
          <p:cNvSpPr>
            <a:spLocks noGrp="1"/>
          </p:cNvSpPr>
          <p:nvPr>
            <p:ph idx="1"/>
          </p:nvPr>
        </p:nvSpPr>
        <p:spPr/>
        <p:txBody>
          <a:bodyPr/>
          <a:lstStyle/>
          <a:p>
            <a:pPr lvl="2"/>
            <a:r>
              <a:rPr lang="en-US" sz="2400" dirty="0"/>
              <a:t>Develop strategies to address opportunities</a:t>
            </a:r>
          </a:p>
          <a:p>
            <a:pPr lvl="3"/>
            <a:r>
              <a:rPr lang="en-US" sz="2400" dirty="0"/>
              <a:t>Form targeted focus groups</a:t>
            </a:r>
          </a:p>
          <a:p>
            <a:pPr lvl="3"/>
            <a:r>
              <a:rPr lang="en-US" sz="2400" dirty="0"/>
              <a:t>Benchmark similar communities</a:t>
            </a:r>
          </a:p>
          <a:p>
            <a:pPr lvl="3"/>
            <a:r>
              <a:rPr lang="en-US" sz="2400" dirty="0"/>
              <a:t>Collaboration with other committees</a:t>
            </a:r>
          </a:p>
          <a:p>
            <a:pPr lvl="2"/>
            <a:endParaRPr lang="en-US" dirty="0"/>
          </a:p>
        </p:txBody>
      </p:sp>
    </p:spTree>
    <p:extLst>
      <p:ext uri="{BB962C8B-B14F-4D97-AF65-F5344CB8AC3E}">
        <p14:creationId xmlns:p14="http://schemas.microsoft.com/office/powerpoint/2010/main" val="41827809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9039-D2AA-80CF-CABD-6E341E0ECDA9}"/>
              </a:ext>
            </a:extLst>
          </p:cNvPr>
          <p:cNvSpPr>
            <a:spLocks noGrp="1"/>
          </p:cNvSpPr>
          <p:nvPr>
            <p:ph type="title"/>
          </p:nvPr>
        </p:nvSpPr>
        <p:spPr/>
        <p:txBody>
          <a:bodyPr/>
          <a:lstStyle/>
          <a:p>
            <a:r>
              <a:rPr lang="en-US" dirty="0"/>
              <a:t>THANK YOU	</a:t>
            </a:r>
          </a:p>
        </p:txBody>
      </p:sp>
      <p:sp>
        <p:nvSpPr>
          <p:cNvPr id="3" name="Content Placeholder 2">
            <a:extLst>
              <a:ext uri="{FF2B5EF4-FFF2-40B4-BE49-F238E27FC236}">
                <a16:creationId xmlns:a16="http://schemas.microsoft.com/office/drawing/2014/main" id="{D861E546-0AD7-F8E9-511A-E4D65DFB9FB3}"/>
              </a:ext>
            </a:extLst>
          </p:cNvPr>
          <p:cNvSpPr>
            <a:spLocks noGrp="1"/>
          </p:cNvSpPr>
          <p:nvPr>
            <p:ph idx="1"/>
          </p:nvPr>
        </p:nvSpPr>
        <p:spPr/>
        <p:txBody>
          <a:bodyPr>
            <a:normAutofit/>
          </a:bodyPr>
          <a:lstStyle/>
          <a:p>
            <a:pPr marL="0" indent="0">
              <a:buNone/>
            </a:pPr>
            <a:r>
              <a:rPr lang="en-US" sz="4050" dirty="0"/>
              <a:t>Questions &amp; Answers</a:t>
            </a:r>
          </a:p>
        </p:txBody>
      </p:sp>
    </p:spTree>
    <p:extLst>
      <p:ext uri="{BB962C8B-B14F-4D97-AF65-F5344CB8AC3E}">
        <p14:creationId xmlns:p14="http://schemas.microsoft.com/office/powerpoint/2010/main" val="2745280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7EF59E4-3A60-A588-6F4A-7E12167E28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44A6CD-65F9-4F86-5BC2-CAD8423B2663}"/>
              </a:ext>
            </a:extLst>
          </p:cNvPr>
          <p:cNvSpPr>
            <a:spLocks noGrp="1"/>
          </p:cNvSpPr>
          <p:nvPr>
            <p:ph type="title"/>
          </p:nvPr>
        </p:nvSpPr>
        <p:spPr>
          <a:xfrm>
            <a:off x="809997" y="417250"/>
            <a:ext cx="7524003" cy="905523"/>
          </a:xfrm>
        </p:spPr>
        <p:txBody>
          <a:bodyPr/>
          <a:lstStyle/>
          <a:p>
            <a:pPr algn="ctr"/>
            <a:r>
              <a:rPr lang="en-US" dirty="0"/>
              <a:t>Water &amp; Wastewater</a:t>
            </a:r>
          </a:p>
        </p:txBody>
      </p:sp>
      <p:sp>
        <p:nvSpPr>
          <p:cNvPr id="7" name="Title 12">
            <a:extLst>
              <a:ext uri="{FF2B5EF4-FFF2-40B4-BE49-F238E27FC236}">
                <a16:creationId xmlns:a16="http://schemas.microsoft.com/office/drawing/2014/main" id="{8D26509D-C756-AB0C-7E55-F1930BA3FA7C}"/>
              </a:ext>
            </a:extLst>
          </p:cNvPr>
          <p:cNvSpPr txBox="1">
            <a:spLocks/>
          </p:cNvSpPr>
          <p:nvPr/>
        </p:nvSpPr>
        <p:spPr>
          <a:xfrm>
            <a:off x="257452" y="1873188"/>
            <a:ext cx="8584707" cy="2475817"/>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1" algn="l" defTabSz="914400" rtl="0" eaLnBrk="1" fontAlgn="auto" latinLnBrk="0" hangingPunct="1">
              <a:lnSpc>
                <a:spcPct val="100000"/>
              </a:lnSpc>
              <a:spcBef>
                <a:spcPct val="0"/>
              </a:spcBef>
              <a:spcAft>
                <a:spcPts val="600"/>
              </a:spcAft>
              <a:buClrTx/>
              <a:buSzTx/>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a:p>
            <a:pPr marL="0" marR="0" lvl="1" algn="l" defTabSz="914400" rtl="0" eaLnBrk="1" fontAlgn="auto" latinLnBrk="0" hangingPunct="1">
              <a:lnSpc>
                <a:spcPct val="100000"/>
              </a:lnSpc>
              <a:spcBef>
                <a:spcPct val="0"/>
              </a:spcBef>
              <a:spcAft>
                <a:spcPts val="600"/>
              </a:spcAft>
              <a:buClrTx/>
              <a:buSzTx/>
              <a:tabLst/>
              <a:defRPr/>
            </a:pPr>
            <a:r>
              <a:rPr kumimoji="0" lang="en-US" sz="2000" b="1" i="0" u="sng" strike="noStrike" kern="1200" cap="none" spc="0" normalizeH="0" baseline="0" noProof="0" dirty="0">
                <a:ln>
                  <a:noFill/>
                </a:ln>
                <a:solidFill>
                  <a:srgbClr val="92D050"/>
                </a:solidFill>
                <a:effectLst/>
                <a:uLnTx/>
                <a:uFillTx/>
                <a:latin typeface="Century Gothic" panose="020B0502020202020204"/>
                <a:ea typeface="+mn-ea"/>
                <a:cs typeface="+mn-cs"/>
              </a:rPr>
              <a:t>Next steps:</a:t>
            </a:r>
          </a:p>
          <a:p>
            <a:pPr marL="346075" lvl="1" indent="-346075">
              <a:spcBef>
                <a:spcPct val="0"/>
              </a:spcBef>
              <a:spcAft>
                <a:spcPts val="600"/>
              </a:spcAft>
              <a:buFont typeface="Arial" panose="020B0604020202020204" pitchFamily="34" charset="0"/>
              <a:buChar char="•"/>
              <a:defRPr/>
            </a:pPr>
            <a:r>
              <a:rPr lang="en-US" b="1" dirty="0">
                <a:solidFill>
                  <a:prstClr val="black"/>
                </a:solidFill>
                <a:latin typeface="Century Gothic" panose="020B0502020202020204"/>
              </a:rPr>
              <a:t>Post the County’s financial report and repayment details </a:t>
            </a:r>
            <a:r>
              <a:rPr lang="en-US" dirty="0">
                <a:solidFill>
                  <a:prstClr val="black"/>
                </a:solidFill>
                <a:latin typeface="Century Gothic" panose="020B0502020202020204"/>
              </a:rPr>
              <a:t>on the OPA website (once available)</a:t>
            </a:r>
          </a:p>
          <a:p>
            <a:pPr marL="346075" lvl="1" indent="-346075">
              <a:spcBef>
                <a:spcPct val="0"/>
              </a:spcBef>
              <a:spcAft>
                <a:spcPts val="60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Provide continued </a:t>
            </a:r>
            <a:r>
              <a:rPr kumimoji="0" lang="en-US" b="1" i="0" u="none" strike="noStrike" kern="1200" cap="none" spc="0" normalizeH="0" baseline="0" noProof="0" dirty="0">
                <a:ln>
                  <a:noFill/>
                </a:ln>
                <a:solidFill>
                  <a:prstClr val="black"/>
                </a:solidFill>
                <a:effectLst/>
                <a:uLnTx/>
                <a:uFillTx/>
                <a:latin typeface="Century Gothic" panose="020B0502020202020204"/>
                <a:ea typeface="+mn-ea"/>
                <a:cs typeface="+mn-cs"/>
              </a:rPr>
              <a:t>press outreach and updates </a:t>
            </a: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to keep the community informed</a:t>
            </a:r>
          </a:p>
          <a:p>
            <a:pPr marL="346075" lvl="1" indent="-346075">
              <a:spcBef>
                <a:spcPct val="0"/>
              </a:spcBef>
              <a:spcAft>
                <a:spcPts val="600"/>
              </a:spcAft>
              <a:buFont typeface="Arial" panose="020B0604020202020204" pitchFamily="34" charset="0"/>
              <a:buChar char="•"/>
              <a:defRPr/>
            </a:pPr>
            <a:r>
              <a:rPr lang="en-US" dirty="0">
                <a:solidFill>
                  <a:prstClr val="black"/>
                </a:solidFill>
                <a:latin typeface="Century Gothic" panose="020B0502020202020204"/>
              </a:rPr>
              <a:t>Mobilize community engagement and prepare residents for the </a:t>
            </a:r>
            <a:r>
              <a:rPr lang="en-US" b="1" dirty="0">
                <a:solidFill>
                  <a:prstClr val="black"/>
                </a:solidFill>
                <a:latin typeface="Century Gothic" panose="020B0502020202020204"/>
              </a:rPr>
              <a:t>May 6 public hearing</a:t>
            </a:r>
          </a:p>
          <a:p>
            <a:pPr marL="346075" lvl="1" indent="-346075">
              <a:spcBef>
                <a:spcPct val="0"/>
              </a:spcBef>
              <a:spcAft>
                <a:spcPts val="60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Monitor County decisions and respond swiftly to protect the interests of Ocean Pines ratepayers</a:t>
            </a: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sp>
        <p:nvSpPr>
          <p:cNvPr id="3" name="TextBox 2">
            <a:extLst>
              <a:ext uri="{FF2B5EF4-FFF2-40B4-BE49-F238E27FC236}">
                <a16:creationId xmlns:a16="http://schemas.microsoft.com/office/drawing/2014/main" id="{F8395A2E-F71F-F44A-DEE3-5D6ADB2DB7E9}"/>
              </a:ext>
            </a:extLst>
          </p:cNvPr>
          <p:cNvSpPr txBox="1"/>
          <p:nvPr/>
        </p:nvSpPr>
        <p:spPr>
          <a:xfrm>
            <a:off x="7741328" y="6462944"/>
            <a:ext cx="1100831" cy="307777"/>
          </a:xfrm>
          <a:prstGeom prst="rect">
            <a:avLst/>
          </a:prstGeom>
          <a:noFill/>
          <a:ln>
            <a:noFill/>
          </a:ln>
        </p:spPr>
        <p:txBody>
          <a:bodyPr wrap="square" rtlCol="0">
            <a:spAutoFit/>
          </a:bodyPr>
          <a:lstStyle/>
          <a:p>
            <a:r>
              <a:rPr lang="en-US" sz="1400" dirty="0">
                <a:solidFill>
                  <a:schemeClr val="bg1">
                    <a:lumMod val="95000"/>
                    <a:lumOff val="5000"/>
                  </a:schemeClr>
                </a:solidFill>
              </a:rPr>
              <a:t>Josh Davis</a:t>
            </a:r>
          </a:p>
        </p:txBody>
      </p:sp>
    </p:spTree>
    <p:extLst>
      <p:ext uri="{BB962C8B-B14F-4D97-AF65-F5344CB8AC3E}">
        <p14:creationId xmlns:p14="http://schemas.microsoft.com/office/powerpoint/2010/main" val="3997940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7672F3-EB3D-A2E9-5428-7EDED9DA7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419AF-5063-8EFB-D5C0-94104772CD86}"/>
              </a:ext>
            </a:extLst>
          </p:cNvPr>
          <p:cNvSpPr>
            <a:spLocks noGrp="1"/>
          </p:cNvSpPr>
          <p:nvPr>
            <p:ph type="title"/>
          </p:nvPr>
        </p:nvSpPr>
        <p:spPr>
          <a:xfrm>
            <a:off x="809997" y="417250"/>
            <a:ext cx="7524003" cy="905523"/>
          </a:xfrm>
        </p:spPr>
        <p:txBody>
          <a:bodyPr/>
          <a:lstStyle/>
          <a:p>
            <a:pPr algn="ctr"/>
            <a:r>
              <a:rPr lang="en-US" dirty="0"/>
              <a:t>Golf Course Irrigation</a:t>
            </a:r>
          </a:p>
        </p:txBody>
      </p:sp>
      <p:sp>
        <p:nvSpPr>
          <p:cNvPr id="7" name="Title 12">
            <a:extLst>
              <a:ext uri="{FF2B5EF4-FFF2-40B4-BE49-F238E27FC236}">
                <a16:creationId xmlns:a16="http://schemas.microsoft.com/office/drawing/2014/main" id="{42666314-3D73-8B9D-2B4E-4C0F93AA1B05}"/>
              </a:ext>
            </a:extLst>
          </p:cNvPr>
          <p:cNvSpPr txBox="1">
            <a:spLocks/>
          </p:cNvSpPr>
          <p:nvPr/>
        </p:nvSpPr>
        <p:spPr>
          <a:xfrm>
            <a:off x="257452" y="2062821"/>
            <a:ext cx="8602463" cy="2286184"/>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Phase 1 completed (holes #1, #9, and driving range)</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Phase 2 still in process</a:t>
            </a:r>
          </a:p>
          <a:p>
            <a:pPr marL="803275" lvl="2" indent="-346075">
              <a:spcBef>
                <a:spcPct val="0"/>
              </a:spcBef>
              <a:spcAft>
                <a:spcPts val="600"/>
              </a:spcAft>
              <a:buFont typeface="Arial" panose="020B0604020202020204" pitchFamily="34" charset="0"/>
              <a:buChar char="•"/>
              <a:defRPr/>
            </a:pPr>
            <a:r>
              <a:rPr lang="en-US" sz="1600" dirty="0">
                <a:solidFill>
                  <a:prstClr val="black"/>
                </a:solidFill>
                <a:latin typeface="Century Gothic" panose="020B0502020202020204"/>
              </a:rPr>
              <a:t>Working on hole #2 and #3 and work around pumpstation</a:t>
            </a:r>
          </a:p>
          <a:p>
            <a:pPr marL="803275" lvl="2" indent="-346075">
              <a:spcBef>
                <a:spcPct val="0"/>
              </a:spcBef>
              <a:spcAft>
                <a:spcPts val="600"/>
              </a:spcAft>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On track to be completed in April</a:t>
            </a: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pic>
        <p:nvPicPr>
          <p:cNvPr id="1026" name="Picture 2">
            <a:extLst>
              <a:ext uri="{FF2B5EF4-FFF2-40B4-BE49-F238E27FC236}">
                <a16:creationId xmlns:a16="http://schemas.microsoft.com/office/drawing/2014/main" id="{096BD994-4E60-A201-3D74-D3028AAF77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6569" y="3429000"/>
            <a:ext cx="25717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84FAF90-4391-4158-DEED-2B76211047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3878" y="3428997"/>
            <a:ext cx="2571751" cy="3429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BE32DC4-AD32-DB91-FD54-2B598A0610F1}"/>
              </a:ext>
            </a:extLst>
          </p:cNvPr>
          <p:cNvSpPr txBox="1"/>
          <p:nvPr/>
        </p:nvSpPr>
        <p:spPr>
          <a:xfrm>
            <a:off x="63254" y="4714754"/>
            <a:ext cx="1109709" cy="338554"/>
          </a:xfrm>
          <a:prstGeom prst="rect">
            <a:avLst/>
          </a:prstGeom>
          <a:noFill/>
        </p:spPr>
        <p:txBody>
          <a:bodyPr wrap="square" rtlCol="0">
            <a:spAutoFit/>
          </a:bodyPr>
          <a:lstStyle/>
          <a:p>
            <a:r>
              <a:rPr lang="en-US" sz="1600" dirty="0">
                <a:solidFill>
                  <a:schemeClr val="bg1"/>
                </a:solidFill>
              </a:rPr>
              <a:t>Hole #2</a:t>
            </a:r>
          </a:p>
        </p:txBody>
      </p:sp>
      <p:sp>
        <p:nvSpPr>
          <p:cNvPr id="4" name="Arrow: Right 3">
            <a:extLst>
              <a:ext uri="{FF2B5EF4-FFF2-40B4-BE49-F238E27FC236}">
                <a16:creationId xmlns:a16="http://schemas.microsoft.com/office/drawing/2014/main" id="{2D244E14-83CF-6D8E-7C35-0678BF7E05F3}"/>
              </a:ext>
            </a:extLst>
          </p:cNvPr>
          <p:cNvSpPr/>
          <p:nvPr/>
        </p:nvSpPr>
        <p:spPr>
          <a:xfrm>
            <a:off x="1026481" y="4795179"/>
            <a:ext cx="292964" cy="2084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AA13B89-25A0-E07F-C0B0-CF01A2DC5B78}"/>
              </a:ext>
            </a:extLst>
          </p:cNvPr>
          <p:cNvSpPr txBox="1"/>
          <p:nvPr/>
        </p:nvSpPr>
        <p:spPr>
          <a:xfrm>
            <a:off x="4812807" y="4730142"/>
            <a:ext cx="1109709" cy="338554"/>
          </a:xfrm>
          <a:prstGeom prst="rect">
            <a:avLst/>
          </a:prstGeom>
          <a:noFill/>
        </p:spPr>
        <p:txBody>
          <a:bodyPr wrap="square" rtlCol="0">
            <a:spAutoFit/>
          </a:bodyPr>
          <a:lstStyle/>
          <a:p>
            <a:r>
              <a:rPr lang="en-US" sz="1600" dirty="0">
                <a:solidFill>
                  <a:schemeClr val="bg1"/>
                </a:solidFill>
              </a:rPr>
              <a:t>Hole #3</a:t>
            </a:r>
          </a:p>
        </p:txBody>
      </p:sp>
      <p:sp>
        <p:nvSpPr>
          <p:cNvPr id="6" name="Arrow: Right 5">
            <a:extLst>
              <a:ext uri="{FF2B5EF4-FFF2-40B4-BE49-F238E27FC236}">
                <a16:creationId xmlns:a16="http://schemas.microsoft.com/office/drawing/2014/main" id="{938A8A13-915D-9CF6-5EF8-DCCDA5A6375F}"/>
              </a:ext>
            </a:extLst>
          </p:cNvPr>
          <p:cNvSpPr/>
          <p:nvPr/>
        </p:nvSpPr>
        <p:spPr>
          <a:xfrm>
            <a:off x="5776034" y="4795179"/>
            <a:ext cx="292964" cy="2084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4930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7672F3-EB3D-A2E9-5428-7EDED9DA7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419AF-5063-8EFB-D5C0-94104772CD86}"/>
              </a:ext>
            </a:extLst>
          </p:cNvPr>
          <p:cNvSpPr>
            <a:spLocks noGrp="1"/>
          </p:cNvSpPr>
          <p:nvPr>
            <p:ph type="title"/>
          </p:nvPr>
        </p:nvSpPr>
        <p:spPr>
          <a:xfrm>
            <a:off x="809997" y="417250"/>
            <a:ext cx="7524003" cy="905523"/>
          </a:xfrm>
        </p:spPr>
        <p:txBody>
          <a:bodyPr/>
          <a:lstStyle/>
          <a:p>
            <a:pPr algn="ctr"/>
            <a:r>
              <a:rPr lang="en-US" dirty="0"/>
              <a:t>Racquet Sports Building</a:t>
            </a:r>
          </a:p>
        </p:txBody>
      </p:sp>
      <p:sp>
        <p:nvSpPr>
          <p:cNvPr id="7" name="Title 12">
            <a:extLst>
              <a:ext uri="{FF2B5EF4-FFF2-40B4-BE49-F238E27FC236}">
                <a16:creationId xmlns:a16="http://schemas.microsoft.com/office/drawing/2014/main" id="{42666314-3D73-8B9D-2B4E-4C0F93AA1B05}"/>
              </a:ext>
            </a:extLst>
          </p:cNvPr>
          <p:cNvSpPr txBox="1">
            <a:spLocks/>
          </p:cNvSpPr>
          <p:nvPr/>
        </p:nvSpPr>
        <p:spPr>
          <a:xfrm>
            <a:off x="168676" y="2078366"/>
            <a:ext cx="6693762" cy="2398695"/>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Work began in February</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600" dirty="0">
                <a:solidFill>
                  <a:prstClr val="black"/>
                </a:solidFill>
                <a:latin typeface="Century Gothic" panose="020B0502020202020204"/>
              </a:rPr>
              <a:t>March highlights:</a:t>
            </a:r>
          </a:p>
          <a:p>
            <a:pPr marL="803275" lvl="2" indent="-346075">
              <a:spcBef>
                <a:spcPct val="0"/>
              </a:spcBef>
              <a:spcAft>
                <a:spcPts val="600"/>
              </a:spcAft>
              <a:buFont typeface="Arial" panose="020B0604020202020204" pitchFamily="34" charset="0"/>
              <a:buChar char="•"/>
              <a:defRPr/>
            </a:pPr>
            <a:r>
              <a:rPr kumimoji="0" lang="en-US" sz="1400" i="0" u="none" strike="noStrike" kern="1200" cap="none" spc="0" normalizeH="0" baseline="0" noProof="0" dirty="0">
                <a:ln>
                  <a:noFill/>
                </a:ln>
                <a:solidFill>
                  <a:prstClr val="black"/>
                </a:solidFill>
                <a:effectLst/>
                <a:uLnTx/>
                <a:uFillTx/>
                <a:latin typeface="Century Gothic" panose="020B0502020202020204"/>
                <a:ea typeface="+mn-ea"/>
                <a:cs typeface="+mn-cs"/>
              </a:rPr>
              <a:t>Plumbing work completed and inspected</a:t>
            </a:r>
          </a:p>
          <a:p>
            <a:pPr marL="803275" lvl="2" indent="-346075">
              <a:spcBef>
                <a:spcPct val="0"/>
              </a:spcBef>
              <a:spcAft>
                <a:spcPts val="600"/>
              </a:spcAft>
              <a:buFont typeface="Arial" panose="020B0604020202020204" pitchFamily="34" charset="0"/>
              <a:buChar char="•"/>
              <a:defRPr/>
            </a:pPr>
            <a:r>
              <a:rPr lang="en-US" sz="1400" dirty="0">
                <a:solidFill>
                  <a:prstClr val="black"/>
                </a:solidFill>
                <a:latin typeface="Century Gothic" panose="020B0502020202020204"/>
              </a:rPr>
              <a:t>Concrete poured</a:t>
            </a:r>
          </a:p>
          <a:p>
            <a:pPr marL="803275" lvl="2" indent="-346075">
              <a:spcBef>
                <a:spcPct val="0"/>
              </a:spcBef>
              <a:spcAft>
                <a:spcPts val="600"/>
              </a:spcAft>
              <a:buFont typeface="Arial" panose="020B0604020202020204" pitchFamily="34" charset="0"/>
              <a:buChar char="•"/>
              <a:defRPr/>
            </a:pPr>
            <a:r>
              <a:rPr kumimoji="0" lang="en-US" sz="1400" i="0" u="none" strike="noStrike" kern="1200" cap="none" spc="0" normalizeH="0" baseline="0" noProof="0" dirty="0">
                <a:ln>
                  <a:noFill/>
                </a:ln>
                <a:solidFill>
                  <a:prstClr val="black"/>
                </a:solidFill>
                <a:effectLst/>
                <a:uLnTx/>
                <a:uFillTx/>
                <a:latin typeface="Century Gothic" panose="020B0502020202020204"/>
                <a:ea typeface="+mn-ea"/>
                <a:cs typeface="+mn-cs"/>
              </a:rPr>
              <a:t>Fra</a:t>
            </a:r>
            <a:r>
              <a:rPr lang="en-US" sz="1400" dirty="0">
                <a:solidFill>
                  <a:prstClr val="black"/>
                </a:solidFill>
                <a:latin typeface="Century Gothic" panose="020B0502020202020204"/>
              </a:rPr>
              <a:t>ming completed</a:t>
            </a:r>
          </a:p>
          <a:p>
            <a:pPr marL="346075" lvl="1" indent="-346075">
              <a:spcBef>
                <a:spcPct val="0"/>
              </a:spcBef>
              <a:spcAft>
                <a:spcPts val="600"/>
              </a:spcAft>
              <a:buFont typeface="Arial" panose="020B0604020202020204" pitchFamily="34" charset="0"/>
              <a:buChar char="•"/>
              <a:defRPr/>
            </a:pPr>
            <a:r>
              <a:rPr lang="en-US" sz="1600" dirty="0">
                <a:solidFill>
                  <a:prstClr val="black"/>
                </a:solidFill>
                <a:latin typeface="Century Gothic" panose="020B0502020202020204"/>
              </a:rPr>
              <a:t>C</a:t>
            </a:r>
            <a:r>
              <a:rPr kumimoji="0" lang="en-US" sz="1600" i="0" u="none" strike="noStrike" kern="1200" cap="none" spc="0" normalizeH="0" baseline="0" noProof="0" dirty="0" err="1">
                <a:ln>
                  <a:noFill/>
                </a:ln>
                <a:solidFill>
                  <a:prstClr val="black"/>
                </a:solidFill>
                <a:effectLst/>
                <a:uLnTx/>
                <a:uFillTx/>
                <a:latin typeface="Century Gothic" panose="020B0502020202020204"/>
                <a:ea typeface="+mn-ea"/>
                <a:cs typeface="+mn-cs"/>
              </a:rPr>
              <a:t>ost</a:t>
            </a:r>
            <a:r>
              <a:rPr kumimoji="0" lang="en-US" sz="1600" i="0" u="none" strike="noStrike" kern="1200" cap="none" spc="0" normalizeH="0" baseline="0" noProof="0" dirty="0">
                <a:ln>
                  <a:noFill/>
                </a:ln>
                <a:solidFill>
                  <a:prstClr val="black"/>
                </a:solidFill>
                <a:effectLst/>
                <a:uLnTx/>
                <a:uFillTx/>
                <a:latin typeface="Century Gothic" panose="020B0502020202020204"/>
                <a:ea typeface="+mn-ea"/>
                <a:cs typeface="+mn-cs"/>
              </a:rPr>
              <a:t>:  $250,000-$300,000 (original estimate $150,000-$200,000)</a:t>
            </a:r>
          </a:p>
          <a:p>
            <a:pPr marL="803275" lvl="2" indent="-346075">
              <a:spcBef>
                <a:spcPct val="0"/>
              </a:spcBef>
              <a:spcAft>
                <a:spcPts val="600"/>
              </a:spcAft>
              <a:buFont typeface="Arial" panose="020B0604020202020204" pitchFamily="34" charset="0"/>
              <a:buChar char="•"/>
              <a:defRPr/>
            </a:pPr>
            <a:r>
              <a:rPr lang="en-US" sz="1400" dirty="0">
                <a:solidFill>
                  <a:prstClr val="black"/>
                </a:solidFill>
                <a:latin typeface="Century Gothic" panose="020B0502020202020204"/>
                <a:ea typeface="+mj-ea"/>
                <a:cs typeface="+mj-cs"/>
              </a:rPr>
              <a:t>Changes to original included updated demolition costs, concrete and framing (pricing) and new windows</a:t>
            </a:r>
            <a:endParaRPr kumimoji="0" lang="en-US" sz="1400"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pic>
        <p:nvPicPr>
          <p:cNvPr id="4" name="Picture 3">
            <a:extLst>
              <a:ext uri="{FF2B5EF4-FFF2-40B4-BE49-F238E27FC236}">
                <a16:creationId xmlns:a16="http://schemas.microsoft.com/office/drawing/2014/main" id="{368DE77C-BB0E-C91A-F12B-39111146B7AD}"/>
              </a:ext>
            </a:extLst>
          </p:cNvPr>
          <p:cNvPicPr>
            <a:picLocks noChangeAspect="1"/>
          </p:cNvPicPr>
          <p:nvPr/>
        </p:nvPicPr>
        <p:blipFill>
          <a:blip r:embed="rId2"/>
          <a:srcRect t="5791" b="4233"/>
          <a:stretch/>
        </p:blipFill>
        <p:spPr>
          <a:xfrm>
            <a:off x="1" y="4383071"/>
            <a:ext cx="4571999" cy="2460063"/>
          </a:xfrm>
          <a:prstGeom prst="rect">
            <a:avLst/>
          </a:prstGeom>
        </p:spPr>
      </p:pic>
      <p:pic>
        <p:nvPicPr>
          <p:cNvPr id="3" name="Picture 2" descr="A construction site with wood framing&#10;&#10;AI-generated content may be incorrect.">
            <a:extLst>
              <a:ext uri="{FF2B5EF4-FFF2-40B4-BE49-F238E27FC236}">
                <a16:creationId xmlns:a16="http://schemas.microsoft.com/office/drawing/2014/main" id="{B4486137-4C86-1C91-09C9-A8E89837D1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60485" y="3774488"/>
            <a:ext cx="2398694" cy="3768329"/>
          </a:xfrm>
          <a:prstGeom prst="rect">
            <a:avLst/>
          </a:prstGeom>
        </p:spPr>
      </p:pic>
      <p:pic>
        <p:nvPicPr>
          <p:cNvPr id="6" name="Picture 5" descr="A building under construction with a roof&#10;&#10;AI-generated content may be incorrect.">
            <a:extLst>
              <a:ext uri="{FF2B5EF4-FFF2-40B4-BE49-F238E27FC236}">
                <a16:creationId xmlns:a16="http://schemas.microsoft.com/office/drawing/2014/main" id="{4C4EF2DF-8C84-DF08-E73C-D475F988D438}"/>
              </a:ext>
            </a:extLst>
          </p:cNvPr>
          <p:cNvPicPr>
            <a:picLocks noChangeAspect="1"/>
          </p:cNvPicPr>
          <p:nvPr/>
        </p:nvPicPr>
        <p:blipFill>
          <a:blip r:embed="rId4" cstate="print">
            <a:extLst>
              <a:ext uri="{28A0092B-C50C-407E-A947-70E740481C1C}">
                <a14:useLocalDpi xmlns:a14="http://schemas.microsoft.com/office/drawing/2010/main" val="0"/>
              </a:ext>
            </a:extLst>
          </a:blip>
          <a:srcRect r="3616"/>
          <a:stretch/>
        </p:blipFill>
        <p:spPr>
          <a:xfrm rot="5400000">
            <a:off x="6625052" y="1860461"/>
            <a:ext cx="2756329" cy="2281557"/>
          </a:xfrm>
          <a:prstGeom prst="rect">
            <a:avLst/>
          </a:prstGeom>
        </p:spPr>
      </p:pic>
    </p:spTree>
    <p:extLst>
      <p:ext uri="{BB962C8B-B14F-4D97-AF65-F5344CB8AC3E}">
        <p14:creationId xmlns:p14="http://schemas.microsoft.com/office/powerpoint/2010/main" val="3368967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8F10883-1DAA-802C-4834-2690211B3D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47B6E8-163A-6BCE-142B-6C46B6BB91AC}"/>
              </a:ext>
            </a:extLst>
          </p:cNvPr>
          <p:cNvSpPr>
            <a:spLocks noGrp="1"/>
          </p:cNvSpPr>
          <p:nvPr>
            <p:ph type="title"/>
          </p:nvPr>
        </p:nvSpPr>
        <p:spPr>
          <a:xfrm>
            <a:off x="809997" y="417250"/>
            <a:ext cx="7524003" cy="905523"/>
          </a:xfrm>
        </p:spPr>
        <p:txBody>
          <a:bodyPr/>
          <a:lstStyle/>
          <a:p>
            <a:pPr algn="ctr"/>
            <a:r>
              <a:rPr lang="en-US" dirty="0"/>
              <a:t>Dog Park Structure</a:t>
            </a:r>
          </a:p>
        </p:txBody>
      </p:sp>
      <p:sp>
        <p:nvSpPr>
          <p:cNvPr id="7" name="Title 12">
            <a:extLst>
              <a:ext uri="{FF2B5EF4-FFF2-40B4-BE49-F238E27FC236}">
                <a16:creationId xmlns:a16="http://schemas.microsoft.com/office/drawing/2014/main" id="{935D5CDA-23DA-F02E-3766-34EC3B4BF790}"/>
              </a:ext>
            </a:extLst>
          </p:cNvPr>
          <p:cNvSpPr txBox="1">
            <a:spLocks/>
          </p:cNvSpPr>
          <p:nvPr/>
        </p:nvSpPr>
        <p:spPr>
          <a:xfrm>
            <a:off x="257452" y="1873188"/>
            <a:ext cx="8762261" cy="2475817"/>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1" indent="0" algn="l" defTabSz="914400" rtl="0" eaLnBrk="1" fontAlgn="auto" latinLnBrk="0" hangingPunct="1">
              <a:lnSpc>
                <a:spcPct val="100000"/>
              </a:lnSpc>
              <a:spcBef>
                <a:spcPct val="0"/>
              </a:spcBef>
              <a:spcAft>
                <a:spcPts val="60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entury Gothic" panose="020B0502020202020204"/>
              <a:ea typeface="+mn-ea"/>
              <a:cs typeface="+mn-cs"/>
            </a:endParaRP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Received approval from Worcester County for requested shade structure for dog park</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dirty="0">
                <a:solidFill>
                  <a:prstClr val="black"/>
                </a:solidFill>
                <a:latin typeface="Century Gothic" panose="020B0502020202020204"/>
              </a:rPr>
              <a:t>Cost:  to be determined</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Work to begin after completion of Racquet Sports building</a:t>
            </a:r>
          </a:p>
        </p:txBody>
      </p:sp>
      <p:pic>
        <p:nvPicPr>
          <p:cNvPr id="5" name="Picture 4">
            <a:extLst>
              <a:ext uri="{FF2B5EF4-FFF2-40B4-BE49-F238E27FC236}">
                <a16:creationId xmlns:a16="http://schemas.microsoft.com/office/drawing/2014/main" id="{0354E7DF-A04F-BF97-7B2E-514442ECD742}"/>
              </a:ext>
            </a:extLst>
          </p:cNvPr>
          <p:cNvPicPr>
            <a:picLocks noChangeAspect="1"/>
          </p:cNvPicPr>
          <p:nvPr/>
        </p:nvPicPr>
        <p:blipFill>
          <a:blip r:embed="rId2"/>
          <a:stretch>
            <a:fillRect/>
          </a:stretch>
        </p:blipFill>
        <p:spPr>
          <a:xfrm rot="16200000">
            <a:off x="2956289" y="2687186"/>
            <a:ext cx="3231417" cy="5110211"/>
          </a:xfrm>
          <a:prstGeom prst="rect">
            <a:avLst/>
          </a:prstGeom>
        </p:spPr>
      </p:pic>
    </p:spTree>
    <p:extLst>
      <p:ext uri="{BB962C8B-B14F-4D97-AF65-F5344CB8AC3E}">
        <p14:creationId xmlns:p14="http://schemas.microsoft.com/office/powerpoint/2010/main" val="1214156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87672F3-EB3D-A2E9-5428-7EDED9DA7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419AF-5063-8EFB-D5C0-94104772CD86}"/>
              </a:ext>
            </a:extLst>
          </p:cNvPr>
          <p:cNvSpPr>
            <a:spLocks noGrp="1"/>
          </p:cNvSpPr>
          <p:nvPr>
            <p:ph type="title"/>
          </p:nvPr>
        </p:nvSpPr>
        <p:spPr>
          <a:xfrm>
            <a:off x="809997" y="417250"/>
            <a:ext cx="7524003" cy="905523"/>
          </a:xfrm>
        </p:spPr>
        <p:txBody>
          <a:bodyPr/>
          <a:lstStyle/>
          <a:p>
            <a:pPr algn="ctr"/>
            <a:r>
              <a:rPr lang="en-US" dirty="0"/>
              <a:t>Firehouse</a:t>
            </a:r>
          </a:p>
        </p:txBody>
      </p:sp>
      <p:sp>
        <p:nvSpPr>
          <p:cNvPr id="7" name="Title 12">
            <a:extLst>
              <a:ext uri="{FF2B5EF4-FFF2-40B4-BE49-F238E27FC236}">
                <a16:creationId xmlns:a16="http://schemas.microsoft.com/office/drawing/2014/main" id="{42666314-3D73-8B9D-2B4E-4C0F93AA1B05}"/>
              </a:ext>
            </a:extLst>
          </p:cNvPr>
          <p:cNvSpPr txBox="1">
            <a:spLocks/>
          </p:cNvSpPr>
          <p:nvPr/>
        </p:nvSpPr>
        <p:spPr>
          <a:xfrm>
            <a:off x="146479" y="2148396"/>
            <a:ext cx="8851038" cy="2545586"/>
          </a:xfrm>
          <a:prstGeom prst="rect">
            <a:avLst/>
          </a:prstGeom>
        </p:spPr>
        <p:txBody>
          <a:bodyPr vert="horz" lIns="91440" tIns="45720" rIns="91440" bIns="0" rtlCol="0" anchor="t" anchorCtr="0">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346075" lvl="1" indent="-346075">
              <a:spcBef>
                <a:spcPct val="0"/>
              </a:spcBef>
              <a:spcAft>
                <a:spcPts val="600"/>
              </a:spcAft>
              <a:buFont typeface="Arial" panose="020B0604020202020204" pitchFamily="34" charset="0"/>
              <a:buChar char="•"/>
              <a:defRPr/>
            </a:pPr>
            <a:r>
              <a:rPr lang="en-US" sz="1700" dirty="0">
                <a:solidFill>
                  <a:prstClr val="black"/>
                </a:solidFill>
              </a:rPr>
              <a:t>Status:  </a:t>
            </a:r>
            <a:r>
              <a:rPr lang="en-US" sz="1700" dirty="0">
                <a:solidFill>
                  <a:srgbClr val="92D050"/>
                </a:solidFill>
              </a:rPr>
              <a:t>Green (planning stage)</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entury Gothic" panose="020B0502020202020204"/>
                <a:ea typeface="+mn-ea"/>
                <a:cs typeface="+mn-cs"/>
              </a:rPr>
              <a:t>Timeline:  shovel in the ground estimate </a:t>
            </a:r>
            <a:r>
              <a:rPr lang="en-US" sz="1700" dirty="0">
                <a:solidFill>
                  <a:prstClr val="black"/>
                </a:solidFill>
                <a:latin typeface="Century Gothic" panose="020B0502020202020204"/>
              </a:rPr>
              <a:t>October</a:t>
            </a:r>
            <a:r>
              <a:rPr kumimoji="0" lang="en-US" sz="1700" b="0" i="0" u="none" strike="noStrike" kern="1200" cap="none" spc="0" normalizeH="0" baseline="0" noProof="0" dirty="0">
                <a:ln>
                  <a:noFill/>
                </a:ln>
                <a:solidFill>
                  <a:prstClr val="black"/>
                </a:solidFill>
                <a:effectLst/>
                <a:uLnTx/>
                <a:uFillTx/>
                <a:latin typeface="Century Gothic" panose="020B0502020202020204"/>
                <a:ea typeface="+mn-ea"/>
                <a:cs typeface="+mn-cs"/>
              </a:rPr>
              <a:t> 2025; 65 weeks for completion</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entury Gothic" panose="020B0502020202020204"/>
                <a:ea typeface="+mn-ea"/>
                <a:cs typeface="+mn-cs"/>
              </a:rPr>
              <a:t>Cost:  TBD</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700" dirty="0">
                <a:solidFill>
                  <a:prstClr val="black"/>
                </a:solidFill>
                <a:latin typeface="Century Gothic" panose="020B0502020202020204"/>
              </a:rPr>
              <a:t>Plans reviewed on March 14</a:t>
            </a:r>
            <a:r>
              <a:rPr lang="en-US" sz="1700" baseline="30000" dirty="0">
                <a:solidFill>
                  <a:prstClr val="black"/>
                </a:solidFill>
                <a:latin typeface="Century Gothic" panose="020B0502020202020204"/>
              </a:rPr>
              <a:t>th</a:t>
            </a:r>
            <a:r>
              <a:rPr lang="en-US" sz="1700" dirty="0">
                <a:solidFill>
                  <a:prstClr val="black"/>
                </a:solidFill>
                <a:latin typeface="Century Gothic" panose="020B0502020202020204"/>
              </a:rPr>
              <a:t>; architect to make minor changes</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700" dirty="0">
                <a:solidFill>
                  <a:prstClr val="black"/>
                </a:solidFill>
                <a:latin typeface="Century Gothic" panose="020B0502020202020204"/>
              </a:rPr>
              <a:t>Week of March 23</a:t>
            </a:r>
            <a:r>
              <a:rPr lang="en-US" sz="1700" baseline="30000" dirty="0">
                <a:solidFill>
                  <a:prstClr val="black"/>
                </a:solidFill>
                <a:latin typeface="Century Gothic" panose="020B0502020202020204"/>
              </a:rPr>
              <a:t>rd</a:t>
            </a:r>
            <a:r>
              <a:rPr lang="en-US" sz="1700" dirty="0">
                <a:solidFill>
                  <a:prstClr val="black"/>
                </a:solidFill>
                <a:latin typeface="Century Gothic" panose="020B0502020202020204"/>
              </a:rPr>
              <a:t>:  Met with Vista on site plans, mechanical drawings, permit process</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700" dirty="0">
                <a:solidFill>
                  <a:prstClr val="black"/>
                </a:solidFill>
                <a:latin typeface="Century Gothic" panose="020B0502020202020204"/>
              </a:rPr>
              <a:t>Working on mechanical plans</a:t>
            </a:r>
          </a:p>
          <a:p>
            <a:pPr marL="346075" marR="0" lvl="1" indent="-346075"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entury Gothic" panose="020B0502020202020204"/>
                <a:ea typeface="+mn-ea"/>
                <a:cs typeface="+mn-cs"/>
              </a:rPr>
              <a:t>Referendum to be sent out with election material in July</a:t>
            </a: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j-ea"/>
              <a:cs typeface="+mj-cs"/>
            </a:endParaRPr>
          </a:p>
        </p:txBody>
      </p:sp>
      <p:pic>
        <p:nvPicPr>
          <p:cNvPr id="5" name="Picture 4">
            <a:extLst>
              <a:ext uri="{FF2B5EF4-FFF2-40B4-BE49-F238E27FC236}">
                <a16:creationId xmlns:a16="http://schemas.microsoft.com/office/drawing/2014/main" id="{4262A808-9FF9-CCA8-A96C-6945D36EAA33}"/>
              </a:ext>
            </a:extLst>
          </p:cNvPr>
          <p:cNvPicPr>
            <a:picLocks noChangeAspect="1"/>
          </p:cNvPicPr>
          <p:nvPr/>
        </p:nvPicPr>
        <p:blipFill>
          <a:blip r:embed="rId2"/>
          <a:stretch>
            <a:fillRect/>
          </a:stretch>
        </p:blipFill>
        <p:spPr>
          <a:xfrm>
            <a:off x="463855" y="4805853"/>
            <a:ext cx="8216286" cy="1612701"/>
          </a:xfrm>
          <a:prstGeom prst="rect">
            <a:avLst/>
          </a:prstGeom>
        </p:spPr>
      </p:pic>
      <p:sp>
        <p:nvSpPr>
          <p:cNvPr id="3" name="TextBox 2">
            <a:extLst>
              <a:ext uri="{FF2B5EF4-FFF2-40B4-BE49-F238E27FC236}">
                <a16:creationId xmlns:a16="http://schemas.microsoft.com/office/drawing/2014/main" id="{52995995-51B5-517A-40F8-34319ACE0FC0}"/>
              </a:ext>
            </a:extLst>
          </p:cNvPr>
          <p:cNvSpPr txBox="1"/>
          <p:nvPr/>
        </p:nvSpPr>
        <p:spPr>
          <a:xfrm>
            <a:off x="6667129" y="6341615"/>
            <a:ext cx="1367159" cy="430887"/>
          </a:xfrm>
          <a:prstGeom prst="rect">
            <a:avLst/>
          </a:prstGeom>
          <a:noFill/>
          <a:ln>
            <a:noFill/>
          </a:ln>
        </p:spPr>
        <p:txBody>
          <a:bodyPr wrap="square" rtlCol="0">
            <a:spAutoFit/>
          </a:bodyPr>
          <a:lstStyle/>
          <a:p>
            <a:r>
              <a:rPr lang="en-US" sz="1100" dirty="0">
                <a:solidFill>
                  <a:schemeClr val="bg1">
                    <a:lumMod val="95000"/>
                    <a:lumOff val="5000"/>
                  </a:schemeClr>
                </a:solidFill>
              </a:rPr>
              <a:t>Joe Enste</a:t>
            </a:r>
          </a:p>
          <a:p>
            <a:r>
              <a:rPr lang="en-US" sz="1100" dirty="0">
                <a:solidFill>
                  <a:schemeClr val="bg1">
                    <a:lumMod val="95000"/>
                    <a:lumOff val="5000"/>
                  </a:schemeClr>
                </a:solidFill>
              </a:rPr>
              <a:t>Joey Widgeon</a:t>
            </a:r>
          </a:p>
        </p:txBody>
      </p:sp>
      <p:sp>
        <p:nvSpPr>
          <p:cNvPr id="4" name="TextBox 3">
            <a:extLst>
              <a:ext uri="{FF2B5EF4-FFF2-40B4-BE49-F238E27FC236}">
                <a16:creationId xmlns:a16="http://schemas.microsoft.com/office/drawing/2014/main" id="{C5C825AC-9029-3D4F-1DF2-85212DA77D68}"/>
              </a:ext>
            </a:extLst>
          </p:cNvPr>
          <p:cNvSpPr txBox="1"/>
          <p:nvPr/>
        </p:nvSpPr>
        <p:spPr>
          <a:xfrm>
            <a:off x="7776841" y="6341614"/>
            <a:ext cx="1367159" cy="600164"/>
          </a:xfrm>
          <a:prstGeom prst="rect">
            <a:avLst/>
          </a:prstGeom>
          <a:noFill/>
          <a:ln>
            <a:noFill/>
          </a:ln>
        </p:spPr>
        <p:txBody>
          <a:bodyPr wrap="square" rtlCol="0">
            <a:spAutoFit/>
          </a:bodyPr>
          <a:lstStyle/>
          <a:p>
            <a:r>
              <a:rPr lang="en-US" sz="1100" dirty="0">
                <a:solidFill>
                  <a:schemeClr val="bg1">
                    <a:lumMod val="95000"/>
                    <a:lumOff val="5000"/>
                  </a:schemeClr>
                </a:solidFill>
              </a:rPr>
              <a:t>John Viola</a:t>
            </a:r>
          </a:p>
          <a:p>
            <a:r>
              <a:rPr lang="en-US" sz="1100" dirty="0">
                <a:solidFill>
                  <a:schemeClr val="bg1">
                    <a:lumMod val="95000"/>
                    <a:lumOff val="5000"/>
                  </a:schemeClr>
                </a:solidFill>
              </a:rPr>
              <a:t>Eddie Wells</a:t>
            </a:r>
          </a:p>
          <a:p>
            <a:r>
              <a:rPr lang="en-US" sz="1100" dirty="0">
                <a:solidFill>
                  <a:schemeClr val="bg1">
                    <a:lumMod val="95000"/>
                    <a:lumOff val="5000"/>
                  </a:schemeClr>
                </a:solidFill>
              </a:rPr>
              <a:t>Frank Brown</a:t>
            </a:r>
          </a:p>
        </p:txBody>
      </p:sp>
    </p:spTree>
    <p:extLst>
      <p:ext uri="{BB962C8B-B14F-4D97-AF65-F5344CB8AC3E}">
        <p14:creationId xmlns:p14="http://schemas.microsoft.com/office/powerpoint/2010/main" val="2673953528"/>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_rels/theme4.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SIBSON CONSULTING Document">
  <a:themeElements>
    <a:clrScheme name="Sibson">
      <a:dk1>
        <a:sysClr val="windowText" lastClr="000000"/>
      </a:dk1>
      <a:lt1>
        <a:sysClr val="window" lastClr="FFFFFF"/>
      </a:lt1>
      <a:dk2>
        <a:srgbClr val="000000"/>
      </a:dk2>
      <a:lt2>
        <a:srgbClr val="B2B4B3"/>
      </a:lt2>
      <a:accent1>
        <a:srgbClr val="A0CFEB"/>
      </a:accent1>
      <a:accent2>
        <a:srgbClr val="0065BD"/>
      </a:accent2>
      <a:accent3>
        <a:srgbClr val="429C35"/>
      </a:accent3>
      <a:accent4>
        <a:srgbClr val="616365"/>
      </a:accent4>
      <a:accent5>
        <a:srgbClr val="C4262E"/>
      </a:accent5>
      <a:accent6>
        <a:srgbClr val="EEAF30"/>
      </a:accent6>
      <a:hlink>
        <a:srgbClr val="0065BD"/>
      </a:hlink>
      <a:folHlink>
        <a:srgbClr val="7030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Segal Report 1">
        <a:dk1>
          <a:srgbClr val="000000"/>
        </a:dk1>
        <a:lt1>
          <a:srgbClr val="FFFFFF"/>
        </a:lt1>
        <a:dk2>
          <a:srgbClr val="000000"/>
        </a:dk2>
        <a:lt2>
          <a:srgbClr val="B2B4B3"/>
        </a:lt2>
        <a:accent1>
          <a:srgbClr val="A0CFEB"/>
        </a:accent1>
        <a:accent2>
          <a:srgbClr val="C4262E"/>
        </a:accent2>
        <a:accent3>
          <a:srgbClr val="FFFFFF"/>
        </a:accent3>
        <a:accent4>
          <a:srgbClr val="000000"/>
        </a:accent4>
        <a:accent5>
          <a:srgbClr val="CDE4F3"/>
        </a:accent5>
        <a:accent6>
          <a:srgbClr val="B12129"/>
        </a:accent6>
        <a:hlink>
          <a:srgbClr val="3F9C35"/>
        </a:hlink>
        <a:folHlink>
          <a:srgbClr val="0098D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IBSON CONSULTING Document" id="{8B48DD64-9FB5-4282-8588-7B21241C64BB}" vid="{85534FED-CE0B-46C2-A386-62A7B1E79165}"/>
    </a:ext>
  </a:extLst>
</a:theme>
</file>

<file path=ppt/theme/theme2.xml><?xml version="1.0" encoding="utf-8"?>
<a:theme xmlns:a="http://schemas.openxmlformats.org/drawingml/2006/main" name="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4.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5.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58D88600E1A94FA3EA08FFB8100B44" ma:contentTypeVersion="12" ma:contentTypeDescription="Create a new document." ma:contentTypeScope="" ma:versionID="07e4ddd58a83c4db61c786069a0f1040">
  <xsd:schema xmlns:xsd="http://www.w3.org/2001/XMLSchema" xmlns:xs="http://www.w3.org/2001/XMLSchema" xmlns:p="http://schemas.microsoft.com/office/2006/metadata/properties" xmlns:ns3="005420c5-ce29-4fd8-9b0b-06107616db10" xmlns:ns4="2410f877-682a-4a84-b4b9-52eb2a99858c" targetNamespace="http://schemas.microsoft.com/office/2006/metadata/properties" ma:root="true" ma:fieldsID="1f8d1c40977bbf3988b8287b743bd47e" ns3:_="" ns4:_="">
    <xsd:import namespace="005420c5-ce29-4fd8-9b0b-06107616db10"/>
    <xsd:import namespace="2410f877-682a-4a84-b4b9-52eb2a99858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_activity" minOccurs="0"/>
                <xsd:element ref="ns3:MediaServiceObjectDetectorVersions"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5420c5-ce29-4fd8-9b0b-06107616db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10f877-682a-4a84-b4b9-52eb2a99858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005420c5-ce29-4fd8-9b0b-06107616db10" xsi:nil="true"/>
  </documentManagement>
</p:properties>
</file>

<file path=customXml/itemProps1.xml><?xml version="1.0" encoding="utf-8"?>
<ds:datastoreItem xmlns:ds="http://schemas.openxmlformats.org/officeDocument/2006/customXml" ds:itemID="{3CA0E10A-4563-40F3-ADDD-5B4D89EAB1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5420c5-ce29-4fd8-9b0b-06107616db10"/>
    <ds:schemaRef ds:uri="2410f877-682a-4a84-b4b9-52eb2a9985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739C01-A55D-4154-8A5A-0B12F337382A}">
  <ds:schemaRefs>
    <ds:schemaRef ds:uri="http://schemas.microsoft.com/sharepoint/v3/contenttype/forms"/>
  </ds:schemaRefs>
</ds:datastoreItem>
</file>

<file path=customXml/itemProps3.xml><?xml version="1.0" encoding="utf-8"?>
<ds:datastoreItem xmlns:ds="http://schemas.openxmlformats.org/officeDocument/2006/customXml" ds:itemID="{25C4FE95-5FDD-4F38-A968-D37070C529A2}">
  <ds:schemaRefs>
    <ds:schemaRef ds:uri="http://www.w3.org/XML/1998/namespace"/>
    <ds:schemaRef ds:uri="http://schemas.microsoft.com/office/2006/metadata/properties"/>
    <ds:schemaRef ds:uri="http://purl.org/dc/dcmitype/"/>
    <ds:schemaRef ds:uri="http://purl.org/dc/elements/1.1/"/>
    <ds:schemaRef ds:uri="2410f877-682a-4a84-b4b9-52eb2a99858c"/>
    <ds:schemaRef ds:uri="http://schemas.microsoft.com/office/infopath/2007/PartnerControls"/>
    <ds:schemaRef ds:uri="http://schemas.microsoft.com/office/2006/documentManagement/types"/>
    <ds:schemaRef ds:uri="http://schemas.openxmlformats.org/package/2006/metadata/core-properties"/>
    <ds:schemaRef ds:uri="005420c5-ce29-4fd8-9b0b-06107616db10"/>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188913</TotalTime>
  <Words>2383</Words>
  <Application>Microsoft Office PowerPoint</Application>
  <PresentationFormat>On-screen Show (4:3)</PresentationFormat>
  <Paragraphs>346</Paragraphs>
  <Slides>47</Slides>
  <Notes>5</Notes>
  <HiddenSlides>0</HiddenSlides>
  <MMClips>0</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1</vt:i4>
      </vt:variant>
      <vt:variant>
        <vt:lpstr>Slide Titles</vt:lpstr>
      </vt:variant>
      <vt:variant>
        <vt:i4>47</vt:i4>
      </vt:variant>
    </vt:vector>
  </HeadingPairs>
  <TitlesOfParts>
    <vt:vector size="66" baseType="lpstr">
      <vt:lpstr>Aptos</vt:lpstr>
      <vt:lpstr>Arial</vt:lpstr>
      <vt:lpstr>Arial Black</vt:lpstr>
      <vt:lpstr>Arial Narrow</vt:lpstr>
      <vt:lpstr>Calibri</vt:lpstr>
      <vt:lpstr>Calibri Light</vt:lpstr>
      <vt:lpstr>Century Gothic</vt:lpstr>
      <vt:lpstr>Corbel</vt:lpstr>
      <vt:lpstr>Franklin Gothic Medium</vt:lpstr>
      <vt:lpstr>Gill Sans MT</vt:lpstr>
      <vt:lpstr>Symbol</vt:lpstr>
      <vt:lpstr>Times New Roman</vt:lpstr>
      <vt:lpstr>Wingdings</vt:lpstr>
      <vt:lpstr>Wingdings 2</vt:lpstr>
      <vt:lpstr>SIBSON CONSULTING Document</vt:lpstr>
      <vt:lpstr>Data slides</vt:lpstr>
      <vt:lpstr>Quotable</vt:lpstr>
      <vt:lpstr>Parallax</vt:lpstr>
      <vt:lpstr>Worksheet</vt:lpstr>
      <vt:lpstr>GM Leadership Report –  John Viola</vt:lpstr>
      <vt:lpstr>PowerPoint Presentation</vt:lpstr>
      <vt:lpstr>Water &amp; Wastewater</vt:lpstr>
      <vt:lpstr>Water &amp; Wastewater</vt:lpstr>
      <vt:lpstr>Water &amp; Wastewater</vt:lpstr>
      <vt:lpstr>Golf Course Irrigation</vt:lpstr>
      <vt:lpstr>Racquet Sports Building</vt:lpstr>
      <vt:lpstr>Dog Park Structure</vt:lpstr>
      <vt:lpstr>Firehouse</vt:lpstr>
      <vt:lpstr>Bocce Ball Courts</vt:lpstr>
      <vt:lpstr>Bulkheads</vt:lpstr>
      <vt:lpstr>Director of Business Administration –  Linda Martin</vt:lpstr>
      <vt:lpstr>Gym Floor</vt:lpstr>
      <vt:lpstr>Recreation &amp; Parks</vt:lpstr>
      <vt:lpstr>Aquatics</vt:lpstr>
      <vt:lpstr>Leaf Maintenance</vt:lpstr>
      <vt:lpstr>CPI Violation Dashboard February</vt:lpstr>
      <vt:lpstr>Work Orders February</vt:lpstr>
      <vt:lpstr>Customer Service Dashboard (from info@oceanpines.org) February</vt:lpstr>
      <vt:lpstr>Financials</vt:lpstr>
      <vt:lpstr>MONTH OF FEBRUARY 2025  FINANCIAL RESULTS</vt:lpstr>
      <vt:lpstr>FEBRUARY 2025 YTD FINANCIAL RESULTS </vt:lpstr>
      <vt:lpstr>UNAUDITED RESERVE SUMMARY  FEBRUARY 2025 ($ MILLIONS)</vt:lpstr>
      <vt:lpstr>Treasurer’s Report -  Monica Rakowski</vt:lpstr>
      <vt:lpstr>PowerPoint Presentation</vt:lpstr>
      <vt:lpstr>PowerPoint Presentation</vt:lpstr>
      <vt:lpstr>PowerPoint Presentation</vt:lpstr>
      <vt:lpstr>PowerPoint Presentation</vt:lpstr>
      <vt:lpstr>PowerPoint Presentation</vt:lpstr>
      <vt:lpstr>Ocean Pines Strategic Planning &amp; Advisory Committee</vt:lpstr>
      <vt:lpstr>Agenda</vt:lpstr>
      <vt:lpstr>Strategic Planning &amp; Advisory Committee  Mission</vt:lpstr>
      <vt:lpstr>Strategic Planning &amp; Advisory Committee Functions</vt:lpstr>
      <vt:lpstr>Survey Stats</vt:lpstr>
      <vt:lpstr>Q 4:Overall, how satisfied are you being an Ocean Pines Property Owner/Resident?  </vt:lpstr>
      <vt:lpstr>Q 12:All things considered, how likely would it be for you to recommend Ocean Pines as a place to live to a friend or colleague?  ( Scale of 0-100)</vt:lpstr>
      <vt:lpstr>Q 5: What are most important issues? (1=Not Important; 5= Very Important)</vt:lpstr>
      <vt:lpstr>Q6:How is Ocean Pines Currently Meeting Expectations? (1=Signifcantly Below; 5 =Extremely Above)</vt:lpstr>
      <vt:lpstr>Q7:Ocean Pines has included a set of core values in it’s Strategic Plan.  How do you feel Ocean Pines is currently doing with regard to these Core Values? (1= Significantly Below; 5= Significantly Above </vt:lpstr>
      <vt:lpstr>Q8: Please rate how important the following  Challenges/Opportunities facing Ocean Pines are? (1=Not Important; 5=Extremely Important)</vt:lpstr>
      <vt:lpstr>Q9:Rate you level agreement with the following statements (1=Strongly Disagree; 5=Strongly Agree)</vt:lpstr>
      <vt:lpstr>Q 11:Rate your interest in New or Improved Ammenities  (1=Not interested; 5=Extremely Interested)</vt:lpstr>
      <vt:lpstr>Q 13:What would be the one recommendation you have for Ocean Pines to improve on in the next 3-5 years?</vt:lpstr>
      <vt:lpstr>Q 13:What would be the one recommendation you have for Ocean Pines to improve on in the next 3-5 years? (continued)</vt:lpstr>
      <vt:lpstr>Next Steps (Included but not limited to the following)</vt:lpstr>
      <vt:lpstr>Next Steps (continued)</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Directors Meeting</dc:title>
  <dc:creator>Michelle Bennett</dc:creator>
  <cp:lastModifiedBy>Linda Martin</cp:lastModifiedBy>
  <cp:revision>1707</cp:revision>
  <cp:lastPrinted>2025-03-26T19:00:55Z</cp:lastPrinted>
  <dcterms:created xsi:type="dcterms:W3CDTF">2021-01-13T14:26:54Z</dcterms:created>
  <dcterms:modified xsi:type="dcterms:W3CDTF">2025-03-28T18:40:55Z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0x010100DF58D88600E1A94FA3EA08FFB8100B44</vt:lpwstr>
  </property>
</Properties>
</file>