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343" r:id="rId1"/>
    <p:sldMasterId id="2147484374" r:id="rId2"/>
  </p:sldMasterIdLst>
  <p:notesMasterIdLst>
    <p:notesMasterId r:id="rId29"/>
  </p:notesMasterIdLst>
  <p:handoutMasterIdLst>
    <p:handoutMasterId r:id="rId30"/>
  </p:handoutMasterIdLst>
  <p:sldIdLst>
    <p:sldId id="556" r:id="rId3"/>
    <p:sldId id="607" r:id="rId4"/>
    <p:sldId id="605" r:id="rId5"/>
    <p:sldId id="616" r:id="rId6"/>
    <p:sldId id="606" r:id="rId7"/>
    <p:sldId id="608" r:id="rId8"/>
    <p:sldId id="610" r:id="rId9"/>
    <p:sldId id="609" r:id="rId10"/>
    <p:sldId id="611" r:id="rId11"/>
    <p:sldId id="612" r:id="rId12"/>
    <p:sldId id="613" r:id="rId13"/>
    <p:sldId id="614" r:id="rId14"/>
    <p:sldId id="615" r:id="rId15"/>
    <p:sldId id="618" r:id="rId16"/>
    <p:sldId id="617" r:id="rId17"/>
    <p:sldId id="619" r:id="rId18"/>
    <p:sldId id="620" r:id="rId19"/>
    <p:sldId id="621" r:id="rId20"/>
    <p:sldId id="622" r:id="rId21"/>
    <p:sldId id="279" r:id="rId22"/>
    <p:sldId id="558" r:id="rId23"/>
    <p:sldId id="560" r:id="rId24"/>
    <p:sldId id="582" r:id="rId25"/>
    <p:sldId id="623" r:id="rId26"/>
    <p:sldId id="624" r:id="rId27"/>
    <p:sldId id="625" r:id="rId2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88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706" autoAdjust="0"/>
  </p:normalViewPr>
  <p:slideViewPr>
    <p:cSldViewPr snapToGrid="0">
      <p:cViewPr varScale="1">
        <p:scale>
          <a:sx n="110" d="100"/>
          <a:sy n="110" d="100"/>
        </p:scale>
        <p:origin x="1542" y="108"/>
      </p:cViewPr>
      <p:guideLst>
        <p:guide pos="288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3" d="100"/>
          <a:sy n="63" d="100"/>
        </p:scale>
        <p:origin x="2838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27" tIns="46564" rIns="93127" bIns="46564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27" tIns="46564" rIns="93127" bIns="46564" rtlCol="0"/>
          <a:lstStyle>
            <a:lvl1pPr algn="r">
              <a:defRPr sz="1200"/>
            </a:lvl1pPr>
          </a:lstStyle>
          <a:p>
            <a:fld id="{20EA5F0D-C1DC-412F-A146-DDB3A74B588F}" type="datetimeFigureOut">
              <a:rPr lang="en-US"/>
              <a:t>4/1/2020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72"/>
            <a:ext cx="3037840" cy="466433"/>
          </a:xfrm>
          <a:prstGeom prst="rect">
            <a:avLst/>
          </a:prstGeom>
        </p:spPr>
        <p:txBody>
          <a:bodyPr vert="horz" lIns="93127" tIns="46564" rIns="93127" bIns="46564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72"/>
            <a:ext cx="3037840" cy="466433"/>
          </a:xfrm>
          <a:prstGeom prst="rect">
            <a:avLst/>
          </a:prstGeom>
        </p:spPr>
        <p:txBody>
          <a:bodyPr vert="horz" lIns="93127" tIns="46564" rIns="93127" bIns="46564" rtlCol="0" anchor="b"/>
          <a:lstStyle>
            <a:lvl1pPr algn="r">
              <a:defRPr sz="1200"/>
            </a:lvl1pPr>
          </a:lstStyle>
          <a:p>
            <a:fld id="{7BAE14B8-3CC9-472D-9BC5-A84D80684DE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27" tIns="46564" rIns="93127" bIns="46564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27" tIns="46564" rIns="93127" bIns="46564" rtlCol="0"/>
          <a:lstStyle>
            <a:lvl1pPr algn="r">
              <a:defRPr sz="1200"/>
            </a:lvl1pPr>
          </a:lstStyle>
          <a:p>
            <a:fld id="{A8CDE508-72C8-4AB5-AA9C-1584D31690E0}" type="datetimeFigureOut">
              <a:rPr lang="en-US"/>
              <a:t>4/1/2020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27" tIns="46564" rIns="93127" bIns="46564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137535"/>
          </a:xfrm>
          <a:prstGeom prst="rect">
            <a:avLst/>
          </a:prstGeom>
        </p:spPr>
        <p:txBody>
          <a:bodyPr vert="horz" lIns="93127" tIns="46564" rIns="93127" bIns="46564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72"/>
            <a:ext cx="3037840" cy="466433"/>
          </a:xfrm>
          <a:prstGeom prst="rect">
            <a:avLst/>
          </a:prstGeom>
        </p:spPr>
        <p:txBody>
          <a:bodyPr vert="horz" lIns="93127" tIns="46564" rIns="93127" bIns="46564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72"/>
            <a:ext cx="3037840" cy="466433"/>
          </a:xfrm>
          <a:prstGeom prst="rect">
            <a:avLst/>
          </a:prstGeom>
        </p:spPr>
        <p:txBody>
          <a:bodyPr vert="horz" lIns="93127" tIns="46564" rIns="93127" bIns="46564" rtlCol="0" anchor="b"/>
          <a:lstStyle>
            <a:lvl1pPr algn="r">
              <a:defRPr sz="1200"/>
            </a:lvl1pPr>
          </a:lstStyle>
          <a:p>
            <a:fld id="{7FB667E1-E601-4AAF-B95C-B25720D70A6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47"/>
          <p:cNvSpPr txBox="1">
            <a:spLocks noChangeArrowheads="1"/>
          </p:cNvSpPr>
          <p:nvPr/>
        </p:nvSpPr>
        <p:spPr bwMode="gray">
          <a:xfrm>
            <a:off x="133048" y="6578667"/>
            <a:ext cx="30780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616365"/>
                </a:solidFill>
              </a:rPr>
              <a:t>Copyright © 2018 by The Segal Group, Inc. All rights reserved.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03"/>
          <a:stretch/>
        </p:blipFill>
        <p:spPr bwMode="gray">
          <a:xfrm>
            <a:off x="4568646" y="3429000"/>
            <a:ext cx="4575354" cy="3429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6104626" y="5989837"/>
            <a:ext cx="2676912" cy="368363"/>
          </a:xfrm>
          <a:prstGeom prst="rect">
            <a:avLst/>
          </a:prstGeom>
        </p:spPr>
      </p:pic>
      <p:sp>
        <p:nvSpPr>
          <p:cNvPr id="15" name="Picture Placeholder 2"/>
          <p:cNvSpPr>
            <a:spLocks noGrp="1"/>
          </p:cNvSpPr>
          <p:nvPr>
            <p:ph type="pic" sz="quarter" idx="10"/>
          </p:nvPr>
        </p:nvSpPr>
        <p:spPr bwMode="gray">
          <a:xfrm>
            <a:off x="0" y="0"/>
            <a:ext cx="9144000" cy="3429000"/>
          </a:xfrm>
          <a:noFill/>
          <a:ln>
            <a:noFill/>
          </a:ln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itle 6"/>
          <p:cNvSpPr>
            <a:spLocks noGrp="1"/>
          </p:cNvSpPr>
          <p:nvPr>
            <p:ph type="title"/>
          </p:nvPr>
        </p:nvSpPr>
        <p:spPr bwMode="gray">
          <a:xfrm>
            <a:off x="0" y="3429000"/>
            <a:ext cx="9144000" cy="1066800"/>
          </a:xfrm>
          <a:solidFill>
            <a:schemeClr val="accent5">
              <a:lumMod val="75000"/>
              <a:alpha val="64706"/>
            </a:schemeClr>
          </a:solidFill>
          <a:ln>
            <a:noFill/>
          </a:ln>
          <a:effectLst/>
        </p:spPr>
        <p:txBody>
          <a:bodyPr vert="horz" wrap="square" lIns="228600" tIns="137160" rIns="228600" bIns="91440" numCol="1" rtlCol="0" anchor="ctr" anchorCtr="0" compatLnSpc="1">
            <a:prstTxWarp prst="textNoShape">
              <a:avLst/>
            </a:prstTxWarp>
            <a:noAutofit/>
          </a:bodyPr>
          <a:lstStyle>
            <a:lvl1pPr>
              <a:defRPr lang="en-US" sz="2800" kern="1200" dirty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marL="0" lvl="0" indent="0">
              <a:spcBef>
                <a:spcPct val="65000"/>
              </a:spcBef>
              <a:buClr>
                <a:schemeClr val="accent5"/>
              </a:buClr>
              <a:buFont typeface="Wingdings" pitchFamily="34" charset="2"/>
              <a:buNone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39938" y="4495800"/>
            <a:ext cx="7429500" cy="9144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spcBef>
                <a:spcPts val="1200"/>
              </a:spcBef>
              <a:buNone/>
              <a:defRPr lang="en-US" sz="2200" b="1" kern="0" noProof="0" smtClean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620334"/>
            <a:ext cx="4253472" cy="378565"/>
          </a:xfrm>
          <a:solidFill>
            <a:schemeClr val="accent4"/>
          </a:solidFill>
        </p:spPr>
        <p:txBody>
          <a:bodyPr wrap="none" lIns="201168" tIns="64008" rIns="201168" bIns="64008" anchor="ctr" anchorCtr="0">
            <a:spAutoFit/>
          </a:bodyPr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211138" indent="0">
              <a:buFontTx/>
              <a:buNone/>
              <a:defRPr/>
            </a:lvl2pPr>
            <a:lvl3pPr marL="396875" indent="0">
              <a:buFontTx/>
              <a:buNone/>
              <a:defRPr/>
            </a:lvl3pPr>
            <a:lvl4pPr marL="595313" indent="0">
              <a:buFontTx/>
              <a:buNone/>
              <a:defRPr/>
            </a:lvl4pPr>
            <a:lvl5pPr marL="79375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DRAFT or Client Name</a:t>
            </a:r>
          </a:p>
        </p:txBody>
      </p:sp>
    </p:spTree>
    <p:extLst>
      <p:ext uri="{BB962C8B-B14F-4D97-AF65-F5344CB8AC3E}">
        <p14:creationId xmlns:p14="http://schemas.microsoft.com/office/powerpoint/2010/main" val="2557601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380094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7"/>
          <p:cNvSpPr txBox="1">
            <a:spLocks/>
          </p:cNvSpPr>
          <p:nvPr/>
        </p:nvSpPr>
        <p:spPr>
          <a:xfrm>
            <a:off x="8578971" y="6616757"/>
            <a:ext cx="547777" cy="22548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296C8835-0D17-40BE-AF3A-B681D566BC7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92" y="6597294"/>
            <a:ext cx="1591056" cy="21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3422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109"/>
            <a:ext cx="1847092" cy="11795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3" y="0"/>
            <a:ext cx="3200407" cy="274320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54" y="990600"/>
            <a:ext cx="8915400" cy="5257800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0835708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109"/>
            <a:ext cx="1847092" cy="11795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3" y="0"/>
            <a:ext cx="3200407" cy="274320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54" y="990600"/>
            <a:ext cx="4381500" cy="5334000"/>
          </a:xfr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1554" y="990600"/>
            <a:ext cx="4381500" cy="5334000"/>
          </a:xfr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0490332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109"/>
            <a:ext cx="1847092" cy="11795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3" y="0"/>
            <a:ext cx="3200407" cy="2743206"/>
          </a:xfrm>
          <a:prstGeom prst="rect">
            <a:avLst/>
          </a:prstGeom>
        </p:spPr>
      </p:pic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76200" y="990600"/>
            <a:ext cx="4361471" cy="639762"/>
          </a:xfrm>
          <a:prstGeom prst="rect">
            <a:avLst/>
          </a:prstGeom>
        </p:spPr>
        <p:txBody>
          <a:bodyPr anchor="b"/>
          <a:lstStyle>
            <a:lvl1pPr marL="214313" indent="-214313">
              <a:buFont typeface="Arial" pitchFamily="34" charset="0"/>
              <a:buChar char=" "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67654" y="1676400"/>
            <a:ext cx="4343400" cy="48006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990600"/>
            <a:ext cx="4370996" cy="639762"/>
          </a:xfrm>
          <a:prstGeom prst="rect">
            <a:avLst/>
          </a:prstGeom>
        </p:spPr>
        <p:txBody>
          <a:bodyPr anchor="b"/>
          <a:lstStyle>
            <a:lvl1pPr marL="204788" indent="-204788">
              <a:buFont typeface="Arial" pitchFamily="34" charset="0"/>
              <a:buChar char=" "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76400"/>
            <a:ext cx="4346575" cy="48006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898029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 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3" y="0"/>
            <a:ext cx="3200407" cy="274320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54" y="990600"/>
            <a:ext cx="4343400" cy="2600865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5854" y="990600"/>
            <a:ext cx="4267200" cy="2590800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67654" y="3733800"/>
            <a:ext cx="4343400" cy="2743200"/>
          </a:xfrm>
        </p:spPr>
        <p:txBody>
          <a:bodyPr/>
          <a:lstStyle>
            <a:lvl1pPr>
              <a:defRPr sz="1400"/>
            </a:lvl1pPr>
            <a:lvl2pPr>
              <a:buClr>
                <a:schemeClr val="accent5"/>
              </a:buCl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4715854" y="3733800"/>
            <a:ext cx="4267200" cy="2743200"/>
          </a:xfr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109"/>
            <a:ext cx="1847092" cy="1179578"/>
          </a:xfrm>
          <a:prstGeom prst="rect">
            <a:avLst/>
          </a:prstGeom>
        </p:spPr>
      </p:pic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2584166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109"/>
            <a:ext cx="1847092" cy="11795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3" y="0"/>
            <a:ext cx="3200407" cy="2743206"/>
          </a:xfrm>
          <a:prstGeom prst="rect">
            <a:avLst/>
          </a:prstGeom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3751027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Custom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109"/>
            <a:ext cx="1847092" cy="11795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3" y="0"/>
            <a:ext cx="3200407" cy="2743206"/>
          </a:xfrm>
          <a:prstGeom prst="rect">
            <a:avLst/>
          </a:prstGeom>
        </p:spPr>
      </p:pic>
      <p:sp>
        <p:nvSpPr>
          <p:cNvPr id="7" name="Slide Number Placeholder 7"/>
          <p:cNvSpPr txBox="1">
            <a:spLocks/>
          </p:cNvSpPr>
          <p:nvPr/>
        </p:nvSpPr>
        <p:spPr>
          <a:xfrm>
            <a:off x="8578971" y="6616757"/>
            <a:ext cx="547777" cy="22548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296C8835-0D17-40BE-AF3A-B681D566BC7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92" y="6597294"/>
            <a:ext cx="1591056" cy="21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3542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04800" y="990600"/>
            <a:ext cx="4114800" cy="5486400"/>
          </a:xfrm>
        </p:spPr>
        <p:txBody>
          <a:bodyPr/>
          <a:lstStyle>
            <a:lvl1pPr marL="0" indent="0">
              <a:buNone/>
              <a:defRPr sz="1200">
                <a:latin typeface="Arial Narrow" panose="020B0606020202030204" pitchFamily="34" charset="0"/>
              </a:defRPr>
            </a:lvl1pPr>
            <a:lvl2pPr marL="153988" indent="-153988">
              <a:defRPr sz="1200">
                <a:latin typeface="Arial Narrow" panose="020B0606020202030204" pitchFamily="34" charset="0"/>
              </a:defRPr>
            </a:lvl2pPr>
            <a:lvl3pPr marL="325438" indent="-171450">
              <a:defRPr sz="1200">
                <a:latin typeface="Arial Narrow" panose="020B0606020202030204" pitchFamily="34" charset="0"/>
              </a:defRPr>
            </a:lvl3pPr>
            <a:lvl4pPr marL="461963" indent="-153988">
              <a:defRPr sz="1200">
                <a:latin typeface="Arial Narrow" panose="020B0606020202030204" pitchFamily="34" charset="0"/>
              </a:defRPr>
            </a:lvl4pPr>
            <a:lvl5pPr marL="581025" indent="-119063">
              <a:defRPr sz="12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724400" y="990600"/>
            <a:ext cx="4114800" cy="4495800"/>
          </a:xfrm>
        </p:spPr>
        <p:txBody>
          <a:bodyPr/>
          <a:lstStyle>
            <a:lvl1pPr marL="0" indent="0">
              <a:buNone/>
              <a:defRPr sz="1200">
                <a:latin typeface="Arial Narrow" panose="020B0606020202030204" pitchFamily="34" charset="0"/>
              </a:defRPr>
            </a:lvl1pPr>
            <a:lvl2pPr marL="161925" indent="-161925">
              <a:defRPr sz="1200">
                <a:latin typeface="Arial Narrow" panose="020B0606020202030204" pitchFamily="34" charset="0"/>
              </a:defRPr>
            </a:lvl2pPr>
            <a:lvl3pPr marL="307975" indent="-146050">
              <a:defRPr sz="1200">
                <a:latin typeface="Arial Narrow" panose="020B0606020202030204" pitchFamily="34" charset="0"/>
              </a:defRPr>
            </a:lvl3pPr>
            <a:lvl4pPr marL="427038" indent="-136525">
              <a:defRPr sz="1200">
                <a:latin typeface="Arial Narrow" panose="020B0606020202030204" pitchFamily="34" charset="0"/>
              </a:defRPr>
            </a:lvl4pPr>
            <a:lvl5pPr marL="530225" indent="-103188">
              <a:defRPr sz="12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724400" y="5562600"/>
            <a:ext cx="4114800" cy="914400"/>
          </a:xfrm>
        </p:spPr>
        <p:txBody>
          <a:bodyPr/>
          <a:lstStyle>
            <a:lvl1pPr marL="0" indent="0">
              <a:buNone/>
              <a:defRPr sz="1000">
                <a:solidFill>
                  <a:schemeClr val="accent4"/>
                </a:solidFill>
                <a:latin typeface="Arial Narrow" panose="020B0606020202030204" pitchFamily="34" charset="0"/>
              </a:defRPr>
            </a:lvl1pPr>
            <a:lvl2pPr marL="211138" indent="0">
              <a:buNone/>
              <a:defRPr sz="1000">
                <a:solidFill>
                  <a:schemeClr val="accent4"/>
                </a:solidFill>
                <a:latin typeface="Arial Narrow" panose="020B0606020202030204" pitchFamily="34" charset="0"/>
              </a:defRPr>
            </a:lvl2pPr>
            <a:lvl3pPr marL="396875" indent="0">
              <a:buNone/>
              <a:defRPr sz="1000">
                <a:solidFill>
                  <a:schemeClr val="accent4"/>
                </a:solidFill>
                <a:latin typeface="Arial Narrow" panose="020B0606020202030204" pitchFamily="34" charset="0"/>
              </a:defRPr>
            </a:lvl3pPr>
            <a:lvl4pPr marL="595313" indent="0">
              <a:buNone/>
              <a:defRPr sz="1000">
                <a:solidFill>
                  <a:schemeClr val="accent4"/>
                </a:solidFill>
                <a:latin typeface="Arial Narrow" panose="020B0606020202030204" pitchFamily="34" charset="0"/>
              </a:defRPr>
            </a:lvl4pPr>
            <a:lvl5pPr marL="793750" indent="0">
              <a:buNone/>
              <a:defRPr sz="1000">
                <a:solidFill>
                  <a:schemeClr val="accent4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5224614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19" y="802299"/>
            <a:ext cx="5618515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19" y="3531205"/>
            <a:ext cx="561851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E6B82-E29C-4B05-88B6-2B7B60D1A767}" type="datetime1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319" y="329308"/>
            <a:ext cx="3086292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4703" y="798973"/>
            <a:ext cx="802005" cy="503578"/>
          </a:xfrm>
        </p:spPr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396319" y="3528542"/>
            <a:ext cx="561851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82077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52"/>
          <a:stretch/>
        </p:blipFill>
        <p:spPr bwMode="gray">
          <a:xfrm>
            <a:off x="4629551" y="3443954"/>
            <a:ext cx="4484537" cy="3414045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 bwMode="gray">
          <a:xfrm>
            <a:off x="0" y="0"/>
            <a:ext cx="9144000" cy="3429000"/>
          </a:xfrm>
          <a:noFill/>
          <a:ln>
            <a:noFill/>
          </a:ln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itle 6"/>
          <p:cNvSpPr>
            <a:spLocks noGrp="1"/>
          </p:cNvSpPr>
          <p:nvPr>
            <p:ph type="title"/>
          </p:nvPr>
        </p:nvSpPr>
        <p:spPr bwMode="gray">
          <a:xfrm>
            <a:off x="0" y="3429000"/>
            <a:ext cx="9144000" cy="1066800"/>
          </a:xfrm>
          <a:solidFill>
            <a:schemeClr val="accent5">
              <a:lumMod val="75000"/>
              <a:alpha val="64706"/>
            </a:schemeClr>
          </a:solidFill>
          <a:ln>
            <a:noFill/>
          </a:ln>
          <a:effectLst/>
        </p:spPr>
        <p:txBody>
          <a:bodyPr vert="horz" wrap="square" lIns="228600" tIns="137160" rIns="228600" bIns="91440" numCol="1" rtlCol="0" anchor="ctr" anchorCtr="0" compatLnSpc="1">
            <a:prstTxWarp prst="textNoShape">
              <a:avLst/>
            </a:prstTxWarp>
            <a:noAutofit/>
          </a:bodyPr>
          <a:lstStyle>
            <a:lvl1pPr>
              <a:defRPr lang="en-US" sz="2800" kern="1200" dirty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marL="0" lvl="0" indent="0">
              <a:spcBef>
                <a:spcPct val="65000"/>
              </a:spcBef>
              <a:buClr>
                <a:schemeClr val="accent5"/>
              </a:buClr>
              <a:buFont typeface="Wingdings" pitchFamily="34" charset="2"/>
              <a:buNone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39938" y="4495800"/>
            <a:ext cx="7429500" cy="9144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spcBef>
                <a:spcPts val="1200"/>
              </a:spcBef>
              <a:buNone/>
              <a:defRPr lang="en-US" sz="2200" b="1" kern="0" noProof="0" smtClean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620334"/>
            <a:ext cx="4253472" cy="378565"/>
          </a:xfrm>
          <a:solidFill>
            <a:schemeClr val="accent4"/>
          </a:solidFill>
        </p:spPr>
        <p:txBody>
          <a:bodyPr wrap="none" lIns="201168" tIns="64008" rIns="201168" bIns="64008" anchor="ctr" anchorCtr="0">
            <a:spAutoFit/>
          </a:bodyPr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ct val="65000"/>
              </a:spcBef>
              <a:spcAft>
                <a:spcPct val="0"/>
              </a:spcAft>
              <a:buClr>
                <a:schemeClr val="accent5"/>
              </a:buClr>
              <a:buSzTx/>
              <a:buFontTx/>
              <a:buNone/>
              <a:tabLst/>
              <a:defRPr sz="1800" b="1">
                <a:solidFill>
                  <a:schemeClr val="bg1"/>
                </a:solidFill>
              </a:defRPr>
            </a:lvl1pPr>
            <a:lvl2pPr marL="211138" indent="0">
              <a:buFontTx/>
              <a:buNone/>
              <a:defRPr/>
            </a:lvl2pPr>
            <a:lvl3pPr marL="396875" indent="0">
              <a:buFontTx/>
              <a:buNone/>
              <a:defRPr/>
            </a:lvl3pPr>
            <a:lvl4pPr marL="595313" indent="0">
              <a:buFontTx/>
              <a:buNone/>
              <a:defRPr/>
            </a:lvl4pPr>
            <a:lvl5pPr marL="79375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DRAFT or Client Name</a:t>
            </a:r>
          </a:p>
        </p:txBody>
      </p:sp>
      <p:sp>
        <p:nvSpPr>
          <p:cNvPr id="9" name="Text Box 47"/>
          <p:cNvSpPr txBox="1">
            <a:spLocks noChangeArrowheads="1"/>
          </p:cNvSpPr>
          <p:nvPr/>
        </p:nvSpPr>
        <p:spPr bwMode="gray">
          <a:xfrm>
            <a:off x="133048" y="6578667"/>
            <a:ext cx="30780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616365"/>
                </a:solidFill>
              </a:rPr>
              <a:t>Copyright © 2018 by The Segal Group, Inc. All rights reserved.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6107204" y="5993827"/>
            <a:ext cx="2674334" cy="36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2680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6DCEB-86F3-450B-A5E8-C3AE71F5FB74}" type="datetime1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82729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756130"/>
            <a:ext cx="5617002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3806196"/>
            <a:ext cx="561700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88ABB-82B0-4B38-9CF0-E86B6E3EB72E}" type="datetime1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43491" y="3804985"/>
            <a:ext cx="561700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16330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890"/>
            <a:ext cx="6571343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2013936"/>
            <a:ext cx="3125871" cy="3437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2013936"/>
            <a:ext cx="3125652" cy="3437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59F4C-E4D1-4485-93A2-C4396509184C}" type="datetime1">
              <a:rPr lang="en-US" smtClean="0"/>
              <a:t>4/1/2020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70062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164"/>
            <a:ext cx="6571344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9550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824270"/>
            <a:ext cx="3125766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2023004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821491"/>
            <a:ext cx="31256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05C2-3595-4164-9744-0540ED77C13E}" type="datetime1">
              <a:rPr lang="en-US" smtClean="0"/>
              <a:t>4/1/2020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8113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CB7FE-D393-4015-9A4B-A86BFC24B485}" type="datetime1">
              <a:rPr lang="en-US" smtClean="0"/>
              <a:t>4/1/2020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8511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29333-2733-41FB-BB9E-BF8E3ABEDCF6}" type="datetime1">
              <a:rPr lang="en-US" smtClean="0"/>
              <a:t>4/1/2020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2036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D5D43-2A33-4D61-9F5C-392B8A7DF414}" type="datetime1">
              <a:rPr lang="en-US" smtClean="0"/>
              <a:t>4/1/2020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1748" y="3205491"/>
            <a:ext cx="2423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36666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96501" y="482171"/>
            <a:ext cx="3511387" cy="5149101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fld id="{A0C6ED09-1A19-42B3-86ED-53D46E72920D}" type="datetime1">
              <a:rPr lang="en-US" smtClean="0"/>
              <a:t>4/1/2020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1281" y="3143605"/>
            <a:ext cx="324201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43445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3694-012F-4548-86BB-1CA36ECC53DB}" type="datetime1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9596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798974"/>
            <a:ext cx="110302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1" y="798974"/>
            <a:ext cx="5301095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23F7F-CEDF-4DA6-97C0-F49ECE05B0AB}" type="datetime1">
              <a:rPr lang="en-US" smtClean="0"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6918028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4664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Alt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29"/>
          <a:stretch/>
        </p:blipFill>
        <p:spPr bwMode="gray">
          <a:xfrm flipV="1">
            <a:off x="4539274" y="0"/>
            <a:ext cx="4604726" cy="4572592"/>
          </a:xfrm>
          <a:prstGeom prst="rect">
            <a:avLst/>
          </a:prstGeom>
        </p:spPr>
      </p:pic>
      <p:sp>
        <p:nvSpPr>
          <p:cNvPr id="15" name="Text Box 47"/>
          <p:cNvSpPr txBox="1">
            <a:spLocks noChangeArrowheads="1"/>
          </p:cNvSpPr>
          <p:nvPr/>
        </p:nvSpPr>
        <p:spPr bwMode="gray">
          <a:xfrm>
            <a:off x="133048" y="6578667"/>
            <a:ext cx="30780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616365"/>
                </a:solidFill>
              </a:rPr>
              <a:t>Copyright © 2019 by The Segal Group, Inc. All rights reserved. 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gray">
          <a:xfrm>
            <a:off x="0" y="1752600"/>
            <a:ext cx="9144000" cy="1066800"/>
          </a:xfrm>
          <a:solidFill>
            <a:schemeClr val="accent5">
              <a:lumMod val="75000"/>
              <a:alpha val="6470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28600" tIns="137160" rIns="228600" bIns="91440" numCol="1" rtlCol="0" anchor="ctr" anchorCtr="0" compatLnSpc="1">
            <a:prstTxWarp prst="textNoShape">
              <a:avLst/>
            </a:prstTxWarp>
            <a:noAutofit/>
          </a:bodyPr>
          <a:lstStyle>
            <a:lvl1pPr>
              <a:defRPr lang="en-US" sz="2800" kern="1200" dirty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marL="0" lvl="0" indent="0">
              <a:spcBef>
                <a:spcPct val="65000"/>
              </a:spcBef>
              <a:buClr>
                <a:schemeClr val="accent5"/>
              </a:buClr>
              <a:buFont typeface="Wingdings" pitchFamily="34" charset="2"/>
              <a:buNone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20098" y="2819400"/>
            <a:ext cx="7429500" cy="9144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spcBef>
                <a:spcPts val="1200"/>
              </a:spcBef>
              <a:buNone/>
              <a:defRPr lang="en-US" sz="2200" b="1" kern="0" noProof="0" smtClean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20098" y="1050768"/>
            <a:ext cx="6065354" cy="701832"/>
          </a:xfrm>
          <a:noFill/>
        </p:spPr>
        <p:txBody>
          <a:bodyPr wrap="square" rtlCol="0" anchor="b" anchorCtr="0">
            <a:noAutofit/>
          </a:bodyPr>
          <a:lstStyle>
            <a:lvl1pPr marL="0" indent="0">
              <a:buNone/>
              <a:defRPr lang="en-US" sz="2200" b="1" kern="0" dirty="0">
                <a:solidFill>
                  <a:schemeClr val="accent4"/>
                </a:solidFill>
              </a:defRPr>
            </a:lvl1pPr>
          </a:lstStyle>
          <a:p>
            <a:pPr marL="0" lvl="0" defTabSz="914400" latinLnBrk="0"/>
            <a:r>
              <a:rPr lang="en-US" dirty="0"/>
              <a:t>Client or Plan Name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20098" y="4191000"/>
            <a:ext cx="6065354" cy="1371600"/>
          </a:xfrm>
          <a:noFill/>
        </p:spPr>
        <p:txBody>
          <a:bodyPr wrap="square" rtlCol="0" anchor="t" anchorCtr="0">
            <a:noAutofit/>
          </a:bodyPr>
          <a:lstStyle>
            <a:lvl1pPr marL="0" indent="0">
              <a:buNone/>
              <a:defRPr lang="en-US" sz="1800" b="0" i="1" kern="0" dirty="0">
                <a:solidFill>
                  <a:schemeClr val="accent4"/>
                </a:solidFill>
              </a:defRPr>
            </a:lvl1pPr>
          </a:lstStyle>
          <a:p>
            <a:pPr marL="0" lvl="0" defTabSz="914400" latinLnBrk="0"/>
            <a:r>
              <a:rPr lang="en-US" dirty="0"/>
              <a:t>Presented by: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6104626" y="622237"/>
            <a:ext cx="2676912" cy="368363"/>
          </a:xfrm>
          <a:prstGeom prst="rect">
            <a:avLst/>
          </a:prstGeom>
        </p:spPr>
      </p:pic>
      <p:sp>
        <p:nvSpPr>
          <p:cNvPr id="1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733800"/>
            <a:ext cx="4253472" cy="378565"/>
          </a:xfrm>
          <a:solidFill>
            <a:schemeClr val="accent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01168" tIns="64008" rIns="201168" bIns="64008" numCol="1" anchor="ctr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1800" b="1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DRAFT or Client Name</a:t>
            </a:r>
          </a:p>
        </p:txBody>
      </p:sp>
    </p:spTree>
    <p:extLst>
      <p:ext uri="{BB962C8B-B14F-4D97-AF65-F5344CB8AC3E}">
        <p14:creationId xmlns:p14="http://schemas.microsoft.com/office/powerpoint/2010/main" val="705254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Alt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 rot="16454853">
            <a:off x="4470200" y="-124166"/>
            <a:ext cx="4544556" cy="44787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 bwMode="gray">
          <a:xfrm>
            <a:off x="0" y="1752600"/>
            <a:ext cx="9144000" cy="1066800"/>
          </a:xfrm>
          <a:solidFill>
            <a:schemeClr val="accent5">
              <a:lumMod val="75000"/>
              <a:alpha val="64706"/>
            </a:schemeClr>
          </a:solidFill>
          <a:ln>
            <a:noFill/>
          </a:ln>
          <a:effectLst/>
        </p:spPr>
        <p:txBody>
          <a:bodyPr vert="horz" wrap="square" lIns="228600" tIns="137160" rIns="228600" bIns="91440" numCol="1" rtlCol="0" anchor="ctr" anchorCtr="0" compatLnSpc="1">
            <a:prstTxWarp prst="textNoShape">
              <a:avLst/>
            </a:prstTxWarp>
            <a:noAutofit/>
          </a:bodyPr>
          <a:lstStyle>
            <a:lvl1pPr>
              <a:defRPr lang="en-US" sz="2800" kern="1200" dirty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marL="0" lvl="0" indent="0">
              <a:spcBef>
                <a:spcPct val="65000"/>
              </a:spcBef>
              <a:buClr>
                <a:schemeClr val="accent5"/>
              </a:buClr>
              <a:buFont typeface="Wingdings" pitchFamily="34" charset="2"/>
              <a:buNone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20098" y="2819400"/>
            <a:ext cx="7429500" cy="9144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spcBef>
                <a:spcPts val="1200"/>
              </a:spcBef>
              <a:buNone/>
              <a:defRPr lang="en-US" sz="2200" b="1" kern="0" noProof="0" smtClean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20098" y="1050768"/>
            <a:ext cx="6065354" cy="701832"/>
          </a:xfrm>
          <a:noFill/>
        </p:spPr>
        <p:txBody>
          <a:bodyPr wrap="square" rtlCol="0" anchor="b" anchorCtr="0">
            <a:noAutofit/>
          </a:bodyPr>
          <a:lstStyle>
            <a:lvl1pPr marL="0" indent="0">
              <a:buNone/>
              <a:defRPr lang="en-US" sz="2200" b="1" kern="0" dirty="0">
                <a:solidFill>
                  <a:schemeClr val="accent4"/>
                </a:solidFill>
              </a:defRPr>
            </a:lvl1pPr>
          </a:lstStyle>
          <a:p>
            <a:pPr marL="0" lvl="0" defTabSz="914400" latinLnBrk="0"/>
            <a:r>
              <a:rPr lang="en-US" dirty="0"/>
              <a:t>Client or Plan Name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20098" y="4191000"/>
            <a:ext cx="6065354" cy="1371600"/>
          </a:xfrm>
          <a:noFill/>
        </p:spPr>
        <p:txBody>
          <a:bodyPr wrap="square" rtlCol="0" anchor="t" anchorCtr="0">
            <a:noAutofit/>
          </a:bodyPr>
          <a:lstStyle>
            <a:lvl1pPr marL="0" indent="0">
              <a:buNone/>
              <a:defRPr lang="en-US" sz="1800" b="0" i="1" kern="0" dirty="0">
                <a:solidFill>
                  <a:schemeClr val="accent4"/>
                </a:solidFill>
              </a:defRPr>
            </a:lvl1pPr>
          </a:lstStyle>
          <a:p>
            <a:pPr marL="0" lvl="0" defTabSz="914400" latinLnBrk="0"/>
            <a:r>
              <a:rPr lang="en-US" dirty="0"/>
              <a:t>Presented by: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733800"/>
            <a:ext cx="4253472" cy="378565"/>
          </a:xfrm>
          <a:solidFill>
            <a:schemeClr val="accent4"/>
          </a:solidFill>
        </p:spPr>
        <p:txBody>
          <a:bodyPr wrap="none" lIns="201168" tIns="64008" rIns="201168" bIns="64008" anchor="ctr" anchorCtr="0">
            <a:spAutoFit/>
          </a:bodyPr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211138" indent="0">
              <a:buFontTx/>
              <a:buNone/>
              <a:defRPr/>
            </a:lvl2pPr>
            <a:lvl3pPr marL="396875" indent="0">
              <a:buFontTx/>
              <a:buNone/>
              <a:defRPr/>
            </a:lvl3pPr>
            <a:lvl4pPr marL="595313" indent="0">
              <a:buFontTx/>
              <a:buNone/>
              <a:defRPr/>
            </a:lvl4pPr>
            <a:lvl5pPr marL="79375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DRAFT or Client Name</a:t>
            </a:r>
          </a:p>
        </p:txBody>
      </p:sp>
      <p:sp>
        <p:nvSpPr>
          <p:cNvPr id="14" name="Text Box 47"/>
          <p:cNvSpPr txBox="1">
            <a:spLocks noChangeArrowheads="1"/>
          </p:cNvSpPr>
          <p:nvPr/>
        </p:nvSpPr>
        <p:spPr bwMode="gray">
          <a:xfrm>
            <a:off x="133048" y="6578667"/>
            <a:ext cx="30780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616365"/>
                </a:solidFill>
              </a:rPr>
              <a:t>Copyright © 2018 by The Segal Group, Inc. All rights reserved.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6107204" y="615352"/>
            <a:ext cx="2674334" cy="36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457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ection_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3" y="0"/>
            <a:ext cx="3200407" cy="2743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109"/>
            <a:ext cx="1847092" cy="117957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52399" y="1295400"/>
            <a:ext cx="8229601" cy="5078104"/>
          </a:xfrm>
        </p:spPr>
        <p:txBody>
          <a:bodyPr/>
          <a:lstStyle>
            <a:lvl1pPr marL="342900" indent="-342900">
              <a:buFont typeface="+mj-lt"/>
              <a:buNone/>
              <a:defRPr sz="2000" b="0">
                <a:latin typeface="Arial Black" pitchFamily="34" charset="0"/>
              </a:defRPr>
            </a:lvl1pPr>
            <a:lvl2pPr marL="569913" indent="-212725">
              <a:buClr>
                <a:schemeClr val="accent5"/>
              </a:buClr>
              <a:defRPr sz="2000" b="1"/>
            </a:lvl2pPr>
            <a:lvl3pPr marL="914400" indent="-223838">
              <a:buClr>
                <a:schemeClr val="accent5"/>
              </a:buClr>
              <a:defRPr sz="2000" b="1"/>
            </a:lvl3pPr>
            <a:lvl4pPr marL="1258888" indent="-231775">
              <a:buClr>
                <a:schemeClr val="accent5"/>
              </a:buClr>
              <a:defRPr sz="2000" b="1"/>
            </a:lvl4pPr>
            <a:lvl5pPr marL="1484313" indent="-225425">
              <a:buClr>
                <a:schemeClr val="accent5"/>
              </a:buClr>
              <a:defRPr sz="2000" b="1"/>
            </a:lvl5pPr>
          </a:lstStyle>
          <a:p>
            <a:pPr lvl="0"/>
            <a:r>
              <a:rPr lang="en-US" dirty="0"/>
              <a:t>	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Slide Number Placeholder 7"/>
          <p:cNvSpPr txBox="1">
            <a:spLocks/>
          </p:cNvSpPr>
          <p:nvPr/>
        </p:nvSpPr>
        <p:spPr>
          <a:xfrm>
            <a:off x="8578971" y="6616757"/>
            <a:ext cx="547777" cy="22548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296C8835-0D17-40BE-AF3A-B681D566BC7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92" y="6597294"/>
            <a:ext cx="1591056" cy="21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221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54" y="990600"/>
            <a:ext cx="8915400" cy="5257800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84379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54" y="990600"/>
            <a:ext cx="4343400" cy="5211763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5854" y="990600"/>
            <a:ext cx="4267200" cy="5211763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727666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54" y="990600"/>
            <a:ext cx="4343400" cy="2468563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5854" y="990600"/>
            <a:ext cx="4267200" cy="2459010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67654" y="3581400"/>
            <a:ext cx="4343400" cy="2667000"/>
          </a:xfr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4715854" y="3581400"/>
            <a:ext cx="4267200" cy="2667000"/>
          </a:xfr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377667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76200" y="990600"/>
            <a:ext cx="4361471" cy="639762"/>
          </a:xfrm>
          <a:prstGeom prst="rect">
            <a:avLst/>
          </a:prstGeom>
        </p:spPr>
        <p:txBody>
          <a:bodyPr anchor="b"/>
          <a:lstStyle>
            <a:lvl1pPr marL="214313" indent="-214313">
              <a:buFont typeface="Arial" pitchFamily="34" charset="0"/>
              <a:buChar char=" "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67654" y="1676400"/>
            <a:ext cx="4343400" cy="48006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990600"/>
            <a:ext cx="4370996" cy="639762"/>
          </a:xfrm>
          <a:prstGeom prst="rect">
            <a:avLst/>
          </a:prstGeom>
        </p:spPr>
        <p:txBody>
          <a:bodyPr anchor="b"/>
          <a:lstStyle>
            <a:lvl1pPr marL="204788" indent="-204788">
              <a:buFont typeface="Arial" pitchFamily="34" charset="0"/>
              <a:buChar char=" "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76400"/>
            <a:ext cx="4346575" cy="48006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976963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654" y="990600"/>
            <a:ext cx="89154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Slide Number Placeholder 7"/>
          <p:cNvSpPr txBox="1">
            <a:spLocks/>
          </p:cNvSpPr>
          <p:nvPr/>
        </p:nvSpPr>
        <p:spPr>
          <a:xfrm>
            <a:off x="8578971" y="6616757"/>
            <a:ext cx="547777" cy="22548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296C8835-0D17-40BE-AF3A-B681D566BC7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92" y="6597294"/>
            <a:ext cx="1591056" cy="21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57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4" r:id="rId1"/>
    <p:sldLayoutId id="2147484345" r:id="rId2"/>
    <p:sldLayoutId id="2147484346" r:id="rId3"/>
    <p:sldLayoutId id="2147484347" r:id="rId4"/>
    <p:sldLayoutId id="2147484348" r:id="rId5"/>
    <p:sldLayoutId id="2147484349" r:id="rId6"/>
    <p:sldLayoutId id="2147484350" r:id="rId7"/>
    <p:sldLayoutId id="2147484351" r:id="rId8"/>
    <p:sldLayoutId id="2147484352" r:id="rId9"/>
    <p:sldLayoutId id="2147484353" r:id="rId10"/>
    <p:sldLayoutId id="2147484354" r:id="rId11"/>
    <p:sldLayoutId id="2147484355" r:id="rId12"/>
    <p:sldLayoutId id="2147484356" r:id="rId13"/>
    <p:sldLayoutId id="2147484357" r:id="rId14"/>
    <p:sldLayoutId id="2147484358" r:id="rId15"/>
    <p:sldLayoutId id="2147484359" r:id="rId16"/>
    <p:sldLayoutId id="2147484360" r:id="rId17"/>
    <p:sldLayoutId id="2147484361" r:id="rId18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9pPr>
    </p:titleStyle>
    <p:bodyStyle>
      <a:lvl1pPr marL="209550" indent="-209550" algn="l" rtl="0" eaLnBrk="1" fontAlgn="base" hangingPunct="1">
        <a:lnSpc>
          <a:spcPct val="90000"/>
        </a:lnSpc>
        <a:spcBef>
          <a:spcPct val="65000"/>
        </a:spcBef>
        <a:spcAft>
          <a:spcPct val="0"/>
        </a:spcAft>
        <a:buClr>
          <a:schemeClr val="accent5"/>
        </a:buClr>
        <a:buFont typeface="Wingdings" pitchFamily="34" charset="2"/>
        <a:buChar char="Ø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395288" indent="-18415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accent5"/>
        </a:buClr>
        <a:buFont typeface="Symbol" pitchFamily="82" charset="2"/>
        <a:buChar char="·"/>
        <a:defRPr sz="1600">
          <a:solidFill>
            <a:schemeClr val="tx1"/>
          </a:solidFill>
          <a:latin typeface="+mn-lt"/>
        </a:defRPr>
      </a:lvl2pPr>
      <a:lvl3pPr marL="593725" indent="-196850" algn="l" rtl="0" eaLnBrk="1" fontAlgn="base" hangingPunct="1">
        <a:lnSpc>
          <a:spcPct val="90000"/>
        </a:lnSpc>
        <a:spcBef>
          <a:spcPct val="15000"/>
        </a:spcBef>
        <a:spcAft>
          <a:spcPct val="0"/>
        </a:spcAft>
        <a:buClr>
          <a:schemeClr val="accent5"/>
        </a:buClr>
        <a:buChar char="–"/>
        <a:defRPr sz="1600">
          <a:solidFill>
            <a:schemeClr val="tx1"/>
          </a:solidFill>
          <a:latin typeface="+mn-lt"/>
        </a:defRPr>
      </a:lvl3pPr>
      <a:lvl4pPr marL="792163" indent="-196850" algn="l" rtl="0" eaLnBrk="1" fontAlgn="base" hangingPunct="1">
        <a:lnSpc>
          <a:spcPct val="90000"/>
        </a:lnSpc>
        <a:spcBef>
          <a:spcPct val="15000"/>
        </a:spcBef>
        <a:spcAft>
          <a:spcPct val="0"/>
        </a:spcAft>
        <a:buClr>
          <a:schemeClr val="accent5"/>
        </a:buClr>
        <a:buChar char="»"/>
        <a:defRPr sz="1600">
          <a:solidFill>
            <a:schemeClr val="tx1"/>
          </a:solidFill>
          <a:latin typeface="+mn-lt"/>
        </a:defRPr>
      </a:lvl4pPr>
      <a:lvl5pPr marL="977900" indent="-184150" algn="l" rtl="0" eaLnBrk="1" fontAlgn="base" hangingPunct="1">
        <a:lnSpc>
          <a:spcPct val="90000"/>
        </a:lnSpc>
        <a:spcBef>
          <a:spcPct val="15000"/>
        </a:spcBef>
        <a:spcAft>
          <a:spcPct val="0"/>
        </a:spcAft>
        <a:buClr>
          <a:schemeClr val="accent5"/>
        </a:buClr>
        <a:buChar char="›"/>
        <a:defRPr sz="1600">
          <a:solidFill>
            <a:schemeClr val="tx1"/>
          </a:solidFill>
          <a:latin typeface="+mn-lt"/>
        </a:defRPr>
      </a:lvl5pPr>
      <a:lvl6pPr marL="1435100" indent="-184150" algn="l" rtl="0" eaLnBrk="1" fontAlgn="base" hangingPunct="1">
        <a:lnSpc>
          <a:spcPct val="90000"/>
        </a:lnSpc>
        <a:spcBef>
          <a:spcPct val="15000"/>
        </a:spcBef>
        <a:spcAft>
          <a:spcPct val="0"/>
        </a:spcAft>
        <a:buClr>
          <a:schemeClr val="folHlink"/>
        </a:buClr>
        <a:buChar char="›"/>
        <a:defRPr sz="1600">
          <a:solidFill>
            <a:schemeClr val="tx1"/>
          </a:solidFill>
          <a:latin typeface="+mn-lt"/>
        </a:defRPr>
      </a:lvl6pPr>
      <a:lvl7pPr marL="1892300" indent="-184150" algn="l" rtl="0" eaLnBrk="1" fontAlgn="base" hangingPunct="1">
        <a:lnSpc>
          <a:spcPct val="90000"/>
        </a:lnSpc>
        <a:spcBef>
          <a:spcPct val="15000"/>
        </a:spcBef>
        <a:spcAft>
          <a:spcPct val="0"/>
        </a:spcAft>
        <a:buClr>
          <a:schemeClr val="folHlink"/>
        </a:buClr>
        <a:buChar char="›"/>
        <a:defRPr sz="1600">
          <a:solidFill>
            <a:schemeClr val="tx1"/>
          </a:solidFill>
          <a:latin typeface="+mn-lt"/>
        </a:defRPr>
      </a:lvl7pPr>
      <a:lvl8pPr marL="2349500" indent="-184150" algn="l" rtl="0" eaLnBrk="1" fontAlgn="base" hangingPunct="1">
        <a:lnSpc>
          <a:spcPct val="90000"/>
        </a:lnSpc>
        <a:spcBef>
          <a:spcPct val="15000"/>
        </a:spcBef>
        <a:spcAft>
          <a:spcPct val="0"/>
        </a:spcAft>
        <a:buClr>
          <a:schemeClr val="folHlink"/>
        </a:buClr>
        <a:buChar char="›"/>
        <a:defRPr sz="1600">
          <a:solidFill>
            <a:schemeClr val="tx1"/>
          </a:solidFill>
          <a:latin typeface="+mn-lt"/>
        </a:defRPr>
      </a:lvl8pPr>
      <a:lvl9pPr marL="2806700" indent="-184150" algn="l" rtl="0" eaLnBrk="1" fontAlgn="base" hangingPunct="1">
        <a:lnSpc>
          <a:spcPct val="90000"/>
        </a:lnSpc>
        <a:spcBef>
          <a:spcPct val="15000"/>
        </a:spcBef>
        <a:spcAft>
          <a:spcPct val="0"/>
        </a:spcAft>
        <a:buClr>
          <a:schemeClr val="folHlink"/>
        </a:buClr>
        <a:buChar char="›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144000" cy="407952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095253"/>
            <a:ext cx="9144001" cy="7747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101127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3491" y="804520"/>
            <a:ext cx="657134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5733"/>
            <a:ext cx="6571343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403400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39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5" r:id="rId1"/>
    <p:sldLayoutId id="2147484376" r:id="rId2"/>
    <p:sldLayoutId id="2147484377" r:id="rId3"/>
    <p:sldLayoutId id="2147484378" r:id="rId4"/>
    <p:sldLayoutId id="2147484379" r:id="rId5"/>
    <p:sldLayoutId id="2147484380" r:id="rId6"/>
    <p:sldLayoutId id="2147484381" r:id="rId7"/>
    <p:sldLayoutId id="2147484382" r:id="rId8"/>
    <p:sldLayoutId id="2147484383" r:id="rId9"/>
    <p:sldLayoutId id="2147484384" r:id="rId10"/>
    <p:sldLayoutId id="2147484385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13335" y="3528542"/>
            <a:ext cx="647780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315B18DF-1A4F-456F-8E0E-8CFE4C8089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334CD9B-39EA-42AE-8A1F-0D40028F3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89462" y="962902"/>
            <a:ext cx="2644230" cy="2380828"/>
          </a:xfrm>
        </p:spPr>
        <p:txBody>
          <a:bodyPr vert="horz" lIns="91440" tIns="45720" rIns="91440" bIns="0" rtlCol="0" anchor="b">
            <a:normAutofit/>
          </a:bodyPr>
          <a:lstStyle/>
          <a:p>
            <a:pPr defTabSz="914400"/>
            <a:r>
              <a:rPr lang="en-US" sz="3600"/>
              <a:t>GM Report</a:t>
            </a:r>
            <a:br>
              <a:rPr lang="en-US" sz="3600"/>
            </a:br>
            <a:br>
              <a:rPr lang="en-US" sz="3600"/>
            </a:br>
            <a:r>
              <a:rPr lang="en-US" sz="3600"/>
              <a:t>John Viola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59A483-AFBD-4979-A1BE-3098D603E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5507" y="5861653"/>
            <a:ext cx="608265" cy="503579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457200">
              <a:lnSpc>
                <a:spcPct val="90000"/>
              </a:lnSpc>
              <a:spcAft>
                <a:spcPts val="600"/>
              </a:spcAft>
            </a:pPr>
            <a:fld id="{98B5F13F-7E1A-4580-A55C-09F2476A26E1}" type="slidenum">
              <a:rPr lang="en-US" sz="1600" smtClean="0"/>
              <a:pPr defTabSz="457200">
                <a:lnSpc>
                  <a:spcPct val="90000"/>
                </a:lnSpc>
                <a:spcAft>
                  <a:spcPts val="600"/>
                </a:spcAft>
              </a:pPr>
              <a:t>1</a:t>
            </a:fld>
            <a:endParaRPr lang="en-US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7C3AE2A-04FA-4B67-9C14-0D990CA6A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89462" y="3528543"/>
            <a:ext cx="264112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4C6E9FA-459B-47A6-93ED-A57860553C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5098" y="482171"/>
            <a:ext cx="4568843" cy="5149101"/>
            <a:chOff x="5446003" y="583365"/>
            <a:chExt cx="6091790" cy="5181928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7C1C93F-E23C-45AE-9DA2-42554BD6CC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46003" y="583365"/>
              <a:ext cx="609179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18F65DC-4B7C-4988-82E8-131C26140C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64828" y="915807"/>
              <a:ext cx="54617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2776948-18D0-4CDB-A838-AC6F41B2C9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1" r="6353" b="1"/>
          <a:stretch/>
        </p:blipFill>
        <p:spPr>
          <a:xfrm>
            <a:off x="4570444" y="1116345"/>
            <a:ext cx="3616163" cy="386617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E7CFEF1-65E1-4CEE-91CA-B6B73B84B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CA742D8-7814-4F8A-AEF8-1857FB21F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224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3A992E1B-AAEE-4435-8F48-8C88BE55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346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5FBFCE-30CA-421F-9995-CF76564D92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08"/>
          <a:stretch/>
        </p:blipFill>
        <p:spPr>
          <a:xfrm>
            <a:off x="857956" y="1363858"/>
            <a:ext cx="7428088" cy="403303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476C2E52-E592-4F3F-BC13-5BD8518E2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7995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3A992E1B-AAEE-4435-8F48-8C88BE55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951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5FBFCE-30CA-421F-9995-CF76564D92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" r="-2" b="-2"/>
          <a:stretch/>
        </p:blipFill>
        <p:spPr>
          <a:xfrm>
            <a:off x="482600" y="643467"/>
            <a:ext cx="8178799" cy="5571066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476C2E52-E592-4F3F-BC13-5BD8518E2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9736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95FBFCE-30CA-421F-9995-CF76564D92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" b="-1"/>
          <a:stretch/>
        </p:blipFill>
        <p:spPr>
          <a:xfrm>
            <a:off x="20" y="10"/>
            <a:ext cx="9143980" cy="612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2658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3A992E1B-AAEE-4435-8F48-8C88BE55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346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5FBFCE-30CA-421F-9995-CF76564D92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7955" y="643467"/>
            <a:ext cx="7428088" cy="557106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476C2E52-E592-4F3F-BC13-5BD8518E2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483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41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3" name="Picture 43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54" name="Straight Connector 45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5" name="Rectangle 47">
            <a:extLst>
              <a:ext uri="{FF2B5EF4-FFF2-40B4-BE49-F238E27FC236}">
                <a16:creationId xmlns:a16="http://schemas.microsoft.com/office/drawing/2014/main" id="{550B5DED-C3C5-4B01-8AC3-3EE8CDF88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49">
            <a:extLst>
              <a:ext uri="{FF2B5EF4-FFF2-40B4-BE49-F238E27FC236}">
                <a16:creationId xmlns:a16="http://schemas.microsoft.com/office/drawing/2014/main" id="{9645F163-EAE9-4EBE-BD11-7103BAE2A5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70A3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5FBFCE-30CA-421F-9995-CF76564D92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3" b="-2"/>
          <a:stretch/>
        </p:blipFill>
        <p:spPr>
          <a:xfrm>
            <a:off x="482600" y="643467"/>
            <a:ext cx="81787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5952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95FBFCE-30CA-421F-9995-CF76564D92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" b="-1"/>
          <a:stretch/>
        </p:blipFill>
        <p:spPr>
          <a:xfrm>
            <a:off x="20" y="10"/>
            <a:ext cx="9143980" cy="612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1822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3A992E1B-AAEE-4435-8F48-8C88BE55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050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5FBFCE-30CA-421F-9995-CF76564D92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" r="-2" b="-2"/>
          <a:stretch/>
        </p:blipFill>
        <p:spPr>
          <a:xfrm>
            <a:off x="482600" y="643467"/>
            <a:ext cx="8178799" cy="5571066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476C2E52-E592-4F3F-BC13-5BD8518E2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7472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2C6F198E-F7A1-4125-910D-641C0C2A7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A4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07C3A25-D9A7-4F2D-B44C-FA8EB24C7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599" y="643467"/>
            <a:ext cx="8178800" cy="5566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5FBFCE-30CA-421F-9995-CF76564D92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62337" y="685800"/>
            <a:ext cx="8219327" cy="5486400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18E8515E-B8C8-482A-A9B5-CE57BC080A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1897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3A992E1B-AAEE-4435-8F48-8C88BE55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94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5FBFCE-30CA-421F-9995-CF76564D92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3" b="-2"/>
          <a:stretch/>
        </p:blipFill>
        <p:spPr>
          <a:xfrm>
            <a:off x="482600" y="643467"/>
            <a:ext cx="8178799" cy="5571066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476C2E52-E592-4F3F-BC13-5BD8518E2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4825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3A992E1B-AAEE-4435-8F48-8C88BE55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94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5FBFCE-30CA-421F-9995-CF76564D92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14"/>
          <a:stretch/>
        </p:blipFill>
        <p:spPr>
          <a:xfrm>
            <a:off x="462336" y="1267721"/>
            <a:ext cx="8219327" cy="4322558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476C2E52-E592-4F3F-BC13-5BD8518E2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257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3522FE7-5A29-4EF6-B1EF-2CA55748A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192E09-EBC7-416C-B887-DFF915D7F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924498D-E084-44BE-A196-CFCE35564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BBC7667-C352-4842-9AFD-E5C16AD00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13335" y="3528542"/>
            <a:ext cx="647780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8454B2E-D2DB-42C2-A224-BCEC47B864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B61146-1CF0-40E1-B66E-C22BD9207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CF2A9F-3DFC-4DE9-A8EE-26151AA4E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5" y="206291"/>
            <a:ext cx="9013370" cy="780425"/>
          </a:xfrm>
        </p:spPr>
        <p:txBody>
          <a:bodyPr vert="horz" lIns="91440" tIns="45720" rIns="91440" bIns="0" rtlCol="0" anchor="b">
            <a:normAutofit/>
          </a:bodyPr>
          <a:lstStyle/>
          <a:p>
            <a:pPr algn="ctr" defTabSz="914400"/>
            <a:r>
              <a:rPr lang="en-US" sz="4800" dirty="0"/>
              <a:t>Covid-19 communications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AE5065C-30A9-480A-9E93-74CC14902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32546" y="4735528"/>
            <a:ext cx="6482257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67D184-E8E2-41EC-BBB0-C5762F967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7762" y="5784556"/>
            <a:ext cx="608264" cy="349573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457200">
              <a:lnSpc>
                <a:spcPct val="90000"/>
              </a:lnSpc>
              <a:spcAft>
                <a:spcPts val="600"/>
              </a:spcAft>
            </a:pPr>
            <a:fld id="{98B5F13F-7E1A-4580-A55C-09F2476A26E1}" type="slidenum">
              <a:rPr lang="en-US" sz="1400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pPr defTabSz="457200">
                <a:lnSpc>
                  <a:spcPct val="90000"/>
                </a:lnSpc>
                <a:spcAft>
                  <a:spcPts val="600"/>
                </a:spcAft>
              </a:pPr>
              <a:t>2</a:t>
            </a:fld>
            <a:endParaRPr lang="en-US" sz="1400" kern="1200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F948680-1810-4961-805C-D0C28E7E93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2986345C-53CD-443E-A320-81BB90DA04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147" y="3616337"/>
            <a:ext cx="583714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ACD060-41A8-485C-90DA-F402462B8043}"/>
              </a:ext>
            </a:extLst>
          </p:cNvPr>
          <p:cNvSpPr/>
          <p:nvPr/>
        </p:nvSpPr>
        <p:spPr>
          <a:xfrm>
            <a:off x="134983" y="1074510"/>
            <a:ext cx="8874034" cy="501675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"/>
            </a:pPr>
            <a:r>
              <a:rPr lang="en-US" altLang="en-US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PR department daily monitors </a:t>
            </a:r>
            <a:r>
              <a:rPr lang="en-US" altLang="en-US" sz="2000" dirty="0"/>
              <a:t>federal government releases, Gov. Hogan press conferences and releases, and updates from Worcester County and other local agencies</a:t>
            </a:r>
            <a:r>
              <a:rPr lang="en-US" altLang="en-US" sz="2000" dirty="0">
                <a:cs typeface="Times New Roman" panose="02020603050405020304" pitchFamily="18" charset="0"/>
              </a:rPr>
              <a:t> </a:t>
            </a:r>
            <a:endParaRPr lang="en-US" altLang="en-US" sz="2000" dirty="0"/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"/>
            </a:pPr>
            <a:r>
              <a:rPr lang="en-US" altLang="en-US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 Releases shared on www.oceanpines.org and social media, and compiled in weekly e-blasts</a:t>
            </a:r>
            <a:r>
              <a:rPr lang="en-US" altLang="en-US" sz="2000" dirty="0"/>
              <a:t> sent to members; e-blast signup has been made easier to find on website</a:t>
            </a:r>
            <a:r>
              <a:rPr lang="en-US" altLang="en-US" sz="2000" dirty="0">
                <a:cs typeface="Times New Roman" panose="02020603050405020304" pitchFamily="18" charset="0"/>
              </a:rPr>
              <a:t> </a:t>
            </a:r>
            <a:endParaRPr lang="en-US" altLang="en-US" sz="2000" dirty="0"/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"/>
            </a:pPr>
            <a:r>
              <a:rPr lang="en-US" altLang="en-US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 Permanent page of COVID-19 news and information created (</a:t>
            </a:r>
            <a:r>
              <a:rPr lang="en-US" altLang="en-US" sz="2000" dirty="0">
                <a:cs typeface="Times New Roman" panose="02020603050405020304" pitchFamily="18" charset="0"/>
              </a:rPr>
              <a:t>www.oceanpines.org/opa-news/covid-19</a:t>
            </a:r>
            <a:r>
              <a:rPr lang="en-US" altLang="en-US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) and given prominent location on website</a:t>
            </a:r>
            <a:r>
              <a:rPr lang="en-US" altLang="en-US" sz="2000" dirty="0">
                <a:cs typeface="Times New Roman" panose="02020603050405020304" pitchFamily="18" charset="0"/>
              </a:rPr>
              <a:t> </a:t>
            </a:r>
            <a:endParaRPr lang="en-US" altLang="en-US" sz="2000" dirty="0"/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"/>
            </a:pPr>
            <a:r>
              <a:rPr lang="en-US" altLang="en-US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 Graphic of COVID-19 related closures created, updated regularly and shared across social media; Amenity specific information also shared on Google and </a:t>
            </a:r>
            <a:r>
              <a:rPr lang="en-US" altLang="en-US" sz="2000" dirty="0">
                <a:cs typeface="Times New Roman" panose="02020603050405020304" pitchFamily="18" charset="0"/>
              </a:rPr>
              <a:t>www.opyachtclub.org and www.oceanpinesgolf.org</a:t>
            </a:r>
            <a:r>
              <a:rPr lang="en-US" altLang="en-US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; Golf email database contacted about operational changes</a:t>
            </a:r>
            <a:r>
              <a:rPr lang="en-US" altLang="en-US" sz="2000" dirty="0">
                <a:cs typeface="Times New Roman" panose="02020603050405020304" pitchFamily="18" charset="0"/>
              </a:rPr>
              <a:t> </a:t>
            </a:r>
            <a:endParaRPr lang="en-US" altLang="en-US" sz="2000" dirty="0"/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"/>
            </a:pPr>
            <a:r>
              <a:rPr lang="en-US" altLang="en-US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 PR Department continues to share and collect information with Worcester County, Ocean City, Berlin and others to supply benchmarking for closures, public meeting policies, and other operational changes during the pandemic</a:t>
            </a:r>
            <a:r>
              <a:rPr lang="en-US" altLang="en-US" sz="2000" dirty="0">
                <a:cs typeface="Times New Roman" panose="02020603050405020304" pitchFamily="18" charset="0"/>
              </a:rPr>
              <a:t> </a:t>
            </a: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823560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882C17D0-0115-4E43-AF4A-3BA36E8091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2982B51-6FEC-4000-8197-30B2EE78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820" y="783768"/>
            <a:ext cx="7936360" cy="5290464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5DFB8AC-1A2A-4330-B50D-AAE63C682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955" y="1019556"/>
            <a:ext cx="7578090" cy="4818888"/>
          </a:xfrm>
          <a:prstGeom prst="rect">
            <a:avLst/>
          </a:prstGeom>
          <a:gradFill>
            <a:gsLst>
              <a:gs pos="0">
                <a:srgbClr val="DADADA"/>
              </a:gs>
              <a:gs pos="100000">
                <a:srgbClr val="FFFFFE"/>
              </a:gs>
            </a:gsLst>
            <a:lin ang="16200000" scaled="0"/>
          </a:gradFill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02C240-CE17-4A6B-89D1-97F4EAD68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61045" y="6377555"/>
            <a:ext cx="608264" cy="398893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457200">
              <a:lnSpc>
                <a:spcPct val="90000"/>
              </a:lnSpc>
              <a:spcAft>
                <a:spcPts val="600"/>
              </a:spcAft>
            </a:pPr>
            <a:fld id="{98B5F13F-7E1A-4580-A55C-09F2476A26E1}" type="slidenum">
              <a:rPr lang="en-US" sz="1600" smtClean="0"/>
              <a:pPr defTabSz="457200">
                <a:lnSpc>
                  <a:spcPct val="90000"/>
                </a:lnSpc>
                <a:spcAft>
                  <a:spcPts val="600"/>
                </a:spcAft>
              </a:pPr>
              <a:t>20</a:t>
            </a:fld>
            <a:endParaRPr lang="en-US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999C55-AFD3-4B77-B6E7-4C4A808F6548}"/>
              </a:ext>
            </a:extLst>
          </p:cNvPr>
          <p:cNvSpPr txBox="1"/>
          <p:nvPr/>
        </p:nvSpPr>
        <p:spPr>
          <a:xfrm>
            <a:off x="320040" y="289970"/>
            <a:ext cx="8503920" cy="111670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b="1" cap="all" dirty="0">
                <a:latin typeface="Century Gothic" panose="020B0502020202020204" pitchFamily="34" charset="0"/>
                <a:ea typeface="+mj-ea"/>
                <a:cs typeface="+mj-cs"/>
              </a:rPr>
              <a:t>GM REPORT</a:t>
            </a:r>
          </a:p>
          <a:p>
            <a:pPr algn="ctr">
              <a:lnSpc>
                <a:spcPct val="120000"/>
              </a:lnSpc>
            </a:pPr>
            <a:r>
              <a:rPr lang="en-US" b="1" cap="all" dirty="0">
                <a:latin typeface="Century Gothic" panose="020B0502020202020204" pitchFamily="34" charset="0"/>
                <a:ea typeface="+mj-ea"/>
                <a:cs typeface="+mj-cs"/>
              </a:rPr>
              <a:t>April 1, 2020</a:t>
            </a:r>
          </a:p>
          <a:p>
            <a:pPr algn="ctr">
              <a:lnSpc>
                <a:spcPct val="120000"/>
              </a:lnSpc>
            </a:pPr>
            <a:r>
              <a:rPr lang="en-US" b="1" cap="all" dirty="0">
                <a:latin typeface="Century Gothic" panose="020B0502020202020204" pitchFamily="34" charset="0"/>
                <a:ea typeface="+mj-ea"/>
                <a:cs typeface="+mj-cs"/>
              </a:rPr>
              <a:t>John Viola</a:t>
            </a:r>
          </a:p>
          <a:p>
            <a:pPr algn="ctr">
              <a:lnSpc>
                <a:spcPct val="120000"/>
              </a:lnSpc>
            </a:pPr>
            <a:endParaRPr lang="en-US" b="1" cap="all" dirty="0"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F1BC7CE7-11B9-4C09-AD0A-760CD8DFDC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6400452"/>
              </p:ext>
            </p:extLst>
          </p:nvPr>
        </p:nvGraphicFramePr>
        <p:xfrm>
          <a:off x="320040" y="1407741"/>
          <a:ext cx="8503921" cy="514096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80298">
                  <a:extLst>
                    <a:ext uri="{9D8B030D-6E8A-4147-A177-3AD203B41FA5}">
                      <a16:colId xmlns:a16="http://schemas.microsoft.com/office/drawing/2014/main" val="1721263666"/>
                    </a:ext>
                  </a:extLst>
                </a:gridCol>
                <a:gridCol w="1787699">
                  <a:extLst>
                    <a:ext uri="{9D8B030D-6E8A-4147-A177-3AD203B41FA5}">
                      <a16:colId xmlns:a16="http://schemas.microsoft.com/office/drawing/2014/main" val="2752084062"/>
                    </a:ext>
                  </a:extLst>
                </a:gridCol>
                <a:gridCol w="1728440">
                  <a:extLst>
                    <a:ext uri="{9D8B030D-6E8A-4147-A177-3AD203B41FA5}">
                      <a16:colId xmlns:a16="http://schemas.microsoft.com/office/drawing/2014/main" val="549506831"/>
                    </a:ext>
                  </a:extLst>
                </a:gridCol>
                <a:gridCol w="1392816">
                  <a:extLst>
                    <a:ext uri="{9D8B030D-6E8A-4147-A177-3AD203B41FA5}">
                      <a16:colId xmlns:a16="http://schemas.microsoft.com/office/drawing/2014/main" val="2028246473"/>
                    </a:ext>
                  </a:extLst>
                </a:gridCol>
                <a:gridCol w="1614668">
                  <a:extLst>
                    <a:ext uri="{9D8B030D-6E8A-4147-A177-3AD203B41FA5}">
                      <a16:colId xmlns:a16="http://schemas.microsoft.com/office/drawing/2014/main" val="3125412527"/>
                    </a:ext>
                  </a:extLst>
                </a:gridCol>
              </a:tblGrid>
              <a:tr h="906949">
                <a:tc>
                  <a:txBody>
                    <a:bodyPr/>
                    <a:lstStyle/>
                    <a:p>
                      <a:r>
                        <a:rPr lang="en-US" sz="1600" u="sng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Initiatives</a:t>
                      </a:r>
                    </a:p>
                  </a:txBody>
                  <a:tcPr marL="75103" marR="75103" marT="37551" marB="37551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Construction </a:t>
                      </a:r>
                      <a:r>
                        <a:rPr lang="en-US" sz="1600" u="sng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Status</a:t>
                      </a:r>
                    </a:p>
                  </a:txBody>
                  <a:tcPr marL="75103" marR="75103" marT="37551" marB="37551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Projects </a:t>
                      </a:r>
                      <a:r>
                        <a:rPr lang="en-US" sz="1600" u="sng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Completion Date</a:t>
                      </a:r>
                    </a:p>
                  </a:txBody>
                  <a:tcPr marL="75103" marR="75103" marT="37551" marB="37551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none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Budget </a:t>
                      </a:r>
                      <a:r>
                        <a:rPr lang="en-US" sz="1600" u="sng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Cost</a:t>
                      </a:r>
                    </a:p>
                  </a:txBody>
                  <a:tcPr marL="75103" marR="75103" marT="37551" marB="37551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sng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As of 2/29/20</a:t>
                      </a:r>
                    </a:p>
                    <a:p>
                      <a:pPr algn="ctr"/>
                      <a:r>
                        <a:rPr lang="en-US" sz="1600" u="sng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Spend YTD</a:t>
                      </a:r>
                    </a:p>
                  </a:txBody>
                  <a:tcPr marL="75103" marR="75103" marT="37551" marB="37551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8746410"/>
                  </a:ext>
                </a:extLst>
              </a:tr>
              <a:tr h="378217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entury Gothic" panose="020B0502020202020204" pitchFamily="34" charset="0"/>
                        </a:rPr>
                        <a:t>Clubhouse</a:t>
                      </a:r>
                    </a:p>
                  </a:txBody>
                  <a:tcPr marL="75103" marR="75103" marT="37551" marB="37551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entury Gothic" panose="020B0502020202020204" pitchFamily="34" charset="0"/>
                        </a:rPr>
                        <a:t>Green</a:t>
                      </a:r>
                    </a:p>
                  </a:txBody>
                  <a:tcPr marL="75103" marR="75103" marT="37551" marB="37551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entury Gothic" panose="020B0502020202020204" pitchFamily="34" charset="0"/>
                        </a:rPr>
                        <a:t>May 2020</a:t>
                      </a:r>
                    </a:p>
                  </a:txBody>
                  <a:tcPr marL="75103" marR="75103" marT="37551" marB="37551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entury Gothic" panose="020B0502020202020204" pitchFamily="34" charset="0"/>
                        </a:rPr>
                        <a:t>$1.6 mil</a:t>
                      </a:r>
                    </a:p>
                  </a:txBody>
                  <a:tcPr marL="75103" marR="75103" marT="37551" marB="37551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entury Gothic" panose="020B0502020202020204" pitchFamily="34" charset="0"/>
                        </a:rPr>
                        <a:t>$1,069,402</a:t>
                      </a:r>
                    </a:p>
                  </a:txBody>
                  <a:tcPr marL="75103" marR="75103" marT="37551" marB="37551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5813639"/>
                  </a:ext>
                </a:extLst>
              </a:tr>
              <a:tr h="48455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entury Gothic" panose="020B0502020202020204" pitchFamily="34" charset="0"/>
                        </a:rPr>
                        <a:t>Cart Barn</a:t>
                      </a:r>
                    </a:p>
                  </a:txBody>
                  <a:tcPr marL="75103" marR="75103" marT="37551" marB="3755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entury Gothic" panose="020B0502020202020204" pitchFamily="34" charset="0"/>
                        </a:rPr>
                        <a:t>Green</a:t>
                      </a:r>
                    </a:p>
                  </a:txBody>
                  <a:tcPr marL="75103" marR="75103" marT="37551" marB="3755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entury Gothic" panose="020B0502020202020204" pitchFamily="34" charset="0"/>
                        </a:rPr>
                        <a:t>Waiting for CO</a:t>
                      </a:r>
                    </a:p>
                  </a:txBody>
                  <a:tcPr marL="75103" marR="75103" marT="37551" marB="3755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entury Gothic" panose="020B0502020202020204" pitchFamily="34" charset="0"/>
                        </a:rPr>
                        <a:t>$430,000</a:t>
                      </a:r>
                    </a:p>
                  </a:txBody>
                  <a:tcPr marL="75103" marR="75103" marT="37551" marB="3755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entury Gothic" panose="020B0502020202020204" pitchFamily="34" charset="0"/>
                        </a:rPr>
                        <a:t>$291,213</a:t>
                      </a:r>
                    </a:p>
                  </a:txBody>
                  <a:tcPr marL="75103" marR="75103" marT="37551" marB="3755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8566331"/>
                  </a:ext>
                </a:extLst>
              </a:tr>
              <a:tr h="596448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entury Gothic" panose="020B0502020202020204" pitchFamily="34" charset="0"/>
                        </a:rPr>
                        <a:t>Police Building</a:t>
                      </a:r>
                    </a:p>
                  </a:txBody>
                  <a:tcPr marL="75103" marR="75103" marT="37551" marB="3755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entury Gothic" panose="020B0502020202020204" pitchFamily="34" charset="0"/>
                        </a:rPr>
                        <a:t>Green</a:t>
                      </a:r>
                    </a:p>
                  </a:txBody>
                  <a:tcPr marL="75103" marR="75103" marT="37551" marB="3755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entury Gothic" panose="020B0502020202020204" pitchFamily="34" charset="0"/>
                        </a:rPr>
                        <a:t>September 2020</a:t>
                      </a:r>
                    </a:p>
                  </a:txBody>
                  <a:tcPr marL="75103" marR="75103" marT="37551" marB="3755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entury Gothic" panose="020B0502020202020204" pitchFamily="34" charset="0"/>
                        </a:rPr>
                        <a:t>$1.276 mil</a:t>
                      </a:r>
                    </a:p>
                  </a:txBody>
                  <a:tcPr marL="75103" marR="75103" marT="37551" marB="3755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entury Gothic" panose="020B0502020202020204" pitchFamily="34" charset="0"/>
                        </a:rPr>
                        <a:t>$283,614</a:t>
                      </a:r>
                    </a:p>
                  </a:txBody>
                  <a:tcPr marL="75103" marR="75103" marT="37551" marB="3755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6601589"/>
                  </a:ext>
                </a:extLst>
              </a:tr>
              <a:tr h="775280">
                <a:tc>
                  <a:txBody>
                    <a:bodyPr/>
                    <a:lstStyle/>
                    <a:p>
                      <a:r>
                        <a:rPr lang="en-US" sz="1600">
                          <a:latin typeface="Century Gothic" panose="020B0502020202020204" pitchFamily="34" charset="0"/>
                        </a:rPr>
                        <a:t>Northstar (Software Project)</a:t>
                      </a:r>
                    </a:p>
                  </a:txBody>
                  <a:tcPr marL="75103" marR="75103" marT="37551" marB="3755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entury Gothic" panose="020B0502020202020204" pitchFamily="34" charset="0"/>
                        </a:rPr>
                        <a:t>Green/Yellow</a:t>
                      </a:r>
                    </a:p>
                  </a:txBody>
                  <a:tcPr marL="75103" marR="75103" marT="37551" marB="3755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entury Gothic" panose="020B0502020202020204" pitchFamily="34" charset="0"/>
                        </a:rPr>
                        <a:t>*December 2020</a:t>
                      </a:r>
                    </a:p>
                  </a:txBody>
                  <a:tcPr marL="75103" marR="75103" marT="37551" marB="3755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entury Gothic" panose="020B0502020202020204" pitchFamily="34" charset="0"/>
                        </a:rPr>
                        <a:t>$400,000</a:t>
                      </a:r>
                    </a:p>
                  </a:txBody>
                  <a:tcPr marL="75103" marR="75103" marT="37551" marB="3755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entury Gothic" panose="020B0502020202020204" pitchFamily="34" charset="0"/>
                        </a:rPr>
                        <a:t>$322,706</a:t>
                      </a:r>
                    </a:p>
                  </a:txBody>
                  <a:tcPr marL="75103" marR="75103" marT="37551" marB="3755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3391167"/>
                  </a:ext>
                </a:extLst>
              </a:tr>
              <a:tr h="596448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entury Gothic" panose="020B0502020202020204" pitchFamily="34" charset="0"/>
                        </a:rPr>
                        <a:t>Admin. Renovation </a:t>
                      </a:r>
                    </a:p>
                  </a:txBody>
                  <a:tcPr marL="75103" marR="75103" marT="37551" marB="3755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entury Gothic" panose="020B0502020202020204" pitchFamily="34" charset="0"/>
                        </a:rPr>
                        <a:t>Green</a:t>
                      </a:r>
                    </a:p>
                  </a:txBody>
                  <a:tcPr marL="75103" marR="75103" marT="37551" marB="3755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entury Gothic" panose="020B0502020202020204" pitchFamily="34" charset="0"/>
                        </a:rPr>
                        <a:t>September</a:t>
                      </a:r>
                    </a:p>
                    <a:p>
                      <a:pPr algn="ctr"/>
                      <a:r>
                        <a:rPr lang="en-US" sz="1600" dirty="0">
                          <a:latin typeface="Century Gothic" panose="020B0502020202020204" pitchFamily="34" charset="0"/>
                        </a:rPr>
                        <a:t>2020</a:t>
                      </a:r>
                    </a:p>
                  </a:txBody>
                  <a:tcPr marL="75103" marR="75103" marT="37551" marB="3755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entury Gothic" panose="020B0502020202020204" pitchFamily="34" charset="0"/>
                        </a:rPr>
                        <a:t>$220,000</a:t>
                      </a:r>
                    </a:p>
                  </a:txBody>
                  <a:tcPr marL="75103" marR="75103" marT="37551" marB="3755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entury Gothic" panose="020B0502020202020204" pitchFamily="34" charset="0"/>
                        </a:rPr>
                        <a:t>$0</a:t>
                      </a:r>
                    </a:p>
                  </a:txBody>
                  <a:tcPr marL="75103" marR="75103" marT="37551" marB="3755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6748858"/>
                  </a:ext>
                </a:extLst>
              </a:tr>
              <a:tr h="596448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entury Gothic" panose="020B0502020202020204" pitchFamily="34" charset="0"/>
                        </a:rPr>
                        <a:t>Borderlinks Drainage</a:t>
                      </a:r>
                    </a:p>
                  </a:txBody>
                  <a:tcPr marL="75103" marR="75103" marT="37551" marB="3755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entury Gothic" panose="020B0502020202020204" pitchFamily="34" charset="0"/>
                        </a:rPr>
                        <a:t>Green</a:t>
                      </a:r>
                    </a:p>
                  </a:txBody>
                  <a:tcPr marL="75103" marR="75103" marT="37551" marB="3755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entury Gothic" panose="020B0502020202020204" pitchFamily="34" charset="0"/>
                        </a:rPr>
                        <a:t>April 2020</a:t>
                      </a:r>
                    </a:p>
                  </a:txBody>
                  <a:tcPr marL="75103" marR="75103" marT="37551" marB="3755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entury Gothic" panose="020B0502020202020204" pitchFamily="34" charset="0"/>
                        </a:rPr>
                        <a:t>$100,000</a:t>
                      </a:r>
                    </a:p>
                  </a:txBody>
                  <a:tcPr marL="75103" marR="75103" marT="37551" marB="3755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entury Gothic" panose="020B0502020202020204" pitchFamily="34" charset="0"/>
                        </a:rPr>
                        <a:t>$0</a:t>
                      </a:r>
                    </a:p>
                  </a:txBody>
                  <a:tcPr marL="75103" marR="75103" marT="37551" marB="3755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2125310"/>
                  </a:ext>
                </a:extLst>
              </a:tr>
              <a:tr h="48455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entury Gothic" panose="020B0502020202020204" pitchFamily="34" charset="0"/>
                        </a:rPr>
                        <a:t>Drainage Projects</a:t>
                      </a:r>
                    </a:p>
                  </a:txBody>
                  <a:tcPr marL="75103" marR="75103" marT="37551" marB="3755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entury Gothic" panose="020B0502020202020204" pitchFamily="34" charset="0"/>
                        </a:rPr>
                        <a:t>Green</a:t>
                      </a:r>
                    </a:p>
                  </a:txBody>
                  <a:tcPr marL="75103" marR="75103" marT="37551" marB="3755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entury Gothic" panose="020B0502020202020204" pitchFamily="34" charset="0"/>
                        </a:rPr>
                        <a:t>Colby to present next month</a:t>
                      </a:r>
                    </a:p>
                  </a:txBody>
                  <a:tcPr marL="75103" marR="75103" marT="37551" marB="3755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marL="75103" marR="75103" marT="37551" marB="3755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 marL="75103" marR="75103" marT="37551" marB="3755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290195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00FD90A-3A20-48C0-979A-B61B6685DF0D}"/>
              </a:ext>
            </a:extLst>
          </p:cNvPr>
          <p:cNvSpPr txBox="1"/>
          <p:nvPr/>
        </p:nvSpPr>
        <p:spPr>
          <a:xfrm>
            <a:off x="200297" y="6226632"/>
            <a:ext cx="14456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entury Gothic" panose="020B0502020202020204" pitchFamily="34" charset="0"/>
              </a:rPr>
              <a:t>*Extended</a:t>
            </a:r>
          </a:p>
        </p:txBody>
      </p:sp>
    </p:spTree>
    <p:extLst>
      <p:ext uri="{BB962C8B-B14F-4D97-AF65-F5344CB8AC3E}">
        <p14:creationId xmlns:p14="http://schemas.microsoft.com/office/powerpoint/2010/main" val="15824200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19849"/>
            <a:ext cx="7498080" cy="143057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>
                <a:latin typeface="Century Gothic" panose="020B0502020202020204" pitchFamily="34" charset="0"/>
              </a:rPr>
              <a:t>Financial Change for the</a:t>
            </a:r>
            <a:br>
              <a:rPr lang="en-US" sz="4400" b="1" dirty="0">
                <a:latin typeface="Century Gothic" panose="020B0502020202020204" pitchFamily="34" charset="0"/>
              </a:rPr>
            </a:br>
            <a:r>
              <a:rPr lang="en-US" sz="4400" b="1" dirty="0">
                <a:latin typeface="Century Gothic" panose="020B0502020202020204" pitchFamily="34" charset="0"/>
              </a:rPr>
              <a:t>Month of FEBRUARY 2020</a:t>
            </a:r>
            <a:br>
              <a:rPr lang="en-US" sz="4400" dirty="0">
                <a:latin typeface="Franklin Gothic Medium" panose="020B0603020102020204" pitchFamily="34" charset="0"/>
              </a:rPr>
            </a:br>
            <a:br>
              <a:rPr lang="en-US" sz="2700" dirty="0">
                <a:latin typeface="Franklin Gothic Medium" panose="020B0603020102020204" pitchFamily="34" charset="0"/>
              </a:rPr>
            </a:br>
            <a:endParaRPr lang="en-US" sz="2700" dirty="0">
              <a:latin typeface="Franklin Gothic Medium" panose="020B06030201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EA52B43-19FA-4221-AEE4-462E04F3AF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279931"/>
              </p:ext>
            </p:extLst>
          </p:nvPr>
        </p:nvGraphicFramePr>
        <p:xfrm>
          <a:off x="274320" y="2028009"/>
          <a:ext cx="8595360" cy="30901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09399">
                  <a:extLst>
                    <a:ext uri="{9D8B030D-6E8A-4147-A177-3AD203B41FA5}">
                      <a16:colId xmlns:a16="http://schemas.microsoft.com/office/drawing/2014/main" val="1529911752"/>
                    </a:ext>
                  </a:extLst>
                </a:gridCol>
                <a:gridCol w="2094883">
                  <a:extLst>
                    <a:ext uri="{9D8B030D-6E8A-4147-A177-3AD203B41FA5}">
                      <a16:colId xmlns:a16="http://schemas.microsoft.com/office/drawing/2014/main" val="1196787798"/>
                    </a:ext>
                  </a:extLst>
                </a:gridCol>
                <a:gridCol w="2054867">
                  <a:extLst>
                    <a:ext uri="{9D8B030D-6E8A-4147-A177-3AD203B41FA5}">
                      <a16:colId xmlns:a16="http://schemas.microsoft.com/office/drawing/2014/main" val="1193626519"/>
                    </a:ext>
                  </a:extLst>
                </a:gridCol>
                <a:gridCol w="1936211">
                  <a:extLst>
                    <a:ext uri="{9D8B030D-6E8A-4147-A177-3AD203B41FA5}">
                      <a16:colId xmlns:a16="http://schemas.microsoft.com/office/drawing/2014/main" val="3714425827"/>
                    </a:ext>
                  </a:extLst>
                </a:gridCol>
              </a:tblGrid>
              <a:tr h="363512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latin typeface="Century Gothic" panose="020B0502020202020204" pitchFamily="34" charset="0"/>
                        </a:rPr>
                        <a:t>February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5703382"/>
                  </a:ext>
                </a:extLst>
              </a:tr>
              <a:tr h="454399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Budget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Current Year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Favor/ (</a:t>
                      </a:r>
                      <a:r>
                        <a:rPr lang="en-US" sz="1600" u="none" strike="noStrike" dirty="0" err="1">
                          <a:effectLst/>
                          <a:latin typeface="Century Gothic" panose="020B0502020202020204" pitchFamily="34" charset="0"/>
                        </a:rPr>
                        <a:t>Unfavor</a:t>
                      </a:r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) vs. Budget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1670456"/>
                  </a:ext>
                </a:extLst>
              </a:tr>
              <a:tr h="308259"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9768013"/>
                  </a:ext>
                </a:extLst>
              </a:tr>
              <a:tr h="318077"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4399997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Revenues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 $146,202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 $174,243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$28,041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7305317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Expenses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822,304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789,202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33,102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81779007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Century Gothic" panose="020B0502020202020204" pitchFamily="34" charset="0"/>
                        </a:rPr>
                        <a:t>Net Operating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 $(676,102)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$(614,959)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$61,143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21347524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ABD57F0-C576-4D33-9D5C-8AA05477F7A7}"/>
              </a:ext>
            </a:extLst>
          </p:cNvPr>
          <p:cNvCxnSpPr/>
          <p:nvPr/>
        </p:nvCxnSpPr>
        <p:spPr>
          <a:xfrm>
            <a:off x="3283128" y="5138055"/>
            <a:ext cx="1097280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93FF8C9-394A-4DB1-B0B7-27187982C27B}"/>
              </a:ext>
            </a:extLst>
          </p:cNvPr>
          <p:cNvCxnSpPr/>
          <p:nvPr/>
        </p:nvCxnSpPr>
        <p:spPr>
          <a:xfrm>
            <a:off x="3283125" y="4576343"/>
            <a:ext cx="1097280" cy="0"/>
          </a:xfrm>
          <a:prstGeom prst="line">
            <a:avLst/>
          </a:prstGeom>
          <a:ln w="158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6E8791C-6187-4DB4-AC51-A3441D2C644F}"/>
              </a:ext>
            </a:extLst>
          </p:cNvPr>
          <p:cNvCxnSpPr/>
          <p:nvPr/>
        </p:nvCxnSpPr>
        <p:spPr>
          <a:xfrm>
            <a:off x="5362300" y="5146764"/>
            <a:ext cx="1097280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C4BCDB8-FD88-44B1-926B-CAF5B511EF42}"/>
              </a:ext>
            </a:extLst>
          </p:cNvPr>
          <p:cNvCxnSpPr/>
          <p:nvPr/>
        </p:nvCxnSpPr>
        <p:spPr>
          <a:xfrm>
            <a:off x="5362300" y="4576343"/>
            <a:ext cx="1097280" cy="0"/>
          </a:xfrm>
          <a:prstGeom prst="line">
            <a:avLst/>
          </a:prstGeom>
          <a:ln w="158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FBE8885-3D74-48CC-831A-3D441959FAC2}"/>
              </a:ext>
            </a:extLst>
          </p:cNvPr>
          <p:cNvCxnSpPr/>
          <p:nvPr/>
        </p:nvCxnSpPr>
        <p:spPr>
          <a:xfrm>
            <a:off x="7293422" y="5129314"/>
            <a:ext cx="1097280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3EE72A-EF33-4FB1-8F07-9D325E592EAB}"/>
              </a:ext>
            </a:extLst>
          </p:cNvPr>
          <p:cNvCxnSpPr/>
          <p:nvPr/>
        </p:nvCxnSpPr>
        <p:spPr>
          <a:xfrm>
            <a:off x="7293422" y="4585020"/>
            <a:ext cx="1097280" cy="0"/>
          </a:xfrm>
          <a:prstGeom prst="line">
            <a:avLst/>
          </a:prstGeom>
          <a:ln w="158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532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62" y="189214"/>
            <a:ext cx="8042276" cy="164592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Century Gothic" panose="020B0502020202020204" pitchFamily="34" charset="0"/>
              </a:rPr>
              <a:t>Financial Change Year to Date</a:t>
            </a:r>
            <a:br>
              <a:rPr lang="en-US" sz="3600" b="1" dirty="0">
                <a:latin typeface="Century Gothic" panose="020B0502020202020204" pitchFamily="34" charset="0"/>
              </a:rPr>
            </a:br>
            <a:r>
              <a:rPr lang="en-US" sz="3600" b="1" dirty="0">
                <a:latin typeface="Century Gothic" panose="020B0502020202020204" pitchFamily="34" charset="0"/>
              </a:rPr>
              <a:t>5/1/19 – 2/29/20</a:t>
            </a:r>
            <a:br>
              <a:rPr lang="en-US" sz="4400" b="1" dirty="0">
                <a:latin typeface="Century Gothic" panose="020B0502020202020204" pitchFamily="34" charset="0"/>
              </a:rPr>
            </a:br>
            <a:r>
              <a:rPr lang="en-US" sz="2700" b="1" dirty="0">
                <a:latin typeface="Century Gothic" panose="020B0502020202020204" pitchFamily="34" charset="0"/>
              </a:rPr>
              <a:t>(10 months)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6BAF021-99C7-45F0-9C42-FC9C2CAC3B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9819770"/>
              </p:ext>
            </p:extLst>
          </p:nvPr>
        </p:nvGraphicFramePr>
        <p:xfrm>
          <a:off x="228601" y="1925179"/>
          <a:ext cx="8686799" cy="31845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78331">
                  <a:extLst>
                    <a:ext uri="{9D8B030D-6E8A-4147-A177-3AD203B41FA5}">
                      <a16:colId xmlns:a16="http://schemas.microsoft.com/office/drawing/2014/main" val="654501648"/>
                    </a:ext>
                  </a:extLst>
                </a:gridCol>
                <a:gridCol w="2029446">
                  <a:extLst>
                    <a:ext uri="{9D8B030D-6E8A-4147-A177-3AD203B41FA5}">
                      <a16:colId xmlns:a16="http://schemas.microsoft.com/office/drawing/2014/main" val="2455243884"/>
                    </a:ext>
                  </a:extLst>
                </a:gridCol>
                <a:gridCol w="2029446">
                  <a:extLst>
                    <a:ext uri="{9D8B030D-6E8A-4147-A177-3AD203B41FA5}">
                      <a16:colId xmlns:a16="http://schemas.microsoft.com/office/drawing/2014/main" val="3535008515"/>
                    </a:ext>
                  </a:extLst>
                </a:gridCol>
                <a:gridCol w="2149576">
                  <a:extLst>
                    <a:ext uri="{9D8B030D-6E8A-4147-A177-3AD203B41FA5}">
                      <a16:colId xmlns:a16="http://schemas.microsoft.com/office/drawing/2014/main" val="604569440"/>
                    </a:ext>
                  </a:extLst>
                </a:gridCol>
              </a:tblGrid>
              <a:tr h="411358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latin typeface="Century Gothic" panose="020B0502020202020204" pitchFamily="34" charset="0"/>
                        </a:rPr>
                        <a:t>YTD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26914593"/>
                  </a:ext>
                </a:extLst>
              </a:tr>
              <a:tr h="359932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Century Gothic" panose="020B0502020202020204" pitchFamily="34" charset="0"/>
                        </a:rPr>
                        <a:t>Budget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Current Year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Favor/ (</a:t>
                      </a:r>
                      <a:r>
                        <a:rPr lang="en-US" sz="1600" u="none" strike="noStrike" dirty="0" err="1">
                          <a:effectLst/>
                          <a:latin typeface="Century Gothic" panose="020B0502020202020204" pitchFamily="34" charset="0"/>
                        </a:rPr>
                        <a:t>Unfavor</a:t>
                      </a:r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) vs. Budget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2605140"/>
                  </a:ext>
                </a:extLst>
              </a:tr>
              <a:tr h="359932">
                <a:tc>
                  <a:txBody>
                    <a:bodyPr/>
                    <a:lstStyle/>
                    <a:p>
                      <a:pPr algn="l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663" marR="8663" marT="8663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663" marR="8663" marT="8663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663" marR="8663" marT="8663" marB="0" anchor="ctr"/>
                </a:tc>
                <a:extLst>
                  <a:ext uri="{0D108BD9-81ED-4DB2-BD59-A6C34878D82A}">
                    <a16:rowId xmlns:a16="http://schemas.microsoft.com/office/drawing/2014/main" val="1164240831"/>
                  </a:ext>
                </a:extLst>
              </a:tr>
              <a:tr h="359932">
                <a:tc>
                  <a:txBody>
                    <a:bodyPr/>
                    <a:lstStyle/>
                    <a:p>
                      <a:pPr algn="l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663" marR="8663" marT="8663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663" marR="8663" marT="8663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663" marR="8663" marT="8663" marB="0" anchor="ctr"/>
                </a:tc>
                <a:extLst>
                  <a:ext uri="{0D108BD9-81ED-4DB2-BD59-A6C34878D82A}">
                    <a16:rowId xmlns:a16="http://schemas.microsoft.com/office/drawing/2014/main" val="3189074550"/>
                  </a:ext>
                </a:extLst>
              </a:tr>
              <a:tr h="5644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Century Gothic" panose="020B0502020202020204" pitchFamily="34" charset="0"/>
                        </a:rPr>
                        <a:t>Revenues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$12,008,096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 $12,466,751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 $458,702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51055967"/>
                  </a:ext>
                </a:extLst>
              </a:tr>
              <a:tr h="5644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Expenses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10,474,812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10,230,938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243,874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45606890"/>
                  </a:ext>
                </a:extLst>
              </a:tr>
              <a:tr h="5644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Century Gothic" panose="020B0502020202020204" pitchFamily="34" charset="0"/>
                        </a:rPr>
                        <a:t>Net Operating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 $1,533,284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 $2,235,813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 $702,576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8317600"/>
                  </a:ext>
                </a:extLst>
              </a:tr>
            </a:tbl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C7684F8-BA8D-46D1-9CFF-216B68FCBEFD}"/>
              </a:ext>
            </a:extLst>
          </p:cNvPr>
          <p:cNvCxnSpPr/>
          <p:nvPr/>
        </p:nvCxnSpPr>
        <p:spPr>
          <a:xfrm>
            <a:off x="3196040" y="4972594"/>
            <a:ext cx="1097280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E5C1F9-1991-485E-A198-FB8413B71408}"/>
              </a:ext>
            </a:extLst>
          </p:cNvPr>
          <p:cNvCxnSpPr/>
          <p:nvPr/>
        </p:nvCxnSpPr>
        <p:spPr>
          <a:xfrm>
            <a:off x="3178622" y="4384749"/>
            <a:ext cx="1097280" cy="0"/>
          </a:xfrm>
          <a:prstGeom prst="line">
            <a:avLst/>
          </a:prstGeom>
          <a:ln w="158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6E5CA82-3F4D-410E-AC6A-59EC34BB652D}"/>
              </a:ext>
            </a:extLst>
          </p:cNvPr>
          <p:cNvCxnSpPr/>
          <p:nvPr/>
        </p:nvCxnSpPr>
        <p:spPr>
          <a:xfrm>
            <a:off x="5222967" y="4972594"/>
            <a:ext cx="1097280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A61C759-FCD2-4440-9662-C3BBF6C0734A}"/>
              </a:ext>
            </a:extLst>
          </p:cNvPr>
          <p:cNvCxnSpPr/>
          <p:nvPr/>
        </p:nvCxnSpPr>
        <p:spPr>
          <a:xfrm>
            <a:off x="5196840" y="4384749"/>
            <a:ext cx="1097280" cy="0"/>
          </a:xfrm>
          <a:prstGeom prst="line">
            <a:avLst/>
          </a:prstGeom>
          <a:ln w="158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5D69569-C6D5-4612-9EB9-503F26F45B9F}"/>
              </a:ext>
            </a:extLst>
          </p:cNvPr>
          <p:cNvCxnSpPr/>
          <p:nvPr/>
        </p:nvCxnSpPr>
        <p:spPr>
          <a:xfrm>
            <a:off x="7313024" y="4972594"/>
            <a:ext cx="1097280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F5717E9-DF80-479D-9023-DC80C6F4C56D}"/>
              </a:ext>
            </a:extLst>
          </p:cNvPr>
          <p:cNvCxnSpPr/>
          <p:nvPr/>
        </p:nvCxnSpPr>
        <p:spPr>
          <a:xfrm>
            <a:off x="7313024" y="4384749"/>
            <a:ext cx="1097280" cy="0"/>
          </a:xfrm>
          <a:prstGeom prst="line">
            <a:avLst/>
          </a:prstGeom>
          <a:ln w="158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76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13335" y="3528542"/>
            <a:ext cx="647780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8BC298DB-2D5C-40A1-9A78-6B4A12198A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5C2355B-7CE9-4192-9142-A41CA0A0C0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938900" y="967167"/>
            <a:ext cx="3113479" cy="2374516"/>
          </a:xfrm>
        </p:spPr>
        <p:txBody>
          <a:bodyPr vert="horz" lIns="91440" tIns="45720" rIns="91440" bIns="0" rtlCol="0" anchor="b">
            <a:normAutofit/>
          </a:bodyPr>
          <a:lstStyle/>
          <a:p>
            <a:pPr defTabSz="914400"/>
            <a:r>
              <a:rPr lang="en-US" sz="3600" dirty="0"/>
              <a:t>Treasurer’s Report - </a:t>
            </a:r>
            <a:br>
              <a:rPr lang="en-US" sz="3600" dirty="0"/>
            </a:br>
            <a:r>
              <a:rPr lang="en-US" sz="3600" dirty="0"/>
              <a:t>Larry Perrone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617803-0051-4A79-B7E2-BA5BD7564C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21" y="1430056"/>
            <a:ext cx="3720332" cy="341181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CEBDE8-B419-4B90-B929-383C59D39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6938" y="5806401"/>
            <a:ext cx="608264" cy="50357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defTabSz="457200">
              <a:lnSpc>
                <a:spcPct val="90000"/>
              </a:lnSpc>
              <a:spcAft>
                <a:spcPts val="600"/>
              </a:spcAft>
            </a:pPr>
            <a:fld id="{98B5F13F-7E1A-4580-A55C-09F2476A26E1}" type="slidenum">
              <a:rPr lang="en-US" sz="1800" smtClean="0"/>
              <a:pPr algn="l" defTabSz="457200">
                <a:lnSpc>
                  <a:spcPct val="90000"/>
                </a:lnSpc>
                <a:spcAft>
                  <a:spcPts val="600"/>
                </a:spcAft>
              </a:pPr>
              <a:t>23</a:t>
            </a:fld>
            <a:endParaRPr lang="en-US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6D05ED8-39E4-42F8-92CB-704C2BD0D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34735" y="3526496"/>
            <a:ext cx="311244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45CE2E7C-6AA3-4710-825D-4CDDF788C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256C6C3-0EDC-4651-AB37-9F26CFAA6C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5418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FF842A-92F4-4637-B96B-ABE0E1852D76}"/>
              </a:ext>
            </a:extLst>
          </p:cNvPr>
          <p:cNvSpPr txBox="1"/>
          <p:nvPr/>
        </p:nvSpPr>
        <p:spPr>
          <a:xfrm>
            <a:off x="607500" y="447188"/>
            <a:ext cx="7928998" cy="9704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Cash &amp; Short-Term Investments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Activity for Month of February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13440" y="1682205"/>
            <a:ext cx="4715611" cy="4297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9250" marR="0" lvl="0" indent="-34925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4472C4"/>
              </a:buClr>
              <a:buSzPct val="110000"/>
              <a:buFont typeface="Wingdings 2" charset="2"/>
              <a:buChar char="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 Laddered Investment Rate of Return for February Approx. 2.3%</a:t>
            </a:r>
          </a:p>
          <a:p>
            <a:pPr marL="349250" marR="0" lvl="0" indent="-34925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4472C4"/>
              </a:buClr>
              <a:buSzPct val="110000"/>
              <a:buFont typeface="Wingdings 2" charset="2"/>
              <a:buChar char="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 February 29, 2020, the Association had approx. $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9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.7 million in cash</a:t>
            </a:r>
          </a:p>
          <a:p>
            <a:pPr marL="685800" marR="0" lvl="1" indent="-33655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4472C4"/>
              </a:buClr>
              <a:buSzPct val="110000"/>
              <a:buFont typeface="Wingdings 2" charset="2"/>
              <a:buChar char="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Approx. $4.8 million invested in CDAR’s fully FDIC insured</a:t>
            </a:r>
          </a:p>
          <a:p>
            <a:pPr marL="685800" marR="0" lvl="1" indent="-33655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4472C4"/>
              </a:buClr>
              <a:buSzPct val="110000"/>
              <a:buFont typeface="Wingdings 2" charset="2"/>
              <a:buChar char="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Approx. $4.9 million in Money Market (earning 2%) and other operating accounts, fully insured</a:t>
            </a:r>
          </a:p>
        </p:txBody>
      </p:sp>
      <p:pic>
        <p:nvPicPr>
          <p:cNvPr id="8" name="Graphic 7" descr="Dollar">
            <a:extLst>
              <a:ext uri="{FF2B5EF4-FFF2-40B4-BE49-F238E27FC236}">
                <a16:creationId xmlns:a16="http://schemas.microsoft.com/office/drawing/2014/main" id="{4FEA77A1-BF0C-4E09-BE54-FF8A202F69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14222" y="2422434"/>
            <a:ext cx="3716338" cy="3716338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29194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04C8E-759C-4538-9575-26595E557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0766" y="596017"/>
            <a:ext cx="7132320" cy="589220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latin typeface="Franklin Gothic Medium" panose="020B0603020102020204" pitchFamily="34" charset="0"/>
              </a:rPr>
              <a:t>Reserves </a:t>
            </a:r>
            <a:r>
              <a:rPr lang="en-US" sz="3600" dirty="0" err="1">
                <a:latin typeface="Franklin Gothic Medium" panose="020B0603020102020204" pitchFamily="34" charset="0"/>
              </a:rPr>
              <a:t>february</a:t>
            </a:r>
            <a:r>
              <a:rPr lang="en-US" sz="3600" dirty="0">
                <a:latin typeface="Franklin Gothic Medium" panose="020B0603020102020204" pitchFamily="34" charset="0"/>
              </a:rPr>
              <a:t> 2020 ($Millions)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6339740-C4C2-4E66-9638-BF57A372FE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5852230"/>
              </p:ext>
            </p:extLst>
          </p:nvPr>
        </p:nvGraphicFramePr>
        <p:xfrm>
          <a:off x="274320" y="2271849"/>
          <a:ext cx="8595360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4719">
                  <a:extLst>
                    <a:ext uri="{9D8B030D-6E8A-4147-A177-3AD203B41FA5}">
                      <a16:colId xmlns:a16="http://schemas.microsoft.com/office/drawing/2014/main" val="1394482498"/>
                    </a:ext>
                  </a:extLst>
                </a:gridCol>
                <a:gridCol w="1864203">
                  <a:extLst>
                    <a:ext uri="{9D8B030D-6E8A-4147-A177-3AD203B41FA5}">
                      <a16:colId xmlns:a16="http://schemas.microsoft.com/office/drawing/2014/main" val="3016120161"/>
                    </a:ext>
                  </a:extLst>
                </a:gridCol>
                <a:gridCol w="1569857">
                  <a:extLst>
                    <a:ext uri="{9D8B030D-6E8A-4147-A177-3AD203B41FA5}">
                      <a16:colId xmlns:a16="http://schemas.microsoft.com/office/drawing/2014/main" val="3864248913"/>
                    </a:ext>
                  </a:extLst>
                </a:gridCol>
                <a:gridCol w="1009192">
                  <a:extLst>
                    <a:ext uri="{9D8B030D-6E8A-4147-A177-3AD203B41FA5}">
                      <a16:colId xmlns:a16="http://schemas.microsoft.com/office/drawing/2014/main" val="963910479"/>
                    </a:ext>
                  </a:extLst>
                </a:gridCol>
                <a:gridCol w="1177389">
                  <a:extLst>
                    <a:ext uri="{9D8B030D-6E8A-4147-A177-3AD203B41FA5}">
                      <a16:colId xmlns:a16="http://schemas.microsoft.com/office/drawing/2014/main" val="2085935011"/>
                    </a:ext>
                  </a:extLst>
                </a:gridCol>
              </a:tblGrid>
              <a:tr h="543990">
                <a:tc>
                  <a:txBody>
                    <a:bodyPr/>
                    <a:lstStyle/>
                    <a:p>
                      <a:endParaRPr lang="en-US" dirty="0">
                        <a:latin typeface="Franklin Gothic Medium" panose="020B06030201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Franklin Gothic Medium" panose="020B0603020102020204" pitchFamily="34" charset="0"/>
                        </a:rPr>
                        <a:t>Replacement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Franklin Gothic Medium" panose="020B0603020102020204" pitchFamily="34" charset="0"/>
                        </a:rPr>
                        <a:t>Bulkheads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Franklin Gothic Medium" panose="020B0603020102020204" pitchFamily="34" charset="0"/>
                        </a:rPr>
                        <a:t>Roads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Franklin Gothic Medium" panose="020B0603020102020204" pitchFamily="34" charset="0"/>
                        </a:rPr>
                        <a:t>Total</a:t>
                      </a: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val="3190847527"/>
                  </a:ext>
                </a:extLst>
              </a:tr>
              <a:tr h="604434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Franklin Gothic Medium" panose="020B0603020102020204" pitchFamily="34" charset="0"/>
                        </a:rPr>
                        <a:t>4/30/19 Balance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Franklin Gothic Medium" panose="020B0603020102020204" pitchFamily="34" charset="0"/>
                        </a:rPr>
                        <a:t>$5.2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Franklin Gothic Medium" panose="020B0603020102020204" pitchFamily="34" charset="0"/>
                        </a:rPr>
                        <a:t>$2.5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Franklin Gothic Medium" panose="020B0603020102020204" pitchFamily="34" charset="0"/>
                        </a:rPr>
                        <a:t>$1.1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Franklin Gothic Medium" panose="020B0603020102020204" pitchFamily="34" charset="0"/>
                        </a:rPr>
                        <a:t>$8.8</a:t>
                      </a: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val="2939790926"/>
                  </a:ext>
                </a:extLst>
              </a:tr>
              <a:tr h="604434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Franklin Gothic Medium" panose="020B0603020102020204" pitchFamily="34" charset="0"/>
                        </a:rPr>
                        <a:t>Assessments/Interest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Franklin Gothic Medium" panose="020B0603020102020204" pitchFamily="34" charset="0"/>
                        </a:rPr>
                        <a:t>  2.0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Franklin Gothic Medium" panose="020B0603020102020204" pitchFamily="34" charset="0"/>
                        </a:rPr>
                        <a:t>0.7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Franklin Gothic Medium" panose="020B0603020102020204" pitchFamily="34" charset="0"/>
                        </a:rPr>
                        <a:t>-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Franklin Gothic Medium" panose="020B0603020102020204" pitchFamily="34" charset="0"/>
                        </a:rPr>
                        <a:t>2.7</a:t>
                      </a: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val="823467776"/>
                  </a:ext>
                </a:extLst>
              </a:tr>
              <a:tr h="604434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Franklin Gothic Medium" panose="020B0603020102020204" pitchFamily="34" charset="0"/>
                        </a:rPr>
                        <a:t>Casino Funds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Franklin Gothic Medium" panose="020B0603020102020204" pitchFamily="34" charset="0"/>
                        </a:rPr>
                        <a:t> -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Franklin Gothic Medium" panose="020B0603020102020204" pitchFamily="34" charset="0"/>
                        </a:rPr>
                        <a:t>-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Franklin Gothic Medium" panose="020B0603020102020204" pitchFamily="34" charset="0"/>
                        </a:rPr>
                        <a:t>0.3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Franklin Gothic Medium" panose="020B0603020102020204" pitchFamily="34" charset="0"/>
                        </a:rPr>
                        <a:t>0.3</a:t>
                      </a: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val="3199560772"/>
                  </a:ext>
                </a:extLst>
              </a:tr>
              <a:tr h="604434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Franklin Gothic Medium" panose="020B0603020102020204" pitchFamily="34" charset="0"/>
                        </a:rPr>
                        <a:t>Transfer (Spend)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Franklin Gothic Medium" panose="020B0603020102020204" pitchFamily="34" charset="0"/>
                        </a:rPr>
                        <a:t>(2.4)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Franklin Gothic Medium" panose="020B0603020102020204" pitchFamily="34" charset="0"/>
                        </a:rPr>
                        <a:t>(1.2)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Franklin Gothic Medium" panose="020B0603020102020204" pitchFamily="34" charset="0"/>
                        </a:rPr>
                        <a:t>(0.6)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Franklin Gothic Medium" panose="020B0603020102020204" pitchFamily="34" charset="0"/>
                        </a:rPr>
                        <a:t>(4.3)</a:t>
                      </a: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val="2918661611"/>
                  </a:ext>
                </a:extLst>
              </a:tr>
              <a:tr h="604434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Franklin Gothic Medium" panose="020B0603020102020204" pitchFamily="34" charset="0"/>
                        </a:rPr>
                        <a:t>2/29/20 Balance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Franklin Gothic Medium" panose="020B0603020102020204" pitchFamily="34" charset="0"/>
                        </a:rPr>
                        <a:t>$4.8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Franklin Gothic Medium" panose="020B0603020102020204" pitchFamily="34" charset="0"/>
                        </a:rPr>
                        <a:t>$2.0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Franklin Gothic Medium" panose="020B0603020102020204" pitchFamily="34" charset="0"/>
                        </a:rPr>
                        <a:t>$0.8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Franklin Gothic Medium" panose="020B0603020102020204" pitchFamily="34" charset="0"/>
                        </a:rPr>
                        <a:t>$7.6</a:t>
                      </a: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val="19014222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644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04C8E-759C-4538-9575-26595E557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903" y="226422"/>
            <a:ext cx="8408193" cy="58486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 defTabSz="914400"/>
            <a:r>
              <a:rPr lang="en-US" sz="2800" kern="1200" dirty="0">
                <a:latin typeface="+mj-lt"/>
                <a:ea typeface="+mj-ea"/>
                <a:cs typeface="+mj-cs"/>
              </a:rPr>
              <a:t>Reserves 4/30/20 Forecasted</a:t>
            </a:r>
            <a:br>
              <a:rPr lang="en-US" sz="2800" kern="1200" dirty="0">
                <a:latin typeface="+mj-lt"/>
                <a:ea typeface="+mj-ea"/>
                <a:cs typeface="+mj-cs"/>
              </a:rPr>
            </a:br>
            <a:r>
              <a:rPr lang="en-US" sz="2000" b="1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(in thousands)</a:t>
            </a:r>
            <a:endParaRPr lang="en-US" sz="2800" kern="1200" dirty="0">
              <a:latin typeface="+mj-lt"/>
              <a:ea typeface="+mj-ea"/>
              <a:cs typeface="+mj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6339740-C4C2-4E66-9638-BF57A372FE54}"/>
              </a:ext>
            </a:extLst>
          </p:cNvPr>
          <p:cNvGraphicFramePr>
            <a:graphicFrameLocks noGrp="1"/>
          </p:cNvGraphicFramePr>
          <p:nvPr/>
        </p:nvGraphicFramePr>
        <p:xfrm>
          <a:off x="95793" y="942459"/>
          <a:ext cx="8952413" cy="58490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94173">
                  <a:extLst>
                    <a:ext uri="{9D8B030D-6E8A-4147-A177-3AD203B41FA5}">
                      <a16:colId xmlns:a16="http://schemas.microsoft.com/office/drawing/2014/main" val="1394482498"/>
                    </a:ext>
                  </a:extLst>
                </a:gridCol>
                <a:gridCol w="1218883">
                  <a:extLst>
                    <a:ext uri="{9D8B030D-6E8A-4147-A177-3AD203B41FA5}">
                      <a16:colId xmlns:a16="http://schemas.microsoft.com/office/drawing/2014/main" val="3016120161"/>
                    </a:ext>
                  </a:extLst>
                </a:gridCol>
                <a:gridCol w="1416697">
                  <a:extLst>
                    <a:ext uri="{9D8B030D-6E8A-4147-A177-3AD203B41FA5}">
                      <a16:colId xmlns:a16="http://schemas.microsoft.com/office/drawing/2014/main" val="3864248913"/>
                    </a:ext>
                  </a:extLst>
                </a:gridCol>
                <a:gridCol w="1319051">
                  <a:extLst>
                    <a:ext uri="{9D8B030D-6E8A-4147-A177-3AD203B41FA5}">
                      <a16:colId xmlns:a16="http://schemas.microsoft.com/office/drawing/2014/main" val="963910479"/>
                    </a:ext>
                  </a:extLst>
                </a:gridCol>
                <a:gridCol w="1603609">
                  <a:extLst>
                    <a:ext uri="{9D8B030D-6E8A-4147-A177-3AD203B41FA5}">
                      <a16:colId xmlns:a16="http://schemas.microsoft.com/office/drawing/2014/main" val="2085935011"/>
                    </a:ext>
                  </a:extLst>
                </a:gridCol>
              </a:tblGrid>
              <a:tr h="52920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Balance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Projected Balance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3467776"/>
                  </a:ext>
                </a:extLst>
              </a:tr>
              <a:tr h="26682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4/30/2019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Additions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Expenditures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4/30/2020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560772"/>
                  </a:ext>
                </a:extLst>
              </a:tr>
              <a:tr h="52920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Major Maintenance &amp; Replacement: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661611"/>
                  </a:ext>
                </a:extLst>
              </a:tr>
              <a:tr h="26682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     Police Renovation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(1,000)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1422235"/>
                  </a:ext>
                </a:extLst>
              </a:tr>
              <a:tr h="26682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     Country Club Renovation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(1,600)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1605903"/>
                  </a:ext>
                </a:extLst>
              </a:tr>
              <a:tr h="26682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     Cart Barn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(350)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8637762"/>
                  </a:ext>
                </a:extLst>
              </a:tr>
              <a:tr h="26682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    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Northstar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(275)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3735571"/>
                  </a:ext>
                </a:extLst>
              </a:tr>
              <a:tr h="26682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     WHP Playground Equip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(153)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362491"/>
                  </a:ext>
                </a:extLst>
              </a:tr>
              <a:tr h="26682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     Craft Building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(98)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8501643"/>
                  </a:ext>
                </a:extLst>
              </a:tr>
              <a:tr h="26682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     Yacht Club + Beach Club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(120)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6657525"/>
                  </a:ext>
                </a:extLst>
              </a:tr>
              <a:tr h="26682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     Golf Ops/Maintenance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(200)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4312779"/>
                  </a:ext>
                </a:extLst>
              </a:tr>
              <a:tr h="26682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     Aquatics/Rec/Other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(275)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1737808"/>
                  </a:ext>
                </a:extLst>
              </a:tr>
              <a:tr h="26682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                 Total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5,257 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2,025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(4,071)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3,211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541083"/>
                  </a:ext>
                </a:extLst>
              </a:tr>
              <a:tr h="26682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3002767"/>
                  </a:ext>
                </a:extLst>
              </a:tr>
              <a:tr h="26682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Bulkheads &amp; Waterways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2,478 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735 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(1,935)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1,278 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6989499"/>
                  </a:ext>
                </a:extLst>
              </a:tr>
              <a:tr h="26682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5900385"/>
                  </a:ext>
                </a:extLst>
              </a:tr>
              <a:tr h="26682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Roads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1,101 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355 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(933)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523 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010029"/>
                  </a:ext>
                </a:extLst>
              </a:tr>
              <a:tr h="26682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0071085"/>
                  </a:ext>
                </a:extLst>
              </a:tr>
              <a:tr h="26682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TOTAL 4/30/20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 8,836 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3,115 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(6,939)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5,012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3093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448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Rectangle 95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7" name="Picture 97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108" name="Straight Connector 99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31DCC75F-B294-40B1-8607-B54C15153F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" b="-1"/>
          <a:stretch/>
        </p:blipFill>
        <p:spPr>
          <a:xfrm>
            <a:off x="20" y="10"/>
            <a:ext cx="9143980" cy="612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110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angle 95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5" name="Picture 97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106" name="Straight Connector 99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31DCC75F-B294-40B1-8607-B54C15153F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4" r="6856"/>
          <a:stretch/>
        </p:blipFill>
        <p:spPr>
          <a:xfrm>
            <a:off x="20" y="10"/>
            <a:ext cx="9143980" cy="612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324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3A992E1B-AAEE-4435-8F48-8C88BE55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346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5FBFCE-30CA-421F-9995-CF76564D92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9"/>
          <a:stretch/>
        </p:blipFill>
        <p:spPr>
          <a:xfrm>
            <a:off x="482600" y="643467"/>
            <a:ext cx="8178799" cy="557106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476C2E52-E592-4F3F-BC13-5BD8518E2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458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3A992E1B-AAEE-4435-8F48-8C88BE55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346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5FBFCE-30CA-421F-9995-CF76564D92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7955" y="643467"/>
            <a:ext cx="7428088" cy="557106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476C2E52-E592-4F3F-BC13-5BD8518E2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443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3A992E1B-AAEE-4435-8F48-8C88BE55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225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5FBFCE-30CA-421F-9995-CF76564D92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9"/>
          <a:stretch/>
        </p:blipFill>
        <p:spPr>
          <a:xfrm>
            <a:off x="482600" y="643467"/>
            <a:ext cx="8178799" cy="5571066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476C2E52-E592-4F3F-BC13-5BD8518E2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285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3A992E1B-AAEE-4435-8F48-8C88BE55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346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5FBFCE-30CA-421F-9995-CF76564D92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7955" y="643467"/>
            <a:ext cx="7428088" cy="557106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476C2E52-E592-4F3F-BC13-5BD8518E2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998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41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3" name="Picture 43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54" name="Straight Connector 45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95FBFCE-30CA-421F-9995-CF76564D92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8" r="29514"/>
          <a:stretch/>
        </p:blipFill>
        <p:spPr>
          <a:xfrm rot="5400000">
            <a:off x="1511328" y="-1511328"/>
            <a:ext cx="6121343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200826"/>
      </p:ext>
    </p:extLst>
  </p:cSld>
  <p:clrMapOvr>
    <a:masterClrMapping/>
  </p:clrMapOvr>
</p:sld>
</file>

<file path=ppt/theme/theme1.xml><?xml version="1.0" encoding="utf-8"?>
<a:theme xmlns:a="http://schemas.openxmlformats.org/drawingml/2006/main" name="SIBSON CONSULTING Document">
  <a:themeElements>
    <a:clrScheme name="Sibson">
      <a:dk1>
        <a:sysClr val="windowText" lastClr="000000"/>
      </a:dk1>
      <a:lt1>
        <a:sysClr val="window" lastClr="FFFFFF"/>
      </a:lt1>
      <a:dk2>
        <a:srgbClr val="000000"/>
      </a:dk2>
      <a:lt2>
        <a:srgbClr val="B2B4B3"/>
      </a:lt2>
      <a:accent1>
        <a:srgbClr val="A0CFEB"/>
      </a:accent1>
      <a:accent2>
        <a:srgbClr val="0065BD"/>
      </a:accent2>
      <a:accent3>
        <a:srgbClr val="429C35"/>
      </a:accent3>
      <a:accent4>
        <a:srgbClr val="616365"/>
      </a:accent4>
      <a:accent5>
        <a:srgbClr val="C4262E"/>
      </a:accent5>
      <a:accent6>
        <a:srgbClr val="EEAF30"/>
      </a:accent6>
      <a:hlink>
        <a:srgbClr val="0065BD"/>
      </a:hlink>
      <a:folHlink>
        <a:srgbClr val="7030A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egal Report 1">
        <a:dk1>
          <a:srgbClr val="000000"/>
        </a:dk1>
        <a:lt1>
          <a:srgbClr val="FFFFFF"/>
        </a:lt1>
        <a:dk2>
          <a:srgbClr val="000000"/>
        </a:dk2>
        <a:lt2>
          <a:srgbClr val="B2B4B3"/>
        </a:lt2>
        <a:accent1>
          <a:srgbClr val="A0CFEB"/>
        </a:accent1>
        <a:accent2>
          <a:srgbClr val="C4262E"/>
        </a:accent2>
        <a:accent3>
          <a:srgbClr val="FFFFFF"/>
        </a:accent3>
        <a:accent4>
          <a:srgbClr val="000000"/>
        </a:accent4>
        <a:accent5>
          <a:srgbClr val="CDE4F3"/>
        </a:accent5>
        <a:accent6>
          <a:srgbClr val="B12129"/>
        </a:accent6>
        <a:hlink>
          <a:srgbClr val="3F9C35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IBSON CONSULTING Document" id="{8B48DD64-9FB5-4282-8588-7B21241C64BB}" vid="{85534FED-CE0B-46C2-A386-62A7B1E79165}"/>
    </a:ext>
  </a:extLst>
</a:theme>
</file>

<file path=ppt/theme/theme2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3.xml><?xml version="1.0" encoding="utf-8"?>
<a:theme xmlns:a="http://schemas.openxmlformats.org/drawingml/2006/main" name="Office Theme">
  <a:themeElements>
    <a:clrScheme name="Seashells">
      <a:dk1>
        <a:srgbClr val="634823"/>
      </a:dk1>
      <a:lt1>
        <a:sysClr val="window" lastClr="FFFFFF"/>
      </a:lt1>
      <a:dk2>
        <a:srgbClr val="000000"/>
      </a:dk2>
      <a:lt2>
        <a:srgbClr val="F9EDD7"/>
      </a:lt2>
      <a:accent1>
        <a:srgbClr val="803C63"/>
      </a:accent1>
      <a:accent2>
        <a:srgbClr val="5A95A4"/>
      </a:accent2>
      <a:accent3>
        <a:srgbClr val="EBB419"/>
      </a:accent3>
      <a:accent4>
        <a:srgbClr val="E1771F"/>
      </a:accent4>
      <a:accent5>
        <a:srgbClr val="648C7A"/>
      </a:accent5>
      <a:accent6>
        <a:srgbClr val="ACBB51"/>
      </a:accent6>
      <a:hlink>
        <a:srgbClr val="5A95A4"/>
      </a:hlink>
      <a:folHlink>
        <a:srgbClr val="E1771F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Seashells">
      <a:dk1>
        <a:srgbClr val="634823"/>
      </a:dk1>
      <a:lt1>
        <a:sysClr val="window" lastClr="FFFFFF"/>
      </a:lt1>
      <a:dk2>
        <a:srgbClr val="000000"/>
      </a:dk2>
      <a:lt2>
        <a:srgbClr val="F9EDD7"/>
      </a:lt2>
      <a:accent1>
        <a:srgbClr val="803C63"/>
      </a:accent1>
      <a:accent2>
        <a:srgbClr val="5A95A4"/>
      </a:accent2>
      <a:accent3>
        <a:srgbClr val="EBB419"/>
      </a:accent3>
      <a:accent4>
        <a:srgbClr val="E1771F"/>
      </a:accent4>
      <a:accent5>
        <a:srgbClr val="648C7A"/>
      </a:accent5>
      <a:accent6>
        <a:srgbClr val="ACBB51"/>
      </a:accent6>
      <a:hlink>
        <a:srgbClr val="5A95A4"/>
      </a:hlink>
      <a:folHlink>
        <a:srgbClr val="E1771F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669</Words>
  <Application>Microsoft Office PowerPoint</Application>
  <PresentationFormat>On-screen Show (4:3)</PresentationFormat>
  <Paragraphs>222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Arial</vt:lpstr>
      <vt:lpstr>Arial Black</vt:lpstr>
      <vt:lpstr>Arial Narrow</vt:lpstr>
      <vt:lpstr>Calibri</vt:lpstr>
      <vt:lpstr>Calibri Light</vt:lpstr>
      <vt:lpstr>Century Gothic</vt:lpstr>
      <vt:lpstr>Corbel</vt:lpstr>
      <vt:lpstr>Franklin Gothic Medium</vt:lpstr>
      <vt:lpstr>Gill Sans MT</vt:lpstr>
      <vt:lpstr>Symbol</vt:lpstr>
      <vt:lpstr>Wingdings</vt:lpstr>
      <vt:lpstr>Wingdings 2</vt:lpstr>
      <vt:lpstr>SIBSON CONSULTING Document</vt:lpstr>
      <vt:lpstr>Gallery</vt:lpstr>
      <vt:lpstr>GM Report  John Viola</vt:lpstr>
      <vt:lpstr>Covid-19 communications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Financial Change for the Month of FEBRUARY 2020  </vt:lpstr>
      <vt:lpstr>Financial Change Year to Date 5/1/19 – 2/29/20 (10 months)</vt:lpstr>
      <vt:lpstr>Treasurer’s Report -  Larry Perrone</vt:lpstr>
      <vt:lpstr>PowerPoint Presentation</vt:lpstr>
      <vt:lpstr>Reserves february 2020 ($Millions)</vt:lpstr>
      <vt:lpstr>Reserves 4/30/20 Forecasted (in thousands)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GM Report  John Viola</dc:title>
  <dc:creator>Michelle Bennett</dc:creator>
  <cp:lastModifiedBy>Michelle Bennett</cp:lastModifiedBy>
  <cp:revision>3</cp:revision>
  <cp:lastPrinted>2020-04-01T15:35:31Z</cp:lastPrinted>
  <dcterms:created xsi:type="dcterms:W3CDTF">2020-03-31T12:20:34Z</dcterms:created>
  <dcterms:modified xsi:type="dcterms:W3CDTF">2020-04-01T15:49:52Z</dcterms:modified>
</cp:coreProperties>
</file>