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98" r:id="rId2"/>
    <p:sldMasterId id="2147484422" r:id="rId3"/>
  </p:sldMasterIdLst>
  <p:notesMasterIdLst>
    <p:notesMasterId r:id="rId43"/>
  </p:notesMasterIdLst>
  <p:handoutMasterIdLst>
    <p:handoutMasterId r:id="rId44"/>
  </p:handoutMasterIdLst>
  <p:sldIdLst>
    <p:sldId id="267" r:id="rId4"/>
    <p:sldId id="1358" r:id="rId5"/>
    <p:sldId id="274" r:id="rId6"/>
    <p:sldId id="281" r:id="rId7"/>
    <p:sldId id="280" r:id="rId8"/>
    <p:sldId id="1252" r:id="rId9"/>
    <p:sldId id="733" r:id="rId10"/>
    <p:sldId id="1342" r:id="rId11"/>
    <p:sldId id="1324" r:id="rId12"/>
    <p:sldId id="1388" r:id="rId13"/>
    <p:sldId id="1385" r:id="rId14"/>
    <p:sldId id="1389" r:id="rId15"/>
    <p:sldId id="1384" r:id="rId16"/>
    <p:sldId id="1348" r:id="rId17"/>
    <p:sldId id="654" r:id="rId18"/>
    <p:sldId id="1390" r:id="rId19"/>
    <p:sldId id="1393" r:id="rId20"/>
    <p:sldId id="1367" r:id="rId21"/>
    <p:sldId id="1394" r:id="rId22"/>
    <p:sldId id="1346" r:id="rId23"/>
    <p:sldId id="655" r:id="rId24"/>
    <p:sldId id="653" r:id="rId25"/>
    <p:sldId id="663" r:id="rId26"/>
    <p:sldId id="662" r:id="rId27"/>
    <p:sldId id="624" r:id="rId28"/>
    <p:sldId id="625" r:id="rId29"/>
    <p:sldId id="582" r:id="rId30"/>
    <p:sldId id="623" r:id="rId31"/>
    <p:sldId id="284" r:id="rId32"/>
    <p:sldId id="1359" r:id="rId33"/>
    <p:sldId id="1349" r:id="rId34"/>
    <p:sldId id="1382" r:id="rId35"/>
    <p:sldId id="1391" r:id="rId36"/>
    <p:sldId id="1350" r:id="rId37"/>
    <p:sldId id="1392" r:id="rId38"/>
    <p:sldId id="567" r:id="rId39"/>
    <p:sldId id="1360" r:id="rId40"/>
    <p:sldId id="1361" r:id="rId41"/>
    <p:sldId id="29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1CC"/>
    <a:srgbClr val="D65C00"/>
    <a:srgbClr val="E4E1DE"/>
    <a:srgbClr val="5F5ACC"/>
    <a:srgbClr val="FF0000"/>
    <a:srgbClr val="BCE1EC"/>
    <a:srgbClr val="FFFF00"/>
    <a:srgbClr val="FFFF66"/>
    <a:srgbClr val="04D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28" d="100"/>
          <a:sy n="128" d="100"/>
        </p:scale>
        <p:origin x="1680" y="1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Northstar</a:t>
            </a:r>
            <a:r>
              <a:rPr lang="en-US" baseline="0" dirty="0"/>
              <a:t> Support Tickets Started by Month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Tickets Started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 2022</c:v>
                </c:pt>
                <c:pt idx="1">
                  <c:v>FEB 2022</c:v>
                </c:pt>
                <c:pt idx="2">
                  <c:v>MAR 2022</c:v>
                </c:pt>
                <c:pt idx="3">
                  <c:v>APR 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26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7-44C4-A110-85B5C0FAA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552416"/>
        <c:axId val="173549920"/>
      </c:barChart>
      <c:catAx>
        <c:axId val="1735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9920"/>
        <c:crosses val="autoZero"/>
        <c:auto val="1"/>
        <c:lblAlgn val="ctr"/>
        <c:lblOffset val="100"/>
        <c:noMultiLvlLbl val="0"/>
      </c:catAx>
      <c:valAx>
        <c:axId val="17354992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0AD9B432-AA33-42A7-A388-5401F59636B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Landscaping</a:t>
          </a:r>
        </a:p>
      </dgm:t>
    </dgm:pt>
    <dgm:pt modelId="{B1056687-E461-4415-97C4-B2C24EDD4996}" type="parTrans" cxnId="{59A135B3-6556-4193-BBFA-05375437B550}">
      <dgm:prSet/>
      <dgm:spPr/>
      <dgm:t>
        <a:bodyPr/>
        <a:lstStyle/>
        <a:p>
          <a:endParaRPr lang="en-US"/>
        </a:p>
      </dgm:t>
    </dgm:pt>
    <dgm:pt modelId="{B107DA7E-D8A7-4ECB-845F-EA73F7F29266}" type="sibTrans" cxnId="{59A135B3-6556-4193-BBFA-05375437B550}">
      <dgm:prSet/>
      <dgm:spPr/>
      <dgm:t>
        <a:bodyPr/>
        <a:lstStyle/>
        <a:p>
          <a:endParaRPr lang="en-US"/>
        </a:p>
      </dgm:t>
    </dgm:pt>
    <dgm:pt modelId="{4877F48C-DEAB-44E5-B623-194435D25F63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</dgm:t>
    </dgm:pt>
    <dgm:pt modelId="{1BD90C62-273F-47BE-A6EE-AF1518E8E2A2}" type="parTrans" cxnId="{49AA516E-7D6D-4B08-9205-962D618649DA}">
      <dgm:prSet/>
      <dgm:spPr/>
      <dgm:t>
        <a:bodyPr/>
        <a:lstStyle/>
        <a:p>
          <a:endParaRPr lang="en-US"/>
        </a:p>
      </dgm:t>
    </dgm:pt>
    <dgm:pt modelId="{AAF5CE58-9D85-40F3-96E6-CF66A68C3C79}" type="sibTrans" cxnId="{49AA516E-7D6D-4B08-9205-962D618649DA}">
      <dgm:prSet/>
      <dgm:spPr/>
      <dgm:t>
        <a:bodyPr/>
        <a:lstStyle/>
        <a:p>
          <a:endParaRPr lang="en-US"/>
        </a:p>
      </dgm:t>
    </dgm:pt>
    <dgm:pt modelId="{5CFAA875-1F7B-4C44-A6F1-855B539FD8F7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</dgm:t>
    </dgm:pt>
    <dgm:pt modelId="{451481E2-8333-4D89-BC67-CAAC0649B412}" type="parTrans" cxnId="{3672E9CC-40BA-4753-8923-F6634A221AD1}">
      <dgm:prSet/>
      <dgm:spPr/>
      <dgm:t>
        <a:bodyPr/>
        <a:lstStyle/>
        <a:p>
          <a:endParaRPr lang="en-US"/>
        </a:p>
      </dgm:t>
    </dgm:pt>
    <dgm:pt modelId="{5084703D-F888-4E60-981A-2AE5983A59A0}" type="sibTrans" cxnId="{3672E9CC-40BA-4753-8923-F6634A221AD1}">
      <dgm:prSet/>
      <dgm:spPr/>
      <dgm:t>
        <a:bodyPr/>
        <a:lstStyle/>
        <a:p>
          <a:endParaRPr lang="en-US"/>
        </a:p>
      </dgm:t>
    </dgm:pt>
    <dgm:pt modelId="{9E53E102-C24D-4730-9FE1-DF04E3DDA99D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Pickleball Courts</a:t>
          </a:r>
        </a:p>
      </dgm:t>
    </dgm:pt>
    <dgm:pt modelId="{D806C898-D447-4D99-9007-D012324DE4A9}" type="parTrans" cxnId="{E55ADE70-1AF5-4AB1-8466-6CBF10D05183}">
      <dgm:prSet/>
      <dgm:spPr/>
      <dgm:t>
        <a:bodyPr/>
        <a:lstStyle/>
        <a:p>
          <a:endParaRPr lang="en-US"/>
        </a:p>
      </dgm:t>
    </dgm:pt>
    <dgm:pt modelId="{70653D59-093C-4996-9D35-F5ED68D99A1C}" type="sibTrans" cxnId="{E55ADE70-1AF5-4AB1-8466-6CBF10D05183}">
      <dgm:prSet/>
      <dgm:spPr/>
      <dgm:t>
        <a:bodyPr/>
        <a:lstStyle/>
        <a:p>
          <a:endParaRPr lang="en-US"/>
        </a:p>
      </dgm:t>
    </dgm:pt>
    <dgm:pt modelId="{B9C33B7F-C142-4D1F-9F94-94BBD6FCC38E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Camps</a:t>
          </a:r>
        </a:p>
      </dgm:t>
    </dgm:pt>
    <dgm:pt modelId="{C8EA6512-DBDF-4936-9ACF-527C7B343874}" type="parTrans" cxnId="{5F40440E-71F1-4E86-BD47-BC39D95873E6}">
      <dgm:prSet/>
      <dgm:spPr/>
      <dgm:t>
        <a:bodyPr/>
        <a:lstStyle/>
        <a:p>
          <a:endParaRPr lang="en-US"/>
        </a:p>
      </dgm:t>
    </dgm:pt>
    <dgm:pt modelId="{27F3F4BD-3BB9-4DAF-A2A2-0D8DF2139DD2}" type="sibTrans" cxnId="{5F40440E-71F1-4E86-BD47-BC39D95873E6}">
      <dgm:prSet/>
      <dgm:spPr/>
      <dgm:t>
        <a:bodyPr/>
        <a:lstStyle/>
        <a:p>
          <a:endParaRPr lang="en-US"/>
        </a:p>
      </dgm:t>
    </dgm:pt>
    <dgm:pt modelId="{7930C854-9A00-4C90-8FAE-A29044F3CF3A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Golf/Golf Maintenance</a:t>
          </a:r>
        </a:p>
      </dgm:t>
    </dgm:pt>
    <dgm:pt modelId="{DB8D0DB2-094D-4888-A353-8A2F2A26C0C0}" type="parTrans" cxnId="{80A5F031-27A1-4635-A84C-43F887D2CFDC}">
      <dgm:prSet/>
      <dgm:spPr/>
      <dgm:t>
        <a:bodyPr/>
        <a:lstStyle/>
        <a:p>
          <a:endParaRPr lang="en-US"/>
        </a:p>
      </dgm:t>
    </dgm:pt>
    <dgm:pt modelId="{B25D5643-52F5-46E6-A608-3F19EE8350B4}" type="sibTrans" cxnId="{80A5F031-27A1-4635-A84C-43F887D2CFDC}">
      <dgm:prSet/>
      <dgm:spPr/>
      <dgm:t>
        <a:bodyPr/>
        <a:lstStyle/>
        <a:p>
          <a:endParaRPr lang="en-US"/>
        </a:p>
      </dgm:t>
    </dgm:pt>
    <dgm:pt modelId="{4E1C72AC-1785-4DE7-A38E-FC7570C675C2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</dgm:t>
    </dgm:pt>
    <dgm:pt modelId="{294AB11A-0597-4F50-8FAF-2CC2F922406D}" type="parTrans" cxnId="{1A0653DE-3E9B-4734-90B2-DB2DAF0A44BF}">
      <dgm:prSet/>
      <dgm:spPr/>
      <dgm:t>
        <a:bodyPr/>
        <a:lstStyle/>
        <a:p>
          <a:endParaRPr lang="en-US"/>
        </a:p>
      </dgm:t>
    </dgm:pt>
    <dgm:pt modelId="{6DC18982-633E-48CD-BD9C-B0720950948F}" type="sibTrans" cxnId="{1A0653DE-3E9B-4734-90B2-DB2DAF0A44BF}">
      <dgm:prSet/>
      <dgm:spPr/>
      <dgm:t>
        <a:bodyPr/>
        <a:lstStyle/>
        <a:p>
          <a:endParaRPr lang="en-US"/>
        </a:p>
      </dgm:t>
    </dgm:pt>
    <dgm:pt modelId="{B01B1E00-4A94-4D7D-B900-412995007B3A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Food &amp; Beverage</a:t>
          </a:r>
        </a:p>
      </dgm:t>
    </dgm:pt>
    <dgm:pt modelId="{C8BB64BF-3B99-43A0-8ECC-92238FCC1577}" type="parTrans" cxnId="{2C17680E-786C-43F2-84F4-BFBF681E90EB}">
      <dgm:prSet/>
      <dgm:spPr/>
      <dgm:t>
        <a:bodyPr/>
        <a:lstStyle/>
        <a:p>
          <a:endParaRPr lang="en-US"/>
        </a:p>
      </dgm:t>
    </dgm:pt>
    <dgm:pt modelId="{8EA3B89C-B41A-44FD-8F3A-FF2D3810C6AA}" type="sibTrans" cxnId="{2C17680E-786C-43F2-84F4-BFBF681E90EB}">
      <dgm:prSet/>
      <dgm:spPr/>
      <dgm:t>
        <a:bodyPr/>
        <a:lstStyle/>
        <a:p>
          <a:endParaRPr lang="en-US"/>
        </a:p>
      </dgm:t>
    </dgm:pt>
    <dgm:pt modelId="{C9DE7A86-00A6-4A60-B0B8-83994538F2E7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Audit</a:t>
          </a:r>
        </a:p>
      </dgm:t>
    </dgm:pt>
    <dgm:pt modelId="{77A7A182-2DE7-48B6-875E-F37522978FD5}" type="parTrans" cxnId="{D0C7E44B-923D-4819-A04E-F22E4F71B287}">
      <dgm:prSet/>
      <dgm:spPr/>
      <dgm:t>
        <a:bodyPr/>
        <a:lstStyle/>
        <a:p>
          <a:endParaRPr lang="en-US"/>
        </a:p>
      </dgm:t>
    </dgm:pt>
    <dgm:pt modelId="{6E92CBB2-20CD-4055-A944-24A75E5FC434}" type="sibTrans" cxnId="{D0C7E44B-923D-4819-A04E-F22E4F71B287}">
      <dgm:prSet/>
      <dgm:spPr/>
      <dgm:t>
        <a:bodyPr/>
        <a:lstStyle/>
        <a:p>
          <a:endParaRPr lang="en-US"/>
        </a:p>
      </dgm:t>
    </dgm:pt>
    <dgm:pt modelId="{084C9CA9-D999-49BE-A127-79255B6A525E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Water Taxi/T-Docks</a:t>
          </a:r>
        </a:p>
      </dgm:t>
    </dgm:pt>
    <dgm:pt modelId="{B002823E-D4CE-4BAD-9925-05B868D49356}" type="parTrans" cxnId="{7BA809B2-5583-4460-87AB-08BC04E5BAA4}">
      <dgm:prSet/>
      <dgm:spPr/>
      <dgm:t>
        <a:bodyPr/>
        <a:lstStyle/>
        <a:p>
          <a:endParaRPr lang="en-US"/>
        </a:p>
      </dgm:t>
    </dgm:pt>
    <dgm:pt modelId="{864CF402-12C2-45ED-932D-9925707C87E4}" type="sibTrans" cxnId="{7BA809B2-5583-4460-87AB-08BC04E5BAA4}">
      <dgm:prSet/>
      <dgm:spPr/>
      <dgm:t>
        <a:bodyPr/>
        <a:lstStyle/>
        <a:p>
          <a:endParaRPr lang="en-US"/>
        </a:p>
      </dgm:t>
    </dgm:pt>
    <dgm:pt modelId="{B44CF22B-2DEC-4395-8B1F-84A4B8B2814C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Ballfield Irrigation</a:t>
          </a:r>
        </a:p>
      </dgm:t>
    </dgm:pt>
    <dgm:pt modelId="{A18DA5B7-2934-45EA-AA89-894D5F8D0EFC}" type="parTrans" cxnId="{3EAA0D13-28FA-47D3-8366-2DA5FCEEC739}">
      <dgm:prSet/>
      <dgm:spPr/>
      <dgm:t>
        <a:bodyPr/>
        <a:lstStyle/>
        <a:p>
          <a:endParaRPr lang="en-US"/>
        </a:p>
      </dgm:t>
    </dgm:pt>
    <dgm:pt modelId="{02D1061D-3F06-4522-97D7-4186F0E0671B}" type="sibTrans" cxnId="{3EAA0D13-28FA-47D3-8366-2DA5FCEEC739}">
      <dgm:prSet/>
      <dgm:spPr/>
      <dgm:t>
        <a:bodyPr/>
        <a:lstStyle/>
        <a:p>
          <a:endParaRPr lang="en-US"/>
        </a:p>
      </dgm:t>
    </dgm:pt>
    <dgm:pt modelId="{9526D50C-C196-4BB9-8BD8-CB6D73284456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Bulkheads/Dredging</a:t>
          </a:r>
        </a:p>
      </dgm:t>
    </dgm:pt>
    <dgm:pt modelId="{FFCAE27D-1F1F-4358-AA49-AD5C2FDBACD5}" type="parTrans" cxnId="{3E73A386-0C85-41B7-8860-3C13331AAC17}">
      <dgm:prSet/>
      <dgm:spPr/>
      <dgm:t>
        <a:bodyPr/>
        <a:lstStyle/>
        <a:p>
          <a:endParaRPr lang="en-US"/>
        </a:p>
      </dgm:t>
    </dgm:pt>
    <dgm:pt modelId="{2926E1ED-402C-4C41-B258-900D2BD881B8}" type="sibTrans" cxnId="{3E73A386-0C85-41B7-8860-3C13331AAC17}">
      <dgm:prSet/>
      <dgm:spPr/>
      <dgm:t>
        <a:bodyPr/>
        <a:lstStyle/>
        <a:p>
          <a:endParaRPr lang="en-US"/>
        </a:p>
      </dgm:t>
    </dgm:pt>
    <dgm:pt modelId="{8CD139A6-FEED-4C94-8176-4DD524F028BE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</dgm:t>
    </dgm:pt>
    <dgm:pt modelId="{24461201-9E6E-4496-8B34-1E8872FDC963}" type="parTrans" cxnId="{E541504D-72C4-47D2-B2EF-E382F911238C}">
      <dgm:prSet/>
      <dgm:spPr/>
      <dgm:t>
        <a:bodyPr/>
        <a:lstStyle/>
        <a:p>
          <a:endParaRPr lang="en-US"/>
        </a:p>
      </dgm:t>
    </dgm:pt>
    <dgm:pt modelId="{C5E82110-5112-4E1D-80DE-F953E2A6DB59}" type="sibTrans" cxnId="{E541504D-72C4-47D2-B2EF-E382F911238C}">
      <dgm:prSet/>
      <dgm:spPr/>
      <dgm:t>
        <a:bodyPr/>
        <a:lstStyle/>
        <a:p>
          <a:endParaRPr lang="en-US"/>
        </a:p>
      </dgm:t>
    </dgm:pt>
    <dgm:pt modelId="{A2F26480-4A7B-47E3-BFE1-D690769F9236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Recreation Pier &amp; Kayak Launch</a:t>
          </a:r>
        </a:p>
      </dgm:t>
    </dgm:pt>
    <dgm:pt modelId="{3389CB14-5C87-4653-9EEB-4EC3341C60B8}" type="parTrans" cxnId="{7E28B439-3338-4699-88F0-3CE57CA4F2C4}">
      <dgm:prSet/>
      <dgm:spPr/>
      <dgm:t>
        <a:bodyPr/>
        <a:lstStyle/>
        <a:p>
          <a:endParaRPr lang="en-US"/>
        </a:p>
      </dgm:t>
    </dgm:pt>
    <dgm:pt modelId="{57461699-89A0-4AC4-BA80-73D27E198D96}" type="sibTrans" cxnId="{7E28B439-3338-4699-88F0-3CE57CA4F2C4}">
      <dgm:prSet/>
      <dgm:spPr/>
      <dgm:t>
        <a:bodyPr/>
        <a:lstStyle/>
        <a:p>
          <a:endParaRPr lang="en-US"/>
        </a:p>
      </dgm:t>
    </dgm:pt>
    <dgm:pt modelId="{24307560-80CB-43C5-935B-0EFEDCD5E696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</dgm:t>
    </dgm:pt>
    <dgm:pt modelId="{915D4F8A-30AC-4B7F-A6B6-35D3C6B321BE}" type="parTrans" cxnId="{B84C2263-D638-4966-ADF6-A92F41BA3689}">
      <dgm:prSet/>
      <dgm:spPr/>
    </dgm:pt>
    <dgm:pt modelId="{0D205CB5-8553-48E7-823A-EB5FCC9A5B72}" type="sibTrans" cxnId="{B84C2263-D638-4966-ADF6-A92F41BA3689}">
      <dgm:prSet/>
      <dgm:spPr/>
    </dgm:pt>
    <dgm:pt modelId="{45013930-1143-4BE0-9438-E263C9BD7B25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Personnel</a:t>
          </a:r>
        </a:p>
      </dgm:t>
    </dgm:pt>
    <dgm:pt modelId="{7A7F5F8A-53C0-4DB0-9320-50C07C6E0AF4}" type="parTrans" cxnId="{966257CA-FF4C-4DC3-96CB-FE89CA3C6373}">
      <dgm:prSet/>
      <dgm:spPr/>
    </dgm:pt>
    <dgm:pt modelId="{EE6D08D2-B0AA-4783-BDE0-44785BA16807}" type="sibTrans" cxnId="{966257CA-FF4C-4DC3-96CB-FE89CA3C6373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A5D49701-AFD3-42E8-A15A-D3D5282FFC17}" type="presOf" srcId="{084C9CA9-D999-49BE-A127-79255B6A525E}" destId="{17F224EC-808A-4A8F-B7DC-2E5B9557C321}" srcOrd="0" destOrd="3" presId="urn:microsoft.com/office/officeart/2005/8/layout/default"/>
    <dgm:cxn modelId="{44BCC30D-FB72-4AD3-9AB7-0C130180702F}" type="presOf" srcId="{24307560-80CB-43C5-935B-0EFEDCD5E696}" destId="{17F224EC-808A-4A8F-B7DC-2E5B9557C321}" srcOrd="0" destOrd="10" presId="urn:microsoft.com/office/officeart/2005/8/layout/default"/>
    <dgm:cxn modelId="{5F40440E-71F1-4E86-BD47-BC39D95873E6}" srcId="{5CFAA875-1F7B-4C44-A6F1-855B539FD8F7}" destId="{B9C33B7F-C142-4D1F-9F94-94BBD6FCC38E}" srcOrd="2" destOrd="0" parTransId="{C8EA6512-DBDF-4936-9ACF-527C7B343874}" sibTransId="{27F3F4BD-3BB9-4DAF-A2A2-0D8DF2139DD2}"/>
    <dgm:cxn modelId="{2C17680E-786C-43F2-84F4-BFBF681E90EB}" srcId="{5CFAA875-1F7B-4C44-A6F1-855B539FD8F7}" destId="{B01B1E00-4A94-4D7D-B900-412995007B3A}" srcOrd="5" destOrd="0" parTransId="{C8BB64BF-3B99-43A0-8ECC-92238FCC1577}" sibTransId="{8EA3B89C-B41A-44FD-8F3A-FF2D3810C6AA}"/>
    <dgm:cxn modelId="{28C7E80E-659E-4574-89B4-2375255C8913}" type="presOf" srcId="{B44CF22B-2DEC-4395-8B1F-84A4B8B2814C}" destId="{17F224EC-808A-4A8F-B7DC-2E5B9557C321}" srcOrd="0" destOrd="9" presId="urn:microsoft.com/office/officeart/2005/8/layout/default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3EAA0D13-28FA-47D3-8366-2DA5FCEEC739}" srcId="{5CFAA875-1F7B-4C44-A6F1-855B539FD8F7}" destId="{B44CF22B-2DEC-4395-8B1F-84A4B8B2814C}" srcOrd="0" destOrd="0" parTransId="{A18DA5B7-2934-45EA-AA89-894D5F8D0EFC}" sibTransId="{02D1061D-3F06-4522-97D7-4186F0E0671B}"/>
    <dgm:cxn modelId="{0E38C714-D4F9-4C9F-B165-510556735814}" type="presOf" srcId="{9E53E102-C24D-4730-9FE1-DF04E3DDA99D}" destId="{17F224EC-808A-4A8F-B7DC-2E5B9557C321}" srcOrd="0" destOrd="1" presId="urn:microsoft.com/office/officeart/2005/8/layout/default"/>
    <dgm:cxn modelId="{DD46B528-091A-4D33-8750-0C1A48D7DFF9}" type="presOf" srcId="{45013930-1143-4BE0-9438-E263C9BD7B25}" destId="{17F224EC-808A-4A8F-B7DC-2E5B9557C321}" srcOrd="0" destOrd="16" presId="urn:microsoft.com/office/officeart/2005/8/layout/default"/>
    <dgm:cxn modelId="{A308552D-063D-4BC8-93C3-D607BBEF56BA}" type="presOf" srcId="{B01B1E00-4A94-4D7D-B900-412995007B3A}" destId="{17F224EC-808A-4A8F-B7DC-2E5B9557C321}" srcOrd="0" destOrd="14" presId="urn:microsoft.com/office/officeart/2005/8/layout/default"/>
    <dgm:cxn modelId="{0C90DB30-1213-4EDE-A93C-2AEA56395228}" type="presOf" srcId="{4877F48C-DEAB-44E5-B623-194435D25F63}" destId="{17F224EC-808A-4A8F-B7DC-2E5B9557C321}" srcOrd="0" destOrd="6" presId="urn:microsoft.com/office/officeart/2005/8/layout/default"/>
    <dgm:cxn modelId="{80A5F031-27A1-4635-A84C-43F887D2CFDC}" srcId="{5CFAA875-1F7B-4C44-A6F1-855B539FD8F7}" destId="{7930C854-9A00-4C90-8FAE-A29044F3CF3A}" srcOrd="3" destOrd="0" parTransId="{DB8D0DB2-094D-4888-A353-8A2F2A26C0C0}" sibTransId="{B25D5643-52F5-46E6-A608-3F19EE8350B4}"/>
    <dgm:cxn modelId="{7E28B439-3338-4699-88F0-3CE57CA4F2C4}" srcId="{13B849B3-EE92-4F22-8F7E-142A51942BD8}" destId="{A2F26480-4A7B-47E3-BFE1-D690769F9236}" srcOrd="1" destOrd="0" parTransId="{3389CB14-5C87-4653-9EEB-4EC3341C60B8}" sibTransId="{57461699-89A0-4AC4-BA80-73D27E198D96}"/>
    <dgm:cxn modelId="{D0C7E44B-923D-4819-A04E-F22E4F71B287}" srcId="{13B849B3-EE92-4F22-8F7E-142A51942BD8}" destId="{C9DE7A86-00A6-4A60-B0B8-83994538F2E7}" srcOrd="8" destOrd="0" parTransId="{77A7A182-2DE7-48B6-875E-F37522978FD5}" sibTransId="{6E92CBB2-20CD-4055-A944-24A75E5FC434}"/>
    <dgm:cxn modelId="{E541504D-72C4-47D2-B2EF-E382F911238C}" srcId="{13B849B3-EE92-4F22-8F7E-142A51942BD8}" destId="{8CD139A6-FEED-4C94-8176-4DD524F028BE}" srcOrd="6" destOrd="0" parTransId="{24461201-9E6E-4496-8B34-1E8872FDC963}" sibTransId="{C5E82110-5112-4E1D-80DE-F953E2A6DB59}"/>
    <dgm:cxn modelId="{77BDD852-2349-4CA8-9161-F31B08AAB88F}" type="presOf" srcId="{5CFAA875-1F7B-4C44-A6F1-855B539FD8F7}" destId="{17F224EC-808A-4A8F-B7DC-2E5B9557C321}" srcOrd="0" destOrd="8" presId="urn:microsoft.com/office/officeart/2005/8/layout/default"/>
    <dgm:cxn modelId="{F1149256-4846-48E4-9448-7313A86590DD}" type="presOf" srcId="{C8330427-0822-4E52-B101-8F71B7704093}" destId="{17F224EC-808A-4A8F-B7DC-2E5B9557C321}" srcOrd="0" destOrd="17" presId="urn:microsoft.com/office/officeart/2005/8/layout/default"/>
    <dgm:cxn modelId="{D4524B5E-0E17-47F4-B223-0C261C5A3DE4}" type="presOf" srcId="{0AD9B432-AA33-42A7-A388-5401F59636B1}" destId="{17F224EC-808A-4A8F-B7DC-2E5B9557C321}" srcOrd="0" destOrd="4" presId="urn:microsoft.com/office/officeart/2005/8/layout/default"/>
    <dgm:cxn modelId="{B84C2263-D638-4966-ADF6-A92F41BA3689}" srcId="{5CFAA875-1F7B-4C44-A6F1-855B539FD8F7}" destId="{24307560-80CB-43C5-935B-0EFEDCD5E696}" srcOrd="1" destOrd="0" parTransId="{915D4F8A-30AC-4B7F-A6B6-35D3C6B321BE}" sibTransId="{0D205CB5-8553-48E7-823A-EB5FCC9A5B72}"/>
    <dgm:cxn modelId="{8948A86B-9354-4E81-9636-1D9D2B8EA598}" type="presOf" srcId="{B9C33B7F-C142-4D1F-9F94-94BBD6FCC38E}" destId="{17F224EC-808A-4A8F-B7DC-2E5B9557C321}" srcOrd="0" destOrd="11" presId="urn:microsoft.com/office/officeart/2005/8/layout/default"/>
    <dgm:cxn modelId="{49AA516E-7D6D-4B08-9205-962D618649DA}" srcId="{13B849B3-EE92-4F22-8F7E-142A51942BD8}" destId="{4877F48C-DEAB-44E5-B623-194435D25F63}" srcOrd="5" destOrd="0" parTransId="{1BD90C62-273F-47BE-A6EE-AF1518E8E2A2}" sibTransId="{AAF5CE58-9D85-40F3-96E6-CF66A68C3C79}"/>
    <dgm:cxn modelId="{E55ADE70-1AF5-4AB1-8466-6CBF10D05183}" srcId="{13B849B3-EE92-4F22-8F7E-142A51942BD8}" destId="{9E53E102-C24D-4730-9FE1-DF04E3DDA99D}" srcOrd="0" destOrd="0" parTransId="{D806C898-D447-4D99-9007-D012324DE4A9}" sibTransId="{70653D59-093C-4996-9D35-F5ED68D99A1C}"/>
    <dgm:cxn modelId="{B0D0A379-7233-4CF2-BDC2-A736CF13BD39}" type="presOf" srcId="{A2F26480-4A7B-47E3-BFE1-D690769F9236}" destId="{17F224EC-808A-4A8F-B7DC-2E5B9557C321}" srcOrd="0" destOrd="2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3E73A386-0C85-41B7-8860-3C13331AAC17}" srcId="{13B849B3-EE92-4F22-8F7E-142A51942BD8}" destId="{9526D50C-C196-4BB9-8BD8-CB6D73284456}" srcOrd="4" destOrd="0" parTransId="{FFCAE27D-1F1F-4358-AA49-AD5C2FDBACD5}" sibTransId="{2926E1ED-402C-4C41-B258-900D2BD881B8}"/>
    <dgm:cxn modelId="{6973F5A6-6242-4889-8437-FA4C75A69F63}" type="presOf" srcId="{8CD139A6-FEED-4C94-8176-4DD524F028BE}" destId="{17F224EC-808A-4A8F-B7DC-2E5B9557C321}" srcOrd="0" destOrd="7" presId="urn:microsoft.com/office/officeart/2005/8/layout/default"/>
    <dgm:cxn modelId="{7BA809B2-5583-4460-87AB-08BC04E5BAA4}" srcId="{13B849B3-EE92-4F22-8F7E-142A51942BD8}" destId="{084C9CA9-D999-49BE-A127-79255B6A525E}" srcOrd="2" destOrd="0" parTransId="{B002823E-D4CE-4BAD-9925-05B868D49356}" sibTransId="{864CF402-12C2-45ED-932D-9925707C87E4}"/>
    <dgm:cxn modelId="{59A135B3-6556-4193-BBFA-05375437B550}" srcId="{13B849B3-EE92-4F22-8F7E-142A51942BD8}" destId="{0AD9B432-AA33-42A7-A388-5401F59636B1}" srcOrd="3" destOrd="0" parTransId="{B1056687-E461-4415-97C4-B2C24EDD4996}" sibTransId="{B107DA7E-D8A7-4ECB-845F-EA73F7F29266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966257CA-FF4C-4DC3-96CB-FE89CA3C6373}" srcId="{13B849B3-EE92-4F22-8F7E-142A51942BD8}" destId="{45013930-1143-4BE0-9438-E263C9BD7B25}" srcOrd="9" destOrd="0" parTransId="{7A7F5F8A-53C0-4DB0-9320-50C07C6E0AF4}" sibTransId="{EE6D08D2-B0AA-4783-BDE0-44785BA16807}"/>
    <dgm:cxn modelId="{950A44CB-FE3E-4BFF-A682-7661E92A451A}" type="presOf" srcId="{7930C854-9A00-4C90-8FAE-A29044F3CF3A}" destId="{17F224EC-808A-4A8F-B7DC-2E5B9557C321}" srcOrd="0" destOrd="12" presId="urn:microsoft.com/office/officeart/2005/8/layout/default"/>
    <dgm:cxn modelId="{3672E9CC-40BA-4753-8923-F6634A221AD1}" srcId="{13B849B3-EE92-4F22-8F7E-142A51942BD8}" destId="{5CFAA875-1F7B-4C44-A6F1-855B539FD8F7}" srcOrd="7" destOrd="0" parTransId="{451481E2-8333-4D89-BC67-CAAC0649B412}" sibTransId="{5084703D-F888-4E60-981A-2AE5983A59A0}"/>
    <dgm:cxn modelId="{1A0653DE-3E9B-4734-90B2-DB2DAF0A44BF}" srcId="{5CFAA875-1F7B-4C44-A6F1-855B539FD8F7}" destId="{4E1C72AC-1785-4DE7-A38E-FC7570C675C2}" srcOrd="4" destOrd="0" parTransId="{294AB11A-0597-4F50-8FAF-2CC2F922406D}" sibTransId="{6DC18982-633E-48CD-BD9C-B0720950948F}"/>
    <dgm:cxn modelId="{63F054E3-119A-4D0D-8744-CEB6F651F64B}" type="presOf" srcId="{4E1C72AC-1785-4DE7-A38E-FC7570C675C2}" destId="{17F224EC-808A-4A8F-B7DC-2E5B9557C321}" srcOrd="0" destOrd="13" presId="urn:microsoft.com/office/officeart/2005/8/layout/default"/>
    <dgm:cxn modelId="{C8407AE6-A9D6-4086-99A1-895B9C0402F7}" type="presOf" srcId="{9526D50C-C196-4BB9-8BD8-CB6D73284456}" destId="{17F224EC-808A-4A8F-B7DC-2E5B9557C321}" srcOrd="0" destOrd="5" presId="urn:microsoft.com/office/officeart/2005/8/layout/default"/>
    <dgm:cxn modelId="{FF03B9EB-E75C-4072-81FB-06470B68583A}" type="presOf" srcId="{C9DE7A86-00A6-4A60-B0B8-83994538F2E7}" destId="{17F224EC-808A-4A8F-B7DC-2E5B9557C321}" srcOrd="0" destOrd="15" presId="urn:microsoft.com/office/officeart/2005/8/layout/default"/>
    <dgm:cxn modelId="{386085F2-9FBD-4522-949E-142CE8E8A297}" srcId="{13B849B3-EE92-4F22-8F7E-142A51942BD8}" destId="{C8330427-0822-4E52-B101-8F71B7704093}" srcOrd="10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B9C33B7F-C142-4D1F-9F94-94BBD6FCC38E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Camps</a:t>
          </a:r>
        </a:p>
      </dgm:t>
    </dgm:pt>
    <dgm:pt modelId="{C8EA6512-DBDF-4936-9ACF-527C7B343874}" type="parTrans" cxnId="{5F40440E-71F1-4E86-BD47-BC39D95873E6}">
      <dgm:prSet/>
      <dgm:spPr/>
      <dgm:t>
        <a:bodyPr/>
        <a:lstStyle/>
        <a:p>
          <a:endParaRPr lang="en-US"/>
        </a:p>
      </dgm:t>
    </dgm:pt>
    <dgm:pt modelId="{27F3F4BD-3BB9-4DAF-A2A2-0D8DF2139DD2}" type="sibTrans" cxnId="{5F40440E-71F1-4E86-BD47-BC39D95873E6}">
      <dgm:prSet/>
      <dgm:spPr/>
      <dgm:t>
        <a:bodyPr/>
        <a:lstStyle/>
        <a:p>
          <a:endParaRPr lang="en-US"/>
        </a:p>
      </dgm:t>
    </dgm:pt>
    <dgm:pt modelId="{7930C854-9A00-4C90-8FAE-A29044F3CF3A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Golf/Golf Maintenance</a:t>
          </a:r>
        </a:p>
      </dgm:t>
    </dgm:pt>
    <dgm:pt modelId="{DB8D0DB2-094D-4888-A353-8A2F2A26C0C0}" type="parTrans" cxnId="{80A5F031-27A1-4635-A84C-43F887D2CFDC}">
      <dgm:prSet/>
      <dgm:spPr/>
      <dgm:t>
        <a:bodyPr/>
        <a:lstStyle/>
        <a:p>
          <a:endParaRPr lang="en-US"/>
        </a:p>
      </dgm:t>
    </dgm:pt>
    <dgm:pt modelId="{B25D5643-52F5-46E6-A608-3F19EE8350B4}" type="sibTrans" cxnId="{80A5F031-27A1-4635-A84C-43F887D2CFDC}">
      <dgm:prSet/>
      <dgm:spPr/>
      <dgm:t>
        <a:bodyPr/>
        <a:lstStyle/>
        <a:p>
          <a:endParaRPr lang="en-US"/>
        </a:p>
      </dgm:t>
    </dgm:pt>
    <dgm:pt modelId="{4E1C72AC-1785-4DE7-A38E-FC7570C675C2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</dgm:t>
    </dgm:pt>
    <dgm:pt modelId="{294AB11A-0597-4F50-8FAF-2CC2F922406D}" type="parTrans" cxnId="{1A0653DE-3E9B-4734-90B2-DB2DAF0A44BF}">
      <dgm:prSet/>
      <dgm:spPr/>
      <dgm:t>
        <a:bodyPr/>
        <a:lstStyle/>
        <a:p>
          <a:endParaRPr lang="en-US"/>
        </a:p>
      </dgm:t>
    </dgm:pt>
    <dgm:pt modelId="{6DC18982-633E-48CD-BD9C-B0720950948F}" type="sibTrans" cxnId="{1A0653DE-3E9B-4734-90B2-DB2DAF0A44BF}">
      <dgm:prSet/>
      <dgm:spPr/>
      <dgm:t>
        <a:bodyPr/>
        <a:lstStyle/>
        <a:p>
          <a:endParaRPr lang="en-US"/>
        </a:p>
      </dgm:t>
    </dgm:pt>
    <dgm:pt modelId="{B01B1E00-4A94-4D7D-B900-412995007B3A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Food &amp; Beverage</a:t>
          </a:r>
        </a:p>
      </dgm:t>
    </dgm:pt>
    <dgm:pt modelId="{C8BB64BF-3B99-43A0-8ECC-92238FCC1577}" type="parTrans" cxnId="{2C17680E-786C-43F2-84F4-BFBF681E90EB}">
      <dgm:prSet/>
      <dgm:spPr/>
      <dgm:t>
        <a:bodyPr/>
        <a:lstStyle/>
        <a:p>
          <a:endParaRPr lang="en-US"/>
        </a:p>
      </dgm:t>
    </dgm:pt>
    <dgm:pt modelId="{8EA3B89C-B41A-44FD-8F3A-FF2D3810C6AA}" type="sibTrans" cxnId="{2C17680E-786C-43F2-84F4-BFBF681E90EB}">
      <dgm:prSet/>
      <dgm:spPr/>
      <dgm:t>
        <a:bodyPr/>
        <a:lstStyle/>
        <a:p>
          <a:endParaRPr lang="en-US"/>
        </a:p>
      </dgm:t>
    </dgm:pt>
    <dgm:pt modelId="{C9DE7A86-00A6-4A60-B0B8-83994538F2E7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Audit</a:t>
          </a:r>
        </a:p>
      </dgm:t>
    </dgm:pt>
    <dgm:pt modelId="{77A7A182-2DE7-48B6-875E-F37522978FD5}" type="parTrans" cxnId="{D0C7E44B-923D-4819-A04E-F22E4F71B287}">
      <dgm:prSet/>
      <dgm:spPr/>
      <dgm:t>
        <a:bodyPr/>
        <a:lstStyle/>
        <a:p>
          <a:endParaRPr lang="en-US"/>
        </a:p>
      </dgm:t>
    </dgm:pt>
    <dgm:pt modelId="{6E92CBB2-20CD-4055-A944-24A75E5FC434}" type="sibTrans" cxnId="{D0C7E44B-923D-4819-A04E-F22E4F71B287}">
      <dgm:prSet/>
      <dgm:spPr/>
      <dgm:t>
        <a:bodyPr/>
        <a:lstStyle/>
        <a:p>
          <a:endParaRPr lang="en-US"/>
        </a:p>
      </dgm:t>
    </dgm:pt>
    <dgm:pt modelId="{616C2FD4-7AF6-40EB-91CD-ADADB3A2CE47}">
      <dgm:prSet custT="1"/>
      <dgm:spPr>
        <a:noFill/>
        <a:ln>
          <a:noFill/>
        </a:ln>
      </dgm:spPr>
      <dgm:t>
        <a:bodyPr/>
        <a:lstStyle/>
        <a:p>
          <a:pPr marL="687388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Personnel</a:t>
          </a:r>
        </a:p>
      </dgm:t>
    </dgm:pt>
    <dgm:pt modelId="{1D596349-D207-47B9-BCFA-7FB3C47C3A67}" type="parTrans" cxnId="{461B59F6-808A-4B20-B5D7-B597525D8FCF}">
      <dgm:prSet/>
      <dgm:spPr/>
    </dgm:pt>
    <dgm:pt modelId="{0CBEEACD-5174-488B-84D9-8CF38FAF6E97}" type="sibTrans" cxnId="{461B59F6-808A-4B20-B5D7-B597525D8FCF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5F40440E-71F1-4E86-BD47-BC39D95873E6}" srcId="{13B849B3-EE92-4F22-8F7E-142A51942BD8}" destId="{B9C33B7F-C142-4D1F-9F94-94BBD6FCC38E}" srcOrd="0" destOrd="0" parTransId="{C8EA6512-DBDF-4936-9ACF-527C7B343874}" sibTransId="{27F3F4BD-3BB9-4DAF-A2A2-0D8DF2139DD2}"/>
    <dgm:cxn modelId="{2C17680E-786C-43F2-84F4-BFBF681E90EB}" srcId="{B9C33B7F-C142-4D1F-9F94-94BBD6FCC38E}" destId="{B01B1E00-4A94-4D7D-B900-412995007B3A}" srcOrd="2" destOrd="0" parTransId="{C8BB64BF-3B99-43A0-8ECC-92238FCC1577}" sibTransId="{8EA3B89C-B41A-44FD-8F3A-FF2D3810C6AA}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A308552D-063D-4BC8-93C3-D607BBEF56BA}" type="presOf" srcId="{B01B1E00-4A94-4D7D-B900-412995007B3A}" destId="{17F224EC-808A-4A8F-B7DC-2E5B9557C321}" srcOrd="0" destOrd="4" presId="urn:microsoft.com/office/officeart/2005/8/layout/default"/>
    <dgm:cxn modelId="{80A5F031-27A1-4635-A84C-43F887D2CFDC}" srcId="{B9C33B7F-C142-4D1F-9F94-94BBD6FCC38E}" destId="{7930C854-9A00-4C90-8FAE-A29044F3CF3A}" srcOrd="0" destOrd="0" parTransId="{DB8D0DB2-094D-4888-A353-8A2F2A26C0C0}" sibTransId="{B25D5643-52F5-46E6-A608-3F19EE8350B4}"/>
    <dgm:cxn modelId="{D0C7E44B-923D-4819-A04E-F22E4F71B287}" srcId="{13B849B3-EE92-4F22-8F7E-142A51942BD8}" destId="{C9DE7A86-00A6-4A60-B0B8-83994538F2E7}" srcOrd="1" destOrd="0" parTransId="{77A7A182-2DE7-48B6-875E-F37522978FD5}" sibTransId="{6E92CBB2-20CD-4055-A944-24A75E5FC434}"/>
    <dgm:cxn modelId="{F1149256-4846-48E4-9448-7313A86590DD}" type="presOf" srcId="{C8330427-0822-4E52-B101-8F71B7704093}" destId="{17F224EC-808A-4A8F-B7DC-2E5B9557C321}" srcOrd="0" destOrd="7" presId="urn:microsoft.com/office/officeart/2005/8/layout/default"/>
    <dgm:cxn modelId="{8948A86B-9354-4E81-9636-1D9D2B8EA598}" type="presOf" srcId="{B9C33B7F-C142-4D1F-9F94-94BBD6FCC38E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950A44CB-FE3E-4BFF-A682-7661E92A451A}" type="presOf" srcId="{7930C854-9A00-4C90-8FAE-A29044F3CF3A}" destId="{17F224EC-808A-4A8F-B7DC-2E5B9557C321}" srcOrd="0" destOrd="2" presId="urn:microsoft.com/office/officeart/2005/8/layout/default"/>
    <dgm:cxn modelId="{C27B17CC-27F1-4F39-825F-678B753AC174}" type="presOf" srcId="{616C2FD4-7AF6-40EB-91CD-ADADB3A2CE47}" destId="{17F224EC-808A-4A8F-B7DC-2E5B9557C321}" srcOrd="0" destOrd="6" presId="urn:microsoft.com/office/officeart/2005/8/layout/default"/>
    <dgm:cxn modelId="{1A0653DE-3E9B-4734-90B2-DB2DAF0A44BF}" srcId="{B9C33B7F-C142-4D1F-9F94-94BBD6FCC38E}" destId="{4E1C72AC-1785-4DE7-A38E-FC7570C675C2}" srcOrd="1" destOrd="0" parTransId="{294AB11A-0597-4F50-8FAF-2CC2F922406D}" sibTransId="{6DC18982-633E-48CD-BD9C-B0720950948F}"/>
    <dgm:cxn modelId="{63F054E3-119A-4D0D-8744-CEB6F651F64B}" type="presOf" srcId="{4E1C72AC-1785-4DE7-A38E-FC7570C675C2}" destId="{17F224EC-808A-4A8F-B7DC-2E5B9557C321}" srcOrd="0" destOrd="3" presId="urn:microsoft.com/office/officeart/2005/8/layout/default"/>
    <dgm:cxn modelId="{FF03B9EB-E75C-4072-81FB-06470B68583A}" type="presOf" srcId="{C9DE7A86-00A6-4A60-B0B8-83994538F2E7}" destId="{17F224EC-808A-4A8F-B7DC-2E5B9557C321}" srcOrd="0" destOrd="5" presId="urn:microsoft.com/office/officeart/2005/8/layout/default"/>
    <dgm:cxn modelId="{386085F2-9FBD-4522-949E-142CE8E8A297}" srcId="{13B849B3-EE92-4F22-8F7E-142A51942BD8}" destId="{C8330427-0822-4E52-B101-8F71B7704093}" srcOrd="3" destOrd="0" parTransId="{50838DAC-9624-48C2-A863-AB02E02EDFB2}" sibTransId="{3C3F3C89-C0AA-4665-A4CF-A6FE61D29742}"/>
    <dgm:cxn modelId="{461B59F6-808A-4B20-B5D7-B597525D8FCF}" srcId="{13B849B3-EE92-4F22-8F7E-142A51942BD8}" destId="{616C2FD4-7AF6-40EB-91CD-ADADB3A2CE47}" srcOrd="2" destOrd="0" parTransId="{1D596349-D207-47B9-BCFA-7FB3C47C3A67}" sibTransId="{0CBEEACD-5174-488B-84D9-8CF38FAF6E97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018" y="0"/>
          <a:ext cx="8221563" cy="57165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Pickleball Courts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Recreation Pier &amp; Kayak Launch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Water Taxi/T-Docks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Landscaping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Bulkheads/Dredging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Ballfield Irrigation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Camps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Golf/Golf Maintenance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Food &amp; Beverage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Audit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Personnel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8" y="0"/>
        <a:ext cx="8221563" cy="571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Camps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Golf/Golf Maintenance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Food &amp; Beverage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Audit</a:t>
          </a:r>
        </a:p>
        <a:p>
          <a:pPr marL="687388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Personnel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72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4/20/22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4/20/22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4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9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9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2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9ED1-20B6-486E-AD1A-0AF57D3268A8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462" y="976508"/>
            <a:ext cx="4143979" cy="2367221"/>
          </a:xfrm>
        </p:spPr>
        <p:txBody>
          <a:bodyPr>
            <a:normAutofit/>
          </a:bodyPr>
          <a:lstStyle/>
          <a:p>
            <a:r>
              <a:rPr lang="en-US" sz="4700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4148190" cy="16065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April 20, 2022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78376" y="16171"/>
            <a:ext cx="5245186" cy="486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Taxi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 Bay Hopper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boats – two based at 118</a:t>
            </a:r>
            <a:r>
              <a:rPr lang="en-US" sz="16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street; one based in West OC Harbor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27’ Carolina Skiffs; licensed and inspected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Incorporating Ocean Pines Yacht Club into their daily stops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stops in Ocean City and West Ocean City</a:t>
            </a:r>
          </a:p>
          <a:p>
            <a:pPr marL="1201738" lvl="2" indent="-287338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118</a:t>
            </a:r>
            <a:r>
              <a:rPr lang="en-US" sz="14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Street, mid-town (48</a:t>
            </a:r>
            <a:r>
              <a:rPr lang="en-US" sz="14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Street), downtown (Dorchester Street), and West Ocean City (OC Harbor)</a:t>
            </a:r>
          </a:p>
          <a:p>
            <a:pPr marL="1201738" lvl="2" indent="-287338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One-way pass $15 and round trip pass $25; can be purchased through the app or at their primary location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Stops estimated at 12:45 p.m., 3:45 p.m., 6:45 p.m. at Ocean Pines Beach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Seacrets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2:15 p.m., 5:15 p.m., 8:15 p.m. at Yacht Club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Stops will last no longer than 15 minutes to load/unload passengers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Our Taxi Boat">
            <a:extLst>
              <a:ext uri="{FF2B5EF4-FFF2-40B4-BE49-F238E27FC236}">
                <a16:creationId xmlns:a16="http://schemas.microsoft.com/office/drawing/2014/main" id="{3CDE1B53-2C55-4649-AD2A-43372A91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267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0B974A9-E5B1-4CBB-B92F-C37E73641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5916" r="13767" b="36846"/>
          <a:stretch/>
        </p:blipFill>
        <p:spPr>
          <a:xfrm>
            <a:off x="5695406" y="-20218"/>
            <a:ext cx="3448594" cy="38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779B5-C83A-4F69-8CA5-D07C5AAA3830}"/>
              </a:ext>
            </a:extLst>
          </p:cNvPr>
          <p:cNvSpPr txBox="1"/>
          <p:nvPr/>
        </p:nvSpPr>
        <p:spPr>
          <a:xfrm>
            <a:off x="78376" y="4803967"/>
            <a:ext cx="8796105" cy="135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T-Docks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Status:  due for installation end of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 Cost:  $65,000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or D dock to be used for water taxi</a:t>
            </a:r>
          </a:p>
        </p:txBody>
      </p:sp>
    </p:spTree>
    <p:extLst>
      <p:ext uri="{BB962C8B-B14F-4D97-AF65-F5344CB8AC3E}">
        <p14:creationId xmlns:p14="http://schemas.microsoft.com/office/powerpoint/2010/main" val="24443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995749" y="7362"/>
            <a:ext cx="3601865" cy="604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Landscaping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Cherry Trees: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Yoshino Cherry Trees (also known as the Japanese Flowering Cherry), is known for its vibrant display of white-pink blossoms and faint almond fragrance in the springtime; glossy bark and dark green leaves in the summertime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first cherry trees to bloom; produces small dark berries that attract birds and butterflies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 tolerant – requires mulch to help prevent the moisture from evaporating; use of gator bags until the tree becomes established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not require pruning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cost:  $9,275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Palm Trees: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palm trees and 5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robellini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ordered; will be installed at Beach Club in mid-May</a:t>
            </a:r>
          </a:p>
          <a:p>
            <a:pPr marL="461963" lvl="1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cost:  $10,500</a:t>
            </a:r>
          </a:p>
        </p:txBody>
      </p:sp>
      <p:pic>
        <p:nvPicPr>
          <p:cNvPr id="3" name="Picture 2" descr="A body of water with trees and grass around it&#10;&#10;Description automatically generated with medium confidence">
            <a:extLst>
              <a:ext uri="{FF2B5EF4-FFF2-40B4-BE49-F238E27FC236}">
                <a16:creationId xmlns:a16="http://schemas.microsoft.com/office/drawing/2014/main" id="{65584C43-581A-4EF8-B350-6DD2531DD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2184"/>
            <a:ext cx="3115474" cy="2076476"/>
          </a:xfrm>
          <a:prstGeom prst="rect">
            <a:avLst/>
          </a:prstGeom>
        </p:spPr>
      </p:pic>
      <p:pic>
        <p:nvPicPr>
          <p:cNvPr id="6" name="Picture 5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73A45C59-4D14-4EF5-A310-D4E7751F9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392"/>
            <a:ext cx="3115474" cy="2076476"/>
          </a:xfrm>
          <a:prstGeom prst="rect">
            <a:avLst/>
          </a:prstGeom>
        </p:spPr>
      </p:pic>
      <p:pic>
        <p:nvPicPr>
          <p:cNvPr id="4" name="Picture 3" descr="A picture containing sky, outdoor, tree, ground&#10;&#10;Description automatically generated">
            <a:extLst>
              <a:ext uri="{FF2B5EF4-FFF2-40B4-BE49-F238E27FC236}">
                <a16:creationId xmlns:a16="http://schemas.microsoft.com/office/drawing/2014/main" id="{89014372-AF08-4D3E-A44D-0B5B8336A6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r="37904" b="5238"/>
          <a:stretch/>
        </p:blipFill>
        <p:spPr>
          <a:xfrm>
            <a:off x="6600183" y="-1"/>
            <a:ext cx="2543818" cy="3500847"/>
          </a:xfrm>
          <a:prstGeom prst="rect">
            <a:avLst/>
          </a:prstGeom>
        </p:spPr>
      </p:pic>
      <p:pic>
        <p:nvPicPr>
          <p:cNvPr id="2050" name="Picture 2" descr="Phoenix roebelenii (Dwarf Date Palm, Miniature Date Palm, Pygmy Date Palm, Robellini  Palm, Roebelin Palm) | North Carolina Extension Gardener Plant Toolbox">
            <a:extLst>
              <a:ext uri="{FF2B5EF4-FFF2-40B4-BE49-F238E27FC236}">
                <a16:creationId xmlns:a16="http://schemas.microsoft.com/office/drawing/2014/main" id="{883C5863-46D3-4899-957B-322456085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8398"/>
          <a:stretch/>
        </p:blipFill>
        <p:spPr bwMode="auto">
          <a:xfrm>
            <a:off x="6597615" y="3701143"/>
            <a:ext cx="2546386" cy="21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7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62838" y="16171"/>
            <a:ext cx="8752562" cy="209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Bulkheads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Bulkhead project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 completion</a:t>
            </a: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 Pintail Drive and Crab Cay Court</a:t>
            </a: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stage of project (backfill) currently being done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Bulkhead project to be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gin in the Fall</a:t>
            </a: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North Pintail Drive and Pintail Park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F0C3D-C7BB-4AA3-B889-D02642C15AAF}"/>
              </a:ext>
            </a:extLst>
          </p:cNvPr>
          <p:cNvSpPr txBox="1"/>
          <p:nvPr/>
        </p:nvSpPr>
        <p:spPr>
          <a:xfrm>
            <a:off x="162838" y="2519893"/>
            <a:ext cx="8752562" cy="245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Dredging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approval from MDE on the applications submitted to them in 2020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Worcester County permit applied for at end of March</a:t>
            </a: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approved by end of April, will conduct dredging on 22 properties in July; if delayed,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will not start until this Fall (prior to bulkhead replacement)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application locations being surveyed; once complete, will apply for permit with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MDE </a:t>
            </a: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0" y="16075"/>
            <a:ext cx="9143999" cy="84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 Repair – Teal Bay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ymail_attachmentId5be6068d-0908-44e2-8b15-d370ade44f28">
            <a:extLst>
              <a:ext uri="{FF2B5EF4-FFF2-40B4-BE49-F238E27FC236}">
                <a16:creationId xmlns:a16="http://schemas.microsoft.com/office/drawing/2014/main" id="{ECA61837-3944-4463-A8CB-13AA8FD68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30631" b="27196"/>
          <a:stretch/>
        </p:blipFill>
        <p:spPr bwMode="auto">
          <a:xfrm>
            <a:off x="161517" y="1074358"/>
            <a:ext cx="5050991" cy="479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7148BC8E-D5CC-4A0A-84B5-1E491DA0E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9"/>
          <a:stretch/>
        </p:blipFill>
        <p:spPr>
          <a:xfrm>
            <a:off x="5647101" y="1074358"/>
            <a:ext cx="3253060" cy="47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0" y="16075"/>
            <a:ext cx="9143999" cy="550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Mailboxes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83464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Specifications: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 of aluminum, anodized finish; inside made of galvannealed steel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5-year warranty on all mailboxes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cluster boxes needing replacement will need to conform with USPS 2006 Standard 4-C Regulations (flat style compartments instead of cube style compartments)</a:t>
            </a:r>
          </a:p>
          <a:p>
            <a:pPr marL="342900" marR="0" lvl="0" indent="-283464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Evaluation: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Visited all 55 mailbox sites and high priority locations determined</a:t>
            </a:r>
          </a:p>
          <a:p>
            <a:pPr marL="1257300" lvl="2" indent="-28346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 pedestals need replacing; 13 pedestals high priority</a:t>
            </a:r>
          </a:p>
          <a:p>
            <a:pPr marL="1257300" lvl="2" indent="-28346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mailboxes need replacing; 3 mailboxes high priority</a:t>
            </a:r>
          </a:p>
          <a:p>
            <a:pPr marL="1257300" lvl="2" indent="-28346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areas need stone work/new concrete; 4 location high priority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83464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Plan: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all mailbox sites</a:t>
            </a:r>
          </a:p>
          <a:p>
            <a:pPr marL="1257300" lvl="2" indent="-28346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site completed on 3/26 a success – removed all dirt, tape and loose rust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pedestals ordered; 2 received (other on backorder)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Obtaining bids from local supplier in Milford, DE along with nationwide suppliers for mailboxes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concrete issues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510949D-7747-43B2-96BC-ACFA3CB26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45973" r="28044" b="16853"/>
          <a:stretch/>
        </p:blipFill>
        <p:spPr bwMode="auto">
          <a:xfrm>
            <a:off x="6780898" y="2010588"/>
            <a:ext cx="2363101" cy="1746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containing ground, outdoor, way, sidewalk&#10;&#10;Description automatically generated">
            <a:extLst>
              <a:ext uri="{FF2B5EF4-FFF2-40B4-BE49-F238E27FC236}">
                <a16:creationId xmlns:a16="http://schemas.microsoft.com/office/drawing/2014/main" id="{56C176E9-1A32-4AD1-9B7D-5C2833FE0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04" y="5217903"/>
            <a:ext cx="2186795" cy="1640097"/>
          </a:xfrm>
          <a:prstGeom prst="rect">
            <a:avLst/>
          </a:prstGeom>
        </p:spPr>
      </p:pic>
      <p:pic>
        <p:nvPicPr>
          <p:cNvPr id="11" name="Picture 10" descr="A picture containing stone, concrete, cement&#10;&#10;Description automatically generated">
            <a:extLst>
              <a:ext uri="{FF2B5EF4-FFF2-40B4-BE49-F238E27FC236}">
                <a16:creationId xmlns:a16="http://schemas.microsoft.com/office/drawing/2014/main" id="{1153B42D-C3D0-4E12-8DDF-26B790EB7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5704" y="4900060"/>
            <a:ext cx="2237647" cy="1678235"/>
          </a:xfrm>
          <a:prstGeom prst="rect">
            <a:avLst/>
          </a:prstGeom>
        </p:spPr>
      </p:pic>
      <p:pic>
        <p:nvPicPr>
          <p:cNvPr id="12" name="Picture 1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43213A8-B8CC-4CA7-8E44-4CE36CE79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73" y="5199466"/>
            <a:ext cx="2211378" cy="16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/>
              <a:t>march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2/28/22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3/31/22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88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2/28/22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in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3/31/22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Violations (includes legal)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WORK ORDERS</a:t>
            </a:r>
            <a:br>
              <a:rPr lang="en-US" b="1" u="sng" dirty="0"/>
            </a:br>
            <a:r>
              <a:rPr lang="en-US" b="1" u="sng" dirty="0"/>
              <a:t>march</a:t>
            </a:r>
            <a:br>
              <a:rPr lang="en-US" b="1" u="sng" dirty="0"/>
            </a:br>
            <a:r>
              <a:rPr lang="en-US" b="1" u="sng" dirty="0"/>
              <a:t>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571175" y="2521994"/>
          <a:ext cx="8046719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Open Work Orders as of 2/28/22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Work Orders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Work Orders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Open Work Orders as of 3/31/22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27CC6C-6D55-4EEC-98B0-3FD3CDA96923}"/>
              </a:ext>
            </a:extLst>
          </p:cNvPr>
          <p:cNvSpPr txBox="1"/>
          <p:nvPr/>
        </p:nvSpPr>
        <p:spPr>
          <a:xfrm>
            <a:off x="1306285" y="4423955"/>
            <a:ext cx="697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112 work orders initiated in March:  33 drainage; 20 grounds/landscaping; 14 roads; 4 bulkhead, 41 general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Remainder still open in drainage and general maintenance</a:t>
            </a:r>
          </a:p>
        </p:txBody>
      </p:sp>
    </p:spTree>
    <p:extLst>
      <p:ext uri="{BB962C8B-B14F-4D97-AF65-F5344CB8AC3E}">
        <p14:creationId xmlns:p14="http://schemas.microsoft.com/office/powerpoint/2010/main" val="174504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28600" y="-17421"/>
            <a:ext cx="8686800" cy="85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Ballfields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28933F80-6F5A-4262-8DC9-2D8C99C6A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441600"/>
            <a:ext cx="4214949" cy="2802493"/>
          </a:xfrm>
          <a:prstGeom prst="rect">
            <a:avLst/>
          </a:prstGeom>
        </p:spPr>
      </p:pic>
      <p:pic>
        <p:nvPicPr>
          <p:cNvPr id="6" name="Picture 5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D27254FC-4BCD-4ACB-B78F-95ABA491F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498103"/>
            <a:ext cx="4214949" cy="2802493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602F69D8-29B1-40B2-841C-2CB19BA4C6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8" b="18096"/>
          <a:stretch/>
        </p:blipFill>
        <p:spPr>
          <a:xfrm>
            <a:off x="5146766" y="725585"/>
            <a:ext cx="3866606" cy="51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6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28600" y="-17421"/>
            <a:ext cx="8686800" cy="2853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Launched live on March 21,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date, 90 web payments have been processed (total:  $86,095,45)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 tickets initiated in April; currently, 5 open tickets needing resolution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Aquatics (1), Recreation (2), Administration (3)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D6F296-4E6E-4B37-B841-D48E2D65E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405101"/>
              </p:ext>
            </p:extLst>
          </p:nvPr>
        </p:nvGraphicFramePr>
        <p:xfrm>
          <a:off x="1375954" y="2600025"/>
          <a:ext cx="6392092" cy="346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010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417687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34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27EBDA-1AB1-4EE9-9F61-0A167849D3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6008"/>
          <a:stretch/>
        </p:blipFill>
        <p:spPr>
          <a:xfrm>
            <a:off x="200297" y="1"/>
            <a:ext cx="4134295" cy="609997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356D2F6-4933-4C1E-A748-E7DDEA9FA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r="4667"/>
          <a:stretch/>
        </p:blipFill>
        <p:spPr>
          <a:xfrm>
            <a:off x="4809410" y="0"/>
            <a:ext cx="4134295" cy="60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057B-1C75-4C9C-906A-0189E0B9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Financials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16542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79688"/>
            <a:ext cx="7497763" cy="12223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the Month of march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76218" y="1472935"/>
          <a:ext cx="6402120" cy="429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70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37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GM/Finance/PR/Gen 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62.4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15582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2774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6087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(7.3)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883939"/>
                  </a:ext>
                </a:extLst>
              </a:tr>
              <a:tr h="851628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(Beach Parking,  Aquatics, Beach Club, Marinas)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r>
                        <a:rPr lang="en-US" sz="1600" dirty="0"/>
                        <a:t>  (5.9)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76776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$157.6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023079" y="5696620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023079" y="5354875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111850"/>
            <a:ext cx="7497763" cy="103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MARCH 2022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March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$195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$319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925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891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($730)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($572)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$158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4" y="158763"/>
            <a:ext cx="749935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Detail for year-to-date march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38358"/>
              </p:ext>
            </p:extLst>
          </p:nvPr>
        </p:nvGraphicFramePr>
        <p:xfrm>
          <a:off x="1186908" y="1195945"/>
          <a:ext cx="6770183" cy="50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53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82673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347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11564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5274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Admin, Finance, GM, PR/</a:t>
                      </a:r>
                      <a:r>
                        <a:rPr lang="en-US" sz="1600" dirty="0" err="1"/>
                        <a:t>Mktng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317.4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9460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192.3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33719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131.6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93.1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83.8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04246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57.0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1820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646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83521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5928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(0.8)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6495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(32.3)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7458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$1,679.2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245702" y="6224573"/>
            <a:ext cx="966547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245703" y="5906976"/>
            <a:ext cx="966547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103142"/>
            <a:ext cx="7497763" cy="103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march 2022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March 2022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$12,745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$14,281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$1,536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11,861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11,718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$884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$2,563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$1,679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249" y="91894"/>
            <a:ext cx="7018337" cy="59055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march 2022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40078"/>
              </p:ext>
            </p:extLst>
          </p:nvPr>
        </p:nvGraphicFramePr>
        <p:xfrm>
          <a:off x="78377" y="1780524"/>
          <a:ext cx="8987246" cy="39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 + Grant Income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(0.7)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(1.4)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(2.8)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3/31/22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</a:t>
            </a:r>
            <a:r>
              <a:rPr lang="en-US" sz="2800" dirty="0"/>
              <a:t>year-end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</a:t>
            </a:r>
            <a:r>
              <a:rPr lang="en-US" sz="2000" b="1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ooo’s</a:t>
            </a: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51840"/>
              </p:ext>
            </p:extLst>
          </p:nvPr>
        </p:nvGraphicFramePr>
        <p:xfrm>
          <a:off x="740092" y="931074"/>
          <a:ext cx="7663813" cy="570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88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892341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48840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17692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374824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601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Unaudited EST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4/30/2022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0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– Fleet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Tractor in 21 Budget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58791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Vehicles (x 3)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7299"/>
                  </a:ext>
                </a:extLst>
              </a:tr>
              <a:tr h="40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(Furniture, Roof, Equip)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Maintenance Mowers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Boom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(37)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1385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Kitchen Equipment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(43)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64021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Lighting,Fountains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0181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3,853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1,705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(782)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4,776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1,010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1,070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(1,600)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480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216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1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(212)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469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835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504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102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183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175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2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4/30/22 ESTIMATE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5,650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3,794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(3,504)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5,940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 err="1"/>
              <a:t>larry</a:t>
            </a:r>
            <a:r>
              <a:rPr lang="en-US" sz="3600" dirty="0"/>
              <a:t> Perrone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March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March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.75%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March 31, 2022, the Association had approx. $13.9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$5.6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$8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.3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 in Money Market,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Public Comments</a:t>
            </a:r>
          </a:p>
        </p:txBody>
      </p: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C6628076-1485-4C57-AED5-A7C36F4A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 dirty="0">
                <a:solidFill>
                  <a:schemeClr val="tx2"/>
                </a:solidFill>
              </a:rPr>
              <a:t>Approval of 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5A8B-1DEB-4107-BBC0-D85DAB96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664811" cy="1049235"/>
          </a:xfrm>
        </p:spPr>
        <p:txBody>
          <a:bodyPr>
            <a:normAutofit/>
          </a:bodyPr>
          <a:lstStyle/>
          <a:p>
            <a:pPr algn="r"/>
            <a:r>
              <a:rPr lang="en-US" sz="4200" dirty="0"/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56CA-17A1-488D-B777-7FF47F43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377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Members wishing to make comments must state their name and address.  Time limit for comments is 5 minutes.  Comments may be made on any topic of interest to the member that pertains to the mission of OPA.  Order for comments for hybrid meetings:  1</a:t>
            </a:r>
            <a:r>
              <a:rPr lang="en-US" baseline="30000" dirty="0"/>
              <a:t>st</a:t>
            </a:r>
            <a:r>
              <a:rPr lang="en-US" dirty="0"/>
              <a:t> – members in attendance in-person; 2</a:t>
            </a:r>
            <a:r>
              <a:rPr lang="en-US" baseline="30000" dirty="0"/>
              <a:t>nd</a:t>
            </a:r>
            <a:r>
              <a:rPr lang="en-US" dirty="0"/>
              <a:t> – MS Teams Participants (use of “raise hand” function required to enter speaking queue); 3</a:t>
            </a:r>
            <a:r>
              <a:rPr lang="en-US" baseline="30000" dirty="0"/>
              <a:t>rd</a:t>
            </a:r>
            <a:r>
              <a:rPr lang="en-US" dirty="0"/>
              <a:t> – members participating through the MS Teams call-in (audio only) function.  To enter call-in queue, text Josh Davis at 443-377-1079.  Chat function of MS Teams is for Public Comments only; all other comments in the chat function will be considered out of order, as will be speaking during the meeting without being given the floor by the Chair.</a:t>
            </a: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F3C6C4E6-4359-4154-A937-39A3D772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57" y="-77141"/>
            <a:ext cx="2240912" cy="2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332546" y="1823431"/>
            <a:ext cx="6817399" cy="224901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1200"/>
              </a:spcAft>
            </a:pPr>
            <a:r>
              <a:rPr lang="en-US" sz="14400" u="sng" dirty="0"/>
              <a:t>Purchase requests</a:t>
            </a:r>
          </a:p>
          <a:p>
            <a:pPr marL="112713" defTabSz="914400">
              <a:spcAft>
                <a:spcPts val="1200"/>
              </a:spcAft>
            </a:pPr>
            <a:br>
              <a:rPr lang="en-US" sz="3600" dirty="0"/>
            </a:br>
            <a:r>
              <a:rPr lang="en-US" sz="10400" dirty="0"/>
              <a:t>Racquet Sports – Court repairs</a:t>
            </a:r>
          </a:p>
          <a:p>
            <a:pPr marL="112713" defTabSz="914400">
              <a:spcAft>
                <a:spcPts val="1200"/>
              </a:spcAft>
            </a:pPr>
            <a:r>
              <a:rPr lang="en-US" sz="10400" dirty="0"/>
              <a:t>Yacht Club – Banquet chairs</a:t>
            </a:r>
            <a:r>
              <a:rPr lang="en-US" sz="5500" dirty="0"/>
              <a:t>	</a:t>
            </a:r>
          </a:p>
          <a:p>
            <a:pPr marL="112713" defTabSz="914400">
              <a:spcAft>
                <a:spcPts val="1200"/>
              </a:spcAft>
            </a:pPr>
            <a:br>
              <a:rPr lang="en-US" sz="3600" dirty="0"/>
            </a:br>
            <a:r>
              <a:rPr lang="en-US" sz="2600" dirty="0"/>
              <a:t>	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61554" y="357051"/>
            <a:ext cx="82383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PURCHASE REQUESTS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Court Repairs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Requesting authorization to go forward with staff recommendation of $55,260.00</a:t>
            </a:r>
          </a:p>
          <a:p>
            <a:pPr algn="ctr"/>
            <a:r>
              <a:rPr lang="en-US" sz="3200" dirty="0"/>
              <a:t>for ATC Corporation</a:t>
            </a:r>
          </a:p>
        </p:txBody>
      </p:sp>
    </p:spTree>
    <p:extLst>
      <p:ext uri="{BB962C8B-B14F-4D97-AF65-F5344CB8AC3E}">
        <p14:creationId xmlns:p14="http://schemas.microsoft.com/office/powerpoint/2010/main" val="146343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61554" y="357051"/>
            <a:ext cx="82383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PURCHASE REQUESTS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Banquet Chairs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Requesting authorization to go forward with staff recommendation of $20,547.68</a:t>
            </a:r>
          </a:p>
          <a:p>
            <a:pPr algn="ctr"/>
            <a:r>
              <a:rPr lang="en-US" sz="3200" dirty="0"/>
              <a:t>for The Chiavari Chair Company</a:t>
            </a:r>
          </a:p>
        </p:txBody>
      </p:sp>
    </p:spTree>
    <p:extLst>
      <p:ext uri="{BB962C8B-B14F-4D97-AF65-F5344CB8AC3E}">
        <p14:creationId xmlns:p14="http://schemas.microsoft.com/office/powerpoint/2010/main" val="601983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265823" y="167724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CPI VIOLATIONS</a:t>
            </a:r>
            <a:br>
              <a:rPr lang="en-US" sz="6600" dirty="0"/>
            </a:br>
            <a:endParaRPr lang="en-US" sz="26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None	</a:t>
            </a:r>
          </a:p>
          <a:p>
            <a:pPr marL="112713" defTabSz="914400">
              <a:spcAft>
                <a:spcPts val="600"/>
              </a:spcAft>
            </a:pPr>
            <a:endParaRPr lang="en-US" sz="6600" dirty="0">
              <a:highlight>
                <a:srgbClr val="FFFF00"/>
              </a:highlight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9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265823" y="167724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Unfinished business</a:t>
            </a:r>
            <a:br>
              <a:rPr lang="en-US" sz="6600" dirty="0"/>
            </a:br>
            <a:endParaRPr lang="en-US" sz="26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None	</a:t>
            </a:r>
          </a:p>
          <a:p>
            <a:pPr marL="112713" defTabSz="914400">
              <a:spcAft>
                <a:spcPts val="600"/>
              </a:spcAft>
            </a:pPr>
            <a:endParaRPr lang="en-US" sz="6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1916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332546" y="1026387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new Business</a:t>
            </a:r>
            <a:br>
              <a:rPr lang="en-US" sz="6600" dirty="0"/>
            </a:br>
            <a:endParaRPr lang="en-US" sz="2600" dirty="0"/>
          </a:p>
          <a:p>
            <a:pPr marL="569913" indent="-4572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First reading – resolution m-09, attachment b – Colette horn	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473740" y="288101"/>
            <a:ext cx="6817399" cy="419681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appointments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Gary </a:t>
            </a:r>
            <a:r>
              <a:rPr kumimoji="0" lang="en-US" sz="2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murray</a:t>
            </a: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1</a:t>
            </a:r>
            <a:r>
              <a:rPr kumimoji="0" lang="en-US" sz="26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architectural review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Gill Sans MT" panose="020B0502020104020203"/>
              </a:rPr>
              <a:t>Jennifer cropper-</a:t>
            </a:r>
            <a:r>
              <a:rPr lang="en-US" sz="2600" dirty="0" err="1">
                <a:solidFill>
                  <a:prstClr val="black"/>
                </a:solidFill>
                <a:latin typeface="Gill Sans MT" panose="020B0502020104020203"/>
              </a:rPr>
              <a:t>rines</a:t>
            </a:r>
            <a:r>
              <a:rPr lang="en-US" sz="2600" dirty="0">
                <a:solidFill>
                  <a:prstClr val="black"/>
                </a:solidFill>
                <a:latin typeface="Gill Sans MT" panose="020B0502020104020203"/>
              </a:rPr>
              <a:t> – 1 year extension – communication committee</a:t>
            </a: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8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9DA985-D751-4383-9898-A106D2E7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3" y="1584552"/>
            <a:ext cx="6824441" cy="3202052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4400" u="sng" dirty="0"/>
              <a:t>NEXT MEETING DATE</a:t>
            </a:r>
            <a:br>
              <a:rPr lang="en-US" sz="4400" dirty="0"/>
            </a:br>
            <a:r>
              <a:rPr lang="en-US" sz="3600" dirty="0"/>
              <a:t>Wednesday, May 25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at 11:00 a.m.</a:t>
            </a:r>
            <a:br>
              <a:rPr lang="en-US" sz="3600" dirty="0"/>
            </a:br>
            <a:r>
              <a:rPr lang="en-US" sz="3100" dirty="0"/>
              <a:t>(HYBRID MEETING AT clubhouse meeting room)</a:t>
            </a:r>
            <a:br>
              <a:rPr lang="en-US" sz="3100" dirty="0"/>
            </a:br>
            <a:endParaRPr lang="en-US" sz="36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dirty="0" err="1"/>
              <a:t>AdjournMent</a:t>
            </a:r>
            <a:endParaRPr lang="en-US" sz="29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EWOceanPinesAssociation_Circle_logo small">
            <a:extLst>
              <a:ext uri="{FF2B5EF4-FFF2-40B4-BE49-F238E27FC236}">
                <a16:creationId xmlns:a16="http://schemas.microsoft.com/office/drawing/2014/main" id="{6A279D93-FF02-466C-8AF1-9638CA40E4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73740" y="802298"/>
            <a:ext cx="6186693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/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b="1" dirty="0"/>
              <a:t>Approval of Minutes</a:t>
            </a:r>
            <a:br>
              <a:rPr lang="en-US" sz="2100" dirty="0"/>
            </a:br>
            <a:br>
              <a:rPr lang="en-US" sz="2100" dirty="0"/>
            </a:br>
            <a:r>
              <a:rPr lang="en-US" sz="2400" dirty="0"/>
              <a:t>march 23, 2022 – Regular Meeting</a:t>
            </a:r>
            <a:br>
              <a:rPr lang="en-US" sz="2400" dirty="0"/>
            </a:br>
            <a:br>
              <a:rPr lang="en-US" sz="2100" dirty="0"/>
            </a:br>
            <a:br>
              <a:rPr lang="en-US" sz="2100" dirty="0"/>
            </a:br>
            <a:br>
              <a:rPr lang="en-US" sz="2100" dirty="0">
                <a:highlight>
                  <a:srgbClr val="FFFF00"/>
                </a:highlight>
              </a:rPr>
            </a:br>
            <a:br>
              <a:rPr lang="en-US" sz="2100" dirty="0"/>
            </a:br>
            <a:endParaRPr lang="en-US" sz="21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 dirty="0"/>
              <a:t>President’s Remarks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colette horn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5554" y="967167"/>
            <a:ext cx="3720332" cy="3720332"/>
          </a:xfrm>
          <a:prstGeom prst="rect">
            <a:avLst/>
          </a:prstGeom>
          <a:noFill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/>
              <a:t>GM Leadership Report – </a:t>
            </a:r>
            <a:br>
              <a:rPr lang="en-US" sz="2600"/>
            </a:br>
            <a:r>
              <a:rPr lang="en-US" sz="2600"/>
              <a:t>John Viola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D2BD2F0D-258D-4388-80B8-41CD8B1E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7979" b="1"/>
          <a:stretch/>
        </p:blipFill>
        <p:spPr>
          <a:xfrm>
            <a:off x="3291839" y="914399"/>
            <a:ext cx="5065634" cy="428951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594163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0787B-3E20-4250-9582-DDCB19815A3B}"/>
              </a:ext>
            </a:extLst>
          </p:cNvPr>
          <p:cNvSpPr txBox="1"/>
          <p:nvPr/>
        </p:nvSpPr>
        <p:spPr>
          <a:xfrm>
            <a:off x="4910202" y="348343"/>
            <a:ext cx="4233797" cy="3944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60325">
              <a:spcAft>
                <a:spcPts val="800"/>
              </a:spcAft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Pickleball Courts</a:t>
            </a:r>
          </a:p>
          <a:p>
            <a:pPr marL="34607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Bid approved for ATC for new courts ($175,244.50)</a:t>
            </a:r>
          </a:p>
          <a:p>
            <a:pPr marL="34607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Site work to be done in house for around $40,000</a:t>
            </a:r>
          </a:p>
          <a:p>
            <a:pPr marL="803275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work to begin in mid-April</a:t>
            </a:r>
          </a:p>
          <a:p>
            <a:pPr marL="60325"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E8E0A-D46A-4DEE-9674-3A239D44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770"/>
            <a:ext cx="4910202" cy="36657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5CF121-5D61-4769-9D8E-0A097EC5B154}"/>
              </a:ext>
            </a:extLst>
          </p:cNvPr>
          <p:cNvSpPr/>
          <p:nvPr/>
        </p:nvSpPr>
        <p:spPr>
          <a:xfrm>
            <a:off x="569167" y="2565918"/>
            <a:ext cx="727788" cy="643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AAC6EF-1FC7-4E1F-A226-896E0D1F6BA8}"/>
              </a:ext>
            </a:extLst>
          </p:cNvPr>
          <p:cNvSpPr/>
          <p:nvPr/>
        </p:nvSpPr>
        <p:spPr>
          <a:xfrm>
            <a:off x="2034073" y="3004457"/>
            <a:ext cx="503854" cy="424543"/>
          </a:xfrm>
          <a:prstGeom prst="ellipse">
            <a:avLst/>
          </a:prstGeom>
          <a:noFill/>
          <a:ln>
            <a:solidFill>
              <a:srgbClr val="D6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4D01D-0A5B-4A44-8A0C-6FF73078C036}"/>
              </a:ext>
            </a:extLst>
          </p:cNvPr>
          <p:cNvSpPr txBox="1"/>
          <p:nvPr/>
        </p:nvSpPr>
        <p:spPr>
          <a:xfrm>
            <a:off x="4910202" y="3615291"/>
            <a:ext cx="4312920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>
              <a:spcAft>
                <a:spcPts val="800"/>
              </a:spcAft>
              <a:defRPr/>
            </a:pPr>
            <a:r>
              <a:rPr lang="en-US" sz="23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Pickleball Courts</a:t>
            </a:r>
            <a:endParaRPr kumimoji="0" lang="en-US" sz="2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Bid request to be reviewed today to fill cracks</a:t>
            </a:r>
          </a:p>
        </p:txBody>
      </p:sp>
    </p:spTree>
    <p:extLst>
      <p:ext uri="{BB962C8B-B14F-4D97-AF65-F5344CB8AC3E}">
        <p14:creationId xmlns:p14="http://schemas.microsoft.com/office/powerpoint/2010/main" val="148845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62838" y="16171"/>
            <a:ext cx="8752562" cy="269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 Pier &amp; Kayak Launch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kayak launch and </a:t>
            </a:r>
            <a:r>
              <a:rPr lang="en-US" sz="2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recreational pier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installed at Pintail Park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time for completion:  Fall 2023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1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 cost:  $40,000-$50,000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met with State on-site on 4/6/2022 to review proposed plans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to determine what was needed from County and State to ensure that the project complies with all specifications</a:t>
            </a:r>
          </a:p>
          <a:p>
            <a:pPr marL="284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D2F6538E-2376-444E-AD98-A17BBBEEB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82" y="2786930"/>
            <a:ext cx="4413873" cy="33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4858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23260</TotalTime>
  <Words>1841</Words>
  <Application>Microsoft Macintosh PowerPoint</Application>
  <PresentationFormat>On-screen Show (4:3)</PresentationFormat>
  <Paragraphs>391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Wingdings</vt:lpstr>
      <vt:lpstr>Wingdings 2</vt:lpstr>
      <vt:lpstr>SIBSON CONSULTING Document</vt:lpstr>
      <vt:lpstr>Gallery</vt:lpstr>
      <vt:lpstr>Data slides</vt:lpstr>
      <vt:lpstr>Board of Directors Meeting</vt:lpstr>
      <vt:lpstr>PowerPoint Presentation</vt:lpstr>
      <vt:lpstr>Approval of Agenda</vt:lpstr>
      <vt:lpstr>   Approval of Minutes  march 23, 2022 – Regular Meeting     </vt:lpstr>
      <vt:lpstr>President’s Remarks  colette horn</vt:lpstr>
      <vt:lpstr>GM Leadership Report –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 Violation Dashboard march</vt:lpstr>
      <vt:lpstr>WORK ORDERS march  </vt:lpstr>
      <vt:lpstr>PowerPoint Presentation</vt:lpstr>
      <vt:lpstr>PowerPoint Presentation</vt:lpstr>
      <vt:lpstr>PowerPoint Presentation</vt:lpstr>
      <vt:lpstr>Financials   </vt:lpstr>
      <vt:lpstr> Detail for the Month of march Favor/(Unfavorable) Vs. Budget (in 000’s) </vt:lpstr>
      <vt:lpstr>Financial Change  month of MARCH 2022</vt:lpstr>
      <vt:lpstr>Detail for year-to-date march Favor/(Unfavorable) Vs. Budget (in 000’s) </vt:lpstr>
      <vt:lpstr>Financial Change  YEAR-TO-DATE march 2022  </vt:lpstr>
      <vt:lpstr>Unaudited Reserves march 2022 ($Millions)</vt:lpstr>
      <vt:lpstr>Reserves year-end unaudited estimate (in ooo’s)</vt:lpstr>
      <vt:lpstr>Treasurer’s Report -  larry Perrone</vt:lpstr>
      <vt:lpstr>PowerPoint Presentation</vt:lpstr>
      <vt:lpstr>Public Comments</vt:lpstr>
      <vt:lpstr>Public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MEETING DATE Wednesday, May 25th  at 11:00 a.m. (HYBRID MEETING AT clubhouse meeting room)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Josh Davis</cp:lastModifiedBy>
  <cp:revision>591</cp:revision>
  <cp:lastPrinted>2022-04-20T13:58:35Z</cp:lastPrinted>
  <dcterms:created xsi:type="dcterms:W3CDTF">2021-01-13T14:26:54Z</dcterms:created>
  <dcterms:modified xsi:type="dcterms:W3CDTF">2022-04-20T17:08:55Z</dcterms:modified>
</cp:coreProperties>
</file>