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46"/>
  </p:notesMasterIdLst>
  <p:handoutMasterIdLst>
    <p:handoutMasterId r:id="rId47"/>
  </p:handoutMasterIdLst>
  <p:sldIdLst>
    <p:sldId id="267" r:id="rId7"/>
    <p:sldId id="274" r:id="rId8"/>
    <p:sldId id="281" r:id="rId9"/>
    <p:sldId id="280" r:id="rId10"/>
    <p:sldId id="1397" r:id="rId11"/>
    <p:sldId id="1644" r:id="rId12"/>
    <p:sldId id="1683" r:id="rId13"/>
    <p:sldId id="1698" r:id="rId14"/>
    <p:sldId id="1695" r:id="rId15"/>
    <p:sldId id="1699" r:id="rId16"/>
    <p:sldId id="1694" r:id="rId17"/>
    <p:sldId id="1693" r:id="rId18"/>
    <p:sldId id="1702" r:id="rId19"/>
    <p:sldId id="1712" r:id="rId20"/>
    <p:sldId id="1692" r:id="rId21"/>
    <p:sldId id="1691" r:id="rId22"/>
    <p:sldId id="1690" r:id="rId23"/>
    <p:sldId id="1688" r:id="rId24"/>
    <p:sldId id="1700" r:id="rId25"/>
    <p:sldId id="1701" r:id="rId26"/>
    <p:sldId id="1703" r:id="rId27"/>
    <p:sldId id="654" r:id="rId28"/>
    <p:sldId id="1418" r:id="rId29"/>
    <p:sldId id="652" r:id="rId30"/>
    <p:sldId id="1441" r:id="rId31"/>
    <p:sldId id="1705" r:id="rId32"/>
    <p:sldId id="1706" r:id="rId33"/>
    <p:sldId id="1707" r:id="rId34"/>
    <p:sldId id="1708" r:id="rId35"/>
    <p:sldId id="1709" r:id="rId36"/>
    <p:sldId id="582" r:id="rId37"/>
    <p:sldId id="1711" r:id="rId38"/>
    <p:sldId id="1443" r:id="rId39"/>
    <p:sldId id="1680" r:id="rId40"/>
    <p:sldId id="1552" r:id="rId41"/>
    <p:sldId id="1640" r:id="rId42"/>
    <p:sldId id="1657" r:id="rId43"/>
    <p:sldId id="1658" r:id="rId44"/>
    <p:sldId id="291" r:id="rId45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6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2004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4/19/2024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4/19/2024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6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4/19/2024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4/19/2024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500" y="639097"/>
            <a:ext cx="4834654" cy="3781101"/>
          </a:xfrm>
        </p:spPr>
        <p:txBody>
          <a:bodyPr>
            <a:normAutofit/>
          </a:bodyPr>
          <a:lstStyle/>
          <a:p>
            <a:r>
              <a:rPr lang="en-US" dirty="0">
                <a:latin typeface="Franklin Gothic Medium" panose="020B0603020102020204" pitchFamily="34" charset="0"/>
              </a:rPr>
              <a:t>Board of Directors Meeting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7500" y="5280847"/>
            <a:ext cx="4834654" cy="78565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Franklin Gothic Medium"/>
              </a:rPr>
              <a:t>April 20,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43971C-807F-47EA-A77D-96DA0A524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6006" y="0"/>
            <a:ext cx="348799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4B07F1E-24B3-440B-8F89-104CA22D8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8604" y="958640"/>
            <a:ext cx="2522798" cy="4945244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Meeting">
            <a:extLst>
              <a:ext uri="{FF2B5EF4-FFF2-40B4-BE49-F238E27FC236}">
                <a16:creationId xmlns:a16="http://schemas.microsoft.com/office/drawing/2014/main" id="{80607E5A-D77F-43FC-8C0E-97F0202CB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554" y="2376463"/>
            <a:ext cx="2075365" cy="207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Reserve Study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388285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Senate Judiciary Proceedings Committee held a hearing held on Maryland Senate Bill 1157 which is proposing an extension from three years to five years 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the duration to comply with a certain funding requirement related to reserve accounts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Based upon the fact we were already adhering to an independent 3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rd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party, we are positioned better than 5 years ago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Senate bill also requires reserve study to be reviewed annually, by OPA, which we currently have been doing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We are setting up a follow up with DMA for the end of the year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31798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Maintenance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095130"/>
            <a:ext cx="8638903" cy="237458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Beach Club: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Received request through </a:t>
            </a:r>
            <a:r>
              <a:rPr lang="en-US" cap="none" dirty="0" err="1">
                <a:solidFill>
                  <a:prstClr val="black"/>
                </a:solidFill>
                <a:latin typeface="Century Gothic" panose="020B0502020202020204"/>
              </a:rPr>
              <a:t>info@oceanpines</a:t>
            </a:r>
            <a:r>
              <a:rPr lang="en-US" cap="none" dirty="0">
                <a:solidFill>
                  <a:prstClr val="black"/>
                </a:solidFill>
                <a:latin typeface="Century Gothic" panose="020B0502020202020204"/>
              </a:rPr>
              <a:t> regarding Maintenance at Beach Club</a:t>
            </a:r>
          </a:p>
          <a:p>
            <a:pPr marL="1257300" lvl="2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Bathrooms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renovated in 2018</a:t>
            </a:r>
          </a:p>
          <a:p>
            <a:pPr marL="1257300" lvl="2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After walk-through conducted in the Fall, painted interior grill area and sanded/stained counters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1257300" lvl="2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Boards replaced annually around Beach Club building; Public Works scheduled to review next week for areas that need replacing 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Power washing buildings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tractor and truck outside a house&#10;&#10;Description automatically generated">
            <a:extLst>
              <a:ext uri="{FF2B5EF4-FFF2-40B4-BE49-F238E27FC236}">
                <a16:creationId xmlns:a16="http://schemas.microsoft.com/office/drawing/2014/main" id="{8CAA805F-40DC-4131-A540-0343357FB4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9" r="5" b="4201"/>
          <a:stretch/>
        </p:blipFill>
        <p:spPr>
          <a:xfrm>
            <a:off x="4656680" y="4567595"/>
            <a:ext cx="3368734" cy="229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40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Landscaping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388285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Landscaping crew continuing with mulching and applying pre-emergence herbicide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Palm trees are coming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6" name="Picture 5" descr="A group of flowers in a garden&#10;&#10;Description automatically generated">
            <a:extLst>
              <a:ext uri="{FF2B5EF4-FFF2-40B4-BE49-F238E27FC236}">
                <a16:creationId xmlns:a16="http://schemas.microsoft.com/office/drawing/2014/main" id="{09F1DE4C-42D5-7674-A800-26E8003E2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370" y="3920981"/>
            <a:ext cx="4406629" cy="2937018"/>
          </a:xfrm>
          <a:prstGeom prst="rect">
            <a:avLst/>
          </a:prstGeom>
        </p:spPr>
      </p:pic>
      <p:pic>
        <p:nvPicPr>
          <p:cNvPr id="5" name="Picture 4" descr="A group of trees with pink flowers&#10;&#10;Description automatically generated">
            <a:extLst>
              <a:ext uri="{FF2B5EF4-FFF2-40B4-BE49-F238E27FC236}">
                <a16:creationId xmlns:a16="http://schemas.microsoft.com/office/drawing/2014/main" id="{CFF51258-26AA-0EAA-321B-9631FF177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8778"/>
            <a:ext cx="4406628" cy="29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31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Safety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32447" y="2127950"/>
            <a:ext cx="8638903" cy="152676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Someone hit median on Ocean Parkway near Route 90 overpass (reported by Jeff Heavner)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Once reported to GM, Public Works immediately addressed by fixing the guard rail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49FF184-2836-764B-DB95-130564CD6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582" y="3506680"/>
            <a:ext cx="2513490" cy="335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road with a fence&#10;&#10;Description automatically generated">
            <a:extLst>
              <a:ext uri="{FF2B5EF4-FFF2-40B4-BE49-F238E27FC236}">
                <a16:creationId xmlns:a16="http://schemas.microsoft.com/office/drawing/2014/main" id="{DAEC9234-9FCD-43D5-64CB-C458F2ED2E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928" y="3506680"/>
            <a:ext cx="2513490" cy="33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41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Drainage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32447" y="2127950"/>
            <a:ext cx="3689137" cy="152676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Cured In Place Pipes (CIPP) project to begin soon by Pelican Underground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1221 &amp; 1223 Carrollton Lane, Golf Course, White Horse Drive, </a:t>
            </a:r>
            <a:r>
              <a:rPr lang="en-US" sz="1400" cap="none" dirty="0" err="1">
                <a:solidFill>
                  <a:prstClr val="black"/>
                </a:solidFill>
                <a:latin typeface="Century Gothic" panose="020B0502020202020204"/>
              </a:rPr>
              <a:t>Capetown</a:t>
            </a: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 Road, 57 Ocean Parkway, 7 &amp; 52 Pinehurst Road, 192 Teal Circle, 34, 44, &amp; 84 Lookout Point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, 27 &amp; 48 Seafarer Lane, 28 Admiral Avenue, and 22 Harpoon Road</a:t>
            </a:r>
            <a:endParaRPr lang="en-US" sz="1400" cap="none" dirty="0">
              <a:solidFill>
                <a:prstClr val="black"/>
              </a:solidFill>
              <a:latin typeface="Century Gothic" panose="020B0502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Approved by Board at February Board Meeting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Total cost:  $210,637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picture containing reptile&#10;&#10;Description automatically generated">
            <a:extLst>
              <a:ext uri="{FF2B5EF4-FFF2-40B4-BE49-F238E27FC236}">
                <a16:creationId xmlns:a16="http://schemas.microsoft.com/office/drawing/2014/main" id="{1CB5F3CD-EB76-1FB0-EABF-531CB360C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255" y="2556514"/>
            <a:ext cx="4397745" cy="329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70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Golf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388285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Residents Golf Day:  Sunday, April 21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cap="none" dirty="0">
                <a:solidFill>
                  <a:prstClr val="black"/>
                </a:solidFill>
                <a:latin typeface="Century Gothic" panose="020B0502020202020204"/>
              </a:rPr>
              <a:t>Free greens fees for Ocean Pines Residents (pay only for cart)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Free range 2:00-5:00 p.m.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cap="none" dirty="0">
                <a:solidFill>
                  <a:prstClr val="black"/>
                </a:solidFill>
                <a:latin typeface="Century Gothic" panose="020B0502020202020204"/>
              </a:rPr>
              <a:t>Free instruction times 2:00-5:00 p.m.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Free closest to the pin </a:t>
            </a:r>
            <a:r>
              <a:rPr lang="en-US" cap="none" dirty="0">
                <a:solidFill>
                  <a:prstClr val="black"/>
                </a:solidFill>
                <a:latin typeface="Century Gothic" panose="020B0502020202020204"/>
              </a:rPr>
              <a:t>and putting contest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Memberships (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rending)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Clubhouse Grille</a:t>
            </a:r>
            <a:endParaRPr lang="en-US" sz="2000" cap="none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Driven by golf number of rounds</a:t>
            </a:r>
          </a:p>
        </p:txBody>
      </p:sp>
    </p:spTree>
    <p:extLst>
      <p:ext uri="{BB962C8B-B14F-4D97-AF65-F5344CB8AC3E}">
        <p14:creationId xmlns:p14="http://schemas.microsoft.com/office/powerpoint/2010/main" val="2616898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Racquet Sports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192784"/>
            <a:ext cx="8638903" cy="227693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After last Board Meeting, we inspected the building and bought in an independent service to evaluate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Results – no mold issues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schemeClr val="bg1"/>
                </a:solidFill>
                <a:latin typeface="Century Gothic" panose="020B0502020202020204"/>
              </a:rPr>
              <a:t>Clay court renovations started this week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Work being performed by ATC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Removing the old clay and replacing with new; grading and rolling courts and installing new tape lines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tennis court with a fence&#10;&#10;Description automatically generated">
            <a:extLst>
              <a:ext uri="{FF2B5EF4-FFF2-40B4-BE49-F238E27FC236}">
                <a16:creationId xmlns:a16="http://schemas.microsoft.com/office/drawing/2014/main" id="{B95B21C2-B705-122F-12DD-10F78B74A7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7" r="-2" b="27080"/>
          <a:stretch/>
        </p:blipFill>
        <p:spPr>
          <a:xfrm>
            <a:off x="2186476" y="4638940"/>
            <a:ext cx="3246658" cy="22190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137D71-20E1-81FF-93C5-C8769E6855FB}"/>
              </a:ext>
            </a:extLst>
          </p:cNvPr>
          <p:cNvSpPr txBox="1"/>
          <p:nvPr/>
        </p:nvSpPr>
        <p:spPr>
          <a:xfrm>
            <a:off x="5681709" y="5486860"/>
            <a:ext cx="2849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New </a:t>
            </a:r>
            <a:r>
              <a:rPr lang="en-US" sz="1400">
                <a:solidFill>
                  <a:schemeClr val="bg1"/>
                </a:solidFill>
              </a:rPr>
              <a:t>support beams </a:t>
            </a:r>
            <a:r>
              <a:rPr lang="en-US" sz="1400" dirty="0">
                <a:solidFill>
                  <a:schemeClr val="bg1"/>
                </a:solidFill>
              </a:rPr>
              <a:t>at platform courts per request</a:t>
            </a:r>
          </a:p>
        </p:txBody>
      </p:sp>
    </p:spTree>
    <p:extLst>
      <p:ext uri="{BB962C8B-B14F-4D97-AF65-F5344CB8AC3E}">
        <p14:creationId xmlns:p14="http://schemas.microsoft.com/office/powerpoint/2010/main" val="3912807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Aquatics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388285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Getting pools ready for the season (maintenance and cleaning)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Class certification of lifeguards April 19-22; 50 lifeguards on roster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Swim lessons continuing – full through May; reserving summer lessons now (7 years and older open; younger children already full).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Junior Lifeguard Program returning this summer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Snack bar at Swim &amp; Racquet returning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Presenting today bid for resurfacing Swim &amp; Racquet Splash Pad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3245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Recreation &amp; Parks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237173"/>
            <a:ext cx="8638903" cy="223254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New programs offered this year: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Yoga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Chair Yoga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Bodyweight Bootcamp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Martial Arts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Skateboard Class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Pai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nt classes for adults and children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Cornhole league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Disk golf league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Indoor/outdoor yard sale held April 13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– all vendor spots filled (68 vendors)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Summer camps are completely filled – hiring camp counselors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Reminder of Community Bike Ride May 11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!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4500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I.T.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388285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Yacht Club: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After the Board Meeting held outside last year at the Yacht Club, IT has upgrade</a:t>
            </a: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d the wi-fi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Invested in new quad band wi-fi 6 system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5 additional wi-fi points added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System also expandable if any other wi-fi issues arise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Total cost:  $2,000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Clubhouse: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New microphones ordered </a:t>
            </a: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to improve sound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Video:  slide presentation being taken down earlier for view of attendees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478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Approval of Agenda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88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Waterways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388285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Aerators: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Aerators </a:t>
            </a:r>
            <a:r>
              <a:rPr lang="en-US" cap="none" dirty="0">
                <a:solidFill>
                  <a:prstClr val="black"/>
                </a:solidFill>
                <a:latin typeface="Century Gothic" panose="020B0502020202020204"/>
              </a:rPr>
              <a:t>placed in Bay Colony (Drawbridge canal)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not working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cap="none" dirty="0">
                <a:solidFill>
                  <a:prstClr val="black"/>
                </a:solidFill>
                <a:latin typeface="Century Gothic" panose="020B0502020202020204"/>
              </a:rPr>
              <a:t>Two replacement aerators ordered – will be installed as soon as they arrive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Buoys: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Replacement buoys ordered and were installed this week</a:t>
            </a:r>
            <a:endParaRPr lang="en-US" cap="none" dirty="0">
              <a:solidFill>
                <a:prstClr val="black"/>
              </a:solidFill>
              <a:latin typeface="Century Gothic" panose="020B0502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Bulkhead Replacement: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Finishing up on 2023/2024 bulkhead replacement project in the next few weeks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cap="none" dirty="0">
                <a:solidFill>
                  <a:prstClr val="black"/>
                </a:solidFill>
                <a:latin typeface="Century Gothic" panose="020B0502020202020204"/>
              </a:rPr>
              <a:t>Emergency bulkhead repairs at 6 &amp; 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8 Liberty Bell Court and 25-28 Heron Isle Court to take place after normal bulkhead replacement</a:t>
            </a:r>
            <a:endParaRPr lang="en-US" cap="none" dirty="0">
              <a:solidFill>
                <a:prstClr val="black"/>
              </a:solidFill>
              <a:latin typeface="Century Gothic" panose="020B050202020202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7271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Road Paving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281561"/>
            <a:ext cx="8638903" cy="430567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lvl="0" indent="-342900" defTabSz="9144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</a:rPr>
              <a:t>Road paving started week of April 8</a:t>
            </a:r>
            <a:r>
              <a:rPr lang="en-US" sz="2000" cap="none" baseline="30000" dirty="0">
                <a:solidFill>
                  <a:prstClr val="black"/>
                </a:solidFill>
              </a:rPr>
              <a:t>th</a:t>
            </a:r>
            <a:r>
              <a:rPr lang="en-US" sz="2000" cap="none" dirty="0">
                <a:solidFill>
                  <a:prstClr val="black"/>
                </a:solidFill>
              </a:rPr>
              <a:t> </a:t>
            </a:r>
          </a:p>
          <a:p>
            <a:pPr marL="342900" lvl="0" indent="-342900" defTabSz="9144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</a:rPr>
              <a:t>Approved by Board at the 10/28/23 Board Meeting</a:t>
            </a:r>
          </a:p>
          <a:p>
            <a:pPr marL="342900" lvl="0" indent="-342900" defTabSz="9144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cap="none" dirty="0">
                <a:solidFill>
                  <a:prstClr val="black"/>
                </a:solidFill>
              </a:rPr>
              <a:t>Total cost:  $356,618.20</a:t>
            </a:r>
            <a:endParaRPr lang="en-US" sz="700" cap="none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Road paving being done by Asphalt Maintenance LLC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Affected streets: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Battersea Road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Canal Road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Deerfield Court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Driftwood Lane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Moonraker Road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St. Martins Lane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Waters Edge Court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Wharf Court</a:t>
            </a:r>
          </a:p>
        </p:txBody>
      </p:sp>
    </p:spTree>
    <p:extLst>
      <p:ext uri="{BB962C8B-B14F-4D97-AF65-F5344CB8AC3E}">
        <p14:creationId xmlns:p14="http://schemas.microsoft.com/office/powerpoint/2010/main" val="3882866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March</a:t>
            </a:r>
            <a:endParaRPr lang="en-US" b="1" u="sng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402185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3/1/24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3/31/24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183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119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84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218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119 violations initiated in March:  18 maintenance/trash/debris; 9 leaf placement; 16 no permit; 76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signs,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84 violations complied out; 218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>
                <a:solidFill>
                  <a:prstClr val="black"/>
                </a:solidFill>
                <a:latin typeface="Gill Sans MT" panose="020B0502020104020203"/>
              </a:rPr>
              <a:t>52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maintenance/trash/</a:t>
            </a:r>
            <a:r>
              <a:rPr lang="en-US">
                <a:solidFill>
                  <a:prstClr val="black"/>
                </a:solidFill>
                <a:latin typeface="Gill Sans MT" panose="020B0502020104020203"/>
              </a:rPr>
              <a:t>debris; 16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leaf placement</a:t>
            </a:r>
            <a:r>
              <a:rPr lang="en-US">
                <a:solidFill>
                  <a:prstClr val="black"/>
                </a:solidFill>
                <a:latin typeface="Gill Sans MT" panose="020B0502020104020203"/>
              </a:rPr>
              <a:t>; 49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no </a:t>
            </a:r>
            <a:r>
              <a:rPr lang="en-US">
                <a:solidFill>
                  <a:prstClr val="black"/>
                </a:solidFill>
                <a:latin typeface="Gill Sans MT" panose="020B0502020104020203"/>
              </a:rPr>
              <a:t>permit; 101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March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492900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3/1/24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3/31/24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115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138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83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170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358434" y="4738046"/>
            <a:ext cx="6975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138 work orders initiated in March:  5 bulkhead;  74 drainage;                                       18 grounds/landscaping; 8 roads; 4 signs; 29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(103):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>
                <a:solidFill>
                  <a:prstClr val="black"/>
                </a:solidFill>
                <a:latin typeface="Gill Sans MT" panose="020B0502020104020203"/>
              </a:rPr>
              <a:t>23 </a:t>
            </a: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– over 30 days</a:t>
            </a:r>
            <a:r>
              <a:rPr lang="en-US" sz="1600">
                <a:solidFill>
                  <a:prstClr val="black"/>
                </a:solidFill>
                <a:latin typeface="Gill Sans MT" panose="020B0502020104020203"/>
              </a:rPr>
              <a:t>; 32 </a:t>
            </a: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March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442963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Mar.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161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950169"/>
            <a:ext cx="5623560" cy="773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FINANCIAL CHANGE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MONTH OF MARCH 2024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/>
        </p:nvGraphicFramePr>
        <p:xfrm>
          <a:off x="1348740" y="2600335"/>
          <a:ext cx="6446519" cy="2335161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31431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March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$283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$327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$44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1,042  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938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104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($759)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($611)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$148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53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3841" y="902652"/>
            <a:ext cx="5707559" cy="10432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UNAUDITED MONTH OF MARCH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21835"/>
              </p:ext>
            </p:extLst>
          </p:nvPr>
        </p:nvGraphicFramePr>
        <p:xfrm>
          <a:off x="1907381" y="2212419"/>
          <a:ext cx="5329237" cy="3146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2071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407166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28781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30537750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Aquatics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39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8696972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37732299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Public Works/Gen </a:t>
                      </a:r>
                      <a:r>
                        <a:rPr lang="en-US" sz="1200" dirty="0" err="1"/>
                        <a:t>Maint</a:t>
                      </a:r>
                      <a:r>
                        <a:rPr lang="en-US" sz="1200" dirty="0"/>
                        <a:t>/CPI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87950552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52627924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Recreation &amp; Parks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11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15593443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r>
                        <a:rPr lang="en-US" sz="1200" dirty="0"/>
                        <a:t>Racquet Sports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  8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070500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Other Net (GM Office, Beach Club, Marinas)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/>
                        <a:t>    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40162042"/>
                  </a:ext>
                </a:extLst>
              </a:tr>
              <a:tr h="409143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$148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67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950169"/>
            <a:ext cx="5623560" cy="773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FINANCIAL CHANGE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YTD MARCH 2023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/>
        </p:nvGraphicFramePr>
        <p:xfrm>
          <a:off x="1348740" y="2628910"/>
          <a:ext cx="6446519" cy="2293480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27263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March YTD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$13,963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$14,760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$797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13,252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12,993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259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$711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$1,767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$1,056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613067" y="492545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88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3841" y="902653"/>
            <a:ext cx="5707559" cy="11047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UNAUDITED YTD MARCH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381381"/>
              </p:ext>
            </p:extLst>
          </p:nvPr>
        </p:nvGraphicFramePr>
        <p:xfrm>
          <a:off x="1843891" y="1923634"/>
          <a:ext cx="5272088" cy="4010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684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295404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27588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$320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36704269"/>
                  </a:ext>
                </a:extLst>
              </a:tr>
              <a:tr h="28142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209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74347467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Admin/Finance/GM/Public Relations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129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6058520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Public Works/Gen </a:t>
                      </a:r>
                      <a:r>
                        <a:rPr lang="en-US" sz="1200" dirty="0" err="1"/>
                        <a:t>Maint</a:t>
                      </a:r>
                      <a:r>
                        <a:rPr lang="en-US" sz="1200" dirty="0"/>
                        <a:t>/CPI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109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1940819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Aquatics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101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60766489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Beach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57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40293678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Beach Parking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53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05510687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Recreation &amp; Parks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48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1145891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Clubhouse Grille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37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8760995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28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8039169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Marinas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(22)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63195097"/>
                  </a:ext>
                </a:extLst>
              </a:tr>
              <a:tr h="296311">
                <a:tc>
                  <a:txBody>
                    <a:bodyPr/>
                    <a:lstStyle/>
                    <a:p>
                      <a:r>
                        <a:rPr lang="en-US" sz="1200" dirty="0"/>
                        <a:t>Racquet Sports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(13)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807375"/>
                  </a:ext>
                </a:extLst>
              </a:tr>
              <a:tr h="392174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$1,056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30804" y="7282739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ED39DB2-FD2B-4C24-97CD-5CB0EE8D8AB5}"/>
              </a:ext>
            </a:extLst>
          </p:cNvPr>
          <p:cNvCxnSpPr>
            <a:cxnSpLocks/>
          </p:cNvCxnSpPr>
          <p:nvPr/>
        </p:nvCxnSpPr>
        <p:spPr>
          <a:xfrm>
            <a:off x="5679529" y="5825930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77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83177" y="2512380"/>
            <a:ext cx="8377646" cy="2774599"/>
          </a:xfrm>
          <a:effectLst/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bg1"/>
                </a:solidFill>
                <a:cs typeface="+mj-cs"/>
              </a:rPr>
              <a:t>Approval of Minutes</a:t>
            </a: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360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r>
              <a:rPr lang="en-US" sz="3200" b="0" dirty="0">
                <a:solidFill>
                  <a:schemeClr val="tx1"/>
                </a:solidFill>
                <a:cs typeface="+mj-cs"/>
              </a:rPr>
              <a:t>March 23, 2024 – Regular Meeting</a:t>
            </a: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16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2000" b="0" dirty="0">
                <a:cs typeface="+mj-cs"/>
              </a:rPr>
            </a:br>
            <a:br>
              <a:rPr lang="en-US" sz="2000" dirty="0">
                <a:highlight>
                  <a:srgbClr val="FFFF00"/>
                </a:highlight>
                <a:cs typeface="+mj-cs"/>
              </a:rPr>
            </a:br>
            <a:br>
              <a:rPr lang="en-US" sz="2000" dirty="0">
                <a:cs typeface="+mj-cs"/>
              </a:rPr>
            </a:br>
            <a:endParaRPr lang="en-US" sz="2000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0307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746" y="1102927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RESERVES FEBRUARY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929181"/>
              </p:ext>
            </p:extLst>
          </p:nvPr>
        </p:nvGraphicFramePr>
        <p:xfrm>
          <a:off x="1214846" y="2401649"/>
          <a:ext cx="6740435" cy="2895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683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895836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38138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856573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61741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55009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583455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Franklin Gothic Medium" panose="020B0603020102020204" pitchFamily="34" charset="0"/>
                        </a:rPr>
                        <a:t>GeneralReplace</a:t>
                      </a:r>
                      <a:endParaRPr lang="en-US" sz="16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4/30/23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$6.6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2.2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(1.5)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(2.8)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3/31/24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$7.8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87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March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March 31, 2024, the Association had Approximately (~) $15.0M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$0.6M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$1.0M from February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$10.5M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$46K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$4.5M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04041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B9D93730-8C7D-423D-9137-597B5FA65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6="http://schemas.microsoft.com/office/drawing/2014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D45553-91A4-480A-9577-0E0FC0D91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" y="0"/>
            <a:ext cx="91405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D240F8A8-FEA1-42C2-B259-27A935127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7753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3A5A1C8-00CF-701D-EA7D-3359A7572C35}"/>
              </a:ext>
            </a:extLst>
          </p:cNvPr>
          <p:cNvSpPr txBox="1">
            <a:spLocks/>
          </p:cNvSpPr>
          <p:nvPr/>
        </p:nvSpPr>
        <p:spPr>
          <a:xfrm>
            <a:off x="123092" y="2008433"/>
            <a:ext cx="3165231" cy="3300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cs typeface="+mj-cs"/>
              </a:rPr>
              <a:t>Public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B8950-8F74-239B-41CF-6FD1FC1230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9892" y="1977277"/>
            <a:ext cx="4534154" cy="3077726"/>
          </a:xfrm>
        </p:spPr>
        <p:txBody>
          <a:bodyPr>
            <a:normAutofit/>
          </a:bodyPr>
          <a:lstStyle/>
          <a:p>
            <a:pPr marL="0" indent="0" algn="ctr" defTabSz="237744">
              <a:spcAft>
                <a:spcPts val="312"/>
              </a:spcAft>
              <a:buNone/>
            </a:pP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Members wishing to make comments must state their name and address</a:t>
            </a:r>
            <a:endParaRPr lang="en-US" sz="6000" dirty="0"/>
          </a:p>
        </p:txBody>
      </p:sp>
      <p:pic>
        <p:nvPicPr>
          <p:cNvPr id="2" name="Graphic 1" descr="Chat">
            <a:extLst>
              <a:ext uri="{FF2B5EF4-FFF2-40B4-BE49-F238E27FC236}">
                <a16:creationId xmlns:a16="http://schemas.microsoft.com/office/drawing/2014/main" id="{23C1B981-CA93-F970-C55C-554773AA2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09" y="4123900"/>
            <a:ext cx="1489888" cy="148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35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687977" y="2412808"/>
            <a:ext cx="7768045" cy="1055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Aquatics – Swim &amp; Racquet Pool Splash Pad</a:t>
            </a: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Capital Requests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24656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8EE457FF-670E-4EC1-ACD4-1173DA9A7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1345293" y="1345293"/>
            <a:ext cx="6858000" cy="4167414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0F148D-50BA-423D-A4EA-780B041B5946}"/>
              </a:ext>
            </a:extLst>
          </p:cNvPr>
          <p:cNvSpPr txBox="1"/>
          <p:nvPr/>
        </p:nvSpPr>
        <p:spPr>
          <a:xfrm>
            <a:off x="4167415" y="978993"/>
            <a:ext cx="4799032" cy="49000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Capital Requests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Swim &amp; Racquet Splash Pad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Requesting authorization to go forward with staff recommendation of $</a:t>
            </a: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36,040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for Aqua Seal Resurfacing</a:t>
            </a:r>
          </a:p>
        </p:txBody>
      </p:sp>
    </p:spTree>
    <p:extLst>
      <p:ext uri="{BB962C8B-B14F-4D97-AF65-F5344CB8AC3E}">
        <p14:creationId xmlns:p14="http://schemas.microsoft.com/office/powerpoint/2010/main" val="1191941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457157" y="2412808"/>
            <a:ext cx="3884023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14 Widows Watch Court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12 Whaler Lane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56 Lookout Point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43 </a:t>
            </a:r>
            <a:r>
              <a:rPr lang="en-US" dirty="0" err="1">
                <a:solidFill>
                  <a:prstClr val="black"/>
                </a:solidFill>
                <a:latin typeface="Century Gothic" panose="020B0502020202020204"/>
              </a:rPr>
              <a:t>Moonshell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 Drive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13 Riverside Court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31 Sundial Circle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39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Abbyshire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Road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158 Seafarer Lane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10 Royal Oaks Drive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26 Gloucester Road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13 Boston Drive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865 Ocean Parkway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795 Ocean Parkway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53 Fairway Lane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 Mist Flower Road</a:t>
            </a: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CPI Violations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4190FA-D61B-1DD3-5785-6AC678D9AD29}"/>
              </a:ext>
            </a:extLst>
          </p:cNvPr>
          <p:cNvSpPr txBox="1"/>
          <p:nvPr/>
        </p:nvSpPr>
        <p:spPr>
          <a:xfrm>
            <a:off x="4968494" y="2412808"/>
            <a:ext cx="388402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74 White Horse Drive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76 White Horse Drive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87 White Horse Drive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61 Falconbridge Road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691079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284085" y="2067218"/>
            <a:ext cx="8744505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Second reading of changes to Resolution C-01 (Committee General Policy) – John Latham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Second reading of changes to Resolution C-03 (Budget and Finance Advisory Committee) – John Latham</a:t>
            </a:r>
            <a:endParaRPr lang="en-US" sz="2000" cap="all" dirty="0">
              <a:solidFill>
                <a:prstClr val="black"/>
              </a:solidFill>
              <a:latin typeface="Century Gothic" panose="020B0502020202020204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all" dirty="0">
                <a:solidFill>
                  <a:prstClr val="black"/>
                </a:solidFill>
                <a:latin typeface="Century Gothic" panose="020B0502020202020204"/>
              </a:rPr>
              <a:t>S</a:t>
            </a: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econd reading of changes to Resolution M-06 (Elections and Referendum Procedures) – John Latham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Second reading of revisions to the Architectural Review Committee Guidelines – Elaine Brady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Motion to repeal Resolution C-14 (Racquet Sports Committee) – Rick Farr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Discussion on establishing a historical work group – Elaine Brady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Discussion on East Room and Anna </a:t>
            </a:r>
            <a:r>
              <a:rPr lang="en-US" sz="2000" dirty="0" err="1">
                <a:solidFill>
                  <a:prstClr val="black"/>
                </a:solidFill>
                <a:latin typeface="Century Gothic" panose="020B0502020202020204"/>
              </a:rPr>
              <a:t>Foultz</a:t>
            </a: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 Room – Elaine Brady</a:t>
            </a:r>
            <a:endParaRPr lang="en-US" sz="2400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Business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651879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394FE-CB9A-F120-62B3-100D26F97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Appointments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23A790-0CFC-161B-E7A8-D7E514D2D869}"/>
              </a:ext>
            </a:extLst>
          </p:cNvPr>
          <p:cNvSpPr txBox="1"/>
          <p:nvPr/>
        </p:nvSpPr>
        <p:spPr>
          <a:xfrm>
            <a:off x="809998" y="2626436"/>
            <a:ext cx="7524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Wesley Blakeslee – 2</a:t>
            </a:r>
            <a:r>
              <a:rPr lang="en-US" sz="2400" baseline="30000" dirty="0">
                <a:solidFill>
                  <a:schemeClr val="bg1"/>
                </a:solidFill>
              </a:rPr>
              <a:t>nd</a:t>
            </a:r>
            <a:r>
              <a:rPr lang="en-US" sz="2400" dirty="0">
                <a:solidFill>
                  <a:schemeClr val="bg1"/>
                </a:solidFill>
              </a:rPr>
              <a:t> Term – Strategic Planning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Michael </a:t>
            </a:r>
            <a:r>
              <a:rPr lang="en-US" sz="2400" dirty="0" err="1">
                <a:solidFill>
                  <a:schemeClr val="bg1"/>
                </a:solidFill>
              </a:rPr>
              <a:t>Galello</a:t>
            </a:r>
            <a:r>
              <a:rPr lang="en-US" sz="2400" dirty="0">
                <a:solidFill>
                  <a:schemeClr val="bg1"/>
                </a:solidFill>
              </a:rPr>
              <a:t> – 1</a:t>
            </a:r>
            <a:r>
              <a:rPr lang="en-US" sz="2400" baseline="30000" dirty="0">
                <a:solidFill>
                  <a:schemeClr val="bg1"/>
                </a:solidFill>
              </a:rPr>
              <a:t>st</a:t>
            </a:r>
            <a:r>
              <a:rPr lang="en-US" sz="2400" dirty="0">
                <a:solidFill>
                  <a:schemeClr val="bg1"/>
                </a:solidFill>
              </a:rPr>
              <a:t> Term – Architectural Review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Robert Long – 3</a:t>
            </a:r>
            <a:r>
              <a:rPr lang="en-US" sz="2400" baseline="30000" dirty="0">
                <a:solidFill>
                  <a:schemeClr val="bg1"/>
                </a:solidFill>
              </a:rPr>
              <a:t>rd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>
                <a:solidFill>
                  <a:schemeClr val="bg1"/>
                </a:solidFill>
              </a:rPr>
              <a:t>Term – Golf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4636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08830" y="4991339"/>
            <a:ext cx="7526337" cy="13118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Adjournment</a:t>
            </a:r>
          </a:p>
        </p:txBody>
      </p:sp>
      <p:pic>
        <p:nvPicPr>
          <p:cNvPr id="2" name="Picture 1" descr="NEWOceanPinesAssociation_Circle_logo small">
            <a:extLst>
              <a:ext uri="{FF2B5EF4-FFF2-40B4-BE49-F238E27FC236}">
                <a16:creationId xmlns:a16="http://schemas.microsoft.com/office/drawing/2014/main" id="{F18ADABF-7432-4728-6D3B-76390DF618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17074" y="397861"/>
            <a:ext cx="3709851" cy="3649937"/>
          </a:xfrm>
          <a:prstGeom prst="roundRect">
            <a:avLst>
              <a:gd name="adj" fmla="val 3876"/>
            </a:avLst>
          </a:prstGeom>
          <a:noFill/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491972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08831" y="2112885"/>
            <a:ext cx="3843068" cy="24671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300">
                <a:cs typeface="+mj-cs"/>
              </a:rPr>
              <a:t>President’s Remarks</a:t>
            </a:r>
            <a:br>
              <a:rPr lang="en-US" sz="5000">
                <a:cs typeface="+mj-cs"/>
              </a:rPr>
            </a:br>
            <a:br>
              <a:rPr lang="en-US" sz="5000">
                <a:cs typeface="+mj-cs"/>
              </a:rPr>
            </a:br>
            <a:endParaRPr lang="en-US" sz="5000" dirty="0">
              <a:cs typeface="+mj-cs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834520E3-4860-6C7B-CEA5-8FDAF7454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831" y="5408854"/>
            <a:ext cx="7526338" cy="596170"/>
          </a:xfrm>
        </p:spPr>
        <p:txBody>
          <a:bodyPr>
            <a:normAutofit lnSpcReduction="10000"/>
          </a:bodyPr>
          <a:lstStyle/>
          <a:p>
            <a:r>
              <a:rPr lang="en-US" sz="3600" b="1" dirty="0">
                <a:cs typeface="+mj-cs"/>
              </a:rPr>
              <a:t>Rick Farr</a:t>
            </a:r>
            <a:endParaRPr lang="en-US" sz="3600" b="1" dirty="0"/>
          </a:p>
        </p:txBody>
      </p:sp>
      <p:pic>
        <p:nvPicPr>
          <p:cNvPr id="13" name="Picture 12" descr="NEWOceanPinesAssociation_Circle_logo small">
            <a:extLst>
              <a:ext uri="{FF2B5EF4-FFF2-40B4-BE49-F238E27FC236}">
                <a16:creationId xmlns:a16="http://schemas.microsoft.com/office/drawing/2014/main" id="{4E5AF3F7-C08F-4FE3-A93B-8F4462A82E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04419" y="852976"/>
            <a:ext cx="3371942" cy="3371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867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Freeform 6">
            <a:extLst>
              <a:ext uri="{FF2B5EF4-FFF2-40B4-BE49-F238E27FC236}">
                <a16:creationId xmlns:a16="http://schemas.microsoft.com/office/drawing/2014/main" id="{A14CE2B0-0F0F-433D-8ED6-770921C98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73" name="Freeform 9">
            <a:extLst>
              <a:ext uri="{FF2B5EF4-FFF2-40B4-BE49-F238E27FC236}">
                <a16:creationId xmlns:a16="http://schemas.microsoft.com/office/drawing/2014/main" id="{02AB05CC-4371-4DE4-AAE6-20E4B1579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9144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26" y="5324330"/>
            <a:ext cx="7929000" cy="7795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 dirty="0">
                <a:cs typeface="+mj-cs"/>
              </a:rPr>
              <a:t>GM Leadership Report – </a:t>
            </a:r>
            <a:br>
              <a:rPr lang="en-US" sz="2500" dirty="0">
                <a:cs typeface="+mj-cs"/>
              </a:rPr>
            </a:br>
            <a:r>
              <a:rPr lang="en-US" sz="2500" dirty="0">
                <a:cs typeface="+mj-cs"/>
              </a:rPr>
              <a:t>John Viola</a:t>
            </a:r>
          </a:p>
        </p:txBody>
      </p:sp>
      <p:pic>
        <p:nvPicPr>
          <p:cNvPr id="5" name="Picture 4" descr="A path with tree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959B4D33-DD6D-3CD9-12E3-D3835D67D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13" y="-13822"/>
            <a:ext cx="6838774" cy="456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3883" y="568166"/>
            <a:ext cx="7228615" cy="5433131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r>
              <a:rPr lang="en-US" sz="20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1600" dirty="0">
              <a:latin typeface="+mj-lt"/>
              <a:ea typeface="+mj-ea"/>
              <a:cs typeface="+mj-cs"/>
            </a:endParaRP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Police – Chief Tim Robinson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Projects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1200" dirty="0">
                <a:latin typeface="+mj-lt"/>
                <a:ea typeface="+mj-ea"/>
                <a:cs typeface="+mj-cs"/>
              </a:rPr>
              <a:t>Tiki Bar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1200" dirty="0">
                <a:latin typeface="+mj-lt"/>
                <a:ea typeface="+mj-ea"/>
                <a:cs typeface="+mj-cs"/>
              </a:rPr>
              <a:t>Soft Shoreline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1200" dirty="0">
                <a:latin typeface="+mj-lt"/>
                <a:ea typeface="+mj-ea"/>
                <a:cs typeface="+mj-cs"/>
              </a:rPr>
              <a:t>Veterans Pavilion</a:t>
            </a:r>
          </a:p>
          <a:p>
            <a:pPr marL="1146175" lvl="2" indent="-457200" defTabSz="45720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1200" dirty="0">
                <a:latin typeface="+mj-lt"/>
                <a:ea typeface="+mj-ea"/>
                <a:cs typeface="+mj-cs"/>
              </a:rPr>
              <a:t>Racquet Sports Building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Electronic Sign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Reserve Study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Maintenance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Landscaping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Safety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Drainage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Golf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Racquet Sports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Aquatics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Recreation &amp; Parks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I.T.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Waterways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Road Paving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j-lt"/>
                <a:ea typeface="+mj-ea"/>
                <a:cs typeface="+mj-cs"/>
              </a:rPr>
              <a:t>M</a:t>
            </a:r>
            <a:r>
              <a:rPr lang="en-US" sz="1500" spc="0" baseline="0" dirty="0">
                <a:latin typeface="+mj-lt"/>
                <a:ea typeface="+mj-ea"/>
                <a:cs typeface="+mj-cs"/>
              </a:rPr>
              <a:t>etrics</a:t>
            </a: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Chief Tim Robinson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EEA0C0-AF22-2C8C-CC06-F828F23AB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575" y="1905000"/>
            <a:ext cx="3781425" cy="4953000"/>
          </a:xfrm>
          <a:prstGeom prst="rect">
            <a:avLst/>
          </a:prstGeom>
        </p:spPr>
      </p:pic>
      <p:pic>
        <p:nvPicPr>
          <p:cNvPr id="5" name="Picture 4" descr="A road sign on a pole&#10;&#10;Description automatically generated">
            <a:extLst>
              <a:ext uri="{FF2B5EF4-FFF2-40B4-BE49-F238E27FC236}">
                <a16:creationId xmlns:a16="http://schemas.microsoft.com/office/drawing/2014/main" id="{33BFC96F-AB52-9578-2746-B6E47FC064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62"/>
          <a:stretch/>
        </p:blipFill>
        <p:spPr>
          <a:xfrm>
            <a:off x="194188" y="2766743"/>
            <a:ext cx="4421737" cy="322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63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516385" y="2114171"/>
            <a:ext cx="4740676" cy="262965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Tiki Bar: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Project status: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Green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Concret</a:t>
            </a: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e work finished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Framing started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Working on electric for inside tiki bar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Replacement equipment ordered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Completion date:  </a:t>
            </a: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mid-May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building under construction near water&#10;&#10;Description automatically generated">
            <a:extLst>
              <a:ext uri="{FF2B5EF4-FFF2-40B4-BE49-F238E27FC236}">
                <a16:creationId xmlns:a16="http://schemas.microsoft.com/office/drawing/2014/main" id="{BB3BD8B4-F55B-DBC0-513F-312CE37BB2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201" y="1899130"/>
            <a:ext cx="3453414" cy="2301700"/>
          </a:xfrm>
          <a:prstGeom prst="rect">
            <a:avLst/>
          </a:prstGeom>
        </p:spPr>
      </p:pic>
      <p:sp>
        <p:nvSpPr>
          <p:cNvPr id="4" name="Title 12">
            <a:extLst>
              <a:ext uri="{FF2B5EF4-FFF2-40B4-BE49-F238E27FC236}">
                <a16:creationId xmlns:a16="http://schemas.microsoft.com/office/drawing/2014/main" id="{142C172C-3365-CEAF-23AF-DBD29C45896B}"/>
              </a:ext>
            </a:extLst>
          </p:cNvPr>
          <p:cNvSpPr txBox="1">
            <a:spLocks/>
          </p:cNvSpPr>
          <p:nvPr/>
        </p:nvSpPr>
        <p:spPr>
          <a:xfrm>
            <a:off x="10358" y="4320065"/>
            <a:ext cx="2876365" cy="262965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Soft Shoreline: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Bids received and reviewed for design work of soft shoreline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Met with Vista and Maryland Coastal Bays on April 16</a:t>
            </a:r>
            <a:r>
              <a:rPr lang="en-US" sz="14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 to review plans</a:t>
            </a:r>
            <a:endParaRPr lang="en-US" sz="1400" cap="none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6" name="Title 12">
            <a:extLst>
              <a:ext uri="{FF2B5EF4-FFF2-40B4-BE49-F238E27FC236}">
                <a16:creationId xmlns:a16="http://schemas.microsoft.com/office/drawing/2014/main" id="{122474C2-1988-A384-EC6F-03D91DCC920B}"/>
              </a:ext>
            </a:extLst>
          </p:cNvPr>
          <p:cNvSpPr txBox="1">
            <a:spLocks/>
          </p:cNvSpPr>
          <p:nvPr/>
        </p:nvSpPr>
        <p:spPr>
          <a:xfrm>
            <a:off x="2963661" y="4326184"/>
            <a:ext cx="3176725" cy="195290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Veterans Pavilion: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Met with Marie Gilmore</a:t>
            </a:r>
            <a:endParaRPr lang="en-US" sz="1400" cap="none" dirty="0">
              <a:solidFill>
                <a:prstClr val="black"/>
              </a:solidFill>
              <a:latin typeface="Century Gothic" panose="020B0502020202020204"/>
            </a:endParaRP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Pavilion to be in line with Vets Memorial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C</a:t>
            </a:r>
            <a:r>
              <a:rPr lang="en-US" sz="1400" dirty="0" err="1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hange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 in timeline – Veterans Day completion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9AD2BF4D-99CE-4025-59DE-BD731EE24FFF}"/>
              </a:ext>
            </a:extLst>
          </p:cNvPr>
          <p:cNvSpPr txBox="1">
            <a:spLocks/>
          </p:cNvSpPr>
          <p:nvPr/>
        </p:nvSpPr>
        <p:spPr>
          <a:xfrm>
            <a:off x="6217324" y="4320065"/>
            <a:ext cx="2876365" cy="262965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Racquet Sports: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Project status: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FF00"/>
                </a:highlight>
                <a:uLnTx/>
                <a:uFillTx/>
                <a:latin typeface="Century Gothic" panose="020B0502020202020204"/>
                <a:ea typeface="+mj-ea"/>
                <a:cs typeface="+mj-cs"/>
              </a:rPr>
              <a:t>Yellow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Approach is to still go with prior presentation to Board that was approved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Focus on bathrooms, pro shop, directors office, and more visibility</a:t>
            </a:r>
            <a:endParaRPr lang="en-US" sz="1400" cap="none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95728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Electronic Sign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217037" y="2681248"/>
            <a:ext cx="4354961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Electronic sign installed on April 16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by Phillips Signs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Will display rotating images of important events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Total cost:  $26,558 ($22,118 for sign and $4,440 for surveys, permits, and new pavers/landscaping)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sign on a white structure&#10;&#10;Description automatically generated">
            <a:extLst>
              <a:ext uri="{FF2B5EF4-FFF2-40B4-BE49-F238E27FC236}">
                <a16:creationId xmlns:a16="http://schemas.microsoft.com/office/drawing/2014/main" id="{49AAE2C9-AB28-4889-3837-BED23A993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921" y="2681248"/>
            <a:ext cx="4276983" cy="284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53761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Props1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C4FE95-5FDD-4F38-A968-D37070C529A2}">
  <ds:schemaRefs>
    <ds:schemaRef ds:uri="http://schemas.microsoft.com/office/infopath/2007/PartnerControls"/>
    <ds:schemaRef ds:uri="http://purl.org/dc/terms/"/>
    <ds:schemaRef ds:uri="2410f877-682a-4a84-b4b9-52eb2a99858c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elements/1.1/"/>
    <ds:schemaRef ds:uri="005420c5-ce29-4fd8-9b0b-06107616db1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169764</TotalTime>
  <Words>1857</Words>
  <Application>Microsoft Office PowerPoint</Application>
  <PresentationFormat>On-screen Show (4:3)</PresentationFormat>
  <Paragraphs>378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55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Board of Directors Meeting</vt:lpstr>
      <vt:lpstr>Approval of Agenda</vt:lpstr>
      <vt:lpstr>Approval of Minutes      March 23, 2024 – Regular Meeting      </vt:lpstr>
      <vt:lpstr>President’s Remarks  </vt:lpstr>
      <vt:lpstr>GM Leadership Report –  John Viola</vt:lpstr>
      <vt:lpstr>PowerPoint Presentation</vt:lpstr>
      <vt:lpstr>Chief Tim Robinson</vt:lpstr>
      <vt:lpstr>Projects</vt:lpstr>
      <vt:lpstr>Electronic Sign</vt:lpstr>
      <vt:lpstr>Reserve Study</vt:lpstr>
      <vt:lpstr>Maintenance</vt:lpstr>
      <vt:lpstr>Landscaping</vt:lpstr>
      <vt:lpstr>Safety</vt:lpstr>
      <vt:lpstr>Drainage</vt:lpstr>
      <vt:lpstr>Golf</vt:lpstr>
      <vt:lpstr>Racquet Sports</vt:lpstr>
      <vt:lpstr>Aquatics</vt:lpstr>
      <vt:lpstr>Recreation &amp; Parks</vt:lpstr>
      <vt:lpstr>I.T.</vt:lpstr>
      <vt:lpstr>Waterways</vt:lpstr>
      <vt:lpstr>Road Paving</vt:lpstr>
      <vt:lpstr>CPI Violation Dashboard March</vt:lpstr>
      <vt:lpstr>Work Orders March</vt:lpstr>
      <vt:lpstr>Customer Service Dashboard (from info@oceanpines.org) March</vt:lpstr>
      <vt:lpstr>Financials</vt:lpstr>
      <vt:lpstr>UNAUDITED FINANCIAL CHANGE MONTH OF MARCH 2024</vt:lpstr>
      <vt:lpstr>UNAUDITED MONTH OF MARCH FAVOR/(UNFAVORABLE) VS. BUDGET (IN 000’s) </vt:lpstr>
      <vt:lpstr>UNAUDITED FINANCIAL CHANGE YTD MARCH 2023</vt:lpstr>
      <vt:lpstr>UNAUDITED YTD MARCH FAVOR/(UNFAVORABLE) VS. BUDGET (IN 000’s) </vt:lpstr>
      <vt:lpstr>UNAUDITED RESERVES FEBRUARY 2024 ($ MILLIONS)</vt:lpstr>
      <vt:lpstr>Treasurer’s Report -  Monica Rakowski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Appointments</vt:lpstr>
      <vt:lpstr>Adjournment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1374</cp:revision>
  <cp:lastPrinted>2024-04-19T18:43:09Z</cp:lastPrinted>
  <dcterms:created xsi:type="dcterms:W3CDTF">2021-01-13T14:26:54Z</dcterms:created>
  <dcterms:modified xsi:type="dcterms:W3CDTF">2024-04-19T19:19:57Z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