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1"/>
    <p:sldMasterId id="2147484398" r:id="rId2"/>
  </p:sldMasterIdLst>
  <p:notesMasterIdLst>
    <p:notesMasterId r:id="rId37"/>
  </p:notesMasterIdLst>
  <p:handoutMasterIdLst>
    <p:handoutMasterId r:id="rId38"/>
  </p:handoutMasterIdLst>
  <p:sldIdLst>
    <p:sldId id="267" r:id="rId3"/>
    <p:sldId id="274" r:id="rId4"/>
    <p:sldId id="281" r:id="rId5"/>
    <p:sldId id="280" r:id="rId6"/>
    <p:sldId id="556" r:id="rId7"/>
    <p:sldId id="726" r:id="rId8"/>
    <p:sldId id="733" r:id="rId9"/>
    <p:sldId id="738" r:id="rId10"/>
    <p:sldId id="739" r:id="rId11"/>
    <p:sldId id="750" r:id="rId12"/>
    <p:sldId id="741" r:id="rId13"/>
    <p:sldId id="740" r:id="rId14"/>
    <p:sldId id="749" r:id="rId15"/>
    <p:sldId id="746" r:id="rId16"/>
    <p:sldId id="751" r:id="rId17"/>
    <p:sldId id="747" r:id="rId18"/>
    <p:sldId id="653" r:id="rId19"/>
    <p:sldId id="654" r:id="rId20"/>
    <p:sldId id="655" r:id="rId21"/>
    <p:sldId id="656" r:id="rId22"/>
    <p:sldId id="748" r:id="rId23"/>
    <p:sldId id="742" r:id="rId24"/>
    <p:sldId id="743" r:id="rId25"/>
    <p:sldId id="744" r:id="rId26"/>
    <p:sldId id="745" r:id="rId27"/>
    <p:sldId id="284" r:id="rId28"/>
    <p:sldId id="285" r:id="rId29"/>
    <p:sldId id="700" r:id="rId30"/>
    <p:sldId id="725" r:id="rId31"/>
    <p:sldId id="690" r:id="rId32"/>
    <p:sldId id="567" r:id="rId33"/>
    <p:sldId id="287" r:id="rId34"/>
    <p:sldId id="290" r:id="rId35"/>
    <p:sldId id="29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1CC"/>
    <a:srgbClr val="E4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napToGrid="0">
      <p:cViewPr varScale="1">
        <p:scale>
          <a:sx n="110" d="100"/>
          <a:sy n="110" d="100"/>
        </p:scale>
        <p:origin x="1542" y="132"/>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dgm:spPr>
        <a:ln>
          <a:noFill/>
        </a:ln>
      </dgm:spPr>
      <dgm:t>
        <a:bodyPr/>
        <a:lstStyle/>
        <a:p>
          <a:pPr marL="0">
            <a:lnSpc>
              <a:spcPct val="100000"/>
            </a:lnSpc>
            <a:spcAft>
              <a:spcPts val="0"/>
            </a:spcAft>
            <a:buNone/>
          </a:pPr>
          <a:r>
            <a:rPr lang="en-US" sz="2800" b="1" dirty="0">
              <a:latin typeface="Calibri" panose="020F0502020204030204" pitchFamily="34" charset="0"/>
              <a:cs typeface="Calibri" panose="020F0502020204030204" pitchFamily="34" charset="0"/>
            </a:rPr>
            <a:t>GM Report</a:t>
          </a:r>
        </a:p>
      </dgm:t>
    </dgm:pt>
    <dgm:pt modelId="{A403FB1D-0A94-496E-995F-4AAC8EFE8D61}" type="parTrans" cxnId="{2431257B-6215-409A-A5EA-776FCF225ED4}">
      <dgm:prSet/>
      <dgm:spPr/>
      <dgm:t>
        <a:bodyPr/>
        <a:lstStyle/>
        <a:p>
          <a:endParaRPr lang="en-US"/>
        </a:p>
      </dgm:t>
    </dgm:pt>
    <dgm:pt modelId="{6BFC6230-1E06-4372-97E4-3FE1629361ED}" type="sibTrans" cxnId="{2431257B-6215-409A-A5EA-776FCF225ED4}">
      <dgm:prSet/>
      <dgm:spPr/>
      <dgm:t>
        <a:bodyPr/>
        <a:lstStyle/>
        <a:p>
          <a:endParaRPr lang="en-US"/>
        </a:p>
      </dgm:t>
    </dgm:pt>
    <dgm:pt modelId="{F50C343B-A240-4B8C-836E-A3BE32E755F5}">
      <dgm:prSet/>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Administration Board Conference Room – Audio Video set up</a:t>
          </a:r>
        </a:p>
      </dgm:t>
    </dgm:pt>
    <dgm:pt modelId="{3653EA10-D8F3-4237-B570-E584E8B84BBB}" type="parTrans" cxnId="{C95BC71B-F932-4CFE-8F6A-08D4C4B2CEEF}">
      <dgm:prSet/>
      <dgm:spPr/>
      <dgm:t>
        <a:bodyPr/>
        <a:lstStyle/>
        <a:p>
          <a:endParaRPr lang="en-US"/>
        </a:p>
      </dgm:t>
    </dgm:pt>
    <dgm:pt modelId="{CF1F0B46-EA1D-4C7F-AAB0-6E7CF018415F}" type="sibTrans" cxnId="{C95BC71B-F932-4CFE-8F6A-08D4C4B2CEEF}">
      <dgm:prSet/>
      <dgm:spPr/>
      <dgm:t>
        <a:bodyPr/>
        <a:lstStyle/>
        <a:p>
          <a:endParaRPr lang="en-US"/>
        </a:p>
      </dgm:t>
    </dgm:pt>
    <dgm:pt modelId="{47EA2BBE-E0D7-41F6-8B37-ACDC42073D41}">
      <dgm:prSet/>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Proposed Irrigation System for effluent water – status</a:t>
          </a:r>
        </a:p>
      </dgm:t>
    </dgm:pt>
    <dgm:pt modelId="{275359B2-A3D2-4FEC-921D-FCBF8C6C6FD9}" type="parTrans" cxnId="{24C1F378-62B5-4663-BC2A-E4766D44CC37}">
      <dgm:prSet/>
      <dgm:spPr/>
      <dgm:t>
        <a:bodyPr/>
        <a:lstStyle/>
        <a:p>
          <a:endParaRPr lang="en-US"/>
        </a:p>
      </dgm:t>
    </dgm:pt>
    <dgm:pt modelId="{0F62EF3D-D9E4-45ED-BFC7-4E422011447F}" type="sibTrans" cxnId="{24C1F378-62B5-4663-BC2A-E4766D44CC37}">
      <dgm:prSet/>
      <dgm:spPr/>
      <dgm:t>
        <a:bodyPr/>
        <a:lstStyle/>
        <a:p>
          <a:endParaRPr lang="en-US"/>
        </a:p>
      </dgm:t>
    </dgm:pt>
    <dgm:pt modelId="{9BBA6BF9-66CF-481D-BB09-5B062D9D4542}">
      <dgm:prSet/>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Beach Club Maintenance</a:t>
          </a:r>
        </a:p>
      </dgm:t>
    </dgm:pt>
    <dgm:pt modelId="{2A2348C8-E4BA-4263-8382-F0E26692B591}" type="parTrans" cxnId="{D76FBFFF-00F4-4441-9A7B-794862B21EAA}">
      <dgm:prSet/>
      <dgm:spPr/>
      <dgm:t>
        <a:bodyPr/>
        <a:lstStyle/>
        <a:p>
          <a:endParaRPr lang="en-US"/>
        </a:p>
      </dgm:t>
    </dgm:pt>
    <dgm:pt modelId="{E6F544EF-C636-4A2A-85DE-EBF2C12BB64F}" type="sibTrans" cxnId="{D76FBFFF-00F4-4441-9A7B-794862B21EAA}">
      <dgm:prSet/>
      <dgm:spPr/>
      <dgm:t>
        <a:bodyPr/>
        <a:lstStyle/>
        <a:p>
          <a:endParaRPr lang="en-US"/>
        </a:p>
      </dgm:t>
    </dgm:pt>
    <dgm:pt modelId="{17A18071-9A01-43DC-8373-1A6621F9EC8D}">
      <dgm:prSet/>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Drainage Project – status</a:t>
          </a:r>
        </a:p>
      </dgm:t>
    </dgm:pt>
    <dgm:pt modelId="{3A70368E-062F-4830-8395-E280714630A7}" type="parTrans" cxnId="{10DDBB51-E407-48FC-90C3-B3135373A46A}">
      <dgm:prSet/>
      <dgm:spPr/>
      <dgm:t>
        <a:bodyPr/>
        <a:lstStyle/>
        <a:p>
          <a:endParaRPr lang="en-US"/>
        </a:p>
      </dgm:t>
    </dgm:pt>
    <dgm:pt modelId="{C61424C2-C1E1-49E9-A63F-DDA39E2F20F6}" type="sibTrans" cxnId="{10DDBB51-E407-48FC-90C3-B3135373A46A}">
      <dgm:prSet/>
      <dgm:spPr/>
      <dgm:t>
        <a:bodyPr/>
        <a:lstStyle/>
        <a:p>
          <a:endParaRPr lang="en-US"/>
        </a:p>
      </dgm:t>
    </dgm:pt>
    <dgm:pt modelId="{03F786C0-E12E-440C-A942-EF59EE0C80D2}">
      <dgm:prSet/>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Northstar – status</a:t>
          </a:r>
        </a:p>
      </dgm:t>
    </dgm:pt>
    <dgm:pt modelId="{B65406CF-65B1-498B-9CDA-964D340D0F23}" type="parTrans" cxnId="{2BF5D252-DDE9-437A-A226-54B7DE2A44B8}">
      <dgm:prSet/>
      <dgm:spPr/>
      <dgm:t>
        <a:bodyPr/>
        <a:lstStyle/>
        <a:p>
          <a:endParaRPr lang="en-US"/>
        </a:p>
      </dgm:t>
    </dgm:pt>
    <dgm:pt modelId="{DC4E774C-F7B5-4040-9A0B-B7FE299D7E21}" type="sibTrans" cxnId="{2BF5D252-DDE9-437A-A226-54B7DE2A44B8}">
      <dgm:prSet/>
      <dgm:spPr/>
      <dgm:t>
        <a:bodyPr/>
        <a:lstStyle/>
        <a:p>
          <a:endParaRPr lang="en-US"/>
        </a:p>
      </dgm:t>
    </dgm:pt>
    <dgm:pt modelId="{9F94F490-5D57-4283-BBB6-051C7F687D5B}">
      <dgm:prSet custT="1"/>
      <dgm:spPr>
        <a:ln>
          <a:noFill/>
        </a:ln>
      </dgm:spPr>
      <dgm:t>
        <a:bodyPr/>
        <a:lstStyle/>
        <a:p>
          <a:pPr marL="0" indent="0">
            <a:lnSpc>
              <a:spcPct val="100000"/>
            </a:lnSpc>
            <a:spcAft>
              <a:spcPts val="0"/>
            </a:spcAft>
            <a:buFontTx/>
            <a:buNone/>
          </a:pPr>
          <a:r>
            <a:rPr lang="en-US" sz="2800" b="1" dirty="0">
              <a:effectLst/>
              <a:latin typeface="Calibri" panose="020F0502020204030204" pitchFamily="34" charset="0"/>
              <a:ea typeface="Calibri" panose="020F0502020204030204" pitchFamily="34" charset="0"/>
              <a:cs typeface="Calibri" panose="020F0502020204030204" pitchFamily="34" charset="0"/>
            </a:rPr>
            <a:t>Director -</a:t>
          </a:r>
          <a:r>
            <a:rPr lang="en-US" sz="2800" b="1" dirty="0">
              <a:latin typeface="Calibri" panose="020F0502020204030204" pitchFamily="34" charset="0"/>
              <a:ea typeface="Calibri" panose="020F0502020204030204" pitchFamily="34" charset="0"/>
              <a:cs typeface="Calibri" panose="020F0502020204030204" pitchFamily="34" charset="0"/>
            </a:rPr>
            <a:t>Debbie Donahue</a:t>
          </a:r>
          <a:endParaRPr lang="en-US" sz="2800" b="1" dirty="0">
            <a:latin typeface="Calibri" panose="020F0502020204030204" pitchFamily="34" charset="0"/>
            <a:cs typeface="Calibri" panose="020F0502020204030204" pitchFamily="34" charset="0"/>
          </a:endParaRPr>
        </a:p>
      </dgm:t>
    </dgm:pt>
    <dgm:pt modelId="{2B663F9B-AA4F-4477-845A-21F967F160F2}" type="parTrans" cxnId="{220B01B8-39A4-4F97-8879-5C98DFAF808D}">
      <dgm:prSet/>
      <dgm:spPr/>
      <dgm:t>
        <a:bodyPr/>
        <a:lstStyle/>
        <a:p>
          <a:endParaRPr lang="en-US"/>
        </a:p>
      </dgm:t>
    </dgm:pt>
    <dgm:pt modelId="{8FFA42BC-6505-4041-94E6-42BE2FD682C4}" type="sibTrans" cxnId="{220B01B8-39A4-4F97-8879-5C98DFAF808D}">
      <dgm:prSet/>
      <dgm:spPr/>
      <dgm:t>
        <a:bodyPr/>
        <a:lstStyle/>
        <a:p>
          <a:endParaRPr lang="en-US"/>
        </a:p>
      </dgm:t>
    </dgm:pt>
    <dgm:pt modelId="{8AAA3A19-7D10-47DC-9751-533D01281A76}">
      <dgm:prSet custT="1"/>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Recreation &amp; Parks</a:t>
          </a:r>
        </a:p>
      </dgm:t>
    </dgm:pt>
    <dgm:pt modelId="{26E98CF9-AE1C-45F9-BAF2-17903DA3EA18}" type="parTrans" cxnId="{4193E949-7EAE-476C-9057-B2ED1C023D6A}">
      <dgm:prSet/>
      <dgm:spPr/>
      <dgm:t>
        <a:bodyPr/>
        <a:lstStyle/>
        <a:p>
          <a:endParaRPr lang="en-US"/>
        </a:p>
      </dgm:t>
    </dgm:pt>
    <dgm:pt modelId="{648D0047-90A0-49E7-8D06-D5081C09FBF1}" type="sibTrans" cxnId="{4193E949-7EAE-476C-9057-B2ED1C023D6A}">
      <dgm:prSet/>
      <dgm:spPr/>
      <dgm:t>
        <a:bodyPr/>
        <a:lstStyle/>
        <a:p>
          <a:endParaRPr lang="en-US"/>
        </a:p>
      </dgm:t>
    </dgm:pt>
    <dgm:pt modelId="{9ACE91D7-1C11-42B7-AB28-5D872EB9E18D}">
      <dgm:prSet custT="1"/>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Marina</a:t>
          </a:r>
        </a:p>
      </dgm:t>
    </dgm:pt>
    <dgm:pt modelId="{76B63F14-6515-4BE3-9BC9-F85B2FF1B41C}" type="parTrans" cxnId="{6E415A7F-70DF-462D-B2E8-4D9194000636}">
      <dgm:prSet/>
      <dgm:spPr/>
      <dgm:t>
        <a:bodyPr/>
        <a:lstStyle/>
        <a:p>
          <a:endParaRPr lang="en-US"/>
        </a:p>
      </dgm:t>
    </dgm:pt>
    <dgm:pt modelId="{570FD14A-97C1-4BD4-B815-3E6EB1FE8BF1}" type="sibTrans" cxnId="{6E415A7F-70DF-462D-B2E8-4D9194000636}">
      <dgm:prSet/>
      <dgm:spPr/>
      <dgm:t>
        <a:bodyPr/>
        <a:lstStyle/>
        <a:p>
          <a:endParaRPr lang="en-US"/>
        </a:p>
      </dgm:t>
    </dgm:pt>
    <dgm:pt modelId="{FCF56290-4654-410A-9F99-AF7FCF1ECF69}">
      <dgm:prSet custT="1"/>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Beautification</a:t>
          </a:r>
        </a:p>
      </dgm:t>
    </dgm:pt>
    <dgm:pt modelId="{A7F5A00F-1A3C-48B0-9074-A52482A1A599}" type="parTrans" cxnId="{BFA67C31-F994-4290-A3FB-B0F889261249}">
      <dgm:prSet/>
      <dgm:spPr/>
      <dgm:t>
        <a:bodyPr/>
        <a:lstStyle/>
        <a:p>
          <a:endParaRPr lang="en-US"/>
        </a:p>
      </dgm:t>
    </dgm:pt>
    <dgm:pt modelId="{E57B345D-AE11-492C-B3EB-A0AEB9C2F593}" type="sibTrans" cxnId="{BFA67C31-F994-4290-A3FB-B0F889261249}">
      <dgm:prSet/>
      <dgm:spPr/>
      <dgm:t>
        <a:bodyPr/>
        <a:lstStyle/>
        <a:p>
          <a:endParaRPr lang="en-US"/>
        </a:p>
      </dgm:t>
    </dgm:pt>
    <dgm:pt modelId="{DBA0354A-B58A-4114-8A17-5B5E888FCBE6}">
      <dgm:prSet custT="1"/>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Bulkhead – status</a:t>
          </a:r>
        </a:p>
      </dgm:t>
    </dgm:pt>
    <dgm:pt modelId="{E94647D2-44F8-441D-A670-ECF3509B2678}" type="parTrans" cxnId="{470DC474-599B-4248-914E-8BFA3BE9679C}">
      <dgm:prSet/>
      <dgm:spPr/>
      <dgm:t>
        <a:bodyPr/>
        <a:lstStyle/>
        <a:p>
          <a:endParaRPr lang="en-US"/>
        </a:p>
      </dgm:t>
    </dgm:pt>
    <dgm:pt modelId="{63EEE39B-A7CB-4F1F-B4D2-6664DD77B57E}" type="sibTrans" cxnId="{470DC474-599B-4248-914E-8BFA3BE9679C}">
      <dgm:prSet/>
      <dgm:spPr/>
      <dgm:t>
        <a:bodyPr/>
        <a:lstStyle/>
        <a:p>
          <a:endParaRPr lang="en-US"/>
        </a:p>
      </dgm:t>
    </dgm:pt>
    <dgm:pt modelId="{7064D5EB-5889-4585-9AF4-28BA0E960426}">
      <dgm:prSet/>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Capital Projects-</a:t>
          </a:r>
        </a:p>
      </dgm:t>
    </dgm:pt>
    <dgm:pt modelId="{79DFF700-09CC-443D-86E6-93220DD9010D}" type="parTrans" cxnId="{D1B01671-E54F-49A8-A19A-D61F7E6B52E3}">
      <dgm:prSet/>
      <dgm:spPr/>
      <dgm:t>
        <a:bodyPr/>
        <a:lstStyle/>
        <a:p>
          <a:endParaRPr lang="en-US"/>
        </a:p>
      </dgm:t>
    </dgm:pt>
    <dgm:pt modelId="{10431D1B-5C7F-4826-9A95-AC404CBCB96B}" type="sibTrans" cxnId="{D1B01671-E54F-49A8-A19A-D61F7E6B52E3}">
      <dgm:prSet/>
      <dgm:spPr/>
      <dgm:t>
        <a:bodyPr/>
        <a:lstStyle/>
        <a:p>
          <a:endParaRPr lang="en-US"/>
        </a:p>
      </dgm:t>
    </dgm:pt>
    <dgm:pt modelId="{9D3DBE4A-3588-4CE4-9B79-FD34D7AEB112}">
      <dgm:prSet custT="1"/>
      <dgm:spPr>
        <a:ln>
          <a:noFill/>
        </a:ln>
      </dgm:spPr>
      <dgm:t>
        <a:bodyPr/>
        <a:lstStyle/>
        <a:p>
          <a:pPr marL="627063" indent="-165100">
            <a:lnSpc>
              <a:spcPct val="90000"/>
            </a:lnSpc>
            <a:spcAft>
              <a:spcPct val="150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Robinhood Park Playground</a:t>
          </a:r>
        </a:p>
      </dgm:t>
    </dgm:pt>
    <dgm:pt modelId="{C3A92E75-FB6E-48F6-AD55-3FB9E695986C}" type="parTrans" cxnId="{5E9FAC31-3F9A-43F2-B86A-F8D344EAB079}">
      <dgm:prSet/>
      <dgm:spPr/>
      <dgm:t>
        <a:bodyPr/>
        <a:lstStyle/>
        <a:p>
          <a:endParaRPr lang="en-US"/>
        </a:p>
      </dgm:t>
    </dgm:pt>
    <dgm:pt modelId="{00076DF6-C80F-479E-A1D3-506DF95EF543}" type="sibTrans" cxnId="{5E9FAC31-3F9A-43F2-B86A-F8D344EAB079}">
      <dgm:prSet/>
      <dgm:spPr/>
      <dgm:t>
        <a:bodyPr/>
        <a:lstStyle/>
        <a:p>
          <a:endParaRPr lang="en-US"/>
        </a:p>
      </dgm:t>
    </dgm:pt>
    <dgm:pt modelId="{71B7037D-78EF-41B4-A09C-A5BD19285DF1}">
      <dgm:prSet custT="1"/>
      <dgm:spPr>
        <a:ln>
          <a:noFill/>
        </a:ln>
      </dgm:spPr>
      <dgm:t>
        <a:bodyPr/>
        <a:lstStyle/>
        <a:p>
          <a:pPr marL="339725" indent="-165100">
            <a:lnSpc>
              <a:spcPct val="90000"/>
            </a:lnSpc>
            <a:spcAft>
              <a:spcPct val="15000"/>
            </a:spcAft>
          </a:pPr>
          <a:r>
            <a:rPr lang="en-US" sz="2200" dirty="0">
              <a:latin typeface="Calibri" panose="020F0502020204030204" pitchFamily="34" charset="0"/>
              <a:cs typeface="Calibri" panose="020F0502020204030204" pitchFamily="34" charset="0"/>
            </a:rPr>
            <a:t>Racquet Sports Maintenance</a:t>
          </a:r>
        </a:p>
      </dgm:t>
    </dgm:pt>
    <dgm:pt modelId="{97F901AD-8016-4121-86C3-9B19D67F7686}" type="parTrans" cxnId="{B3080120-AD46-4724-8B8C-80BD8C8D471B}">
      <dgm:prSet/>
      <dgm:spPr/>
      <dgm:t>
        <a:bodyPr/>
        <a:lstStyle/>
        <a:p>
          <a:endParaRPr lang="en-US"/>
        </a:p>
      </dgm:t>
    </dgm:pt>
    <dgm:pt modelId="{0B60F55C-C2F6-4076-B9EB-E0F1B641057B}" type="sibTrans" cxnId="{B3080120-AD46-4724-8B8C-80BD8C8D471B}">
      <dgm:prSet/>
      <dgm:spPr/>
      <dgm:t>
        <a:bodyPr/>
        <a:lstStyle/>
        <a:p>
          <a:endParaRPr lang="en-US"/>
        </a:p>
      </dgm:t>
    </dgm:pt>
    <dgm:pt modelId="{C41EEB08-0698-4E25-84E7-9D1A79B35CC0}">
      <dgm:prSet/>
      <dgm:spPr>
        <a:ln>
          <a:noFill/>
        </a:ln>
      </dgm:spPr>
      <dgm:t>
        <a:bodyPr/>
        <a:lstStyle/>
        <a:p>
          <a:pPr marL="574675" indent="-234950">
            <a:lnSpc>
              <a:spcPct val="90000"/>
            </a:lnSpc>
            <a:spcAft>
              <a:spcPct val="15000"/>
            </a:spcAft>
          </a:pPr>
          <a:r>
            <a:rPr lang="en-US" sz="2200" dirty="0">
              <a:latin typeface="Calibri" panose="020F0502020204030204" pitchFamily="34" charset="0"/>
              <a:cs typeface="Calibri" panose="020F0502020204030204" pitchFamily="34" charset="0"/>
            </a:rPr>
            <a:t>Roads Resurfacing</a:t>
          </a:r>
        </a:p>
      </dgm:t>
    </dgm:pt>
    <dgm:pt modelId="{093506C6-C185-4F20-98C1-C6AB715561C1}" type="parTrans" cxnId="{6BE3D5B2-9059-4AE4-806A-A84A38715DC2}">
      <dgm:prSet/>
      <dgm:spPr/>
    </dgm:pt>
    <dgm:pt modelId="{A66ECC1E-6FDB-4F4B-B0EF-BD0342847085}" type="sibTrans" cxnId="{6BE3D5B2-9059-4AE4-806A-A84A38715DC2}">
      <dgm:prSet/>
      <dgm:spPr/>
    </dgm:pt>
    <dgm:pt modelId="{915A3F49-2359-4EDA-BD63-4CEE72EB1226}">
      <dgm:prSet/>
      <dgm:spPr>
        <a:ln>
          <a:noFill/>
        </a:ln>
      </dgm:spPr>
      <dgm:t>
        <a:bodyPr/>
        <a:lstStyle/>
        <a:p>
          <a:pPr marL="574675" indent="-234950">
            <a:lnSpc>
              <a:spcPct val="90000"/>
            </a:lnSpc>
            <a:spcAft>
              <a:spcPct val="15000"/>
            </a:spcAft>
          </a:pPr>
          <a:r>
            <a:rPr lang="en-US" sz="2200" dirty="0" err="1">
              <a:latin typeface="Calibri" panose="020F0502020204030204" pitchFamily="34" charset="0"/>
              <a:cs typeface="Calibri" panose="020F0502020204030204" pitchFamily="34" charset="0"/>
            </a:rPr>
            <a:t>Mumfords</a:t>
          </a:r>
          <a:r>
            <a:rPr lang="en-US" sz="2200" dirty="0">
              <a:latin typeface="Calibri" panose="020F0502020204030204" pitchFamily="34" charset="0"/>
              <a:cs typeface="Calibri" panose="020F0502020204030204" pitchFamily="34" charset="0"/>
            </a:rPr>
            <a:t> Roof Replacement</a:t>
          </a:r>
        </a:p>
      </dgm:t>
    </dgm:pt>
    <dgm:pt modelId="{5FFF8D29-FF44-49B8-AAF6-84B87D66A034}" type="parTrans" cxnId="{F5CDF6C9-2A95-4580-AA59-0403546AA0A8}">
      <dgm:prSet/>
      <dgm:spPr/>
    </dgm:pt>
    <dgm:pt modelId="{05FF348A-BF9D-4330-8320-BEA8677B0099}" type="sibTrans" cxnId="{F5CDF6C9-2A95-4580-AA59-0403546AA0A8}">
      <dgm:prSet/>
      <dgm:spPr/>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127461" custLinFactNeighborY="-177">
        <dgm:presLayoutVars>
          <dgm:bulletEnabled val="1"/>
        </dgm:presLayoutVars>
      </dgm:prSet>
      <dgm:spPr/>
    </dgm:pt>
  </dgm:ptLst>
  <dgm:cxnLst>
    <dgm:cxn modelId="{11D14003-0CAE-4B32-ADE4-AC8C00E5EB7F}" type="presOf" srcId="{7064D5EB-5889-4585-9AF4-28BA0E960426}" destId="{17F224EC-808A-4A8F-B7DC-2E5B9557C321}" srcOrd="0" destOrd="7" presId="urn:microsoft.com/office/officeart/2005/8/layout/default"/>
    <dgm:cxn modelId="{6C6CC20F-B28E-4E07-BB03-D6E4E95589DB}" type="presOf" srcId="{13B849B3-EE92-4F22-8F7E-142A51942BD8}" destId="{17F224EC-808A-4A8F-B7DC-2E5B9557C321}" srcOrd="0" destOrd="0" presId="urn:microsoft.com/office/officeart/2005/8/layout/default"/>
    <dgm:cxn modelId="{C95BC71B-F932-4CFE-8F6A-08D4C4B2CEEF}" srcId="{13B849B3-EE92-4F22-8F7E-142A51942BD8}" destId="{F50C343B-A240-4B8C-836E-A3BE32E755F5}" srcOrd="0" destOrd="0" parTransId="{3653EA10-D8F3-4237-B570-E584E8B84BBB}" sibTransId="{CF1F0B46-EA1D-4C7F-AAB0-6E7CF018415F}"/>
    <dgm:cxn modelId="{B3080120-AD46-4724-8B8C-80BD8C8D471B}" srcId="{13B849B3-EE92-4F22-8F7E-142A51942BD8}" destId="{71B7037D-78EF-41B4-A09C-A5BD19285DF1}" srcOrd="11" destOrd="0" parTransId="{97F901AD-8016-4121-86C3-9B19D67F7686}" sibTransId="{0B60F55C-C2F6-4076-B9EB-E0F1B641057B}"/>
    <dgm:cxn modelId="{E515042C-4A5E-4B54-BEF5-4E1ECB436AD2}" type="presOf" srcId="{9ACE91D7-1C11-42B7-AB28-5D872EB9E18D}" destId="{17F224EC-808A-4A8F-B7DC-2E5B9557C321}" srcOrd="0" destOrd="14" presId="urn:microsoft.com/office/officeart/2005/8/layout/default"/>
    <dgm:cxn modelId="{BFA67C31-F994-4290-A3FB-B0F889261249}" srcId="{13B849B3-EE92-4F22-8F7E-142A51942BD8}" destId="{FCF56290-4654-410A-9F99-AF7FCF1ECF69}" srcOrd="13" destOrd="0" parTransId="{A7F5A00F-1A3C-48B0-9074-A52482A1A599}" sibTransId="{E57B345D-AE11-492C-B3EB-A0AEB9C2F593}"/>
    <dgm:cxn modelId="{5E9FAC31-3F9A-43F2-B86A-F8D344EAB079}" srcId="{8AAA3A19-7D10-47DC-9751-533D01281A76}" destId="{9D3DBE4A-3588-4CE4-9B79-FD34D7AEB112}" srcOrd="0" destOrd="0" parTransId="{C3A92E75-FB6E-48F6-AD55-3FB9E695986C}" sibTransId="{00076DF6-C80F-479E-A1D3-506DF95EF543}"/>
    <dgm:cxn modelId="{13153B39-733A-4DC8-BBF6-5045E501EB02}" type="presOf" srcId="{71B7037D-78EF-41B4-A09C-A5BD19285DF1}" destId="{17F224EC-808A-4A8F-B7DC-2E5B9557C321}" srcOrd="0" destOrd="13" presId="urn:microsoft.com/office/officeart/2005/8/layout/default"/>
    <dgm:cxn modelId="{A66A7B41-0B58-4D28-BC2D-C72774E50ECD}" type="presOf" srcId="{03F786C0-E12E-440C-A942-EF59EE0C80D2}" destId="{17F224EC-808A-4A8F-B7DC-2E5B9557C321}" srcOrd="0" destOrd="6" presId="urn:microsoft.com/office/officeart/2005/8/layout/default"/>
    <dgm:cxn modelId="{4193E949-7EAE-476C-9057-B2ED1C023D6A}" srcId="{13B849B3-EE92-4F22-8F7E-142A51942BD8}" destId="{8AAA3A19-7D10-47DC-9751-533D01281A76}" srcOrd="10" destOrd="0" parTransId="{26E98CF9-AE1C-45F9-BAF2-17903DA3EA18}" sibTransId="{648D0047-90A0-49E7-8D06-D5081C09FBF1}"/>
    <dgm:cxn modelId="{D1B01671-E54F-49A8-A19A-D61F7E6B52E3}" srcId="{13B849B3-EE92-4F22-8F7E-142A51942BD8}" destId="{7064D5EB-5889-4585-9AF4-28BA0E960426}" srcOrd="6" destOrd="0" parTransId="{79DFF700-09CC-443D-86E6-93220DD9010D}" sibTransId="{10431D1B-5C7F-4826-9A95-AC404CBCB96B}"/>
    <dgm:cxn modelId="{10DDBB51-E407-48FC-90C3-B3135373A46A}" srcId="{13B849B3-EE92-4F22-8F7E-142A51942BD8}" destId="{17A18071-9A01-43DC-8373-1A6621F9EC8D}" srcOrd="4" destOrd="0" parTransId="{3A70368E-062F-4830-8395-E280714630A7}" sibTransId="{C61424C2-C1E1-49E9-A63F-DDA39E2F20F6}"/>
    <dgm:cxn modelId="{2BF5D252-DDE9-437A-A226-54B7DE2A44B8}" srcId="{13B849B3-EE92-4F22-8F7E-142A51942BD8}" destId="{03F786C0-E12E-440C-A942-EF59EE0C80D2}" srcOrd="5" destOrd="0" parTransId="{B65406CF-65B1-498B-9CDA-964D340D0F23}" sibTransId="{DC4E774C-F7B5-4040-9A0B-B7FE299D7E21}"/>
    <dgm:cxn modelId="{470DC474-599B-4248-914E-8BFA3BE9679C}" srcId="{13B849B3-EE92-4F22-8F7E-142A51942BD8}" destId="{DBA0354A-B58A-4114-8A17-5B5E888FCBE6}" srcOrd="3" destOrd="0" parTransId="{E94647D2-44F8-441D-A670-ECF3509B2678}" sibTransId="{63EEE39B-A7CB-4F1F-B4D2-6664DD77B57E}"/>
    <dgm:cxn modelId="{24C1F378-62B5-4663-BC2A-E4766D44CC37}" srcId="{13B849B3-EE92-4F22-8F7E-142A51942BD8}" destId="{47EA2BBE-E0D7-41F6-8B37-ACDC42073D41}" srcOrd="1" destOrd="0" parTransId="{275359B2-A3D2-4FEC-921D-FCBF8C6C6FD9}" sibTransId="{0F62EF3D-D9E4-45ED-BFC7-4E422011447F}"/>
    <dgm:cxn modelId="{2431257B-6215-409A-A5EA-776FCF225ED4}" srcId="{462F5009-0BF7-4DC7-8761-648C3A31CE0C}" destId="{13B849B3-EE92-4F22-8F7E-142A51942BD8}" srcOrd="0" destOrd="0" parTransId="{A403FB1D-0A94-496E-995F-4AAC8EFE8D61}" sibTransId="{6BFC6230-1E06-4372-97E4-3FE1629361ED}"/>
    <dgm:cxn modelId="{6CF90B7E-6103-40B2-96D5-7CC52B51457E}" type="presOf" srcId="{F50C343B-A240-4B8C-836E-A3BE32E755F5}" destId="{17F224EC-808A-4A8F-B7DC-2E5B9557C321}" srcOrd="0" destOrd="1" presId="urn:microsoft.com/office/officeart/2005/8/layout/default"/>
    <dgm:cxn modelId="{6E415A7F-70DF-462D-B2E8-4D9194000636}" srcId="{13B849B3-EE92-4F22-8F7E-142A51942BD8}" destId="{9ACE91D7-1C11-42B7-AB28-5D872EB9E18D}" srcOrd="12" destOrd="0" parTransId="{76B63F14-6515-4BE3-9BC9-F85B2FF1B41C}" sibTransId="{570FD14A-97C1-4BD4-B815-3E6EB1FE8BF1}"/>
    <dgm:cxn modelId="{53568D99-02C8-4E72-B1AF-281C00744CFE}" type="presOf" srcId="{9F94F490-5D57-4283-BBB6-051C7F687D5B}" destId="{17F224EC-808A-4A8F-B7DC-2E5B9557C321}" srcOrd="0" destOrd="10" presId="urn:microsoft.com/office/officeart/2005/8/layout/default"/>
    <dgm:cxn modelId="{890CCF9D-81C2-4506-B39E-02E04C04B17B}" type="presOf" srcId="{8AAA3A19-7D10-47DC-9751-533D01281A76}" destId="{17F224EC-808A-4A8F-B7DC-2E5B9557C321}" srcOrd="0" destOrd="11" presId="urn:microsoft.com/office/officeart/2005/8/layout/default"/>
    <dgm:cxn modelId="{E224DBA7-16D0-42D6-B487-67B9119E3F47}" type="presOf" srcId="{47EA2BBE-E0D7-41F6-8B37-ACDC42073D41}" destId="{17F224EC-808A-4A8F-B7DC-2E5B9557C321}" srcOrd="0" destOrd="2" presId="urn:microsoft.com/office/officeart/2005/8/layout/default"/>
    <dgm:cxn modelId="{1E0958B2-8035-4C79-8FD4-D5E67B0D5A53}" type="presOf" srcId="{9D3DBE4A-3588-4CE4-9B79-FD34D7AEB112}" destId="{17F224EC-808A-4A8F-B7DC-2E5B9557C321}" srcOrd="0" destOrd="12" presId="urn:microsoft.com/office/officeart/2005/8/layout/default"/>
    <dgm:cxn modelId="{6BE3D5B2-9059-4AE4-806A-A84A38715DC2}" srcId="{13B849B3-EE92-4F22-8F7E-142A51942BD8}" destId="{C41EEB08-0698-4E25-84E7-9D1A79B35CC0}" srcOrd="7" destOrd="0" parTransId="{093506C6-C185-4F20-98C1-C6AB715561C1}" sibTransId="{A66ECC1E-6FDB-4F4B-B0EF-BD0342847085}"/>
    <dgm:cxn modelId="{4BDD32B4-8360-44BF-9458-F59CF3CCFEDF}" type="presOf" srcId="{DBA0354A-B58A-4114-8A17-5B5E888FCBE6}" destId="{17F224EC-808A-4A8F-B7DC-2E5B9557C321}" srcOrd="0" destOrd="4" presId="urn:microsoft.com/office/officeart/2005/8/layout/default"/>
    <dgm:cxn modelId="{7B269BB4-2472-4D25-872A-CCFCEAD45ED8}" type="presOf" srcId="{9BBA6BF9-66CF-481D-BB09-5B062D9D4542}" destId="{17F224EC-808A-4A8F-B7DC-2E5B9557C321}" srcOrd="0" destOrd="3" presId="urn:microsoft.com/office/officeart/2005/8/layout/default"/>
    <dgm:cxn modelId="{220B01B8-39A4-4F97-8879-5C98DFAF808D}" srcId="{13B849B3-EE92-4F22-8F7E-142A51942BD8}" destId="{9F94F490-5D57-4283-BBB6-051C7F687D5B}" srcOrd="9" destOrd="0" parTransId="{2B663F9B-AA4F-4477-845A-21F967F160F2}" sibTransId="{8FFA42BC-6505-4041-94E6-42BE2FD682C4}"/>
    <dgm:cxn modelId="{C6A483B8-C8A1-4F81-B127-BCA5EFA8B70B}" type="presOf" srcId="{462F5009-0BF7-4DC7-8761-648C3A31CE0C}" destId="{341FFF4B-AFD9-4B69-9A5C-89DD38ED72EA}" srcOrd="0" destOrd="0" presId="urn:microsoft.com/office/officeart/2005/8/layout/default"/>
    <dgm:cxn modelId="{58508AC0-1BBE-40DA-BBAB-3AC5D434E06B}" type="presOf" srcId="{17A18071-9A01-43DC-8373-1A6621F9EC8D}" destId="{17F224EC-808A-4A8F-B7DC-2E5B9557C321}" srcOrd="0" destOrd="5" presId="urn:microsoft.com/office/officeart/2005/8/layout/default"/>
    <dgm:cxn modelId="{F5CDF6C9-2A95-4580-AA59-0403546AA0A8}" srcId="{13B849B3-EE92-4F22-8F7E-142A51942BD8}" destId="{915A3F49-2359-4EDA-BD63-4CEE72EB1226}" srcOrd="8" destOrd="0" parTransId="{5FFF8D29-FF44-49B8-AAF6-84B87D66A034}" sibTransId="{05FF348A-BF9D-4330-8320-BEA8677B0099}"/>
    <dgm:cxn modelId="{35DDCBCE-1C22-46F3-86D0-0F71848A7095}" type="presOf" srcId="{C41EEB08-0698-4E25-84E7-9D1A79B35CC0}" destId="{17F224EC-808A-4A8F-B7DC-2E5B9557C321}" srcOrd="0" destOrd="8" presId="urn:microsoft.com/office/officeart/2005/8/layout/default"/>
    <dgm:cxn modelId="{07C087D3-4078-47D9-9953-2FBE063C263D}" type="presOf" srcId="{FCF56290-4654-410A-9F99-AF7FCF1ECF69}" destId="{17F224EC-808A-4A8F-B7DC-2E5B9557C321}" srcOrd="0" destOrd="15" presId="urn:microsoft.com/office/officeart/2005/8/layout/default"/>
    <dgm:cxn modelId="{611480E8-56F9-4BCC-A88C-279E183DCF33}" type="presOf" srcId="{915A3F49-2359-4EDA-BD63-4CEE72EB1226}" destId="{17F224EC-808A-4A8F-B7DC-2E5B9557C321}" srcOrd="0" destOrd="9" presId="urn:microsoft.com/office/officeart/2005/8/layout/default"/>
    <dgm:cxn modelId="{D76FBFFF-00F4-4441-9A7B-794862B21EAA}" srcId="{13B849B3-EE92-4F22-8F7E-142A51942BD8}" destId="{9BBA6BF9-66CF-481D-BB09-5B062D9D4542}" srcOrd="2" destOrd="0" parTransId="{2A2348C8-E4BA-4263-8382-F0E26692B591}" sibTransId="{E6F544EF-C636-4A2A-85DE-EBF2C12BB64F}"/>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4018" y="0"/>
          <a:ext cx="8221563" cy="6287572"/>
        </a:xfrm>
        <a:prstGeom prst="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1244600">
            <a:lnSpc>
              <a:spcPct val="100000"/>
            </a:lnSpc>
            <a:spcBef>
              <a:spcPct val="0"/>
            </a:spcBef>
            <a:spcAft>
              <a:spcPts val="0"/>
            </a:spcAft>
            <a:buNone/>
          </a:pPr>
          <a:r>
            <a:rPr lang="en-US" sz="2800" b="1" kern="1200" dirty="0">
              <a:latin typeface="Calibri" panose="020F0502020204030204" pitchFamily="34" charset="0"/>
              <a:cs typeface="Calibri" panose="020F0502020204030204" pitchFamily="34" charset="0"/>
            </a:rPr>
            <a:t>GM Report</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Administration Board Conference Room – Audio Video set up</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Proposed Irrigation System for effluent water – status</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Beach Club Maintenance</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Bulkhead – status</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Drainage Project – status</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Northstar – status</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Capital Projects-</a:t>
          </a:r>
        </a:p>
        <a:p>
          <a:pPr marL="574675" lvl="1" indent="-23495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Roads Resurfacing</a:t>
          </a:r>
        </a:p>
        <a:p>
          <a:pPr marL="574675" lvl="1" indent="-234950" algn="l" defTabSz="977900">
            <a:lnSpc>
              <a:spcPct val="90000"/>
            </a:lnSpc>
            <a:spcBef>
              <a:spcPct val="0"/>
            </a:spcBef>
            <a:spcAft>
              <a:spcPct val="15000"/>
            </a:spcAft>
            <a:buChar char="•"/>
          </a:pPr>
          <a:r>
            <a:rPr lang="en-US" sz="2200" kern="1200" dirty="0" err="1">
              <a:latin typeface="Calibri" panose="020F0502020204030204" pitchFamily="34" charset="0"/>
              <a:cs typeface="Calibri" panose="020F0502020204030204" pitchFamily="34" charset="0"/>
            </a:rPr>
            <a:t>Mumfords</a:t>
          </a:r>
          <a:r>
            <a:rPr lang="en-US" sz="2200" kern="1200" dirty="0">
              <a:latin typeface="Calibri" panose="020F0502020204030204" pitchFamily="34" charset="0"/>
              <a:cs typeface="Calibri" panose="020F0502020204030204" pitchFamily="34" charset="0"/>
            </a:rPr>
            <a:t> Roof Replacement</a:t>
          </a:r>
        </a:p>
        <a:p>
          <a:pPr marL="0" lvl="1" indent="0" algn="l" defTabSz="1244600">
            <a:lnSpc>
              <a:spcPct val="100000"/>
            </a:lnSpc>
            <a:spcBef>
              <a:spcPct val="0"/>
            </a:spcBef>
            <a:spcAft>
              <a:spcPts val="0"/>
            </a:spcAft>
            <a:buFontTx/>
            <a:buNone/>
          </a:pPr>
          <a:r>
            <a:rPr lang="en-US" sz="2800" b="1" kern="1200" dirty="0">
              <a:effectLst/>
              <a:latin typeface="Calibri" panose="020F0502020204030204" pitchFamily="34" charset="0"/>
              <a:ea typeface="Calibri" panose="020F0502020204030204" pitchFamily="34" charset="0"/>
              <a:cs typeface="Calibri" panose="020F0502020204030204" pitchFamily="34" charset="0"/>
            </a:rPr>
            <a:t>Director -</a:t>
          </a:r>
          <a:r>
            <a:rPr lang="en-US" sz="2800" b="1" kern="1200" dirty="0">
              <a:latin typeface="Calibri" panose="020F0502020204030204" pitchFamily="34" charset="0"/>
              <a:ea typeface="Calibri" panose="020F0502020204030204" pitchFamily="34" charset="0"/>
              <a:cs typeface="Calibri" panose="020F0502020204030204" pitchFamily="34" charset="0"/>
            </a:rPr>
            <a:t>Debbie Donahue</a:t>
          </a:r>
          <a:endParaRPr lang="en-US" sz="2800" b="1" kern="1200" dirty="0">
            <a:latin typeface="Calibri" panose="020F0502020204030204" pitchFamily="34" charset="0"/>
            <a:cs typeface="Calibri" panose="020F0502020204030204" pitchFamily="34" charset="0"/>
          </a:endParaRP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Recreation &amp; Parks</a:t>
          </a:r>
        </a:p>
        <a:p>
          <a:pPr marL="627063" lvl="2" indent="-165100" algn="l" defTabSz="889000">
            <a:lnSpc>
              <a:spcPct val="90000"/>
            </a:lnSpc>
            <a:spcBef>
              <a:spcPct val="0"/>
            </a:spcBef>
            <a:spcAft>
              <a:spcPct val="15000"/>
            </a:spcAft>
            <a:buFont typeface="Wingdings" panose="05000000000000000000" pitchFamily="2" charset="2"/>
            <a:buChar char="§"/>
          </a:pPr>
          <a:r>
            <a:rPr lang="en-US" sz="2000" kern="1200" dirty="0">
              <a:latin typeface="Calibri" panose="020F0502020204030204" pitchFamily="34" charset="0"/>
              <a:cs typeface="Calibri" panose="020F0502020204030204" pitchFamily="34" charset="0"/>
            </a:rPr>
            <a:t>Robinhood Park Playground</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Racquet Sports Maintenance</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Marina</a:t>
          </a:r>
        </a:p>
        <a:p>
          <a:pPr marL="339725" lvl="1" indent="-1651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Beautification</a:t>
          </a:r>
        </a:p>
      </dsp:txBody>
      <dsp:txXfrm>
        <a:off x="4018" y="0"/>
        <a:ext cx="8221563" cy="62875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4/22/2021</a:t>
            </a:fld>
            <a:endParaRPr/>
          </a:p>
        </p:txBody>
      </p:sp>
      <p:sp>
        <p:nvSpPr>
          <p:cNvPr id="4" name="Footer Placeholder 3"/>
          <p:cNvSpPr>
            <a:spLocks noGrp="1"/>
          </p:cNvSpPr>
          <p:nvPr>
            <p:ph type="ftr" sz="quarter" idx="2"/>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4/22/2021</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7" name="Slide Number Placeholder 6"/>
          <p:cNvSpPr>
            <a:spLocks noGrp="1"/>
          </p:cNvSpPr>
          <p:nvPr>
            <p:ph type="sldNum" sz="quarter" idx="5"/>
          </p:nvPr>
        </p:nvSpPr>
        <p:spPr>
          <a:xfrm>
            <a:off x="3970938" y="8829973"/>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4/22/2021</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98B5F13F-7E1A-4580-A55C-09F2476A26E1}"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983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42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08444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618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3317096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203799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41517525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4020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4/22/2021</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6790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305711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705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9939ED1-20B6-486E-AD1A-0AF57D3268A8}" type="datetime1">
              <a:rPr lang="en-US" smtClean="0"/>
              <a:t>4/22/2021</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46056018"/>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20.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0.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089462" y="976508"/>
            <a:ext cx="4143979" cy="2367221"/>
          </a:xfrm>
        </p:spPr>
        <p:txBody>
          <a:bodyPr>
            <a:normAutofit/>
          </a:bodyPr>
          <a:lstStyle/>
          <a:p>
            <a:r>
              <a:rPr lang="en-US" sz="4700">
                <a:latin typeface="Franklin Gothic Medium" panose="020B0603020102020204" pitchFamily="34" charset="0"/>
              </a:rPr>
              <a:t>Board of Directors Meeting</a:t>
            </a:r>
          </a:p>
        </p:txBody>
      </p:sp>
      <p:sp>
        <p:nvSpPr>
          <p:cNvPr id="4" name="Subtitle 3"/>
          <p:cNvSpPr>
            <a:spLocks noGrp="1"/>
          </p:cNvSpPr>
          <p:nvPr>
            <p:ph type="subTitle" idx="1"/>
          </p:nvPr>
        </p:nvSpPr>
        <p:spPr>
          <a:xfrm>
            <a:off x="1089462" y="3531204"/>
            <a:ext cx="4148190" cy="1606576"/>
          </a:xfrm>
        </p:spPr>
        <p:txBody>
          <a:bodyPr>
            <a:normAutofit/>
          </a:bodyPr>
          <a:lstStyle/>
          <a:p>
            <a:r>
              <a:rPr lang="en-US">
                <a:latin typeface="Franklin Gothic Medium" panose="020B0603020102020204" pitchFamily="34" charset="0"/>
              </a:rPr>
              <a:t>April 21, 2021</a:t>
            </a:r>
          </a:p>
        </p:txBody>
      </p:sp>
      <p:cxnSp>
        <p:nvCxnSpPr>
          <p:cNvPr id="10" name="Straight Connector 16">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3" y="3528543"/>
            <a:ext cx="415208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9" name="Group 18">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041" y="482171"/>
            <a:ext cx="3055899" cy="5149101"/>
            <a:chOff x="7477388" y="482171"/>
            <a:chExt cx="4074533" cy="5149101"/>
          </a:xfrm>
        </p:grpSpPr>
        <p:sp>
          <p:nvSpPr>
            <p:cNvPr id="20" name="Rectangle 19">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3718" y="977965"/>
            <a:ext cx="2339583"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279" y="1999767"/>
            <a:ext cx="2099328" cy="2099328"/>
          </a:xfrm>
          <a:prstGeom prst="rect">
            <a:avLst/>
          </a:prstGeom>
        </p:spPr>
      </p:pic>
      <p:pic>
        <p:nvPicPr>
          <p:cNvPr id="25" name="Picture 24">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7" name="Straight Connector 26">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AC8C30-93FA-4F99-80C4-C952D83A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F3ACDE2A-6BC1-4786-87B1-F7DA35351E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0A2CC8B5-9886-4AFA-BE09-6178A4ED3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ree, outdoor, ground, plant&#10;&#10;Description automatically generated">
            <a:extLst>
              <a:ext uri="{FF2B5EF4-FFF2-40B4-BE49-F238E27FC236}">
                <a16:creationId xmlns:a16="http://schemas.microsoft.com/office/drawing/2014/main" id="{A2430AC7-CB48-4399-8F18-4E5B03ED9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29319"/>
            <a:ext cx="4572000" cy="3429000"/>
          </a:xfrm>
          <a:prstGeom prst="rect">
            <a:avLst/>
          </a:prstGeom>
          <a:effectLst>
            <a:outerShdw blurRad="50800" dist="38100" dir="2700000" algn="tl" rotWithShape="0">
              <a:prstClr val="black">
                <a:alpha val="40000"/>
              </a:prstClr>
            </a:outerShdw>
          </a:effectLst>
        </p:spPr>
      </p:pic>
      <p:pic>
        <p:nvPicPr>
          <p:cNvPr id="5" name="Picture 4" descr="A picture containing tree, ground, outdoor, sky&#10;&#10;Description automatically generated">
            <a:extLst>
              <a:ext uri="{FF2B5EF4-FFF2-40B4-BE49-F238E27FC236}">
                <a16:creationId xmlns:a16="http://schemas.microsoft.com/office/drawing/2014/main" id="{76A24921-1B2B-458B-AC8D-E1591BFCB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77709"/>
            <a:ext cx="4572000" cy="3428999"/>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1C9A52F-8140-45AB-8EC2-8B99828E7CD8}"/>
              </a:ext>
            </a:extLst>
          </p:cNvPr>
          <p:cNvSpPr txBox="1"/>
          <p:nvPr/>
        </p:nvSpPr>
        <p:spPr>
          <a:xfrm>
            <a:off x="474617" y="448850"/>
            <a:ext cx="3622766" cy="1569660"/>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Bainbridge</a:t>
            </a:r>
          </a:p>
          <a:p>
            <a:pPr algn="ctr"/>
            <a:r>
              <a:rPr lang="en-US" sz="3200" b="1" dirty="0">
                <a:latin typeface="Calibri" panose="020F0502020204030204" pitchFamily="34" charset="0"/>
                <a:cs typeface="Calibri" panose="020F0502020204030204" pitchFamily="34" charset="0"/>
              </a:rPr>
              <a:t>Drainage</a:t>
            </a:r>
          </a:p>
          <a:p>
            <a:pPr algn="ctr"/>
            <a:r>
              <a:rPr lang="en-US" sz="3200" b="1" dirty="0">
                <a:latin typeface="Calibri" panose="020F0502020204030204" pitchFamily="34" charset="0"/>
                <a:cs typeface="Calibri" panose="020F0502020204030204" pitchFamily="34" charset="0"/>
              </a:rPr>
              <a:t>Project</a:t>
            </a:r>
          </a:p>
        </p:txBody>
      </p:sp>
    </p:spTree>
    <p:extLst>
      <p:ext uri="{BB962C8B-B14F-4D97-AF65-F5344CB8AC3E}">
        <p14:creationId xmlns:p14="http://schemas.microsoft.com/office/powerpoint/2010/main" val="392640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69966"/>
            <a:ext cx="8229600" cy="5747657"/>
          </a:xfrm>
          <a:prstGeom prst="rect">
            <a:avLst/>
          </a:prstGeom>
          <a:solidFill>
            <a:srgbClr val="D4D1CC"/>
          </a:solidFill>
        </p:spPr>
        <p:txBody>
          <a:bodyPr vert="horz" lIns="91440" tIns="45720" rIns="91440" bIns="45720" rtlCol="0" anchor="ctr">
            <a:normAutofit/>
          </a:bodyPr>
          <a:lstStyle/>
          <a:p>
            <a:pPr marL="0" marR="0">
              <a:spcBef>
                <a:spcPts val="0"/>
              </a:spcBef>
              <a:spcAft>
                <a:spcPts val="0"/>
              </a:spcAft>
            </a:pPr>
            <a:r>
              <a:rPr lang="en-US" sz="2400" b="1" dirty="0">
                <a:latin typeface="Calibri" panose="020F0502020204030204" pitchFamily="34" charset="0"/>
                <a:ea typeface="Calibri" panose="020F0502020204030204" pitchFamily="34" charset="0"/>
              </a:rPr>
              <a:t>Bainbridge Drainage Project Status</a:t>
            </a:r>
          </a:p>
          <a:p>
            <a:pPr marL="287338" marR="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Timeline – March  15 – June 30</a:t>
            </a:r>
          </a:p>
          <a:p>
            <a:pPr marL="287338" marR="0" indent="-174625">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Status - Green</a:t>
            </a:r>
          </a:p>
          <a:p>
            <a:pPr marL="287338" marR="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Budget $800,000 / Grant $482,337</a:t>
            </a:r>
          </a:p>
          <a:p>
            <a:pPr marL="287338" marR="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Payment to Vendor To Date -$53,465</a:t>
            </a:r>
          </a:p>
          <a:p>
            <a:pPr marL="287338" marR="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Dept of Natural Resources is the “Keeper of the Funds” and will disburse as invoiced by Worcester County</a:t>
            </a:r>
          </a:p>
          <a:p>
            <a:pPr marL="287338" marR="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OPA can submit invoices, along with cancelled check and payment application for reimbursement to County monthly or as needed. The County then submits to Dept of Natural Resources, and they will cut check directly to OPA.</a:t>
            </a:r>
          </a:p>
          <a:p>
            <a:pPr marL="287338" marR="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Reimbursement is expected to take approx. 3 weeks from date of submittal</a:t>
            </a:r>
          </a:p>
          <a:p>
            <a:pPr marL="287338" marR="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OPA submitted vendor invoice (Environmental Quality Resources, LLC) for $53,465. We are still waiting on funds as of 4/19  </a:t>
            </a:r>
          </a:p>
          <a:p>
            <a:pPr marR="0" lvl="0">
              <a:spcBef>
                <a:spcPts val="0"/>
              </a:spcBef>
              <a:spcAft>
                <a:spcPts val="0"/>
              </a:spcAft>
            </a:pPr>
            <a:endParaRPr lang="en-US" sz="2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622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69966"/>
            <a:ext cx="8229600" cy="5538651"/>
          </a:xfrm>
          <a:prstGeom prst="rect">
            <a:avLst/>
          </a:prstGeom>
          <a:solidFill>
            <a:srgbClr val="D4D1CC"/>
          </a:solidFill>
        </p:spPr>
        <p:txBody>
          <a:bodyPr vert="horz" lIns="91440" tIns="45720" rIns="91440" bIns="45720" rtlCol="0" anchor="ctr">
            <a:normAutofit/>
          </a:bodyPr>
          <a:lstStyle/>
          <a:p>
            <a:pPr marR="0" lvl="0">
              <a:spcBef>
                <a:spcPts val="0"/>
              </a:spcBef>
              <a:spcAft>
                <a:spcPts val="0"/>
              </a:spcAft>
            </a:pPr>
            <a:r>
              <a:rPr lang="en-US" sz="2400" b="1" dirty="0">
                <a:latin typeface="Calibri" panose="020F0502020204030204" pitchFamily="34" charset="0"/>
                <a:ea typeface="Calibri" panose="020F0502020204030204" pitchFamily="34" charset="0"/>
              </a:rPr>
              <a:t>Northstar Status</a:t>
            </a:r>
          </a:p>
          <a:p>
            <a:pPr marL="112713"/>
            <a:r>
              <a:rPr lang="en-US" sz="2000" dirty="0">
                <a:latin typeface="Calibri" panose="020F0502020204030204" pitchFamily="34" charset="0"/>
                <a:ea typeface="Calibri" panose="020F0502020204030204" pitchFamily="34" charset="0"/>
              </a:rPr>
              <a:t>Overall:</a:t>
            </a:r>
          </a:p>
          <a:p>
            <a:pPr marL="514350" marR="0" lvl="0" indent="-174625">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Moving in the right direction with new Account Manager</a:t>
            </a:r>
          </a:p>
          <a:p>
            <a:pPr marL="514350" marR="0" lvl="0" indent="-174625">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rPr>
              <a:t>Efficiencies gained in Departments (less rework). Improvements made in areas on instability improvement in reporting/budget visibility. Bank reconciliation.</a:t>
            </a:r>
          </a:p>
          <a:p>
            <a:pPr marL="112713"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Website:</a:t>
            </a:r>
          </a:p>
          <a:p>
            <a:pPr marL="5143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Improvements since migration to new hardware by Northstar</a:t>
            </a:r>
            <a:endParaRPr lang="en-US" sz="2400" b="1" dirty="0">
              <a:latin typeface="Calibri" panose="020F0502020204030204" pitchFamily="34" charset="0"/>
              <a:ea typeface="Calibri" panose="020F0502020204030204" pitchFamily="34" charset="0"/>
            </a:endParaRPr>
          </a:p>
          <a:p>
            <a:pPr marL="112713"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POS:</a:t>
            </a:r>
          </a:p>
          <a:p>
            <a:pPr marL="5143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Working on final punch list from F&amp;B</a:t>
            </a:r>
          </a:p>
          <a:p>
            <a:pPr marL="5143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pitchFamily="34" charset="0"/>
                <a:ea typeface="Calibri" panose="020F0502020204030204" pitchFamily="34" charset="0"/>
              </a:rPr>
              <a:t>Basic issues and capacity issues. This system was built for a country club fine dining establishment (need more capacity).</a:t>
            </a:r>
          </a:p>
          <a:p>
            <a:pPr marL="514350"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No end date for implementation</a:t>
            </a:r>
          </a:p>
          <a:p>
            <a:pPr marR="0" lvl="0">
              <a:spcBef>
                <a:spcPts val="0"/>
              </a:spcBef>
              <a:spcAft>
                <a:spcPts val="0"/>
              </a:spcAft>
            </a:pPr>
            <a:endParaRPr lang="en-US" sz="2400" b="1" dirty="0">
              <a:latin typeface="Calibri" panose="020F0502020204030204" pitchFamily="34" charset="0"/>
              <a:ea typeface="Calibri" panose="020F0502020204030204" pitchFamily="34" charset="0"/>
            </a:endParaRPr>
          </a:p>
          <a:p>
            <a:pPr marR="0" lvl="0">
              <a:spcBef>
                <a:spcPts val="0"/>
              </a:spcBef>
              <a:spcAft>
                <a:spcPts val="0"/>
              </a:spcAft>
            </a:pPr>
            <a:endParaRPr lang="en-US" sz="2400" b="1" dirty="0">
              <a:effectLst/>
              <a:latin typeface="Calibri" panose="020F0502020204030204" pitchFamily="34" charset="0"/>
              <a:ea typeface="Calibri" panose="020F0502020204030204" pitchFamily="34" charset="0"/>
            </a:endParaRPr>
          </a:p>
          <a:p>
            <a:pPr marR="0" lvl="0">
              <a:spcBef>
                <a:spcPts val="0"/>
              </a:spcBef>
              <a:spcAft>
                <a:spcPts val="0"/>
              </a:spcAft>
            </a:pP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310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4327554" y="964769"/>
            <a:ext cx="3724824" cy="2376915"/>
          </a:xfrm>
        </p:spPr>
        <p:txBody>
          <a:bodyPr vert="horz" lIns="91440" tIns="45720" rIns="91440" bIns="0" rtlCol="0" anchor="b">
            <a:normAutofit/>
          </a:bodyPr>
          <a:lstStyle/>
          <a:p>
            <a:pPr defTabSz="914400"/>
            <a:r>
              <a:rPr lang="en-US" sz="4700"/>
              <a:t>Director Debbie Donahue</a:t>
            </a:r>
          </a:p>
        </p:txBody>
      </p:sp>
      <p:grpSp>
        <p:nvGrpSpPr>
          <p:cNvPr id="23" name="Group 22">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8" y="482171"/>
            <a:ext cx="3481313" cy="5149101"/>
            <a:chOff x="7463259" y="583365"/>
            <a:chExt cx="4641750" cy="5181928"/>
          </a:xfrm>
        </p:grpSpPr>
        <p:sp>
          <p:nvSpPr>
            <p:cNvPr id="24" name="Rectangle 23">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B12FB56-DFC2-48AE-8322-5C05A46117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1" r="13607" b="-4"/>
          <a:stretch/>
        </p:blipFill>
        <p:spPr>
          <a:xfrm>
            <a:off x="953417" y="1116345"/>
            <a:ext cx="2521606" cy="3866172"/>
          </a:xfrm>
          <a:prstGeom prst="rect">
            <a:avLst/>
          </a:prstGeom>
        </p:spPr>
      </p:pic>
      <p:cxnSp>
        <p:nvCxnSpPr>
          <p:cNvPr id="27" name="Straight Connector 26">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7554" y="3526496"/>
            <a:ext cx="371962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9" name="Picture 28">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1" name="Straight Connector 30">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6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228600" y="1"/>
            <a:ext cx="8686800" cy="6008914"/>
          </a:xfrm>
          <a:prstGeom prst="rect">
            <a:avLst/>
          </a:prstGeom>
          <a:solidFill>
            <a:srgbClr val="D4D1CC"/>
          </a:solidFill>
        </p:spPr>
        <p:txBody>
          <a:bodyPr vert="horz" lIns="91440" tIns="45720" rIns="91440" bIns="45720" rtlCol="0" anchor="ctr">
            <a:normAutofit fontScale="25000" lnSpcReduction="20000"/>
          </a:bodyPr>
          <a:lstStyle/>
          <a:p>
            <a:pPr marL="0" marR="0">
              <a:lnSpc>
                <a:spcPct val="115000"/>
              </a:lnSpc>
              <a:spcBef>
                <a:spcPts val="0"/>
              </a:spcBef>
              <a:spcAft>
                <a:spcPts val="1000"/>
              </a:spcAft>
            </a:pPr>
            <a:r>
              <a:rPr lang="en-US" sz="9600" b="1" dirty="0">
                <a:effectLst/>
                <a:latin typeface="Calibri" panose="020F0502020204030204" pitchFamily="34" charset="0"/>
                <a:ea typeface="Calibri" panose="020F0502020204030204" pitchFamily="34" charset="0"/>
                <a:cs typeface="Times New Roman" panose="02020603050405020304" pitchFamily="18" charset="0"/>
              </a:rPr>
              <a:t>RECREATION AND PARKS</a:t>
            </a:r>
          </a:p>
          <a:p>
            <a:pPr marL="339725" marR="0" indent="-112713">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Robinhood playground – equipment installed</a:t>
            </a:r>
          </a:p>
          <a:p>
            <a:pPr marL="574675" marR="0" indent="-174625">
              <a:lnSpc>
                <a:spcPct val="120000"/>
              </a:lnSpc>
              <a:spcBef>
                <a:spcPts val="0"/>
              </a:spcBef>
              <a:buFont typeface="Wingdings" panose="05000000000000000000" pitchFamily="2" charset="2"/>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The basketball courts have been resurfaced and lines painted and new back board</a:t>
            </a:r>
          </a:p>
          <a:p>
            <a:pPr marL="574675" marR="0" indent="-174625">
              <a:lnSpc>
                <a:spcPct val="120000"/>
              </a:lnSpc>
              <a:spcBef>
                <a:spcPts val="0"/>
              </a:spcBef>
              <a:buFont typeface="Wingdings" panose="05000000000000000000" pitchFamily="2" charset="2"/>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Fencing repairs will be complete week of April 25</a:t>
            </a:r>
            <a:r>
              <a:rPr lang="en-US" sz="7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7200" dirty="0">
                <a:effectLst/>
                <a:latin typeface="Calibri" panose="020F0502020204030204" pitchFamily="34" charset="0"/>
                <a:ea typeface="Calibri" panose="020F0502020204030204" pitchFamily="34" charset="0"/>
                <a:cs typeface="Times New Roman" panose="02020603050405020304" pitchFamily="18" charset="0"/>
              </a:rPr>
              <a:t> </a:t>
            </a:r>
          </a:p>
          <a:p>
            <a:pPr marL="339725" marR="0" indent="-112713">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All parks will also get a fresh upgrade of mulch and any equipment repairs </a:t>
            </a:r>
          </a:p>
          <a:p>
            <a:pPr marL="339725" marR="0" indent="-112713">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Manklin basketball court will also be resurfaced, and new lines painted and new back board </a:t>
            </a:r>
          </a:p>
          <a:p>
            <a:pPr marL="339725" marR="0" indent="-112713">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Camp Ocean Pines – Full – will begin on June 21st at half capacity – per State Regulations. Following all COVID regulations that have been discussed with the General Manager.</a:t>
            </a:r>
          </a:p>
          <a:p>
            <a:pPr marL="339725" marR="0" indent="-112713">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Dog Park –Eddie has spoken with the county about other options to handle standing water </a:t>
            </a:r>
          </a:p>
          <a:p>
            <a:pPr marL="339725" marR="0" indent="-112713">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White Horse Park Parking Lot:  </a:t>
            </a:r>
            <a:r>
              <a:rPr lang="en-US" sz="7200" dirty="0">
                <a:latin typeface="Calibri" panose="020F0502020204030204" pitchFamily="34" charset="0"/>
                <a:ea typeface="Calibri" panose="020F0502020204030204" pitchFamily="34" charset="0"/>
                <a:cs typeface="Times New Roman" panose="02020603050405020304" pitchFamily="18" charset="0"/>
              </a:rPr>
              <a:t>paving will begin Tuesday, April 27th</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574675" marR="0" indent="-174625">
              <a:lnSpc>
                <a:spcPct val="120000"/>
              </a:lnSpc>
              <a:spcBef>
                <a:spcPts val="0"/>
              </a:spcBef>
              <a:buFont typeface="Wingdings" panose="05000000000000000000" pitchFamily="2" charset="2"/>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White Horse Park Sign is also a part of this project that will be replaced by June 1.</a:t>
            </a:r>
          </a:p>
          <a:p>
            <a:pPr marL="339725" marR="0" indent="-112713">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Gym Light Replacement will take place by June </a:t>
            </a:r>
            <a:r>
              <a:rPr lang="en-US" sz="7200" dirty="0">
                <a:latin typeface="Calibri" panose="020F0502020204030204" pitchFamily="34" charset="0"/>
                <a:ea typeface="Calibri" panose="020F0502020204030204" pitchFamily="34" charset="0"/>
                <a:cs typeface="Times New Roman" panose="02020603050405020304" pitchFamily="18" charset="0"/>
              </a:rPr>
              <a:t>1st</a:t>
            </a:r>
            <a:r>
              <a:rPr lang="en-US" sz="7200" dirty="0">
                <a:effectLst/>
                <a:latin typeface="Calibri" panose="020F0502020204030204" pitchFamily="34" charset="0"/>
                <a:ea typeface="Calibri" panose="020F0502020204030204" pitchFamily="34" charset="0"/>
                <a:cs typeface="Times New Roman" panose="02020603050405020304" pitchFamily="18" charset="0"/>
              </a:rPr>
              <a:t>, this make better lighting for the gym as well as more efficient lighting system.  LED Lights</a:t>
            </a:r>
          </a:p>
        </p:txBody>
      </p:sp>
    </p:spTree>
    <p:extLst>
      <p:ext uri="{BB962C8B-B14F-4D97-AF65-F5344CB8AC3E}">
        <p14:creationId xmlns:p14="http://schemas.microsoft.com/office/powerpoint/2010/main" val="353956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430AC7-CB48-4399-8F18-4E5B03ED9E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2697896"/>
            <a:ext cx="4572000" cy="304800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6A24921-1B2B-458B-AC8D-E1591BFCB5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0" y="268208"/>
            <a:ext cx="4572000" cy="30480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1C9A52F-8140-45AB-8EC2-8B99828E7CD8}"/>
              </a:ext>
            </a:extLst>
          </p:cNvPr>
          <p:cNvSpPr txBox="1"/>
          <p:nvPr/>
        </p:nvSpPr>
        <p:spPr>
          <a:xfrm>
            <a:off x="474617" y="448850"/>
            <a:ext cx="3622766" cy="1815882"/>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Yacht Club</a:t>
            </a:r>
          </a:p>
          <a:p>
            <a:pPr algn="ctr"/>
            <a:r>
              <a:rPr lang="en-US" sz="3200" b="1" dirty="0">
                <a:latin typeface="Calibri" panose="020F0502020204030204" pitchFamily="34" charset="0"/>
                <a:cs typeface="Calibri" panose="020F0502020204030204" pitchFamily="34" charset="0"/>
              </a:rPr>
              <a:t>Marina</a:t>
            </a:r>
          </a:p>
          <a:p>
            <a:pPr algn="ctr"/>
            <a:r>
              <a:rPr lang="en-US" sz="2400" dirty="0">
                <a:latin typeface="Calibri" panose="020F0502020204030204" pitchFamily="34" charset="0"/>
                <a:cs typeface="Calibri" panose="020F0502020204030204" pitchFamily="34" charset="0"/>
              </a:rPr>
              <a:t>Deck boards replaced</a:t>
            </a:r>
          </a:p>
          <a:p>
            <a:pPr algn="ctr"/>
            <a:r>
              <a:rPr lang="en-US" sz="2400" dirty="0">
                <a:latin typeface="Calibri" panose="020F0502020204030204" pitchFamily="34" charset="0"/>
                <a:cs typeface="Calibri" panose="020F0502020204030204" pitchFamily="34" charset="0"/>
              </a:rPr>
              <a:t>and painted</a:t>
            </a:r>
          </a:p>
        </p:txBody>
      </p:sp>
      <p:sp>
        <p:nvSpPr>
          <p:cNvPr id="3" name="TextBox 2">
            <a:extLst>
              <a:ext uri="{FF2B5EF4-FFF2-40B4-BE49-F238E27FC236}">
                <a16:creationId xmlns:a16="http://schemas.microsoft.com/office/drawing/2014/main" id="{035689C7-6778-49F4-BE86-6FC73FAE1E60}"/>
              </a:ext>
            </a:extLst>
          </p:cNvPr>
          <p:cNvSpPr txBox="1"/>
          <p:nvPr/>
        </p:nvSpPr>
        <p:spPr>
          <a:xfrm>
            <a:off x="888274" y="5728475"/>
            <a:ext cx="2673532" cy="369332"/>
          </a:xfrm>
          <a:prstGeom prst="rect">
            <a:avLst/>
          </a:prstGeom>
          <a:noFill/>
        </p:spPr>
        <p:txBody>
          <a:bodyPr wrap="square" rtlCol="0">
            <a:spAutoFit/>
          </a:bodyPr>
          <a:lstStyle/>
          <a:p>
            <a:pPr algn="ctr"/>
            <a:r>
              <a:rPr lang="en-US" dirty="0"/>
              <a:t>Before</a:t>
            </a:r>
          </a:p>
        </p:txBody>
      </p:sp>
      <p:sp>
        <p:nvSpPr>
          <p:cNvPr id="9" name="TextBox 8">
            <a:extLst>
              <a:ext uri="{FF2B5EF4-FFF2-40B4-BE49-F238E27FC236}">
                <a16:creationId xmlns:a16="http://schemas.microsoft.com/office/drawing/2014/main" id="{F1CB1AD9-51E0-4BA4-82E7-2EA8627E9300}"/>
              </a:ext>
            </a:extLst>
          </p:cNvPr>
          <p:cNvSpPr txBox="1"/>
          <p:nvPr/>
        </p:nvSpPr>
        <p:spPr>
          <a:xfrm>
            <a:off x="5521234" y="3324494"/>
            <a:ext cx="2673532" cy="369332"/>
          </a:xfrm>
          <a:prstGeom prst="rect">
            <a:avLst/>
          </a:prstGeom>
          <a:noFill/>
        </p:spPr>
        <p:txBody>
          <a:bodyPr wrap="square" rtlCol="0">
            <a:spAutoFit/>
          </a:bodyPr>
          <a:lstStyle/>
          <a:p>
            <a:pPr algn="ctr"/>
            <a:r>
              <a:rPr lang="en-US" dirty="0"/>
              <a:t>After</a:t>
            </a:r>
          </a:p>
        </p:txBody>
      </p:sp>
    </p:spTree>
    <p:extLst>
      <p:ext uri="{BB962C8B-B14F-4D97-AF65-F5344CB8AC3E}">
        <p14:creationId xmlns:p14="http://schemas.microsoft.com/office/powerpoint/2010/main" val="352272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0"/>
            <a:ext cx="8229600" cy="5965371"/>
          </a:xfrm>
          <a:prstGeom prst="rect">
            <a:avLst/>
          </a:prstGeom>
          <a:solidFill>
            <a:srgbClr val="D4D1CC"/>
          </a:solidFill>
        </p:spPr>
        <p:txBody>
          <a:bodyPr vert="horz" lIns="91440" tIns="45720" rIns="91440" bIns="45720" rtlCol="0" anchor="ctr">
            <a:normAutofit fontScale="25000" lnSpcReduction="20000"/>
          </a:bodyPr>
          <a:lstStyle/>
          <a:p>
            <a:pPr marL="0" marR="0">
              <a:lnSpc>
                <a:spcPct val="120000"/>
              </a:lnSpc>
              <a:spcBef>
                <a:spcPts val="0"/>
              </a:spcBef>
            </a:pPr>
            <a:r>
              <a:rPr lang="en-US" sz="9600" b="1" dirty="0">
                <a:effectLst/>
                <a:latin typeface="Calibri" panose="020F0502020204030204" pitchFamily="34" charset="0"/>
                <a:ea typeface="Calibri" panose="020F0502020204030204" pitchFamily="34" charset="0"/>
                <a:cs typeface="Times New Roman" panose="02020603050405020304" pitchFamily="18" charset="0"/>
              </a:rPr>
              <a:t>RACQUET SPORTS</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Har-</a:t>
            </a:r>
            <a:r>
              <a:rPr lang="en-US" sz="7200" dirty="0" err="1">
                <a:effectLst/>
                <a:latin typeface="Calibri" panose="020F0502020204030204" pitchFamily="34" charset="0"/>
                <a:ea typeface="Calibri" panose="020F0502020204030204" pitchFamily="34" charset="0"/>
                <a:cs typeface="Times New Roman" panose="02020603050405020304" pitchFamily="18" charset="0"/>
              </a:rPr>
              <a:t>Tru</a:t>
            </a:r>
            <a:r>
              <a:rPr lang="en-US" sz="7200" dirty="0">
                <a:effectLst/>
                <a:latin typeface="Calibri" panose="020F0502020204030204" pitchFamily="34" charset="0"/>
                <a:ea typeface="Calibri" panose="020F0502020204030204" pitchFamily="34" charset="0"/>
                <a:cs typeface="Times New Roman" panose="02020603050405020304" pitchFamily="18" charset="0"/>
              </a:rPr>
              <a:t> Court resurfacing started April 15 – completion by Thursday April</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Terra </a:t>
            </a:r>
            <a:r>
              <a:rPr lang="en-US" sz="7200" dirty="0" err="1">
                <a:effectLst/>
                <a:latin typeface="Calibri" panose="020F0502020204030204" pitchFamily="34" charset="0"/>
                <a:ea typeface="Calibri" panose="020F0502020204030204" pitchFamily="34" charset="0"/>
                <a:cs typeface="Times New Roman" panose="02020603050405020304" pitchFamily="18" charset="0"/>
              </a:rPr>
              <a:t>Firma</a:t>
            </a:r>
            <a:r>
              <a:rPr lang="en-US" sz="7200" dirty="0">
                <a:effectLst/>
                <a:latin typeface="Calibri" panose="020F0502020204030204" pitchFamily="34" charset="0"/>
                <a:ea typeface="Calibri" panose="020F0502020204030204" pitchFamily="34" charset="0"/>
                <a:cs typeface="Times New Roman" panose="02020603050405020304" pitchFamily="18" charset="0"/>
              </a:rPr>
              <a:t> – Pickleball crack repairs starting April 20 - completion by Monday April 26</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New Pickleball Court Project – Vista Design is working on plans and design work for the new courts</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Jr. Tennis Courts – Vista Design working on plans and designs for the new courts and placement </a:t>
            </a:r>
          </a:p>
          <a:p>
            <a:pPr marL="287338" marR="0" indent="-174625">
              <a:lnSpc>
                <a:spcPct val="120000"/>
              </a:lnSpc>
              <a:spcBef>
                <a:spcPts val="0"/>
              </a:spcBef>
            </a:pPr>
            <a:r>
              <a:rPr lang="en-US" sz="9600" b="1" dirty="0">
                <a:effectLst/>
                <a:latin typeface="Calibri" panose="020F0502020204030204" pitchFamily="34" charset="0"/>
                <a:ea typeface="Calibri" panose="020F0502020204030204" pitchFamily="34" charset="0"/>
                <a:cs typeface="Times New Roman" panose="02020603050405020304" pitchFamily="18" charset="0"/>
              </a:rPr>
              <a:t>MARINA </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Dock Boards have been replaced and painted</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The boat slips for both the YC Marina and the Swim &amp; Racquet Marina have all been rented</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The Marina will be open for slip holders to put the boats in their slips on May 1st</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The fuel dock will also be open with limited hours </a:t>
            </a:r>
          </a:p>
          <a:p>
            <a:pPr marL="287338" marR="0" indent="-174625">
              <a:lnSpc>
                <a:spcPct val="120000"/>
              </a:lnSpc>
              <a:spcBef>
                <a:spcPts val="0"/>
              </a:spcBef>
            </a:pPr>
            <a:r>
              <a:rPr lang="en-US" sz="9600" b="1" dirty="0">
                <a:effectLst/>
                <a:latin typeface="Calibri" panose="020F0502020204030204" pitchFamily="34" charset="0"/>
                <a:ea typeface="Calibri" panose="020F0502020204030204" pitchFamily="34" charset="0"/>
                <a:cs typeface="Times New Roman" panose="02020603050405020304" pitchFamily="18" charset="0"/>
              </a:rPr>
              <a:t>BEAUTIFICATION OF OCEAN PINES</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Cherry blossom trees have been planted on Cathell Road and will also be planted around the South Gate Pond.  Tony and his crew from public works are waiting for delivery of more trees.</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He is also working on landscaping for all of Ocean Pines.  </a:t>
            </a:r>
          </a:p>
          <a:p>
            <a:pPr marL="287338" marR="0" indent="-174625">
              <a:lnSpc>
                <a:spcPct val="120000"/>
              </a:lnSpc>
              <a:spcBef>
                <a:spcPts val="0"/>
              </a:spcBef>
              <a:buFont typeface="Arial" panose="020B0604020202020204" pitchFamily="34" charset="0"/>
              <a:buChar char="•"/>
            </a:pPr>
            <a:r>
              <a:rPr lang="en-US" sz="7200" dirty="0">
                <a:effectLst/>
                <a:latin typeface="Calibri" panose="020F0502020204030204" pitchFamily="34" charset="0"/>
                <a:ea typeface="Calibri" panose="020F0502020204030204" pitchFamily="34" charset="0"/>
                <a:cs typeface="Times New Roman" panose="02020603050405020304" pitchFamily="18" charset="0"/>
              </a:rPr>
              <a:t>More beautification will be taking place in Ocean Pines in different locations very soon.</a:t>
            </a:r>
            <a:endParaRPr lang="en-US" sz="2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19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56" y="454755"/>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 month of MARCH 2021</a:t>
            </a:r>
            <a:br>
              <a:rPr lang="en-US" sz="3600" dirty="0">
                <a:latin typeface="Franklin Gothic Medium" panose="020B0603020102020204" pitchFamily="34" charset="0"/>
              </a:rPr>
            </a:b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extLst>
              <p:ext uri="{D42A27DB-BD31-4B8C-83A1-F6EECF244321}">
                <p14:modId xmlns:p14="http://schemas.microsoft.com/office/powerpoint/2010/main" val="1351497403"/>
              </p:ext>
            </p:extLst>
          </p:nvPr>
        </p:nvGraphicFramePr>
        <p:xfrm>
          <a:off x="274320" y="2039147"/>
          <a:ext cx="8595360" cy="3101078"/>
        </p:xfrm>
        <a:graphic>
          <a:graphicData uri="http://schemas.openxmlformats.org/drawingml/2006/table">
            <a:tbl>
              <a:tblPr>
                <a:tableStyleId>{5C22544A-7EE6-4342-B048-85BDC9FD1C3A}</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2400" b="1" u="none" strike="noStrike" dirty="0">
                          <a:effectLst/>
                          <a:latin typeface="Century Gothic" panose="020B0502020202020204" pitchFamily="34" charset="0"/>
                        </a:rPr>
                        <a:t>March (In 000’s)</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rowSpan="3">
                  <a:txBody>
                    <a:bodyPr/>
                    <a:lstStyle/>
                    <a:p>
                      <a:pPr algn="ctr" fontAlgn="ctr"/>
                      <a:r>
                        <a:rPr lang="en-US" sz="2000" u="none" strike="noStrike" dirty="0">
                          <a:effectLst/>
                          <a:latin typeface="Century Gothic" panose="020B0502020202020204" pitchFamily="34" charset="0"/>
                        </a:rPr>
                        <a:t>Budget</a:t>
                      </a:r>
                      <a:endParaRPr lang="en-US" sz="20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000" u="none" strike="noStrike" dirty="0">
                          <a:effectLst/>
                          <a:latin typeface="Century Gothic" panose="020B0502020202020204" pitchFamily="34" charset="0"/>
                        </a:rPr>
                        <a:t>Current Year</a:t>
                      </a:r>
                      <a:endParaRPr lang="en-US" sz="20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000" u="none" strike="noStrike" dirty="0">
                          <a:effectLst/>
                          <a:latin typeface="Century Gothic" panose="020B0502020202020204" pitchFamily="34" charset="0"/>
                        </a:rPr>
                        <a:t>Favor/ (</a:t>
                      </a:r>
                      <a:r>
                        <a:rPr lang="en-US" sz="2000" u="none" strike="noStrike" dirty="0" err="1">
                          <a:effectLst/>
                          <a:latin typeface="Century Gothic" panose="020B0502020202020204" pitchFamily="34" charset="0"/>
                        </a:rPr>
                        <a:t>Unfavor</a:t>
                      </a:r>
                      <a:r>
                        <a:rPr lang="en-US" sz="2000" u="none" strike="noStrike" dirty="0">
                          <a:effectLst/>
                          <a:latin typeface="Century Gothic" panose="020B0502020202020204" pitchFamily="34" charset="0"/>
                        </a:rPr>
                        <a:t>) vs. Budget</a:t>
                      </a:r>
                      <a:endParaRPr lang="en-US" sz="20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2000" u="none" strike="noStrike" dirty="0">
                          <a:effectLst/>
                          <a:latin typeface="Century Gothic" panose="020B0502020202020204" pitchFamily="34" charset="0"/>
                        </a:rPr>
                        <a:t>Net Revenues</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$192</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$283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$91</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3053170"/>
                  </a:ext>
                </a:extLst>
              </a:tr>
              <a:tr h="548640">
                <a:tc>
                  <a:txBody>
                    <a:bodyPr/>
                    <a:lstStyle/>
                    <a:p>
                      <a:pPr algn="l" fontAlgn="ctr"/>
                      <a:r>
                        <a:rPr lang="en-US" sz="2000" u="none" strike="noStrike" dirty="0">
                          <a:effectLst/>
                          <a:latin typeface="Century Gothic" panose="020B0502020202020204" pitchFamily="34" charset="0"/>
                        </a:rPr>
                        <a:t>Expenses</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923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815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108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779007"/>
                  </a:ext>
                </a:extLst>
              </a:tr>
              <a:tr h="548640">
                <a:tc>
                  <a:txBody>
                    <a:bodyPr/>
                    <a:lstStyle/>
                    <a:p>
                      <a:pPr algn="l" fontAlgn="ctr"/>
                      <a:r>
                        <a:rPr lang="en-US" sz="2000" u="none" strike="noStrike">
                          <a:effectLst/>
                          <a:latin typeface="Century Gothic" panose="020B0502020202020204" pitchFamily="34" charset="0"/>
                        </a:rPr>
                        <a:t>Net Operating</a:t>
                      </a:r>
                      <a:endParaRPr lang="en-US" sz="20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($731)</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($532)</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$199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38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85060"/>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err="1">
                <a:latin typeface="Century Gothic" panose="020B0502020202020204" pitchFamily="34" charset="0"/>
              </a:rPr>
              <a:t>ytd</a:t>
            </a:r>
            <a:r>
              <a:rPr lang="en-US" sz="3600" b="1" dirty="0">
                <a:latin typeface="Century Gothic" panose="020B0502020202020204" pitchFamily="34" charset="0"/>
              </a:rPr>
              <a:t> MARCH 2021</a:t>
            </a:r>
            <a:br>
              <a:rPr lang="en-US" sz="3600" dirty="0">
                <a:latin typeface="Franklin Gothic Medium" panose="020B0603020102020204" pitchFamily="34" charset="0"/>
              </a:rPr>
            </a:b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extLst>
              <p:ext uri="{D42A27DB-BD31-4B8C-83A1-F6EECF244321}">
                <p14:modId xmlns:p14="http://schemas.microsoft.com/office/powerpoint/2010/main" val="2967571964"/>
              </p:ext>
            </p:extLst>
          </p:nvPr>
        </p:nvGraphicFramePr>
        <p:xfrm>
          <a:off x="274320" y="2039147"/>
          <a:ext cx="8595360" cy="3141060"/>
        </p:xfrm>
        <a:graphic>
          <a:graphicData uri="http://schemas.openxmlformats.org/drawingml/2006/table">
            <a:tbl>
              <a:tblPr>
                <a:tableStyleId>{5C22544A-7EE6-4342-B048-85BDC9FD1C3A}</a:tableStyleId>
              </a:tblPr>
              <a:tblGrid>
                <a:gridCol w="2509399">
                  <a:extLst>
                    <a:ext uri="{9D8B030D-6E8A-4147-A177-3AD203B41FA5}">
                      <a16:colId xmlns:a16="http://schemas.microsoft.com/office/drawing/2014/main" val="1529911752"/>
                    </a:ext>
                  </a:extLst>
                </a:gridCol>
                <a:gridCol w="2094883">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2400" b="1" u="none" strike="noStrike" dirty="0">
                          <a:effectLst/>
                          <a:latin typeface="Century Gothic" panose="020B0502020202020204" pitchFamily="34" charset="0"/>
                        </a:rPr>
                        <a:t>March YTD (In 000’s)</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rowSpan="3">
                  <a:txBody>
                    <a:bodyPr/>
                    <a:lstStyle/>
                    <a:p>
                      <a:pPr algn="ctr" fontAlgn="ctr"/>
                      <a:r>
                        <a:rPr lang="en-US" sz="2000" u="none" strike="noStrike" dirty="0">
                          <a:effectLst/>
                          <a:latin typeface="Century Gothic" panose="020B0502020202020204" pitchFamily="34" charset="0"/>
                        </a:rPr>
                        <a:t>Budget</a:t>
                      </a:r>
                      <a:endParaRPr lang="en-US" sz="20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000" u="none" strike="noStrike" dirty="0">
                          <a:effectLst/>
                          <a:latin typeface="Century Gothic" panose="020B0502020202020204" pitchFamily="34" charset="0"/>
                        </a:rPr>
                        <a:t>Current Year</a:t>
                      </a:r>
                      <a:endParaRPr lang="en-US" sz="20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000" u="none" strike="noStrike" dirty="0">
                          <a:effectLst/>
                          <a:latin typeface="Century Gothic" panose="020B0502020202020204" pitchFamily="34" charset="0"/>
                        </a:rPr>
                        <a:t>Favor/ (</a:t>
                      </a:r>
                      <a:r>
                        <a:rPr lang="en-US" sz="2000" u="none" strike="noStrike" dirty="0" err="1">
                          <a:effectLst/>
                          <a:latin typeface="Century Gothic" panose="020B0502020202020204" pitchFamily="34" charset="0"/>
                        </a:rPr>
                        <a:t>Unfavor</a:t>
                      </a:r>
                      <a:r>
                        <a:rPr lang="en-US" sz="2000" u="none" strike="noStrike" dirty="0">
                          <a:effectLst/>
                          <a:latin typeface="Century Gothic" panose="020B0502020202020204" pitchFamily="34" charset="0"/>
                        </a:rPr>
                        <a:t>) vs. Budget</a:t>
                      </a:r>
                      <a:endParaRPr lang="en-US" sz="20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58059">
                <a:tc>
                  <a:txBody>
                    <a:bodyPr/>
                    <a:lstStyle/>
                    <a:p>
                      <a:pPr algn="l" fontAlgn="ct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2000" u="none" strike="noStrike" dirty="0">
                          <a:effectLst/>
                          <a:latin typeface="Century Gothic" panose="020B0502020202020204" pitchFamily="34" charset="0"/>
                        </a:rPr>
                        <a:t>Net Revenues</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$12,737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$12,958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$221</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3053170"/>
                  </a:ext>
                </a:extLst>
              </a:tr>
              <a:tr h="548640">
                <a:tc>
                  <a:txBody>
                    <a:bodyPr/>
                    <a:lstStyle/>
                    <a:p>
                      <a:pPr algn="l" fontAlgn="ctr"/>
                      <a:r>
                        <a:rPr lang="en-US" sz="2000" u="none" strike="noStrike" dirty="0">
                          <a:effectLst/>
                          <a:latin typeface="Century Gothic" panose="020B0502020202020204" pitchFamily="34" charset="0"/>
                        </a:rPr>
                        <a:t>Expenses</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11,866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10,758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b="0" i="0" u="none" strike="noStrike" dirty="0">
                          <a:solidFill>
                            <a:srgbClr val="000000"/>
                          </a:solidFill>
                          <a:effectLst/>
                          <a:latin typeface="Century Gothic" panose="020B0502020202020204" pitchFamily="34" charset="0"/>
                        </a:rPr>
                        <a:t> 1,108</a:t>
                      </a: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779007"/>
                  </a:ext>
                </a:extLst>
              </a:tr>
              <a:tr h="548640">
                <a:tc>
                  <a:txBody>
                    <a:bodyPr/>
                    <a:lstStyle/>
                    <a:p>
                      <a:pPr algn="l" fontAlgn="ctr"/>
                      <a:r>
                        <a:rPr lang="en-US" sz="2000" u="none" strike="noStrike">
                          <a:effectLst/>
                          <a:latin typeface="Century Gothic" panose="020B0502020202020204" pitchFamily="34" charset="0"/>
                        </a:rPr>
                        <a:t>Net Operating</a:t>
                      </a:r>
                      <a:endParaRPr lang="en-US" sz="20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$871</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  $2,200</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000" u="none" strike="noStrike" dirty="0">
                          <a:effectLst/>
                          <a:latin typeface="Century Gothic" panose="020B0502020202020204" pitchFamily="34" charset="0"/>
                        </a:rPr>
                        <a:t>$1,329 </a:t>
                      </a:r>
                      <a:endParaRPr lang="en-US" sz="20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90309"/>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628597"/>
            <a:ext cx="100584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90915"/>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405845" y="4628597"/>
            <a:ext cx="100584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90309"/>
            <a:ext cx="100584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302131" y="4637274"/>
            <a:ext cx="100584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5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209006"/>
            <a:ext cx="7498080" cy="1221568"/>
          </a:xfrm>
        </p:spPr>
        <p:txBody>
          <a:bodyPr>
            <a:normAutofit fontScale="90000"/>
          </a:bodyPr>
          <a:lstStyle/>
          <a:p>
            <a:pPr algn="ctr"/>
            <a:br>
              <a:rPr lang="en-US" sz="2800" b="1" dirty="0">
                <a:latin typeface="Century Gothic" panose="020B0502020202020204" pitchFamily="34" charset="0"/>
              </a:rPr>
            </a:br>
            <a:r>
              <a:rPr lang="en-US" sz="2800" b="1" dirty="0">
                <a:latin typeface="Century Gothic" panose="020B0502020202020204" pitchFamily="34" charset="0"/>
              </a:rPr>
              <a:t>Detail for the Month of march</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cxnSp>
        <p:nvCxnSpPr>
          <p:cNvPr id="13" name="Straight Connector 12">
            <a:extLst>
              <a:ext uri="{FF2B5EF4-FFF2-40B4-BE49-F238E27FC236}">
                <a16:creationId xmlns:a16="http://schemas.microsoft.com/office/drawing/2014/main" id="{DFBE8885-3D74-48CC-831A-3D441959FAC2}"/>
              </a:ext>
            </a:extLst>
          </p:cNvPr>
          <p:cNvCxnSpPr/>
          <p:nvPr/>
        </p:nvCxnSpPr>
        <p:spPr>
          <a:xfrm>
            <a:off x="6483719" y="4617264"/>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EECFE4-987D-4DFB-A37C-8DE6FB98A576}"/>
              </a:ext>
            </a:extLst>
          </p:cNvPr>
          <p:cNvCxnSpPr/>
          <p:nvPr/>
        </p:nvCxnSpPr>
        <p:spPr>
          <a:xfrm>
            <a:off x="6489106" y="4258975"/>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extLst>
              <p:ext uri="{D42A27DB-BD31-4B8C-83A1-F6EECF244321}">
                <p14:modId xmlns:p14="http://schemas.microsoft.com/office/powerpoint/2010/main" val="1391484678"/>
              </p:ext>
            </p:extLst>
          </p:nvPr>
        </p:nvGraphicFramePr>
        <p:xfrm>
          <a:off x="104502" y="1958577"/>
          <a:ext cx="8943703" cy="3870960"/>
        </p:xfrm>
        <a:graphic>
          <a:graphicData uri="http://schemas.openxmlformats.org/drawingml/2006/table">
            <a:tbl>
              <a:tblPr firstRow="1" bandRow="1">
                <a:tableStyleId>{5C22544A-7EE6-4342-B048-85BDC9FD1C3A}</a:tableStyleId>
              </a:tblPr>
              <a:tblGrid>
                <a:gridCol w="5070643">
                  <a:extLst>
                    <a:ext uri="{9D8B030D-6E8A-4147-A177-3AD203B41FA5}">
                      <a16:colId xmlns:a16="http://schemas.microsoft.com/office/drawing/2014/main" val="2078890817"/>
                    </a:ext>
                  </a:extLst>
                </a:gridCol>
                <a:gridCol w="3873060">
                  <a:extLst>
                    <a:ext uri="{9D8B030D-6E8A-4147-A177-3AD203B41FA5}">
                      <a16:colId xmlns:a16="http://schemas.microsoft.com/office/drawing/2014/main" val="1772542581"/>
                    </a:ext>
                  </a:extLst>
                </a:gridCol>
              </a:tblGrid>
              <a:tr h="370840">
                <a:tc>
                  <a:txBody>
                    <a:bodyPr/>
                    <a:lstStyle/>
                    <a:p>
                      <a:pPr algn="ctr"/>
                      <a:r>
                        <a:rPr lang="en-US" sz="2400" dirty="0"/>
                        <a:t>Department/Amenity</a:t>
                      </a:r>
                    </a:p>
                  </a:txBody>
                  <a:tcPr/>
                </a:tc>
                <a:tc>
                  <a:txBody>
                    <a:bodyPr/>
                    <a:lstStyle/>
                    <a:p>
                      <a:pPr algn="ctr"/>
                      <a:r>
                        <a:rPr lang="en-US" sz="2400" dirty="0"/>
                        <a:t>Favorable/(Unfavorable)</a:t>
                      </a:r>
                    </a:p>
                  </a:txBody>
                  <a:tcPr/>
                </a:tc>
                <a:extLst>
                  <a:ext uri="{0D108BD9-81ED-4DB2-BD59-A6C34878D82A}">
                    <a16:rowId xmlns:a16="http://schemas.microsoft.com/office/drawing/2014/main" val="249879345"/>
                  </a:ext>
                </a:extLst>
              </a:tr>
              <a:tr h="370840">
                <a:tc>
                  <a:txBody>
                    <a:bodyPr/>
                    <a:lstStyle/>
                    <a:p>
                      <a:r>
                        <a:rPr lang="en-US" sz="2200" dirty="0"/>
                        <a:t>Public Works</a:t>
                      </a:r>
                    </a:p>
                  </a:txBody>
                  <a:tcPr/>
                </a:tc>
                <a:tc>
                  <a:txBody>
                    <a:bodyPr/>
                    <a:lstStyle/>
                    <a:p>
                      <a:pPr algn="ctr"/>
                      <a:r>
                        <a:rPr lang="en-US" sz="2200" dirty="0"/>
                        <a:t>$92.0</a:t>
                      </a:r>
                    </a:p>
                  </a:txBody>
                  <a:tcPr/>
                </a:tc>
                <a:extLst>
                  <a:ext uri="{0D108BD9-81ED-4DB2-BD59-A6C34878D82A}">
                    <a16:rowId xmlns:a16="http://schemas.microsoft.com/office/drawing/2014/main" val="2866297982"/>
                  </a:ext>
                </a:extLst>
              </a:tr>
              <a:tr h="370840">
                <a:tc>
                  <a:txBody>
                    <a:bodyPr/>
                    <a:lstStyle/>
                    <a:p>
                      <a:r>
                        <a:rPr lang="en-US" sz="2200" dirty="0"/>
                        <a:t>Recreation &amp; Parks</a:t>
                      </a:r>
                    </a:p>
                  </a:txBody>
                  <a:tcPr/>
                </a:tc>
                <a:tc>
                  <a:txBody>
                    <a:bodyPr/>
                    <a:lstStyle/>
                    <a:p>
                      <a:pPr algn="ctr"/>
                      <a:r>
                        <a:rPr lang="en-US" sz="2200" dirty="0"/>
                        <a:t>  28.4</a:t>
                      </a:r>
                    </a:p>
                  </a:txBody>
                  <a:tcPr/>
                </a:tc>
                <a:extLst>
                  <a:ext uri="{0D108BD9-81ED-4DB2-BD59-A6C34878D82A}">
                    <a16:rowId xmlns:a16="http://schemas.microsoft.com/office/drawing/2014/main" val="4108260565"/>
                  </a:ext>
                </a:extLst>
              </a:tr>
              <a:tr h="370840">
                <a:tc>
                  <a:txBody>
                    <a:bodyPr/>
                    <a:lstStyle/>
                    <a:p>
                      <a:r>
                        <a:rPr lang="en-US" sz="2200" dirty="0"/>
                        <a:t>General Maintenance</a:t>
                      </a:r>
                    </a:p>
                  </a:txBody>
                  <a:tcPr/>
                </a:tc>
                <a:tc>
                  <a:txBody>
                    <a:bodyPr/>
                    <a:lstStyle/>
                    <a:p>
                      <a:pPr algn="ctr"/>
                      <a:r>
                        <a:rPr lang="en-US" sz="2200" dirty="0"/>
                        <a:t>  26.3</a:t>
                      </a:r>
                    </a:p>
                  </a:txBody>
                  <a:tcPr/>
                </a:tc>
                <a:extLst>
                  <a:ext uri="{0D108BD9-81ED-4DB2-BD59-A6C34878D82A}">
                    <a16:rowId xmlns:a16="http://schemas.microsoft.com/office/drawing/2014/main" val="404397064"/>
                  </a:ext>
                </a:extLst>
              </a:tr>
              <a:tr h="370840">
                <a:tc>
                  <a:txBody>
                    <a:bodyPr/>
                    <a:lstStyle/>
                    <a:p>
                      <a:r>
                        <a:rPr lang="en-US" sz="2200" dirty="0"/>
                        <a:t>Yacht Club</a:t>
                      </a:r>
                    </a:p>
                  </a:txBody>
                  <a:tcPr/>
                </a:tc>
                <a:tc>
                  <a:txBody>
                    <a:bodyPr/>
                    <a:lstStyle/>
                    <a:p>
                      <a:pPr algn="ctr"/>
                      <a:r>
                        <a:rPr lang="en-US" sz="2200" dirty="0"/>
                        <a:t>  21.2</a:t>
                      </a:r>
                    </a:p>
                  </a:txBody>
                  <a:tcPr/>
                </a:tc>
                <a:extLst>
                  <a:ext uri="{0D108BD9-81ED-4DB2-BD59-A6C34878D82A}">
                    <a16:rowId xmlns:a16="http://schemas.microsoft.com/office/drawing/2014/main" val="774661581"/>
                  </a:ext>
                </a:extLst>
              </a:tr>
              <a:tr h="370840">
                <a:tc>
                  <a:txBody>
                    <a:bodyPr/>
                    <a:lstStyle/>
                    <a:p>
                      <a:r>
                        <a:rPr lang="en-US" sz="2200" dirty="0"/>
                        <a:t>Public Relations</a:t>
                      </a:r>
                    </a:p>
                  </a:txBody>
                  <a:tcPr/>
                </a:tc>
                <a:tc>
                  <a:txBody>
                    <a:bodyPr/>
                    <a:lstStyle/>
                    <a:p>
                      <a:pPr algn="ctr"/>
                      <a:r>
                        <a:rPr lang="en-US" sz="2200" dirty="0"/>
                        <a:t>  13.5</a:t>
                      </a:r>
                    </a:p>
                  </a:txBody>
                  <a:tcPr/>
                </a:tc>
                <a:extLst>
                  <a:ext uri="{0D108BD9-81ED-4DB2-BD59-A6C34878D82A}">
                    <a16:rowId xmlns:a16="http://schemas.microsoft.com/office/drawing/2014/main" val="2015419951"/>
                  </a:ext>
                </a:extLst>
              </a:tr>
              <a:tr h="370840">
                <a:tc>
                  <a:txBody>
                    <a:bodyPr/>
                    <a:lstStyle/>
                    <a:p>
                      <a:r>
                        <a:rPr lang="en-US" sz="2200" dirty="0"/>
                        <a:t>Aquatics</a:t>
                      </a:r>
                    </a:p>
                  </a:txBody>
                  <a:tcPr/>
                </a:tc>
                <a:tc>
                  <a:txBody>
                    <a:bodyPr/>
                    <a:lstStyle/>
                    <a:p>
                      <a:pPr algn="ctr"/>
                      <a:r>
                        <a:rPr lang="en-US" sz="2200" dirty="0"/>
                        <a:t>   5.8</a:t>
                      </a:r>
                    </a:p>
                  </a:txBody>
                  <a:tcPr/>
                </a:tc>
                <a:extLst>
                  <a:ext uri="{0D108BD9-81ED-4DB2-BD59-A6C34878D82A}">
                    <a16:rowId xmlns:a16="http://schemas.microsoft.com/office/drawing/2014/main" val="1537007258"/>
                  </a:ext>
                </a:extLst>
              </a:tr>
              <a:tr h="370840">
                <a:tc>
                  <a:txBody>
                    <a:bodyPr/>
                    <a:lstStyle/>
                    <a:p>
                      <a:r>
                        <a:rPr lang="en-US" sz="2200" dirty="0"/>
                        <a:t>Other (Admin, Police, Finance, </a:t>
                      </a:r>
                      <a:r>
                        <a:rPr lang="en-US" sz="2200" dirty="0" err="1"/>
                        <a:t>Mgr</a:t>
                      </a:r>
                      <a:r>
                        <a:rPr lang="en-US" sz="2200" dirty="0"/>
                        <a:t> Office)</a:t>
                      </a:r>
                    </a:p>
                  </a:txBody>
                  <a:tcPr/>
                </a:tc>
                <a:tc>
                  <a:txBody>
                    <a:bodyPr/>
                    <a:lstStyle/>
                    <a:p>
                      <a:pPr algn="ctr"/>
                      <a:r>
                        <a:rPr lang="en-US" sz="2200" dirty="0"/>
                        <a:t>  11.9</a:t>
                      </a:r>
                    </a:p>
                  </a:txBody>
                  <a:tcPr/>
                </a:tc>
                <a:extLst>
                  <a:ext uri="{0D108BD9-81ED-4DB2-BD59-A6C34878D82A}">
                    <a16:rowId xmlns:a16="http://schemas.microsoft.com/office/drawing/2014/main" val="3908455180"/>
                  </a:ext>
                </a:extLst>
              </a:tr>
              <a:tr h="370840">
                <a:tc>
                  <a:txBody>
                    <a:bodyPr/>
                    <a:lstStyle/>
                    <a:p>
                      <a:r>
                        <a:rPr lang="en-US" sz="2200" dirty="0"/>
                        <a:t>               </a:t>
                      </a:r>
                      <a:r>
                        <a:rPr lang="en-US" sz="2200" b="1" dirty="0"/>
                        <a:t>TOTAL</a:t>
                      </a:r>
                    </a:p>
                  </a:txBody>
                  <a:tcPr/>
                </a:tc>
                <a:tc>
                  <a:txBody>
                    <a:bodyPr/>
                    <a:lstStyle/>
                    <a:p>
                      <a:pPr algn="ctr"/>
                      <a:r>
                        <a:rPr lang="en-US" sz="2200" dirty="0"/>
                        <a:t>$199.1</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6687224" y="5757700"/>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6687224" y="5341050"/>
            <a:ext cx="91440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0" name="Group 29">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253" y="644327"/>
            <a:ext cx="6974974" cy="4811366"/>
            <a:chOff x="7639235" y="600024"/>
            <a:chExt cx="3898557" cy="6878929"/>
          </a:xfrm>
        </p:grpSpPr>
        <p:sp>
          <p:nvSpPr>
            <p:cNvPr id="31" name="Rectangle 30">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2"/>
          <p:cNvSpPr>
            <a:spLocks noGrp="1"/>
          </p:cNvSpPr>
          <p:nvPr>
            <p:ph type="title"/>
          </p:nvPr>
        </p:nvSpPr>
        <p:spPr>
          <a:xfrm>
            <a:off x="1793556" y="1590734"/>
            <a:ext cx="5554405" cy="2520012"/>
          </a:xfrm>
          <a:solidFill>
            <a:schemeClr val="bg2"/>
          </a:solidFill>
        </p:spPr>
        <p:txBody>
          <a:bodyPr vert="horz" lIns="91440" tIns="45720" rIns="91440" bIns="0" rtlCol="0" anchor="ctr">
            <a:normAutofit/>
          </a:bodyPr>
          <a:lstStyle/>
          <a:p>
            <a:pPr algn="ctr" defTabSz="914400"/>
            <a:r>
              <a:rPr lang="en-US" sz="5200">
                <a:solidFill>
                  <a:schemeClr val="tx2"/>
                </a:solidFill>
              </a:rPr>
              <a:t>Approval of Agenda</a:t>
            </a:r>
          </a:p>
        </p:txBody>
      </p:sp>
      <p:cxnSp>
        <p:nvCxnSpPr>
          <p:cNvPr id="34" name="Straight Connector 33">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1416139"/>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3555" y="4285341"/>
            <a:ext cx="55544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8" name="Picture 37">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4780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209006"/>
            <a:ext cx="7498080" cy="1221568"/>
          </a:xfrm>
        </p:spPr>
        <p:txBody>
          <a:bodyPr>
            <a:normAutofit fontScale="90000"/>
          </a:bodyPr>
          <a:lstStyle/>
          <a:p>
            <a:pPr algn="ctr"/>
            <a:r>
              <a:rPr lang="en-US" sz="2800" b="1" dirty="0">
                <a:latin typeface="Century Gothic" panose="020B0502020202020204" pitchFamily="34" charset="0"/>
              </a:rPr>
              <a:t>Detail for march </a:t>
            </a:r>
            <a:r>
              <a:rPr lang="en-US" sz="2800" b="1" dirty="0" err="1">
                <a:latin typeface="Century Gothic" panose="020B0502020202020204" pitchFamily="34" charset="0"/>
              </a:rPr>
              <a:t>ytd</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1373746" y="1049688"/>
          <a:ext cx="6862233" cy="4758623"/>
        </p:xfrm>
        <a:graphic>
          <a:graphicData uri="http://schemas.openxmlformats.org/drawingml/2006/table">
            <a:tbl>
              <a:tblPr>
                <a:tableStyleId>{5C22544A-7EE6-4342-B048-85BDC9FD1C3A}</a:tableStyleId>
              </a:tblPr>
              <a:tblGrid>
                <a:gridCol w="4632840">
                  <a:extLst>
                    <a:ext uri="{9D8B030D-6E8A-4147-A177-3AD203B41FA5}">
                      <a16:colId xmlns:a16="http://schemas.microsoft.com/office/drawing/2014/main" val="1529911752"/>
                    </a:ext>
                  </a:extLst>
                </a:gridCol>
                <a:gridCol w="2229393">
                  <a:extLst>
                    <a:ext uri="{9D8B030D-6E8A-4147-A177-3AD203B41FA5}">
                      <a16:colId xmlns:a16="http://schemas.microsoft.com/office/drawing/2014/main" val="1196787798"/>
                    </a:ext>
                  </a:extLst>
                </a:gridCol>
              </a:tblGrid>
              <a:tr h="345030">
                <a:tc>
                  <a:txBody>
                    <a:bodyPr/>
                    <a:lstStyle/>
                    <a:p>
                      <a:pPr algn="l" fontAlgn="ctr"/>
                      <a:r>
                        <a:rPr lang="en-US" sz="2000" u="none" strike="noStrike" dirty="0">
                          <a:effectLst/>
                          <a:latin typeface="Century Gothic" panose="020B0502020202020204" pitchFamily="34" charset="0"/>
                        </a:rPr>
                        <a:t>General Admin. &amp; Other</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u="none" strike="noStrike" dirty="0">
                          <a:effectLst/>
                          <a:latin typeface="Century Gothic" panose="020B0502020202020204" pitchFamily="34" charset="0"/>
                        </a:rPr>
                        <a:t>$1,092.2</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3053170"/>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Public Works/Gen Maintenance/CPI</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369.4</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436180"/>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Finance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92.8</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1917760"/>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Marinas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63.5</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1526590"/>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Public Relations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61.7</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520095"/>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Recreation &amp; Parks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78.1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3998987"/>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Police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29.5</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827496"/>
                  </a:ext>
                </a:extLst>
              </a:tr>
              <a:tr h="345030">
                <a:tc>
                  <a:txBody>
                    <a:bodyPr/>
                    <a:lstStyle/>
                    <a:p>
                      <a:pPr algn="l" fontAlgn="ctr"/>
                      <a:r>
                        <a:rPr lang="en-US" sz="2000" u="none" strike="noStrike" dirty="0">
                          <a:effectLst/>
                          <a:latin typeface="Century Gothic" panose="020B0502020202020204" pitchFamily="34" charset="0"/>
                        </a:rPr>
                        <a:t>Clubhouse Grille</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u="none" strike="noStrike" dirty="0">
                          <a:effectLst/>
                          <a:latin typeface="Century Gothic" panose="020B0502020202020204" pitchFamily="34" charset="0"/>
                        </a:rPr>
                        <a:t>      13.8</a:t>
                      </a:r>
                      <a:endParaRPr lang="en-US" sz="20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9332283"/>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Aquatics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(198.2)</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8664805"/>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Beach Parking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(178.0)</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6509763"/>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Yacht Club</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(59.0)</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0139616"/>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Racquet Sports</a:t>
                      </a:r>
                    </a:p>
                    <a:p>
                      <a:pPr algn="l" fontAlgn="ctr"/>
                      <a:r>
                        <a:rPr lang="en-US" sz="2000" b="0" i="0" u="none" strike="noStrike" dirty="0">
                          <a:solidFill>
                            <a:srgbClr val="000000"/>
                          </a:solidFill>
                          <a:effectLst/>
                          <a:latin typeface="Century Gothic" panose="020B0502020202020204" pitchFamily="34" charset="0"/>
                        </a:rPr>
                        <a:t>Golf Ops &amp; Maintenance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      (28.3)</a:t>
                      </a:r>
                    </a:p>
                    <a:p>
                      <a:pPr algn="ctr" fontAlgn="ctr"/>
                      <a:r>
                        <a:rPr lang="en-US" sz="2000" b="0" i="0" u="none" strike="noStrike" dirty="0">
                          <a:solidFill>
                            <a:srgbClr val="000000"/>
                          </a:solidFill>
                          <a:effectLst/>
                          <a:latin typeface="Century Gothic" panose="020B0502020202020204" pitchFamily="34" charset="0"/>
                        </a:rPr>
                        <a:t>        (8.1)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169042"/>
                  </a:ext>
                </a:extLst>
              </a:tr>
              <a:tr h="345030">
                <a:tc>
                  <a:txBody>
                    <a:bodyPr/>
                    <a:lstStyle/>
                    <a:p>
                      <a:pPr algn="l" fontAlgn="ctr"/>
                      <a:r>
                        <a:rPr lang="en-US" sz="2000" b="0" i="0" u="none" strike="noStrike" dirty="0">
                          <a:solidFill>
                            <a:srgbClr val="000000"/>
                          </a:solidFill>
                          <a:effectLst/>
                          <a:latin typeface="Century Gothic" panose="020B0502020202020204" pitchFamily="34" charset="0"/>
                        </a:rPr>
                        <a:t>Net Operating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Century Gothic" panose="020B0502020202020204" pitchFamily="34" charset="0"/>
                        </a:rPr>
                        <a:t>$1,329.4</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5666964"/>
                  </a:ext>
                </a:extLst>
              </a:tr>
            </a:tbl>
          </a:graphicData>
        </a:graphic>
      </p:graphicFrame>
      <p:cxnSp>
        <p:nvCxnSpPr>
          <p:cNvPr id="13" name="Straight Connector 12">
            <a:extLst>
              <a:ext uri="{FF2B5EF4-FFF2-40B4-BE49-F238E27FC236}">
                <a16:creationId xmlns:a16="http://schemas.microsoft.com/office/drawing/2014/main" id="{DFBE8885-3D74-48CC-831A-3D441959FAC2}"/>
              </a:ext>
            </a:extLst>
          </p:cNvPr>
          <p:cNvCxnSpPr/>
          <p:nvPr/>
        </p:nvCxnSpPr>
        <p:spPr>
          <a:xfrm>
            <a:off x="6607603" y="578235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607603" y="5483085"/>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2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43540"/>
            <a:ext cx="7498080" cy="896985"/>
          </a:xfrm>
        </p:spPr>
        <p:txBody>
          <a:bodyPr>
            <a:noAutofit/>
          </a:bodyPr>
          <a:lstStyle/>
          <a:p>
            <a:pPr algn="ctr">
              <a:lnSpc>
                <a:spcPct val="100000"/>
              </a:lnSpc>
            </a:pPr>
            <a:r>
              <a:rPr lang="en-US" b="1" dirty="0">
                <a:latin typeface="Calibri" panose="020F0502020204030204" pitchFamily="34" charset="0"/>
                <a:cs typeface="Calibri" panose="020F0502020204030204" pitchFamily="34" charset="0"/>
              </a:rPr>
              <a:t>FORECAST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VARIANCE TO BUDGET (in 000’S)</a:t>
            </a:r>
            <a:endParaRPr lang="en-US"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extLst>
              <p:ext uri="{D42A27DB-BD31-4B8C-83A1-F6EECF244321}">
                <p14:modId xmlns:p14="http://schemas.microsoft.com/office/powerpoint/2010/main" val="2909567507"/>
              </p:ext>
            </p:extLst>
          </p:nvPr>
        </p:nvGraphicFramePr>
        <p:xfrm>
          <a:off x="876376" y="2077299"/>
          <a:ext cx="7391248" cy="2246538"/>
        </p:xfrm>
        <a:graphic>
          <a:graphicData uri="http://schemas.openxmlformats.org/drawingml/2006/table">
            <a:tbl>
              <a:tblPr>
                <a:tableStyleId>{5C22544A-7EE6-4342-B048-85BDC9FD1C3A}</a:tableStyleId>
              </a:tblPr>
              <a:tblGrid>
                <a:gridCol w="4989989">
                  <a:extLst>
                    <a:ext uri="{9D8B030D-6E8A-4147-A177-3AD203B41FA5}">
                      <a16:colId xmlns:a16="http://schemas.microsoft.com/office/drawing/2014/main" val="1529911752"/>
                    </a:ext>
                  </a:extLst>
                </a:gridCol>
                <a:gridCol w="2401259">
                  <a:extLst>
                    <a:ext uri="{9D8B030D-6E8A-4147-A177-3AD203B41FA5}">
                      <a16:colId xmlns:a16="http://schemas.microsoft.com/office/drawing/2014/main" val="1196787798"/>
                    </a:ext>
                  </a:extLst>
                </a:gridCol>
              </a:tblGrid>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Forecast 4/30/21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u="none" strike="noStrike" dirty="0">
                          <a:effectLst/>
                          <a:latin typeface="Calibri" panose="020F0502020204030204" pitchFamily="34" charset="0"/>
                          <a:cs typeface="Calibri" panose="020F0502020204030204" pitchFamily="34" charset="0"/>
                        </a:rPr>
                        <a:t>$1,150</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8663" marR="8663" marT="8663" marB="0"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305317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Deduct:</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43618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      Ocean Pines PPP</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(1,143)</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191776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      Food &amp; Beverage PPP</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(271)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1526590"/>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      Coronavirus Relief (estimate)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(105)</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520095"/>
                  </a:ext>
                </a:extLst>
              </a:tr>
              <a:tr h="345030">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Forecasted Operations without Stimulus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400" b="0" i="0" u="none" strike="noStrike" dirty="0">
                          <a:solidFill>
                            <a:srgbClr val="000000"/>
                          </a:solidFill>
                          <a:effectLst/>
                          <a:latin typeface="Calibri" panose="020F0502020204030204" pitchFamily="34" charset="0"/>
                          <a:cs typeface="Calibri" panose="020F0502020204030204" pitchFamily="34" charset="0"/>
                        </a:rPr>
                        <a:t>(369)</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3998987"/>
                  </a:ext>
                </a:extLst>
              </a:tr>
            </a:tbl>
          </a:graphicData>
        </a:graphic>
      </p:graphicFrame>
      <p:cxnSp>
        <p:nvCxnSpPr>
          <p:cNvPr id="13" name="Straight Connector 12">
            <a:extLst>
              <a:ext uri="{FF2B5EF4-FFF2-40B4-BE49-F238E27FC236}">
                <a16:creationId xmlns:a16="http://schemas.microsoft.com/office/drawing/2014/main" id="{DFBE8885-3D74-48CC-831A-3D441959FAC2}"/>
              </a:ext>
            </a:extLst>
          </p:cNvPr>
          <p:cNvCxnSpPr/>
          <p:nvPr/>
        </p:nvCxnSpPr>
        <p:spPr>
          <a:xfrm>
            <a:off x="6503095" y="4319312"/>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476973" y="3932959"/>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0D9F7C-9FC6-436F-AF52-27336BB0BEBB}"/>
              </a:ext>
            </a:extLst>
          </p:cNvPr>
          <p:cNvSpPr txBox="1"/>
          <p:nvPr/>
        </p:nvSpPr>
        <p:spPr>
          <a:xfrm>
            <a:off x="203486" y="5164553"/>
            <a:ext cx="8032493" cy="923330"/>
          </a:xfrm>
          <a:prstGeom prst="rect">
            <a:avLst/>
          </a:prstGeom>
          <a:noFill/>
        </p:spPr>
        <p:txBody>
          <a:bodyPr wrap="square" rtlCol="0">
            <a:spAutoFit/>
          </a:bodyPr>
          <a:lstStyle/>
          <a:p>
            <a:r>
              <a:rPr lang="en-US" dirty="0"/>
              <a:t>Note:</a:t>
            </a:r>
          </a:p>
          <a:p>
            <a:r>
              <a:rPr lang="en-US" dirty="0"/>
              <a:t>1- At this time $70 has been forgiven</a:t>
            </a:r>
          </a:p>
          <a:p>
            <a:r>
              <a:rPr lang="en-US" dirty="0"/>
              <a:t>2- All Ocean Pines PPP went to fund salaries</a:t>
            </a:r>
          </a:p>
        </p:txBody>
      </p:sp>
    </p:spTree>
    <p:extLst>
      <p:ext uri="{BB962C8B-B14F-4D97-AF65-F5344CB8AC3E}">
        <p14:creationId xmlns:p14="http://schemas.microsoft.com/office/powerpoint/2010/main" val="22871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38900" y="2055741"/>
            <a:ext cx="3113479" cy="2374516"/>
          </a:xfrm>
        </p:spPr>
        <p:txBody>
          <a:bodyPr vert="horz" lIns="91440" tIns="45720" rIns="91440" bIns="0" rtlCol="0" anchor="b">
            <a:normAutofit/>
          </a:bodyPr>
          <a:lstStyle/>
          <a:p>
            <a:pPr defTabSz="914400"/>
            <a:r>
              <a:rPr lang="en-US" sz="3600" dirty="0"/>
              <a:t>Treasurer’s Report - </a:t>
            </a:r>
            <a:br>
              <a:rPr lang="en-US" sz="3600" dirty="0"/>
            </a:br>
            <a:r>
              <a:rPr lang="en-US" sz="3600" dirty="0"/>
              <a:t>Doug Parks</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21" y="1430056"/>
            <a:ext cx="3720332" cy="3411816"/>
          </a:xfrm>
          <a:prstGeom prst="rect">
            <a:avLst/>
          </a:prstGeom>
        </p:spPr>
      </p:pic>
    </p:spTree>
    <p:extLst>
      <p:ext uri="{BB962C8B-B14F-4D97-AF65-F5344CB8AC3E}">
        <p14:creationId xmlns:p14="http://schemas.microsoft.com/office/powerpoint/2010/main" val="213615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0" y="447188"/>
            <a:ext cx="7928998" cy="970450"/>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March</a:t>
            </a:r>
            <a:endParaRPr kumimoji="0" lang="en-US" sz="32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Overall Laddered Investment Rate of Return on CDAR’s for March Approx. 0.85%</a:t>
            </a:r>
          </a:p>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 of March 31, 2021, the Association had approx. $11.9 million in cash</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Approx. $6.0 million invested in CDAR’s, fully FDIC insured</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Approx. $5.9 million in Money Market and other operating accounts, fully insured</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222" y="2126340"/>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00095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193320" y="327570"/>
            <a:ext cx="7019502" cy="589220"/>
          </a:xfrm>
        </p:spPr>
        <p:txBody>
          <a:bodyPr>
            <a:noAutofit/>
          </a:bodyPr>
          <a:lstStyle/>
          <a:p>
            <a:pPr algn="ctr"/>
            <a:r>
              <a:rPr lang="en-US" sz="3600" dirty="0">
                <a:latin typeface="Franklin Gothic Medium" panose="020B0603020102020204" pitchFamily="34" charset="0"/>
              </a:rPr>
              <a:t>Unaudited Reserves march 2021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95795" y="2059198"/>
          <a:ext cx="8987246" cy="3850296"/>
        </p:xfrm>
        <a:graphic>
          <a:graphicData uri="http://schemas.openxmlformats.org/drawingml/2006/table">
            <a:tbl>
              <a:tblPr firstRow="1" bandRow="1">
                <a:tableStyleId>{5C22544A-7EE6-4342-B048-85BDC9FD1C3A}</a:tableStyleId>
              </a:tblPr>
              <a:tblGrid>
                <a:gridCol w="2199577">
                  <a:extLst>
                    <a:ext uri="{9D8B030D-6E8A-4147-A177-3AD203B41FA5}">
                      <a16:colId xmlns:a16="http://schemas.microsoft.com/office/drawing/2014/main" val="1394482498"/>
                    </a:ext>
                  </a:extLst>
                </a:gridCol>
                <a:gridCol w="1194448">
                  <a:extLst>
                    <a:ext uri="{9D8B030D-6E8A-4147-A177-3AD203B41FA5}">
                      <a16:colId xmlns:a16="http://schemas.microsoft.com/office/drawing/2014/main" val="3016120161"/>
                    </a:ext>
                  </a:extLst>
                </a:gridCol>
                <a:gridCol w="1384184">
                  <a:extLst>
                    <a:ext uri="{9D8B030D-6E8A-4147-A177-3AD203B41FA5}">
                      <a16:colId xmlns:a16="http://schemas.microsoft.com/office/drawing/2014/main" val="3864248913"/>
                    </a:ext>
                  </a:extLst>
                </a:gridCol>
                <a:gridCol w="1237796">
                  <a:extLst>
                    <a:ext uri="{9D8B030D-6E8A-4147-A177-3AD203B41FA5}">
                      <a16:colId xmlns:a16="http://schemas.microsoft.com/office/drawing/2014/main" val="963910479"/>
                    </a:ext>
                  </a:extLst>
                </a:gridCol>
                <a:gridCol w="1186622">
                  <a:extLst>
                    <a:ext uri="{9D8B030D-6E8A-4147-A177-3AD203B41FA5}">
                      <a16:colId xmlns:a16="http://schemas.microsoft.com/office/drawing/2014/main" val="2806363114"/>
                    </a:ext>
                  </a:extLst>
                </a:gridCol>
                <a:gridCol w="1006679">
                  <a:extLst>
                    <a:ext uri="{9D8B030D-6E8A-4147-A177-3AD203B41FA5}">
                      <a16:colId xmlns:a16="http://schemas.microsoft.com/office/drawing/2014/main" val="2625739660"/>
                    </a:ext>
                  </a:extLst>
                </a:gridCol>
                <a:gridCol w="777940">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err="1">
                          <a:latin typeface="Franklin Gothic Medium" panose="020B0603020102020204" pitchFamily="34" charset="0"/>
                        </a:rPr>
                        <a:t>GeneralReplace</a:t>
                      </a:r>
                      <a:endParaRPr lang="en-US" sz="2100" dirty="0">
                        <a:latin typeface="Franklin Gothic Medium" panose="020B0603020102020204" pitchFamily="34" charset="0"/>
                      </a:endParaRP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Drainage</a:t>
                      </a:r>
                    </a:p>
                  </a:txBody>
                  <a:tcPr marL="68580" marR="68580" anchor="ctr"/>
                </a:tc>
                <a:tc>
                  <a:txBody>
                    <a:bodyPr/>
                    <a:lstStyle/>
                    <a:p>
                      <a:pPr algn="ctr"/>
                      <a:r>
                        <a:rPr lang="en-US" sz="2100" dirty="0">
                          <a:latin typeface="Franklin Gothic Medium" panose="020B0603020102020204" pitchFamily="34" charset="0"/>
                        </a:rPr>
                        <a:t>New Capital</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4/30/20 Balance</a:t>
                      </a:r>
                    </a:p>
                  </a:txBody>
                  <a:tcPr marL="68580" marR="68580" anchor="ctr"/>
                </a:tc>
                <a:tc>
                  <a:txBody>
                    <a:bodyPr/>
                    <a:lstStyle/>
                    <a:p>
                      <a:pPr algn="ctr"/>
                      <a:r>
                        <a:rPr lang="en-US" sz="2000" b="1" dirty="0">
                          <a:latin typeface="Franklin Gothic Medium" panose="020B0603020102020204" pitchFamily="34" charset="0"/>
                        </a:rPr>
                        <a:t>$3.5</a:t>
                      </a:r>
                    </a:p>
                  </a:txBody>
                  <a:tcPr marL="68580" marR="68580" anchor="ctr"/>
                </a:tc>
                <a:tc>
                  <a:txBody>
                    <a:bodyPr/>
                    <a:lstStyle/>
                    <a:p>
                      <a:pPr algn="ctr"/>
                      <a:r>
                        <a:rPr lang="en-US" sz="2000" b="1" dirty="0">
                          <a:latin typeface="Franklin Gothic Medium" panose="020B0603020102020204" pitchFamily="34" charset="0"/>
                        </a:rPr>
                        <a:t>$1.6</a:t>
                      </a:r>
                    </a:p>
                  </a:txBody>
                  <a:tcPr marL="68580" marR="68580" anchor="ctr"/>
                </a:tc>
                <a:tc>
                  <a:txBody>
                    <a:bodyPr/>
                    <a:lstStyle/>
                    <a:p>
                      <a:pPr algn="ctr"/>
                      <a:r>
                        <a:rPr lang="en-US" sz="2000" b="1" dirty="0">
                          <a:latin typeface="Franklin Gothic Medium" panose="020B0603020102020204" pitchFamily="34" charset="0"/>
                        </a:rPr>
                        <a:t>$0</a:t>
                      </a:r>
                    </a:p>
                  </a:txBody>
                  <a:tcPr marL="68580" marR="68580" anchor="ctr"/>
                </a:tc>
                <a:tc>
                  <a:txBody>
                    <a:bodyPr/>
                    <a:lstStyle/>
                    <a:p>
                      <a:pPr algn="ctr"/>
                      <a:r>
                        <a:rPr lang="en-US" sz="2000" b="1" dirty="0">
                          <a:latin typeface="Franklin Gothic Medium" panose="020B0603020102020204" pitchFamily="34" charset="0"/>
                        </a:rPr>
                        <a:t>$0.5</a:t>
                      </a:r>
                    </a:p>
                  </a:txBody>
                  <a:tcPr marL="68580" marR="68580" anchor="ctr"/>
                </a:tc>
                <a:tc>
                  <a:txBody>
                    <a:bodyPr/>
                    <a:lstStyle/>
                    <a:p>
                      <a:pPr algn="ctr"/>
                      <a:r>
                        <a:rPr lang="en-US" sz="2000" b="1" dirty="0">
                          <a:latin typeface="Franklin Gothic Medium" panose="020B0603020102020204" pitchFamily="34" charset="0"/>
                        </a:rPr>
                        <a:t>$0</a:t>
                      </a:r>
                    </a:p>
                  </a:txBody>
                  <a:tcPr marL="68580" marR="68580" anchor="ctr"/>
                </a:tc>
                <a:tc>
                  <a:txBody>
                    <a:bodyPr/>
                    <a:lstStyle/>
                    <a:p>
                      <a:pPr algn="ctr"/>
                      <a:r>
                        <a:rPr lang="en-US" sz="2000" b="1" dirty="0">
                          <a:latin typeface="Franklin Gothic Medium" panose="020B0603020102020204" pitchFamily="34" charset="0"/>
                        </a:rPr>
                        <a:t>$5.6</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Contributions/</a:t>
                      </a:r>
                    </a:p>
                    <a:p>
                      <a:r>
                        <a:rPr lang="en-US" sz="2000" dirty="0">
                          <a:latin typeface="Franklin Gothic Medium" panose="020B0603020102020204" pitchFamily="34" charset="0"/>
                        </a:rPr>
                        <a:t>Interest</a:t>
                      </a:r>
                    </a:p>
                  </a:txBody>
                  <a:tcPr marL="68580" marR="68580" anchor="ctr"/>
                </a:tc>
                <a:tc>
                  <a:txBody>
                    <a:bodyPr/>
                    <a:lstStyle/>
                    <a:p>
                      <a:pPr algn="ctr"/>
                      <a:r>
                        <a:rPr lang="en-US" sz="2000" dirty="0">
                          <a:latin typeface="Franklin Gothic Medium" panose="020B0603020102020204" pitchFamily="34" charset="0"/>
                        </a:rPr>
                        <a:t>  1.8</a:t>
                      </a:r>
                    </a:p>
                  </a:txBody>
                  <a:tcPr marL="68580" marR="68580" anchor="ctr"/>
                </a:tc>
                <a:tc>
                  <a:txBody>
                    <a:bodyPr/>
                    <a:lstStyle/>
                    <a:p>
                      <a:pPr algn="ctr"/>
                      <a:r>
                        <a:rPr lang="en-US" sz="2000" dirty="0">
                          <a:latin typeface="Franklin Gothic Medium" panose="020B0603020102020204" pitchFamily="34" charset="0"/>
                        </a:rPr>
                        <a:t>  0.9</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0.3</a:t>
                      </a:r>
                    </a:p>
                  </a:txBody>
                  <a:tcPr marL="68580" marR="68580" anchor="ctr"/>
                </a:tc>
                <a:tc>
                  <a:txBody>
                    <a:bodyPr/>
                    <a:lstStyle/>
                    <a:p>
                      <a:pPr algn="ctr"/>
                      <a:r>
                        <a:rPr lang="en-US" sz="2000" dirty="0">
                          <a:latin typeface="Franklin Gothic Medium" panose="020B0603020102020204" pitchFamily="34" charset="0"/>
                        </a:rPr>
                        <a:t>0.2</a:t>
                      </a:r>
                    </a:p>
                  </a:txBody>
                  <a:tcPr marL="68580" marR="68580" anchor="ctr"/>
                </a:tc>
                <a:tc>
                  <a:txBody>
                    <a:bodyPr/>
                    <a:lstStyle/>
                    <a:p>
                      <a:pPr algn="ctr"/>
                      <a:r>
                        <a:rPr lang="en-US" sz="2000" dirty="0">
                          <a:latin typeface="Franklin Gothic Medium" panose="020B0603020102020204" pitchFamily="34" charset="0"/>
                        </a:rPr>
                        <a:t> 3.2</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0.3</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0.3</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  (1.3)</a:t>
                      </a:r>
                    </a:p>
                  </a:txBody>
                  <a:tcPr marL="68580" marR="68580" anchor="ctr"/>
                </a:tc>
                <a:tc>
                  <a:txBody>
                    <a:bodyPr/>
                    <a:lstStyle/>
                    <a:p>
                      <a:pPr algn="ctr"/>
                      <a:r>
                        <a:rPr lang="en-US" sz="2000" dirty="0">
                          <a:latin typeface="Franklin Gothic Medium" panose="020B0603020102020204" pitchFamily="34" charset="0"/>
                        </a:rPr>
                        <a:t>  (1.4)</a:t>
                      </a:r>
                    </a:p>
                  </a:txBody>
                  <a:tcPr marL="68580" marR="68580" anchor="ctr"/>
                </a:tc>
                <a:tc>
                  <a:txBody>
                    <a:bodyPr/>
                    <a:lstStyle/>
                    <a:p>
                      <a:pPr algn="ctr"/>
                      <a:r>
                        <a:rPr lang="en-US" sz="2000" dirty="0">
                          <a:latin typeface="Franklin Gothic Medium" panose="020B0603020102020204" pitchFamily="34" charset="0"/>
                        </a:rPr>
                        <a:t>(0.1)</a:t>
                      </a:r>
                    </a:p>
                  </a:txBody>
                  <a:tcPr marL="68580" marR="68580" anchor="ctr"/>
                </a:tc>
                <a:tc>
                  <a:txBody>
                    <a:bodyPr/>
                    <a:lstStyle/>
                    <a:p>
                      <a:pPr algn="ctr"/>
                      <a:r>
                        <a:rPr lang="en-US" sz="2000" dirty="0">
                          <a:latin typeface="Franklin Gothic Medium" panose="020B0603020102020204" pitchFamily="34" charset="0"/>
                        </a:rPr>
                        <a:t>(0.2)</a:t>
                      </a:r>
                    </a:p>
                  </a:txBody>
                  <a:tcPr marL="68580" marR="68580" anchor="ctr"/>
                </a:tc>
                <a:tc>
                  <a:txBody>
                    <a:bodyPr/>
                    <a:lstStyle/>
                    <a:p>
                      <a:pPr algn="ctr"/>
                      <a:r>
                        <a:rPr lang="en-US" sz="2000" dirty="0">
                          <a:latin typeface="Franklin Gothic Medium" panose="020B0603020102020204" pitchFamily="34" charset="0"/>
                        </a:rPr>
                        <a:t>(0.1)</a:t>
                      </a:r>
                    </a:p>
                  </a:txBody>
                  <a:tcPr marL="68580" marR="68580" anchor="ctr"/>
                </a:tc>
                <a:tc>
                  <a:txBody>
                    <a:bodyPr/>
                    <a:lstStyle/>
                    <a:p>
                      <a:pPr algn="ctr"/>
                      <a:r>
                        <a:rPr lang="en-US" sz="2000" dirty="0">
                          <a:latin typeface="Franklin Gothic Medium" panose="020B0603020102020204" pitchFamily="34" charset="0"/>
                        </a:rPr>
                        <a:t>(3.1)</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4/30/21 Balance</a:t>
                      </a:r>
                    </a:p>
                  </a:txBody>
                  <a:tcPr marL="68580" marR="68580" anchor="ctr"/>
                </a:tc>
                <a:tc>
                  <a:txBody>
                    <a:bodyPr/>
                    <a:lstStyle/>
                    <a:p>
                      <a:pPr algn="ctr"/>
                      <a:r>
                        <a:rPr lang="en-US" sz="2000" b="1" dirty="0">
                          <a:latin typeface="Franklin Gothic Medium" panose="020B0603020102020204" pitchFamily="34" charset="0"/>
                        </a:rPr>
                        <a:t>$4.0</a:t>
                      </a:r>
                    </a:p>
                  </a:txBody>
                  <a:tcPr marL="68580" marR="68580" anchor="ctr"/>
                </a:tc>
                <a:tc>
                  <a:txBody>
                    <a:bodyPr/>
                    <a:lstStyle/>
                    <a:p>
                      <a:pPr algn="ctr"/>
                      <a:r>
                        <a:rPr lang="en-US" sz="2000" b="1" dirty="0">
                          <a:latin typeface="Franklin Gothic Medium" panose="020B0603020102020204" pitchFamily="34" charset="0"/>
                        </a:rPr>
                        <a:t>$1.1</a:t>
                      </a:r>
                    </a:p>
                  </a:txBody>
                  <a:tcPr marL="68580" marR="68580" anchor="ctr"/>
                </a:tc>
                <a:tc>
                  <a:txBody>
                    <a:bodyPr/>
                    <a:lstStyle/>
                    <a:p>
                      <a:pPr algn="ctr"/>
                      <a:r>
                        <a:rPr lang="en-US" sz="2000" b="1" dirty="0">
                          <a:latin typeface="Franklin Gothic Medium" panose="020B0603020102020204" pitchFamily="34" charset="0"/>
                        </a:rPr>
                        <a:t>$0.2</a:t>
                      </a:r>
                    </a:p>
                  </a:txBody>
                  <a:tcPr marL="68580" marR="68580" anchor="ctr"/>
                </a:tc>
                <a:tc>
                  <a:txBody>
                    <a:bodyPr/>
                    <a:lstStyle/>
                    <a:p>
                      <a:pPr algn="ctr"/>
                      <a:r>
                        <a:rPr lang="en-US" sz="2000" b="1" dirty="0">
                          <a:latin typeface="Franklin Gothic Medium" panose="020B0603020102020204" pitchFamily="34" charset="0"/>
                        </a:rPr>
                        <a:t>$0.6</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$6.0</a:t>
                      </a:r>
                    </a:p>
                  </a:txBody>
                  <a:tcPr marL="68580" marR="68580" anchor="ctr"/>
                </a:tc>
                <a:extLst>
                  <a:ext uri="{0D108BD9-81ED-4DB2-BD59-A6C34878D82A}">
                    <a16:rowId xmlns:a16="http://schemas.microsoft.com/office/drawing/2014/main" val="1901422235"/>
                  </a:ext>
                </a:extLst>
              </a:tr>
            </a:tbl>
          </a:graphicData>
        </a:graphic>
      </p:graphicFrame>
    </p:spTree>
    <p:extLst>
      <p:ext uri="{BB962C8B-B14F-4D97-AF65-F5344CB8AC3E}">
        <p14:creationId xmlns:p14="http://schemas.microsoft.com/office/powerpoint/2010/main" val="209980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367903" y="26117"/>
            <a:ext cx="8408193" cy="584865"/>
          </a:xfrm>
        </p:spPr>
        <p:txBody>
          <a:bodyPr vert="horz" lIns="91440" tIns="45720" rIns="91440" bIns="45720" rtlCol="0" anchor="ctr">
            <a:normAutofit fontScale="90000"/>
          </a:bodyPr>
          <a:lstStyle/>
          <a:p>
            <a:pPr algn="ctr" defTabSz="914400"/>
            <a:r>
              <a:rPr lang="en-US" sz="2800" kern="1200" dirty="0">
                <a:latin typeface="+mj-lt"/>
                <a:ea typeface="+mj-ea"/>
                <a:cs typeface="+mj-cs"/>
              </a:rPr>
              <a:t>Reserves 4/30/21 unaudited estimate</a:t>
            </a:r>
            <a:br>
              <a:rPr lang="en-US" sz="2800" kern="1200" dirty="0">
                <a:latin typeface="+mj-lt"/>
                <a:ea typeface="+mj-ea"/>
                <a:cs typeface="+mj-cs"/>
              </a:rPr>
            </a:br>
            <a:r>
              <a:rPr lang="en-US" sz="2000" b="1" dirty="0">
                <a:solidFill>
                  <a:srgbClr val="000000"/>
                </a:solidFill>
                <a:latin typeface="Franklin Gothic Medium" panose="020B0603020102020204" pitchFamily="34" charset="0"/>
              </a:rPr>
              <a:t>(in </a:t>
            </a:r>
            <a:r>
              <a:rPr lang="en-US" sz="2000" b="1" dirty="0" err="1">
                <a:solidFill>
                  <a:srgbClr val="000000"/>
                </a:solidFill>
                <a:latin typeface="Franklin Gothic Medium" panose="020B0603020102020204" pitchFamily="34" charset="0"/>
              </a:rPr>
              <a:t>ooo’s</a:t>
            </a:r>
            <a:r>
              <a:rPr lang="en-US" sz="2000" b="1" dirty="0">
                <a:solidFill>
                  <a:srgbClr val="000000"/>
                </a:solidFill>
                <a:latin typeface="Franklin Gothic Medium" panose="020B0603020102020204" pitchFamily="34" charset="0"/>
              </a:rPr>
              <a:t>)</a:t>
            </a:r>
            <a:endParaRPr lang="en-US" sz="2800" kern="1200" dirty="0">
              <a:latin typeface="+mj-lt"/>
              <a:ea typeface="+mj-ea"/>
              <a:cs typeface="+mj-cs"/>
            </a:endParaRP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extLst>
              <p:ext uri="{D42A27DB-BD31-4B8C-83A1-F6EECF244321}">
                <p14:modId xmlns:p14="http://schemas.microsoft.com/office/powerpoint/2010/main" val="1968506174"/>
              </p:ext>
            </p:extLst>
          </p:nvPr>
        </p:nvGraphicFramePr>
        <p:xfrm>
          <a:off x="109057" y="637111"/>
          <a:ext cx="8939149" cy="6132711"/>
        </p:xfrm>
        <a:graphic>
          <a:graphicData uri="http://schemas.openxmlformats.org/drawingml/2006/table">
            <a:tbl>
              <a:tblPr firstRow="1" bandRow="1">
                <a:tableStyleId>{5C22544A-7EE6-4342-B048-85BDC9FD1C3A}</a:tableStyleId>
              </a:tblPr>
              <a:tblGrid>
                <a:gridCol w="3559176">
                  <a:extLst>
                    <a:ext uri="{9D8B030D-6E8A-4147-A177-3AD203B41FA5}">
                      <a16:colId xmlns:a16="http://schemas.microsoft.com/office/drawing/2014/main" val="1394482498"/>
                    </a:ext>
                  </a:extLst>
                </a:gridCol>
                <a:gridCol w="1180214">
                  <a:extLst>
                    <a:ext uri="{9D8B030D-6E8A-4147-A177-3AD203B41FA5}">
                      <a16:colId xmlns:a16="http://schemas.microsoft.com/office/drawing/2014/main" val="3016120161"/>
                    </a:ext>
                  </a:extLst>
                </a:gridCol>
                <a:gridCol w="1277099">
                  <a:extLst>
                    <a:ext uri="{9D8B030D-6E8A-4147-A177-3AD203B41FA5}">
                      <a16:colId xmlns:a16="http://schemas.microsoft.com/office/drawing/2014/main" val="3864248913"/>
                    </a:ext>
                  </a:extLst>
                </a:gridCol>
                <a:gridCol w="1319051">
                  <a:extLst>
                    <a:ext uri="{9D8B030D-6E8A-4147-A177-3AD203B41FA5}">
                      <a16:colId xmlns:a16="http://schemas.microsoft.com/office/drawing/2014/main" val="963910479"/>
                    </a:ext>
                  </a:extLst>
                </a:gridCol>
                <a:gridCol w="1603609">
                  <a:extLst>
                    <a:ext uri="{9D8B030D-6E8A-4147-A177-3AD203B41FA5}">
                      <a16:colId xmlns:a16="http://schemas.microsoft.com/office/drawing/2014/main" val="2085935011"/>
                    </a:ext>
                  </a:extLst>
                </a:gridCol>
              </a:tblGrid>
              <a:tr h="476361">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Beginning 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Projected 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23467776"/>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4/30/2020</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Additions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Expenditures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4/30/2021</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9560772"/>
                  </a:ext>
                </a:extLst>
              </a:tr>
              <a:tr h="275344">
                <a:tc>
                  <a:txBody>
                    <a:bodyPr/>
                    <a:lstStyle/>
                    <a:p>
                      <a:pPr algn="l" fontAlgn="b"/>
                      <a:r>
                        <a:rPr lang="en-US" sz="1800" b="0" i="0" u="none" strike="noStrike" dirty="0">
                          <a:solidFill>
                            <a:srgbClr val="000000"/>
                          </a:solidFill>
                          <a:effectLst/>
                          <a:latin typeface="Franklin Gothic Medium" panose="020B0603020102020204" pitchFamily="34" charset="0"/>
                        </a:rPr>
                        <a:t>Major Maintenance &amp; Replacement:</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866161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Police Renovation</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(610)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142223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t>
                      </a:r>
                      <a:r>
                        <a:rPr lang="en-US" sz="1800" b="0" i="0" u="none" strike="noStrike" dirty="0" err="1">
                          <a:solidFill>
                            <a:srgbClr val="000000"/>
                          </a:solidFill>
                          <a:effectLst/>
                          <a:latin typeface="Franklin Gothic Medium" panose="020B0603020102020204" pitchFamily="34" charset="0"/>
                        </a:rPr>
                        <a:t>Northstar</a:t>
                      </a:r>
                      <a:endParaRPr lang="en-US" sz="1800" b="0" i="0" u="none" strike="noStrike" dirty="0">
                        <a:solidFill>
                          <a:srgbClr val="000000"/>
                        </a:solidFill>
                        <a:effectLst/>
                        <a:latin typeface="Franklin Gothic Medium" panose="020B0603020102020204" pitchFamily="34" charset="0"/>
                      </a:endParaRP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373557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Admin Siding-Roof</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(73)</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436249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Aquatics (Splash Pads, </a:t>
                      </a:r>
                      <a:r>
                        <a:rPr lang="en-US" sz="1800" b="0" i="0" u="none" strike="noStrike" dirty="0" err="1">
                          <a:solidFill>
                            <a:srgbClr val="000000"/>
                          </a:solidFill>
                          <a:effectLst/>
                          <a:latin typeface="Franklin Gothic Medium" panose="020B0603020102020204" pitchFamily="34" charset="0"/>
                        </a:rPr>
                        <a:t>etc</a:t>
                      </a:r>
                      <a:r>
                        <a:rPr lang="en-US" sz="1800" b="0" i="0" u="none" strike="noStrike" dirty="0">
                          <a:solidFill>
                            <a:srgbClr val="000000"/>
                          </a:solidFill>
                          <a:effectLst/>
                          <a:latin typeface="Franklin Gothic Medium" panose="020B0603020102020204" pitchFamily="34" charset="0"/>
                        </a:rPr>
                        <a:t>)</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8501643"/>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Yacht Club + Beach Club</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(40)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665752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Racquet Sports Sidewalks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5787923"/>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Tractor for Ditch Maintenance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0648689"/>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Rough Mower</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(67)</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704656"/>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Police Vehicles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(90)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4903692"/>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Playground Equipment/Other</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(205)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92904026"/>
                  </a:ext>
                </a:extLst>
              </a:tr>
              <a:tr h="240183">
                <a:tc>
                  <a:txBody>
                    <a:bodyPr/>
                    <a:lstStyle/>
                    <a:p>
                      <a:pPr algn="l" fontAlgn="b"/>
                      <a:r>
                        <a:rPr lang="en-US" sz="1800" b="1" i="0" u="none" strike="noStrike" dirty="0">
                          <a:solidFill>
                            <a:srgbClr val="000000"/>
                          </a:solidFill>
                          <a:effectLst/>
                          <a:latin typeface="Franklin Gothic Medium" panose="020B0603020102020204" pitchFamily="34" charset="0"/>
                        </a:rPr>
                        <a:t>                   Total</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3,481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1,840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(1,425)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3,896</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7541083"/>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3002767"/>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Bulkheads &amp; Waterways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1,653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920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(1,550)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1,023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6989499"/>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Roads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326</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(110)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216</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4877057"/>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Drainage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506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260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(400)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366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439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New Capital</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167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(66)</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101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010029"/>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30071085"/>
                  </a:ext>
                </a:extLst>
              </a:tr>
              <a:tr h="240183">
                <a:tc>
                  <a:txBody>
                    <a:bodyPr/>
                    <a:lstStyle/>
                    <a:p>
                      <a:pPr algn="l" fontAlgn="b"/>
                      <a:r>
                        <a:rPr lang="en-US" sz="1800" b="1" i="0" u="none" strike="noStrike" dirty="0">
                          <a:solidFill>
                            <a:srgbClr val="000000"/>
                          </a:solidFill>
                          <a:effectLst/>
                          <a:latin typeface="Franklin Gothic Medium" panose="020B0603020102020204" pitchFamily="34" charset="0"/>
                        </a:rPr>
                        <a:t>TOTAL 4/30/21</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5,640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3,517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(3,571)</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5,602</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3093010"/>
                  </a:ext>
                </a:extLst>
              </a:tr>
            </a:tbl>
          </a:graphicData>
        </a:graphic>
      </p:graphicFrame>
    </p:spTree>
    <p:extLst>
      <p:ext uri="{BB962C8B-B14F-4D97-AF65-F5344CB8AC3E}">
        <p14:creationId xmlns:p14="http://schemas.microsoft.com/office/powerpoint/2010/main" val="213215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2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4200"/>
              <a:t>Public Comments</a:t>
            </a:r>
          </a:p>
        </p:txBody>
      </p:sp>
      <p:pic>
        <p:nvPicPr>
          <p:cNvPr id="17" name="Graphic 16" descr="Chat">
            <a:extLst>
              <a:ext uri="{FF2B5EF4-FFF2-40B4-BE49-F238E27FC236}">
                <a16:creationId xmlns:a16="http://schemas.microsoft.com/office/drawing/2014/main" id="{C6628076-1485-4C57-AED5-A7C36F4A3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521" y="1275798"/>
            <a:ext cx="3720332" cy="3720332"/>
          </a:xfrm>
          <a:prstGeom prst="rect">
            <a:avLst/>
          </a:prstGeom>
        </p:spPr>
      </p:pic>
      <p:cxnSp>
        <p:nvCxnSpPr>
          <p:cNvPr id="32" name="Straight Connector 3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6" name="Straight Connector 3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31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B154C4-90CB-4EA4-BA6D-89E08A091DC7}"/>
              </a:ext>
            </a:extLst>
          </p:cNvPr>
          <p:cNvSpPr txBox="1"/>
          <p:nvPr/>
        </p:nvSpPr>
        <p:spPr>
          <a:xfrm>
            <a:off x="545375" y="969985"/>
            <a:ext cx="8053251" cy="3939540"/>
          </a:xfrm>
          <a:prstGeom prst="rect">
            <a:avLst/>
          </a:prstGeom>
          <a:noFill/>
        </p:spPr>
        <p:txBody>
          <a:bodyPr wrap="square" rtlCol="0">
            <a:spAutoFit/>
          </a:bodyPr>
          <a:lstStyle/>
          <a:p>
            <a:pPr algn="ctr"/>
            <a:r>
              <a:rPr lang="en-US" sz="4000" dirty="0"/>
              <a:t>Capital Purchase Requests</a:t>
            </a:r>
          </a:p>
          <a:p>
            <a:endParaRPr lang="en-US" sz="3200" dirty="0"/>
          </a:p>
          <a:p>
            <a:r>
              <a:rPr lang="en-US" sz="3200" dirty="0"/>
              <a:t>Public Works – Roof Replacement on Mumford Pool House &amp; Shed</a:t>
            </a:r>
          </a:p>
          <a:p>
            <a:endParaRPr lang="en-US" sz="3200" dirty="0"/>
          </a:p>
          <a:p>
            <a:r>
              <a:rPr lang="en-US" sz="3200" dirty="0"/>
              <a:t>Public Works – 2021 Secondary Road Rehabilitation</a:t>
            </a:r>
          </a:p>
          <a:p>
            <a:endParaRPr lang="en-US" dirty="0"/>
          </a:p>
        </p:txBody>
      </p:sp>
    </p:spTree>
    <p:extLst>
      <p:ext uri="{BB962C8B-B14F-4D97-AF65-F5344CB8AC3E}">
        <p14:creationId xmlns:p14="http://schemas.microsoft.com/office/powerpoint/2010/main" val="414771461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3BBA2-2D35-4576-B742-970F143808C4}"/>
              </a:ext>
            </a:extLst>
          </p:cNvPr>
          <p:cNvSpPr txBox="1"/>
          <p:nvPr/>
        </p:nvSpPr>
        <p:spPr>
          <a:xfrm>
            <a:off x="228600" y="1201811"/>
            <a:ext cx="8686800" cy="4031873"/>
          </a:xfrm>
          <a:prstGeom prst="rect">
            <a:avLst/>
          </a:prstGeom>
          <a:noFill/>
        </p:spPr>
        <p:txBody>
          <a:bodyPr wrap="square" rtlCol="0">
            <a:spAutoFit/>
          </a:bodyPr>
          <a:lstStyle/>
          <a:p>
            <a:pPr algn="ctr"/>
            <a:r>
              <a:rPr lang="en-US" sz="4000" dirty="0"/>
              <a:t>Public Works</a:t>
            </a:r>
          </a:p>
          <a:p>
            <a:pPr algn="ctr"/>
            <a:r>
              <a:rPr lang="en-US" sz="3200" dirty="0"/>
              <a:t>Roof Replacement on Mumford</a:t>
            </a:r>
          </a:p>
          <a:p>
            <a:pPr algn="ctr"/>
            <a:r>
              <a:rPr lang="en-US" sz="3200" dirty="0"/>
              <a:t>Pool House &amp; Shed</a:t>
            </a:r>
          </a:p>
          <a:p>
            <a:endParaRPr lang="en-US" sz="3600" dirty="0"/>
          </a:p>
          <a:p>
            <a:pPr algn="ctr"/>
            <a:endParaRPr lang="en-US" sz="3600" dirty="0">
              <a:solidFill>
                <a:srgbClr val="454545"/>
              </a:solidFill>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t>Requesting Authorization to go forward with Staff Recommendation of $15,100 for Arroyo Roofing</a:t>
            </a:r>
          </a:p>
          <a:p>
            <a:pPr marL="112712"/>
            <a:endParaRPr lang="en-US" sz="2400" dirty="0"/>
          </a:p>
        </p:txBody>
      </p:sp>
    </p:spTree>
    <p:extLst>
      <p:ext uri="{BB962C8B-B14F-4D97-AF65-F5344CB8AC3E}">
        <p14:creationId xmlns:p14="http://schemas.microsoft.com/office/powerpoint/2010/main" val="226433024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3BBA2-2D35-4576-B742-970F143808C4}"/>
              </a:ext>
            </a:extLst>
          </p:cNvPr>
          <p:cNvSpPr txBox="1"/>
          <p:nvPr/>
        </p:nvSpPr>
        <p:spPr>
          <a:xfrm>
            <a:off x="182880" y="1193098"/>
            <a:ext cx="877824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454545"/>
                </a:solidFill>
                <a:latin typeface="Calibri" panose="020F0502020204030204" pitchFamily="34" charset="0"/>
                <a:cs typeface="Calibri" panose="020F0502020204030204" pitchFamily="34" charset="0"/>
              </a:rPr>
              <a:t>Public Works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454545"/>
                </a:solidFill>
                <a:latin typeface="Calibri" panose="020F0502020204030204" pitchFamily="34" charset="0"/>
                <a:cs typeface="Calibri" panose="020F0502020204030204" pitchFamily="34" charset="0"/>
              </a:rPr>
              <a:t>2021 Secondary Road Rehabilitation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Requesting Authorization to go forward with Staff Recommendation of $208,579 for Chesapeake Paving &amp; Sealing</a:t>
            </a:r>
          </a:p>
        </p:txBody>
      </p:sp>
    </p:spTree>
    <p:extLst>
      <p:ext uri="{BB962C8B-B14F-4D97-AF65-F5344CB8AC3E}">
        <p14:creationId xmlns:p14="http://schemas.microsoft.com/office/powerpoint/2010/main" val="23445026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143002" y="1999615"/>
            <a:ext cx="6858000" cy="2764028"/>
          </a:xfrm>
        </p:spPr>
        <p:txBody>
          <a:bodyPr vert="horz" lIns="91440" tIns="45720" rIns="91440" bIns="45720" rtlCol="0" anchor="ctr">
            <a:normAutofit fontScale="90000"/>
          </a:bodyPr>
          <a:lstStyle/>
          <a:p>
            <a:pPr algn="ctr" defTabSz="914400"/>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3600" b="1" kern="1200" dirty="0">
                <a:solidFill>
                  <a:schemeClr val="tx1"/>
                </a:solidFill>
                <a:latin typeface="+mj-lt"/>
                <a:ea typeface="+mj-ea"/>
                <a:cs typeface="+mj-cs"/>
              </a:rPr>
              <a:t>Approval of Minutes</a:t>
            </a:r>
            <a:br>
              <a:rPr lang="en-US" sz="2700" b="1" kern="1200" dirty="0">
                <a:solidFill>
                  <a:schemeClr val="tx1"/>
                </a:solidFill>
                <a:latin typeface="+mj-lt"/>
                <a:ea typeface="+mj-ea"/>
                <a:cs typeface="+mj-cs"/>
              </a:rPr>
            </a:br>
            <a:br>
              <a:rPr lang="en-US" sz="1600" kern="1200" dirty="0">
                <a:solidFill>
                  <a:schemeClr val="tx1"/>
                </a:solidFill>
                <a:effectLst/>
                <a:latin typeface="+mj-lt"/>
                <a:ea typeface="+mj-ea"/>
                <a:cs typeface="+mj-cs"/>
              </a:rPr>
            </a:br>
            <a:r>
              <a:rPr lang="en-US" sz="2700" kern="1200" dirty="0">
                <a:solidFill>
                  <a:schemeClr val="tx1"/>
                </a:solidFill>
                <a:effectLst/>
                <a:latin typeface="+mj-lt"/>
                <a:ea typeface="+mj-ea"/>
                <a:cs typeface="+mj-cs"/>
              </a:rPr>
              <a:t>March 20, 2021 – Regular Meeting</a:t>
            </a:r>
            <a:br>
              <a:rPr lang="en-US" sz="2700" kern="1200" dirty="0">
                <a:solidFill>
                  <a:schemeClr val="tx1"/>
                </a:solidFill>
                <a:effectLst/>
                <a:latin typeface="+mj-lt"/>
                <a:ea typeface="+mj-ea"/>
                <a:cs typeface="+mj-cs"/>
              </a:rPr>
            </a:br>
            <a:r>
              <a:rPr lang="en-US" sz="2700" kern="1200" dirty="0">
                <a:solidFill>
                  <a:schemeClr val="tx1"/>
                </a:solidFill>
                <a:effectLst/>
                <a:latin typeface="+mj-lt"/>
                <a:ea typeface="+mj-ea"/>
                <a:cs typeface="+mj-cs"/>
              </a:rPr>
              <a:t>March 26, 2021 - Special Meeting</a:t>
            </a:r>
            <a:br>
              <a:rPr lang="en-US" sz="2700" kern="1200" dirty="0">
                <a:solidFill>
                  <a:schemeClr val="tx1"/>
                </a:solidFill>
                <a:effectLst/>
                <a:latin typeface="+mj-lt"/>
                <a:ea typeface="+mj-ea"/>
                <a:cs typeface="+mj-cs"/>
              </a:rPr>
            </a:br>
            <a:br>
              <a:rPr lang="en-US" sz="2700" kern="1200" dirty="0">
                <a:solidFill>
                  <a:schemeClr val="tx1"/>
                </a:solidFill>
                <a:effectLst/>
                <a:latin typeface="+mj-lt"/>
                <a:ea typeface="+mj-ea"/>
                <a:cs typeface="+mj-cs"/>
              </a:rPr>
            </a:br>
            <a:br>
              <a:rPr lang="en-US" sz="2700" kern="1200" dirty="0">
                <a:solidFill>
                  <a:schemeClr val="tx1"/>
                </a:solidFill>
                <a:effectLst/>
                <a:latin typeface="+mj-lt"/>
                <a:ea typeface="+mj-ea"/>
                <a:cs typeface="+mj-cs"/>
              </a:rPr>
            </a:br>
            <a:br>
              <a:rPr lang="en-US" sz="1600" kern="1200" dirty="0">
                <a:solidFill>
                  <a:schemeClr val="tx1"/>
                </a:solidFill>
                <a:highlight>
                  <a:srgbClr val="FFFF00"/>
                </a:highlight>
                <a:latin typeface="+mj-lt"/>
                <a:ea typeface="+mj-ea"/>
                <a:cs typeface="+mj-cs"/>
              </a:rPr>
            </a:br>
            <a:br>
              <a:rPr lang="en-US" sz="1600" kern="1200" dirty="0">
                <a:solidFill>
                  <a:schemeClr val="tx1"/>
                </a:solidFill>
                <a:latin typeface="+mj-lt"/>
                <a:ea typeface="+mj-ea"/>
                <a:cs typeface="+mj-cs"/>
              </a:rPr>
            </a:br>
            <a:endParaRPr lang="en-US" sz="1600" kern="1200" dirty="0">
              <a:solidFill>
                <a:schemeClr val="tx1"/>
              </a:solidFill>
              <a:latin typeface="+mj-lt"/>
              <a:ea typeface="+mj-ea"/>
              <a:cs typeface="+mj-cs"/>
            </a:endParaRPr>
          </a:p>
        </p:txBody>
      </p:sp>
    </p:spTree>
    <p:extLst>
      <p:ext uri="{BB962C8B-B14F-4D97-AF65-F5344CB8AC3E}">
        <p14:creationId xmlns:p14="http://schemas.microsoft.com/office/powerpoint/2010/main" val="2710307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37160" y="-69674"/>
            <a:ext cx="8869680" cy="4939137"/>
          </a:xfrm>
          <a:noFill/>
        </p:spPr>
        <p:txBody>
          <a:bodyPr vert="horz" lIns="91440" tIns="45720" rIns="91440" bIns="0" rtlCol="0" anchor="ctr">
            <a:normAutofit/>
          </a:bodyPr>
          <a:lstStyle/>
          <a:p>
            <a:pPr marL="0" marR="0" algn="ctr">
              <a:lnSpc>
                <a:spcPct val="115000"/>
              </a:lnSpc>
              <a:spcBef>
                <a:spcPts val="0"/>
              </a:spcBef>
              <a:spcAft>
                <a:spcPts val="0"/>
              </a:spcAft>
            </a:pPr>
            <a:r>
              <a:rPr lang="en-US" sz="4400" dirty="0">
                <a:effectLst/>
                <a:latin typeface="+mn-lt"/>
                <a:ea typeface="Calibri" panose="020F0502020204030204" pitchFamily="34" charset="0"/>
                <a:cs typeface="Times New Roman" panose="02020603050405020304" pitchFamily="18" charset="0"/>
              </a:rPr>
              <a:t>CPI Violations</a:t>
            </a:r>
            <a:br>
              <a:rPr lang="en-US" sz="4400" dirty="0">
                <a:effectLst/>
                <a:latin typeface="+mn-lt"/>
                <a:ea typeface="Calibri" panose="020F0502020204030204" pitchFamily="34" charset="0"/>
                <a:cs typeface="Times New Roman" panose="02020603050405020304" pitchFamily="18" charset="0"/>
              </a:rPr>
            </a:br>
            <a:br>
              <a:rPr lang="en-US" sz="4000" dirty="0">
                <a:effectLst/>
                <a:latin typeface="+mn-lt"/>
                <a:ea typeface="Calibri" panose="020F0502020204030204" pitchFamily="34" charset="0"/>
                <a:cs typeface="Times New Roman" panose="02020603050405020304" pitchFamily="18" charset="0"/>
              </a:rPr>
            </a:br>
            <a:r>
              <a:rPr lang="en-US" sz="4000" dirty="0">
                <a:effectLst/>
                <a:latin typeface="+mn-lt"/>
                <a:ea typeface="Calibri" panose="020F0502020204030204" pitchFamily="34" charset="0"/>
                <a:cs typeface="Times New Roman" panose="02020603050405020304" pitchFamily="18" charset="0"/>
              </a:rPr>
              <a:t>None</a:t>
            </a:r>
            <a:br>
              <a:rPr lang="en-US" sz="4000" dirty="0">
                <a:effectLst/>
                <a:latin typeface="+mn-lt"/>
                <a:ea typeface="Calibri" panose="020F0502020204030204" pitchFamily="34" charset="0"/>
                <a:cs typeface="Times New Roman" panose="02020603050405020304" pitchFamily="18" charset="0"/>
              </a:rPr>
            </a:br>
            <a:br>
              <a:rPr lang="en-US" sz="1800" dirty="0">
                <a:effectLst/>
                <a:latin typeface="+mn-lt"/>
                <a:ea typeface="Calibri" panose="020F0502020204030204" pitchFamily="34" charset="0"/>
                <a:cs typeface="Times New Roman" panose="02020603050405020304" pitchFamily="18" charset="0"/>
              </a:rPr>
            </a:br>
            <a:endParaRPr lang="en-US" sz="1800" dirty="0">
              <a:effectLst/>
              <a:highlight>
                <a:srgbClr val="FFFF00"/>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89603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0"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4"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idx="4294967295"/>
          </p:nvPr>
        </p:nvSpPr>
        <p:spPr>
          <a:xfrm>
            <a:off x="1167803" y="1584552"/>
            <a:ext cx="6824441" cy="2537251"/>
          </a:xfrm>
        </p:spPr>
        <p:txBody>
          <a:bodyPr vert="horz" lIns="91440" tIns="45720" rIns="91440" bIns="0" rtlCol="0" anchor="ctr">
            <a:normAutofit/>
          </a:bodyPr>
          <a:lstStyle/>
          <a:p>
            <a:pPr marL="112713" algn="ctr" defTabSz="914400"/>
            <a:r>
              <a:rPr lang="en-US" sz="4800" dirty="0">
                <a:solidFill>
                  <a:srgbClr val="454545"/>
                </a:solidFill>
              </a:rPr>
              <a:t>Unfinished Business</a:t>
            </a:r>
            <a:br>
              <a:rPr lang="en-US" sz="4900" dirty="0">
                <a:solidFill>
                  <a:srgbClr val="454545"/>
                </a:solidFill>
              </a:rPr>
            </a:br>
            <a:r>
              <a:rPr lang="en-US" sz="4000" dirty="0">
                <a:solidFill>
                  <a:srgbClr val="454545"/>
                </a:solidFill>
              </a:rPr>
              <a:t>None</a:t>
            </a:r>
            <a:br>
              <a:rPr lang="en-US" sz="4900" dirty="0">
                <a:solidFill>
                  <a:srgbClr val="454545"/>
                </a:solidFill>
                <a:highlight>
                  <a:srgbClr val="FFFF00"/>
                </a:highlight>
              </a:rPr>
            </a:br>
            <a:endParaRPr lang="en-US" sz="4900" dirty="0">
              <a:solidFill>
                <a:srgbClr val="454545"/>
              </a:solidFill>
              <a:highlight>
                <a:srgbClr val="FFFF00"/>
              </a:highlight>
            </a:endParaRPr>
          </a:p>
        </p:txBody>
      </p:sp>
      <p:pic>
        <p:nvPicPr>
          <p:cNvPr id="47"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62719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idx="4294967295"/>
          </p:nvPr>
        </p:nvSpPr>
        <p:spPr>
          <a:xfrm>
            <a:off x="1167803" y="1584552"/>
            <a:ext cx="6824441" cy="2537251"/>
          </a:xfrm>
        </p:spPr>
        <p:txBody>
          <a:bodyPr vert="horz" lIns="91440" tIns="45720" rIns="91440" bIns="0" rtlCol="0" anchor="ctr">
            <a:normAutofit/>
          </a:bodyPr>
          <a:lstStyle/>
          <a:p>
            <a:pPr marL="0" marR="0" indent="171450" algn="ctr" defTabSz="914400">
              <a:spcAft>
                <a:spcPts val="0"/>
              </a:spcAft>
            </a:pPr>
            <a:r>
              <a:rPr lang="en-US" sz="4800" dirty="0">
                <a:solidFill>
                  <a:srgbClr val="454545"/>
                </a:solidFill>
              </a:rPr>
              <a:t>New Business</a:t>
            </a:r>
            <a:br>
              <a:rPr lang="en-US" sz="5800" dirty="0">
                <a:solidFill>
                  <a:srgbClr val="454545"/>
                </a:solidFill>
              </a:rPr>
            </a:br>
            <a:r>
              <a:rPr lang="en-US" sz="4000" dirty="0">
                <a:solidFill>
                  <a:srgbClr val="454545"/>
                </a:solidFill>
              </a:rPr>
              <a:t>None</a:t>
            </a:r>
            <a:br>
              <a:rPr lang="en-US" sz="5800" dirty="0">
                <a:solidFill>
                  <a:srgbClr val="454545"/>
                </a:solidFill>
              </a:rPr>
            </a:br>
            <a:endParaRPr lang="en-US" sz="5800" dirty="0">
              <a:solidFill>
                <a:srgbClr val="454545"/>
              </a:solidFill>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2983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4724" y="1094758"/>
            <a:ext cx="65151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 name="Rectangle 29">
            <a:extLst>
              <a:ext uri="{FF2B5EF4-FFF2-40B4-BE49-F238E27FC236}">
                <a16:creationId xmlns:a16="http://schemas.microsoft.com/office/drawing/2014/main" id="{82F2350F-B1BB-4308-A267-CFFA3576E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Title 12"/>
          <p:cNvSpPr>
            <a:spLocks noGrp="1"/>
          </p:cNvSpPr>
          <p:nvPr>
            <p:ph type="title" idx="4294967295"/>
          </p:nvPr>
        </p:nvSpPr>
        <p:spPr>
          <a:xfrm>
            <a:off x="-1" y="235136"/>
            <a:ext cx="9143771" cy="3889140"/>
          </a:xfrm>
        </p:spPr>
        <p:txBody>
          <a:bodyPr vert="horz" lIns="91440" tIns="45720" rIns="91440" bIns="0" rtlCol="0" anchor="ctr">
            <a:normAutofit/>
          </a:bodyPr>
          <a:lstStyle/>
          <a:p>
            <a:pPr algn="ctr" defTabSz="914400"/>
            <a:r>
              <a:rPr lang="en-US" sz="3600" dirty="0"/>
              <a:t>Appointments</a:t>
            </a:r>
            <a:r>
              <a:rPr lang="en-US" sz="3300" dirty="0"/>
              <a:t> </a:t>
            </a:r>
            <a:br>
              <a:rPr lang="en-US" sz="3300" dirty="0"/>
            </a:br>
            <a:br>
              <a:rPr lang="en-US" sz="3300" dirty="0"/>
            </a:br>
            <a:br>
              <a:rPr lang="en-US" sz="2000" dirty="0"/>
            </a:br>
            <a:br>
              <a:rPr lang="en-US" sz="2000" dirty="0"/>
            </a:br>
            <a:br>
              <a:rPr lang="en-US" sz="3300" dirty="0"/>
            </a:br>
            <a:r>
              <a:rPr lang="en-US" sz="2800" dirty="0"/>
              <a:t>Lisa Romersa – 1</a:t>
            </a:r>
            <a:r>
              <a:rPr lang="en-US" sz="2800" baseline="30000" dirty="0"/>
              <a:t>st</a:t>
            </a:r>
            <a:r>
              <a:rPr lang="en-US" sz="2800" dirty="0"/>
              <a:t> Term – By-Laws &amp; Resolutions</a:t>
            </a:r>
            <a:br>
              <a:rPr lang="en-US" sz="3300" dirty="0"/>
            </a:br>
            <a:br>
              <a:rPr lang="en-US" sz="3300" dirty="0"/>
            </a:br>
            <a:endParaRPr lang="en-US" sz="3300" dirty="0"/>
          </a:p>
        </p:txBody>
      </p:sp>
      <p:cxnSp>
        <p:nvCxnSpPr>
          <p:cNvPr id="32" name="Straight Connector 31">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4724" y="4536431"/>
            <a:ext cx="65151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413B0556-E869-4B1C-A499-EB13D96B90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69642065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p:nvPr>
        </p:nvSpPr>
        <p:spPr>
          <a:xfrm>
            <a:off x="1089462" y="962902"/>
            <a:ext cx="3132288" cy="2380828"/>
          </a:xfrm>
        </p:spPr>
        <p:txBody>
          <a:bodyPr vert="horz" lIns="91440" tIns="45720" rIns="91440" bIns="0" rtlCol="0" anchor="b">
            <a:normAutofit/>
          </a:bodyPr>
          <a:lstStyle/>
          <a:p>
            <a:pPr defTabSz="914400"/>
            <a:r>
              <a:rPr lang="en-US" sz="2900"/>
              <a:t>Adjournment</a:t>
            </a:r>
          </a:p>
        </p:txBody>
      </p:sp>
      <p:cxnSp>
        <p:nvCxnSpPr>
          <p:cNvPr id="30" name="Straight Connector 2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close up of a sign&#10;&#10;Description automatically generated">
            <a:extLst>
              <a:ext uri="{FF2B5EF4-FFF2-40B4-BE49-F238E27FC236}">
                <a16:creationId xmlns:a16="http://schemas.microsoft.com/office/drawing/2014/main" id="{13A16943-8C20-4DBE-8AF1-CE4F9AD67DA0}"/>
              </a:ext>
            </a:extLst>
          </p:cNvPr>
          <p:cNvPicPr>
            <a:picLocks noChangeAspect="1"/>
          </p:cNvPicPr>
          <p:nvPr/>
        </p:nvPicPr>
        <p:blipFill rotWithShape="1">
          <a:blip r:embed="rId3">
            <a:extLst>
              <a:ext uri="{28A0092B-C50C-407E-A947-70E740481C1C}">
                <a14:useLocalDpi xmlns:a14="http://schemas.microsoft.com/office/drawing/2010/main" val="0"/>
              </a:ext>
            </a:extLst>
          </a:blip>
          <a:srcRect l="16488" r="16494" b="3"/>
          <a:stretch/>
        </p:blipFill>
        <p:spPr>
          <a:xfrm>
            <a:off x="4869153" y="805583"/>
            <a:ext cx="3123641" cy="4660762"/>
          </a:xfrm>
          <a:prstGeom prst="rect">
            <a:avLst/>
          </a:prstGeom>
        </p:spPr>
      </p:pic>
      <p:pic>
        <p:nvPicPr>
          <p:cNvPr id="32" name="Picture 3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7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3300"/>
              <a:t>President’s Remarks</a:t>
            </a:r>
            <a:br>
              <a:rPr lang="en-US" sz="3300"/>
            </a:br>
            <a:br>
              <a:rPr lang="en-US" sz="3300"/>
            </a:br>
            <a:r>
              <a:rPr lang="en-US" sz="3300"/>
              <a:t>Larry Perrone</a:t>
            </a:r>
          </a:p>
        </p:txBody>
      </p:sp>
      <p:pic>
        <p:nvPicPr>
          <p:cNvPr id="9" name="Picture 8">
            <a:extLst>
              <a:ext uri="{FF2B5EF4-FFF2-40B4-BE49-F238E27FC236}">
                <a16:creationId xmlns:a16="http://schemas.microsoft.com/office/drawing/2014/main" id="{20CC12D0-C2A5-4479-BBF3-18DC9A00B359}"/>
              </a:ext>
            </a:extLst>
          </p:cNvPr>
          <p:cNvPicPr>
            <a:picLocks noChangeAspect="1"/>
          </p:cNvPicPr>
          <p:nvPr/>
        </p:nvPicPr>
        <p:blipFill rotWithShape="1">
          <a:blip r:embed="rId3">
            <a:extLst>
              <a:ext uri="{28A0092B-C50C-407E-A947-70E740481C1C}">
                <a14:useLocalDpi xmlns:a14="http://schemas.microsoft.com/office/drawing/2010/main" val="0"/>
              </a:ext>
            </a:extLst>
          </a:blip>
          <a:srcRect l="24939" r="408" b="4100"/>
          <a:stretch/>
        </p:blipFill>
        <p:spPr>
          <a:xfrm>
            <a:off x="893609" y="805583"/>
            <a:ext cx="3628155" cy="4660762"/>
          </a:xfrm>
          <a:prstGeom prst="rect">
            <a:avLst/>
          </a:prstGeom>
        </p:spPr>
      </p:pic>
      <p:cxnSp>
        <p:nvCxnSpPr>
          <p:cNvPr id="26" name="Straight Connector 25">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8" name="Picture 27">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 name="Straight Connector 29">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12">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4">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2" name="Straight Connector 16">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8">
            <a:extLst>
              <a:ext uri="{FF2B5EF4-FFF2-40B4-BE49-F238E27FC236}">
                <a16:creationId xmlns:a16="http://schemas.microsoft.com/office/drawing/2014/main" id="{CC87E76A-8F50-413D-9BFC-C5A1525BD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20">
            <a:extLst>
              <a:ext uri="{FF2B5EF4-FFF2-40B4-BE49-F238E27FC236}">
                <a16:creationId xmlns:a16="http://schemas.microsoft.com/office/drawing/2014/main" id="{53BCBDA0-B0C9-42BC-BE2C-DF519764B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2">
            <a:extLst>
              <a:ext uri="{FF2B5EF4-FFF2-40B4-BE49-F238E27FC236}">
                <a16:creationId xmlns:a16="http://schemas.microsoft.com/office/drawing/2014/main" id="{78102F3E-7280-4B59-9592-F21C3228D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6505107" y="1468464"/>
            <a:ext cx="2144126" cy="1873219"/>
          </a:xfrm>
        </p:spPr>
        <p:txBody>
          <a:bodyPr vert="horz" lIns="91440" tIns="45720" rIns="91440" bIns="0" rtlCol="0" anchor="b">
            <a:normAutofit/>
          </a:bodyPr>
          <a:lstStyle/>
          <a:p>
            <a:pPr defTabSz="914400"/>
            <a:r>
              <a:rPr lang="en-US" sz="2600" dirty="0"/>
              <a:t>GM Leadership Report</a:t>
            </a:r>
            <a:br>
              <a:rPr lang="en-US" sz="2600" dirty="0"/>
            </a:br>
            <a:r>
              <a:rPr lang="en-US" sz="2600" dirty="0"/>
              <a:t>John Viola</a:t>
            </a:r>
          </a:p>
        </p:txBody>
      </p:sp>
      <p:grpSp>
        <p:nvGrpSpPr>
          <p:cNvPr id="25" name="Group 24">
            <a:extLst>
              <a:ext uri="{FF2B5EF4-FFF2-40B4-BE49-F238E27FC236}">
                <a16:creationId xmlns:a16="http://schemas.microsoft.com/office/drawing/2014/main" id="{25EDF7C4-5E26-4C12-99F9-450E1F8D34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7063" y="477854"/>
            <a:ext cx="2768193" cy="1899398"/>
            <a:chOff x="7807230" y="2012810"/>
            <a:chExt cx="3251252" cy="3459865"/>
          </a:xfrm>
        </p:grpSpPr>
        <p:sp>
          <p:nvSpPr>
            <p:cNvPr id="26" name="Rectangle 25">
              <a:extLst>
                <a:ext uri="{FF2B5EF4-FFF2-40B4-BE49-F238E27FC236}">
                  <a16:creationId xmlns:a16="http://schemas.microsoft.com/office/drawing/2014/main" id="{113AD1DA-324B-4C52-BAD5-A900C67CE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A24AB38-871C-436B-A8AD-C93C66084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EB12FB56-DFC2-48AE-8322-5C05A461171C}"/>
              </a:ext>
            </a:extLst>
          </p:cNvPr>
          <p:cNvPicPr>
            <a:picLocks noChangeAspect="1"/>
          </p:cNvPicPr>
          <p:nvPr/>
        </p:nvPicPr>
        <p:blipFill>
          <a:blip r:embed="rId3" cstate="print">
            <a:extLst>
              <a:ext uri="{28A0092B-C50C-407E-A947-70E740481C1C}">
                <a14:useLocalDpi xmlns:a14="http://schemas.microsoft.com/office/drawing/2010/main" val="0"/>
              </a:ext>
            </a:extLst>
          </a:blip>
          <a:srcRect t="8341" b="8341"/>
          <a:stretch/>
        </p:blipFill>
        <p:spPr>
          <a:xfrm>
            <a:off x="606644" y="726403"/>
            <a:ext cx="2520068" cy="1400537"/>
          </a:xfrm>
          <a:prstGeom prst="rect">
            <a:avLst/>
          </a:prstGeom>
        </p:spPr>
      </p:pic>
      <p:cxnSp>
        <p:nvCxnSpPr>
          <p:cNvPr id="29" name="Straight Connector 28">
            <a:extLst>
              <a:ext uri="{FF2B5EF4-FFF2-40B4-BE49-F238E27FC236}">
                <a16:creationId xmlns:a16="http://schemas.microsoft.com/office/drawing/2014/main" id="{963F1DFB-543F-4731-B9C5-5BAE361945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0720" y="3526496"/>
            <a:ext cx="213331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1" name="Rectangle 30">
            <a:extLst>
              <a:ext uri="{FF2B5EF4-FFF2-40B4-BE49-F238E27FC236}">
                <a16:creationId xmlns:a16="http://schemas.microsoft.com/office/drawing/2014/main" id="{1D0A0BD5-DCC0-405E-B791-1A7F32BC5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849" y="5447610"/>
            <a:ext cx="122794"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49C24BF-2ADE-4CAD-985C-82FB56936A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9631" y="2542318"/>
            <a:ext cx="2768193" cy="3074978"/>
            <a:chOff x="7807230" y="2012810"/>
            <a:chExt cx="3251252" cy="3459865"/>
          </a:xfrm>
        </p:grpSpPr>
        <p:sp>
          <p:nvSpPr>
            <p:cNvPr id="34" name="Rectangle 33">
              <a:extLst>
                <a:ext uri="{FF2B5EF4-FFF2-40B4-BE49-F238E27FC236}">
                  <a16:creationId xmlns:a16="http://schemas.microsoft.com/office/drawing/2014/main" id="{52FA5258-9A84-45A8-8F98-9A2792365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3812083-F122-4BA2-BA1B-D875D299E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DC2F05A4-98B2-42CE-9567-1E15A6D4BE43}"/>
              </a:ext>
            </a:extLst>
          </p:cNvPr>
          <p:cNvPicPr>
            <a:picLocks noChangeAspect="1"/>
          </p:cNvPicPr>
          <p:nvPr/>
        </p:nvPicPr>
        <p:blipFill>
          <a:blip r:embed="rId4" cstate="print">
            <a:extLst>
              <a:ext uri="{28A0092B-C50C-407E-A947-70E740481C1C}">
                <a14:useLocalDpi xmlns:a14="http://schemas.microsoft.com/office/drawing/2010/main" val="0"/>
              </a:ext>
            </a:extLst>
          </a:blip>
          <a:srcRect l="15628" r="15628"/>
          <a:stretch/>
        </p:blipFill>
        <p:spPr>
          <a:xfrm>
            <a:off x="606644" y="2855804"/>
            <a:ext cx="2518386" cy="2442910"/>
          </a:xfrm>
          <a:prstGeom prst="rect">
            <a:avLst/>
          </a:prstGeom>
        </p:spPr>
      </p:pic>
      <p:grpSp>
        <p:nvGrpSpPr>
          <p:cNvPr id="37" name="Group 36">
            <a:extLst>
              <a:ext uri="{FF2B5EF4-FFF2-40B4-BE49-F238E27FC236}">
                <a16:creationId xmlns:a16="http://schemas.microsoft.com/office/drawing/2014/main" id="{ECDCA7C6-DC55-44D9-BFB3-4F27EB4FD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0618" y="465668"/>
            <a:ext cx="2771324" cy="5156200"/>
            <a:chOff x="7807230" y="2012810"/>
            <a:chExt cx="3251252" cy="3459865"/>
          </a:xfrm>
        </p:grpSpPr>
        <p:sp>
          <p:nvSpPr>
            <p:cNvPr id="38" name="Rectangle 37">
              <a:extLst>
                <a:ext uri="{FF2B5EF4-FFF2-40B4-BE49-F238E27FC236}">
                  <a16:creationId xmlns:a16="http://schemas.microsoft.com/office/drawing/2014/main" id="{CBD7FDF7-356A-452D-87F4-2CBBB6660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B882D6-30E3-49D2-854B-44A6915AD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70F1F01-F953-486F-8B73-93859AB339C1}"/>
              </a:ext>
            </a:extLst>
          </p:cNvPr>
          <p:cNvPicPr>
            <a:picLocks noChangeAspect="1"/>
          </p:cNvPicPr>
          <p:nvPr/>
        </p:nvPicPr>
        <p:blipFill>
          <a:blip r:embed="rId5" cstate="print">
            <a:extLst>
              <a:ext uri="{28A0092B-C50C-407E-A947-70E740481C1C}">
                <a14:useLocalDpi xmlns:a14="http://schemas.microsoft.com/office/drawing/2010/main" val="0"/>
              </a:ext>
            </a:extLst>
          </a:blip>
          <a:srcRect l="17444" r="17444"/>
          <a:stretch/>
        </p:blipFill>
        <p:spPr>
          <a:xfrm>
            <a:off x="3523203" y="1784014"/>
            <a:ext cx="2458684" cy="2516044"/>
          </a:xfrm>
          <a:prstGeom prst="rect">
            <a:avLst/>
          </a:prstGeom>
        </p:spPr>
      </p:pic>
      <p:pic>
        <p:nvPicPr>
          <p:cNvPr id="41" name="Picture 40">
            <a:extLst>
              <a:ext uri="{FF2B5EF4-FFF2-40B4-BE49-F238E27FC236}">
                <a16:creationId xmlns:a16="http://schemas.microsoft.com/office/drawing/2014/main" id="{9DC0113C-0D6D-4216-9D52-7166538D34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3" name="Straight Connector 42">
            <a:extLst>
              <a:ext uri="{FF2B5EF4-FFF2-40B4-BE49-F238E27FC236}">
                <a16:creationId xmlns:a16="http://schemas.microsoft.com/office/drawing/2014/main" id="{7B444C58-AFEA-40F5-BE77-B02F9FD294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4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EC4A490-3310-4798-850D-30C8DB8D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3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92B721-D2EC-4A85-A67A-96767C3ED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4850" y="2523579"/>
            <a:ext cx="6329150"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999C55-AFD3-4B77-B6E7-4C4A808F6548}"/>
              </a:ext>
            </a:extLst>
          </p:cNvPr>
          <p:cNvSpPr txBox="1"/>
          <p:nvPr/>
        </p:nvSpPr>
        <p:spPr>
          <a:xfrm>
            <a:off x="3049133" y="2695118"/>
            <a:ext cx="5124375" cy="1432743"/>
          </a:xfrm>
          <a:prstGeom prst="rect">
            <a:avLst/>
          </a:prstGeom>
        </p:spPr>
        <p:txBody>
          <a:bodyPr vert="horz" lIns="91440" tIns="45720" rIns="91440" bIns="0" rtlCol="0" anchor="b">
            <a:normAutofit/>
          </a:bodyPr>
          <a:lstStyle/>
          <a:p>
            <a:pPr marL="0" marR="0" lvl="0" indent="0" fontAlgn="auto">
              <a:lnSpc>
                <a:spcPct val="90000"/>
              </a:lnSpc>
              <a:spcBef>
                <a:spcPct val="0"/>
              </a:spcBef>
              <a:spcAft>
                <a:spcPts val="600"/>
              </a:spcAft>
              <a:buClrTx/>
              <a:buSzTx/>
              <a:tabLst/>
              <a:defRPr/>
            </a:pPr>
            <a:r>
              <a:rPr kumimoji="0" lang="en-US" sz="3800" u="none" strike="noStrike" cap="all" spc="0" normalizeH="0" baseline="0" noProof="0">
                <a:ln>
                  <a:noFill/>
                </a:ln>
                <a:solidFill>
                  <a:srgbClr val="FFFFFE"/>
                </a:solidFill>
                <a:uLnTx/>
                <a:uFillTx/>
                <a:latin typeface="+mj-lt"/>
                <a:ea typeface="+mj-ea"/>
                <a:cs typeface="+mj-cs"/>
              </a:rPr>
              <a:t>Your assessment</a:t>
            </a:r>
          </a:p>
          <a:p>
            <a:pPr marL="0" marR="0" lvl="0" indent="0" fontAlgn="auto">
              <a:lnSpc>
                <a:spcPct val="90000"/>
              </a:lnSpc>
              <a:spcBef>
                <a:spcPct val="0"/>
              </a:spcBef>
              <a:spcAft>
                <a:spcPts val="600"/>
              </a:spcAft>
              <a:buClrTx/>
              <a:buSzTx/>
              <a:tabLst/>
              <a:defRPr/>
            </a:pPr>
            <a:r>
              <a:rPr kumimoji="0" lang="en-US" sz="3800" u="none" strike="noStrike" cap="all" spc="0" normalizeH="0" baseline="0" noProof="0">
                <a:ln>
                  <a:noFill/>
                </a:ln>
                <a:solidFill>
                  <a:srgbClr val="FFFFFE"/>
                </a:solidFill>
                <a:uLnTx/>
                <a:uFillTx/>
                <a:latin typeface="+mj-lt"/>
                <a:ea typeface="+mj-ea"/>
                <a:cs typeface="+mj-cs"/>
              </a:rPr>
              <a:t>dollars at work</a:t>
            </a:r>
          </a:p>
        </p:txBody>
      </p:sp>
      <p:cxnSp>
        <p:nvCxnSpPr>
          <p:cNvPr id="22" name="Straight Connector 21">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131" y="4210031"/>
            <a:ext cx="512437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095A6DC3-387B-4D0B-A44D-E83246EFD0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50312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2898663634"/>
              </p:ext>
            </p:extLst>
          </p:nvPr>
        </p:nvGraphicFramePr>
        <p:xfrm>
          <a:off x="457200" y="269966"/>
          <a:ext cx="8229600" cy="628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87383"/>
            <a:ext cx="8229600" cy="5660571"/>
          </a:xfrm>
          <a:prstGeom prst="rect">
            <a:avLst/>
          </a:prstGeom>
          <a:solidFill>
            <a:srgbClr val="D4D1CC"/>
          </a:solidFill>
        </p:spPr>
        <p:txBody>
          <a:bodyPr vert="horz" lIns="91440" tIns="45720" rIns="91440" bIns="45720" rtlCol="0" anchor="ctr">
            <a:norm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 </a:t>
            </a:r>
          </a:p>
          <a:p>
            <a:pPr marR="0" lvl="0">
              <a:spcBef>
                <a:spcPts val="0"/>
              </a:spcBef>
              <a:spcAft>
                <a:spcPts val="0"/>
              </a:spcAft>
            </a:pPr>
            <a:r>
              <a:rPr lang="en-US" sz="2400" b="1" dirty="0">
                <a:effectLst/>
                <a:latin typeface="Calibri" panose="020F0502020204030204" pitchFamily="34" charset="0"/>
                <a:ea typeface="Times New Roman" panose="02020603050405020304" pitchFamily="18" charset="0"/>
              </a:rPr>
              <a:t>Administration Building Board Room</a:t>
            </a:r>
          </a:p>
          <a:p>
            <a:pPr marL="287338" marR="0" lvl="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Audio/Video set up end of April </a:t>
            </a:r>
          </a:p>
          <a:p>
            <a:pPr marL="287338" marR="0" lvl="0" indent="-174625">
              <a:spcBef>
                <a:spcPts val="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Josh received 3 bids – Mid-South bid $10,992 was accepted</a:t>
            </a:r>
          </a:p>
          <a:p>
            <a:pPr marL="287338" marR="0" lvl="0" indent="-174625">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Training Kyle Jarmon as back up</a:t>
            </a:r>
          </a:p>
          <a:p>
            <a:pPr marL="287338" marR="0" lvl="0" indent="-174625">
              <a:spcBef>
                <a:spcPts val="0"/>
              </a:spcBef>
              <a:spcAft>
                <a:spcPts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With the push of a button, users will be able to join a true hybrid meeting</a:t>
            </a:r>
            <a:endParaRPr lang="en-US" sz="20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Times New Roman" panose="02020603050405020304" pitchFamily="18" charset="0"/>
              </a:rPr>
              <a:t>Proposed Irrigation System for effluent water status</a:t>
            </a:r>
            <a:endParaRPr lang="en-US" sz="2400" b="1" dirty="0">
              <a:effectLst/>
              <a:latin typeface="Calibri" panose="020F0502020204030204" pitchFamily="34" charset="0"/>
              <a:ea typeface="Calibri" panose="020F0502020204030204" pitchFamily="34" charset="0"/>
            </a:endParaRPr>
          </a:p>
          <a:p>
            <a:pPr marL="287338" indent="-174625">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Project is initiated by wastewater treatment</a:t>
            </a:r>
          </a:p>
          <a:p>
            <a:pPr marL="287338" indent="-174625">
              <a:buFont typeface="Arial" panose="020B0604020202020204" pitchFamily="34" charset="0"/>
              <a:buChar char="•"/>
            </a:pPr>
            <a:r>
              <a:rPr lang="en-US" sz="2000" dirty="0">
                <a:latin typeface="Calibri" panose="020F0502020204030204" pitchFamily="34" charset="0"/>
                <a:ea typeface="Calibri" panose="020F0502020204030204" pitchFamily="34" charset="0"/>
              </a:rPr>
              <a:t>Received preliminary concept plans, Team discussed with designer consultant and John Malinowski</a:t>
            </a:r>
          </a:p>
          <a:p>
            <a:pPr marL="287338" indent="-174625">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Next step on my end will be to set up a Town Hall to discuss this proposed project</a:t>
            </a:r>
          </a:p>
        </p:txBody>
      </p:sp>
    </p:spTree>
    <p:extLst>
      <p:ext uri="{BB962C8B-B14F-4D97-AF65-F5344CB8AC3E}">
        <p14:creationId xmlns:p14="http://schemas.microsoft.com/office/powerpoint/2010/main" val="122009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69966"/>
            <a:ext cx="8229600" cy="5617028"/>
          </a:xfrm>
          <a:prstGeom prst="rect">
            <a:avLst/>
          </a:prstGeom>
          <a:solidFill>
            <a:srgbClr val="E4E1DE"/>
          </a:solidFill>
        </p:spPr>
        <p:txBody>
          <a:bodyPr vert="horz" lIns="91440" tIns="45720" rIns="91440" bIns="45720" rtlCol="0" anchor="ctr">
            <a:normAutofit/>
          </a:bodyPr>
          <a:lstStyle/>
          <a:p>
            <a:pPr marL="0" marR="0">
              <a:spcBef>
                <a:spcPts val="0"/>
              </a:spcBef>
              <a:spcAft>
                <a:spcPts val="0"/>
              </a:spcAft>
            </a:pPr>
            <a:r>
              <a:rPr lang="en-US" sz="2400" b="1" dirty="0">
                <a:effectLst/>
                <a:latin typeface="Calibri" panose="020F0502020204030204" pitchFamily="34" charset="0"/>
                <a:ea typeface="Times New Roman" panose="02020603050405020304" pitchFamily="18" charset="0"/>
              </a:rPr>
              <a:t>Beach Club Maintenance - Green</a:t>
            </a:r>
          </a:p>
          <a:p>
            <a:pPr marL="287338" marR="0" lvl="0" indent="-174625">
              <a:spcBef>
                <a:spcPts val="0"/>
              </a:spcBef>
              <a:spcAft>
                <a:spcPts val="0"/>
              </a:spcAft>
              <a:buFont typeface="Arial" panose="020B0604020202020204" pitchFamily="34" charset="0"/>
              <a:buChar char="•"/>
            </a:pPr>
            <a:r>
              <a:rPr lang="en-US" sz="2000" dirty="0">
                <a:latin typeface="+mn-lt"/>
              </a:rPr>
              <a:t>Tracking favorable to Budget </a:t>
            </a:r>
          </a:p>
          <a:p>
            <a:pPr marL="287338" marR="0" lvl="0" indent="-174625">
              <a:spcBef>
                <a:spcPts val="0"/>
              </a:spcBef>
              <a:spcAft>
                <a:spcPts val="0"/>
              </a:spcAft>
              <a:buFont typeface="Arial" panose="020B0604020202020204" pitchFamily="34" charset="0"/>
              <a:buChar char="•"/>
            </a:pPr>
            <a:r>
              <a:rPr lang="en-US" sz="2000" dirty="0">
                <a:latin typeface="+mn-lt"/>
              </a:rPr>
              <a:t>Painting exterior of building </a:t>
            </a:r>
            <a:r>
              <a:rPr lang="en-US" sz="2000">
                <a:latin typeface="+mn-lt"/>
              </a:rPr>
              <a:t>- $14,950</a:t>
            </a:r>
            <a:endParaRPr lang="en-US" sz="2000" dirty="0">
              <a:latin typeface="+mn-lt"/>
            </a:endParaRPr>
          </a:p>
          <a:p>
            <a:pPr marL="287338" marR="0" lvl="0" indent="-174625">
              <a:spcBef>
                <a:spcPts val="0"/>
              </a:spcBef>
              <a:spcAft>
                <a:spcPts val="0"/>
              </a:spcAft>
              <a:buFont typeface="Arial" panose="020B0604020202020204" pitchFamily="34" charset="0"/>
              <a:buChar char="•"/>
            </a:pPr>
            <a:r>
              <a:rPr lang="en-US" sz="2000" dirty="0">
                <a:latin typeface="+mn-lt"/>
              </a:rPr>
              <a:t>Paint decks upper and lower - $6,600</a:t>
            </a:r>
          </a:p>
          <a:p>
            <a:pPr marL="287338" marR="0" lvl="0" indent="-174625">
              <a:spcBef>
                <a:spcPts val="0"/>
              </a:spcBef>
              <a:spcAft>
                <a:spcPts val="0"/>
              </a:spcAft>
              <a:buFont typeface="Arial" panose="020B0604020202020204" pitchFamily="34" charset="0"/>
              <a:buChar char="•"/>
            </a:pPr>
            <a:r>
              <a:rPr lang="en-US" sz="2000" dirty="0">
                <a:latin typeface="+mn-lt"/>
              </a:rPr>
              <a:t>Replace bad deck boards - $5,594</a:t>
            </a:r>
            <a:br>
              <a:rPr lang="en-US" sz="2400" dirty="0">
                <a:latin typeface="+mn-lt"/>
              </a:rPr>
            </a:br>
            <a:endParaRPr lang="en-US" sz="2400" b="1" dirty="0">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rPr>
              <a:t>Bulkhead Status - Green</a:t>
            </a:r>
          </a:p>
          <a:p>
            <a:pPr marL="2873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Started construction 9/8/20</a:t>
            </a:r>
          </a:p>
          <a:p>
            <a:pPr marL="2873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Gill Sans MT" panose="020B0502020104020203"/>
              </a:rPr>
              <a:t>Construction of walls completed by 4/30/21</a:t>
            </a:r>
          </a:p>
          <a:p>
            <a:pPr marL="2873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Backfilling completed by 1st week of May</a:t>
            </a:r>
          </a:p>
          <a:p>
            <a:pPr marL="2873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Gill Sans MT" panose="020B0502020104020203"/>
              </a:rPr>
              <a:t>Final grade/topsoil 1st week of May</a:t>
            </a:r>
          </a:p>
          <a:p>
            <a:pPr marL="2873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Sod 1st week of May</a:t>
            </a:r>
          </a:p>
          <a:p>
            <a:pPr marL="2873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Gill Sans MT" panose="020B0502020104020203"/>
              </a:rPr>
              <a:t>Completion date May 7th</a:t>
            </a:r>
          </a:p>
          <a:p>
            <a:pPr marL="2873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prstClr val="black"/>
                </a:solidFill>
                <a:effectLst/>
                <a:uLnTx/>
                <a:uFillTx/>
                <a:latin typeface="Gill Sans MT" panose="020B0502020104020203"/>
                <a:ea typeface="+mn-ea"/>
                <a:cs typeface="+mn-cs"/>
              </a:rPr>
              <a:t>The </a:t>
            </a:r>
            <a:r>
              <a:rPr kumimoji="0" lang="en-US" sz="2000" b="1" i="0" u="sng" strike="noStrike" kern="1200" cap="none" spc="0" normalizeH="0" baseline="0" noProof="0" dirty="0" err="1">
                <a:ln>
                  <a:noFill/>
                </a:ln>
                <a:solidFill>
                  <a:prstClr val="black"/>
                </a:solidFill>
                <a:effectLst/>
                <a:uLnTx/>
                <a:uFillTx/>
                <a:latin typeface="Gill Sans MT" panose="020B0502020104020203"/>
                <a:ea typeface="+mn-ea"/>
                <a:cs typeface="+mn-cs"/>
              </a:rPr>
              <a:t>compl</a:t>
            </a:r>
            <a:r>
              <a:rPr lang="en-US" sz="2000" b="1" u="sng" dirty="0" err="1">
                <a:solidFill>
                  <a:prstClr val="black"/>
                </a:solidFill>
                <a:latin typeface="Gill Sans MT" panose="020B0502020104020203"/>
              </a:rPr>
              <a:t>etion</a:t>
            </a:r>
            <a:r>
              <a:rPr lang="en-US" sz="2000" b="1" u="sng" dirty="0">
                <a:solidFill>
                  <a:prstClr val="black"/>
                </a:solidFill>
                <a:latin typeface="Gill Sans MT" panose="020B0502020104020203"/>
              </a:rPr>
              <a:t> dates are estimates and could change due to weather conditions and availability of materials.</a:t>
            </a:r>
            <a:endParaRPr kumimoji="0" lang="en-US" sz="2000" b="1"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R="0" lvl="0">
              <a:spcBef>
                <a:spcPts val="0"/>
              </a:spcBef>
              <a:spcAft>
                <a:spcPts val="0"/>
              </a:spcAft>
            </a:pPr>
            <a:endParaRPr lang="en-US" sz="2400" b="1" dirty="0">
              <a:effectLst/>
              <a:latin typeface="Calibri" panose="020F0502020204030204" pitchFamily="34" charset="0"/>
              <a:ea typeface="Calibri" panose="020F0502020204030204" pitchFamily="34" charset="0"/>
            </a:endParaRPr>
          </a:p>
          <a:p>
            <a:pPr marR="0" lvl="0">
              <a:spcBef>
                <a:spcPts val="0"/>
              </a:spcBef>
              <a:spcAft>
                <a:spcPts val="0"/>
              </a:spcAft>
            </a:pPr>
            <a:endParaRPr lang="en-US" sz="2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50646916"/>
      </p:ext>
    </p:extLst>
  </p:cSld>
  <p:clrMapOvr>
    <a:masterClrMapping/>
  </p:clrMapOvr>
</p:sld>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4975</TotalTime>
  <Words>1665</Words>
  <Application>Microsoft Office PowerPoint</Application>
  <PresentationFormat>On-screen Show (4:3)</PresentationFormat>
  <Paragraphs>362</Paragraphs>
  <Slides>34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Arial</vt:lpstr>
      <vt:lpstr>Arial Black</vt:lpstr>
      <vt:lpstr>Arial Narrow</vt:lpstr>
      <vt:lpstr>Calibri</vt:lpstr>
      <vt:lpstr>Calibri Light</vt:lpstr>
      <vt:lpstr>Century Gothic</vt:lpstr>
      <vt:lpstr>Corbel</vt:lpstr>
      <vt:lpstr>Franklin Gothic Medium</vt:lpstr>
      <vt:lpstr>Gill Sans MT</vt:lpstr>
      <vt:lpstr>Symbol</vt:lpstr>
      <vt:lpstr>Wingdings</vt:lpstr>
      <vt:lpstr>Wingdings 2</vt:lpstr>
      <vt:lpstr>SIBSON CONSULTING Document</vt:lpstr>
      <vt:lpstr>Gallery</vt:lpstr>
      <vt:lpstr>Board of Directors Meeting</vt:lpstr>
      <vt:lpstr>Approval of Agenda</vt:lpstr>
      <vt:lpstr>   Approval of Minutes  March 20, 2021 – Regular Meeting March 26, 2021 - Special Meeting     </vt:lpstr>
      <vt:lpstr>President’s Remarks  Larry Perrone</vt:lpstr>
      <vt:lpstr>GM Leadership Report John Viola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Director Debbie Donahue</vt:lpstr>
      <vt:lpstr>PowerPoint Presentation</vt:lpstr>
      <vt:lpstr>PowerPoint Presentation</vt:lpstr>
      <vt:lpstr>PowerPoint Presentation</vt:lpstr>
      <vt:lpstr>Financial Change  month of MARCH 2021  </vt:lpstr>
      <vt:lpstr>Financial Change ytd MARCH 2021  </vt:lpstr>
      <vt:lpstr> Detail for the Month of march Favor/(Unfavorable) Vs. Budget (in 000’s) </vt:lpstr>
      <vt:lpstr>Detail for march ytd Favor/(Unfavorable) Vs. Budget (in 000’S) </vt:lpstr>
      <vt:lpstr>FORECAST VARIANCE TO BUDGET (in 000’S)</vt:lpstr>
      <vt:lpstr>Treasurer’s Report -  Doug Parks</vt:lpstr>
      <vt:lpstr>PowerPoint Presentation</vt:lpstr>
      <vt:lpstr>Unaudited Reserves march 2021 ($Millions)</vt:lpstr>
      <vt:lpstr>Reserves 4/30/21 unaudited estimate (in ooo’s)</vt:lpstr>
      <vt:lpstr>Public Comments</vt:lpstr>
      <vt:lpstr>PowerPoint Presentation</vt:lpstr>
      <vt:lpstr>PowerPoint Presentation</vt:lpstr>
      <vt:lpstr>PowerPoint Presentation</vt:lpstr>
      <vt:lpstr>CPI Violations  None  </vt:lpstr>
      <vt:lpstr>Unfinished Business None </vt:lpstr>
      <vt:lpstr>New Business None </vt:lpstr>
      <vt:lpstr>Appointments      Lisa Romersa – 1st Term – By-Laws &amp; Resolutions  </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Michelle Bennett</cp:lastModifiedBy>
  <cp:revision>123</cp:revision>
  <cp:lastPrinted>2021-04-21T12:49:58Z</cp:lastPrinted>
  <dcterms:created xsi:type="dcterms:W3CDTF">2021-01-13T14:26:54Z</dcterms:created>
  <dcterms:modified xsi:type="dcterms:W3CDTF">2021-04-22T12:26:21Z</dcterms:modified>
</cp:coreProperties>
</file>