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3.xml" ContentType="application/vnd.openxmlformats-officedocument.presentationml.notesSlide+xml"/>
  <Override PartName="/ppt/ink/ink16.xml" ContentType="application/inkml+xml"/>
  <Override PartName="/ppt/ink/ink17.xml" ContentType="application/inkml+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3" r:id="rId4"/>
    <p:sldMasterId id="2147484422" r:id="rId5"/>
    <p:sldMasterId id="2147484503" r:id="rId6"/>
    <p:sldMasterId id="2147484519" r:id="rId7"/>
  </p:sldMasterIdLst>
  <p:notesMasterIdLst>
    <p:notesMasterId r:id="rId47"/>
  </p:notesMasterIdLst>
  <p:handoutMasterIdLst>
    <p:handoutMasterId r:id="rId48"/>
  </p:handoutMasterIdLst>
  <p:sldIdLst>
    <p:sldId id="1397" r:id="rId8"/>
    <p:sldId id="1644" r:id="rId9"/>
    <p:sldId id="1761" r:id="rId10"/>
    <p:sldId id="1752" r:id="rId11"/>
    <p:sldId id="1756" r:id="rId12"/>
    <p:sldId id="1753" r:id="rId13"/>
    <p:sldId id="1757" r:id="rId14"/>
    <p:sldId id="1759" r:id="rId15"/>
    <p:sldId id="1758" r:id="rId16"/>
    <p:sldId id="1750" r:id="rId17"/>
    <p:sldId id="1754" r:id="rId18"/>
    <p:sldId id="1755" r:id="rId19"/>
    <p:sldId id="1760" r:id="rId20"/>
    <p:sldId id="1751" r:id="rId21"/>
    <p:sldId id="654" r:id="rId22"/>
    <p:sldId id="1418" r:id="rId23"/>
    <p:sldId id="652" r:id="rId24"/>
    <p:sldId id="1441" r:id="rId25"/>
    <p:sldId id="669" r:id="rId26"/>
    <p:sldId id="668" r:id="rId27"/>
    <p:sldId id="670" r:id="rId28"/>
    <p:sldId id="582" r:id="rId29"/>
    <p:sldId id="623" r:id="rId30"/>
    <p:sldId id="262" r:id="rId31"/>
    <p:sldId id="266" r:id="rId32"/>
    <p:sldId id="277" r:id="rId33"/>
    <p:sldId id="275" r:id="rId34"/>
    <p:sldId id="276" r:id="rId35"/>
    <p:sldId id="271" r:id="rId36"/>
    <p:sldId id="269" r:id="rId37"/>
    <p:sldId id="268" r:id="rId38"/>
    <p:sldId id="281" r:id="rId39"/>
    <p:sldId id="260" r:id="rId40"/>
    <p:sldId id="270" r:id="rId41"/>
    <p:sldId id="273" r:id="rId42"/>
    <p:sldId id="274" r:id="rId43"/>
    <p:sldId id="278" r:id="rId44"/>
    <p:sldId id="280" r:id="rId45"/>
    <p:sldId id="279"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4D2B0"/>
    <a:srgbClr val="F5EADF"/>
    <a:srgbClr val="D4D1CC"/>
    <a:srgbClr val="5F5ACC"/>
    <a:srgbClr val="D65C00"/>
    <a:srgbClr val="E4E1DE"/>
    <a:srgbClr val="BCE1EC"/>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86" autoAdjust="0"/>
    <p:restoredTop sz="94706" autoAdjust="0"/>
  </p:normalViewPr>
  <p:slideViewPr>
    <p:cSldViewPr snapToGrid="0">
      <p:cViewPr varScale="1">
        <p:scale>
          <a:sx n="63" d="100"/>
          <a:sy n="63" d="100"/>
        </p:scale>
        <p:origin x="1632" y="32"/>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3037840"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sz="quarter" idx="1"/>
          </p:nvPr>
        </p:nvSpPr>
        <p:spPr>
          <a:xfrm>
            <a:off x="3970944" y="0"/>
            <a:ext cx="3037840" cy="466434"/>
          </a:xfrm>
          <a:prstGeom prst="rect">
            <a:avLst/>
          </a:prstGeom>
        </p:spPr>
        <p:txBody>
          <a:bodyPr vert="horz" lIns="93117" tIns="46559" rIns="93117" bIns="46559" rtlCol="0"/>
          <a:lstStyle>
            <a:lvl1pPr algn="r">
              <a:defRPr sz="1200"/>
            </a:lvl1pPr>
          </a:lstStyle>
          <a:p>
            <a:fld id="{20EA5F0D-C1DC-412F-A146-DDB3A74B588F}" type="datetimeFigureOut">
              <a:rPr lang="en-US"/>
              <a:t>4/26/2025</a:t>
            </a:fld>
            <a:endParaRPr dirty="0"/>
          </a:p>
        </p:txBody>
      </p:sp>
      <p:sp>
        <p:nvSpPr>
          <p:cNvPr id="4" name="Footer Placeholder 3"/>
          <p:cNvSpPr>
            <a:spLocks noGrp="1"/>
          </p:cNvSpPr>
          <p:nvPr>
            <p:ph type="ftr" sz="quarter" idx="2"/>
          </p:nvPr>
        </p:nvSpPr>
        <p:spPr>
          <a:xfrm>
            <a:off x="6" y="8829985"/>
            <a:ext cx="3037840" cy="466433"/>
          </a:xfrm>
          <a:prstGeom prst="rect">
            <a:avLst/>
          </a:prstGeom>
        </p:spPr>
        <p:txBody>
          <a:bodyPr vert="horz" lIns="93117" tIns="46559" rIns="93117" bIns="46559" rtlCol="0" anchor="b"/>
          <a:lstStyle>
            <a:lvl1pPr algn="l">
              <a:defRPr sz="1200"/>
            </a:lvl1pPr>
          </a:lstStyle>
          <a:p>
            <a:endParaRPr dirty="0"/>
          </a:p>
        </p:txBody>
      </p:sp>
      <p:sp>
        <p:nvSpPr>
          <p:cNvPr id="5" name="Slide Number Placeholder 4"/>
          <p:cNvSpPr>
            <a:spLocks noGrp="1"/>
          </p:cNvSpPr>
          <p:nvPr>
            <p:ph type="sldNum" sz="quarter" idx="3"/>
          </p:nvPr>
        </p:nvSpPr>
        <p:spPr>
          <a:xfrm>
            <a:off x="3970944" y="8829985"/>
            <a:ext cx="3037840" cy="466433"/>
          </a:xfrm>
          <a:prstGeom prst="rect">
            <a:avLst/>
          </a:prstGeom>
        </p:spPr>
        <p:txBody>
          <a:bodyPr vert="horz" lIns="93117" tIns="46559" rIns="93117" bIns="46559"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5T04:36:21.7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0,'245'20,"-190"-14,470 44,-260-32,-62-5,-80-2,94 8,-146-20,0-3,92-15,4-2,-124 18,79 4,-83 3,206 9,1682-14,-1909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35:08.3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 0,'2012'0'0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35:24.3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 0,'1164'0'0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35:27.6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0,'4374'53'0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35:48.3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 0,'7568'0'0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5T04:35:57.1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36,'527'17,"-98"0,67-16,-301-1,-66 9,-21 0,452-7,-287-4,188-26,-205 6,135 18,-224 5,736-1,-748-9,-10 0,950 8,-534 2,-122-1,-410-1,37-7,-39 4,41-1,-53 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36:01.5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 0,'7497'124'0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10:24.4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0,'6986'58'0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5T04:10:39.9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4,'1841'0,"-1730"8,-2-1,569-6,-322-2,-110 21,-97-3,164-13,-44-2,-234 2,0 1,53 15,-65-14,4-1,0-1,35 1,-31-4,40 8,-19-1,1-3,95-3,-82-3,74 9,-52-1,119-7,-90-2,432 2,-542-1,1 1,-1-2,1 1,-1-2,1 1,-2-1,1 0,0 0,11-7,-11 5,1 1,-1 0,2 1,-1 0,0 0,0 1,12-3,26-2,-30 4,1 0,18 0,36 5,60-4,-122 1,0-1,0 0,-1 0,0-1,15-8,-14 8,-1-1,1 0,0 1,0 1,10-3,138-18,-120 18,0 2,-1 2,39 3,-2-1,4-1,-65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5T04:36:24.7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1 107,'729'0,"-458"-17,-69 1,443 12,-378 5,674-1,-625-26,-37 1,193 22,-253 5,-201-4,0 1,20-5,-19 2,28-1,-32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36:27.7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 0,'4551'-106'0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5T04:36:33.0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73,'30'-6,"0"1,59-1,-27 3,398-15,6 18,-177 2,2658-2,-2938 0,0-1,-1 0,1-1,-1 0,0 0,1-1,10-5,0 1,-8 4,0 0,0 1,0 1,0 0,1 0,14 2,-22-1,11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36:35.6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 0,'2241'0'0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37:32.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 0,'4376'-35'0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5T04:37:38.9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19,'148'0,"530"-11,-325 4,-346 8,0-1,-1 1,0 0,1 0,0 2,-1-2,0 1,10 7,-1-3,-3-3,0 0,2 0,-1 0,-1-2,2 0,-1 0,0-1,15-3,9 2,259 11,134-1,-268-10,513 1,-603-3,0-4,82-16,-140 20,19-4,0 2,52-2,913 9,-1016 4,-8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37:42.3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 0,'4481'0'0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5T04:34:39.6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71 0,'7374'0'0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3037840"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idx="1"/>
          </p:nvPr>
        </p:nvSpPr>
        <p:spPr>
          <a:xfrm>
            <a:off x="3970944" y="0"/>
            <a:ext cx="3037840" cy="466434"/>
          </a:xfrm>
          <a:prstGeom prst="rect">
            <a:avLst/>
          </a:prstGeom>
        </p:spPr>
        <p:txBody>
          <a:bodyPr vert="horz" lIns="93117" tIns="46559" rIns="93117" bIns="46559" rtlCol="0"/>
          <a:lstStyle>
            <a:lvl1pPr algn="r">
              <a:defRPr sz="1200"/>
            </a:lvl1pPr>
          </a:lstStyle>
          <a:p>
            <a:fld id="{A8CDE508-72C8-4AB5-AA9C-1584D31690E0}" type="datetimeFigureOut">
              <a:rPr lang="en-US"/>
              <a:t>4/26/2025</a:t>
            </a:fld>
            <a:endParaRPr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17" tIns="46559" rIns="93117" bIns="46559" rtlCol="0" anchor="ctr"/>
          <a:lstStyle/>
          <a:p>
            <a:endParaRPr dirty="0"/>
          </a:p>
        </p:txBody>
      </p:sp>
      <p:sp>
        <p:nvSpPr>
          <p:cNvPr id="5" name="Notes Placeholder 4"/>
          <p:cNvSpPr>
            <a:spLocks noGrp="1"/>
          </p:cNvSpPr>
          <p:nvPr>
            <p:ph type="body" sz="quarter" idx="3"/>
          </p:nvPr>
        </p:nvSpPr>
        <p:spPr>
          <a:xfrm>
            <a:off x="701041" y="4473901"/>
            <a:ext cx="5608320" cy="3137535"/>
          </a:xfrm>
          <a:prstGeom prst="rect">
            <a:avLst/>
          </a:prstGeom>
        </p:spPr>
        <p:txBody>
          <a:bodyPr vert="horz" lIns="93117" tIns="46559" rIns="93117" bIns="465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6" y="8829985"/>
            <a:ext cx="3037840" cy="466433"/>
          </a:xfrm>
          <a:prstGeom prst="rect">
            <a:avLst/>
          </a:prstGeom>
        </p:spPr>
        <p:txBody>
          <a:bodyPr vert="horz" lIns="93117" tIns="46559" rIns="93117" bIns="46559" rtlCol="0" anchor="b"/>
          <a:lstStyle>
            <a:lvl1pPr algn="l">
              <a:defRPr sz="1200"/>
            </a:lvl1pPr>
          </a:lstStyle>
          <a:p>
            <a:endParaRPr dirty="0"/>
          </a:p>
        </p:txBody>
      </p:sp>
      <p:sp>
        <p:nvSpPr>
          <p:cNvPr id="7" name="Slide Number Placeholder 6"/>
          <p:cNvSpPr>
            <a:spLocks noGrp="1"/>
          </p:cNvSpPr>
          <p:nvPr>
            <p:ph type="sldNum" sz="quarter" idx="5"/>
          </p:nvPr>
        </p:nvSpPr>
        <p:spPr>
          <a:xfrm>
            <a:off x="3970944" y="8829985"/>
            <a:ext cx="3037840" cy="466433"/>
          </a:xfrm>
          <a:prstGeom prst="rect">
            <a:avLst/>
          </a:prstGeom>
        </p:spPr>
        <p:txBody>
          <a:bodyPr vert="horz" lIns="93117" tIns="46559" rIns="93117" bIns="46559"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7B38B-3284-482B-9292-DDB59126C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841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7B38B-3284-482B-9292-DDB59126C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7451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7B38B-3284-482B-9292-DDB59126C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525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7B38B-3284-482B-9292-DDB59126C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7807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903"/>
          <a:stretch/>
        </p:blipFill>
        <p:spPr bwMode="gray">
          <a:xfrm>
            <a:off x="4568646" y="3429000"/>
            <a:ext cx="4575354" cy="3429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5989837"/>
            <a:ext cx="2676912" cy="368363"/>
          </a:xfrm>
          <a:prstGeom prst="rect">
            <a:avLst/>
          </a:prstGeom>
        </p:spPr>
      </p:pic>
      <p:sp>
        <p:nvSpPr>
          <p:cNvPr id="15"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6"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7"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10"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Tree>
    <p:extLst>
      <p:ext uri="{BB962C8B-B14F-4D97-AF65-F5344CB8AC3E}">
        <p14:creationId xmlns:p14="http://schemas.microsoft.com/office/powerpoint/2010/main" val="25576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00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7934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357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015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1" name="Straight Connector 10"/>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12"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980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Four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43400" cy="2600865"/>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59080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733800"/>
            <a:ext cx="4343400" cy="2743200"/>
          </a:xfrm>
        </p:spPr>
        <p:txBody>
          <a:bodyPr/>
          <a:lstStyle>
            <a:lvl1pPr>
              <a:defRPr sz="1400"/>
            </a:lvl1pPr>
            <a:lvl2pPr>
              <a:buClr>
                <a:schemeClr val="accent5"/>
              </a:buCl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733800"/>
            <a:ext cx="4267200" cy="27432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13"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4" name="Straight Connector 1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4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8"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9" name="Straight Connector 8"/>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510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Custom 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7"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141035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04800" y="990600"/>
            <a:ext cx="4114800" cy="5486400"/>
          </a:xfrm>
        </p:spPr>
        <p:txBody>
          <a:bodyPr/>
          <a:lstStyle>
            <a:lvl1pPr marL="0" indent="0">
              <a:buNone/>
              <a:defRPr sz="1200">
                <a:latin typeface="Arial Narrow" panose="020B0606020202030204" pitchFamily="34" charset="0"/>
              </a:defRPr>
            </a:lvl1pPr>
            <a:lvl2pPr marL="153988" indent="-153988">
              <a:defRPr sz="1200">
                <a:latin typeface="Arial Narrow" panose="020B0606020202030204" pitchFamily="34" charset="0"/>
              </a:defRPr>
            </a:lvl2pPr>
            <a:lvl3pPr marL="325438" indent="-171450">
              <a:defRPr sz="1200">
                <a:latin typeface="Arial Narrow" panose="020B0606020202030204" pitchFamily="34" charset="0"/>
              </a:defRPr>
            </a:lvl3pPr>
            <a:lvl4pPr marL="461963" indent="-153988">
              <a:defRPr sz="1200">
                <a:latin typeface="Arial Narrow" panose="020B0606020202030204" pitchFamily="34" charset="0"/>
              </a:defRPr>
            </a:lvl4pPr>
            <a:lvl5pPr marL="581025" indent="-119063">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1"/>
          </p:nvPr>
        </p:nvSpPr>
        <p:spPr>
          <a:xfrm>
            <a:off x="4724400" y="990600"/>
            <a:ext cx="4114800" cy="4495800"/>
          </a:xfrm>
        </p:spPr>
        <p:txBody>
          <a:bodyPr/>
          <a:lstStyle>
            <a:lvl1pPr marL="0" indent="0">
              <a:buNone/>
              <a:defRPr sz="1200">
                <a:latin typeface="Arial Narrow" panose="020B0606020202030204" pitchFamily="34" charset="0"/>
              </a:defRPr>
            </a:lvl1pPr>
            <a:lvl2pPr marL="161925" indent="-161925">
              <a:defRPr sz="1200">
                <a:latin typeface="Arial Narrow" panose="020B0606020202030204" pitchFamily="34" charset="0"/>
              </a:defRPr>
            </a:lvl2pPr>
            <a:lvl3pPr marL="307975" indent="-146050">
              <a:defRPr sz="1200">
                <a:latin typeface="Arial Narrow" panose="020B0606020202030204" pitchFamily="34" charset="0"/>
              </a:defRPr>
            </a:lvl3pPr>
            <a:lvl4pPr marL="427038" indent="-136525">
              <a:defRPr sz="1200">
                <a:latin typeface="Arial Narrow" panose="020B0606020202030204" pitchFamily="34" charset="0"/>
              </a:defRPr>
            </a:lvl4pPr>
            <a:lvl5pPr marL="530225" indent="-103188">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2"/>
          </p:nvPr>
        </p:nvSpPr>
        <p:spPr>
          <a:xfrm>
            <a:off x="4724400" y="5562600"/>
            <a:ext cx="4114800" cy="914400"/>
          </a:xfrm>
        </p:spPr>
        <p:txBody>
          <a:bodyPr/>
          <a:lstStyle>
            <a:lvl1pPr marL="0" indent="0">
              <a:buNone/>
              <a:defRPr sz="1000">
                <a:solidFill>
                  <a:schemeClr val="accent4"/>
                </a:solidFill>
                <a:latin typeface="Arial Narrow" panose="020B0606020202030204" pitchFamily="34" charset="0"/>
              </a:defRPr>
            </a:lvl1pPr>
            <a:lvl2pPr marL="211138" indent="0">
              <a:buNone/>
              <a:defRPr sz="1000">
                <a:solidFill>
                  <a:schemeClr val="accent4"/>
                </a:solidFill>
                <a:latin typeface="Arial Narrow" panose="020B0606020202030204" pitchFamily="34" charset="0"/>
              </a:defRPr>
            </a:lvl2pPr>
            <a:lvl3pPr marL="396875" indent="0">
              <a:buNone/>
              <a:defRPr sz="1000">
                <a:solidFill>
                  <a:schemeClr val="accent4"/>
                </a:solidFill>
                <a:latin typeface="Arial Narrow" panose="020B0606020202030204" pitchFamily="34" charset="0"/>
              </a:defRPr>
            </a:lvl3pPr>
            <a:lvl4pPr marL="595313" indent="0">
              <a:buNone/>
              <a:defRPr sz="1000">
                <a:solidFill>
                  <a:schemeClr val="accent4"/>
                </a:solidFill>
                <a:latin typeface="Arial Narrow" panose="020B0606020202030204" pitchFamily="34" charset="0"/>
              </a:defRPr>
            </a:lvl4pPr>
            <a:lvl5pPr marL="793750" indent="0">
              <a:buNone/>
              <a:defRPr sz="1000">
                <a:solidFill>
                  <a:schemeClr val="accent4"/>
                </a:solidFill>
                <a:latin typeface="Arial Narrow" panose="020B0606020202030204" pitchFamily="34" charset="0"/>
              </a:defRPr>
            </a:lvl5pPr>
          </a:lstStyle>
          <a:p>
            <a:pPr lvl="0"/>
            <a:r>
              <a:rPr lang="en-US"/>
              <a:t>Edit Master text styles</a:t>
            </a:r>
          </a:p>
        </p:txBody>
      </p:sp>
      <p:cxnSp>
        <p:nvCxnSpPr>
          <p:cNvPr id="7" name="Straight Connector 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46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151682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752"/>
          <a:stretch/>
        </p:blipFill>
        <p:spPr bwMode="gray">
          <a:xfrm>
            <a:off x="4629551" y="3443954"/>
            <a:ext cx="4484537" cy="3414045"/>
          </a:xfrm>
          <a:prstGeom prst="rect">
            <a:avLst/>
          </a:prstGeom>
        </p:spPr>
      </p:pic>
      <p:sp>
        <p:nvSpPr>
          <p:cNvPr id="3"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5"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6"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marR="0" indent="0" algn="l" defTabSz="914400" rtl="0" eaLnBrk="1" fontAlgn="base" latinLnBrk="0" hangingPunct="1">
              <a:lnSpc>
                <a:spcPct val="90000"/>
              </a:lnSpc>
              <a:spcBef>
                <a:spcPct val="65000"/>
              </a:spcBef>
              <a:spcAft>
                <a:spcPct val="0"/>
              </a:spcAft>
              <a:buClr>
                <a:schemeClr val="accent5"/>
              </a:buClr>
              <a:buSzTx/>
              <a:buFontTx/>
              <a:buNone/>
              <a:tabLst/>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5993827"/>
            <a:ext cx="2674334" cy="368127"/>
          </a:xfrm>
          <a:prstGeom prst="rect">
            <a:avLst/>
          </a:prstGeom>
        </p:spPr>
      </p:pic>
    </p:spTree>
    <p:extLst>
      <p:ext uri="{BB962C8B-B14F-4D97-AF65-F5344CB8AC3E}">
        <p14:creationId xmlns:p14="http://schemas.microsoft.com/office/powerpoint/2010/main" val="2605268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sp>
        <p:nvSpPr>
          <p:cNvPr id="7" name="Text Placeholder 6"/>
          <p:cNvSpPr>
            <a:spLocks noGrp="1"/>
          </p:cNvSpPr>
          <p:nvPr>
            <p:ph type="body" sz="quarter" idx="13"/>
          </p:nvPr>
        </p:nvSpPr>
        <p:spPr>
          <a:xfrm>
            <a:off x="115889" y="965201"/>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409800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graphicFrame>
        <p:nvGraphicFramePr>
          <p:cNvPr id="5" name="Table 4"/>
          <p:cNvGraphicFramePr>
            <a:graphicFrameLocks noGrp="1"/>
          </p:cNvGraphicFramePr>
          <p:nvPr userDrawn="1">
            <p:extLst>
              <p:ext uri="{D42A27DB-BD31-4B8C-83A1-F6EECF244321}">
                <p14:modId xmlns:p14="http://schemas.microsoft.com/office/powerpoint/2010/main" val="1413022696"/>
              </p:ext>
            </p:extLst>
          </p:nvPr>
        </p:nvGraphicFramePr>
        <p:xfrm>
          <a:off x="204788" y="1403202"/>
          <a:ext cx="5953649" cy="3870960"/>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1"/>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97397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51055040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083931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416616042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4/26/2025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480746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4/26/2025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294142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4/26/2025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434016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4/26/2025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6433593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4/26/2025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35567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Alt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829"/>
          <a:stretch/>
        </p:blipFill>
        <p:spPr bwMode="gray">
          <a:xfrm flipV="1">
            <a:off x="4539274" y="0"/>
            <a:ext cx="4604726" cy="4572592"/>
          </a:xfrm>
          <a:prstGeom prst="rect">
            <a:avLst/>
          </a:prstGeom>
        </p:spPr>
      </p:pic>
      <p:sp>
        <p:nvSpPr>
          <p:cNvPr id="15"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2019 by The Segal Group, Inc. All rights reserved. </a:t>
            </a:r>
          </a:p>
        </p:txBody>
      </p:sp>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622237"/>
            <a:ext cx="2676912" cy="368363"/>
          </a:xfrm>
          <a:prstGeom prst="rect">
            <a:avLst/>
          </a:prstGeom>
        </p:spPr>
      </p:pic>
      <p:sp>
        <p:nvSpPr>
          <p:cNvPr id="16" name="Text Placeholder 3"/>
          <p:cNvSpPr>
            <a:spLocks noGrp="1"/>
          </p:cNvSpPr>
          <p:nvPr>
            <p:ph type="body" sz="quarter" idx="11" hasCustomPrompt="1"/>
          </p:nvPr>
        </p:nvSpPr>
        <p:spPr>
          <a:xfrm>
            <a:off x="0" y="3733800"/>
            <a:ext cx="4253472" cy="378565"/>
          </a:xfrm>
          <a:solidFill>
            <a:schemeClr val="accent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1168" tIns="64008" rIns="201168" bIns="64008" numCol="1" anchor="ctr" anchorCtr="0" compatLnSpc="1">
            <a:prstTxWarp prst="textNoShape">
              <a:avLst/>
            </a:prstTxWarp>
            <a:spAutoFit/>
          </a:bodyPr>
          <a:lstStyle>
            <a:lvl1pPr marL="0" indent="0">
              <a:buNone/>
              <a:defRPr lang="en-US" sz="1800" b="1" dirty="0">
                <a:solidFill>
                  <a:schemeClr val="bg1"/>
                </a:solidFill>
              </a:defRPr>
            </a:lvl1pPr>
          </a:lstStyle>
          <a:p>
            <a:pPr lvl="0"/>
            <a:r>
              <a:rPr lang="en-US" dirty="0"/>
              <a:t>Click to edit DRAFT or Client Name</a:t>
            </a:r>
          </a:p>
        </p:txBody>
      </p:sp>
    </p:spTree>
    <p:extLst>
      <p:ext uri="{BB962C8B-B14F-4D97-AF65-F5344CB8AC3E}">
        <p14:creationId xmlns:p14="http://schemas.microsoft.com/office/powerpoint/2010/main" val="7052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49939ED1-20B6-486E-AD1A-0AF57D3268A8}" type="datetime1">
              <a:rPr lang="en-US" smtClean="0"/>
              <a:t>4/26/2025</a:t>
            </a:fld>
            <a:endParaRPr lang="en-US" dirty="0"/>
          </a:p>
        </p:txBody>
      </p:sp>
      <p:sp>
        <p:nvSpPr>
          <p:cNvPr id="6" name="Footer Placeholder 5"/>
          <p:cNvSpPr>
            <a:spLocks noGrp="1"/>
          </p:cNvSpPr>
          <p:nvPr>
            <p:ph type="ftr" sz="quarter" idx="11"/>
          </p:nvPr>
        </p:nvSpPr>
        <p:spPr>
          <a:xfrm>
            <a:off x="442797" y="6041361"/>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7"/>
            <a:ext cx="796616"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079466"/>
      </p:ext>
    </p:extLst>
  </p:cSld>
  <p:clrMapOvr>
    <a:masterClrMapping/>
  </p:clrMapOvr>
  <p:hf sldNum="0"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939ED1-20B6-486E-AD1A-0AF57D3268A8}" type="datetime1">
              <a:rPr lang="en-US" smtClean="0"/>
              <a:t>4/26/2025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0131233"/>
      </p:ext>
    </p:extLst>
  </p:cSld>
  <p:clrMapOvr>
    <a:masterClrMapping/>
  </p:clrMapOvr>
  <p:hf sldNum="0"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9939ED1-20B6-486E-AD1A-0AF57D3268A8}" type="datetime1">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28542176"/>
      </p:ext>
    </p:extLst>
  </p:cSld>
  <p:clrMapOvr>
    <a:masterClrMapping/>
  </p:clrMapOvr>
  <p:hf sldNum="0"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9939ED1-20B6-486E-AD1A-0AF57D3268A8}" type="datetime1">
              <a:rPr lang="en-US" smtClean="0"/>
              <a:t>4/26/2025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55295801"/>
      </p:ext>
    </p:extLst>
  </p:cSld>
  <p:clrMapOvr>
    <a:masterClrMapping/>
  </p:clrMapOvr>
  <p:hf sldNum="0" hdr="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827354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03341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CE95A8D-EBA0-4BF6-AE99-54C9718622BD}" type="datetime1">
              <a:rPr lang="en-US" smtClean="0"/>
              <a:t>4/26/2025</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868295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243778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3718628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266044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Alt_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rot="16454853">
            <a:off x="4470200" y="-124166"/>
            <a:ext cx="4544556" cy="4478750"/>
          </a:xfrm>
          <a:prstGeom prst="rect">
            <a:avLst/>
          </a:prstGeom>
        </p:spPr>
      </p:pic>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sp>
        <p:nvSpPr>
          <p:cNvPr id="11" name="Text Placeholder 3"/>
          <p:cNvSpPr>
            <a:spLocks noGrp="1"/>
          </p:cNvSpPr>
          <p:nvPr>
            <p:ph type="body" sz="quarter" idx="11" hasCustomPrompt="1"/>
          </p:nvPr>
        </p:nvSpPr>
        <p:spPr>
          <a:xfrm>
            <a:off x="0" y="3733800"/>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14"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615352"/>
            <a:ext cx="2674334" cy="368127"/>
          </a:xfrm>
          <a:prstGeom prst="rect">
            <a:avLst/>
          </a:prstGeom>
        </p:spPr>
      </p:pic>
    </p:spTree>
    <p:extLst>
      <p:ext uri="{BB962C8B-B14F-4D97-AF65-F5344CB8AC3E}">
        <p14:creationId xmlns:p14="http://schemas.microsoft.com/office/powerpoint/2010/main" val="103245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913376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1860655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229966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923920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2732986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12079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3344230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DA115-E044-4F16-A8B0-45B1FB893790}" type="datetimeFigureOut">
              <a:rPr lang="en-US" smtClean="0"/>
              <a:t>4/26/2025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1E6CE4-1CC1-4FFA-ACFD-4D39D247A377}" type="slidenum">
              <a:rPr lang="en-US" smtClean="0"/>
              <a:t>‹#›</a:t>
            </a:fld>
            <a:endParaRPr lang="en-US" dirty="0"/>
          </a:p>
        </p:txBody>
      </p:sp>
    </p:spTree>
    <p:extLst>
      <p:ext uri="{BB962C8B-B14F-4D97-AF65-F5344CB8AC3E}">
        <p14:creationId xmlns:p14="http://schemas.microsoft.com/office/powerpoint/2010/main" val="377794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_Pag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3" name="Text Placeholder 2"/>
          <p:cNvSpPr>
            <a:spLocks noGrp="1"/>
          </p:cNvSpPr>
          <p:nvPr>
            <p:ph type="body" sz="quarter" idx="10" hasCustomPrompt="1"/>
          </p:nvPr>
        </p:nvSpPr>
        <p:spPr>
          <a:xfrm>
            <a:off x="152399" y="1295400"/>
            <a:ext cx="8229601" cy="5078104"/>
          </a:xfrm>
        </p:spPr>
        <p:txBody>
          <a:bodyPr/>
          <a:lstStyle>
            <a:lvl1pPr marL="342900" indent="-342900">
              <a:buFont typeface="+mj-lt"/>
              <a:buNone/>
              <a:defRPr sz="2000" b="0">
                <a:latin typeface="Arial Black" pitchFamily="34" charset="0"/>
              </a:defRPr>
            </a:lvl1pPr>
            <a:lvl2pPr marL="569913" indent="-212725">
              <a:buClr>
                <a:schemeClr val="accent5"/>
              </a:buClr>
              <a:defRPr sz="2000" b="1"/>
            </a:lvl2pPr>
            <a:lvl3pPr marL="914400" indent="-223838">
              <a:buClr>
                <a:schemeClr val="accent5"/>
              </a:buClr>
              <a:defRPr sz="2000" b="1"/>
            </a:lvl3pPr>
            <a:lvl4pPr marL="1258888" indent="-231775">
              <a:buClr>
                <a:schemeClr val="accent5"/>
              </a:buClr>
              <a:defRPr sz="2000" b="1"/>
            </a:lvl4pPr>
            <a:lvl5pPr marL="1484313" indent="-225425">
              <a:buClr>
                <a:schemeClr val="accent5"/>
              </a:buClr>
              <a:defRPr sz="2000" b="1"/>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83222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437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6" name="Straight Connector 5"/>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766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24685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45901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581400"/>
            <a:ext cx="43434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581400"/>
            <a:ext cx="42672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66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696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bwMode="auto">
          <a:xfrm>
            <a:off x="67654" y="9906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035786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hf sldNum="0" hdr="0" ftr="0" dt="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marL="209550" indent="-209550" algn="l" rtl="0" eaLnBrk="1" fontAlgn="base" hangingPunct="1">
        <a:lnSpc>
          <a:spcPct val="90000"/>
        </a:lnSpc>
        <a:spcBef>
          <a:spcPct val="65000"/>
        </a:spcBef>
        <a:spcAft>
          <a:spcPct val="0"/>
        </a:spcAft>
        <a:buClr>
          <a:schemeClr val="accent5"/>
        </a:buClr>
        <a:buFont typeface="Wingdings" pitchFamily="34" charset="2"/>
        <a:buChar char="Ø"/>
        <a:defRPr sz="1600">
          <a:solidFill>
            <a:schemeClr val="tx1"/>
          </a:solidFill>
          <a:latin typeface="+mn-lt"/>
          <a:ea typeface="+mn-ea"/>
          <a:cs typeface="+mn-cs"/>
        </a:defRPr>
      </a:lvl1pPr>
      <a:lvl2pPr marL="395288" indent="-184150" algn="l" rtl="0" eaLnBrk="1" fontAlgn="base" hangingPunct="1">
        <a:lnSpc>
          <a:spcPct val="90000"/>
        </a:lnSpc>
        <a:spcBef>
          <a:spcPct val="30000"/>
        </a:spcBef>
        <a:spcAft>
          <a:spcPct val="0"/>
        </a:spcAft>
        <a:buClr>
          <a:schemeClr val="accent5"/>
        </a:buClr>
        <a:buFont typeface="Symbol" pitchFamily="82" charset="2"/>
        <a:buChar char="·"/>
        <a:defRPr sz="1600">
          <a:solidFill>
            <a:schemeClr val="tx1"/>
          </a:solidFill>
          <a:latin typeface="+mn-lt"/>
        </a:defRPr>
      </a:lvl2pPr>
      <a:lvl3pPr marL="593725"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3pPr>
      <a:lvl4pPr marL="792163"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4pPr>
      <a:lvl5pPr marL="977900" indent="-184150" algn="l" rtl="0" eaLnBrk="1" fontAlgn="base" hangingPunct="1">
        <a:lnSpc>
          <a:spcPct val="90000"/>
        </a:lnSpc>
        <a:spcBef>
          <a:spcPct val="15000"/>
        </a:spcBef>
        <a:spcAft>
          <a:spcPct val="0"/>
        </a:spcAft>
        <a:buClr>
          <a:schemeClr val="accent5"/>
        </a:buClr>
        <a:buChar char="›"/>
        <a:defRPr sz="1600">
          <a:solidFill>
            <a:schemeClr val="tx1"/>
          </a:solidFill>
          <a:latin typeface="+mn-lt"/>
        </a:defRPr>
      </a:lvl5pPr>
      <a:lvl6pPr marL="14351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6pPr>
      <a:lvl7pPr marL="18923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7pPr>
      <a:lvl8pPr marL="23495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8pPr>
      <a:lvl9pPr marL="28067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3"/>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dirty="0"/>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260871"/>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Lst>
  <p:txStyles>
    <p:titleStyle>
      <a:lvl1pPr algn="l" defTabSz="457189"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10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4/26/2025</a:t>
            </a:fld>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2899891"/>
      </p:ext>
    </p:extLst>
  </p:cSld>
  <p:clrMap bg1="dk1" tx1="lt1" bg2="dk2" tx2="lt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2DA115-E044-4F16-A8B0-45B1FB893790}" type="datetimeFigureOut">
              <a:rPr lang="en-US" smtClean="0"/>
              <a:t>4/26/2025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1E6CE4-1CC1-4FFA-ACFD-4D39D247A377}" type="slidenum">
              <a:rPr lang="en-US" smtClean="0"/>
              <a:t>‹#›</a:t>
            </a:fld>
            <a:endParaRPr lang="en-US" dirty="0"/>
          </a:p>
        </p:txBody>
      </p:sp>
    </p:spTree>
    <p:extLst>
      <p:ext uri="{BB962C8B-B14F-4D97-AF65-F5344CB8AC3E}">
        <p14:creationId xmlns:p14="http://schemas.microsoft.com/office/powerpoint/2010/main" val="2446275053"/>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2.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7.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7.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https://files.constantcontact.com/4fdfceab001/4cd6bb01-03f4-42e5-8212-a383c9bfe9d8.png?rdr=true" TargetMode="Externa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package" Target="../embeddings/Microsoft_Excel_Worksheet.xlsx"/><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package" Target="../embeddings/Microsoft_Excel_Worksheet1.xlsx"/><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7.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hyperlink" Target="https://dnr.maryland.gov/Pages/default.aspx"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dnr.maryland.gov/forests/" TargetMode="Externa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hyperlink" Target="https://dnr.maryland.gov/forests/" TargetMode="Externa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customXml" Target="../ink/ink3.xml"/><Relationship Id="rId18" Type="http://schemas.openxmlformats.org/officeDocument/2006/relationships/image" Target="../media/image50.png"/><Relationship Id="rId3" Type="http://schemas.openxmlformats.org/officeDocument/2006/relationships/image" Target="../media/image49.png"/><Relationship Id="rId21" Type="http://schemas.openxmlformats.org/officeDocument/2006/relationships/customXml" Target="../ink/ink7.xml"/><Relationship Id="rId7" Type="http://schemas.openxmlformats.org/officeDocument/2006/relationships/image" Target="../media/image43.png"/><Relationship Id="rId12" Type="http://schemas.openxmlformats.org/officeDocument/2006/relationships/image" Target="../media/image470.png"/><Relationship Id="rId17" Type="http://schemas.openxmlformats.org/officeDocument/2006/relationships/customXml" Target="../ink/ink5.xml"/><Relationship Id="rId2" Type="http://schemas.openxmlformats.org/officeDocument/2006/relationships/notesSlide" Target="../notesSlides/notesSlide2.xml"/><Relationship Id="rId16" Type="http://schemas.openxmlformats.org/officeDocument/2006/relationships/image" Target="../media/image490.png"/><Relationship Id="rId20" Type="http://schemas.openxmlformats.org/officeDocument/2006/relationships/image" Target="../media/image51.png"/><Relationship Id="rId1" Type="http://schemas.openxmlformats.org/officeDocument/2006/relationships/slideLayout" Target="../slideLayouts/slideLayout37.xml"/><Relationship Id="rId6" Type="http://schemas.openxmlformats.org/officeDocument/2006/relationships/image" Target="../media/image42.png"/><Relationship Id="rId11" Type="http://schemas.openxmlformats.org/officeDocument/2006/relationships/customXml" Target="../ink/ink2.xml"/><Relationship Id="rId24" Type="http://schemas.openxmlformats.org/officeDocument/2006/relationships/image" Target="../media/image53.png"/><Relationship Id="rId5" Type="http://schemas.openxmlformats.org/officeDocument/2006/relationships/image" Target="../media/image41.png"/><Relationship Id="rId15" Type="http://schemas.openxmlformats.org/officeDocument/2006/relationships/customXml" Target="../ink/ink4.xml"/><Relationship Id="rId23" Type="http://schemas.openxmlformats.org/officeDocument/2006/relationships/customXml" Target="../ink/ink8.xml"/><Relationship Id="rId10" Type="http://schemas.openxmlformats.org/officeDocument/2006/relationships/image" Target="../media/image46.png"/><Relationship Id="rId19" Type="http://schemas.openxmlformats.org/officeDocument/2006/relationships/customXml" Target="../ink/ink6.xml"/><Relationship Id="rId4" Type="http://schemas.openxmlformats.org/officeDocument/2006/relationships/image" Target="../media/image40.png"/><Relationship Id="rId9" Type="http://schemas.openxmlformats.org/officeDocument/2006/relationships/customXml" Target="../ink/ink1.xml"/><Relationship Id="rId14" Type="http://schemas.openxmlformats.org/officeDocument/2006/relationships/image" Target="../media/image480.png"/><Relationship Id="rId22"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57.png"/><Relationship Id="rId18" Type="http://schemas.openxmlformats.org/officeDocument/2006/relationships/customXml" Target="../ink/ink14.xml"/><Relationship Id="rId3" Type="http://schemas.openxmlformats.org/officeDocument/2006/relationships/image" Target="../media/image41.png"/><Relationship Id="rId21"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customXml" Target="../ink/ink11.xml"/><Relationship Id="rId17" Type="http://schemas.openxmlformats.org/officeDocument/2006/relationships/image" Target="../media/image59.png"/><Relationship Id="rId2" Type="http://schemas.openxmlformats.org/officeDocument/2006/relationships/image" Target="../media/image40.png"/><Relationship Id="rId16" Type="http://schemas.openxmlformats.org/officeDocument/2006/relationships/customXml" Target="../ink/ink13.xml"/><Relationship Id="rId20" Type="http://schemas.openxmlformats.org/officeDocument/2006/relationships/customXml" Target="../ink/ink15.xml"/><Relationship Id="rId1" Type="http://schemas.openxmlformats.org/officeDocument/2006/relationships/slideLayout" Target="../slideLayouts/slideLayout37.xml"/><Relationship Id="rId6" Type="http://schemas.openxmlformats.org/officeDocument/2006/relationships/image" Target="../media/image44.png"/><Relationship Id="rId11" Type="http://schemas.openxmlformats.org/officeDocument/2006/relationships/image" Target="../media/image56.png"/><Relationship Id="rId5" Type="http://schemas.openxmlformats.org/officeDocument/2006/relationships/image" Target="../media/image43.png"/><Relationship Id="rId15" Type="http://schemas.openxmlformats.org/officeDocument/2006/relationships/image" Target="../media/image58.png"/><Relationship Id="rId10" Type="http://schemas.openxmlformats.org/officeDocument/2006/relationships/customXml" Target="../ink/ink10.xml"/><Relationship Id="rId19" Type="http://schemas.openxmlformats.org/officeDocument/2006/relationships/image" Target="../media/image60.png"/><Relationship Id="rId4" Type="http://schemas.openxmlformats.org/officeDocument/2006/relationships/image" Target="../media/image42.png"/><Relationship Id="rId9" Type="http://schemas.openxmlformats.org/officeDocument/2006/relationships/image" Target="../media/image55.png"/><Relationship Id="rId14" Type="http://schemas.openxmlformats.org/officeDocument/2006/relationships/customXml" Target="../ink/ink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customXml" Target="../ink/ink17.xml"/><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43.png"/><Relationship Id="rId11" Type="http://schemas.openxmlformats.org/officeDocument/2006/relationships/customXml" Target="../ink/ink16.xml"/><Relationship Id="rId5" Type="http://schemas.openxmlformats.org/officeDocument/2006/relationships/image" Target="../media/image42.png"/><Relationship Id="rId10" Type="http://schemas.openxmlformats.org/officeDocument/2006/relationships/image" Target="../media/image64.png"/><Relationship Id="rId4" Type="http://schemas.openxmlformats.org/officeDocument/2006/relationships/image" Target="../media/image41.png"/><Relationship Id="rId9" Type="http://schemas.openxmlformats.org/officeDocument/2006/relationships/image" Target="../media/image63.png"/><Relationship Id="rId1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8C22DE07-B2C6-4253-B21A-6CF66957EE54}"/>
              </a:ext>
            </a:extLst>
          </p:cNvPr>
          <p:cNvSpPr>
            <a:spLocks noGrp="1"/>
          </p:cNvSpPr>
          <p:nvPr>
            <p:ph type="ctrTitle"/>
          </p:nvPr>
        </p:nvSpPr>
        <p:spPr>
          <a:xfrm>
            <a:off x="343930" y="5203893"/>
            <a:ext cx="8595884" cy="1188029"/>
          </a:xfrm>
        </p:spPr>
        <p:txBody>
          <a:bodyPr vert="horz" lIns="91440" tIns="45720" rIns="91440" bIns="45720" rtlCol="0" anchor="ctr">
            <a:normAutofit fontScale="90000"/>
          </a:bodyPr>
          <a:lstStyle/>
          <a:p>
            <a:r>
              <a:rPr lang="en-US" sz="3500" dirty="0">
                <a:cs typeface="+mj-cs"/>
              </a:rPr>
              <a:t>GM Leadership Report – </a:t>
            </a:r>
            <a:br>
              <a:rPr lang="en-US" sz="3500" dirty="0">
                <a:cs typeface="+mj-cs"/>
              </a:rPr>
            </a:br>
            <a:r>
              <a:rPr lang="en-US" sz="3600" dirty="0">
                <a:cs typeface="+mj-cs"/>
              </a:rPr>
              <a:t>John Viola – General Manager</a:t>
            </a:r>
            <a:br>
              <a:rPr lang="en-US" sz="3100" dirty="0">
                <a:cs typeface="+mj-cs"/>
              </a:rPr>
            </a:br>
            <a:r>
              <a:rPr lang="en-US" sz="3100" dirty="0">
                <a:cs typeface="+mj-cs"/>
              </a:rPr>
              <a:t>Linda Martin – Director of Business Administration</a:t>
            </a:r>
            <a:endParaRPr lang="en-US" sz="3400" dirty="0">
              <a:cs typeface="+mj-cs"/>
            </a:endParaRPr>
          </a:p>
        </p:txBody>
      </p:sp>
      <p:sp>
        <p:nvSpPr>
          <p:cNvPr id="2" name="Title 2">
            <a:extLst>
              <a:ext uri="{FF2B5EF4-FFF2-40B4-BE49-F238E27FC236}">
                <a16:creationId xmlns:a16="http://schemas.microsoft.com/office/drawing/2014/main" id="{40FC7D45-B3C2-E8AD-230D-0FB87D2ED046}"/>
              </a:ext>
            </a:extLst>
          </p:cNvPr>
          <p:cNvSpPr txBox="1">
            <a:spLocks/>
          </p:cNvSpPr>
          <p:nvPr/>
        </p:nvSpPr>
        <p:spPr>
          <a:xfrm>
            <a:off x="343930" y="6489577"/>
            <a:ext cx="2628900" cy="743462"/>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chemeClr val="accent1"/>
              </a:buClr>
            </a:pPr>
            <a:r>
              <a:rPr lang="en-US" sz="1800" dirty="0">
                <a:solidFill>
                  <a:schemeClr val="tx1"/>
                </a:solidFill>
                <a:latin typeface="+mn-lt"/>
                <a:ea typeface="+mn-ea"/>
                <a:cs typeface="+mn-cs"/>
              </a:rPr>
              <a:t>April 26, 2025</a:t>
            </a:r>
          </a:p>
        </p:txBody>
      </p:sp>
      <p:pic>
        <p:nvPicPr>
          <p:cNvPr id="1026" name="Picture 2">
            <a:extLst>
              <a:ext uri="{FF2B5EF4-FFF2-40B4-BE49-F238E27FC236}">
                <a16:creationId xmlns:a16="http://schemas.microsoft.com/office/drawing/2014/main" id="{1258652B-4E7D-C076-2958-B1B3DF1487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5" y="3175"/>
            <a:ext cx="2976945" cy="396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ath with trees in the middle&#10;&#10;AI-generated content may be incorrect.">
            <a:extLst>
              <a:ext uri="{FF2B5EF4-FFF2-40B4-BE49-F238E27FC236}">
                <a16:creationId xmlns:a16="http://schemas.microsoft.com/office/drawing/2014/main" id="{8A087D32-0EFD-EDD1-546C-6BC23F20E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10843" y="539281"/>
            <a:ext cx="3923607" cy="2942705"/>
          </a:xfrm>
          <a:prstGeom prst="rect">
            <a:avLst/>
          </a:prstGeom>
        </p:spPr>
      </p:pic>
      <p:pic>
        <p:nvPicPr>
          <p:cNvPr id="4" name="Picture 3" descr="A truck parked in a parking lot&#10;&#10;AI-generated content may be incorrect.">
            <a:extLst>
              <a:ext uri="{FF2B5EF4-FFF2-40B4-BE49-F238E27FC236}">
                <a16:creationId xmlns:a16="http://schemas.microsoft.com/office/drawing/2014/main" id="{3CF8602F-BAE5-D7BD-8C34-3B61D2388BC3}"/>
              </a:ext>
            </a:extLst>
          </p:cNvPr>
          <p:cNvPicPr>
            <a:picLocks noChangeAspect="1"/>
          </p:cNvPicPr>
          <p:nvPr/>
        </p:nvPicPr>
        <p:blipFill>
          <a:blip r:embed="rId4" cstate="print">
            <a:extLst>
              <a:ext uri="{28A0092B-C50C-407E-A947-70E740481C1C}">
                <a14:useLocalDpi xmlns:a14="http://schemas.microsoft.com/office/drawing/2010/main" val="0"/>
              </a:ext>
            </a:extLst>
          </a:blip>
          <a:srcRect r="62370"/>
          <a:stretch/>
        </p:blipFill>
        <p:spPr>
          <a:xfrm rot="5400000">
            <a:off x="3429828" y="1502122"/>
            <a:ext cx="2284344" cy="4552950"/>
          </a:xfrm>
          <a:prstGeom prst="rect">
            <a:avLst/>
          </a:prstGeom>
        </p:spPr>
      </p:pic>
    </p:spTree>
    <p:extLst>
      <p:ext uri="{BB962C8B-B14F-4D97-AF65-F5344CB8AC3E}">
        <p14:creationId xmlns:p14="http://schemas.microsoft.com/office/powerpoint/2010/main" val="3638310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F10883-1DAA-802C-4834-2690211B3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7B6E8-163A-6BCE-142B-6C46B6BB91AC}"/>
              </a:ext>
            </a:extLst>
          </p:cNvPr>
          <p:cNvSpPr>
            <a:spLocks noGrp="1"/>
          </p:cNvSpPr>
          <p:nvPr>
            <p:ph type="title"/>
          </p:nvPr>
        </p:nvSpPr>
        <p:spPr>
          <a:xfrm>
            <a:off x="809997" y="417250"/>
            <a:ext cx="7524003" cy="905523"/>
          </a:xfrm>
        </p:spPr>
        <p:txBody>
          <a:bodyPr/>
          <a:lstStyle/>
          <a:p>
            <a:pPr algn="ctr"/>
            <a:r>
              <a:rPr lang="en-US" dirty="0"/>
              <a:t>Landscaping</a:t>
            </a:r>
          </a:p>
        </p:txBody>
      </p:sp>
      <p:sp>
        <p:nvSpPr>
          <p:cNvPr id="7" name="Title 12">
            <a:extLst>
              <a:ext uri="{FF2B5EF4-FFF2-40B4-BE49-F238E27FC236}">
                <a16:creationId xmlns:a16="http://schemas.microsoft.com/office/drawing/2014/main" id="{935D5CDA-23DA-F02E-3766-34EC3B4BF790}"/>
              </a:ext>
            </a:extLst>
          </p:cNvPr>
          <p:cNvSpPr txBox="1">
            <a:spLocks/>
          </p:cNvSpPr>
          <p:nvPr/>
        </p:nvSpPr>
        <p:spPr>
          <a:xfrm>
            <a:off x="257452" y="1873188"/>
            <a:ext cx="8762261"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Landscaping crew doing the annual mulching including the playgrounds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Spring flowers and cherry trees are in full bloom</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Additional palm trees being installed </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Return of sunflower garden at north gate</a:t>
            </a:r>
          </a:p>
        </p:txBody>
      </p:sp>
      <p:pic>
        <p:nvPicPr>
          <p:cNvPr id="4" name="Picture 3" descr="A person standing next to a machine&#10;&#10;AI-generated content may be incorrect.">
            <a:extLst>
              <a:ext uri="{FF2B5EF4-FFF2-40B4-BE49-F238E27FC236}">
                <a16:creationId xmlns:a16="http://schemas.microsoft.com/office/drawing/2014/main" id="{4EA76C28-8211-D05E-A3B3-DF8760036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43625" y="3857625"/>
            <a:ext cx="3429000" cy="2571750"/>
          </a:xfrm>
          <a:prstGeom prst="rect">
            <a:avLst/>
          </a:prstGeom>
        </p:spPr>
      </p:pic>
    </p:spTree>
    <p:extLst>
      <p:ext uri="{BB962C8B-B14F-4D97-AF65-F5344CB8AC3E}">
        <p14:creationId xmlns:p14="http://schemas.microsoft.com/office/powerpoint/2010/main" val="1214156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B2D748-328C-336E-17FE-EBEAA4E47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F6309-622C-AFBA-C2DA-277599EFEC75}"/>
              </a:ext>
            </a:extLst>
          </p:cNvPr>
          <p:cNvSpPr>
            <a:spLocks noGrp="1"/>
          </p:cNvSpPr>
          <p:nvPr>
            <p:ph type="title"/>
          </p:nvPr>
        </p:nvSpPr>
        <p:spPr>
          <a:xfrm>
            <a:off x="809997" y="417250"/>
            <a:ext cx="7524003" cy="905523"/>
          </a:xfrm>
        </p:spPr>
        <p:txBody>
          <a:bodyPr/>
          <a:lstStyle/>
          <a:p>
            <a:pPr algn="ctr"/>
            <a:r>
              <a:rPr lang="en-US" dirty="0"/>
              <a:t>Gym Floor</a:t>
            </a:r>
          </a:p>
        </p:txBody>
      </p:sp>
      <p:sp>
        <p:nvSpPr>
          <p:cNvPr id="7" name="Title 12">
            <a:extLst>
              <a:ext uri="{FF2B5EF4-FFF2-40B4-BE49-F238E27FC236}">
                <a16:creationId xmlns:a16="http://schemas.microsoft.com/office/drawing/2014/main" id="{EFBB3CB2-6A1B-F8C2-165B-68CD5C1ECD55}"/>
              </a:ext>
            </a:extLst>
          </p:cNvPr>
          <p:cNvSpPr txBox="1">
            <a:spLocks/>
          </p:cNvSpPr>
          <p:nvPr/>
        </p:nvSpPr>
        <p:spPr>
          <a:xfrm>
            <a:off x="257452" y="1873188"/>
            <a:ext cx="8762261"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Public Works started ripping gym floor up on April 21</a:t>
            </a:r>
            <a:r>
              <a:rPr lang="en-US" baseline="30000" dirty="0">
                <a:solidFill>
                  <a:prstClr val="black"/>
                </a:solidFill>
                <a:latin typeface="Century Gothic" panose="020B0502020202020204"/>
              </a:rPr>
              <a:t>st</a:t>
            </a:r>
            <a:r>
              <a:rPr lang="en-US" dirty="0">
                <a:solidFill>
                  <a:prstClr val="black"/>
                </a:solidFill>
                <a:latin typeface="Century Gothic" panose="020B0502020202020204"/>
              </a:rPr>
              <a:t> in preparation for new floor installation</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New floor to be installed by Dynamic Sports Construction - $62,300</a:t>
            </a:r>
          </a:p>
          <a:p>
            <a:pPr marL="803275" lvl="2"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To begin May 5</a:t>
            </a:r>
            <a:r>
              <a:rPr lang="en-US" baseline="30000" dirty="0">
                <a:solidFill>
                  <a:prstClr val="black"/>
                </a:solidFill>
                <a:latin typeface="Century Gothic" panose="020B0502020202020204"/>
              </a:rPr>
              <a:t>th</a:t>
            </a:r>
            <a:r>
              <a:rPr lang="en-US" dirty="0">
                <a:solidFill>
                  <a:prstClr val="black"/>
                </a:solidFill>
                <a:latin typeface="Century Gothic" panose="020B0502020202020204"/>
              </a:rPr>
              <a:t> and be completed by June 2</a:t>
            </a:r>
            <a:r>
              <a:rPr lang="en-US" baseline="30000" dirty="0">
                <a:solidFill>
                  <a:prstClr val="black"/>
                </a:solidFill>
                <a:latin typeface="Century Gothic" panose="020B0502020202020204"/>
              </a:rPr>
              <a:t>nd</a:t>
            </a:r>
            <a:r>
              <a:rPr lang="en-US" dirty="0">
                <a:solidFill>
                  <a:prstClr val="black"/>
                </a:solidFill>
                <a:latin typeface="Century Gothic" panose="020B0502020202020204"/>
              </a:rPr>
              <a:t> </a:t>
            </a:r>
          </a:p>
        </p:txBody>
      </p:sp>
      <p:pic>
        <p:nvPicPr>
          <p:cNvPr id="4" name="Picture 3" descr="A group of men working on a yellow floor&#10;&#10;AI-generated content may be incorrect.">
            <a:extLst>
              <a:ext uri="{FF2B5EF4-FFF2-40B4-BE49-F238E27FC236}">
                <a16:creationId xmlns:a16="http://schemas.microsoft.com/office/drawing/2014/main" id="{D0DFE52D-6D64-915C-B975-020D61442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77145" y="4012983"/>
            <a:ext cx="3251447" cy="2438585"/>
          </a:xfrm>
          <a:prstGeom prst="rect">
            <a:avLst/>
          </a:prstGeom>
        </p:spPr>
      </p:pic>
      <p:pic>
        <p:nvPicPr>
          <p:cNvPr id="6" name="Picture 5" descr="A group of men standing in a room with a machine&#10;&#10;AI-generated content may be incorrect.">
            <a:extLst>
              <a:ext uri="{FF2B5EF4-FFF2-40B4-BE49-F238E27FC236}">
                <a16:creationId xmlns:a16="http://schemas.microsoft.com/office/drawing/2014/main" id="{D3FFD8B3-0D4A-F24C-2017-46F28749CF5D}"/>
              </a:ext>
            </a:extLst>
          </p:cNvPr>
          <p:cNvPicPr>
            <a:picLocks noChangeAspect="1"/>
          </p:cNvPicPr>
          <p:nvPr/>
        </p:nvPicPr>
        <p:blipFill>
          <a:blip r:embed="rId3" cstate="print">
            <a:extLst>
              <a:ext uri="{28A0092B-C50C-407E-A947-70E740481C1C}">
                <a14:useLocalDpi xmlns:a14="http://schemas.microsoft.com/office/drawing/2010/main" val="0"/>
              </a:ext>
            </a:extLst>
          </a:blip>
          <a:srcRect l="14413"/>
          <a:stretch/>
        </p:blipFill>
        <p:spPr>
          <a:xfrm>
            <a:off x="0" y="3615431"/>
            <a:ext cx="3700323" cy="3242569"/>
          </a:xfrm>
          <a:prstGeom prst="rect">
            <a:avLst/>
          </a:prstGeom>
        </p:spPr>
      </p:pic>
      <p:pic>
        <p:nvPicPr>
          <p:cNvPr id="9" name="Picture 8" descr="A person in a wheelchair on a wooden ramp&#10;&#10;AI-generated content may be incorrect.">
            <a:extLst>
              <a:ext uri="{FF2B5EF4-FFF2-40B4-BE49-F238E27FC236}">
                <a16:creationId xmlns:a16="http://schemas.microsoft.com/office/drawing/2014/main" id="{C183AD22-5672-C6E8-F732-AEB46C0B9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98983" y="4012983"/>
            <a:ext cx="3251448" cy="2438586"/>
          </a:xfrm>
          <a:prstGeom prst="rect">
            <a:avLst/>
          </a:prstGeom>
        </p:spPr>
      </p:pic>
    </p:spTree>
    <p:extLst>
      <p:ext uri="{BB962C8B-B14F-4D97-AF65-F5344CB8AC3E}">
        <p14:creationId xmlns:p14="http://schemas.microsoft.com/office/powerpoint/2010/main" val="111332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C0B1E38-A3EF-58DB-91A5-B6A8706D35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590F2-7B60-D64D-1542-9A9782E25355}"/>
              </a:ext>
            </a:extLst>
          </p:cNvPr>
          <p:cNvSpPr>
            <a:spLocks noGrp="1"/>
          </p:cNvSpPr>
          <p:nvPr>
            <p:ph type="title"/>
          </p:nvPr>
        </p:nvSpPr>
        <p:spPr>
          <a:xfrm>
            <a:off x="809997" y="417250"/>
            <a:ext cx="7524003" cy="905523"/>
          </a:xfrm>
        </p:spPr>
        <p:txBody>
          <a:bodyPr/>
          <a:lstStyle/>
          <a:p>
            <a:pPr algn="ctr"/>
            <a:r>
              <a:rPr lang="en-US" dirty="0"/>
              <a:t>Roads</a:t>
            </a:r>
          </a:p>
        </p:txBody>
      </p:sp>
      <p:sp>
        <p:nvSpPr>
          <p:cNvPr id="7" name="Title 12">
            <a:extLst>
              <a:ext uri="{FF2B5EF4-FFF2-40B4-BE49-F238E27FC236}">
                <a16:creationId xmlns:a16="http://schemas.microsoft.com/office/drawing/2014/main" id="{37C0A662-CAED-828D-BC7B-5A05A95EB34D}"/>
              </a:ext>
            </a:extLst>
          </p:cNvPr>
          <p:cNvSpPr txBox="1">
            <a:spLocks/>
          </p:cNvSpPr>
          <p:nvPr/>
        </p:nvSpPr>
        <p:spPr>
          <a:xfrm>
            <a:off x="257452" y="1873188"/>
            <a:ext cx="8762261"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Road paving began this week</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Roads to be completed:</a:t>
            </a:r>
          </a:p>
          <a:p>
            <a:pPr marL="803275" lvl="2"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Canal Road, Commodore Court, Dinghy Court, Fairhaven Court, Juneway Lane, Portside Court, Riverside Drive, and Weeping Willow Court</a:t>
            </a:r>
          </a:p>
          <a:p>
            <a:pPr marL="803275" lvl="2"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Work to be done by Asphalt Maintenance</a:t>
            </a:r>
          </a:p>
          <a:p>
            <a:pPr marL="803275" lvl="2"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Approved by Board on September 28, 2024 - </a:t>
            </a: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 total cost:  $170,173.50</a:t>
            </a:r>
          </a:p>
          <a:p>
            <a:pPr marL="346075" lvl="1"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Paving of Manklin Creek and Cathell Roads also began this week</a:t>
            </a:r>
          </a:p>
          <a:p>
            <a:pPr marL="803275" lvl="2"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Work being completed by Allan Myers Contractor</a:t>
            </a:r>
            <a:r>
              <a:rPr lang="en-US" dirty="0">
                <a:solidFill>
                  <a:prstClr val="black"/>
                </a:solidFill>
                <a:latin typeface="Century Gothic" panose="020B0502020202020204"/>
              </a:rPr>
              <a:t> (County contractor)</a:t>
            </a:r>
            <a:endPar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52115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DCBD10-CC15-357D-F293-03B7DD278E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E52FA-EF5B-0D4C-35CF-572E1EBFEA0F}"/>
              </a:ext>
            </a:extLst>
          </p:cNvPr>
          <p:cNvSpPr>
            <a:spLocks noGrp="1"/>
          </p:cNvSpPr>
          <p:nvPr>
            <p:ph type="title"/>
          </p:nvPr>
        </p:nvSpPr>
        <p:spPr>
          <a:xfrm>
            <a:off x="809997" y="417250"/>
            <a:ext cx="7524003" cy="905523"/>
          </a:xfrm>
        </p:spPr>
        <p:txBody>
          <a:bodyPr/>
          <a:lstStyle/>
          <a:p>
            <a:pPr algn="ctr"/>
            <a:r>
              <a:rPr lang="en-US" dirty="0"/>
              <a:t>Soft Shoreline Project</a:t>
            </a:r>
          </a:p>
        </p:txBody>
      </p:sp>
      <p:sp>
        <p:nvSpPr>
          <p:cNvPr id="7" name="Title 12">
            <a:extLst>
              <a:ext uri="{FF2B5EF4-FFF2-40B4-BE49-F238E27FC236}">
                <a16:creationId xmlns:a16="http://schemas.microsoft.com/office/drawing/2014/main" id="{02C17BB8-E781-3A51-313E-BBB02FE881FE}"/>
              </a:ext>
            </a:extLst>
          </p:cNvPr>
          <p:cNvSpPr txBox="1">
            <a:spLocks/>
          </p:cNvSpPr>
          <p:nvPr/>
        </p:nvSpPr>
        <p:spPr>
          <a:xfrm>
            <a:off x="124287" y="1873188"/>
            <a:ext cx="5033639"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What has been done:</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$150,000 grant received by Maryland Coastal Bays</a:t>
            </a:r>
          </a:p>
          <a:p>
            <a:pPr marL="1260475" lvl="3"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Funds went for planning  and design of the south gate pond project</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1260475" lvl="3"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Final conceptual drawings received 11/4/24</a:t>
            </a:r>
          </a:p>
          <a:p>
            <a:pPr marL="346075" lvl="1" indent="-346075">
              <a:spcBef>
                <a:spcPct val="0"/>
              </a:spcBef>
              <a:spcAft>
                <a:spcPts val="600"/>
              </a:spcAft>
              <a:buFont typeface="Arial" panose="020B0604020202020204" pitchFamily="34" charset="0"/>
              <a:buChar char="•"/>
              <a:defRPr/>
            </a:pPr>
            <a:r>
              <a:rPr lang="en-US" dirty="0">
                <a:solidFill>
                  <a:prstClr val="black"/>
                </a:solidFill>
              </a:rPr>
              <a:t>Cost estimates of project - $500K:</a:t>
            </a:r>
          </a:p>
          <a:p>
            <a:pPr marL="803275" lvl="2" indent="-346075">
              <a:spcBef>
                <a:spcPct val="0"/>
              </a:spcBef>
              <a:spcAft>
                <a:spcPts val="600"/>
              </a:spcAft>
              <a:buFont typeface="Arial" panose="020B0604020202020204" pitchFamily="34" charset="0"/>
              <a:buChar char="•"/>
              <a:defRPr/>
            </a:pPr>
            <a:r>
              <a:rPr lang="en-US" sz="1600" dirty="0">
                <a:solidFill>
                  <a:prstClr val="black"/>
                </a:solidFill>
              </a:rPr>
              <a:t>Submerged gravel wetland:  $200-$250K</a:t>
            </a:r>
          </a:p>
          <a:p>
            <a:pPr marL="803275" lvl="2" indent="-346075">
              <a:spcBef>
                <a:spcPct val="0"/>
              </a:spcBef>
              <a:spcAft>
                <a:spcPts val="600"/>
              </a:spcAft>
              <a:buFont typeface="Arial" panose="020B0604020202020204" pitchFamily="34" charset="0"/>
              <a:buChar char="•"/>
              <a:defRPr/>
            </a:pPr>
            <a:r>
              <a:rPr lang="en-US" sz="1600" dirty="0">
                <a:solidFill>
                  <a:prstClr val="black"/>
                </a:solidFill>
              </a:rPr>
              <a:t>Fishing area:  $100K</a:t>
            </a:r>
          </a:p>
          <a:p>
            <a:pPr marL="803275" lvl="2" indent="-346075">
              <a:spcBef>
                <a:spcPct val="0"/>
              </a:spcBef>
              <a:spcAft>
                <a:spcPts val="600"/>
              </a:spcAft>
              <a:buFont typeface="Arial" panose="020B0604020202020204" pitchFamily="34" charset="0"/>
              <a:buChar char="•"/>
              <a:defRPr/>
            </a:pPr>
            <a:r>
              <a:rPr lang="en-US" sz="1600" dirty="0">
                <a:solidFill>
                  <a:prstClr val="black"/>
                </a:solidFill>
              </a:rPr>
              <a:t>Landscaping:  $100-$150K</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Status:</a:t>
            </a: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Due to federal hold on grant funding, MCB has postponed the project until next year</a:t>
            </a:r>
          </a:p>
        </p:txBody>
      </p:sp>
      <p:pic>
        <p:nvPicPr>
          <p:cNvPr id="4" name="Picture 3">
            <a:extLst>
              <a:ext uri="{FF2B5EF4-FFF2-40B4-BE49-F238E27FC236}">
                <a16:creationId xmlns:a16="http://schemas.microsoft.com/office/drawing/2014/main" id="{002717C9-9E1A-3235-BB6B-363542A7D2CA}"/>
              </a:ext>
            </a:extLst>
          </p:cNvPr>
          <p:cNvPicPr>
            <a:picLocks noChangeAspect="1"/>
          </p:cNvPicPr>
          <p:nvPr/>
        </p:nvPicPr>
        <p:blipFill>
          <a:blip r:embed="rId2"/>
          <a:stretch>
            <a:fillRect/>
          </a:stretch>
        </p:blipFill>
        <p:spPr>
          <a:xfrm>
            <a:off x="5335480" y="1897921"/>
            <a:ext cx="3808520" cy="4957121"/>
          </a:xfrm>
          <a:prstGeom prst="rect">
            <a:avLst/>
          </a:prstGeom>
        </p:spPr>
      </p:pic>
    </p:spTree>
    <p:extLst>
      <p:ext uri="{BB962C8B-B14F-4D97-AF65-F5344CB8AC3E}">
        <p14:creationId xmlns:p14="http://schemas.microsoft.com/office/powerpoint/2010/main" val="555282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CF07A8D-786C-8A2D-C635-C41CB9963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C1EF70-692C-A0ED-5516-B581CF7195F0}"/>
              </a:ext>
            </a:extLst>
          </p:cNvPr>
          <p:cNvSpPr>
            <a:spLocks noGrp="1"/>
          </p:cNvSpPr>
          <p:nvPr>
            <p:ph type="title"/>
          </p:nvPr>
        </p:nvSpPr>
        <p:spPr>
          <a:xfrm>
            <a:off x="809997" y="417250"/>
            <a:ext cx="7524003" cy="905523"/>
          </a:xfrm>
        </p:spPr>
        <p:txBody>
          <a:bodyPr/>
          <a:lstStyle/>
          <a:p>
            <a:pPr algn="ctr"/>
            <a:r>
              <a:rPr lang="en-US" dirty="0"/>
              <a:t>Mailboxes</a:t>
            </a:r>
          </a:p>
        </p:txBody>
      </p:sp>
      <p:sp>
        <p:nvSpPr>
          <p:cNvPr id="7" name="Title 12">
            <a:extLst>
              <a:ext uri="{FF2B5EF4-FFF2-40B4-BE49-F238E27FC236}">
                <a16:creationId xmlns:a16="http://schemas.microsoft.com/office/drawing/2014/main" id="{0EC65927-82ED-1C22-1E5A-FA76537DAD52}"/>
              </a:ext>
            </a:extLst>
          </p:cNvPr>
          <p:cNvSpPr txBox="1">
            <a:spLocks/>
          </p:cNvSpPr>
          <p:nvPr/>
        </p:nvSpPr>
        <p:spPr>
          <a:xfrm>
            <a:off x="3124942" y="2130640"/>
            <a:ext cx="2885240" cy="4589755"/>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Phase I of mailbox repair/replacement completed</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Phase II beginning in May</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Wood Duck and Cannon Drive mailboxes to be replaced</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Total cost (including boxes, pedestals, and paving):  $72,519 (Wood Duck); $25,933 (Cannon)</a:t>
            </a:r>
          </a:p>
        </p:txBody>
      </p:sp>
      <p:pic>
        <p:nvPicPr>
          <p:cNvPr id="4" name="Picture 3" descr="A row of mailboxes on a sidewalk&#10;&#10;AI-generated content may be incorrect.">
            <a:extLst>
              <a:ext uri="{FF2B5EF4-FFF2-40B4-BE49-F238E27FC236}">
                <a16:creationId xmlns:a16="http://schemas.microsoft.com/office/drawing/2014/main" id="{EBDB437D-5C47-DC26-886A-064153D864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73189"/>
            <a:ext cx="3124941" cy="2343706"/>
          </a:xfrm>
          <a:prstGeom prst="rect">
            <a:avLst/>
          </a:prstGeom>
        </p:spPr>
      </p:pic>
      <p:pic>
        <p:nvPicPr>
          <p:cNvPr id="11" name="Picture 10" descr="A row of metal boxes&#10;&#10;AI-generated content may be incorrect.">
            <a:extLst>
              <a:ext uri="{FF2B5EF4-FFF2-40B4-BE49-F238E27FC236}">
                <a16:creationId xmlns:a16="http://schemas.microsoft.com/office/drawing/2014/main" id="{42D96D94-0B5D-9638-1BFE-638B3E08A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8" y="4528532"/>
            <a:ext cx="3124941" cy="2343706"/>
          </a:xfrm>
          <a:prstGeom prst="rect">
            <a:avLst/>
          </a:prstGeom>
        </p:spPr>
      </p:pic>
      <p:pic>
        <p:nvPicPr>
          <p:cNvPr id="13" name="Picture 12" descr="A grey metal box on a sidewalk&#10;&#10;AI-generated content may be incorrect.">
            <a:extLst>
              <a:ext uri="{FF2B5EF4-FFF2-40B4-BE49-F238E27FC236}">
                <a16:creationId xmlns:a16="http://schemas.microsoft.com/office/drawing/2014/main" id="{D3254D2D-CAE4-34B6-9FFE-A5C07005D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059" y="1895438"/>
            <a:ext cx="3124940" cy="2343705"/>
          </a:xfrm>
          <a:prstGeom prst="rect">
            <a:avLst/>
          </a:prstGeom>
        </p:spPr>
      </p:pic>
      <p:pic>
        <p:nvPicPr>
          <p:cNvPr id="15" name="Picture 14" descr="A row of mailboxes in front of a house&#10;&#10;AI-generated content may be incorrect.">
            <a:extLst>
              <a:ext uri="{FF2B5EF4-FFF2-40B4-BE49-F238E27FC236}">
                <a16:creationId xmlns:a16="http://schemas.microsoft.com/office/drawing/2014/main" id="{546CCD9F-2D3F-54D6-91A0-A2028B0355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059" y="4528532"/>
            <a:ext cx="3124940" cy="2343706"/>
          </a:xfrm>
          <a:prstGeom prst="rect">
            <a:avLst/>
          </a:prstGeom>
        </p:spPr>
      </p:pic>
    </p:spTree>
    <p:extLst>
      <p:ext uri="{BB962C8B-B14F-4D97-AF65-F5344CB8AC3E}">
        <p14:creationId xmlns:p14="http://schemas.microsoft.com/office/powerpoint/2010/main" val="3743064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p:txBody>
          <a:bodyPr>
            <a:noAutofit/>
          </a:bodyPr>
          <a:lstStyle/>
          <a:p>
            <a:pPr algn="ctr"/>
            <a:r>
              <a:rPr lang="en-US" b="1" u="sng" dirty="0">
                <a:solidFill>
                  <a:schemeClr val="tx1"/>
                </a:solidFill>
              </a:rPr>
              <a:t>CPI Violation Dashboard</a:t>
            </a:r>
            <a:br>
              <a:rPr lang="en-US" b="1" u="sng" dirty="0">
                <a:solidFill>
                  <a:schemeClr val="tx1"/>
                </a:solidFill>
              </a:rPr>
            </a:br>
            <a:r>
              <a:rPr lang="en-US" b="1" u="sng" dirty="0">
                <a:solidFill>
                  <a:schemeClr val="tx1"/>
                </a:solidFill>
              </a:rPr>
              <a:t>March</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3015504153"/>
              </p:ext>
            </p:extLst>
          </p:nvPr>
        </p:nvGraphicFramePr>
        <p:xfrm>
          <a:off x="109536" y="3091340"/>
          <a:ext cx="8847908" cy="950980"/>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497003325"/>
                    </a:ext>
                  </a:extLst>
                </a:gridCol>
                <a:gridCol w="2307832">
                  <a:extLst>
                    <a:ext uri="{9D8B030D-6E8A-4147-A177-3AD203B41FA5}">
                      <a16:colId xmlns:a16="http://schemas.microsoft.com/office/drawing/2014/main" val="1596258838"/>
                    </a:ext>
                  </a:extLst>
                </a:gridCol>
                <a:gridCol w="2479867">
                  <a:extLst>
                    <a:ext uri="{9D8B030D-6E8A-4147-A177-3AD203B41FA5}">
                      <a16:colId xmlns:a16="http://schemas.microsoft.com/office/drawing/2014/main" val="4124166728"/>
                    </a:ext>
                  </a:extLst>
                </a:gridCol>
                <a:gridCol w="1752377">
                  <a:extLst>
                    <a:ext uri="{9D8B030D-6E8A-4147-A177-3AD203B41FA5}">
                      <a16:colId xmlns:a16="http://schemas.microsoft.com/office/drawing/2014/main" val="2169824023"/>
                    </a:ext>
                  </a:extLst>
                </a:gridCol>
              </a:tblGrid>
              <a:tr h="342019">
                <a:tc>
                  <a:txBody>
                    <a:bodyPr/>
                    <a:lstStyle/>
                    <a:p>
                      <a:pPr algn="ctr"/>
                      <a:r>
                        <a:rPr lang="en-US" sz="1600" b="0" dirty="0">
                          <a:solidFill>
                            <a:schemeClr val="bg1"/>
                          </a:solidFill>
                          <a:effectLst/>
                        </a:rPr>
                        <a:t>As of 3/1/25</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bg1"/>
                          </a:solidFill>
                          <a:effectLst/>
                        </a:rPr>
                        <a:t>New Violations</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Violations</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As of 3/31/25</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583703"/>
                  </a:ext>
                </a:extLst>
              </a:tr>
              <a:tr h="608961">
                <a:tc>
                  <a:txBody>
                    <a:bodyPr/>
                    <a:lstStyle/>
                    <a:p>
                      <a:pPr algn="ctr"/>
                      <a:r>
                        <a:rPr lang="en-US" sz="1600" b="0" dirty="0">
                          <a:solidFill>
                            <a:schemeClr val="bg1"/>
                          </a:solidFill>
                          <a:latin typeface="+mj-lt"/>
                        </a:rPr>
                        <a:t>408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bg1"/>
                          </a:solidFill>
                          <a:latin typeface="+mj-lt"/>
                        </a:rPr>
                        <a:t>435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316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527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243918"/>
                  </a:ext>
                </a:extLst>
              </a:tr>
            </a:tbl>
          </a:graphicData>
        </a:graphic>
      </p:graphicFrame>
      <p:sp>
        <p:nvSpPr>
          <p:cNvPr id="10" name="TextBox 9">
            <a:extLst>
              <a:ext uri="{FF2B5EF4-FFF2-40B4-BE49-F238E27FC236}">
                <a16:creationId xmlns:a16="http://schemas.microsoft.com/office/drawing/2014/main" id="{5BAD86D9-C03E-4A30-A454-1333AEBA4A40}"/>
              </a:ext>
            </a:extLst>
          </p:cNvPr>
          <p:cNvSpPr txBox="1"/>
          <p:nvPr/>
        </p:nvSpPr>
        <p:spPr>
          <a:xfrm>
            <a:off x="122598" y="2723080"/>
            <a:ext cx="3283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Violations</a:t>
            </a:r>
          </a:p>
        </p:txBody>
      </p:sp>
      <p:sp>
        <p:nvSpPr>
          <p:cNvPr id="6" name="TextBox 5">
            <a:extLst>
              <a:ext uri="{FF2B5EF4-FFF2-40B4-BE49-F238E27FC236}">
                <a16:creationId xmlns:a16="http://schemas.microsoft.com/office/drawing/2014/main" id="{96545EED-5BDB-2387-3FB6-2B720D18D314}"/>
              </a:ext>
            </a:extLst>
          </p:cNvPr>
          <p:cNvSpPr txBox="1"/>
          <p:nvPr/>
        </p:nvSpPr>
        <p:spPr>
          <a:xfrm>
            <a:off x="122598" y="4509848"/>
            <a:ext cx="9144000" cy="2031325"/>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latin typeface="Gill Sans MT" panose="020B0502020104020203"/>
              </a:rPr>
              <a:t>435 violations initiated in March:  330 maintenance/trash/debris; 29 no permit;  6 signs;              70 miscellaneous</a:t>
            </a:r>
          </a:p>
          <a:p>
            <a:pPr marL="742950" lvl="1" indent="-285750" defTabSz="457200">
              <a:buFont typeface="Arial" panose="020B0604020202020204" pitchFamily="34" charset="0"/>
              <a:buChar char="•"/>
            </a:pPr>
            <a:r>
              <a:rPr lang="en-US" dirty="0">
                <a:solidFill>
                  <a:prstClr val="black"/>
                </a:solidFill>
                <a:latin typeface="Gill Sans MT" panose="020B0502020104020203"/>
              </a:rPr>
              <a:t>Miscellaneous violations includes easements, permit expiration, trailers, unregistered/junk vehicles, vehicle parking, and wire/metal fencing</a:t>
            </a:r>
          </a:p>
          <a:p>
            <a:pPr marL="285750" indent="-285750" defTabSz="457200">
              <a:buFont typeface="Arial" panose="020B0604020202020204" pitchFamily="34" charset="0"/>
              <a:buChar char="•"/>
            </a:pPr>
            <a:r>
              <a:rPr lang="en-US" dirty="0">
                <a:solidFill>
                  <a:prstClr val="black"/>
                </a:solidFill>
                <a:latin typeface="Gill Sans MT" panose="020B0502020104020203"/>
              </a:rPr>
              <a:t>316 violations complied out; 527 remain open</a:t>
            </a:r>
          </a:p>
          <a:p>
            <a:pPr marL="742950" lvl="1" indent="-285750" defTabSz="457200">
              <a:buFont typeface="Arial" panose="020B0604020202020204" pitchFamily="34" charset="0"/>
              <a:buChar char="•"/>
            </a:pPr>
            <a:r>
              <a:rPr lang="en-US" dirty="0">
                <a:solidFill>
                  <a:prstClr val="black"/>
                </a:solidFill>
                <a:latin typeface="Gill Sans MT" panose="020B0502020104020203"/>
              </a:rPr>
              <a:t>290 maintenance/trash/debris; 78 no permit; 8 signs; 151 miscellaneous</a:t>
            </a:r>
          </a:p>
          <a:p>
            <a:pPr marL="285750" indent="-285750" defTabSz="457200">
              <a:buFont typeface="Arial" panose="020B0604020202020204" pitchFamily="34" charset="0"/>
              <a:buChar char="•"/>
            </a:pPr>
            <a:r>
              <a:rPr lang="en-US" dirty="0">
                <a:solidFill>
                  <a:prstClr val="black"/>
                </a:solidFill>
                <a:latin typeface="Gill Sans MT" panose="020B0502020104020203"/>
              </a:rPr>
              <a:t>82 of the 527 violations still open are in legal</a:t>
            </a:r>
          </a:p>
        </p:txBody>
      </p:sp>
    </p:spTree>
    <p:extLst>
      <p:ext uri="{BB962C8B-B14F-4D97-AF65-F5344CB8AC3E}">
        <p14:creationId xmlns:p14="http://schemas.microsoft.com/office/powerpoint/2010/main" val="1554711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p:txBody>
          <a:bodyPr>
            <a:noAutofit/>
          </a:bodyPr>
          <a:lstStyle/>
          <a:p>
            <a:pPr algn="ctr"/>
            <a:r>
              <a:rPr lang="en-US" b="1" u="sng" dirty="0">
                <a:solidFill>
                  <a:schemeClr val="tx1"/>
                </a:solidFill>
              </a:rPr>
              <a:t>Work Orders</a:t>
            </a:r>
            <a:br>
              <a:rPr lang="en-US" b="1" u="sng" dirty="0">
                <a:solidFill>
                  <a:schemeClr val="tx1"/>
                </a:solidFill>
              </a:rPr>
            </a:br>
            <a:r>
              <a:rPr lang="en-US" b="1" u="sng" dirty="0">
                <a:solidFill>
                  <a:schemeClr val="tx1"/>
                </a:solidFill>
              </a:rPr>
              <a:t>March</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3483018613"/>
              </p:ext>
            </p:extLst>
          </p:nvPr>
        </p:nvGraphicFramePr>
        <p:xfrm>
          <a:off x="571175" y="2521994"/>
          <a:ext cx="8046719" cy="1409061"/>
        </p:xfrm>
        <a:graphic>
          <a:graphicData uri="http://schemas.openxmlformats.org/drawingml/2006/table">
            <a:tbl>
              <a:tblPr firstRow="1" bandRow="1">
                <a:tableStyleId>{5C22544A-7EE6-4342-B048-85BDC9FD1C3A}</a:tableStyleId>
              </a:tblPr>
              <a:tblGrid>
                <a:gridCol w="1797722">
                  <a:extLst>
                    <a:ext uri="{9D8B030D-6E8A-4147-A177-3AD203B41FA5}">
                      <a16:colId xmlns:a16="http://schemas.microsoft.com/office/drawing/2014/main" val="497003325"/>
                    </a:ext>
                  </a:extLst>
                </a:gridCol>
                <a:gridCol w="2164411">
                  <a:extLst>
                    <a:ext uri="{9D8B030D-6E8A-4147-A177-3AD203B41FA5}">
                      <a16:colId xmlns:a16="http://schemas.microsoft.com/office/drawing/2014/main" val="1596258838"/>
                    </a:ext>
                  </a:extLst>
                </a:gridCol>
                <a:gridCol w="2204843">
                  <a:extLst>
                    <a:ext uri="{9D8B030D-6E8A-4147-A177-3AD203B41FA5}">
                      <a16:colId xmlns:a16="http://schemas.microsoft.com/office/drawing/2014/main" val="4124166728"/>
                    </a:ext>
                  </a:extLst>
                </a:gridCol>
                <a:gridCol w="1879743">
                  <a:extLst>
                    <a:ext uri="{9D8B030D-6E8A-4147-A177-3AD203B41FA5}">
                      <a16:colId xmlns:a16="http://schemas.microsoft.com/office/drawing/2014/main" val="2169824023"/>
                    </a:ext>
                  </a:extLst>
                </a:gridCol>
              </a:tblGrid>
              <a:tr h="342019">
                <a:tc>
                  <a:txBody>
                    <a:bodyPr/>
                    <a:lstStyle/>
                    <a:p>
                      <a:pPr algn="ctr"/>
                      <a:r>
                        <a:rPr lang="en-US" sz="1600" b="0" dirty="0">
                          <a:solidFill>
                            <a:schemeClr val="bg1"/>
                          </a:solidFill>
                          <a:effectLst/>
                        </a:rPr>
                        <a:t>Open Work Orders as of 3/1/25</a:t>
                      </a:r>
                      <a:endParaRPr lang="en-US" sz="1600" b="0" dirty="0">
                        <a:solidFill>
                          <a:schemeClr val="bg1"/>
                        </a:solidFill>
                        <a:latin typeface="+mj-lt"/>
                      </a:endParaRPr>
                    </a:p>
                  </a:txBody>
                  <a:tcPr marL="68580" marR="68580" marT="34290" marB="34290"/>
                </a:tc>
                <a:tc>
                  <a:txBody>
                    <a:bodyPr/>
                    <a:lstStyle/>
                    <a:p>
                      <a:pPr algn="ctr"/>
                      <a:r>
                        <a:rPr lang="en-US" sz="1600" b="0" dirty="0">
                          <a:solidFill>
                            <a:schemeClr val="bg1"/>
                          </a:solidFill>
                          <a:effectLst/>
                        </a:rPr>
                        <a:t>New Work Orders</a:t>
                      </a:r>
                      <a:endParaRPr lang="en-US" sz="1600" b="0" dirty="0">
                        <a:solidFill>
                          <a:schemeClr val="bg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Work Orders</a:t>
                      </a:r>
                      <a:endParaRPr lang="en-US" sz="1600" b="0" dirty="0">
                        <a:solidFill>
                          <a:schemeClr val="bg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Open Work Orders as of 3/31/25</a:t>
                      </a:r>
                      <a:endParaRPr lang="en-US" sz="1600" b="0" dirty="0">
                        <a:solidFill>
                          <a:schemeClr val="bg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2384583703"/>
                  </a:ext>
                </a:extLst>
              </a:tr>
              <a:tr h="608961">
                <a:tc>
                  <a:txBody>
                    <a:bodyPr/>
                    <a:lstStyle/>
                    <a:p>
                      <a:pPr algn="ctr"/>
                      <a:r>
                        <a:rPr lang="en-US" sz="1600" b="0" dirty="0">
                          <a:solidFill>
                            <a:schemeClr val="bg1"/>
                          </a:solidFill>
                          <a:latin typeface="+mj-lt"/>
                        </a:rPr>
                        <a:t>52</a:t>
                      </a:r>
                    </a:p>
                  </a:txBody>
                  <a:tcPr marL="68580" marR="68580" marT="34290" marB="34290"/>
                </a:tc>
                <a:tc>
                  <a:txBody>
                    <a:bodyPr/>
                    <a:lstStyle/>
                    <a:p>
                      <a:pPr algn="ctr"/>
                      <a:r>
                        <a:rPr lang="en-US" sz="1600" b="0" dirty="0">
                          <a:solidFill>
                            <a:schemeClr val="bg1"/>
                          </a:solidFill>
                          <a:latin typeface="+mj-lt"/>
                        </a:rPr>
                        <a:t>118</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50</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120</a:t>
                      </a:r>
                    </a:p>
                  </a:txBody>
                  <a:tcPr marL="68580" marR="68580" marT="34290" marB="34290"/>
                </a:tc>
                <a:extLst>
                  <a:ext uri="{0D108BD9-81ED-4DB2-BD59-A6C34878D82A}">
                    <a16:rowId xmlns:a16="http://schemas.microsoft.com/office/drawing/2014/main" val="3281243918"/>
                  </a:ext>
                </a:extLst>
              </a:tr>
            </a:tbl>
          </a:graphicData>
        </a:graphic>
      </p:graphicFrame>
      <p:sp>
        <p:nvSpPr>
          <p:cNvPr id="2" name="TextBox 1">
            <a:extLst>
              <a:ext uri="{FF2B5EF4-FFF2-40B4-BE49-F238E27FC236}">
                <a16:creationId xmlns:a16="http://schemas.microsoft.com/office/drawing/2014/main" id="{496AD777-9903-050C-60B7-A95C92E997D2}"/>
              </a:ext>
            </a:extLst>
          </p:cNvPr>
          <p:cNvSpPr txBox="1"/>
          <p:nvPr/>
        </p:nvSpPr>
        <p:spPr>
          <a:xfrm>
            <a:off x="1001195" y="4502597"/>
            <a:ext cx="7332805" cy="1384995"/>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latin typeface="Gill Sans MT" panose="020B0502020104020203"/>
              </a:rPr>
              <a:t>118 work orders initiated in March:  8 bulkhead;  61 drainage;                                       15 grounds/landscaping; 6 roads; 3 signs; 25 general maintenance</a:t>
            </a:r>
          </a:p>
          <a:p>
            <a:pPr marL="285750" indent="-285750" defTabSz="457200">
              <a:buFont typeface="Arial" panose="020B0604020202020204" pitchFamily="34" charset="0"/>
              <a:buChar char="•"/>
            </a:pPr>
            <a:r>
              <a:rPr lang="en-US" dirty="0">
                <a:solidFill>
                  <a:prstClr val="black"/>
                </a:solidFill>
                <a:latin typeface="Gill Sans MT" panose="020B0502020104020203"/>
              </a:rPr>
              <a:t>Majority still open in drainage (65):</a:t>
            </a:r>
          </a:p>
          <a:p>
            <a:pPr marL="742950" lvl="1" indent="-285750" defTabSz="457200">
              <a:buFont typeface="Arial" panose="020B0604020202020204" pitchFamily="34" charset="0"/>
              <a:buChar char="•"/>
            </a:pPr>
            <a:r>
              <a:rPr lang="en-US" sz="1600" dirty="0">
                <a:solidFill>
                  <a:prstClr val="black"/>
                </a:solidFill>
                <a:latin typeface="Gill Sans MT" panose="020B0502020104020203"/>
              </a:rPr>
              <a:t>10 – over 30 days; 1 – over 60 days</a:t>
            </a:r>
          </a:p>
          <a:p>
            <a:pPr marL="1200150" lvl="2" indent="-285750" defTabSz="457200">
              <a:buFont typeface="Arial" panose="020B0604020202020204" pitchFamily="34" charset="0"/>
              <a:buChar char="•"/>
            </a:pPr>
            <a:r>
              <a:rPr lang="en-US" sz="1400" dirty="0">
                <a:solidFill>
                  <a:prstClr val="black"/>
                </a:solidFill>
                <a:latin typeface="Gill Sans MT" panose="020B0502020104020203"/>
              </a:rPr>
              <a:t>Average 1-4 work orders a day to complete depending upon severity</a:t>
            </a:r>
          </a:p>
        </p:txBody>
      </p:sp>
    </p:spTree>
    <p:extLst>
      <p:ext uri="{BB962C8B-B14F-4D97-AF65-F5344CB8AC3E}">
        <p14:creationId xmlns:p14="http://schemas.microsoft.com/office/powerpoint/2010/main" val="708287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809997" y="139332"/>
            <a:ext cx="7524003" cy="1663343"/>
          </a:xfrm>
        </p:spPr>
        <p:txBody>
          <a:bodyPr>
            <a:noAutofit/>
          </a:bodyPr>
          <a:lstStyle/>
          <a:p>
            <a:pPr algn="ctr"/>
            <a:r>
              <a:rPr lang="en-US" u="sng" dirty="0">
                <a:solidFill>
                  <a:schemeClr val="tx1"/>
                </a:solidFill>
              </a:rPr>
              <a:t>Customer Service Dashboard</a:t>
            </a:r>
            <a:br>
              <a:rPr lang="en-US" b="0" u="sng" dirty="0">
                <a:solidFill>
                  <a:schemeClr val="tx1"/>
                </a:solidFill>
              </a:rPr>
            </a:br>
            <a:r>
              <a:rPr lang="en-US" sz="3200" b="0" u="sng" dirty="0">
                <a:solidFill>
                  <a:schemeClr val="tx1"/>
                </a:solidFill>
              </a:rPr>
              <a:t>(from info@oceanpines.org)</a:t>
            </a:r>
            <a:br>
              <a:rPr lang="en-US" sz="3200" b="0" u="sng" dirty="0">
                <a:solidFill>
                  <a:schemeClr val="tx1"/>
                </a:solidFill>
              </a:rPr>
            </a:br>
            <a:r>
              <a:rPr lang="en-US" u="sng" dirty="0">
                <a:solidFill>
                  <a:schemeClr val="tx1"/>
                </a:solidFill>
              </a:rPr>
              <a:t>March</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310925986"/>
              </p:ext>
            </p:extLst>
          </p:nvPr>
        </p:nvGraphicFramePr>
        <p:xfrm>
          <a:off x="2159726" y="2125434"/>
          <a:ext cx="4977921" cy="2537460"/>
        </p:xfrm>
        <a:graphic>
          <a:graphicData uri="http://schemas.openxmlformats.org/drawingml/2006/table">
            <a:tbl>
              <a:tblPr firstRow="1" bandRow="1">
                <a:tableStyleId>{5C22544A-7EE6-4342-B048-85BDC9FD1C3A}</a:tableStyleId>
              </a:tblPr>
              <a:tblGrid>
                <a:gridCol w="2457906">
                  <a:extLst>
                    <a:ext uri="{9D8B030D-6E8A-4147-A177-3AD203B41FA5}">
                      <a16:colId xmlns:a16="http://schemas.microsoft.com/office/drawing/2014/main" val="160533530"/>
                    </a:ext>
                  </a:extLst>
                </a:gridCol>
                <a:gridCol w="2520015">
                  <a:extLst>
                    <a:ext uri="{9D8B030D-6E8A-4147-A177-3AD203B41FA5}">
                      <a16:colId xmlns:a16="http://schemas.microsoft.com/office/drawing/2014/main" val="2169824023"/>
                    </a:ext>
                  </a:extLst>
                </a:gridCol>
              </a:tblGrid>
              <a:tr h="227651">
                <a:tc>
                  <a:txBody>
                    <a:bodyPr/>
                    <a:lstStyle/>
                    <a:p>
                      <a:pPr algn="l"/>
                      <a:r>
                        <a:rPr lang="en-US" sz="1800" b="1" dirty="0">
                          <a:solidFill>
                            <a:schemeClr val="bg1"/>
                          </a:solidFill>
                        </a:rPr>
                        <a:t>Type</a:t>
                      </a:r>
                      <a:endParaRPr lang="en-US" sz="1800" b="1"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Received – Mar.</a:t>
                      </a:r>
                    </a:p>
                  </a:txBody>
                  <a:tcPr marL="68580" marR="68580" marT="34290" marB="34290" anchor="b"/>
                </a:tc>
                <a:extLst>
                  <a:ext uri="{0D108BD9-81ED-4DB2-BD59-A6C34878D82A}">
                    <a16:rowId xmlns:a16="http://schemas.microsoft.com/office/drawing/2014/main" val="2384583703"/>
                  </a:ext>
                </a:extLst>
              </a:tr>
              <a:tr h="250417">
                <a:tc>
                  <a:txBody>
                    <a:bodyPr/>
                    <a:lstStyle/>
                    <a:p>
                      <a:pPr algn="l"/>
                      <a:r>
                        <a:rPr lang="en-US" sz="1800" dirty="0">
                          <a:solidFill>
                            <a:schemeClr val="bg1"/>
                          </a:solidFill>
                        </a:rPr>
                        <a:t>Amenities</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28</a:t>
                      </a:r>
                    </a:p>
                  </a:txBody>
                  <a:tcPr marL="68580" marR="68580" marT="34290" marB="34290"/>
                </a:tc>
                <a:extLst>
                  <a:ext uri="{0D108BD9-81ED-4DB2-BD59-A6C34878D82A}">
                    <a16:rowId xmlns:a16="http://schemas.microsoft.com/office/drawing/2014/main" val="2769008789"/>
                  </a:ext>
                </a:extLst>
              </a:tr>
              <a:tr h="250417">
                <a:tc>
                  <a:txBody>
                    <a:bodyPr/>
                    <a:lstStyle/>
                    <a:p>
                      <a:pPr algn="l"/>
                      <a:r>
                        <a:rPr lang="en-US" sz="1800" dirty="0">
                          <a:solidFill>
                            <a:schemeClr val="bg1"/>
                          </a:solidFill>
                        </a:rPr>
                        <a:t>CPI</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14</a:t>
                      </a:r>
                    </a:p>
                  </a:txBody>
                  <a:tcPr marL="68580" marR="68580" marT="34290" marB="34290"/>
                </a:tc>
                <a:extLst>
                  <a:ext uri="{0D108BD9-81ED-4DB2-BD59-A6C34878D82A}">
                    <a16:rowId xmlns:a16="http://schemas.microsoft.com/office/drawing/2014/main" val="3958475169"/>
                  </a:ext>
                </a:extLst>
              </a:tr>
              <a:tr h="250417">
                <a:tc>
                  <a:txBody>
                    <a:bodyPr/>
                    <a:lstStyle/>
                    <a:p>
                      <a:pPr algn="l"/>
                      <a:r>
                        <a:rPr lang="en-US" sz="1800" dirty="0">
                          <a:solidFill>
                            <a:schemeClr val="bg1"/>
                          </a:solidFill>
                        </a:rPr>
                        <a:t>Drainage</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5</a:t>
                      </a:r>
                    </a:p>
                  </a:txBody>
                  <a:tcPr marL="68580" marR="68580" marT="34290" marB="34290"/>
                </a:tc>
                <a:extLst>
                  <a:ext uri="{0D108BD9-81ED-4DB2-BD59-A6C34878D82A}">
                    <a16:rowId xmlns:a16="http://schemas.microsoft.com/office/drawing/2014/main" val="1924032667"/>
                  </a:ext>
                </a:extLst>
              </a:tr>
              <a:tr h="317588">
                <a:tc>
                  <a:txBody>
                    <a:bodyPr/>
                    <a:lstStyle/>
                    <a:p>
                      <a:pPr algn="l"/>
                      <a:r>
                        <a:rPr lang="en-US" sz="1800" b="0" dirty="0">
                          <a:solidFill>
                            <a:schemeClr val="bg1"/>
                          </a:solidFill>
                          <a:effectLst/>
                        </a:rPr>
                        <a:t>General </a:t>
                      </a:r>
                      <a:endParaRPr lang="en-US" sz="1800" b="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22</a:t>
                      </a:r>
                    </a:p>
                  </a:txBody>
                  <a:tcPr marL="68580" marR="68580" marT="34290" marB="34290"/>
                </a:tc>
                <a:extLst>
                  <a:ext uri="{0D108BD9-81ED-4DB2-BD59-A6C34878D82A}">
                    <a16:rowId xmlns:a16="http://schemas.microsoft.com/office/drawing/2014/main" val="1279019372"/>
                  </a:ext>
                </a:extLst>
              </a:tr>
              <a:tr h="250417">
                <a:tc>
                  <a:txBody>
                    <a:bodyPr/>
                    <a:lstStyle/>
                    <a:p>
                      <a:r>
                        <a:rPr lang="en-US" sz="1800" dirty="0">
                          <a:solidFill>
                            <a:schemeClr val="bg1"/>
                          </a:solidFill>
                        </a:rPr>
                        <a:t>Public Works</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800" b="0" dirty="0">
                          <a:solidFill>
                            <a:schemeClr val="bg1"/>
                          </a:solidFill>
                          <a:latin typeface="Century Gothic" panose="020B0502020202020204" pitchFamily="34" charset="0"/>
                          <a:cs typeface="Times New Roman" panose="02020603050405020304" pitchFamily="18" charset="0"/>
                        </a:rPr>
                        <a:t>11</a:t>
                      </a:r>
                    </a:p>
                  </a:txBody>
                  <a:tcPr marL="68580" marR="68580" marT="34290" marB="34290"/>
                </a:tc>
                <a:extLst>
                  <a:ext uri="{0D108BD9-81ED-4DB2-BD59-A6C34878D82A}">
                    <a16:rowId xmlns:a16="http://schemas.microsoft.com/office/drawing/2014/main" val="1862857128"/>
                  </a:ext>
                </a:extLst>
              </a:tr>
              <a:tr h="250417">
                <a:tc>
                  <a:txBody>
                    <a:bodyPr/>
                    <a:lstStyle/>
                    <a:p>
                      <a:r>
                        <a:rPr lang="en-US" sz="1800" b="1" dirty="0">
                          <a:solidFill>
                            <a:schemeClr val="bg1"/>
                          </a:solidFill>
                        </a:rPr>
                        <a:t>TOTAL</a:t>
                      </a:r>
                      <a:endParaRPr lang="en-US" sz="1800" b="1"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800" b="1" dirty="0">
                          <a:solidFill>
                            <a:schemeClr val="bg1"/>
                          </a:solidFill>
                          <a:latin typeface="Century Gothic" panose="020B0502020202020204" pitchFamily="34" charset="0"/>
                          <a:cs typeface="Times New Roman" panose="02020603050405020304" pitchFamily="18" charset="0"/>
                        </a:rPr>
                        <a:t>80</a:t>
                      </a:r>
                    </a:p>
                  </a:txBody>
                  <a:tcPr marL="68580" marR="68580" marT="34290" marB="34290"/>
                </a:tc>
                <a:extLst>
                  <a:ext uri="{0D108BD9-81ED-4DB2-BD59-A6C34878D82A}">
                    <a16:rowId xmlns:a16="http://schemas.microsoft.com/office/drawing/2014/main" val="1802448314"/>
                  </a:ext>
                </a:extLst>
              </a:tr>
            </a:tbl>
          </a:graphicData>
        </a:graphic>
      </p:graphicFrame>
      <p:pic>
        <p:nvPicPr>
          <p:cNvPr id="5" name="Picture 2">
            <a:extLst>
              <a:ext uri="{FF2B5EF4-FFF2-40B4-BE49-F238E27FC236}">
                <a16:creationId xmlns:a16="http://schemas.microsoft.com/office/drawing/2014/main" id="{97C8FB9E-F9E1-9DA5-4E9C-7C66AD0CD3AF}"/>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800350" y="4802772"/>
            <a:ext cx="3708179" cy="1957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34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723899" y="885433"/>
            <a:ext cx="7696201" cy="2543567"/>
          </a:xfrm>
          <a:effectLst/>
        </p:spPr>
        <p:txBody>
          <a:bodyPr vert="horz" lIns="91440" tIns="45720" rIns="91440" bIns="45720" rtlCol="0" anchor="b">
            <a:normAutofit/>
          </a:bodyPr>
          <a:lstStyle/>
          <a:p>
            <a:pPr algn="ctr"/>
            <a:r>
              <a:rPr lang="en-US" sz="5400" dirty="0">
                <a:solidFill>
                  <a:schemeClr val="tx1"/>
                </a:solidFill>
                <a:cs typeface="+mj-cs"/>
              </a:rPr>
              <a:t>Financials</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1886750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8315" y="354168"/>
            <a:ext cx="5707559" cy="1043201"/>
          </a:xfrm>
        </p:spPr>
        <p:txBody>
          <a:bodyPr>
            <a:normAutofit/>
          </a:bodyPr>
          <a:lstStyle/>
          <a:p>
            <a:pPr algn="ctr"/>
            <a:r>
              <a:rPr lang="en-US" sz="2700" dirty="0">
                <a:latin typeface="Century Gothic" panose="020B0502020202020204" pitchFamily="34" charset="0"/>
              </a:rPr>
              <a:t>MONTH OF MARCH 2025 </a:t>
            </a:r>
            <a:br>
              <a:rPr lang="en-US" sz="2700" dirty="0">
                <a:latin typeface="Century Gothic" panose="020B0502020202020204" pitchFamily="34" charset="0"/>
              </a:rPr>
            </a:br>
            <a:r>
              <a:rPr lang="en-US" sz="2700" dirty="0">
                <a:latin typeface="Franklin Gothic Medium" panose="020B0603020102020204" pitchFamily="34" charset="0"/>
              </a:rPr>
              <a:t>FINANCIAL RESULTS</a:t>
            </a:r>
          </a:p>
        </p:txBody>
      </p:sp>
      <p:graphicFrame>
        <p:nvGraphicFramePr>
          <p:cNvPr id="5" name="Object 4">
            <a:extLst>
              <a:ext uri="{FF2B5EF4-FFF2-40B4-BE49-F238E27FC236}">
                <a16:creationId xmlns:a16="http://schemas.microsoft.com/office/drawing/2014/main" id="{48C97D01-AA09-428D-AA3A-BA5D88451A6E}"/>
              </a:ext>
            </a:extLst>
          </p:cNvPr>
          <p:cNvGraphicFramePr>
            <a:graphicFrameLocks noChangeAspect="1"/>
          </p:cNvGraphicFramePr>
          <p:nvPr>
            <p:extLst>
              <p:ext uri="{D42A27DB-BD31-4B8C-83A1-F6EECF244321}">
                <p14:modId xmlns:p14="http://schemas.microsoft.com/office/powerpoint/2010/main" val="2909669390"/>
              </p:ext>
            </p:extLst>
          </p:nvPr>
        </p:nvGraphicFramePr>
        <p:xfrm>
          <a:off x="1551294" y="2217296"/>
          <a:ext cx="6041411" cy="4435458"/>
        </p:xfrm>
        <a:graphic>
          <a:graphicData uri="http://schemas.openxmlformats.org/presentationml/2006/ole">
            <mc:AlternateContent xmlns:mc="http://schemas.openxmlformats.org/markup-compatibility/2006">
              <mc:Choice xmlns:v="urn:schemas-microsoft-com:vml" Requires="v">
                <p:oleObj name="Worksheet" r:id="rId2" imgW="4495829" imgH="4638629" progId="Excel.Sheet.12">
                  <p:embed/>
                </p:oleObj>
              </mc:Choice>
              <mc:Fallback>
                <p:oleObj name="Worksheet" r:id="rId2" imgW="4495829" imgH="4638629" progId="Excel.Sheet.12">
                  <p:embed/>
                  <p:pic>
                    <p:nvPicPr>
                      <p:cNvPr id="5" name="Object 4">
                        <a:extLst>
                          <a:ext uri="{FF2B5EF4-FFF2-40B4-BE49-F238E27FC236}">
                            <a16:creationId xmlns:a16="http://schemas.microsoft.com/office/drawing/2014/main" id="{48C97D01-AA09-428D-AA3A-BA5D88451A6E}"/>
                          </a:ext>
                        </a:extLst>
                      </p:cNvPr>
                      <p:cNvPicPr/>
                      <p:nvPr/>
                    </p:nvPicPr>
                    <p:blipFill>
                      <a:blip r:embed="rId3"/>
                      <a:stretch>
                        <a:fillRect/>
                      </a:stretch>
                    </p:blipFill>
                    <p:spPr>
                      <a:xfrm>
                        <a:off x="1551294" y="2217296"/>
                        <a:ext cx="6041411" cy="4435458"/>
                      </a:xfrm>
                      <a:prstGeom prst="rect">
                        <a:avLst/>
                      </a:prstGeom>
                    </p:spPr>
                  </p:pic>
                </p:oleObj>
              </mc:Fallback>
            </mc:AlternateContent>
          </a:graphicData>
        </a:graphic>
      </p:graphicFrame>
    </p:spTree>
    <p:extLst>
      <p:ext uri="{BB962C8B-B14F-4D97-AF65-F5344CB8AC3E}">
        <p14:creationId xmlns:p14="http://schemas.microsoft.com/office/powerpoint/2010/main" val="366143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19" y="643467"/>
            <a:ext cx="8188361"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2DA06C59-3F02-F27D-BA1E-8E9684FDB7F5}"/>
              </a:ext>
            </a:extLst>
          </p:cNvPr>
          <p:cNvSpPr txBox="1"/>
          <p:nvPr/>
        </p:nvSpPr>
        <p:spPr>
          <a:xfrm>
            <a:off x="852265" y="870012"/>
            <a:ext cx="7434428" cy="5157919"/>
          </a:xfrm>
          <a:prstGeom prst="rect">
            <a:avLst/>
          </a:prstGeom>
          <a:effectLst/>
        </p:spPr>
        <p:txBody>
          <a:bodyPr vert="horz" lIns="91440" tIns="45720" rIns="91440" bIns="45720" rtlCol="0" anchor="t" anchorCtr="0">
            <a:noAutofit/>
          </a:bodyPr>
          <a:lstStyle/>
          <a:p>
            <a:pPr marL="0" lvl="0" defTabSz="457200">
              <a:lnSpc>
                <a:spcPct val="120000"/>
              </a:lnSpc>
              <a:spcBef>
                <a:spcPct val="0"/>
              </a:spcBef>
            </a:pPr>
            <a:r>
              <a:rPr lang="en-US" sz="2000" b="1" u="sng" dirty="0">
                <a:latin typeface="+mj-lt"/>
                <a:ea typeface="+mj-ea"/>
                <a:cs typeface="+mj-cs"/>
              </a:rPr>
              <a:t>Initiatives</a:t>
            </a:r>
            <a:endParaRPr lang="en-US" sz="2000" dirty="0">
              <a:latin typeface="+mj-lt"/>
              <a:ea typeface="+mj-ea"/>
              <a:cs typeface="+mj-cs"/>
            </a:endParaRP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Watch Party</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Golf</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Racquet Sports Building</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Bocce Ball Courts</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Jet Ski Lifts</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Kayak Racks</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Maintenance</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Landscaping</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Gym Floor</a:t>
            </a:r>
          </a:p>
          <a:p>
            <a:pPr marL="461963" lvl="1" indent="-230188" defTabSz="457200">
              <a:lnSpc>
                <a:spcPct val="120000"/>
              </a:lnSpc>
              <a:spcBef>
                <a:spcPct val="0"/>
              </a:spcBef>
              <a:buFont typeface="Arial" panose="020B0604020202020204" pitchFamily="34" charset="0"/>
              <a:buChar char="•"/>
              <a:defRPr/>
            </a:pPr>
            <a:r>
              <a:rPr lang="en-US" sz="2000" dirty="0">
                <a:latin typeface="+mj-lt"/>
                <a:ea typeface="+mj-ea"/>
                <a:cs typeface="+mj-cs"/>
              </a:rPr>
              <a:t>Roads</a:t>
            </a:r>
          </a:p>
          <a:p>
            <a:pPr marL="461963" lvl="1" indent="-230188" defTabSz="457200">
              <a:lnSpc>
                <a:spcPct val="120000"/>
              </a:lnSpc>
              <a:spcBef>
                <a:spcPct val="0"/>
              </a:spcBef>
              <a:buFont typeface="Arial" panose="020B0604020202020204" pitchFamily="34" charset="0"/>
              <a:buChar char="•"/>
              <a:defRPr/>
            </a:pPr>
            <a:r>
              <a:rPr lang="en-US" sz="2000" dirty="0">
                <a:latin typeface="+mj-lt"/>
                <a:ea typeface="+mj-ea"/>
                <a:cs typeface="+mj-cs"/>
              </a:rPr>
              <a:t>Soft Shoreline Project</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Mailboxes</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M</a:t>
            </a:r>
            <a:r>
              <a:rPr lang="en-US" spc="0" baseline="0" dirty="0">
                <a:latin typeface="+mj-lt"/>
                <a:ea typeface="+mj-ea"/>
                <a:cs typeface="+mj-cs"/>
              </a:rPr>
              <a:t>etrics</a:t>
            </a:r>
          </a:p>
        </p:txBody>
      </p:sp>
    </p:spTree>
    <p:extLst>
      <p:ext uri="{BB962C8B-B14F-4D97-AF65-F5344CB8AC3E}">
        <p14:creationId xmlns:p14="http://schemas.microsoft.com/office/powerpoint/2010/main" val="429328899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0220" y="442928"/>
            <a:ext cx="5623560" cy="1105629"/>
          </a:xfrm>
        </p:spPr>
        <p:txBody>
          <a:bodyPr>
            <a:normAutofit fontScale="90000"/>
          </a:bodyPr>
          <a:lstStyle/>
          <a:p>
            <a:pPr algn="ctr"/>
            <a:r>
              <a:rPr lang="en-US" sz="3000" dirty="0">
                <a:latin typeface="Century Gothic" panose="020B0502020202020204" pitchFamily="34" charset="0"/>
              </a:rPr>
              <a:t>MARCH 2025 YTD</a:t>
            </a:r>
            <a:br>
              <a:rPr lang="en-US" sz="3000" dirty="0">
                <a:latin typeface="Century Gothic" panose="020B0502020202020204" pitchFamily="34" charset="0"/>
              </a:rPr>
            </a:br>
            <a:r>
              <a:rPr lang="en-US" sz="3000" dirty="0">
                <a:latin typeface="Century Gothic" panose="020B0502020202020204" pitchFamily="34" charset="0"/>
              </a:rPr>
              <a:t>FINANCIAL RESULTS</a:t>
            </a:r>
            <a:br>
              <a:rPr lang="en-US" sz="2700" dirty="0">
                <a:latin typeface="Century Gothic" panose="020B0502020202020204" pitchFamily="34" charset="0"/>
              </a:rPr>
            </a:br>
            <a:endParaRPr lang="en-US" sz="2025" dirty="0">
              <a:latin typeface="Franklin Gothic Medium" panose="020B0603020102020204" pitchFamily="34" charset="0"/>
            </a:endParaRPr>
          </a:p>
        </p:txBody>
      </p:sp>
      <p:graphicFrame>
        <p:nvGraphicFramePr>
          <p:cNvPr id="3" name="Object 2">
            <a:extLst>
              <a:ext uri="{FF2B5EF4-FFF2-40B4-BE49-F238E27FC236}">
                <a16:creationId xmlns:a16="http://schemas.microsoft.com/office/drawing/2014/main" id="{38B63D6D-FA29-27AF-8384-B8A965A59FB5}"/>
              </a:ext>
            </a:extLst>
          </p:cNvPr>
          <p:cNvGraphicFramePr>
            <a:graphicFrameLocks noChangeAspect="1"/>
          </p:cNvGraphicFramePr>
          <p:nvPr>
            <p:extLst>
              <p:ext uri="{D42A27DB-BD31-4B8C-83A1-F6EECF244321}">
                <p14:modId xmlns:p14="http://schemas.microsoft.com/office/powerpoint/2010/main" val="1611964476"/>
              </p:ext>
            </p:extLst>
          </p:nvPr>
        </p:nvGraphicFramePr>
        <p:xfrm>
          <a:off x="1651973" y="2238712"/>
          <a:ext cx="5840054" cy="4330592"/>
        </p:xfrm>
        <a:graphic>
          <a:graphicData uri="http://schemas.openxmlformats.org/presentationml/2006/ole">
            <mc:AlternateContent xmlns:mc="http://schemas.openxmlformats.org/markup-compatibility/2006">
              <mc:Choice xmlns:v="urn:schemas-microsoft-com:vml" Requires="v">
                <p:oleObj name="Worksheet" r:id="rId2" imgW="4495829" imgH="4638629" progId="Excel.Sheet.12">
                  <p:embed/>
                </p:oleObj>
              </mc:Choice>
              <mc:Fallback>
                <p:oleObj name="Worksheet" r:id="rId2" imgW="4495829" imgH="4638629" progId="Excel.Sheet.12">
                  <p:embed/>
                  <p:pic>
                    <p:nvPicPr>
                      <p:cNvPr id="3" name="Object 2">
                        <a:extLst>
                          <a:ext uri="{FF2B5EF4-FFF2-40B4-BE49-F238E27FC236}">
                            <a16:creationId xmlns:a16="http://schemas.microsoft.com/office/drawing/2014/main" id="{38B63D6D-FA29-27AF-8384-B8A965A59FB5}"/>
                          </a:ext>
                        </a:extLst>
                      </p:cNvPr>
                      <p:cNvPicPr/>
                      <p:nvPr/>
                    </p:nvPicPr>
                    <p:blipFill>
                      <a:blip r:embed="rId3"/>
                      <a:stretch>
                        <a:fillRect/>
                      </a:stretch>
                    </p:blipFill>
                    <p:spPr>
                      <a:xfrm>
                        <a:off x="1651973" y="2238712"/>
                        <a:ext cx="5840054" cy="4330592"/>
                      </a:xfrm>
                      <a:prstGeom prst="rect">
                        <a:avLst/>
                      </a:prstGeom>
                    </p:spPr>
                  </p:pic>
                </p:oleObj>
              </mc:Fallback>
            </mc:AlternateContent>
          </a:graphicData>
        </a:graphic>
      </p:graphicFrame>
    </p:spTree>
    <p:extLst>
      <p:ext uri="{BB962C8B-B14F-4D97-AF65-F5344CB8AC3E}">
        <p14:creationId xmlns:p14="http://schemas.microsoft.com/office/powerpoint/2010/main" val="207406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1578836" y="499245"/>
            <a:ext cx="5986328" cy="868748"/>
          </a:xfrm>
        </p:spPr>
        <p:txBody>
          <a:bodyPr>
            <a:noAutofit/>
          </a:bodyPr>
          <a:lstStyle/>
          <a:p>
            <a:pPr algn="ctr"/>
            <a:r>
              <a:rPr lang="en-US" sz="2700" dirty="0">
                <a:latin typeface="Century Gothic" panose="020B0502020202020204" pitchFamily="34" charset="0"/>
              </a:rPr>
              <a:t>UNAUDITED RESERVE SUMMARY </a:t>
            </a:r>
            <a:br>
              <a:rPr lang="en-US" sz="2700" dirty="0">
                <a:latin typeface="Century Gothic" panose="020B0502020202020204" pitchFamily="34" charset="0"/>
              </a:rPr>
            </a:br>
            <a:r>
              <a:rPr lang="en-US" sz="2700" dirty="0">
                <a:latin typeface="Century Gothic" panose="020B0502020202020204" pitchFamily="34" charset="0"/>
              </a:rPr>
              <a:t>MARCH 2025 ($ MILLIONS)</a:t>
            </a: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nvGraphicFramePr>
        <p:xfrm>
          <a:off x="1093198" y="2510609"/>
          <a:ext cx="6957606" cy="2837420"/>
        </p:xfrm>
        <a:graphic>
          <a:graphicData uri="http://schemas.openxmlformats.org/drawingml/2006/table">
            <a:tbl>
              <a:tblPr firstRow="1" bandRow="1">
                <a:tableStyleId>{5C22544A-7EE6-4342-B048-85BDC9FD1C3A}</a:tableStyleId>
              </a:tblPr>
              <a:tblGrid>
                <a:gridCol w="1702835">
                  <a:extLst>
                    <a:ext uri="{9D8B030D-6E8A-4147-A177-3AD203B41FA5}">
                      <a16:colId xmlns:a16="http://schemas.microsoft.com/office/drawing/2014/main" val="1394482498"/>
                    </a:ext>
                  </a:extLst>
                </a:gridCol>
                <a:gridCol w="924699">
                  <a:extLst>
                    <a:ext uri="{9D8B030D-6E8A-4147-A177-3AD203B41FA5}">
                      <a16:colId xmlns:a16="http://schemas.microsoft.com/office/drawing/2014/main" val="3016120161"/>
                    </a:ext>
                  </a:extLst>
                </a:gridCol>
                <a:gridCol w="1071586">
                  <a:extLst>
                    <a:ext uri="{9D8B030D-6E8A-4147-A177-3AD203B41FA5}">
                      <a16:colId xmlns:a16="http://schemas.microsoft.com/office/drawing/2014/main" val="3864248913"/>
                    </a:ext>
                  </a:extLst>
                </a:gridCol>
                <a:gridCol w="958257">
                  <a:extLst>
                    <a:ext uri="{9D8B030D-6E8A-4147-A177-3AD203B41FA5}">
                      <a16:colId xmlns:a16="http://schemas.microsoft.com/office/drawing/2014/main" val="963910479"/>
                    </a:ext>
                  </a:extLst>
                </a:gridCol>
                <a:gridCol w="918641">
                  <a:extLst>
                    <a:ext uri="{9D8B030D-6E8A-4147-A177-3AD203B41FA5}">
                      <a16:colId xmlns:a16="http://schemas.microsoft.com/office/drawing/2014/main" val="2806363114"/>
                    </a:ext>
                  </a:extLst>
                </a:gridCol>
                <a:gridCol w="779335">
                  <a:extLst>
                    <a:ext uri="{9D8B030D-6E8A-4147-A177-3AD203B41FA5}">
                      <a16:colId xmlns:a16="http://schemas.microsoft.com/office/drawing/2014/main" val="2625739660"/>
                    </a:ext>
                  </a:extLst>
                </a:gridCol>
                <a:gridCol w="602253">
                  <a:extLst>
                    <a:ext uri="{9D8B030D-6E8A-4147-A177-3AD203B41FA5}">
                      <a16:colId xmlns:a16="http://schemas.microsoft.com/office/drawing/2014/main" val="2085935011"/>
                    </a:ext>
                  </a:extLst>
                </a:gridCol>
              </a:tblGrid>
              <a:tr h="548640">
                <a:tc>
                  <a:txBody>
                    <a:bodyPr/>
                    <a:lstStyle/>
                    <a:p>
                      <a:endParaRPr lang="en-US" sz="1400" dirty="0">
                        <a:latin typeface="Franklin Gothic Medium" panose="020B0603020102020204" pitchFamily="34" charset="0"/>
                      </a:endParaRPr>
                    </a:p>
                  </a:txBody>
                  <a:tcPr marL="51435" marR="51435" marT="34290" marB="34290"/>
                </a:tc>
                <a:tc>
                  <a:txBody>
                    <a:bodyPr/>
                    <a:lstStyle/>
                    <a:p>
                      <a:pPr algn="ctr"/>
                      <a:r>
                        <a:rPr lang="en-US" sz="1600" dirty="0">
                          <a:latin typeface="Franklin Gothic Medium" panose="020B0603020102020204" pitchFamily="34" charset="0"/>
                        </a:rPr>
                        <a:t>General Replace</a:t>
                      </a:r>
                    </a:p>
                  </a:txBody>
                  <a:tcPr marL="51435" marR="51435" marT="34290" marB="34290" anchor="ctr"/>
                </a:tc>
                <a:tc>
                  <a:txBody>
                    <a:bodyPr/>
                    <a:lstStyle/>
                    <a:p>
                      <a:pPr algn="ctr"/>
                      <a:r>
                        <a:rPr lang="en-US" sz="1600" dirty="0">
                          <a:latin typeface="Franklin Gothic Medium" panose="020B0603020102020204" pitchFamily="34" charset="0"/>
                        </a:rPr>
                        <a:t>Bulkheads</a:t>
                      </a:r>
                    </a:p>
                  </a:txBody>
                  <a:tcPr marL="51435" marR="51435" marT="34290" marB="34290" anchor="ctr"/>
                </a:tc>
                <a:tc>
                  <a:txBody>
                    <a:bodyPr/>
                    <a:lstStyle/>
                    <a:p>
                      <a:pPr algn="ctr"/>
                      <a:r>
                        <a:rPr lang="en-US" sz="1600" dirty="0">
                          <a:latin typeface="Franklin Gothic Medium" panose="020B0603020102020204" pitchFamily="34" charset="0"/>
                        </a:rPr>
                        <a:t>Roads</a:t>
                      </a:r>
                    </a:p>
                  </a:txBody>
                  <a:tcPr marL="51435" marR="51435" marT="34290" marB="34290" anchor="ctr"/>
                </a:tc>
                <a:tc>
                  <a:txBody>
                    <a:bodyPr/>
                    <a:lstStyle/>
                    <a:p>
                      <a:pPr algn="ctr"/>
                      <a:r>
                        <a:rPr lang="en-US" sz="1600" dirty="0">
                          <a:latin typeface="Franklin Gothic Medium" panose="020B0603020102020204" pitchFamily="34" charset="0"/>
                        </a:rPr>
                        <a:t>Drainage</a:t>
                      </a:r>
                    </a:p>
                  </a:txBody>
                  <a:tcPr marL="51435" marR="51435" marT="34290" marB="34290" anchor="ctr"/>
                </a:tc>
                <a:tc>
                  <a:txBody>
                    <a:bodyPr/>
                    <a:lstStyle/>
                    <a:p>
                      <a:pPr algn="ctr"/>
                      <a:r>
                        <a:rPr lang="en-US" sz="1600" dirty="0">
                          <a:latin typeface="Franklin Gothic Medium" panose="020B0603020102020204" pitchFamily="34" charset="0"/>
                        </a:rPr>
                        <a:t>New Capital</a:t>
                      </a:r>
                    </a:p>
                  </a:txBody>
                  <a:tcPr marL="51435" marR="51435" marT="34290" marB="34290" anchor="ctr"/>
                </a:tc>
                <a:tc>
                  <a:txBody>
                    <a:bodyPr/>
                    <a:lstStyle/>
                    <a:p>
                      <a:pPr algn="ctr"/>
                      <a:r>
                        <a:rPr lang="en-US" sz="1600" dirty="0">
                          <a:latin typeface="Franklin Gothic Medium" panose="020B0603020102020204" pitchFamily="34" charset="0"/>
                        </a:rPr>
                        <a:t>Total</a:t>
                      </a:r>
                    </a:p>
                  </a:txBody>
                  <a:tcPr marL="51435" marR="51435" marT="34290" marB="34290" anchor="ctr"/>
                </a:tc>
                <a:extLst>
                  <a:ext uri="{0D108BD9-81ED-4DB2-BD59-A6C34878D82A}">
                    <a16:rowId xmlns:a16="http://schemas.microsoft.com/office/drawing/2014/main" val="3190847527"/>
                  </a:ext>
                </a:extLst>
              </a:tr>
              <a:tr h="438845">
                <a:tc>
                  <a:txBody>
                    <a:bodyPr/>
                    <a:lstStyle/>
                    <a:p>
                      <a:r>
                        <a:rPr lang="en-US" sz="1500" b="1" dirty="0">
                          <a:latin typeface="Franklin Gothic Medium" panose="020B0603020102020204" pitchFamily="34" charset="0"/>
                        </a:rPr>
                        <a:t>4/30/24 Balance</a:t>
                      </a:r>
                    </a:p>
                  </a:txBody>
                  <a:tcPr marL="51435" marR="51435" marT="34290" marB="34290" anchor="ctr"/>
                </a:tc>
                <a:tc>
                  <a:txBody>
                    <a:bodyPr/>
                    <a:lstStyle/>
                    <a:p>
                      <a:pPr algn="ctr"/>
                      <a:r>
                        <a:rPr lang="en-US" sz="1500" b="1" dirty="0">
                          <a:latin typeface="Franklin Gothic Medium" panose="020B0603020102020204" pitchFamily="34" charset="0"/>
                        </a:rPr>
                        <a:t>$5.5</a:t>
                      </a:r>
                    </a:p>
                  </a:txBody>
                  <a:tcPr marL="51435" marR="51435" marT="34290" marB="34290" anchor="ctr"/>
                </a:tc>
                <a:tc>
                  <a:txBody>
                    <a:bodyPr/>
                    <a:lstStyle/>
                    <a:p>
                      <a:pPr algn="ctr"/>
                      <a:r>
                        <a:rPr lang="en-US" sz="1500" b="1" dirty="0">
                          <a:latin typeface="Franklin Gothic Medium" panose="020B0603020102020204" pitchFamily="34" charset="0"/>
                        </a:rPr>
                        <a:t> $0.3</a:t>
                      </a:r>
                    </a:p>
                  </a:txBody>
                  <a:tcPr marL="51435" marR="51435" marT="34290" marB="34290" anchor="ctr"/>
                </a:tc>
                <a:tc>
                  <a:txBody>
                    <a:bodyPr/>
                    <a:lstStyle/>
                    <a:p>
                      <a:pPr algn="ctr"/>
                      <a:r>
                        <a:rPr lang="en-US" sz="1500" b="1" dirty="0">
                          <a:latin typeface="Franklin Gothic Medium" panose="020B0603020102020204" pitchFamily="34" charset="0"/>
                        </a:rPr>
                        <a:t>$0.8</a:t>
                      </a:r>
                    </a:p>
                  </a:txBody>
                  <a:tcPr marL="51435" marR="51435" marT="34290" marB="34290" anchor="ctr"/>
                </a:tc>
                <a:tc>
                  <a:txBody>
                    <a:bodyPr/>
                    <a:lstStyle/>
                    <a:p>
                      <a:pPr algn="ctr"/>
                      <a:r>
                        <a:rPr lang="en-US" sz="1500" b="1" dirty="0">
                          <a:latin typeface="Franklin Gothic Medium" panose="020B0603020102020204" pitchFamily="34" charset="0"/>
                        </a:rPr>
                        <a:t>$0.4</a:t>
                      </a:r>
                    </a:p>
                  </a:txBody>
                  <a:tcPr marL="51435" marR="51435" marT="34290" marB="34290" anchor="ctr"/>
                </a:tc>
                <a:tc>
                  <a:txBody>
                    <a:bodyPr/>
                    <a:lstStyle/>
                    <a:p>
                      <a:pPr algn="ctr"/>
                      <a:r>
                        <a:rPr lang="en-US" sz="1500" b="1" dirty="0">
                          <a:latin typeface="Franklin Gothic Medium" panose="020B0603020102020204" pitchFamily="34" charset="0"/>
                        </a:rPr>
                        <a:t>$0.1</a:t>
                      </a:r>
                    </a:p>
                  </a:txBody>
                  <a:tcPr marL="51435" marR="51435" marT="34290" marB="34290" anchor="ctr"/>
                </a:tc>
                <a:tc>
                  <a:txBody>
                    <a:bodyPr/>
                    <a:lstStyle/>
                    <a:p>
                      <a:pPr algn="ctr"/>
                      <a:r>
                        <a:rPr lang="en-US" sz="1500" b="1" dirty="0">
                          <a:latin typeface="Franklin Gothic Medium" panose="020B0603020102020204" pitchFamily="34" charset="0"/>
                        </a:rPr>
                        <a:t>$7.1</a:t>
                      </a:r>
                    </a:p>
                  </a:txBody>
                  <a:tcPr marL="51435" marR="51435" marT="34290" marB="34290" anchor="ctr"/>
                </a:tc>
                <a:extLst>
                  <a:ext uri="{0D108BD9-81ED-4DB2-BD59-A6C34878D82A}">
                    <a16:rowId xmlns:a16="http://schemas.microsoft.com/office/drawing/2014/main" val="2939790926"/>
                  </a:ext>
                </a:extLst>
              </a:tr>
              <a:tr h="525780">
                <a:tc>
                  <a:txBody>
                    <a:bodyPr/>
                    <a:lstStyle/>
                    <a:p>
                      <a:r>
                        <a:rPr lang="en-US" sz="1500" dirty="0">
                          <a:latin typeface="Franklin Gothic Medium" panose="020B0603020102020204" pitchFamily="34" charset="0"/>
                        </a:rPr>
                        <a:t>Contributions/</a:t>
                      </a:r>
                    </a:p>
                    <a:p>
                      <a:r>
                        <a:rPr lang="en-US" sz="1500" dirty="0">
                          <a:latin typeface="Franklin Gothic Medium" panose="020B0603020102020204" pitchFamily="34" charset="0"/>
                        </a:rPr>
                        <a:t>Interest</a:t>
                      </a:r>
                    </a:p>
                  </a:txBody>
                  <a:tcPr marL="51435" marR="51435" marT="34290" marB="34290" anchor="ctr"/>
                </a:tc>
                <a:tc>
                  <a:txBody>
                    <a:bodyPr/>
                    <a:lstStyle/>
                    <a:p>
                      <a:pPr algn="ctr"/>
                      <a:r>
                        <a:rPr lang="en-US" sz="1500" dirty="0">
                          <a:latin typeface="Franklin Gothic Medium" panose="020B0603020102020204" pitchFamily="34" charset="0"/>
                        </a:rPr>
                        <a:t>  2.1</a:t>
                      </a:r>
                    </a:p>
                  </a:txBody>
                  <a:tcPr marL="51435" marR="51435" marT="34290" marB="34290" anchor="ctr"/>
                </a:tc>
                <a:tc>
                  <a:txBody>
                    <a:bodyPr/>
                    <a:lstStyle/>
                    <a:p>
                      <a:pPr algn="ctr"/>
                      <a:r>
                        <a:rPr lang="en-US" sz="1500" dirty="0">
                          <a:latin typeface="Franklin Gothic Medium" panose="020B0603020102020204" pitchFamily="34" charset="0"/>
                        </a:rPr>
                        <a:t>   1.1</a:t>
                      </a:r>
                    </a:p>
                  </a:txBody>
                  <a:tcPr marL="51435" marR="51435" marT="34290" marB="34290" anchor="ctr"/>
                </a:tc>
                <a:tc>
                  <a:txBody>
                    <a:bodyPr/>
                    <a:lstStyle/>
                    <a:p>
                      <a:pPr algn="ctr"/>
                      <a:r>
                        <a:rPr lang="en-US" sz="1500" dirty="0">
                          <a:latin typeface="Franklin Gothic Medium" panose="020B0603020102020204" pitchFamily="34" charset="0"/>
                        </a:rPr>
                        <a:t>  0.1</a:t>
                      </a:r>
                    </a:p>
                  </a:txBody>
                  <a:tcPr marL="51435" marR="51435" marT="34290" marB="34290" anchor="ctr"/>
                </a:tc>
                <a:tc>
                  <a:txBody>
                    <a:bodyPr/>
                    <a:lstStyle/>
                    <a:p>
                      <a:pPr algn="ctr"/>
                      <a:r>
                        <a:rPr lang="en-US" sz="1500" dirty="0">
                          <a:latin typeface="Franklin Gothic Medium" panose="020B0603020102020204" pitchFamily="34" charset="0"/>
                        </a:rPr>
                        <a:t>  0.1</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3.4</a:t>
                      </a:r>
                    </a:p>
                  </a:txBody>
                  <a:tcPr marL="51435" marR="51435" marT="34290" marB="34290" anchor="ctr"/>
                </a:tc>
                <a:extLst>
                  <a:ext uri="{0D108BD9-81ED-4DB2-BD59-A6C34878D82A}">
                    <a16:rowId xmlns:a16="http://schemas.microsoft.com/office/drawing/2014/main" val="823467776"/>
                  </a:ext>
                </a:extLst>
              </a:tr>
              <a:tr h="438845">
                <a:tc>
                  <a:txBody>
                    <a:bodyPr/>
                    <a:lstStyle/>
                    <a:p>
                      <a:r>
                        <a:rPr lang="en-US" sz="1500" dirty="0">
                          <a:latin typeface="Franklin Gothic Medium" panose="020B0603020102020204" pitchFamily="34" charset="0"/>
                        </a:rPr>
                        <a:t>Casino Funds</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0.3</a:t>
                      </a:r>
                    </a:p>
                  </a:txBody>
                  <a:tcPr marL="51435" marR="51435" marT="34290" marB="34290" anchor="ctr"/>
                </a:tc>
                <a:tc>
                  <a:txBody>
                    <a:bodyPr/>
                    <a:lstStyle/>
                    <a:p>
                      <a:pPr algn="ctr"/>
                      <a:r>
                        <a:rPr lang="en-US" sz="1500" dirty="0">
                          <a:latin typeface="Franklin Gothic Medium" panose="020B0603020102020204" pitchFamily="34" charset="0"/>
                        </a:rPr>
                        <a:t>  0.1</a:t>
                      </a:r>
                    </a:p>
                  </a:txBody>
                  <a:tcPr marL="51435" marR="51435" marT="34290" marB="34290" anchor="ctr"/>
                </a:tc>
                <a:tc>
                  <a:txBody>
                    <a:bodyPr/>
                    <a:lstStyle/>
                    <a:p>
                      <a:pPr algn="ctr"/>
                      <a:r>
                        <a:rPr lang="en-US" sz="1500" dirty="0">
                          <a:latin typeface="Franklin Gothic Medium" panose="020B0603020102020204" pitchFamily="34" charset="0"/>
                        </a:rPr>
                        <a:t>-</a:t>
                      </a:r>
                    </a:p>
                  </a:txBody>
                  <a:tcPr marL="51435" marR="51435" marT="34290" marB="34290" anchor="ctr"/>
                </a:tc>
                <a:tc>
                  <a:txBody>
                    <a:bodyPr/>
                    <a:lstStyle/>
                    <a:p>
                      <a:pPr algn="ctr"/>
                      <a:r>
                        <a:rPr lang="en-US" sz="1500" dirty="0">
                          <a:latin typeface="Franklin Gothic Medium" panose="020B0603020102020204" pitchFamily="34" charset="0"/>
                        </a:rPr>
                        <a:t> 0.4</a:t>
                      </a:r>
                    </a:p>
                  </a:txBody>
                  <a:tcPr marL="51435" marR="51435" marT="34290" marB="34290" anchor="ctr"/>
                </a:tc>
                <a:extLst>
                  <a:ext uri="{0D108BD9-81ED-4DB2-BD59-A6C34878D82A}">
                    <a16:rowId xmlns:a16="http://schemas.microsoft.com/office/drawing/2014/main" val="3199560772"/>
                  </a:ext>
                </a:extLst>
              </a:tr>
              <a:tr h="438845">
                <a:tc>
                  <a:txBody>
                    <a:bodyPr/>
                    <a:lstStyle/>
                    <a:p>
                      <a:r>
                        <a:rPr lang="en-US" sz="1500" dirty="0">
                          <a:latin typeface="Franklin Gothic Medium" panose="020B0603020102020204" pitchFamily="34" charset="0"/>
                        </a:rPr>
                        <a:t>Transfer (Spend)</a:t>
                      </a:r>
                    </a:p>
                  </a:txBody>
                  <a:tcPr marL="51435" marR="51435" marT="34290" marB="34290" anchor="ctr"/>
                </a:tc>
                <a:tc>
                  <a:txBody>
                    <a:bodyPr/>
                    <a:lstStyle/>
                    <a:p>
                      <a:pPr algn="ctr"/>
                      <a:r>
                        <a:rPr lang="en-US" sz="1500" dirty="0">
                          <a:latin typeface="Franklin Gothic Medium" panose="020B0603020102020204" pitchFamily="34" charset="0"/>
                        </a:rPr>
                        <a:t>  (2.7)</a:t>
                      </a:r>
                    </a:p>
                  </a:txBody>
                  <a:tcPr marL="51435" marR="51435" marT="34290" marB="34290" anchor="ctr"/>
                </a:tc>
                <a:tc>
                  <a:txBody>
                    <a:bodyPr/>
                    <a:lstStyle/>
                    <a:p>
                      <a:pPr algn="ctr"/>
                      <a:r>
                        <a:rPr lang="en-US" sz="1500" dirty="0">
                          <a:latin typeface="Franklin Gothic Medium" panose="020B0603020102020204" pitchFamily="34" charset="0"/>
                        </a:rPr>
                        <a:t>  (0.9)</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(0.4)</a:t>
                      </a:r>
                    </a:p>
                  </a:txBody>
                  <a:tcPr marL="51435" marR="51435" marT="34290" marB="34290" anchor="ctr"/>
                </a:tc>
                <a:tc>
                  <a:txBody>
                    <a:bodyPr/>
                    <a:lstStyle/>
                    <a:p>
                      <a:pPr algn="ctr"/>
                      <a:r>
                        <a:rPr lang="en-US" sz="1500" dirty="0">
                          <a:latin typeface="Franklin Gothic Medium" panose="020B0603020102020204" pitchFamily="34" charset="0"/>
                        </a:rPr>
                        <a:t>(0.1)</a:t>
                      </a:r>
                    </a:p>
                  </a:txBody>
                  <a:tcPr marL="51435" marR="51435" marT="34290" marB="34290" anchor="ctr"/>
                </a:tc>
                <a:tc>
                  <a:txBody>
                    <a:bodyPr/>
                    <a:lstStyle/>
                    <a:p>
                      <a:pPr algn="ctr"/>
                      <a:r>
                        <a:rPr lang="en-US" sz="1500" dirty="0">
                          <a:latin typeface="Franklin Gothic Medium" panose="020B0603020102020204" pitchFamily="34" charset="0"/>
                        </a:rPr>
                        <a:t>(4.1)</a:t>
                      </a:r>
                    </a:p>
                  </a:txBody>
                  <a:tcPr marL="51435" marR="51435" marT="34290" marB="34290" anchor="ctr"/>
                </a:tc>
                <a:extLst>
                  <a:ext uri="{0D108BD9-81ED-4DB2-BD59-A6C34878D82A}">
                    <a16:rowId xmlns:a16="http://schemas.microsoft.com/office/drawing/2014/main" val="2918661611"/>
                  </a:ext>
                </a:extLst>
              </a:tr>
              <a:tr h="438845">
                <a:tc>
                  <a:txBody>
                    <a:bodyPr/>
                    <a:lstStyle/>
                    <a:p>
                      <a:r>
                        <a:rPr lang="en-US" sz="1500" b="1" dirty="0">
                          <a:latin typeface="Franklin Gothic Medium" panose="020B0603020102020204" pitchFamily="34" charset="0"/>
                        </a:rPr>
                        <a:t>3/31/25 Balance</a:t>
                      </a:r>
                    </a:p>
                  </a:txBody>
                  <a:tcPr marL="51435" marR="51435" marT="34290" marB="34290" anchor="ctr"/>
                </a:tc>
                <a:tc>
                  <a:txBody>
                    <a:bodyPr/>
                    <a:lstStyle/>
                    <a:p>
                      <a:pPr algn="ctr"/>
                      <a:r>
                        <a:rPr lang="en-US" sz="1500" b="1" dirty="0">
                          <a:latin typeface="Franklin Gothic Medium" panose="020B0603020102020204" pitchFamily="34" charset="0"/>
                        </a:rPr>
                        <a:t>$4.9</a:t>
                      </a:r>
                    </a:p>
                  </a:txBody>
                  <a:tcPr marL="51435" marR="51435" marT="34290" marB="34290" anchor="ctr"/>
                </a:tc>
                <a:tc>
                  <a:txBody>
                    <a:bodyPr/>
                    <a:lstStyle/>
                    <a:p>
                      <a:pPr algn="ctr"/>
                      <a:r>
                        <a:rPr lang="en-US" sz="1500" b="1" dirty="0">
                          <a:latin typeface="Franklin Gothic Medium" panose="020B0603020102020204" pitchFamily="34" charset="0"/>
                        </a:rPr>
                        <a:t>$0.5</a:t>
                      </a:r>
                    </a:p>
                  </a:txBody>
                  <a:tcPr marL="51435" marR="51435" marT="34290" marB="34290" anchor="ctr"/>
                </a:tc>
                <a:tc>
                  <a:txBody>
                    <a:bodyPr/>
                    <a:lstStyle/>
                    <a:p>
                      <a:pPr algn="ctr"/>
                      <a:r>
                        <a:rPr lang="en-US" sz="1500" b="1" dirty="0">
                          <a:latin typeface="Franklin Gothic Medium" panose="020B0603020102020204" pitchFamily="34" charset="0"/>
                        </a:rPr>
                        <a:t>$1.2</a:t>
                      </a:r>
                    </a:p>
                  </a:txBody>
                  <a:tcPr marL="51435" marR="51435" marT="34290" marB="34290" anchor="ctr"/>
                </a:tc>
                <a:tc>
                  <a:txBody>
                    <a:bodyPr/>
                    <a:lstStyle/>
                    <a:p>
                      <a:pPr algn="ctr"/>
                      <a:r>
                        <a:rPr lang="en-US" sz="1500" b="1" dirty="0">
                          <a:latin typeface="Franklin Gothic Medium" panose="020B0603020102020204" pitchFamily="34" charset="0"/>
                        </a:rPr>
                        <a:t>$0.2</a:t>
                      </a:r>
                    </a:p>
                  </a:txBody>
                  <a:tcPr marL="51435" marR="51435" marT="34290" marB="34290" anchor="ctr"/>
                </a:tc>
                <a:tc>
                  <a:txBody>
                    <a:bodyPr/>
                    <a:lstStyle/>
                    <a:p>
                      <a:pPr algn="ctr"/>
                      <a:r>
                        <a:rPr lang="en-US" sz="1500" b="1" dirty="0">
                          <a:latin typeface="Franklin Gothic Medium" panose="020B0603020102020204" pitchFamily="34" charset="0"/>
                        </a:rPr>
                        <a:t>-</a:t>
                      </a:r>
                    </a:p>
                  </a:txBody>
                  <a:tcPr marL="51435" marR="51435" marT="34290" marB="34290" anchor="ctr"/>
                </a:tc>
                <a:tc>
                  <a:txBody>
                    <a:bodyPr/>
                    <a:lstStyle/>
                    <a:p>
                      <a:pPr algn="ctr"/>
                      <a:r>
                        <a:rPr lang="en-US" sz="1500" b="1" dirty="0">
                          <a:latin typeface="Franklin Gothic Medium" panose="020B0603020102020204" pitchFamily="34" charset="0"/>
                        </a:rPr>
                        <a:t>$6.8</a:t>
                      </a:r>
                    </a:p>
                  </a:txBody>
                  <a:tcPr marL="51435" marR="51435" marT="34290" marB="34290" anchor="ctr"/>
                </a:tc>
                <a:extLst>
                  <a:ext uri="{0D108BD9-81ED-4DB2-BD59-A6C34878D82A}">
                    <a16:rowId xmlns:a16="http://schemas.microsoft.com/office/drawing/2014/main" val="1901422235"/>
                  </a:ext>
                </a:extLst>
              </a:tr>
            </a:tbl>
          </a:graphicData>
        </a:graphic>
      </p:graphicFrame>
    </p:spTree>
    <p:extLst>
      <p:ext uri="{BB962C8B-B14F-4D97-AF65-F5344CB8AC3E}">
        <p14:creationId xmlns:p14="http://schemas.microsoft.com/office/powerpoint/2010/main" val="105235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5654767" y="3162471"/>
            <a:ext cx="2335109" cy="1780887"/>
          </a:xfrm>
        </p:spPr>
        <p:txBody>
          <a:bodyPr vert="horz" lIns="68580" tIns="34290" rIns="68580" bIns="0" rtlCol="0" anchor="b">
            <a:noAutofit/>
          </a:bodyPr>
          <a:lstStyle/>
          <a:p>
            <a:pPr defTabSz="685800"/>
            <a:r>
              <a:rPr lang="en-US" sz="3200" dirty="0">
                <a:solidFill>
                  <a:schemeClr val="bg1"/>
                </a:solidFill>
              </a:rPr>
              <a:t>Treasurer’s Report - </a:t>
            </a:r>
            <a:br>
              <a:rPr lang="en-US" sz="3200" dirty="0">
                <a:solidFill>
                  <a:schemeClr val="bg1"/>
                </a:solidFill>
              </a:rPr>
            </a:br>
            <a:r>
              <a:rPr lang="en-US" sz="3200" dirty="0">
                <a:solidFill>
                  <a:schemeClr val="bg1"/>
                </a:solidFill>
              </a:rPr>
              <a:t>Monica Rakowski</a:t>
            </a:r>
          </a:p>
        </p:txBody>
      </p:sp>
      <p:pic>
        <p:nvPicPr>
          <p:cNvPr id="4" name="Picture 3">
            <a:extLst>
              <a:ext uri="{FF2B5EF4-FFF2-40B4-BE49-F238E27FC236}">
                <a16:creationId xmlns:a16="http://schemas.microsoft.com/office/drawing/2014/main" id="{C3617803-0051-4A79-B7E2-BA5BD7564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97" y="2334827"/>
            <a:ext cx="3653817" cy="3350817"/>
          </a:xfrm>
          <a:prstGeom prst="rect">
            <a:avLst/>
          </a:prstGeom>
        </p:spPr>
      </p:pic>
    </p:spTree>
    <p:extLst>
      <p:ext uri="{BB962C8B-B14F-4D97-AF65-F5344CB8AC3E}">
        <p14:creationId xmlns:p14="http://schemas.microsoft.com/office/powerpoint/2010/main" val="177541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842A-92F4-4637-B96B-ABE0E1852D76}"/>
              </a:ext>
            </a:extLst>
          </p:cNvPr>
          <p:cNvSpPr txBox="1"/>
          <p:nvPr/>
        </p:nvSpPr>
        <p:spPr>
          <a:xfrm>
            <a:off x="1598625" y="1192641"/>
            <a:ext cx="5946749" cy="727838"/>
          </a:xfrm>
          <a:prstGeom prst="rect">
            <a:avLst/>
          </a:prstGeom>
        </p:spPr>
        <p:txBody>
          <a:bodyPr vert="horz" lIns="68580" tIns="34290" rIns="68580" bIns="34290" rtlCol="0" anchor="b">
            <a:normAutofit/>
          </a:bodyPr>
          <a:lstStyle/>
          <a:p>
            <a:pPr algn="ctr">
              <a:lnSpc>
                <a:spcPct val="90000"/>
              </a:lnSpc>
              <a:spcBef>
                <a:spcPct val="0"/>
              </a:spcBef>
              <a:spcAft>
                <a:spcPts val="450"/>
              </a:spcAft>
              <a:defRPr/>
            </a:pPr>
            <a:r>
              <a:rPr lang="en-US" sz="1875" b="1" dirty="0">
                <a:solidFill>
                  <a:prstClr val="black"/>
                </a:solidFill>
                <a:latin typeface="Calibri Light" panose="020F0302020204030204"/>
              </a:rPr>
              <a:t>Cash &amp; Short-Term Investments</a:t>
            </a:r>
          </a:p>
          <a:p>
            <a:pPr algn="ctr">
              <a:lnSpc>
                <a:spcPct val="90000"/>
              </a:lnSpc>
              <a:spcBef>
                <a:spcPct val="0"/>
              </a:spcBef>
              <a:spcAft>
                <a:spcPts val="450"/>
              </a:spcAft>
              <a:defRPr/>
            </a:pPr>
            <a:r>
              <a:rPr lang="en-US" sz="1875" b="1" u="sng" dirty="0">
                <a:solidFill>
                  <a:prstClr val="black"/>
                </a:solidFill>
                <a:latin typeface="Calibri Light" panose="020F0302020204030204"/>
              </a:rPr>
              <a:t>Month of March</a:t>
            </a:r>
            <a:endParaRPr lang="en-US" sz="1875" b="1" dirty="0">
              <a:solidFill>
                <a:srgbClr val="FEFEFE"/>
              </a:solidFill>
              <a:latin typeface="Calibri Light" panose="020F0302020204030204"/>
            </a:endParaRPr>
          </a:p>
        </p:txBody>
      </p:sp>
      <p:sp>
        <p:nvSpPr>
          <p:cNvPr id="4" name="Content Placeholder 2"/>
          <p:cNvSpPr txBox="1">
            <a:spLocks/>
          </p:cNvSpPr>
          <p:nvPr/>
        </p:nvSpPr>
        <p:spPr>
          <a:xfrm>
            <a:off x="1303081" y="2118904"/>
            <a:ext cx="3536708" cy="3223260"/>
          </a:xfrm>
          <a:prstGeom prst="rect">
            <a:avLst/>
          </a:prstGeom>
        </p:spPr>
        <p:txBody>
          <a:bodyPr vert="horz" lIns="68580" tIns="34290" rIns="68580" bIns="34290" rtlCol="0" anchor="ct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As of March 31, 2025, the Association had Approximately (~) $14.3M in Cash</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Cash Decreased ~ ($0.6)M from the Same Time Period Last Year</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Cash Increased ~ $0.9M from February 2025</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$8.8M Invested in CDAR’s</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$46K in Interest Income Recognized for the Month</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Remaining $5.5M in Insured Cash Sweep, Treasury Bills, Money Market and Other Operating Accounts (Diversified Between 2 Local Banks)</a:t>
            </a:r>
          </a:p>
        </p:txBody>
      </p:sp>
      <p:pic>
        <p:nvPicPr>
          <p:cNvPr id="8" name="Graphic 7" descr="Dollar">
            <a:extLst>
              <a:ext uri="{FF2B5EF4-FFF2-40B4-BE49-F238E27FC236}">
                <a16:creationId xmlns:a16="http://schemas.microsoft.com/office/drawing/2014/main" id="{4FEA77A1-BF0C-4E09-BE54-FF8A202F6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3666" y="2452005"/>
            <a:ext cx="2787254" cy="2787254"/>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2919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E717536-CFA7-9647-EB73-B8963A3179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AFA9C-9417-7626-A699-81FD3ED06CAE}"/>
              </a:ext>
            </a:extLst>
          </p:cNvPr>
          <p:cNvSpPr>
            <a:spLocks noGrp="1"/>
          </p:cNvSpPr>
          <p:nvPr>
            <p:ph type="ctrTitle"/>
          </p:nvPr>
        </p:nvSpPr>
        <p:spPr>
          <a:xfrm>
            <a:off x="71438" y="1749456"/>
            <a:ext cx="7936361" cy="3964195"/>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r>
              <a:rPr lang="en-US" b="1" dirty="0">
                <a:latin typeface="Arial" panose="020B0604020202020204" pitchFamily="34" charset="0"/>
                <a:ea typeface="Arial" panose="020B0604020202020204" pitchFamily="34" charset="0"/>
              </a:rPr>
              <a:t>Ocean Pines Association</a:t>
            </a:r>
            <a:br>
              <a:rPr lang="en-US" b="1" dirty="0">
                <a:latin typeface="Arial" panose="020B0604020202020204" pitchFamily="34" charset="0"/>
                <a:ea typeface="Arial" panose="020B0604020202020204" pitchFamily="34" charset="0"/>
              </a:rPr>
            </a:br>
            <a:br>
              <a:rPr lang="en-US" b="1" dirty="0">
                <a:latin typeface="Arial" panose="020B0604020202020204" pitchFamily="34" charset="0"/>
                <a:ea typeface="Arial" panose="020B0604020202020204" pitchFamily="34" charset="0"/>
              </a:rPr>
            </a:br>
            <a:r>
              <a:rPr lang="en-US" b="1" dirty="0">
                <a:latin typeface="Arial" panose="020B0604020202020204" pitchFamily="34" charset="0"/>
                <a:ea typeface="Arial" panose="020B0604020202020204" pitchFamily="34" charset="0"/>
              </a:rPr>
              <a:t> Summary of ARC Guideline Revisions</a:t>
            </a:r>
            <a:br>
              <a:rPr lang="en-US" b="1" dirty="0">
                <a:latin typeface="Arial" panose="020B0604020202020204" pitchFamily="34" charset="0"/>
                <a:ea typeface="Arial" panose="020B0604020202020204" pitchFamily="34" charset="0"/>
              </a:rPr>
            </a:br>
            <a:br>
              <a:rPr lang="en-US" dirty="0">
                <a:latin typeface="+mn-lt"/>
              </a:rPr>
            </a:br>
            <a:r>
              <a:rPr lang="en-US" sz="1500" b="1" dirty="0">
                <a:latin typeface="Arial" panose="020B0604020202020204" pitchFamily="34" charset="0"/>
                <a:ea typeface="Arial" panose="020B0604020202020204" pitchFamily="34" charset="0"/>
              </a:rPr>
              <a:t>Architectural Review Committee 2024</a:t>
            </a:r>
            <a:br>
              <a:rPr lang="en-US" b="1" dirty="0">
                <a:latin typeface="Arial" panose="020B0604020202020204" pitchFamily="34" charset="0"/>
                <a:ea typeface="Arial" panose="020B0604020202020204" pitchFamily="34" charset="0"/>
              </a:rPr>
            </a:br>
            <a:endParaRPr lang="en-US" dirty="0">
              <a:latin typeface="+mn-lt"/>
            </a:endParaRPr>
          </a:p>
        </p:txBody>
      </p:sp>
      <p:pic>
        <p:nvPicPr>
          <p:cNvPr id="1025" name="Picture 1" descr="Allergy - Anaphylaxis/Severe!">
            <a:extLst>
              <a:ext uri="{FF2B5EF4-FFF2-40B4-BE49-F238E27FC236}">
                <a16:creationId xmlns:a16="http://schemas.microsoft.com/office/drawing/2014/main" id="{EA5B4F9A-6961-1918-ACAA-82022D9A0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E5418873-093F-E122-7BFE-2A9A7DED8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80CA7C7D-8036-900F-0FDB-3BA8BBF8E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F2225CAD-EB4E-41C3-8F3A-E7F080146E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A1425C6F-A320-716D-06FD-02F9893A2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579C3792-1A69-FE51-3AB9-6C795A773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907A4691-3691-498F-35B4-59BD52A1E0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4096984F-EB78-58BF-59E7-0CCEE381EE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CF6B2CAA-29CD-F032-47F9-C6D134B897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2C66E8B9-3686-61EC-715F-2D8793CED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A5EE89A6-B433-E1A6-16CE-530A910EA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4190942F-D648-165F-6F2A-C56790FEB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954E08BF-8CBA-2F63-1C4F-4E243943B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50A84F2D-49B7-9BAB-3978-09A097FDB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B324653-D93B-D193-FDA8-2E21104FA409}"/>
              </a:ext>
            </a:extLst>
          </p:cNvPr>
          <p:cNvPicPr>
            <a:picLocks noChangeAspect="1"/>
          </p:cNvPicPr>
          <p:nvPr/>
        </p:nvPicPr>
        <p:blipFill>
          <a:blip r:embed="rId7"/>
          <a:stretch>
            <a:fillRect/>
          </a:stretch>
        </p:blipFill>
        <p:spPr>
          <a:xfrm>
            <a:off x="7777297" y="1144350"/>
            <a:ext cx="1171575" cy="1264444"/>
          </a:xfrm>
          <a:prstGeom prst="rect">
            <a:avLst/>
          </a:prstGeom>
        </p:spPr>
      </p:pic>
    </p:spTree>
    <p:extLst>
      <p:ext uri="{BB962C8B-B14F-4D97-AF65-F5344CB8AC3E}">
        <p14:creationId xmlns:p14="http://schemas.microsoft.com/office/powerpoint/2010/main" val="454295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4552568-2041-EA09-4924-ABD668A2C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03371-E482-8CF6-B00D-3C7EC1F8DA91}"/>
              </a:ext>
            </a:extLst>
          </p:cNvPr>
          <p:cNvSpPr>
            <a:spLocks noGrp="1"/>
          </p:cNvSpPr>
          <p:nvPr>
            <p:ph type="ctrTitle"/>
          </p:nvPr>
        </p:nvSpPr>
        <p:spPr>
          <a:xfrm>
            <a:off x="595936" y="2345048"/>
            <a:ext cx="7936361" cy="257497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endParaRPr lang="en-US" dirty="0">
              <a:latin typeface="+mn-lt"/>
            </a:endParaRPr>
          </a:p>
        </p:txBody>
      </p:sp>
      <p:sp>
        <p:nvSpPr>
          <p:cNvPr id="3" name="Subtitle 2">
            <a:extLst>
              <a:ext uri="{FF2B5EF4-FFF2-40B4-BE49-F238E27FC236}">
                <a16:creationId xmlns:a16="http://schemas.microsoft.com/office/drawing/2014/main" id="{C2FFA158-5AB2-435F-B9EA-6F47216839AE}"/>
              </a:ext>
            </a:extLst>
          </p:cNvPr>
          <p:cNvSpPr>
            <a:spLocks noGrp="1"/>
          </p:cNvSpPr>
          <p:nvPr>
            <p:ph type="subTitle" idx="1"/>
          </p:nvPr>
        </p:nvSpPr>
        <p:spPr>
          <a:xfrm>
            <a:off x="195129" y="1144350"/>
            <a:ext cx="7309706" cy="1053328"/>
          </a:xfrm>
        </p:spPr>
        <p:txBody>
          <a:bodyPr>
            <a:noAutofit/>
          </a:bodyPr>
          <a:lstStyle/>
          <a:p>
            <a:r>
              <a:rPr lang="en-US" sz="3600" b="1" dirty="0">
                <a:solidFill>
                  <a:prstClr val="black"/>
                </a:solidFill>
                <a:latin typeface="Arial" panose="020B0604020202020204" pitchFamily="34" charset="0"/>
                <a:ea typeface="+mj-ea"/>
                <a:cs typeface="Arial" panose="020B0604020202020204" pitchFamily="34" charset="0"/>
              </a:rPr>
              <a:t>Information regarding Property Maintenance and Leaf Concerns</a:t>
            </a:r>
            <a:endParaRPr lang="en-US" sz="3600" b="1" dirty="0">
              <a:latin typeface="Arial" panose="020B0604020202020204" pitchFamily="34" charset="0"/>
              <a:cs typeface="Arial" panose="020B0604020202020204" pitchFamily="34" charset="0"/>
            </a:endParaRPr>
          </a:p>
        </p:txBody>
      </p:sp>
      <p:pic>
        <p:nvPicPr>
          <p:cNvPr id="1025" name="Picture 1" descr="Allergy - Anaphylaxis/Severe!">
            <a:extLst>
              <a:ext uri="{FF2B5EF4-FFF2-40B4-BE49-F238E27FC236}">
                <a16:creationId xmlns:a16="http://schemas.microsoft.com/office/drawing/2014/main" id="{2578051D-E4E7-8DD4-9778-44E4A5039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CD74A8AD-7A82-9D58-432B-AAFFC6E7B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FD12EA55-4A64-3B76-A00C-079A5F38B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5290AAAD-624D-96CA-244E-289FB4DB9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3297CF11-1374-D862-BE73-9EC9531DA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A90AE5E6-2585-5FB7-4EFE-4A50E9B75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CF7221B4-1514-5D2E-FF86-EACC245D3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6D64C6A9-40EC-4276-30DC-396541495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E032758F-108C-ACA4-9F77-7ABBA58105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B3072B69-C37C-7DCE-51B8-54FDA29BB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F8A93A24-9D03-26D5-7144-534C2365A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C2D10517-87E3-8BC7-B399-0A7C29C28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2850A865-D84B-A792-3589-6FE9FBA8F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99AA92CF-AE4F-7C66-11FF-5A7510FF0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F34BB8F-74F1-1D6A-5E77-37988186A996}"/>
              </a:ext>
            </a:extLst>
          </p:cNvPr>
          <p:cNvPicPr>
            <a:picLocks noChangeAspect="1"/>
          </p:cNvPicPr>
          <p:nvPr/>
        </p:nvPicPr>
        <p:blipFill>
          <a:blip r:embed="rId7"/>
          <a:stretch>
            <a:fillRect/>
          </a:stretch>
        </p:blipFill>
        <p:spPr>
          <a:xfrm>
            <a:off x="7777297" y="1144350"/>
            <a:ext cx="1171575" cy="1264444"/>
          </a:xfrm>
          <a:prstGeom prst="rect">
            <a:avLst/>
          </a:prstGeom>
        </p:spPr>
      </p:pic>
      <p:sp>
        <p:nvSpPr>
          <p:cNvPr id="8" name="TextBox 7">
            <a:extLst>
              <a:ext uri="{FF2B5EF4-FFF2-40B4-BE49-F238E27FC236}">
                <a16:creationId xmlns:a16="http://schemas.microsoft.com/office/drawing/2014/main" id="{E6F5B931-B5CA-53BB-FED9-E2B78C25D58B}"/>
              </a:ext>
            </a:extLst>
          </p:cNvPr>
          <p:cNvSpPr txBox="1"/>
          <p:nvPr/>
        </p:nvSpPr>
        <p:spPr>
          <a:xfrm>
            <a:off x="414247" y="2496240"/>
            <a:ext cx="8299739" cy="4486998"/>
          </a:xfrm>
          <a:prstGeom prst="rect">
            <a:avLst/>
          </a:prstGeom>
          <a:noFill/>
        </p:spPr>
        <p:txBody>
          <a:bodyPr wrap="square">
            <a:spAutoFit/>
          </a:bodyPr>
          <a:lstStyle/>
          <a:p>
            <a:pPr defTabSz="685800"/>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The purpose of this presentation is intended to bring clarity to concerns regarding language of ARC Guideline 400.2D., Declaration of Restrictions 8.L., and associated M04.</a:t>
            </a: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r>
              <a:rPr lang="en-US" sz="1350" b="1" i="1"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The presentation includes:</a:t>
            </a:r>
          </a:p>
          <a:p>
            <a:pPr defTabSz="685800"/>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 </a:t>
            </a:r>
          </a:p>
          <a:p>
            <a:pPr defTabSz="685800"/>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A summary of the resources used to clarify ARC Guideline 400.2 D., DR 8. L., and associated MO4. </a:t>
            </a: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Creditable sources and facts used in the crafting language for clarity and detail. </a:t>
            </a: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Validation as to why CPI is addressing property maintenance and specifically leaf and yard debris and at this specific time of year. </a:t>
            </a: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lnSpc>
                <a:spcPct val="116000"/>
              </a:lnSpc>
              <a:spcAft>
                <a:spcPts val="600"/>
              </a:spcAft>
              <a:tabLst>
                <a:tab pos="214313" algn="r"/>
              </a:tabLst>
            </a:pPr>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The motivation for the clearly identified language and how it is anchored to the overarching goal stated in,  ARC Guidelines, Section 100. General Provisions, Section 100.1 Purpose, B. </a:t>
            </a:r>
            <a:r>
              <a:rPr lang="en-US" b="1" i="1"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Public Health Safety and Welfare</a:t>
            </a:r>
            <a:r>
              <a:rPr lang="en-US"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 </a:t>
            </a:r>
          </a:p>
          <a:p>
            <a:pPr defTabSz="685800">
              <a:lnSpc>
                <a:spcPct val="116000"/>
              </a:lnSpc>
              <a:spcAft>
                <a:spcPts val="600"/>
              </a:spcAft>
            </a:pPr>
            <a:r>
              <a:rPr lang="en-US" sz="1350" b="1"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 </a:t>
            </a:r>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871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92A64D3-E987-C191-8D0F-B871A0CB96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5A627-757E-E732-F13E-665F950A3DD0}"/>
              </a:ext>
            </a:extLst>
          </p:cNvPr>
          <p:cNvSpPr>
            <a:spLocks noGrp="1"/>
          </p:cNvSpPr>
          <p:nvPr>
            <p:ph type="ctrTitle"/>
          </p:nvPr>
        </p:nvSpPr>
        <p:spPr>
          <a:xfrm>
            <a:off x="595936" y="2345048"/>
            <a:ext cx="7936361" cy="257497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endParaRPr lang="en-US" dirty="0">
              <a:latin typeface="+mn-lt"/>
            </a:endParaRPr>
          </a:p>
        </p:txBody>
      </p:sp>
      <p:sp>
        <p:nvSpPr>
          <p:cNvPr id="3" name="Subtitle 2">
            <a:extLst>
              <a:ext uri="{FF2B5EF4-FFF2-40B4-BE49-F238E27FC236}">
                <a16:creationId xmlns:a16="http://schemas.microsoft.com/office/drawing/2014/main" id="{745A17FD-AD9B-6FB9-9B7F-8B5083EAA5BD}"/>
              </a:ext>
            </a:extLst>
          </p:cNvPr>
          <p:cNvSpPr>
            <a:spLocks noGrp="1"/>
          </p:cNvSpPr>
          <p:nvPr>
            <p:ph type="subTitle" idx="1"/>
          </p:nvPr>
        </p:nvSpPr>
        <p:spPr>
          <a:xfrm>
            <a:off x="195129" y="1144350"/>
            <a:ext cx="7309706" cy="1053328"/>
          </a:xfrm>
        </p:spPr>
        <p:txBody>
          <a:bodyPr>
            <a:noAutofit/>
          </a:bodyPr>
          <a:lstStyle/>
          <a:p>
            <a:r>
              <a:rPr lang="en-US" sz="3600" b="1" dirty="0">
                <a:solidFill>
                  <a:prstClr val="black"/>
                </a:solidFill>
                <a:latin typeface="Arial" panose="020B0604020202020204" pitchFamily="34" charset="0"/>
                <a:ea typeface="+mj-ea"/>
                <a:cs typeface="Arial" panose="020B0604020202020204" pitchFamily="34" charset="0"/>
              </a:rPr>
              <a:t>Information regarding Property Maintenance and Leaf Concerns</a:t>
            </a:r>
            <a:endParaRPr lang="en-US" sz="3600" b="1" dirty="0">
              <a:latin typeface="Arial" panose="020B0604020202020204" pitchFamily="34" charset="0"/>
              <a:cs typeface="Arial" panose="020B0604020202020204" pitchFamily="34" charset="0"/>
            </a:endParaRPr>
          </a:p>
        </p:txBody>
      </p:sp>
      <p:pic>
        <p:nvPicPr>
          <p:cNvPr id="1025" name="Picture 1" descr="Allergy - Anaphylaxis/Severe!">
            <a:extLst>
              <a:ext uri="{FF2B5EF4-FFF2-40B4-BE49-F238E27FC236}">
                <a16:creationId xmlns:a16="http://schemas.microsoft.com/office/drawing/2014/main" id="{E080E5FB-A6A8-A217-2966-0DACCEA47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658CDFE8-17E8-8324-A679-2822BFD4F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E0CCC5CA-37A9-E1C7-4F4C-3648E391A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96ED2D9E-32AD-5C0C-11DF-FD86927D0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B26AD92A-167E-CFED-A828-6C99E5D10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DD1C6EDA-ED8E-D974-5A30-1CC3084CE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2A95477C-D741-C15B-F5AF-002AF2784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00E638BA-9CB9-2BA0-6A84-D8764BD9B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1FDF2339-9A1D-C37A-C673-847E5ABF8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942A708D-5DEE-CA28-A0A2-CDB384506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81723D16-DE6B-7978-3482-6791D9B21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41947BB5-24A1-C845-950E-74094174C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CFABE97C-5F13-E786-0C59-5E18087D3B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24CF8079-4DF3-AF7E-B9BC-3E87439B6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7B06C0-FEE0-65CB-4503-6E4481AFFCAA}"/>
              </a:ext>
            </a:extLst>
          </p:cNvPr>
          <p:cNvPicPr>
            <a:picLocks noChangeAspect="1"/>
          </p:cNvPicPr>
          <p:nvPr/>
        </p:nvPicPr>
        <p:blipFill>
          <a:blip r:embed="rId7"/>
          <a:stretch>
            <a:fillRect/>
          </a:stretch>
        </p:blipFill>
        <p:spPr>
          <a:xfrm>
            <a:off x="7777297" y="1144350"/>
            <a:ext cx="1171575" cy="1264444"/>
          </a:xfrm>
          <a:prstGeom prst="rect">
            <a:avLst/>
          </a:prstGeom>
        </p:spPr>
      </p:pic>
      <p:sp>
        <p:nvSpPr>
          <p:cNvPr id="8" name="TextBox 7">
            <a:extLst>
              <a:ext uri="{FF2B5EF4-FFF2-40B4-BE49-F238E27FC236}">
                <a16:creationId xmlns:a16="http://schemas.microsoft.com/office/drawing/2014/main" id="{CC371720-4E05-AB10-55C0-871ECEAAF419}"/>
              </a:ext>
            </a:extLst>
          </p:cNvPr>
          <p:cNvSpPr txBox="1"/>
          <p:nvPr/>
        </p:nvSpPr>
        <p:spPr>
          <a:xfrm>
            <a:off x="490970" y="2556164"/>
            <a:ext cx="8299739" cy="3831818"/>
          </a:xfrm>
          <a:prstGeom prst="rect">
            <a:avLst/>
          </a:prstGeom>
          <a:noFill/>
        </p:spPr>
        <p:txBody>
          <a:bodyPr wrap="square">
            <a:spAutoFit/>
          </a:bodyPr>
          <a:lstStyle/>
          <a:p>
            <a:pPr defTabSz="685800"/>
            <a:r>
              <a:rPr lang="en-US" sz="1350" dirty="0">
                <a:solidFill>
                  <a:srgbClr val="000000"/>
                </a:solidFill>
                <a:latin typeface="Aptos" panose="020B0004020202020204" pitchFamily="34" charset="0"/>
              </a:rPr>
              <a:t>There has been misinformation on social media about DR 8.L., M04 &amp; ARC Guidelines 400.2 D.</a:t>
            </a:r>
          </a:p>
          <a:p>
            <a:pPr defTabSz="685800"/>
            <a:br>
              <a:rPr lang="en-US" sz="1350" dirty="0">
                <a:solidFill>
                  <a:srgbClr val="000000"/>
                </a:solidFill>
                <a:latin typeface="Aptos" panose="020B0004020202020204" pitchFamily="34" charset="0"/>
              </a:rPr>
            </a:br>
            <a:r>
              <a:rPr lang="en-US" sz="1350" dirty="0">
                <a:solidFill>
                  <a:srgbClr val="000000"/>
                </a:solidFill>
                <a:latin typeface="Aptos" panose="020B0004020202020204" pitchFamily="34" charset="0"/>
              </a:rPr>
              <a:t>Violations related to DR 8.L., M04 &amp; ARC Guidelines 400.2 D. have been issued.</a:t>
            </a:r>
          </a:p>
          <a:p>
            <a:pPr defTabSz="685800"/>
            <a:br>
              <a:rPr lang="en-US" sz="1350" dirty="0">
                <a:solidFill>
                  <a:srgbClr val="000000"/>
                </a:solidFill>
                <a:latin typeface="Aptos" panose="020B0004020202020204" pitchFamily="34" charset="0"/>
              </a:rPr>
            </a:br>
            <a:r>
              <a:rPr lang="en-US" sz="1350" dirty="0">
                <a:solidFill>
                  <a:srgbClr val="000000"/>
                </a:solidFill>
                <a:latin typeface="Aptos" panose="020B0004020202020204" pitchFamily="34" charset="0"/>
              </a:rPr>
              <a:t>Some have proposed the termination of CPI and its employees.</a:t>
            </a:r>
          </a:p>
          <a:p>
            <a:pPr defTabSz="685800"/>
            <a:br>
              <a:rPr lang="en-US" sz="1350" dirty="0">
                <a:solidFill>
                  <a:srgbClr val="000000"/>
                </a:solidFill>
                <a:latin typeface="Aptos" panose="020B0004020202020204" pitchFamily="34" charset="0"/>
              </a:rPr>
            </a:br>
            <a:r>
              <a:rPr lang="en-US" sz="1350" dirty="0">
                <a:solidFill>
                  <a:srgbClr val="000000"/>
                </a:solidFill>
                <a:latin typeface="Aptos" panose="020B0004020202020204" pitchFamily="34" charset="0"/>
              </a:rPr>
              <a:t>Allegations have arisen suggesting that ARC, CPI, and BOD collaborated to revise the Declaration of Restrictions without community input and in violation of the established procedures.</a:t>
            </a:r>
          </a:p>
          <a:p>
            <a:pPr defTabSz="685800"/>
            <a:br>
              <a:rPr lang="en-US" sz="1350" dirty="0">
                <a:solidFill>
                  <a:srgbClr val="000000"/>
                </a:solidFill>
                <a:latin typeface="Aptos" panose="020B0004020202020204" pitchFamily="34" charset="0"/>
              </a:rPr>
            </a:br>
            <a:r>
              <a:rPr lang="en-US" sz="1350" dirty="0">
                <a:solidFill>
                  <a:srgbClr val="000000"/>
                </a:solidFill>
                <a:latin typeface="Aptos" panose="020B0004020202020204" pitchFamily="34" charset="0"/>
              </a:rPr>
              <a:t>During the last BOD meeting, public comments and published letters highlighted misunderstandings about property maintenance and leaf debris issues.</a:t>
            </a:r>
          </a:p>
          <a:p>
            <a:pPr defTabSz="685800"/>
            <a:br>
              <a:rPr lang="en-US" sz="1350" dirty="0">
                <a:solidFill>
                  <a:srgbClr val="000000"/>
                </a:solidFill>
                <a:latin typeface="Aptos" panose="020B0004020202020204" pitchFamily="34" charset="0"/>
              </a:rPr>
            </a:br>
            <a:r>
              <a:rPr lang="en-US" sz="1350" dirty="0">
                <a:solidFill>
                  <a:srgbClr val="000000"/>
                </a:solidFill>
                <a:latin typeface="Aptos" panose="020B0004020202020204" pitchFamily="34" charset="0"/>
              </a:rPr>
              <a:t>I acknowledge the reported violations of DR 8.L. as valid and in line with the intent of the Declarations, M04, and applicable ARC Guidelines.</a:t>
            </a:r>
          </a:p>
          <a:p>
            <a:pPr defTabSz="685800"/>
            <a:br>
              <a:rPr lang="en-US" sz="1350" dirty="0">
                <a:solidFill>
                  <a:srgbClr val="000000"/>
                </a:solidFill>
                <a:latin typeface="Aptos" panose="020B0004020202020204" pitchFamily="34" charset="0"/>
              </a:rPr>
            </a:br>
            <a:br>
              <a:rPr lang="en-US" sz="1350" dirty="0">
                <a:solidFill>
                  <a:srgbClr val="000000"/>
                </a:solidFill>
                <a:latin typeface="Aptos" panose="020B0004020202020204" pitchFamily="34" charset="0"/>
              </a:rPr>
            </a:br>
            <a:br>
              <a:rPr lang="en-US" sz="1350" dirty="0">
                <a:solidFill>
                  <a:srgbClr val="000000"/>
                </a:solidFill>
                <a:latin typeface="Aptos" panose="020B0004020202020204" pitchFamily="34" charset="0"/>
              </a:rPr>
            </a:br>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046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A241C70-8504-7711-EBFA-80EB91FE2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8A833F-2CF8-D1FE-3276-49D97A78BD97}"/>
              </a:ext>
            </a:extLst>
          </p:cNvPr>
          <p:cNvSpPr>
            <a:spLocks noGrp="1"/>
          </p:cNvSpPr>
          <p:nvPr>
            <p:ph type="ctrTitle"/>
          </p:nvPr>
        </p:nvSpPr>
        <p:spPr>
          <a:xfrm>
            <a:off x="595936" y="1251388"/>
            <a:ext cx="7936361" cy="366863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pic>
        <p:nvPicPr>
          <p:cNvPr id="1025" name="Picture 1" descr="Allergy - Anaphylaxis/Severe!">
            <a:extLst>
              <a:ext uri="{FF2B5EF4-FFF2-40B4-BE49-F238E27FC236}">
                <a16:creationId xmlns:a16="http://schemas.microsoft.com/office/drawing/2014/main" id="{77006BFA-1F43-2374-20D5-50E6FD992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40AE282F-21AC-BE23-C283-4EBFBA66D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B37A3ECD-A2CE-9EE1-0817-099CDBF3D5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F6052374-8728-4F11-84C9-F49679BAD3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1BCC6A66-F912-CCFE-F9D2-041574DF3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A8501C3F-E7A8-5B8C-FAB1-5DB703D78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47F6B846-16A0-DF1D-9ACB-E52B9FE02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611FBDF3-50F1-5DE2-1950-079F4FEB65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4F8922F4-3385-8DD3-8855-9634F8A163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349D8135-5876-84A4-FC53-C516EEB84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A93975-564E-2E17-2F53-0486531D90A1}"/>
              </a:ext>
            </a:extLst>
          </p:cNvPr>
          <p:cNvSpPr txBox="1"/>
          <p:nvPr/>
        </p:nvSpPr>
        <p:spPr>
          <a:xfrm>
            <a:off x="595936" y="1816038"/>
            <a:ext cx="7120979" cy="300082"/>
          </a:xfrm>
          <a:prstGeom prst="rect">
            <a:avLst/>
          </a:prstGeom>
          <a:noFill/>
        </p:spPr>
        <p:txBody>
          <a:bodyPr wrap="square" rtlCol="0">
            <a:spAutoFit/>
          </a:bodyPr>
          <a:lstStyle/>
          <a:p>
            <a:pPr defTabSz="685800"/>
            <a:endParaRPr lang="en-US" sz="135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45BE86E0-1CDC-7735-922D-930E53FBF7D3}"/>
              </a:ext>
            </a:extLst>
          </p:cNvPr>
          <p:cNvSpPr txBox="1"/>
          <p:nvPr/>
        </p:nvSpPr>
        <p:spPr>
          <a:xfrm>
            <a:off x="292962" y="1349961"/>
            <a:ext cx="8509248" cy="4247317"/>
          </a:xfrm>
          <a:prstGeom prst="rect">
            <a:avLst/>
          </a:prstGeom>
          <a:noFill/>
        </p:spPr>
        <p:txBody>
          <a:bodyPr wrap="square" rtlCol="0">
            <a:spAutoFit/>
          </a:bodyPr>
          <a:lstStyle/>
          <a:p>
            <a:pPr algn="r" defTabSz="685800"/>
            <a:r>
              <a:rPr lang="en-US" sz="1350" b="1" dirty="0">
                <a:solidFill>
                  <a:prstClr val="black"/>
                </a:solidFill>
                <a:latin typeface="Calibri" panose="020F0502020204030204"/>
              </a:rPr>
              <a:t>New Architectural Review Committee guidelines available online</a:t>
            </a:r>
          </a:p>
          <a:p>
            <a:pPr algn="r" defTabSz="685800"/>
            <a:r>
              <a:rPr lang="en-US" sz="1350" b="1" dirty="0">
                <a:solidFill>
                  <a:prstClr val="black"/>
                </a:solidFill>
                <a:latin typeface="Calibri" panose="020F0502020204030204"/>
              </a:rPr>
              <a:t>Monday, July 8, 2024</a:t>
            </a:r>
          </a:p>
          <a:p>
            <a:pPr defTabSz="685800"/>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(July 8, 2024) The Ocean Pines Association on Monday announced that the updated Architectural Review Committee (ARC) guidelines are now available to the community. Homeowners and residents can access the updated guidelines on the Ocean Pines website under Applications and Documents at https://www.oceanpines.org/web/pages/cpi.</a:t>
            </a:r>
          </a:p>
          <a:p>
            <a:pPr defTabSz="685800"/>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The updated ARC guidelines have been meticulously re-crafted to enhance the community's aesthetic appeal, while ensuring that all property modifications comply with the highest standards to maintain maximized property values. </a:t>
            </a:r>
            <a:r>
              <a:rPr lang="en-US" sz="1350" dirty="0">
                <a:solidFill>
                  <a:prstClr val="black"/>
                </a:solidFill>
                <a:highlight>
                  <a:srgbClr val="FFFF00"/>
                </a:highlight>
                <a:latin typeface="Calibri" panose="020F0502020204030204"/>
              </a:rPr>
              <a:t>These guidelines are based upon the original Declaration of Restrictions as well as current federal, state, and Worcester County requirements, and provide clear, concise, and comprehensive instructions for property owners planning any exterior changes, renovations, or improvements.</a:t>
            </a:r>
          </a:p>
          <a:p>
            <a:pPr defTabSz="685800"/>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Homeowners and residents are encouraged to visit the website to review the guidelines and ensure compliance with the new standards. Copies of the Association’s restrictive covenants and the ARC guidelines are also available at the Compliance, Permits &amp; Inspections office in the Public Works Building.</a:t>
            </a:r>
          </a:p>
          <a:p>
            <a:pPr defTabSz="685800"/>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For more information, contact Director of Business Administration Linda Martin at 410-641-7717 ext. 3002 or lmartin@oceanpines.org.</a:t>
            </a:r>
          </a:p>
          <a:p>
            <a:pPr defTabSz="685800"/>
            <a:r>
              <a:rPr lang="en-US" sz="1350" dirty="0">
                <a:solidFill>
                  <a:prstClr val="black"/>
                </a:solidFill>
                <a:latin typeface="Calibri" panose="020F0502020204030204"/>
              </a:rPr>
              <a:t> </a:t>
            </a:r>
          </a:p>
        </p:txBody>
      </p:sp>
      <p:pic>
        <p:nvPicPr>
          <p:cNvPr id="3083" name="Picture 11">
            <a:extLst>
              <a:ext uri="{FF2B5EF4-FFF2-40B4-BE49-F238E27FC236}">
                <a16:creationId xmlns:a16="http://schemas.microsoft.com/office/drawing/2014/main" id="{7BBA0BCB-BEBD-920E-572D-764F4F0AFD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561" y="857250"/>
            <a:ext cx="1540852" cy="10997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B364903-5B2B-F4A3-3D45-8297271EE041}"/>
              </a:ext>
            </a:extLst>
          </p:cNvPr>
          <p:cNvSpPr txBox="1"/>
          <p:nvPr/>
        </p:nvSpPr>
        <p:spPr>
          <a:xfrm>
            <a:off x="2689935" y="5606612"/>
            <a:ext cx="6232124" cy="230832"/>
          </a:xfrm>
          <a:prstGeom prst="rect">
            <a:avLst/>
          </a:prstGeom>
          <a:noFill/>
        </p:spPr>
        <p:txBody>
          <a:bodyPr wrap="square" rtlCol="0">
            <a:spAutoFit/>
          </a:bodyPr>
          <a:lstStyle/>
          <a:p>
            <a:pPr defTabSz="685800"/>
            <a:r>
              <a:rPr lang="en-US" sz="900" dirty="0">
                <a:solidFill>
                  <a:prstClr val="black"/>
                </a:solidFill>
                <a:latin typeface="Calibri" panose="020F0502020204030204"/>
              </a:rPr>
              <a:t>https://www.oceanpines.org/web/pages/news_content?announcementId=2282&amp;backURL=%2Fblogs1&amp;_jsfBridgeRedirect=true</a:t>
            </a:r>
          </a:p>
        </p:txBody>
      </p:sp>
    </p:spTree>
    <p:extLst>
      <p:ext uri="{BB962C8B-B14F-4D97-AF65-F5344CB8AC3E}">
        <p14:creationId xmlns:p14="http://schemas.microsoft.com/office/powerpoint/2010/main" val="3131090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41D2F0C-5103-D365-599C-D51B71A637F7}"/>
            </a:ext>
          </a:extLst>
        </p:cNvPr>
        <p:cNvGrpSpPr/>
        <p:nvPr/>
      </p:nvGrpSpPr>
      <p:grpSpPr>
        <a:xfrm>
          <a:off x="0" y="0"/>
          <a:ext cx="0" cy="0"/>
          <a:chOff x="0" y="0"/>
          <a:chExt cx="0" cy="0"/>
        </a:xfrm>
      </p:grpSpPr>
      <p:pic>
        <p:nvPicPr>
          <p:cNvPr id="1025" name="Picture 1" descr="Allergy - Anaphylaxis/Severe!">
            <a:extLst>
              <a:ext uri="{FF2B5EF4-FFF2-40B4-BE49-F238E27FC236}">
                <a16:creationId xmlns:a16="http://schemas.microsoft.com/office/drawing/2014/main" id="{50FAC942-8BA4-F1E4-DD81-9F161718E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ACD1BD3B-E188-3264-0869-6ADF229E1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3411AECA-8EEA-8068-AA4E-290FC6D50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2418C780-0AE9-7705-778C-CE5418968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E341A1F4-82B7-BF6C-A3CF-B66C5EB29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39B0E741-F104-078B-1B52-DEDA51238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2081B57D-232F-4AA6-6584-100A237D0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54F1358B-3999-F36E-B839-23A373F4B1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8AE5C2FD-2EC9-9B74-3F81-4154838FA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25006683-B2E9-E28B-232A-84958041E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F6D79D5F-C3F7-B451-CE94-82B56E532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A1BEE743-36B1-4808-E2E4-5FFEAD36B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C2F0957E-3496-1772-EB2B-C208D5907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3D9880E3-8C24-74E1-6393-D0D2B92F1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9FC359F-4880-9881-C54F-866D1276700E}"/>
              </a:ext>
            </a:extLst>
          </p:cNvPr>
          <p:cNvPicPr>
            <a:picLocks noChangeAspect="1"/>
          </p:cNvPicPr>
          <p:nvPr/>
        </p:nvPicPr>
        <p:blipFill>
          <a:blip r:embed="rId7"/>
          <a:stretch>
            <a:fillRect/>
          </a:stretch>
        </p:blipFill>
        <p:spPr>
          <a:xfrm>
            <a:off x="7777297" y="1144350"/>
            <a:ext cx="1171575" cy="1264444"/>
          </a:xfrm>
          <a:prstGeom prst="rect">
            <a:avLst/>
          </a:prstGeom>
        </p:spPr>
      </p:pic>
      <p:sp>
        <p:nvSpPr>
          <p:cNvPr id="8" name="TextBox 7">
            <a:extLst>
              <a:ext uri="{FF2B5EF4-FFF2-40B4-BE49-F238E27FC236}">
                <a16:creationId xmlns:a16="http://schemas.microsoft.com/office/drawing/2014/main" id="{2E6FE03F-BFEE-3C42-64FD-291AAE173389}"/>
              </a:ext>
            </a:extLst>
          </p:cNvPr>
          <p:cNvSpPr txBox="1"/>
          <p:nvPr/>
        </p:nvSpPr>
        <p:spPr>
          <a:xfrm>
            <a:off x="322648" y="1543533"/>
            <a:ext cx="7700546" cy="4194931"/>
          </a:xfrm>
          <a:prstGeom prst="rect">
            <a:avLst/>
          </a:prstGeom>
          <a:noFill/>
        </p:spPr>
        <p:txBody>
          <a:bodyPr wrap="square">
            <a:spAutoFit/>
          </a:bodyPr>
          <a:lstStyle/>
          <a:p>
            <a:pPr defTabSz="685800"/>
            <a:r>
              <a:rPr lang="en-US" sz="1350" b="1" dirty="0">
                <a:solidFill>
                  <a:prstClr val="black"/>
                </a:solidFill>
                <a:latin typeface="Calibri" panose="020F0502020204030204"/>
              </a:rPr>
              <a:t>ARC GUIDELINES</a:t>
            </a:r>
          </a:p>
          <a:p>
            <a:pPr defTabSz="685800"/>
            <a:r>
              <a:rPr lang="en-US" sz="1350" b="1" u="sng" dirty="0">
                <a:solidFill>
                  <a:prstClr val="black"/>
                </a:solidFill>
                <a:latin typeface="Calibri" panose="020F0502020204030204"/>
              </a:rPr>
              <a:t>Section 100. General Provisions </a:t>
            </a:r>
          </a:p>
          <a:p>
            <a:pPr defTabSz="685800"/>
            <a:r>
              <a:rPr lang="en-US" sz="1350" b="1" u="sng" dirty="0">
                <a:solidFill>
                  <a:prstClr val="black"/>
                </a:solidFill>
                <a:latin typeface="Calibri" panose="020F0502020204030204"/>
              </a:rPr>
              <a:t>Section 100.1 Purpose</a:t>
            </a:r>
          </a:p>
          <a:p>
            <a:pPr defTabSz="685800">
              <a:lnSpc>
                <a:spcPts val="2100"/>
              </a:lnSpc>
            </a:pPr>
            <a:r>
              <a:rPr lang="en-US" sz="1350" dirty="0">
                <a:solidFill>
                  <a:prstClr val="black"/>
                </a:solidFill>
                <a:latin typeface="Calibri" panose="020F0502020204030204"/>
              </a:rPr>
              <a:t>	A.    Authority. The Declaration of Restrictions for each Section of Ocean Pines empowers the Architectural Review Committee (ARC) to certain portions of the Restrictions, and these Guidelines. The ARC has formulated and recommended, and the Board of Directors has adopted these Guidelines. Reasonable consideration has been given to the character of each separate Subdivision (Section) of the Community and to the requirement of orderly development of the Community as a whole.</a:t>
            </a:r>
          </a:p>
          <a:p>
            <a:pPr defTabSz="685800">
              <a:lnSpc>
                <a:spcPts val="2100"/>
              </a:lnSpc>
            </a:pPr>
            <a:r>
              <a:rPr lang="en-US" sz="1350" dirty="0">
                <a:solidFill>
                  <a:prstClr val="black"/>
                </a:solidFill>
                <a:latin typeface="Calibri" panose="020F0502020204030204"/>
              </a:rPr>
              <a:t>	</a:t>
            </a:r>
            <a:r>
              <a:rPr lang="en-US" sz="1350" dirty="0">
                <a:solidFill>
                  <a:prstClr val="black"/>
                </a:solidFill>
                <a:highlight>
                  <a:srgbClr val="FFFF00"/>
                </a:highlight>
                <a:latin typeface="Calibri" panose="020F0502020204030204"/>
              </a:rPr>
              <a:t>B.    Public Health, Safety, and Welfare. The primary consideration in the formulation of these Guidelines is to promote, consistent with the Declarations of Restrictions, maximum enjoyment from the use of the common elements and protect, preserve, enhance, and perpetuate maximum property values and aesthetic character consistent with the health, safety, and general welfare of all owners within the community. </a:t>
            </a:r>
          </a:p>
          <a:p>
            <a:pPr defTabSz="685800">
              <a:lnSpc>
                <a:spcPts val="2100"/>
              </a:lnSpc>
            </a:pPr>
            <a:r>
              <a:rPr lang="en-US" sz="1350" dirty="0">
                <a:solidFill>
                  <a:prstClr val="black"/>
                </a:solidFill>
                <a:latin typeface="Calibri" panose="020F0502020204030204"/>
              </a:rPr>
              <a:t>	The Guidelines are subject to change by the ARC, with approval of the Board of Directors at any time, with thirty (30) days prior notice so long as the changes are consistent with the Declarations of Restrictions, OPA Charter, OPA By-Laws, recorded plats, and applicable Maryland law.</a:t>
            </a:r>
          </a:p>
        </p:txBody>
      </p:sp>
      <p:sp>
        <p:nvSpPr>
          <p:cNvPr id="11" name="TextBox 10">
            <a:extLst>
              <a:ext uri="{FF2B5EF4-FFF2-40B4-BE49-F238E27FC236}">
                <a16:creationId xmlns:a16="http://schemas.microsoft.com/office/drawing/2014/main" id="{7A082CE1-0DAF-3DBB-7933-20E0F0428EF6}"/>
              </a:ext>
            </a:extLst>
          </p:cNvPr>
          <p:cNvSpPr txBox="1"/>
          <p:nvPr/>
        </p:nvSpPr>
        <p:spPr>
          <a:xfrm>
            <a:off x="2004135" y="5793001"/>
            <a:ext cx="7537322" cy="230832"/>
          </a:xfrm>
          <a:prstGeom prst="rect">
            <a:avLst/>
          </a:prstGeom>
          <a:noFill/>
        </p:spPr>
        <p:txBody>
          <a:bodyPr wrap="square" rtlCol="0">
            <a:spAutoFit/>
          </a:bodyPr>
          <a:lstStyle/>
          <a:p>
            <a:pPr defTabSz="685800"/>
            <a:r>
              <a:rPr lang="en-US" sz="900" dirty="0">
                <a:solidFill>
                  <a:prstClr val="black"/>
                </a:solidFill>
                <a:latin typeface="Calibri" panose="020F0502020204030204"/>
              </a:rPr>
              <a:t>https://www.oceanpines.org/documents/20124/117959/ARC+Guidelines+April+2024.pdf/4f86b9c3-cd07-3730-abb2-fbc9bc85a464?t=1715177595647</a:t>
            </a:r>
          </a:p>
        </p:txBody>
      </p:sp>
    </p:spTree>
    <p:extLst>
      <p:ext uri="{BB962C8B-B14F-4D97-AF65-F5344CB8AC3E}">
        <p14:creationId xmlns:p14="http://schemas.microsoft.com/office/powerpoint/2010/main" val="3047297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170A073-07D5-C66D-0AF5-09C63DDA7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01A39-FD8C-ADFB-CCC2-E7D83B36495C}"/>
              </a:ext>
            </a:extLst>
          </p:cNvPr>
          <p:cNvSpPr>
            <a:spLocks noGrp="1"/>
          </p:cNvSpPr>
          <p:nvPr>
            <p:ph type="ctrTitle"/>
          </p:nvPr>
        </p:nvSpPr>
        <p:spPr>
          <a:xfrm>
            <a:off x="595936" y="1251388"/>
            <a:ext cx="7936361" cy="366863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pic>
        <p:nvPicPr>
          <p:cNvPr id="1025" name="Picture 1" descr="Allergy - Anaphylaxis/Severe!">
            <a:extLst>
              <a:ext uri="{FF2B5EF4-FFF2-40B4-BE49-F238E27FC236}">
                <a16:creationId xmlns:a16="http://schemas.microsoft.com/office/drawing/2014/main" id="{0178AD8D-9A18-02B6-3F9A-05FC7E08E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579F52C2-38BE-593A-34CD-5EC808E02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0EAD6699-2ADB-8CC7-F3E1-C360D94A3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DAA82C38-6913-BB6C-D104-88DF767C4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E64F2980-F3C5-F905-4381-43AA10481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0C7AD2E5-6C98-6CFD-E50D-F21D74454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126791EE-F492-4EBF-6ED6-F7872C3FB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A2A942A3-A8FC-DE73-64A3-3AA31C3044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DB7F7515-C1E6-6A55-8CFF-764A97EA5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C16B7C72-8637-25F5-475F-074A8A921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66EF9824-67B9-FBF8-B92D-D5C4158254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356CBCFD-61E9-E55D-3572-D7217EF29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182D17D0-D877-299D-88B2-C4CE5F699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3515F562-D32B-9F61-CEA6-0FC5B8840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DA3CE90-27E0-29AE-47AF-129EAB0E8153}"/>
              </a:ext>
            </a:extLst>
          </p:cNvPr>
          <p:cNvPicPr>
            <a:picLocks noChangeAspect="1"/>
          </p:cNvPicPr>
          <p:nvPr/>
        </p:nvPicPr>
        <p:blipFill>
          <a:blip r:embed="rId7"/>
          <a:stretch>
            <a:fillRect/>
          </a:stretch>
        </p:blipFill>
        <p:spPr>
          <a:xfrm>
            <a:off x="7777297" y="1144350"/>
            <a:ext cx="1171575" cy="1264444"/>
          </a:xfrm>
          <a:prstGeom prst="rect">
            <a:avLst/>
          </a:prstGeom>
        </p:spPr>
      </p:pic>
      <p:sp>
        <p:nvSpPr>
          <p:cNvPr id="7" name="TextBox 6">
            <a:extLst>
              <a:ext uri="{FF2B5EF4-FFF2-40B4-BE49-F238E27FC236}">
                <a16:creationId xmlns:a16="http://schemas.microsoft.com/office/drawing/2014/main" id="{6C49F607-5522-0D5B-2C3A-EC994035CDF6}"/>
              </a:ext>
            </a:extLst>
          </p:cNvPr>
          <p:cNvSpPr txBox="1"/>
          <p:nvPr/>
        </p:nvSpPr>
        <p:spPr>
          <a:xfrm>
            <a:off x="283000" y="1251388"/>
            <a:ext cx="7806777" cy="3831433"/>
          </a:xfrm>
          <a:prstGeom prst="rect">
            <a:avLst/>
          </a:prstGeom>
          <a:noFill/>
        </p:spPr>
        <p:txBody>
          <a:bodyPr wrap="square" rtlCol="0">
            <a:spAutoFit/>
          </a:bodyPr>
          <a:lstStyle/>
          <a:p>
            <a:pPr defTabSz="685800">
              <a:lnSpc>
                <a:spcPct val="116000"/>
              </a:lnSpc>
              <a:spcAft>
                <a:spcPts val="600"/>
              </a:spcAft>
            </a:pPr>
            <a:r>
              <a:rPr lang="en-US" sz="1500" b="1"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ARC GUIDELINES</a:t>
            </a:r>
          </a:p>
          <a:p>
            <a:pPr defTabSz="685800">
              <a:lnSpc>
                <a:spcPct val="116000"/>
              </a:lnSpc>
              <a:spcAft>
                <a:spcPts val="600"/>
              </a:spcAft>
            </a:pPr>
            <a:r>
              <a:rPr lang="en-US" sz="1350" b="1" u="heavy"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Section 400.2 Landscape Plan</a:t>
            </a:r>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 </a:t>
            </a:r>
          </a:p>
          <a:p>
            <a:pPr marL="685800" marR="685800" defTabSz="685800">
              <a:lnSpc>
                <a:spcPct val="150000"/>
              </a:lnSpc>
              <a:spcAft>
                <a:spcPts val="450"/>
              </a:spcAft>
              <a:tabLst>
                <a:tab pos="1028700" algn="l"/>
                <a:tab pos="1285875" algn="l"/>
                <a:tab pos="1457325" algn="l"/>
              </a:tabLst>
            </a:pPr>
            <a:r>
              <a:rPr lang="en-US" sz="1350" b="1"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D</a:t>
            </a:r>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	The location and design of the proposed landscaped areas, including the varieties and sizes of plant materials shall be shown. Annuals and perennials that die back each fall shall not be a part of the permanent landscaping plan. Landscaping shall be provided along all street sides and rear, and side foundations facing the golf course or waterfront. All raised decks and porches require landscaping. Shrubbery planted as screening must be of an evergreen variety. Lattice or planking may be substituted for shrubbery. Landscaping is recommended around the balance of the foundation, deck, and porch. Any bare lands shall be mulched, seeded or sodded. </a:t>
            </a:r>
            <a:r>
              <a:rPr lang="en-US" sz="1350" dirty="0">
                <a:solidFill>
                  <a:prstClr val="black"/>
                </a:solidFill>
                <a:highlight>
                  <a:srgbClr val="FFFF00"/>
                </a:highlight>
                <a:latin typeface="Aptos" panose="020B0004020202020204" pitchFamily="34" charset="0"/>
                <a:ea typeface="Times New Roman" panose="02020603050405020304" pitchFamily="18" charset="0"/>
                <a:cs typeface="Times New Roman" panose="02020603050405020304" pitchFamily="18" charset="0"/>
              </a:rPr>
              <a:t>Leaves are not considered to be acceptable ground cover.</a:t>
            </a:r>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A21E5748-F384-6B9F-8069-107F6D688928}"/>
              </a:ext>
            </a:extLst>
          </p:cNvPr>
          <p:cNvSpPr txBox="1"/>
          <p:nvPr/>
        </p:nvSpPr>
        <p:spPr>
          <a:xfrm>
            <a:off x="1817704" y="5713651"/>
            <a:ext cx="7683623" cy="230832"/>
          </a:xfrm>
          <a:prstGeom prst="rect">
            <a:avLst/>
          </a:prstGeom>
          <a:noFill/>
        </p:spPr>
        <p:txBody>
          <a:bodyPr wrap="square" rtlCol="0">
            <a:spAutoFit/>
          </a:bodyPr>
          <a:lstStyle/>
          <a:p>
            <a:pPr defTabSz="685800"/>
            <a:r>
              <a:rPr lang="en-US" sz="900" dirty="0">
                <a:solidFill>
                  <a:prstClr val="black"/>
                </a:solidFill>
                <a:latin typeface="Calibri" panose="020F0502020204030204"/>
              </a:rPr>
              <a:t>https://www.oceanpines.org/documents/20124/117959/ARC+Guidelines+April+2024.pdf/4f86b9c3-cd07-3730-abb2-fbc9bc85a464?t=1715177595647</a:t>
            </a:r>
          </a:p>
        </p:txBody>
      </p:sp>
    </p:spTree>
    <p:extLst>
      <p:ext uri="{BB962C8B-B14F-4D97-AF65-F5344CB8AC3E}">
        <p14:creationId xmlns:p14="http://schemas.microsoft.com/office/powerpoint/2010/main" val="3843124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5C573D-6D30-E248-9A02-C5D62C1FC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11C31-3E78-EB47-AE8E-C77BDFD00DCE}"/>
              </a:ext>
            </a:extLst>
          </p:cNvPr>
          <p:cNvSpPr>
            <a:spLocks noGrp="1"/>
          </p:cNvSpPr>
          <p:nvPr>
            <p:ph type="title"/>
          </p:nvPr>
        </p:nvSpPr>
        <p:spPr>
          <a:xfrm>
            <a:off x="809998" y="1"/>
            <a:ext cx="7524003" cy="690880"/>
          </a:xfrm>
        </p:spPr>
        <p:txBody>
          <a:bodyPr/>
          <a:lstStyle/>
          <a:p>
            <a:pPr algn="ctr"/>
            <a:r>
              <a:rPr lang="en-US" dirty="0"/>
              <a:t>Watch Party</a:t>
            </a:r>
          </a:p>
        </p:txBody>
      </p:sp>
      <p:sp>
        <p:nvSpPr>
          <p:cNvPr id="7" name="Title 12">
            <a:extLst>
              <a:ext uri="{FF2B5EF4-FFF2-40B4-BE49-F238E27FC236}">
                <a16:creationId xmlns:a16="http://schemas.microsoft.com/office/drawing/2014/main" id="{00B77DAA-704F-8180-0413-474AB00AEC6E}"/>
              </a:ext>
            </a:extLst>
          </p:cNvPr>
          <p:cNvSpPr txBox="1">
            <a:spLocks/>
          </p:cNvSpPr>
          <p:nvPr/>
        </p:nvSpPr>
        <p:spPr>
          <a:xfrm>
            <a:off x="110428" y="2113280"/>
            <a:ext cx="8923144" cy="2418244"/>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Over 110 people</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Food and drink specials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50/50 raffles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Trivia</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Thanks to everyone who attended</a:t>
            </a:r>
            <a:r>
              <a:rPr lang="en-US" dirty="0">
                <a:solidFill>
                  <a:prstClr val="black"/>
                </a:solidFill>
                <a:latin typeface="Century Gothic" panose="020B0502020202020204"/>
              </a:rPr>
              <a:t> and for the Recreation Department for making this event happen!</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5" name="Picture 4" descr="A group of people sitting at a table&#10;&#10;AI-generated content may be incorrect.">
            <a:extLst>
              <a:ext uri="{FF2B5EF4-FFF2-40B4-BE49-F238E27FC236}">
                <a16:creationId xmlns:a16="http://schemas.microsoft.com/office/drawing/2014/main" id="{1E45BCA3-0C73-DEE4-DA43-B2DCBEB407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620"/>
            <a:ext cx="3545840" cy="2659380"/>
          </a:xfrm>
          <a:prstGeom prst="rect">
            <a:avLst/>
          </a:prstGeom>
        </p:spPr>
      </p:pic>
      <p:pic>
        <p:nvPicPr>
          <p:cNvPr id="8" name="Picture 7" descr="A group of people sitting at a table&#10;&#10;AI-generated content may be incorrect.">
            <a:extLst>
              <a:ext uri="{FF2B5EF4-FFF2-40B4-BE49-F238E27FC236}">
                <a16:creationId xmlns:a16="http://schemas.microsoft.com/office/drawing/2014/main" id="{2C642C4C-258C-F109-C42E-12625410B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60" y="4198620"/>
            <a:ext cx="3545840" cy="2659380"/>
          </a:xfrm>
          <a:prstGeom prst="rect">
            <a:avLst/>
          </a:prstGeom>
        </p:spPr>
      </p:pic>
      <p:pic>
        <p:nvPicPr>
          <p:cNvPr id="10" name="Picture 9" descr="A yellow and red advertisement with text&#10;&#10;AI-generated content may be incorrect.">
            <a:extLst>
              <a:ext uri="{FF2B5EF4-FFF2-40B4-BE49-F238E27FC236}">
                <a16:creationId xmlns:a16="http://schemas.microsoft.com/office/drawing/2014/main" id="{09A2067B-E162-E872-CA01-F1C7CB7BD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719" y="690881"/>
            <a:ext cx="3972560" cy="1589024"/>
          </a:xfrm>
          <a:prstGeom prst="rect">
            <a:avLst/>
          </a:prstGeom>
        </p:spPr>
      </p:pic>
    </p:spTree>
    <p:extLst>
      <p:ext uri="{BB962C8B-B14F-4D97-AF65-F5344CB8AC3E}">
        <p14:creationId xmlns:p14="http://schemas.microsoft.com/office/powerpoint/2010/main" val="1500635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378C6E0D-F78F-B443-7A5C-D8F601734B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5230A-5E0C-50E2-933B-E72D1E769039}"/>
              </a:ext>
            </a:extLst>
          </p:cNvPr>
          <p:cNvSpPr>
            <a:spLocks noGrp="1"/>
          </p:cNvSpPr>
          <p:nvPr>
            <p:ph type="ctrTitle"/>
          </p:nvPr>
        </p:nvSpPr>
        <p:spPr>
          <a:xfrm>
            <a:off x="595936" y="1251388"/>
            <a:ext cx="7936361" cy="366863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sp>
        <p:nvSpPr>
          <p:cNvPr id="3" name="Subtitle 2">
            <a:extLst>
              <a:ext uri="{FF2B5EF4-FFF2-40B4-BE49-F238E27FC236}">
                <a16:creationId xmlns:a16="http://schemas.microsoft.com/office/drawing/2014/main" id="{5D160403-763D-0759-10DF-18DCBA20DB2B}"/>
              </a:ext>
            </a:extLst>
          </p:cNvPr>
          <p:cNvSpPr>
            <a:spLocks noGrp="1"/>
          </p:cNvSpPr>
          <p:nvPr>
            <p:ph type="subTitle" idx="1"/>
          </p:nvPr>
        </p:nvSpPr>
        <p:spPr>
          <a:xfrm>
            <a:off x="492711" y="2408793"/>
            <a:ext cx="7364026" cy="2896169"/>
          </a:xfrm>
        </p:spPr>
        <p:txBody>
          <a:bodyPr>
            <a:normAutofit fontScale="77500" lnSpcReduction="20000"/>
          </a:bodyPr>
          <a:lstStyle/>
          <a:p>
            <a:pPr algn="l">
              <a:buNone/>
            </a:pPr>
            <a:r>
              <a:rPr lang="en-US" b="1" i="0" dirty="0">
                <a:solidFill>
                  <a:srgbClr val="777777"/>
                </a:solidFill>
                <a:effectLst/>
                <a:latin typeface="Montserrat" panose="00000500000000000000" pitchFamily="2" charset="0"/>
              </a:rPr>
              <a:t>Creating a Wild Backyard – Ground Covers</a:t>
            </a:r>
          </a:p>
          <a:p>
            <a:pPr algn="l">
              <a:lnSpc>
                <a:spcPct val="160000"/>
              </a:lnSpc>
              <a:spcAft>
                <a:spcPts val="563"/>
              </a:spcAft>
            </a:pPr>
            <a:r>
              <a:rPr lang="en-US" b="0" i="0" dirty="0">
                <a:solidFill>
                  <a:srgbClr val="000000"/>
                </a:solidFill>
                <a:effectLst/>
                <a:latin typeface="Montserrat" panose="00000500000000000000" pitchFamily="2" charset="0"/>
              </a:rPr>
              <a:t>Sprawling across the ground an​d spreading patches of green or gold is a job reserved not only for grasses. </a:t>
            </a:r>
            <a:r>
              <a:rPr lang="en-US" b="0" i="0" dirty="0">
                <a:solidFill>
                  <a:srgbClr val="000000"/>
                </a:solidFill>
                <a:effectLst/>
                <a:highlight>
                  <a:srgbClr val="FFFF00"/>
                </a:highlight>
                <a:latin typeface="Montserrat" panose="00000500000000000000" pitchFamily="2" charset="0"/>
              </a:rPr>
              <a:t>Ground covers are exactly what their name implies - plants that spread to form a carpet over the ground. </a:t>
            </a:r>
            <a:r>
              <a:rPr lang="en-US" b="0" i="0" dirty="0">
                <a:solidFill>
                  <a:srgbClr val="000000"/>
                </a:solidFill>
                <a:effectLst/>
                <a:latin typeface="Montserrat" panose="00000500000000000000" pitchFamily="2" charset="0"/>
              </a:rPr>
              <a:t>Ground covers are gaining in popularity as an alternative over traditional lawn grasses and for good reason. Why? Well, traditional lawn grasses need lots of mowing, watering, fertilizing and weeding to be kept healthy and attractive. Most ground covering plants, on the other hand, need almost no maintenance once they have taken hold in your yard.</a:t>
            </a:r>
          </a:p>
          <a:p>
            <a:endParaRPr lang="en-US" dirty="0"/>
          </a:p>
        </p:txBody>
      </p:sp>
      <p:pic>
        <p:nvPicPr>
          <p:cNvPr id="1025" name="Picture 1" descr="Allergy - Anaphylaxis/Severe!">
            <a:extLst>
              <a:ext uri="{FF2B5EF4-FFF2-40B4-BE49-F238E27FC236}">
                <a16:creationId xmlns:a16="http://schemas.microsoft.com/office/drawing/2014/main" id="{9595FEE6-64A5-C057-B459-1D6EA34AF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39341C9F-0A27-22A3-5BF5-9988C3510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ACD605E4-0CE0-F3E8-57A3-30E2CDBCD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C0C25DF2-0085-ADDC-299C-3FC347E81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2F377754-D2F6-81FD-2A57-CC8CB9795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A0487057-EB75-0303-77D8-19AE0BBF2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A7E4F0C0-9A4F-82E8-5D2A-667EA7C52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8B775502-A992-8ED1-A2CF-16FCE5A7E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DF9E3695-01C7-479A-2B8C-824084B3CA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07307710-9C1E-C720-6552-292FF2E38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B1038DB6-A4D8-8B9E-E121-13DF9EB320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1CEBF76E-014B-7A81-24E4-608C95A03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D048DF77-0282-2476-280A-A7FF4B42A6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F6644EB7-AB0A-1CC7-649B-F4D68A0DA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823D1A-D197-BA73-7BE9-E9212970E28F}"/>
              </a:ext>
            </a:extLst>
          </p:cNvPr>
          <p:cNvPicPr>
            <a:picLocks noChangeAspect="1"/>
          </p:cNvPicPr>
          <p:nvPr/>
        </p:nvPicPr>
        <p:blipFill>
          <a:blip r:embed="rId7"/>
          <a:stretch>
            <a:fillRect/>
          </a:stretch>
        </p:blipFill>
        <p:spPr>
          <a:xfrm>
            <a:off x="7777297" y="1144350"/>
            <a:ext cx="1171575" cy="1264444"/>
          </a:xfrm>
          <a:prstGeom prst="rect">
            <a:avLst/>
          </a:prstGeom>
        </p:spPr>
      </p:pic>
      <p:pic>
        <p:nvPicPr>
          <p:cNvPr id="2050" name="Picture 2">
            <a:extLst>
              <a:ext uri="{FF2B5EF4-FFF2-40B4-BE49-F238E27FC236}">
                <a16:creationId xmlns:a16="http://schemas.microsoft.com/office/drawing/2014/main" id="{A92670DF-7FDE-FA91-E4B1-FA472F1118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129" y="1070311"/>
            <a:ext cx="1016681" cy="10253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BC19F9-33B5-94AF-51DA-14C0CC5B9B6E}"/>
              </a:ext>
            </a:extLst>
          </p:cNvPr>
          <p:cNvSpPr txBox="1"/>
          <p:nvPr/>
        </p:nvSpPr>
        <p:spPr>
          <a:xfrm>
            <a:off x="1211810" y="1310664"/>
            <a:ext cx="4570890" cy="507831"/>
          </a:xfrm>
          <a:prstGeom prst="rect">
            <a:avLst/>
          </a:prstGeom>
          <a:noFill/>
        </p:spPr>
        <p:txBody>
          <a:bodyPr wrap="square">
            <a:spAutoFit/>
          </a:bodyPr>
          <a:lstStyle/>
          <a:p>
            <a:pPr defTabSz="685800"/>
            <a:r>
              <a:rPr lang="en-US" sz="1350" b="1" dirty="0">
                <a:solidFill>
                  <a:prstClr val="black"/>
                </a:solidFill>
                <a:latin typeface="Calibri" panose="020F0502020204030204"/>
                <a:hlinkClick r:id="rId9"/>
              </a:rPr>
              <a:t>MARYLAND DEPARTMENT OF NATURAL RESOURCES WILDLIFE &amp; HERITAGE SERVICE </a:t>
            </a:r>
          </a:p>
        </p:txBody>
      </p:sp>
      <p:sp>
        <p:nvSpPr>
          <p:cNvPr id="6" name="TextBox 5">
            <a:extLst>
              <a:ext uri="{FF2B5EF4-FFF2-40B4-BE49-F238E27FC236}">
                <a16:creationId xmlns:a16="http://schemas.microsoft.com/office/drawing/2014/main" id="{AD10E7F2-BE95-BB26-457B-F9AF5AE35082}"/>
              </a:ext>
            </a:extLst>
          </p:cNvPr>
          <p:cNvSpPr txBox="1"/>
          <p:nvPr/>
        </p:nvSpPr>
        <p:spPr>
          <a:xfrm>
            <a:off x="5446451" y="5724435"/>
            <a:ext cx="3602114" cy="230832"/>
          </a:xfrm>
          <a:prstGeom prst="rect">
            <a:avLst/>
          </a:prstGeom>
          <a:noFill/>
        </p:spPr>
        <p:txBody>
          <a:bodyPr wrap="square" rtlCol="0">
            <a:spAutoFit/>
          </a:bodyPr>
          <a:lstStyle/>
          <a:p>
            <a:pPr algn="r" defTabSz="685800"/>
            <a:r>
              <a:rPr lang="en-US" sz="900" dirty="0">
                <a:solidFill>
                  <a:prstClr val="black"/>
                </a:solidFill>
                <a:latin typeface="Calibri" panose="020F0502020204030204"/>
              </a:rPr>
              <a:t>https://dnr.maryland.gov/wildlife/Pages/habitat/wagroundcovers.aspx</a:t>
            </a:r>
          </a:p>
        </p:txBody>
      </p:sp>
    </p:spTree>
    <p:extLst>
      <p:ext uri="{BB962C8B-B14F-4D97-AF65-F5344CB8AC3E}">
        <p14:creationId xmlns:p14="http://schemas.microsoft.com/office/powerpoint/2010/main" val="773851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C2ECDA0-CB4E-B9AC-6FA8-E5306E4C07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A7DF4-8B1B-D0D7-AD41-D294BB51749A}"/>
              </a:ext>
            </a:extLst>
          </p:cNvPr>
          <p:cNvSpPr>
            <a:spLocks noGrp="1"/>
          </p:cNvSpPr>
          <p:nvPr>
            <p:ph type="ctrTitle"/>
          </p:nvPr>
        </p:nvSpPr>
        <p:spPr>
          <a:xfrm>
            <a:off x="595936" y="1251388"/>
            <a:ext cx="7936361" cy="366863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pic>
        <p:nvPicPr>
          <p:cNvPr id="1025" name="Picture 1" descr="Allergy - Anaphylaxis/Severe!">
            <a:extLst>
              <a:ext uri="{FF2B5EF4-FFF2-40B4-BE49-F238E27FC236}">
                <a16:creationId xmlns:a16="http://schemas.microsoft.com/office/drawing/2014/main" id="{9F0417FF-3A24-1F5C-A925-1532D4923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81DD566C-A1D1-9E6B-6D2D-9D4D9898F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8065BEDE-D177-4821-CA67-E40FAACD4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EA51A2B6-B403-331B-8EBE-EEE2AEC2B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0F197E26-694F-54B4-9BC4-386B12DA6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E1934B9D-66F8-D3B5-EE2F-FBFFD6AA0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B94CCDC3-A82B-2FB8-2B5C-85A87D3E6C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75738F49-748E-C896-3CDA-AF13F1955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51EA9FA3-A7BD-3F26-56DE-1244B7B96F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74F02559-A89C-B7FE-5279-499FB9A7E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9F11399D-0F42-4C73-5EE8-00C89C5CE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3DBB626E-F37E-E3E6-EE6A-FF22092AA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EECC1383-86C1-DDE4-C45C-D57165E01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87906DAD-5D8E-8219-3766-F300C971C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E409F6-1B2F-0909-A8B0-4D5C2C250061}"/>
              </a:ext>
            </a:extLst>
          </p:cNvPr>
          <p:cNvPicPr>
            <a:picLocks noChangeAspect="1"/>
          </p:cNvPicPr>
          <p:nvPr/>
        </p:nvPicPr>
        <p:blipFill>
          <a:blip r:embed="rId7"/>
          <a:stretch>
            <a:fillRect/>
          </a:stretch>
        </p:blipFill>
        <p:spPr>
          <a:xfrm>
            <a:off x="7777297" y="1144350"/>
            <a:ext cx="1171575" cy="1264444"/>
          </a:xfrm>
          <a:prstGeom prst="rect">
            <a:avLst/>
          </a:prstGeom>
        </p:spPr>
      </p:pic>
      <p:sp>
        <p:nvSpPr>
          <p:cNvPr id="4" name="TextBox 3">
            <a:extLst>
              <a:ext uri="{FF2B5EF4-FFF2-40B4-BE49-F238E27FC236}">
                <a16:creationId xmlns:a16="http://schemas.microsoft.com/office/drawing/2014/main" id="{2215CB23-6703-A63C-0210-5AD5A88C45FD}"/>
              </a:ext>
            </a:extLst>
          </p:cNvPr>
          <p:cNvSpPr txBox="1"/>
          <p:nvPr/>
        </p:nvSpPr>
        <p:spPr>
          <a:xfrm>
            <a:off x="142875" y="2780914"/>
            <a:ext cx="8259839" cy="2318776"/>
          </a:xfrm>
          <a:prstGeom prst="rect">
            <a:avLst/>
          </a:prstGeom>
          <a:noFill/>
        </p:spPr>
        <p:txBody>
          <a:bodyPr wrap="square" rtlCol="0">
            <a:spAutoFit/>
          </a:bodyPr>
          <a:lstStyle/>
          <a:p>
            <a:pPr defTabSz="685800"/>
            <a:r>
              <a:rPr lang="en-US" sz="1350" b="1" dirty="0">
                <a:solidFill>
                  <a:srgbClr val="000000"/>
                </a:solidFill>
                <a:latin typeface="Montserrat" panose="00000500000000000000" pitchFamily="2" charset="0"/>
              </a:rPr>
              <a:t>Fire Behavior</a:t>
            </a:r>
          </a:p>
          <a:p>
            <a:pPr defTabSz="685800">
              <a:lnSpc>
                <a:spcPct val="200000"/>
              </a:lnSpc>
              <a:spcAft>
                <a:spcPts val="563"/>
              </a:spcAft>
            </a:pPr>
            <a:r>
              <a:rPr lang="en-US" sz="1350" dirty="0">
                <a:solidFill>
                  <a:srgbClr val="000000"/>
                </a:solidFill>
                <a:latin typeface="Montserrat" panose="00000500000000000000" pitchFamily="2" charset="0"/>
              </a:rPr>
              <a:t>“Most wildfires in Maryland are surface fires, which burn </a:t>
            </a:r>
            <a:r>
              <a:rPr lang="en-US" sz="1350" dirty="0">
                <a:solidFill>
                  <a:srgbClr val="000000"/>
                </a:solidFill>
                <a:highlight>
                  <a:srgbClr val="FFFF00"/>
                </a:highlight>
                <a:latin typeface="Montserrat" panose="00000500000000000000" pitchFamily="2" charset="0"/>
              </a:rPr>
              <a:t>fallen leaves, twigs, and debris on the ground.</a:t>
            </a:r>
            <a:r>
              <a:rPr lang="en-US" sz="1350" dirty="0">
                <a:solidFill>
                  <a:srgbClr val="000000"/>
                </a:solidFill>
                <a:latin typeface="Montserrat" panose="00000500000000000000" pitchFamily="2" charset="0"/>
              </a:rPr>
              <a:t> Under this fallen debris is often a layer of partially decomposed leaves and humus, called “duff.” During dry periods, fires can burn underground in this duff layer and be very difficult to extinguish. These duff fires can burn for weeks, or even months, and cause smoke issues.</a:t>
            </a:r>
            <a:r>
              <a:rPr lang="en-US" sz="1350" dirty="0">
                <a:solidFill>
                  <a:prstClr val="black"/>
                </a:solidFill>
                <a:latin typeface="Calibri" panose="020F0502020204030204"/>
              </a:rPr>
              <a:t>“</a:t>
            </a:r>
          </a:p>
        </p:txBody>
      </p:sp>
      <p:sp>
        <p:nvSpPr>
          <p:cNvPr id="6" name="TextBox 5">
            <a:extLst>
              <a:ext uri="{FF2B5EF4-FFF2-40B4-BE49-F238E27FC236}">
                <a16:creationId xmlns:a16="http://schemas.microsoft.com/office/drawing/2014/main" id="{72239BF9-B7A9-34B8-61FB-B11AC26712D1}"/>
              </a:ext>
            </a:extLst>
          </p:cNvPr>
          <p:cNvSpPr txBox="1"/>
          <p:nvPr/>
        </p:nvSpPr>
        <p:spPr>
          <a:xfrm>
            <a:off x="1487842" y="1453228"/>
            <a:ext cx="4667435" cy="507831"/>
          </a:xfrm>
          <a:prstGeom prst="rect">
            <a:avLst/>
          </a:prstGeom>
          <a:noFill/>
        </p:spPr>
        <p:txBody>
          <a:bodyPr wrap="square">
            <a:spAutoFit/>
          </a:bodyPr>
          <a:lstStyle/>
          <a:p>
            <a:pPr defTabSz="685800"/>
            <a:r>
              <a:rPr lang="en-US" sz="1350" b="1" dirty="0">
                <a:solidFill>
                  <a:prstClr val="black"/>
                </a:solidFill>
                <a:latin typeface="Calibri" panose="020F0502020204030204"/>
                <a:hlinkClick r:id="rId8"/>
              </a:rPr>
              <a:t>MARYLAND DEPARTMENT OF NATURAL RESOURCES FOREST SERVICE </a:t>
            </a:r>
          </a:p>
        </p:txBody>
      </p:sp>
      <p:pic>
        <p:nvPicPr>
          <p:cNvPr id="8" name="Picture 2">
            <a:extLst>
              <a:ext uri="{FF2B5EF4-FFF2-40B4-BE49-F238E27FC236}">
                <a16:creationId xmlns:a16="http://schemas.microsoft.com/office/drawing/2014/main" id="{E56E900C-44DF-6F73-9F5D-BCFEB18E2F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535" y="1014688"/>
            <a:ext cx="1185863" cy="16859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1275E8-A889-30C4-7426-E1ECA5E0562C}"/>
              </a:ext>
            </a:extLst>
          </p:cNvPr>
          <p:cNvSpPr txBox="1"/>
          <p:nvPr/>
        </p:nvSpPr>
        <p:spPr>
          <a:xfrm>
            <a:off x="4507637" y="5691141"/>
            <a:ext cx="4441235" cy="230832"/>
          </a:xfrm>
          <a:prstGeom prst="rect">
            <a:avLst/>
          </a:prstGeom>
          <a:noFill/>
        </p:spPr>
        <p:txBody>
          <a:bodyPr wrap="square" rtlCol="0">
            <a:spAutoFit/>
          </a:bodyPr>
          <a:lstStyle/>
          <a:p>
            <a:pPr algn="r" defTabSz="685800"/>
            <a:r>
              <a:rPr lang="en-US" sz="900" dirty="0">
                <a:solidFill>
                  <a:prstClr val="black"/>
                </a:solidFill>
                <a:latin typeface="Calibri" panose="020F0502020204030204"/>
              </a:rPr>
              <a:t>https://dnr.maryland.gov/forests/pages/wfm.aspx</a:t>
            </a:r>
          </a:p>
        </p:txBody>
      </p:sp>
    </p:spTree>
    <p:extLst>
      <p:ext uri="{BB962C8B-B14F-4D97-AF65-F5344CB8AC3E}">
        <p14:creationId xmlns:p14="http://schemas.microsoft.com/office/powerpoint/2010/main" val="660211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39BA687-8001-BD63-4AB3-C967C279A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1AA26-320D-BE4E-7481-8982E7488545}"/>
              </a:ext>
            </a:extLst>
          </p:cNvPr>
          <p:cNvSpPr>
            <a:spLocks noGrp="1"/>
          </p:cNvSpPr>
          <p:nvPr>
            <p:ph type="ctrTitle"/>
          </p:nvPr>
        </p:nvSpPr>
        <p:spPr>
          <a:xfrm>
            <a:off x="595936" y="1251388"/>
            <a:ext cx="7936361" cy="366863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pic>
        <p:nvPicPr>
          <p:cNvPr id="1025" name="Picture 1" descr="Allergy - Anaphylaxis/Severe!">
            <a:extLst>
              <a:ext uri="{FF2B5EF4-FFF2-40B4-BE49-F238E27FC236}">
                <a16:creationId xmlns:a16="http://schemas.microsoft.com/office/drawing/2014/main" id="{1525BA9B-DF7C-BB25-4D3E-6A5B8A5AA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2B04AFB9-19DA-9841-E3E1-7D999DC59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097CAC1F-9C8A-64CC-6B03-CFCD8C7E7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392D9D50-B0DD-DAB4-09A0-CE2216AD1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ABAC1DFA-3CCF-E40F-6F1E-7019A3C10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38118D24-4AF3-4848-D897-370297859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C4E5CAEF-2949-751B-31BF-417CD78D06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2BBB886D-69C7-6C2B-EB66-8D415F44B3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9369C872-9A0F-BEA9-90A7-B0F2D9D6A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E62137C6-182F-A172-8182-41F41FA64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EF2C748C-A786-5439-8A0F-746995DEB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EE6E42EA-DBD0-77BA-6D9E-7D64DBE91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9AD102E2-19B7-9F58-FBC0-910FDE142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2E2FF3AA-E1A1-9CB6-54C0-4D9594B4B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56686F4-6DA5-E5E7-9799-563BCCF27361}"/>
              </a:ext>
            </a:extLst>
          </p:cNvPr>
          <p:cNvPicPr>
            <a:picLocks noChangeAspect="1"/>
          </p:cNvPicPr>
          <p:nvPr/>
        </p:nvPicPr>
        <p:blipFill>
          <a:blip r:embed="rId7"/>
          <a:stretch>
            <a:fillRect/>
          </a:stretch>
        </p:blipFill>
        <p:spPr>
          <a:xfrm>
            <a:off x="7777297" y="1144350"/>
            <a:ext cx="1171575" cy="1264444"/>
          </a:xfrm>
          <a:prstGeom prst="rect">
            <a:avLst/>
          </a:prstGeom>
        </p:spPr>
      </p:pic>
      <p:sp>
        <p:nvSpPr>
          <p:cNvPr id="4" name="TextBox 3">
            <a:extLst>
              <a:ext uri="{FF2B5EF4-FFF2-40B4-BE49-F238E27FC236}">
                <a16:creationId xmlns:a16="http://schemas.microsoft.com/office/drawing/2014/main" id="{F79A3F65-1120-753F-4A90-C84D6BB10AE3}"/>
              </a:ext>
            </a:extLst>
          </p:cNvPr>
          <p:cNvSpPr txBox="1"/>
          <p:nvPr/>
        </p:nvSpPr>
        <p:spPr>
          <a:xfrm>
            <a:off x="142875" y="2780914"/>
            <a:ext cx="8259839" cy="3493264"/>
          </a:xfrm>
          <a:prstGeom prst="rect">
            <a:avLst/>
          </a:prstGeom>
          <a:noFill/>
        </p:spPr>
        <p:txBody>
          <a:bodyPr wrap="square" rtlCol="0">
            <a:spAutoFit/>
          </a:bodyPr>
          <a:lstStyle/>
          <a:p>
            <a:pPr defTabSz="685800">
              <a:lnSpc>
                <a:spcPct val="150000"/>
              </a:lnSpc>
            </a:pPr>
            <a:r>
              <a:rPr lang="en-US" sz="1350" b="1" dirty="0">
                <a:solidFill>
                  <a:srgbClr val="777777"/>
                </a:solidFill>
                <a:latin typeface="Montserrat" panose="00000500000000000000" pitchFamily="2" charset="0"/>
              </a:rPr>
              <a:t>Wildland Fire Management</a:t>
            </a:r>
          </a:p>
          <a:p>
            <a:pPr defTabSz="685800">
              <a:lnSpc>
                <a:spcPct val="150000"/>
              </a:lnSpc>
            </a:pPr>
            <a:r>
              <a:rPr lang="en-US" sz="1350" b="1" dirty="0">
                <a:solidFill>
                  <a:srgbClr val="000000"/>
                </a:solidFill>
                <a:latin typeface="Montserrat" panose="00000500000000000000" pitchFamily="2" charset="0"/>
              </a:rPr>
              <a:t>Wildfires in Maryland</a:t>
            </a:r>
          </a:p>
          <a:p>
            <a:pPr defTabSz="685800">
              <a:lnSpc>
                <a:spcPct val="150000"/>
              </a:lnSpc>
              <a:spcAft>
                <a:spcPts val="563"/>
              </a:spcAft>
            </a:pPr>
            <a:r>
              <a:rPr lang="en-US" sz="1350" dirty="0">
                <a:solidFill>
                  <a:srgbClr val="000000"/>
                </a:solidFill>
                <a:highlight>
                  <a:srgbClr val="FFFF00"/>
                </a:highlight>
                <a:latin typeface="Montserrat" panose="00000500000000000000" pitchFamily="2" charset="0"/>
              </a:rPr>
              <a:t>In Maryland, the busiest wildfires seasons typically occur in the spring and the fall of the year. </a:t>
            </a:r>
            <a:r>
              <a:rPr lang="en-US" sz="1350" dirty="0">
                <a:solidFill>
                  <a:srgbClr val="000000"/>
                </a:solidFill>
                <a:latin typeface="Montserrat" panose="00000500000000000000" pitchFamily="2" charset="0"/>
              </a:rPr>
              <a:t>These are the transition times for natural cover fuels. In spring, with the absence of moist deciduous vegetation and forest canopy shade, the sun warms the forest floor pre-heating the fuels. In fall, an abundance of new fuel accumulates with leaf fall. Given adequate rainfall amounts throughout the state, wildfires are mostly suppressed on initial attack and can be intense but of short duration. </a:t>
            </a:r>
            <a:r>
              <a:rPr lang="en-US" sz="1350" dirty="0">
                <a:solidFill>
                  <a:srgbClr val="000000"/>
                </a:solidFill>
                <a:highlight>
                  <a:srgbClr val="FFFF00"/>
                </a:highlight>
                <a:latin typeface="Montserrat" panose="00000500000000000000" pitchFamily="2" charset="0"/>
              </a:rPr>
              <a:t>However, unusually hot and dry conditions or drought can turn a mild fire season into a serious problem </a:t>
            </a:r>
            <a:r>
              <a:rPr lang="en-US" sz="1350" dirty="0">
                <a:solidFill>
                  <a:srgbClr val="000000"/>
                </a:solidFill>
                <a:latin typeface="Montserrat" panose="00000500000000000000" pitchFamily="2" charset="0"/>
              </a:rPr>
              <a:t>that often requires extended attack operations to completely suppress wildfires.</a:t>
            </a:r>
          </a:p>
          <a:p>
            <a:pPr defTabSz="685800"/>
            <a:endParaRPr lang="en-US" sz="135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59FB42DD-86EA-4954-25A3-C8D617A3A856}"/>
              </a:ext>
            </a:extLst>
          </p:cNvPr>
          <p:cNvSpPr txBox="1"/>
          <p:nvPr/>
        </p:nvSpPr>
        <p:spPr>
          <a:xfrm>
            <a:off x="1487842" y="1453228"/>
            <a:ext cx="4667435" cy="507831"/>
          </a:xfrm>
          <a:prstGeom prst="rect">
            <a:avLst/>
          </a:prstGeom>
          <a:noFill/>
        </p:spPr>
        <p:txBody>
          <a:bodyPr wrap="square">
            <a:spAutoFit/>
          </a:bodyPr>
          <a:lstStyle/>
          <a:p>
            <a:pPr defTabSz="685800"/>
            <a:r>
              <a:rPr lang="en-US" sz="1350" b="1" dirty="0">
                <a:solidFill>
                  <a:prstClr val="black"/>
                </a:solidFill>
                <a:latin typeface="Calibri" panose="020F0502020204030204"/>
                <a:hlinkClick r:id="rId8"/>
              </a:rPr>
              <a:t>MARYLAND DEPARTMENT OF NATURAL RESOURCES FOREST SERVICE </a:t>
            </a:r>
          </a:p>
        </p:txBody>
      </p:sp>
      <p:pic>
        <p:nvPicPr>
          <p:cNvPr id="8" name="Picture 2">
            <a:extLst>
              <a:ext uri="{FF2B5EF4-FFF2-40B4-BE49-F238E27FC236}">
                <a16:creationId xmlns:a16="http://schemas.microsoft.com/office/drawing/2014/main" id="{330C76E5-92DB-01F8-E6E1-9CB0F607DC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535" y="1014688"/>
            <a:ext cx="1185863" cy="16859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AB0C148-2966-6F0E-D87E-77239D3E4854}"/>
              </a:ext>
            </a:extLst>
          </p:cNvPr>
          <p:cNvSpPr txBox="1"/>
          <p:nvPr/>
        </p:nvSpPr>
        <p:spPr>
          <a:xfrm>
            <a:off x="4507637" y="5691141"/>
            <a:ext cx="4441235" cy="230832"/>
          </a:xfrm>
          <a:prstGeom prst="rect">
            <a:avLst/>
          </a:prstGeom>
          <a:noFill/>
        </p:spPr>
        <p:txBody>
          <a:bodyPr wrap="square" rtlCol="0">
            <a:spAutoFit/>
          </a:bodyPr>
          <a:lstStyle/>
          <a:p>
            <a:pPr algn="r" defTabSz="685800"/>
            <a:r>
              <a:rPr lang="en-US" sz="900" dirty="0">
                <a:solidFill>
                  <a:prstClr val="black"/>
                </a:solidFill>
                <a:latin typeface="Calibri" panose="020F0502020204030204"/>
              </a:rPr>
              <a:t>https://dnr.maryland.gov/forests/Pages/fire/index.aspx</a:t>
            </a:r>
          </a:p>
        </p:txBody>
      </p:sp>
    </p:spTree>
    <p:extLst>
      <p:ext uri="{BB962C8B-B14F-4D97-AF65-F5344CB8AC3E}">
        <p14:creationId xmlns:p14="http://schemas.microsoft.com/office/powerpoint/2010/main" val="2440842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CA3EDC5-3B42-9457-ACA9-D6A8171216D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77CD7A0-9888-78D0-E7A6-95E24D1D8BF3}"/>
              </a:ext>
            </a:extLst>
          </p:cNvPr>
          <p:cNvPicPr>
            <a:picLocks noChangeAspect="1"/>
          </p:cNvPicPr>
          <p:nvPr/>
        </p:nvPicPr>
        <p:blipFill>
          <a:blip r:embed="rId3"/>
          <a:srcRect l="10314" t="19007" r="11052" b="5581"/>
          <a:stretch/>
        </p:blipFill>
        <p:spPr>
          <a:xfrm>
            <a:off x="703367" y="1098920"/>
            <a:ext cx="7737266" cy="4637525"/>
          </a:xfrm>
          <a:prstGeom prst="rect">
            <a:avLst/>
          </a:prstGeom>
        </p:spPr>
      </p:pic>
      <p:sp>
        <p:nvSpPr>
          <p:cNvPr id="2" name="Title 1">
            <a:extLst>
              <a:ext uri="{FF2B5EF4-FFF2-40B4-BE49-F238E27FC236}">
                <a16:creationId xmlns:a16="http://schemas.microsoft.com/office/drawing/2014/main" id="{B13DD65C-D5E9-DC32-D0E6-A8AFFA91A7F2}"/>
              </a:ext>
            </a:extLst>
          </p:cNvPr>
          <p:cNvSpPr>
            <a:spLocks noGrp="1"/>
          </p:cNvSpPr>
          <p:nvPr>
            <p:ph type="ctrTitle"/>
          </p:nvPr>
        </p:nvSpPr>
        <p:spPr>
          <a:xfrm>
            <a:off x="595936" y="1251388"/>
            <a:ext cx="7936361" cy="366863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pic>
        <p:nvPicPr>
          <p:cNvPr id="1025" name="Picture 1" descr="Allergy - Anaphylaxis/Severe!">
            <a:extLst>
              <a:ext uri="{FF2B5EF4-FFF2-40B4-BE49-F238E27FC236}">
                <a16:creationId xmlns:a16="http://schemas.microsoft.com/office/drawing/2014/main" id="{C36C9F6A-8E3D-EFD8-A100-1961C6C85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901077FB-64A0-F0AB-CFA8-426CDE17E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B191FA0B-FF01-CA65-FF72-B36F5C6E6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55A922EC-DDF0-3601-6C67-40C92D5B68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61EB5D80-94B3-856C-72DF-62DBA914A0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BD3F4D15-5C27-EAD4-D964-5DD51C71C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4DA741CE-AFFB-B704-97F5-5CC551F72F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D1EA6F6A-CE32-93DC-F44C-18154018B1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8F6A7A6B-AD26-B23C-8CF0-37CDEF85E4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D849E79D-D66E-C678-F536-65A4997C1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0D4E0FC8-03D1-55AB-D3F1-D02EA14F93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DA4C706B-E2B8-58D4-91A1-7A9AC697E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124FD12E-3DB6-5DBD-1890-703D3C3F00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FFFD139A-27B0-10E4-67C6-97B5410D6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DB3B43-90BF-C08F-CD5D-A3619E5B3C89}"/>
              </a:ext>
            </a:extLst>
          </p:cNvPr>
          <p:cNvSpPr txBox="1"/>
          <p:nvPr/>
        </p:nvSpPr>
        <p:spPr>
          <a:xfrm>
            <a:off x="3910519" y="5757427"/>
            <a:ext cx="5233481" cy="230832"/>
          </a:xfrm>
          <a:prstGeom prst="rect">
            <a:avLst/>
          </a:prstGeom>
          <a:noFill/>
        </p:spPr>
        <p:txBody>
          <a:bodyPr wrap="square" rtlCol="0">
            <a:spAutoFit/>
          </a:bodyPr>
          <a:lstStyle/>
          <a:p>
            <a:pPr algn="r" defTabSz="685800"/>
            <a:r>
              <a:rPr lang="en-US" sz="900" dirty="0">
                <a:solidFill>
                  <a:prstClr val="black"/>
                </a:solidFill>
                <a:latin typeface="Calibri" panose="020F0502020204030204"/>
              </a:rPr>
              <a:t>https://dnr.maryland.gov/forests/Documents/fire/Firewise_LandscapingWoodlandsBrochure.pdf</a:t>
            </a:r>
          </a:p>
        </p:txBody>
      </p:sp>
      <p:sp>
        <p:nvSpPr>
          <p:cNvPr id="11" name="Rectangle 10">
            <a:extLst>
              <a:ext uri="{FF2B5EF4-FFF2-40B4-BE49-F238E27FC236}">
                <a16:creationId xmlns:a16="http://schemas.microsoft.com/office/drawing/2014/main" id="{18EB87AD-240E-D010-88B7-9722E82DED73}"/>
              </a:ext>
            </a:extLst>
          </p:cNvPr>
          <p:cNvSpPr/>
          <p:nvPr/>
        </p:nvSpPr>
        <p:spPr>
          <a:xfrm>
            <a:off x="787940" y="2476906"/>
            <a:ext cx="1743684" cy="5398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A42C6E23-1EAC-86B2-F4DA-239342780C8A}"/>
              </a:ext>
            </a:extLst>
          </p:cNvPr>
          <p:cNvSpPr/>
          <p:nvPr/>
        </p:nvSpPr>
        <p:spPr>
          <a:xfrm>
            <a:off x="787940" y="3877688"/>
            <a:ext cx="1743684" cy="2188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3A295CFE-A479-0E2F-326F-1A01039BF580}"/>
              </a:ext>
            </a:extLst>
          </p:cNvPr>
          <p:cNvSpPr/>
          <p:nvPr/>
        </p:nvSpPr>
        <p:spPr>
          <a:xfrm>
            <a:off x="2721766" y="3936054"/>
            <a:ext cx="846307" cy="1254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2237C3B6-4D40-077A-8EAA-053BC184E86A}"/>
                  </a:ext>
                </a:extLst>
              </p14:cNvPr>
              <p14:cNvContentPartPr/>
              <p14:nvPr/>
            </p14:nvContentPartPr>
            <p14:xfrm>
              <a:off x="869920" y="2539960"/>
              <a:ext cx="1619730" cy="49140"/>
            </p14:xfrm>
          </p:contentPart>
        </mc:Choice>
        <mc:Fallback xmlns="">
          <p:pic>
            <p:nvPicPr>
              <p:cNvPr id="14" name="Ink 13">
                <a:extLst>
                  <a:ext uri="{FF2B5EF4-FFF2-40B4-BE49-F238E27FC236}">
                    <a16:creationId xmlns:a16="http://schemas.microsoft.com/office/drawing/2014/main" id="{2237C3B6-4D40-077A-8EAA-053BC184E86A}"/>
                  </a:ext>
                </a:extLst>
              </p:cNvPr>
              <p:cNvPicPr/>
              <p:nvPr/>
            </p:nvPicPr>
            <p:blipFill>
              <a:blip r:embed="rId10"/>
              <a:stretch>
                <a:fillRect/>
              </a:stretch>
            </p:blipFill>
            <p:spPr>
              <a:xfrm>
                <a:off x="815929" y="2433134"/>
                <a:ext cx="1727352" cy="26243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2625B5B5-9C15-72FE-74EA-CBDF66827060}"/>
                  </a:ext>
                </a:extLst>
              </p14:cNvPr>
              <p14:cNvContentPartPr/>
              <p14:nvPr/>
            </p14:nvContentPartPr>
            <p14:xfrm>
              <a:off x="856960" y="2685760"/>
              <a:ext cx="1618920" cy="38610"/>
            </p14:xfrm>
          </p:contentPart>
        </mc:Choice>
        <mc:Fallback xmlns="">
          <p:pic>
            <p:nvPicPr>
              <p:cNvPr id="15" name="Ink 14">
                <a:extLst>
                  <a:ext uri="{FF2B5EF4-FFF2-40B4-BE49-F238E27FC236}">
                    <a16:creationId xmlns:a16="http://schemas.microsoft.com/office/drawing/2014/main" id="{2625B5B5-9C15-72FE-74EA-CBDF66827060}"/>
                  </a:ext>
                </a:extLst>
              </p:cNvPr>
              <p:cNvPicPr/>
              <p:nvPr/>
            </p:nvPicPr>
            <p:blipFill>
              <a:blip r:embed="rId12"/>
              <a:stretch>
                <a:fillRect/>
              </a:stretch>
            </p:blipFill>
            <p:spPr>
              <a:xfrm>
                <a:off x="802960" y="2578510"/>
                <a:ext cx="1726560" cy="25275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23EF59E4-386F-DDB6-C24C-FA9CA163B817}"/>
                  </a:ext>
                </a:extLst>
              </p14:cNvPr>
              <p14:cNvContentPartPr/>
              <p14:nvPr/>
            </p14:nvContentPartPr>
            <p14:xfrm>
              <a:off x="831580" y="2863420"/>
              <a:ext cx="1638630" cy="38610"/>
            </p14:xfrm>
          </p:contentPart>
        </mc:Choice>
        <mc:Fallback xmlns="">
          <p:pic>
            <p:nvPicPr>
              <p:cNvPr id="17" name="Ink 16">
                <a:extLst>
                  <a:ext uri="{FF2B5EF4-FFF2-40B4-BE49-F238E27FC236}">
                    <a16:creationId xmlns:a16="http://schemas.microsoft.com/office/drawing/2014/main" id="{23EF59E4-386F-DDB6-C24C-FA9CA163B817}"/>
                  </a:ext>
                </a:extLst>
              </p:cNvPr>
              <p:cNvPicPr/>
              <p:nvPr/>
            </p:nvPicPr>
            <p:blipFill>
              <a:blip r:embed="rId14"/>
              <a:stretch>
                <a:fillRect/>
              </a:stretch>
            </p:blipFill>
            <p:spPr>
              <a:xfrm>
                <a:off x="777583" y="2755168"/>
                <a:ext cx="1746264" cy="25475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9A59B59C-58DD-E4E4-53E1-BFE65EB8CC86}"/>
                  </a:ext>
                </a:extLst>
              </p14:cNvPr>
              <p14:cNvContentPartPr/>
              <p14:nvPr/>
            </p14:nvContentPartPr>
            <p14:xfrm>
              <a:off x="838060" y="3987160"/>
              <a:ext cx="1650240" cy="26460"/>
            </p14:xfrm>
          </p:contentPart>
        </mc:Choice>
        <mc:Fallback xmlns="">
          <p:pic>
            <p:nvPicPr>
              <p:cNvPr id="18" name="Ink 17">
                <a:extLst>
                  <a:ext uri="{FF2B5EF4-FFF2-40B4-BE49-F238E27FC236}">
                    <a16:creationId xmlns:a16="http://schemas.microsoft.com/office/drawing/2014/main" id="{9A59B59C-58DD-E4E4-53E1-BFE65EB8CC86}"/>
                  </a:ext>
                </a:extLst>
              </p:cNvPr>
              <p:cNvPicPr/>
              <p:nvPr/>
            </p:nvPicPr>
            <p:blipFill>
              <a:blip r:embed="rId16"/>
              <a:stretch>
                <a:fillRect/>
              </a:stretch>
            </p:blipFill>
            <p:spPr>
              <a:xfrm>
                <a:off x="784060" y="3879890"/>
                <a:ext cx="1757880" cy="24064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B1247050-AC9A-0A07-5E13-0CEEEA46F189}"/>
                  </a:ext>
                </a:extLst>
              </p14:cNvPr>
              <p14:cNvContentPartPr/>
              <p14:nvPr/>
            </p14:nvContentPartPr>
            <p14:xfrm>
              <a:off x="2768560" y="3987430"/>
              <a:ext cx="806760" cy="540"/>
            </p14:xfrm>
          </p:contentPart>
        </mc:Choice>
        <mc:Fallback xmlns="">
          <p:pic>
            <p:nvPicPr>
              <p:cNvPr id="20" name="Ink 19">
                <a:extLst>
                  <a:ext uri="{FF2B5EF4-FFF2-40B4-BE49-F238E27FC236}">
                    <a16:creationId xmlns:a16="http://schemas.microsoft.com/office/drawing/2014/main" id="{B1247050-AC9A-0A07-5E13-0CEEEA46F189}"/>
                  </a:ext>
                </a:extLst>
              </p:cNvPr>
              <p:cNvPicPr/>
              <p:nvPr/>
            </p:nvPicPr>
            <p:blipFill>
              <a:blip r:embed="rId18"/>
              <a:stretch>
                <a:fillRect/>
              </a:stretch>
            </p:blipFill>
            <p:spPr>
              <a:xfrm>
                <a:off x="2714584" y="3825430"/>
                <a:ext cx="914352"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Ink 26">
                <a:extLst>
                  <a:ext uri="{FF2B5EF4-FFF2-40B4-BE49-F238E27FC236}">
                    <a16:creationId xmlns:a16="http://schemas.microsoft.com/office/drawing/2014/main" id="{711CF314-C9C1-5B92-5AE2-6087C0535CF8}"/>
                  </a:ext>
                </a:extLst>
              </p14:cNvPr>
              <p14:cNvContentPartPr/>
              <p14:nvPr/>
            </p14:nvContentPartPr>
            <p14:xfrm>
              <a:off x="856960" y="1695400"/>
              <a:ext cx="1575450" cy="12690"/>
            </p14:xfrm>
          </p:contentPart>
        </mc:Choice>
        <mc:Fallback xmlns="">
          <p:pic>
            <p:nvPicPr>
              <p:cNvPr id="27" name="Ink 26">
                <a:extLst>
                  <a:ext uri="{FF2B5EF4-FFF2-40B4-BE49-F238E27FC236}">
                    <a16:creationId xmlns:a16="http://schemas.microsoft.com/office/drawing/2014/main" id="{711CF314-C9C1-5B92-5AE2-6087C0535CF8}"/>
                  </a:ext>
                </a:extLst>
              </p:cNvPr>
              <p:cNvPicPr/>
              <p:nvPr/>
            </p:nvPicPr>
            <p:blipFill>
              <a:blip r:embed="rId20"/>
              <a:stretch>
                <a:fillRect/>
              </a:stretch>
            </p:blipFill>
            <p:spPr>
              <a:xfrm>
                <a:off x="802969" y="1589650"/>
                <a:ext cx="1683072" cy="22383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8" name="Ink 27">
                <a:extLst>
                  <a:ext uri="{FF2B5EF4-FFF2-40B4-BE49-F238E27FC236}">
                    <a16:creationId xmlns:a16="http://schemas.microsoft.com/office/drawing/2014/main" id="{A39B0687-FAE4-25DD-A33E-9CA3D0AB8663}"/>
                  </a:ext>
                </a:extLst>
              </p14:cNvPr>
              <p14:cNvContentPartPr/>
              <p14:nvPr/>
            </p14:nvContentPartPr>
            <p14:xfrm>
              <a:off x="888820" y="1860100"/>
              <a:ext cx="1603530" cy="20520"/>
            </p14:xfrm>
          </p:contentPart>
        </mc:Choice>
        <mc:Fallback xmlns="">
          <p:pic>
            <p:nvPicPr>
              <p:cNvPr id="28" name="Ink 27">
                <a:extLst>
                  <a:ext uri="{FF2B5EF4-FFF2-40B4-BE49-F238E27FC236}">
                    <a16:creationId xmlns:a16="http://schemas.microsoft.com/office/drawing/2014/main" id="{A39B0687-FAE4-25DD-A33E-9CA3D0AB8663}"/>
                  </a:ext>
                </a:extLst>
              </p:cNvPr>
              <p:cNvPicPr/>
              <p:nvPr/>
            </p:nvPicPr>
            <p:blipFill>
              <a:blip r:embed="rId22"/>
              <a:stretch>
                <a:fillRect/>
              </a:stretch>
            </p:blipFill>
            <p:spPr>
              <a:xfrm>
                <a:off x="834829" y="1752100"/>
                <a:ext cx="1711152"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0" name="Ink 29">
                <a:extLst>
                  <a:ext uri="{FF2B5EF4-FFF2-40B4-BE49-F238E27FC236}">
                    <a16:creationId xmlns:a16="http://schemas.microsoft.com/office/drawing/2014/main" id="{4576B43D-6B77-ACD8-C5A1-0EE0774D8CA2}"/>
                  </a:ext>
                </a:extLst>
              </p14:cNvPr>
              <p14:cNvContentPartPr/>
              <p14:nvPr/>
            </p14:nvContentPartPr>
            <p14:xfrm>
              <a:off x="869920" y="2012650"/>
              <a:ext cx="1613520" cy="540"/>
            </p14:xfrm>
          </p:contentPart>
        </mc:Choice>
        <mc:Fallback xmlns="">
          <p:pic>
            <p:nvPicPr>
              <p:cNvPr id="30" name="Ink 29">
                <a:extLst>
                  <a:ext uri="{FF2B5EF4-FFF2-40B4-BE49-F238E27FC236}">
                    <a16:creationId xmlns:a16="http://schemas.microsoft.com/office/drawing/2014/main" id="{4576B43D-6B77-ACD8-C5A1-0EE0774D8CA2}"/>
                  </a:ext>
                </a:extLst>
              </p:cNvPr>
              <p:cNvPicPr/>
              <p:nvPr/>
            </p:nvPicPr>
            <p:blipFill>
              <a:blip r:embed="rId24"/>
              <a:stretch>
                <a:fillRect/>
              </a:stretch>
            </p:blipFill>
            <p:spPr>
              <a:xfrm>
                <a:off x="815920" y="1850650"/>
                <a:ext cx="1721160" cy="324000"/>
              </a:xfrm>
              <a:prstGeom prst="rect">
                <a:avLst/>
              </a:prstGeom>
            </p:spPr>
          </p:pic>
        </mc:Fallback>
      </mc:AlternateContent>
    </p:spTree>
    <p:extLst>
      <p:ext uri="{BB962C8B-B14F-4D97-AF65-F5344CB8AC3E}">
        <p14:creationId xmlns:p14="http://schemas.microsoft.com/office/powerpoint/2010/main" val="662034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F3457C2E-F6CC-F17B-B4F9-40AEFE133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CD18C-7836-9FA1-A930-46AC5849C882}"/>
              </a:ext>
            </a:extLst>
          </p:cNvPr>
          <p:cNvSpPr>
            <a:spLocks noGrp="1"/>
          </p:cNvSpPr>
          <p:nvPr>
            <p:ph type="ctrTitle"/>
          </p:nvPr>
        </p:nvSpPr>
        <p:spPr>
          <a:xfrm>
            <a:off x="595936" y="1251388"/>
            <a:ext cx="7936361" cy="366863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pic>
        <p:nvPicPr>
          <p:cNvPr id="1025" name="Picture 1" descr="Allergy - Anaphylaxis/Severe!">
            <a:extLst>
              <a:ext uri="{FF2B5EF4-FFF2-40B4-BE49-F238E27FC236}">
                <a16:creationId xmlns:a16="http://schemas.microsoft.com/office/drawing/2014/main" id="{E758579E-FAD1-075F-D9EA-68B408716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32CD70E5-8C20-ABDD-F6E2-B0A696946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947E7072-2B05-D78F-77D4-EFAF31CC7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AFA9490D-02C8-13F1-CC69-200257DEE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7188752E-6454-31F8-0325-008A702F6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C1198B25-F925-F972-C3F7-93470F6F8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8900A17D-BBAC-A77A-DF94-54D7618724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4F8E5887-2D41-2178-1351-61DFBB626F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9E76D5C8-4D21-EF59-F73B-E927735E65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63D91EB9-2E66-F883-30EB-1E41ABE98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E565AECD-5526-90F8-9D3E-D2DB991F9C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36C9CB04-2B14-536D-5293-4469B0713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A4D19783-36F0-4925-60FA-540EE9D002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8BBA4A37-047D-1652-4195-9F34ACBB8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29D467F-F9C7-9A31-3B61-95A1FB68F7ED}"/>
              </a:ext>
            </a:extLst>
          </p:cNvPr>
          <p:cNvPicPr>
            <a:picLocks noChangeAspect="1"/>
          </p:cNvPicPr>
          <p:nvPr/>
        </p:nvPicPr>
        <p:blipFill>
          <a:blip r:embed="rId7"/>
          <a:srcRect l="9921" t="17778" r="10635" b="5016"/>
          <a:stretch/>
        </p:blipFill>
        <p:spPr>
          <a:xfrm>
            <a:off x="528154" y="1093990"/>
            <a:ext cx="7742322" cy="4702628"/>
          </a:xfrm>
          <a:prstGeom prst="rect">
            <a:avLst/>
          </a:prstGeom>
        </p:spPr>
      </p:pic>
      <p:sp>
        <p:nvSpPr>
          <p:cNvPr id="6" name="TextBox 5">
            <a:extLst>
              <a:ext uri="{FF2B5EF4-FFF2-40B4-BE49-F238E27FC236}">
                <a16:creationId xmlns:a16="http://schemas.microsoft.com/office/drawing/2014/main" id="{02D05E34-C67D-9F1E-B422-5E82B53D3552}"/>
              </a:ext>
            </a:extLst>
          </p:cNvPr>
          <p:cNvSpPr txBox="1"/>
          <p:nvPr/>
        </p:nvSpPr>
        <p:spPr>
          <a:xfrm>
            <a:off x="3910519" y="5796617"/>
            <a:ext cx="5233481" cy="230832"/>
          </a:xfrm>
          <a:prstGeom prst="rect">
            <a:avLst/>
          </a:prstGeom>
          <a:noFill/>
        </p:spPr>
        <p:txBody>
          <a:bodyPr wrap="square" rtlCol="0">
            <a:spAutoFit/>
          </a:bodyPr>
          <a:lstStyle/>
          <a:p>
            <a:pPr algn="r" defTabSz="685800"/>
            <a:r>
              <a:rPr lang="en-US" sz="900" dirty="0">
                <a:solidFill>
                  <a:prstClr val="black"/>
                </a:solidFill>
                <a:latin typeface="Calibri" panose="020F0502020204030204"/>
              </a:rPr>
              <a:t>https://dnr.maryland.gov/forests/Documents/fire/Firewise_LandscapingWoodlandsBrochure.pdf</a:t>
            </a:r>
          </a:p>
        </p:txBody>
      </p:sp>
      <p:sp>
        <p:nvSpPr>
          <p:cNvPr id="8" name="Rectangle 7">
            <a:extLst>
              <a:ext uri="{FF2B5EF4-FFF2-40B4-BE49-F238E27FC236}">
                <a16:creationId xmlns:a16="http://schemas.microsoft.com/office/drawing/2014/main" id="{E5C53A44-99D1-C698-271A-9C24A8F0238C}"/>
              </a:ext>
            </a:extLst>
          </p:cNvPr>
          <p:cNvSpPr/>
          <p:nvPr/>
        </p:nvSpPr>
        <p:spPr>
          <a:xfrm>
            <a:off x="5259300" y="3895662"/>
            <a:ext cx="2756825" cy="2906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ln>
                <a:solidFill>
                  <a:srgbClr val="FF0000"/>
                </a:solidFill>
              </a:ln>
              <a:noFill/>
              <a:latin typeface="Calibri" panose="020F0502020204030204"/>
            </a:endParaRPr>
          </a:p>
        </p:txBody>
      </p:sp>
      <p:sp>
        <p:nvSpPr>
          <p:cNvPr id="10" name="Rectangle 9">
            <a:extLst>
              <a:ext uri="{FF2B5EF4-FFF2-40B4-BE49-F238E27FC236}">
                <a16:creationId xmlns:a16="http://schemas.microsoft.com/office/drawing/2014/main" id="{9BC41DA3-10D4-DF03-946C-3BAB5129ED58}"/>
              </a:ext>
            </a:extLst>
          </p:cNvPr>
          <p:cNvSpPr/>
          <p:nvPr/>
        </p:nvSpPr>
        <p:spPr>
          <a:xfrm>
            <a:off x="5259300" y="2882858"/>
            <a:ext cx="2756825" cy="2407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46C43A40-2891-8BB6-BE13-0B48A8C59F13}"/>
                  </a:ext>
                </a:extLst>
              </p14:cNvPr>
              <p14:cNvContentPartPr/>
              <p14:nvPr/>
            </p14:nvContentPartPr>
            <p14:xfrm>
              <a:off x="5346520" y="2927140"/>
              <a:ext cx="2654640" cy="540"/>
            </p14:xfrm>
          </p:contentPart>
        </mc:Choice>
        <mc:Fallback xmlns="">
          <p:pic>
            <p:nvPicPr>
              <p:cNvPr id="12" name="Ink 11">
                <a:extLst>
                  <a:ext uri="{FF2B5EF4-FFF2-40B4-BE49-F238E27FC236}">
                    <a16:creationId xmlns:a16="http://schemas.microsoft.com/office/drawing/2014/main" id="{46C43A40-2891-8BB6-BE13-0B48A8C59F13}"/>
                  </a:ext>
                </a:extLst>
              </p:cNvPr>
              <p:cNvPicPr/>
              <p:nvPr/>
            </p:nvPicPr>
            <p:blipFill>
              <a:blip r:embed="rId9"/>
              <a:stretch>
                <a:fillRect/>
              </a:stretch>
            </p:blipFill>
            <p:spPr>
              <a:xfrm>
                <a:off x="5292527" y="2765140"/>
                <a:ext cx="2762265"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0965C9B7-78C2-5504-8C0D-C85FC77D7FD7}"/>
                  </a:ext>
                </a:extLst>
              </p14:cNvPr>
              <p14:cNvContentPartPr/>
              <p14:nvPr/>
            </p14:nvContentPartPr>
            <p14:xfrm>
              <a:off x="6756190" y="1962160"/>
              <a:ext cx="724410" cy="540"/>
            </p14:xfrm>
          </p:contentPart>
        </mc:Choice>
        <mc:Fallback xmlns="">
          <p:pic>
            <p:nvPicPr>
              <p:cNvPr id="14" name="Ink 13">
                <a:extLst>
                  <a:ext uri="{FF2B5EF4-FFF2-40B4-BE49-F238E27FC236}">
                    <a16:creationId xmlns:a16="http://schemas.microsoft.com/office/drawing/2014/main" id="{0965C9B7-78C2-5504-8C0D-C85FC77D7FD7}"/>
                  </a:ext>
                </a:extLst>
              </p:cNvPr>
              <p:cNvPicPr/>
              <p:nvPr/>
            </p:nvPicPr>
            <p:blipFill>
              <a:blip r:embed="rId11"/>
              <a:stretch>
                <a:fillRect/>
              </a:stretch>
            </p:blipFill>
            <p:spPr>
              <a:xfrm>
                <a:off x="6702210" y="1800160"/>
                <a:ext cx="83201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6F34D4ED-1E2A-42A1-CB0A-0930AEB04C4D}"/>
                  </a:ext>
                </a:extLst>
              </p14:cNvPr>
              <p14:cNvContentPartPr/>
              <p14:nvPr/>
            </p14:nvContentPartPr>
            <p14:xfrm>
              <a:off x="7575370" y="1841470"/>
              <a:ext cx="419310" cy="270"/>
            </p14:xfrm>
          </p:contentPart>
        </mc:Choice>
        <mc:Fallback xmlns="">
          <p:pic>
            <p:nvPicPr>
              <p:cNvPr id="16" name="Ink 15">
                <a:extLst>
                  <a:ext uri="{FF2B5EF4-FFF2-40B4-BE49-F238E27FC236}">
                    <a16:creationId xmlns:a16="http://schemas.microsoft.com/office/drawing/2014/main" id="{6F34D4ED-1E2A-42A1-CB0A-0930AEB04C4D}"/>
                  </a:ext>
                </a:extLst>
              </p:cNvPr>
              <p:cNvPicPr/>
              <p:nvPr/>
            </p:nvPicPr>
            <p:blipFill>
              <a:blip r:embed="rId13"/>
              <a:stretch>
                <a:fillRect/>
              </a:stretch>
            </p:blipFill>
            <p:spPr>
              <a:xfrm>
                <a:off x="7521382" y="1760470"/>
                <a:ext cx="526927"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15369737-14F2-0AA3-291A-C2F1CB9A4AFC}"/>
                  </a:ext>
                </a:extLst>
              </p14:cNvPr>
              <p14:cNvContentPartPr/>
              <p14:nvPr/>
            </p14:nvContentPartPr>
            <p14:xfrm>
              <a:off x="5295760" y="1949200"/>
              <a:ext cx="1574910" cy="19440"/>
            </p14:xfrm>
          </p:contentPart>
        </mc:Choice>
        <mc:Fallback xmlns="">
          <p:pic>
            <p:nvPicPr>
              <p:cNvPr id="18" name="Ink 17">
                <a:extLst>
                  <a:ext uri="{FF2B5EF4-FFF2-40B4-BE49-F238E27FC236}">
                    <a16:creationId xmlns:a16="http://schemas.microsoft.com/office/drawing/2014/main" id="{15369737-14F2-0AA3-291A-C2F1CB9A4AFC}"/>
                  </a:ext>
                </a:extLst>
              </p:cNvPr>
              <p:cNvPicPr/>
              <p:nvPr/>
            </p:nvPicPr>
            <p:blipFill>
              <a:blip r:embed="rId15"/>
              <a:stretch>
                <a:fillRect/>
              </a:stretch>
            </p:blipFill>
            <p:spPr>
              <a:xfrm>
                <a:off x="5241763" y="1841200"/>
                <a:ext cx="1682544"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56CD2B28-D9D2-D410-5575-F5BD9E741C8E}"/>
                  </a:ext>
                </a:extLst>
              </p14:cNvPr>
              <p14:cNvContentPartPr/>
              <p14:nvPr/>
            </p14:nvContentPartPr>
            <p14:xfrm>
              <a:off x="5308180" y="3028930"/>
              <a:ext cx="2724840" cy="540"/>
            </p14:xfrm>
          </p:contentPart>
        </mc:Choice>
        <mc:Fallback xmlns="">
          <p:pic>
            <p:nvPicPr>
              <p:cNvPr id="20" name="Ink 19">
                <a:extLst>
                  <a:ext uri="{FF2B5EF4-FFF2-40B4-BE49-F238E27FC236}">
                    <a16:creationId xmlns:a16="http://schemas.microsoft.com/office/drawing/2014/main" id="{56CD2B28-D9D2-D410-5575-F5BD9E741C8E}"/>
                  </a:ext>
                </a:extLst>
              </p:cNvPr>
              <p:cNvPicPr/>
              <p:nvPr/>
            </p:nvPicPr>
            <p:blipFill>
              <a:blip r:embed="rId17"/>
              <a:stretch>
                <a:fillRect/>
              </a:stretch>
            </p:blipFill>
            <p:spPr>
              <a:xfrm>
                <a:off x="5254180" y="2866930"/>
                <a:ext cx="283248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91279CE0-5373-7BA9-AE90-92CEAE2EE82E}"/>
                  </a:ext>
                </a:extLst>
              </p14:cNvPr>
              <p14:cNvContentPartPr/>
              <p14:nvPr/>
            </p14:nvContentPartPr>
            <p14:xfrm>
              <a:off x="5289550" y="3943150"/>
              <a:ext cx="2698380" cy="32940"/>
            </p14:xfrm>
          </p:contentPart>
        </mc:Choice>
        <mc:Fallback xmlns="">
          <p:pic>
            <p:nvPicPr>
              <p:cNvPr id="21" name="Ink 20">
                <a:extLst>
                  <a:ext uri="{FF2B5EF4-FFF2-40B4-BE49-F238E27FC236}">
                    <a16:creationId xmlns:a16="http://schemas.microsoft.com/office/drawing/2014/main" id="{91279CE0-5373-7BA9-AE90-92CEAE2EE82E}"/>
                  </a:ext>
                </a:extLst>
              </p:cNvPr>
              <p:cNvPicPr/>
              <p:nvPr/>
            </p:nvPicPr>
            <p:blipFill>
              <a:blip r:embed="rId19"/>
              <a:stretch>
                <a:fillRect/>
              </a:stretch>
            </p:blipFill>
            <p:spPr>
              <a:xfrm>
                <a:off x="5235554" y="3835737"/>
                <a:ext cx="2806013" cy="24740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A98A449B-D7EC-D751-F061-5C5770D8584E}"/>
                  </a:ext>
                </a:extLst>
              </p14:cNvPr>
              <p14:cNvContentPartPr/>
              <p14:nvPr/>
            </p14:nvContentPartPr>
            <p14:xfrm>
              <a:off x="5257420" y="4082740"/>
              <a:ext cx="2699190" cy="45090"/>
            </p14:xfrm>
          </p:contentPart>
        </mc:Choice>
        <mc:Fallback xmlns="">
          <p:pic>
            <p:nvPicPr>
              <p:cNvPr id="23" name="Ink 22">
                <a:extLst>
                  <a:ext uri="{FF2B5EF4-FFF2-40B4-BE49-F238E27FC236}">
                    <a16:creationId xmlns:a16="http://schemas.microsoft.com/office/drawing/2014/main" id="{A98A449B-D7EC-D751-F061-5C5770D8584E}"/>
                  </a:ext>
                </a:extLst>
              </p:cNvPr>
              <p:cNvPicPr/>
              <p:nvPr/>
            </p:nvPicPr>
            <p:blipFill>
              <a:blip r:embed="rId21"/>
              <a:stretch>
                <a:fillRect/>
              </a:stretch>
            </p:blipFill>
            <p:spPr>
              <a:xfrm>
                <a:off x="5203422" y="3974524"/>
                <a:ext cx="2806826" cy="261161"/>
              </a:xfrm>
              <a:prstGeom prst="rect">
                <a:avLst/>
              </a:prstGeom>
            </p:spPr>
          </p:pic>
        </mc:Fallback>
      </mc:AlternateContent>
    </p:spTree>
    <p:extLst>
      <p:ext uri="{BB962C8B-B14F-4D97-AF65-F5344CB8AC3E}">
        <p14:creationId xmlns:p14="http://schemas.microsoft.com/office/powerpoint/2010/main" val="1850833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D1A0B04F-6B0C-2694-21EE-4CFB6CF994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C935C-E44D-A93F-EE3E-3B9CA86370C6}"/>
              </a:ext>
            </a:extLst>
          </p:cNvPr>
          <p:cNvSpPr>
            <a:spLocks noGrp="1"/>
          </p:cNvSpPr>
          <p:nvPr>
            <p:ph type="ctrTitle"/>
          </p:nvPr>
        </p:nvSpPr>
        <p:spPr>
          <a:xfrm>
            <a:off x="595936" y="1251388"/>
            <a:ext cx="7936361" cy="366863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pic>
        <p:nvPicPr>
          <p:cNvPr id="1025" name="Picture 1" descr="Allergy - Anaphylaxis/Severe!">
            <a:extLst>
              <a:ext uri="{FF2B5EF4-FFF2-40B4-BE49-F238E27FC236}">
                <a16:creationId xmlns:a16="http://schemas.microsoft.com/office/drawing/2014/main" id="{CCBEBE1E-A495-679C-CB62-6414C864B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752577D5-068F-E253-6BAD-89F4CB06C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3C0A21A8-8FCD-6834-3C6F-C99D76EDD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40D17EA6-B363-A7D1-E893-C4A6F0933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0B4EF40F-5D9B-876C-0A37-B1378FA88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2DDF8530-0B7D-2BDA-CD3A-55EFCC92A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DDF6AE79-8D60-0F44-6610-221E6E06D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F6EF7738-5BFE-8CA0-1ED0-3E0DBF4FF9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B3D74F3E-AE9D-C445-0413-C8058229D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1C8EF24D-E40A-6A75-07BA-0B66C566F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FE185164-D26F-2D3C-2B97-240A08D3F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422AAB9A-9F46-469C-BDF5-C01E405D8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516EC44E-4948-102F-850D-078C4757E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5A5AED2D-8DF6-B797-2C41-2FCE90B83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3A24CC7-F03C-93BA-4E1C-F5F46661E5E3}"/>
              </a:ext>
            </a:extLst>
          </p:cNvPr>
          <p:cNvPicPr>
            <a:picLocks noChangeAspect="1"/>
          </p:cNvPicPr>
          <p:nvPr/>
        </p:nvPicPr>
        <p:blipFill>
          <a:blip r:embed="rId7"/>
          <a:stretch>
            <a:fillRect/>
          </a:stretch>
        </p:blipFill>
        <p:spPr>
          <a:xfrm>
            <a:off x="424379" y="857250"/>
            <a:ext cx="6867156" cy="4947082"/>
          </a:xfrm>
          <a:prstGeom prst="rect">
            <a:avLst/>
          </a:prstGeom>
        </p:spPr>
      </p:pic>
      <p:sp>
        <p:nvSpPr>
          <p:cNvPr id="11" name="TextBox 10">
            <a:extLst>
              <a:ext uri="{FF2B5EF4-FFF2-40B4-BE49-F238E27FC236}">
                <a16:creationId xmlns:a16="http://schemas.microsoft.com/office/drawing/2014/main" id="{4BEB7B3B-98BC-40D3-ED73-90630642D1EA}"/>
              </a:ext>
            </a:extLst>
          </p:cNvPr>
          <p:cNvSpPr txBox="1"/>
          <p:nvPr/>
        </p:nvSpPr>
        <p:spPr>
          <a:xfrm>
            <a:off x="4753993" y="5804332"/>
            <a:ext cx="4108142" cy="230832"/>
          </a:xfrm>
          <a:prstGeom prst="rect">
            <a:avLst/>
          </a:prstGeom>
          <a:noFill/>
        </p:spPr>
        <p:txBody>
          <a:bodyPr wrap="square" rtlCol="0">
            <a:spAutoFit/>
          </a:bodyPr>
          <a:lstStyle/>
          <a:p>
            <a:pPr defTabSz="685800"/>
            <a:r>
              <a:rPr lang="en-US" sz="900" dirty="0">
                <a:solidFill>
                  <a:prstClr val="black"/>
                </a:solidFill>
                <a:latin typeface="Calibri" panose="020F0502020204030204"/>
              </a:rPr>
              <a:t>https://dnr.maryland.gov/forests/PublishingImages/fire_facts3.jpg</a:t>
            </a:r>
          </a:p>
        </p:txBody>
      </p:sp>
    </p:spTree>
    <p:extLst>
      <p:ext uri="{BB962C8B-B14F-4D97-AF65-F5344CB8AC3E}">
        <p14:creationId xmlns:p14="http://schemas.microsoft.com/office/powerpoint/2010/main" val="538248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F4647E71-5156-DF6D-AF6D-8830579A1E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BA599A-93B9-8CBE-79AA-ACDE0B672771}"/>
              </a:ext>
            </a:extLst>
          </p:cNvPr>
          <p:cNvSpPr>
            <a:spLocks noGrp="1"/>
          </p:cNvSpPr>
          <p:nvPr>
            <p:ph type="ctrTitle"/>
          </p:nvPr>
        </p:nvSpPr>
        <p:spPr>
          <a:xfrm>
            <a:off x="595936" y="1251388"/>
            <a:ext cx="7936361" cy="366863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pic>
        <p:nvPicPr>
          <p:cNvPr id="1025" name="Picture 1" descr="Allergy - Anaphylaxis/Severe!">
            <a:extLst>
              <a:ext uri="{FF2B5EF4-FFF2-40B4-BE49-F238E27FC236}">
                <a16:creationId xmlns:a16="http://schemas.microsoft.com/office/drawing/2014/main" id="{972E8E3A-33F0-1DB8-D074-0E253530D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71E40001-E55D-D963-51D6-F8956E3B6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2D7CF7BB-6B98-834A-2905-2DE43E2EA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FCAF47BF-F95F-DF84-AC3E-51FBF19A8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D9FF1A2B-40D4-743E-1D33-F8DA5DE12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1AA64289-6E8C-4C65-0569-2186A2B47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0D5B56E3-F55D-0992-FA32-9EBDFB68AF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8DCD7057-E499-4470-C555-340D9D958D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F258B85E-254B-8409-E3C8-FD2F5F1D84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D344BF0E-6538-72C2-8698-2946180DA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C5F0B165-E2B2-5D58-350E-674ABBE77C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279AF266-C4EA-FE07-9B8D-3677C5B313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EA04A3FD-9487-68B6-EBF5-B0BAC4D324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B50860CC-1751-8401-6AFB-E4B76D516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6F0E64-A0FA-92D7-08BC-66826422322D}"/>
              </a:ext>
            </a:extLst>
          </p:cNvPr>
          <p:cNvPicPr>
            <a:picLocks noChangeAspect="1"/>
          </p:cNvPicPr>
          <p:nvPr/>
        </p:nvPicPr>
        <p:blipFill>
          <a:blip r:embed="rId8"/>
          <a:stretch>
            <a:fillRect/>
          </a:stretch>
        </p:blipFill>
        <p:spPr>
          <a:xfrm>
            <a:off x="7777297" y="1144350"/>
            <a:ext cx="1171575" cy="1264444"/>
          </a:xfrm>
          <a:prstGeom prst="rect">
            <a:avLst/>
          </a:prstGeom>
        </p:spPr>
      </p:pic>
      <p:pic>
        <p:nvPicPr>
          <p:cNvPr id="11" name="Picture 10">
            <a:extLst>
              <a:ext uri="{FF2B5EF4-FFF2-40B4-BE49-F238E27FC236}">
                <a16:creationId xmlns:a16="http://schemas.microsoft.com/office/drawing/2014/main" id="{8411187E-4C10-FC50-614A-6FA5340D9EDF}"/>
              </a:ext>
            </a:extLst>
          </p:cNvPr>
          <p:cNvPicPr>
            <a:picLocks noChangeAspect="1"/>
          </p:cNvPicPr>
          <p:nvPr/>
        </p:nvPicPr>
        <p:blipFill>
          <a:blip r:embed="rId9"/>
          <a:srcRect l="32430" t="18610" r="32492" b="7190"/>
          <a:stretch/>
        </p:blipFill>
        <p:spPr>
          <a:xfrm>
            <a:off x="316209" y="1164233"/>
            <a:ext cx="3376560" cy="4529534"/>
          </a:xfrm>
          <a:prstGeom prst="rect">
            <a:avLst/>
          </a:prstGeom>
        </p:spPr>
      </p:pic>
      <p:pic>
        <p:nvPicPr>
          <p:cNvPr id="13" name="Picture 12">
            <a:extLst>
              <a:ext uri="{FF2B5EF4-FFF2-40B4-BE49-F238E27FC236}">
                <a16:creationId xmlns:a16="http://schemas.microsoft.com/office/drawing/2014/main" id="{DFBF17EF-7DE4-AA21-607F-B682632183D0}"/>
              </a:ext>
            </a:extLst>
          </p:cNvPr>
          <p:cNvPicPr>
            <a:picLocks noChangeAspect="1"/>
          </p:cNvPicPr>
          <p:nvPr/>
        </p:nvPicPr>
        <p:blipFill>
          <a:blip r:embed="rId10"/>
          <a:srcRect l="31649" t="20336" r="33037" b="5903"/>
          <a:stretch/>
        </p:blipFill>
        <p:spPr>
          <a:xfrm>
            <a:off x="3836877" y="1144349"/>
            <a:ext cx="3651718" cy="4529534"/>
          </a:xfrm>
          <a:prstGeom prst="rect">
            <a:avLst/>
          </a:prstGeom>
        </p:spPr>
      </p:pic>
      <p:sp>
        <p:nvSpPr>
          <p:cNvPr id="14" name="TextBox 13">
            <a:extLst>
              <a:ext uri="{FF2B5EF4-FFF2-40B4-BE49-F238E27FC236}">
                <a16:creationId xmlns:a16="http://schemas.microsoft.com/office/drawing/2014/main" id="{4B502B73-2CC9-CEE2-8D54-AD1DF04BFD7C}"/>
              </a:ext>
            </a:extLst>
          </p:cNvPr>
          <p:cNvSpPr txBox="1"/>
          <p:nvPr/>
        </p:nvSpPr>
        <p:spPr>
          <a:xfrm>
            <a:off x="4917332" y="5713651"/>
            <a:ext cx="4337244" cy="230832"/>
          </a:xfrm>
          <a:prstGeom prst="rect">
            <a:avLst/>
          </a:prstGeom>
          <a:noFill/>
        </p:spPr>
        <p:txBody>
          <a:bodyPr wrap="square" rtlCol="0">
            <a:spAutoFit/>
          </a:bodyPr>
          <a:lstStyle/>
          <a:p>
            <a:pPr defTabSz="685800"/>
            <a:r>
              <a:rPr lang="en-US" sz="900" dirty="0">
                <a:solidFill>
                  <a:prstClr val="black"/>
                </a:solidFill>
                <a:latin typeface="Calibri" panose="020F0502020204030204"/>
              </a:rPr>
              <a:t>https://dnr.maryland.gov/forests/Documents/fire/2024-Annual-Wildfire-Report.pdf</a:t>
            </a:r>
          </a:p>
        </p:txBody>
      </p:sp>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B97CAD2E-847B-DDF0-47A4-1105352E4BE7}"/>
                  </a:ext>
                </a:extLst>
              </p14:cNvPr>
              <p14:cNvContentPartPr/>
              <p14:nvPr/>
            </p14:nvContentPartPr>
            <p14:xfrm>
              <a:off x="4514597" y="4171925"/>
              <a:ext cx="2515050" cy="21060"/>
            </p14:xfrm>
          </p:contentPart>
        </mc:Choice>
        <mc:Fallback xmlns="">
          <p:pic>
            <p:nvPicPr>
              <p:cNvPr id="18" name="Ink 17">
                <a:extLst>
                  <a:ext uri="{FF2B5EF4-FFF2-40B4-BE49-F238E27FC236}">
                    <a16:creationId xmlns:a16="http://schemas.microsoft.com/office/drawing/2014/main" id="{B97CAD2E-847B-DDF0-47A4-1105352E4BE7}"/>
                  </a:ext>
                </a:extLst>
              </p:cNvPr>
              <p:cNvPicPr/>
              <p:nvPr/>
            </p:nvPicPr>
            <p:blipFill>
              <a:blip r:embed="rId12"/>
              <a:stretch>
                <a:fillRect/>
              </a:stretch>
            </p:blipFill>
            <p:spPr>
              <a:xfrm>
                <a:off x="4460603" y="4064840"/>
                <a:ext cx="2622678" cy="23487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BD4FA99A-716B-F9C9-E1E0-5F1C0E5ADE1D}"/>
                  </a:ext>
                </a:extLst>
              </p14:cNvPr>
              <p14:cNvContentPartPr/>
              <p14:nvPr/>
            </p14:nvContentPartPr>
            <p14:xfrm>
              <a:off x="4519997" y="3204245"/>
              <a:ext cx="2519640" cy="54000"/>
            </p14:xfrm>
          </p:contentPart>
        </mc:Choice>
        <mc:Fallback xmlns="">
          <p:pic>
            <p:nvPicPr>
              <p:cNvPr id="19" name="Ink 18">
                <a:extLst>
                  <a:ext uri="{FF2B5EF4-FFF2-40B4-BE49-F238E27FC236}">
                    <a16:creationId xmlns:a16="http://schemas.microsoft.com/office/drawing/2014/main" id="{BD4FA99A-716B-F9C9-E1E0-5F1C0E5ADE1D}"/>
                  </a:ext>
                </a:extLst>
              </p:cNvPr>
              <p:cNvPicPr/>
              <p:nvPr/>
            </p:nvPicPr>
            <p:blipFill>
              <a:blip r:embed="rId14"/>
              <a:stretch>
                <a:fillRect/>
              </a:stretch>
            </p:blipFill>
            <p:spPr>
              <a:xfrm>
                <a:off x="4465997" y="3096245"/>
                <a:ext cx="2627280" cy="269640"/>
              </a:xfrm>
              <a:prstGeom prst="rect">
                <a:avLst/>
              </a:prstGeom>
            </p:spPr>
          </p:pic>
        </mc:Fallback>
      </mc:AlternateContent>
    </p:spTree>
    <p:extLst>
      <p:ext uri="{BB962C8B-B14F-4D97-AF65-F5344CB8AC3E}">
        <p14:creationId xmlns:p14="http://schemas.microsoft.com/office/powerpoint/2010/main" val="1259300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978A8ABC-FBDC-91B4-8EC5-CB6D0D7C0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9B41E3-65B2-73AE-E2FC-63B8459452EE}"/>
              </a:ext>
            </a:extLst>
          </p:cNvPr>
          <p:cNvSpPr>
            <a:spLocks noGrp="1"/>
          </p:cNvSpPr>
          <p:nvPr>
            <p:ph type="ctrTitle"/>
          </p:nvPr>
        </p:nvSpPr>
        <p:spPr>
          <a:xfrm>
            <a:off x="595936" y="1251388"/>
            <a:ext cx="7936361" cy="3668636"/>
          </a:xfrm>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pic>
        <p:nvPicPr>
          <p:cNvPr id="1025" name="Picture 1" descr="Allergy - Anaphylaxis/Severe!">
            <a:extLst>
              <a:ext uri="{FF2B5EF4-FFF2-40B4-BE49-F238E27FC236}">
                <a16:creationId xmlns:a16="http://schemas.microsoft.com/office/drawing/2014/main" id="{65B8E4FB-ED6A-9ACC-457B-A469091A5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92CAA60B-8503-E363-097A-25B55A820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4842F1B6-8235-2A54-3C23-AA3E3FF9D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002DD65C-8AFC-C00E-8FB9-BE0CDDE44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9B84079E-0EB0-DF54-DA9F-C73C03D09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2932E10F-3A84-1E6C-FD93-BC47E684C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E27DC503-9E33-F4DE-4324-345BC64C7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98763DAA-47AB-7478-D0A1-AEE0ABF60E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CECAA035-2F05-9AFF-D840-A168D038E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15E83562-598F-93CC-AA05-38D888C43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0BE2DAA8-5B3F-9A15-FB3B-E845E3B43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8A278631-54D4-C3E4-DF85-9CD05ECC0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EF8CABC3-86BF-B4AC-C605-5127E451B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3E1B9CD4-539F-0EB0-7CB9-ED9CE8912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B49AF58-22E6-37D5-CACD-4CDBF7B14F88}"/>
              </a:ext>
            </a:extLst>
          </p:cNvPr>
          <p:cNvPicPr>
            <a:picLocks noChangeAspect="1"/>
          </p:cNvPicPr>
          <p:nvPr/>
        </p:nvPicPr>
        <p:blipFill>
          <a:blip r:embed="rId7"/>
          <a:stretch>
            <a:fillRect/>
          </a:stretch>
        </p:blipFill>
        <p:spPr>
          <a:xfrm>
            <a:off x="7777297" y="1144350"/>
            <a:ext cx="1171575" cy="1264444"/>
          </a:xfrm>
          <a:prstGeom prst="rect">
            <a:avLst/>
          </a:prstGeom>
        </p:spPr>
      </p:pic>
      <p:pic>
        <p:nvPicPr>
          <p:cNvPr id="5" name="Picture 4">
            <a:extLst>
              <a:ext uri="{FF2B5EF4-FFF2-40B4-BE49-F238E27FC236}">
                <a16:creationId xmlns:a16="http://schemas.microsoft.com/office/drawing/2014/main" id="{3CBCEE00-3C3F-FB13-95F7-E4FC6BD9E45B}"/>
              </a:ext>
            </a:extLst>
          </p:cNvPr>
          <p:cNvPicPr>
            <a:picLocks noChangeAspect="1"/>
          </p:cNvPicPr>
          <p:nvPr/>
        </p:nvPicPr>
        <p:blipFill>
          <a:blip r:embed="rId8"/>
          <a:srcRect l="31713" t="19754" r="32484" b="7663"/>
          <a:stretch/>
        </p:blipFill>
        <p:spPr>
          <a:xfrm>
            <a:off x="450851" y="1218413"/>
            <a:ext cx="3558767" cy="4509287"/>
          </a:xfrm>
          <a:prstGeom prst="rect">
            <a:avLst/>
          </a:prstGeom>
        </p:spPr>
      </p:pic>
      <p:pic>
        <p:nvPicPr>
          <p:cNvPr id="7" name="Picture 6">
            <a:extLst>
              <a:ext uri="{FF2B5EF4-FFF2-40B4-BE49-F238E27FC236}">
                <a16:creationId xmlns:a16="http://schemas.microsoft.com/office/drawing/2014/main" id="{0BAC0AC4-A8B4-8C82-D579-4B745EDA342B}"/>
              </a:ext>
            </a:extLst>
          </p:cNvPr>
          <p:cNvPicPr>
            <a:picLocks noChangeAspect="1"/>
          </p:cNvPicPr>
          <p:nvPr/>
        </p:nvPicPr>
        <p:blipFill>
          <a:blip r:embed="rId9"/>
          <a:srcRect l="31867" t="20123" r="32562" b="7022"/>
          <a:stretch/>
        </p:blipFill>
        <p:spPr>
          <a:xfrm>
            <a:off x="4190984" y="1213761"/>
            <a:ext cx="3511567" cy="4495140"/>
          </a:xfrm>
          <a:prstGeom prst="rect">
            <a:avLst/>
          </a:prstGeom>
        </p:spPr>
      </p:pic>
      <p:sp>
        <p:nvSpPr>
          <p:cNvPr id="8" name="TextBox 7">
            <a:extLst>
              <a:ext uri="{FF2B5EF4-FFF2-40B4-BE49-F238E27FC236}">
                <a16:creationId xmlns:a16="http://schemas.microsoft.com/office/drawing/2014/main" id="{FFFB1E9A-1D3F-A843-33C7-C6E2F6A66478}"/>
              </a:ext>
            </a:extLst>
          </p:cNvPr>
          <p:cNvSpPr txBox="1"/>
          <p:nvPr/>
        </p:nvSpPr>
        <p:spPr>
          <a:xfrm>
            <a:off x="4917332" y="5713651"/>
            <a:ext cx="4337244" cy="230832"/>
          </a:xfrm>
          <a:prstGeom prst="rect">
            <a:avLst/>
          </a:prstGeom>
          <a:noFill/>
        </p:spPr>
        <p:txBody>
          <a:bodyPr wrap="square" rtlCol="0">
            <a:spAutoFit/>
          </a:bodyPr>
          <a:lstStyle/>
          <a:p>
            <a:pPr defTabSz="685800"/>
            <a:r>
              <a:rPr lang="en-US" sz="900" dirty="0">
                <a:solidFill>
                  <a:prstClr val="black"/>
                </a:solidFill>
                <a:latin typeface="Calibri" panose="020F0502020204030204"/>
              </a:rPr>
              <a:t>https://dnr.maryland.gov/forests/Documents/fire/2024-Annual-Wildfire-Report.pdf</a:t>
            </a:r>
          </a:p>
        </p:txBody>
      </p:sp>
    </p:spTree>
    <p:extLst>
      <p:ext uri="{BB962C8B-B14F-4D97-AF65-F5344CB8AC3E}">
        <p14:creationId xmlns:p14="http://schemas.microsoft.com/office/powerpoint/2010/main" val="20983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850DB045-4F80-DAF6-B24E-DF163EBC918F}"/>
            </a:ext>
          </a:extLst>
        </p:cNvPr>
        <p:cNvGrpSpPr/>
        <p:nvPr/>
      </p:nvGrpSpPr>
      <p:grpSpPr>
        <a:xfrm>
          <a:off x="0" y="0"/>
          <a:ext cx="0" cy="0"/>
          <a:chOff x="0" y="0"/>
          <a:chExt cx="0" cy="0"/>
        </a:xfrm>
      </p:grpSpPr>
      <p:pic>
        <p:nvPicPr>
          <p:cNvPr id="1025" name="Picture 1" descr="Allergy - Anaphylaxis/Severe!">
            <a:extLst>
              <a:ext uri="{FF2B5EF4-FFF2-40B4-BE49-F238E27FC236}">
                <a16:creationId xmlns:a16="http://schemas.microsoft.com/office/drawing/2014/main" id="{EC4029DE-30D4-4257-B97F-93465769F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1CF588E5-478D-9612-19DA-3A1BB416D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D777A4B5-691E-D7FC-4E0D-E6F5C209A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DBEC7E0F-F17A-6099-C3D5-E9BB77F432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A0BB8EAE-D6F8-A4D8-538F-FD1CDBA45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C8629F46-5348-EA7A-D104-E0F5EB5B2C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738F8E75-B5B5-D51A-E16B-F689678CA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1282364F-443B-41AF-379C-81151BE89D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C1C09AF2-29F6-EFA7-2CCC-5A9EC442F0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536D1694-8B03-0E96-5F85-2A83E0C7D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134DD37A-6727-E892-98F1-D8D8A276A8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F7CE5E04-94F8-48F5-974A-F1A4BBA8E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914A769E-4285-5FF5-9D7F-D8ABFEB6FE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AB0D6663-132B-5DC6-3E16-274AECEFD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DB9B8C-C89F-96B7-E495-D0FB734EF0DB}"/>
              </a:ext>
            </a:extLst>
          </p:cNvPr>
          <p:cNvSpPr txBox="1"/>
          <p:nvPr/>
        </p:nvSpPr>
        <p:spPr>
          <a:xfrm>
            <a:off x="142875" y="928688"/>
            <a:ext cx="8583704" cy="5178341"/>
          </a:xfrm>
          <a:prstGeom prst="rect">
            <a:avLst/>
          </a:prstGeom>
          <a:noFill/>
        </p:spPr>
        <p:txBody>
          <a:bodyPr wrap="square">
            <a:spAutoFit/>
          </a:bodyPr>
          <a:lstStyle/>
          <a:p>
            <a:pPr defTabSz="685800"/>
            <a:r>
              <a:rPr lang="en-US" sz="2100" b="1" i="1"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In summary:</a:t>
            </a:r>
          </a:p>
          <a:p>
            <a:pPr defTabSz="685800">
              <a:lnSpc>
                <a:spcPct val="150000"/>
              </a:lnSpc>
            </a:pPr>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This presentation has validated the purpose of bringing clarity to concerns regarding language revisions of ARC Guideline 400.2D., and contemporary understanding of the Declaration of Restrictions 8.L., via associated M04.</a:t>
            </a: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r>
              <a:rPr lang="en-US" sz="2100" b="1" i="1"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The presentation addressed :</a:t>
            </a:r>
          </a:p>
          <a:p>
            <a:pPr marL="214313" indent="-214313" defTabSz="685800">
              <a:lnSpc>
                <a:spcPct val="150000"/>
              </a:lnSpc>
              <a:buFont typeface="Arial" panose="020B0604020202020204" pitchFamily="34" charset="0"/>
              <a:buChar char="•"/>
            </a:pPr>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 A summary of various Maryland State resources used to clarify ARC Guideline 400.2 D. and better understand DR 8. L., via clarification in associated MO4. </a:t>
            </a:r>
          </a:p>
          <a:p>
            <a:pPr marL="214313" indent="-214313" defTabSz="685800">
              <a:lnSpc>
                <a:spcPct val="150000"/>
              </a:lnSpc>
              <a:buFont typeface="Arial" panose="020B0604020202020204" pitchFamily="34" charset="0"/>
              <a:buChar char="•"/>
            </a:pPr>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Creditable sources and facts were presented for clarity and detail. </a:t>
            </a:r>
          </a:p>
          <a:p>
            <a:pPr marL="214313" indent="-214313" defTabSz="685800">
              <a:lnSpc>
                <a:spcPct val="150000"/>
              </a:lnSpc>
              <a:buFont typeface="Arial" panose="020B0604020202020204" pitchFamily="34" charset="0"/>
              <a:buChar char="•"/>
            </a:pPr>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CPI’s primary mission to secure public health, safety and welfare of both property and human treasure is validated in addressing potentially hazardous property maintenance and specifically leaf and yard debris and especially during  this statistically increased risk period of the year. And most especially during this abnormally extreme drought period that Maryland is currently  experiencing.  </a:t>
            </a:r>
          </a:p>
          <a:p>
            <a:pPr marL="214313" indent="-214313" defTabSz="685800">
              <a:lnSpc>
                <a:spcPct val="150000"/>
              </a:lnSpc>
              <a:spcAft>
                <a:spcPts val="600"/>
              </a:spcAft>
              <a:buFont typeface="Arial" panose="020B0604020202020204" pitchFamily="34" charset="0"/>
              <a:buChar char="•"/>
              <a:tabLst>
                <a:tab pos="214313" algn="r"/>
              </a:tabLst>
            </a:pPr>
            <a:r>
              <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The motivation for clarifying language contributes to the overarching goal stated in,  ARC Guidelines, Section 100. General Provisions, Section 100.1 Purpose, B. </a:t>
            </a:r>
            <a:r>
              <a:rPr lang="en-US" b="1" i="1"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Public Health Safety and Welfare</a:t>
            </a:r>
            <a:r>
              <a:rPr lang="en-US"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 </a:t>
            </a:r>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9179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F8760D7D-BDCF-006E-75F0-36129FA59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9B18E-50BB-4EE9-FA98-614972CC9107}"/>
              </a:ext>
            </a:extLst>
          </p:cNvPr>
          <p:cNvSpPr>
            <a:spLocks noGrp="1"/>
          </p:cNvSpPr>
          <p:nvPr>
            <p:ph type="ctrTitle"/>
          </p:nvPr>
        </p:nvSpPr>
        <p:spPr/>
        <p:txBody>
          <a:bodyPr>
            <a:normAutofit fontScale="90000"/>
          </a:bodyPr>
          <a:lstStyle/>
          <a:p>
            <a:br>
              <a:rPr lang="en-US" dirty="0"/>
            </a:br>
            <a:br>
              <a:rPr lang="en-US" dirty="0"/>
            </a:br>
            <a:br>
              <a:rPr lang="en-US" dirty="0"/>
            </a:br>
            <a:br>
              <a:rPr lang="en-US" dirty="0"/>
            </a:br>
            <a:br>
              <a:rPr lang="en-US" dirty="0"/>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b="1" dirty="0">
                <a:latin typeface="+mn-lt"/>
              </a:rPr>
            </a:br>
            <a:br>
              <a:rPr lang="en-US" dirty="0">
                <a:latin typeface="+mn-lt"/>
              </a:rPr>
            </a:br>
            <a:endParaRPr lang="en-US" dirty="0">
              <a:latin typeface="+mn-lt"/>
            </a:endParaRPr>
          </a:p>
        </p:txBody>
      </p:sp>
      <p:sp>
        <p:nvSpPr>
          <p:cNvPr id="11" name="Subtitle 10">
            <a:extLst>
              <a:ext uri="{FF2B5EF4-FFF2-40B4-BE49-F238E27FC236}">
                <a16:creationId xmlns:a16="http://schemas.microsoft.com/office/drawing/2014/main" id="{103F99C6-4BFE-E039-731A-03076F1AC8A8}"/>
              </a:ext>
            </a:extLst>
          </p:cNvPr>
          <p:cNvSpPr>
            <a:spLocks noGrp="1"/>
          </p:cNvSpPr>
          <p:nvPr>
            <p:ph type="subTitle" idx="1"/>
          </p:nvPr>
        </p:nvSpPr>
        <p:spPr>
          <a:xfrm>
            <a:off x="1143000" y="2235201"/>
            <a:ext cx="6858000" cy="2565400"/>
          </a:xfrm>
        </p:spPr>
        <p:txBody>
          <a:bodyPr>
            <a:noAutofit/>
          </a:bodyPr>
          <a:lstStyle/>
          <a:p>
            <a:r>
              <a:rPr lang="en-US" sz="4500" dirty="0"/>
              <a:t>Thank you and have a wonderful day!</a:t>
            </a:r>
          </a:p>
        </p:txBody>
      </p:sp>
      <p:pic>
        <p:nvPicPr>
          <p:cNvPr id="1025" name="Picture 1" descr="Allergy - Anaphylaxis/Severe!">
            <a:extLst>
              <a:ext uri="{FF2B5EF4-FFF2-40B4-BE49-F238E27FC236}">
                <a16:creationId xmlns:a16="http://schemas.microsoft.com/office/drawing/2014/main" id="{8FF545D5-6FDD-3EF1-4195-03D3EE50C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thma">
            <a:extLst>
              <a:ext uri="{FF2B5EF4-FFF2-40B4-BE49-F238E27FC236}">
                <a16:creationId xmlns:a16="http://schemas.microsoft.com/office/drawing/2014/main" id="{ED0F9486-7845-A0A9-1957-293640FF1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504 Eligible">
            <a:extLst>
              <a:ext uri="{FF2B5EF4-FFF2-40B4-BE49-F238E27FC236}">
                <a16:creationId xmlns:a16="http://schemas.microsoft.com/office/drawing/2014/main" id="{124A0AFF-CF7D-5979-CAB0-A84B3208C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4 Plan">
            <a:extLst>
              <a:ext uri="{FF2B5EF4-FFF2-40B4-BE49-F238E27FC236}">
                <a16:creationId xmlns:a16="http://schemas.microsoft.com/office/drawing/2014/main" id="{72F8FBA8-4E1B-D41D-8E19-105517C869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sthma">
            <a:extLst>
              <a:ext uri="{FF2B5EF4-FFF2-40B4-BE49-F238E27FC236}">
                <a16:creationId xmlns:a16="http://schemas.microsoft.com/office/drawing/2014/main" id="{E2983B56-64EE-8AB8-83F7-E077319D3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4 Eligible">
            <a:extLst>
              <a:ext uri="{FF2B5EF4-FFF2-40B4-BE49-F238E27FC236}">
                <a16:creationId xmlns:a16="http://schemas.microsoft.com/office/drawing/2014/main" id="{3B3042BC-8CD5-4E5E-F7CE-424182014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04 Plan">
            <a:extLst>
              <a:ext uri="{FF2B5EF4-FFF2-40B4-BE49-F238E27FC236}">
                <a16:creationId xmlns:a16="http://schemas.microsoft.com/office/drawing/2014/main" id="{BF0ECAF9-1D62-48E1-C6B9-5A2F7A674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udent with IEP">
            <a:extLst>
              <a:ext uri="{FF2B5EF4-FFF2-40B4-BE49-F238E27FC236}">
                <a16:creationId xmlns:a16="http://schemas.microsoft.com/office/drawing/2014/main" id="{2EB5B133-33B2-8C32-6C95-0BDC8C5276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tudent with IEP">
            <a:extLst>
              <a:ext uri="{FF2B5EF4-FFF2-40B4-BE49-F238E27FC236}">
                <a16:creationId xmlns:a16="http://schemas.microsoft.com/office/drawing/2014/main" id="{FAB5C923-FEEB-3A82-BC80-2BB7373D10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04 Eligible">
            <a:extLst>
              <a:ext uri="{FF2B5EF4-FFF2-40B4-BE49-F238E27FC236}">
                <a16:creationId xmlns:a16="http://schemas.microsoft.com/office/drawing/2014/main" id="{00F4EAF3-843F-FEBE-1542-4F6EE8EC6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504 Plan">
            <a:extLst>
              <a:ext uri="{FF2B5EF4-FFF2-40B4-BE49-F238E27FC236}">
                <a16:creationId xmlns:a16="http://schemas.microsoft.com/office/drawing/2014/main" id="{ACDE904A-C85A-A7A9-2B68-C1C0EDF9B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4 Eligible">
            <a:extLst>
              <a:ext uri="{FF2B5EF4-FFF2-40B4-BE49-F238E27FC236}">
                <a16:creationId xmlns:a16="http://schemas.microsoft.com/office/drawing/2014/main" id="{DFD37A2A-ACE7-A496-8950-BE7DE61CE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504 Plan">
            <a:extLst>
              <a:ext uri="{FF2B5EF4-FFF2-40B4-BE49-F238E27FC236}">
                <a16:creationId xmlns:a16="http://schemas.microsoft.com/office/drawing/2014/main" id="{5AB66B35-563C-15C2-DC9A-40C0E4783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llergy - Anaphylaxis/Severe!">
            <a:extLst>
              <a:ext uri="{FF2B5EF4-FFF2-40B4-BE49-F238E27FC236}">
                <a16:creationId xmlns:a16="http://schemas.microsoft.com/office/drawing/2014/main" id="{09524A45-644F-9B37-6777-7C786C85F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FE023F-7435-4352-43EA-265F0228E007}"/>
              </a:ext>
            </a:extLst>
          </p:cNvPr>
          <p:cNvPicPr>
            <a:picLocks noChangeAspect="1"/>
          </p:cNvPicPr>
          <p:nvPr/>
        </p:nvPicPr>
        <p:blipFill>
          <a:blip r:embed="rId7"/>
          <a:stretch>
            <a:fillRect/>
          </a:stretch>
        </p:blipFill>
        <p:spPr>
          <a:xfrm>
            <a:off x="7777297" y="1144350"/>
            <a:ext cx="1171575" cy="1264444"/>
          </a:xfrm>
          <a:prstGeom prst="rect">
            <a:avLst/>
          </a:prstGeom>
        </p:spPr>
      </p:pic>
    </p:spTree>
    <p:extLst>
      <p:ext uri="{BB962C8B-B14F-4D97-AF65-F5344CB8AC3E}">
        <p14:creationId xmlns:p14="http://schemas.microsoft.com/office/powerpoint/2010/main" val="3097287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73949E0-5E09-D9AB-5066-0A35F0C29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76AC3-235D-113D-D96C-4B7DCFC0C31F}"/>
              </a:ext>
            </a:extLst>
          </p:cNvPr>
          <p:cNvSpPr>
            <a:spLocks noGrp="1"/>
          </p:cNvSpPr>
          <p:nvPr>
            <p:ph type="title"/>
          </p:nvPr>
        </p:nvSpPr>
        <p:spPr>
          <a:xfrm>
            <a:off x="809997" y="417250"/>
            <a:ext cx="7524003" cy="905523"/>
          </a:xfrm>
        </p:spPr>
        <p:txBody>
          <a:bodyPr/>
          <a:lstStyle/>
          <a:p>
            <a:pPr algn="ctr"/>
            <a:r>
              <a:rPr lang="en-US" dirty="0"/>
              <a:t>Golf</a:t>
            </a:r>
          </a:p>
        </p:txBody>
      </p:sp>
      <p:sp>
        <p:nvSpPr>
          <p:cNvPr id="7" name="Title 12">
            <a:extLst>
              <a:ext uri="{FF2B5EF4-FFF2-40B4-BE49-F238E27FC236}">
                <a16:creationId xmlns:a16="http://schemas.microsoft.com/office/drawing/2014/main" id="{8F3C34A8-E486-D44A-C3EC-22CC7FFE414B}"/>
              </a:ext>
            </a:extLst>
          </p:cNvPr>
          <p:cNvSpPr txBox="1">
            <a:spLocks/>
          </p:cNvSpPr>
          <p:nvPr/>
        </p:nvSpPr>
        <p:spPr>
          <a:xfrm>
            <a:off x="0" y="1713390"/>
            <a:ext cx="9144000" cy="2343706"/>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dirty="0">
                <a:solidFill>
                  <a:prstClr val="black"/>
                </a:solidFill>
                <a:latin typeface="Century Gothic" panose="020B0502020202020204"/>
              </a:rPr>
              <a:t>Outdoor paved area updated for expanded canopy and upgraded television</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Service bar area installed for “grab and go” ref</a:t>
            </a:r>
            <a:r>
              <a:rPr lang="en-US" sz="1600" dirty="0" err="1">
                <a:solidFill>
                  <a:prstClr val="black"/>
                </a:solidFill>
                <a:latin typeface="Century Gothic" panose="020B0502020202020204"/>
              </a:rPr>
              <a:t>reshments</a:t>
            </a:r>
            <a:r>
              <a:rPr lang="en-US" sz="1600" dirty="0">
                <a:solidFill>
                  <a:prstClr val="black"/>
                </a:solidFill>
                <a:latin typeface="Century Gothic" panose="020B0502020202020204"/>
              </a:rPr>
              <a:t> for golfers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Irrigation project continuing – hook up to pump station by mid-May</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dirty="0">
                <a:solidFill>
                  <a:prstClr val="black"/>
                </a:solidFill>
                <a:latin typeface="Century Gothic" panose="020B0502020202020204"/>
              </a:rPr>
              <a:t>Public Works replacing netting on driving range</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Pond pa</a:t>
            </a:r>
            <a:r>
              <a:rPr lang="en-US" sz="1600" dirty="0" err="1">
                <a:solidFill>
                  <a:prstClr val="black"/>
                </a:solidFill>
                <a:latin typeface="Century Gothic" panose="020B0502020202020204"/>
              </a:rPr>
              <a:t>tio</a:t>
            </a:r>
            <a:r>
              <a:rPr lang="en-US" sz="1600" dirty="0">
                <a:solidFill>
                  <a:prstClr val="black"/>
                </a:solidFill>
                <a:latin typeface="Century Gothic" panose="020B0502020202020204"/>
              </a:rPr>
              <a:t> to be enhanced for TOI concepts to enhance customer experience (stay tuned)</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 name="Picture 3" descr="A gazebo with a table and chairs on a brick path&#10;&#10;AI-generated content may be incorrect.">
            <a:extLst>
              <a:ext uri="{FF2B5EF4-FFF2-40B4-BE49-F238E27FC236}">
                <a16:creationId xmlns:a16="http://schemas.microsoft.com/office/drawing/2014/main" id="{9FC4C754-3D0A-87AB-5F2D-A9E72AD53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2989" y="4275152"/>
            <a:ext cx="2951825" cy="2213869"/>
          </a:xfrm>
          <a:prstGeom prst="rect">
            <a:avLst/>
          </a:prstGeom>
        </p:spPr>
      </p:pic>
      <p:pic>
        <p:nvPicPr>
          <p:cNvPr id="6" name="Picture 5" descr="A road with a green field and a pond&#10;&#10;AI-generated content may be incorrect.">
            <a:extLst>
              <a:ext uri="{FF2B5EF4-FFF2-40B4-BE49-F238E27FC236}">
                <a16:creationId xmlns:a16="http://schemas.microsoft.com/office/drawing/2014/main" id="{FC5FA6A6-381A-85E5-0E8C-F497B2FDFE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73215" y="4275151"/>
            <a:ext cx="2951826" cy="2213870"/>
          </a:xfrm>
          <a:prstGeom prst="rect">
            <a:avLst/>
          </a:prstGeom>
        </p:spPr>
      </p:pic>
      <p:pic>
        <p:nvPicPr>
          <p:cNvPr id="5" name="Picture 4" descr="A group of men on a machine&#10;&#10;AI-generated content may be incorrect.">
            <a:extLst>
              <a:ext uri="{FF2B5EF4-FFF2-40B4-BE49-F238E27FC236}">
                <a16:creationId xmlns:a16="http://schemas.microsoft.com/office/drawing/2014/main" id="{911734F5-6BDE-CC56-F3A1-A1D4D6D0CB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51796" y="4275152"/>
            <a:ext cx="2951826" cy="2213870"/>
          </a:xfrm>
          <a:prstGeom prst="rect">
            <a:avLst/>
          </a:prstGeom>
        </p:spPr>
      </p:pic>
    </p:spTree>
    <p:extLst>
      <p:ext uri="{BB962C8B-B14F-4D97-AF65-F5344CB8AC3E}">
        <p14:creationId xmlns:p14="http://schemas.microsoft.com/office/powerpoint/2010/main" val="3035519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3A9514-91EF-19C6-FE4E-E6660425B9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7BAE9-DE36-ACE8-110E-C94C28832C4B}"/>
              </a:ext>
            </a:extLst>
          </p:cNvPr>
          <p:cNvSpPr>
            <a:spLocks noGrp="1"/>
          </p:cNvSpPr>
          <p:nvPr>
            <p:ph type="title"/>
          </p:nvPr>
        </p:nvSpPr>
        <p:spPr>
          <a:xfrm>
            <a:off x="809997" y="417250"/>
            <a:ext cx="7524003" cy="905523"/>
          </a:xfrm>
        </p:spPr>
        <p:txBody>
          <a:bodyPr/>
          <a:lstStyle/>
          <a:p>
            <a:pPr algn="ctr"/>
            <a:r>
              <a:rPr lang="en-US" dirty="0"/>
              <a:t>Racquet Sports Building</a:t>
            </a:r>
          </a:p>
        </p:txBody>
      </p:sp>
      <p:sp>
        <p:nvSpPr>
          <p:cNvPr id="7" name="Title 12">
            <a:extLst>
              <a:ext uri="{FF2B5EF4-FFF2-40B4-BE49-F238E27FC236}">
                <a16:creationId xmlns:a16="http://schemas.microsoft.com/office/drawing/2014/main" id="{653D601E-56BD-CAA6-AD1A-BB2C1D25198A}"/>
              </a:ext>
            </a:extLst>
          </p:cNvPr>
          <p:cNvSpPr txBox="1">
            <a:spLocks/>
          </p:cNvSpPr>
          <p:nvPr/>
        </p:nvSpPr>
        <p:spPr>
          <a:xfrm>
            <a:off x="4332303" y="2388093"/>
            <a:ext cx="4722921"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Basically a new building project continuing </a:t>
            </a:r>
            <a:r>
              <a:rPr lang="en-US" dirty="0">
                <a:solidFill>
                  <a:prstClr val="black"/>
                </a:solidFill>
                <a:latin typeface="Century Gothic" panose="020B0502020202020204"/>
              </a:rPr>
              <a:t>at the Racquet Center</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Original plans and budget adjusted and approved</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Highlighted by expanded restrooms as requested by Racquet Sports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Cost:  approximately $250,000-$275,000</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Estimated completion still before Memorial Day</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C1DDEA2A-D829-16A6-9CD9-253897C73B1B}"/>
              </a:ext>
            </a:extLst>
          </p:cNvPr>
          <p:cNvPicPr>
            <a:picLocks noChangeAspect="1"/>
          </p:cNvPicPr>
          <p:nvPr/>
        </p:nvPicPr>
        <p:blipFill>
          <a:blip r:embed="rId2"/>
          <a:srcRect r="1507"/>
          <a:stretch/>
        </p:blipFill>
        <p:spPr>
          <a:xfrm>
            <a:off x="0" y="2670421"/>
            <a:ext cx="4062181" cy="2990850"/>
          </a:xfrm>
          <a:prstGeom prst="rect">
            <a:avLst/>
          </a:prstGeom>
        </p:spPr>
      </p:pic>
    </p:spTree>
    <p:extLst>
      <p:ext uri="{BB962C8B-B14F-4D97-AF65-F5344CB8AC3E}">
        <p14:creationId xmlns:p14="http://schemas.microsoft.com/office/powerpoint/2010/main" val="4019126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3DA5AD-09EB-4000-CDD7-F73A429825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C4AB49-C86D-C598-F9D8-45600EF398AF}"/>
              </a:ext>
            </a:extLst>
          </p:cNvPr>
          <p:cNvSpPr>
            <a:spLocks noGrp="1"/>
          </p:cNvSpPr>
          <p:nvPr>
            <p:ph type="title"/>
          </p:nvPr>
        </p:nvSpPr>
        <p:spPr>
          <a:xfrm>
            <a:off x="809997" y="417250"/>
            <a:ext cx="7524003" cy="905523"/>
          </a:xfrm>
        </p:spPr>
        <p:txBody>
          <a:bodyPr/>
          <a:lstStyle/>
          <a:p>
            <a:pPr algn="ctr"/>
            <a:r>
              <a:rPr lang="en-US" dirty="0"/>
              <a:t>Bocce Ball Courts</a:t>
            </a:r>
          </a:p>
        </p:txBody>
      </p:sp>
      <p:sp>
        <p:nvSpPr>
          <p:cNvPr id="7" name="Title 12">
            <a:extLst>
              <a:ext uri="{FF2B5EF4-FFF2-40B4-BE49-F238E27FC236}">
                <a16:creationId xmlns:a16="http://schemas.microsoft.com/office/drawing/2014/main" id="{EC58519B-656F-F367-DA7E-9A02587B516B}"/>
              </a:ext>
            </a:extLst>
          </p:cNvPr>
          <p:cNvSpPr txBox="1">
            <a:spLocks/>
          </p:cNvSpPr>
          <p:nvPr/>
        </p:nvSpPr>
        <p:spPr>
          <a:xfrm>
            <a:off x="168677" y="1828798"/>
            <a:ext cx="5051394"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Public Works prepared area for new bocce ball courts beginning on April 18</a:t>
            </a:r>
            <a:r>
              <a:rPr lang="en-US" baseline="30000" dirty="0">
                <a:solidFill>
                  <a:prstClr val="black"/>
                </a:solidFill>
                <a:latin typeface="Century Gothic" panose="020B0502020202020204"/>
              </a:rPr>
              <a:t>th</a:t>
            </a:r>
            <a:endParaRPr lang="en-US" dirty="0">
              <a:solidFill>
                <a:prstClr val="black"/>
              </a:solidFill>
              <a:latin typeface="Century Gothic" panose="020B0502020202020204"/>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Courts to be installed by Southwest Greens Delaware Valley beginning     May 12</a:t>
            </a:r>
            <a:r>
              <a:rPr kumimoji="0" lang="en-US" sz="1800" b="0" i="0" u="none" strike="noStrike" kern="1200" cap="none" spc="0" normalizeH="0" baseline="30000" noProof="0" dirty="0">
                <a:ln>
                  <a:noFill/>
                </a:ln>
                <a:solidFill>
                  <a:prstClr val="black"/>
                </a:solidFill>
                <a:effectLst/>
                <a:uLnTx/>
                <a:uFillTx/>
                <a:latin typeface="Century Gothic" panose="020B0502020202020204"/>
                <a:ea typeface="+mn-ea"/>
                <a:cs typeface="+mn-cs"/>
              </a:rPr>
              <a:t>th</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Total cost: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$50,692</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Over 100 members estimated to start</a:t>
            </a:r>
          </a:p>
        </p:txBody>
      </p:sp>
      <p:pic>
        <p:nvPicPr>
          <p:cNvPr id="5" name="Picture 4" descr="A truck loading a building&#10;&#10;AI-generated content may be incorrect.">
            <a:extLst>
              <a:ext uri="{FF2B5EF4-FFF2-40B4-BE49-F238E27FC236}">
                <a16:creationId xmlns:a16="http://schemas.microsoft.com/office/drawing/2014/main" id="{FC485911-487C-18E2-8DFA-B77B08C3E73D}"/>
              </a:ext>
            </a:extLst>
          </p:cNvPr>
          <p:cNvPicPr>
            <a:picLocks noChangeAspect="1"/>
          </p:cNvPicPr>
          <p:nvPr/>
        </p:nvPicPr>
        <p:blipFill>
          <a:blip r:embed="rId2" cstate="print">
            <a:extLst>
              <a:ext uri="{28A0092B-C50C-407E-A947-70E740481C1C}">
                <a14:useLocalDpi xmlns:a14="http://schemas.microsoft.com/office/drawing/2010/main" val="0"/>
              </a:ext>
            </a:extLst>
          </a:blip>
          <a:srcRect l="3206" r="321" b="10394"/>
          <a:stretch/>
        </p:blipFill>
        <p:spPr>
          <a:xfrm>
            <a:off x="168676" y="4447713"/>
            <a:ext cx="4613301" cy="2410287"/>
          </a:xfrm>
          <a:prstGeom prst="rect">
            <a:avLst/>
          </a:prstGeom>
        </p:spPr>
      </p:pic>
      <p:pic>
        <p:nvPicPr>
          <p:cNvPr id="4" name="Picture 3" descr="A construction vehicle in dirt&#10;&#10;AI-generated content may be incorrect.">
            <a:extLst>
              <a:ext uri="{FF2B5EF4-FFF2-40B4-BE49-F238E27FC236}">
                <a16:creationId xmlns:a16="http://schemas.microsoft.com/office/drawing/2014/main" id="{E6A31C66-4F37-5090-C45C-BDEF7C7F5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73227" y="2497583"/>
            <a:ext cx="4995169" cy="3746377"/>
          </a:xfrm>
          <a:prstGeom prst="rect">
            <a:avLst/>
          </a:prstGeom>
        </p:spPr>
      </p:pic>
    </p:spTree>
    <p:extLst>
      <p:ext uri="{BB962C8B-B14F-4D97-AF65-F5344CB8AC3E}">
        <p14:creationId xmlns:p14="http://schemas.microsoft.com/office/powerpoint/2010/main" val="59322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08DD56-51E7-63C1-7E11-7A870F979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83059-E97F-572A-F452-5D2604A8D816}"/>
              </a:ext>
            </a:extLst>
          </p:cNvPr>
          <p:cNvSpPr>
            <a:spLocks noGrp="1"/>
          </p:cNvSpPr>
          <p:nvPr>
            <p:ph type="title"/>
          </p:nvPr>
        </p:nvSpPr>
        <p:spPr>
          <a:xfrm>
            <a:off x="809997" y="417250"/>
            <a:ext cx="7524003" cy="905523"/>
          </a:xfrm>
        </p:spPr>
        <p:txBody>
          <a:bodyPr/>
          <a:lstStyle/>
          <a:p>
            <a:pPr algn="ctr"/>
            <a:r>
              <a:rPr lang="en-US" dirty="0"/>
              <a:t>Jet Ski Lifts</a:t>
            </a:r>
          </a:p>
        </p:txBody>
      </p:sp>
      <p:sp>
        <p:nvSpPr>
          <p:cNvPr id="7" name="Title 12">
            <a:extLst>
              <a:ext uri="{FF2B5EF4-FFF2-40B4-BE49-F238E27FC236}">
                <a16:creationId xmlns:a16="http://schemas.microsoft.com/office/drawing/2014/main" id="{14A80A00-AB92-41BD-7835-6997D55C7448}"/>
              </a:ext>
            </a:extLst>
          </p:cNvPr>
          <p:cNvSpPr txBox="1">
            <a:spLocks/>
          </p:cNvSpPr>
          <p:nvPr/>
        </p:nvSpPr>
        <p:spPr>
          <a:xfrm>
            <a:off x="5415375" y="2681057"/>
            <a:ext cx="3409026" cy="3075586"/>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6 floating slips installed last week</a:t>
            </a:r>
            <a:r>
              <a:rPr lang="en-US" dirty="0">
                <a:solidFill>
                  <a:prstClr val="black"/>
                </a:solidFill>
                <a:latin typeface="Century Gothic" panose="020B0502020202020204"/>
              </a:rPr>
              <a:t> at Swim &amp; Racquet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Total cost:  $20,000</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There is a list if interested – call or see Ruth Ann at Admin</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5" name="Picture 4" descr="A dock with a dock and a bridge&#10;&#10;AI-generated content may be incorrect.">
            <a:extLst>
              <a:ext uri="{FF2B5EF4-FFF2-40B4-BE49-F238E27FC236}">
                <a16:creationId xmlns:a16="http://schemas.microsoft.com/office/drawing/2014/main" id="{C14D9ADB-3BEC-16F7-962F-F22DD1B0D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7008"/>
            <a:ext cx="5051394" cy="3788546"/>
          </a:xfrm>
          <a:prstGeom prst="rect">
            <a:avLst/>
          </a:prstGeom>
        </p:spPr>
      </p:pic>
    </p:spTree>
    <p:extLst>
      <p:ext uri="{BB962C8B-B14F-4D97-AF65-F5344CB8AC3E}">
        <p14:creationId xmlns:p14="http://schemas.microsoft.com/office/powerpoint/2010/main" val="399758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016E8E-704E-B512-52A7-72863A290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0AB41-9413-C5D1-DBCA-0C7134C61B1E}"/>
              </a:ext>
            </a:extLst>
          </p:cNvPr>
          <p:cNvSpPr>
            <a:spLocks noGrp="1"/>
          </p:cNvSpPr>
          <p:nvPr>
            <p:ph type="title"/>
          </p:nvPr>
        </p:nvSpPr>
        <p:spPr>
          <a:xfrm>
            <a:off x="809997" y="417250"/>
            <a:ext cx="7524003" cy="905523"/>
          </a:xfrm>
        </p:spPr>
        <p:txBody>
          <a:bodyPr/>
          <a:lstStyle/>
          <a:p>
            <a:pPr algn="ctr"/>
            <a:r>
              <a:rPr lang="en-US" dirty="0"/>
              <a:t>Kayak Racks</a:t>
            </a:r>
          </a:p>
        </p:txBody>
      </p:sp>
      <p:sp>
        <p:nvSpPr>
          <p:cNvPr id="7" name="Title 12">
            <a:extLst>
              <a:ext uri="{FF2B5EF4-FFF2-40B4-BE49-F238E27FC236}">
                <a16:creationId xmlns:a16="http://schemas.microsoft.com/office/drawing/2014/main" id="{776E2FA3-57D4-B2A7-3A6E-56FEBCEDAA92}"/>
              </a:ext>
            </a:extLst>
          </p:cNvPr>
          <p:cNvSpPr txBox="1">
            <a:spLocks/>
          </p:cNvSpPr>
          <p:nvPr/>
        </p:nvSpPr>
        <p:spPr>
          <a:xfrm>
            <a:off x="64271" y="2412507"/>
            <a:ext cx="2770548" cy="2264449"/>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Additional kayak racks to be installed at both Pintail Park and Swim &amp; Racquet</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6 additional spaces at each location</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Total cost (racks and concrete):  $3,627</a:t>
            </a:r>
          </a:p>
        </p:txBody>
      </p:sp>
      <p:pic>
        <p:nvPicPr>
          <p:cNvPr id="4" name="Picture 3" descr="Several kayaks stacked on top of a concrete block&#10;&#10;AI-generated content may be incorrect.">
            <a:extLst>
              <a:ext uri="{FF2B5EF4-FFF2-40B4-BE49-F238E27FC236}">
                <a16:creationId xmlns:a16="http://schemas.microsoft.com/office/drawing/2014/main" id="{0EB36643-56FA-1F53-4D51-3D70492C62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5894" y="4414420"/>
            <a:ext cx="3258105" cy="2443579"/>
          </a:xfrm>
          <a:prstGeom prst="rect">
            <a:avLst/>
          </a:prstGeom>
        </p:spPr>
      </p:pic>
      <p:pic>
        <p:nvPicPr>
          <p:cNvPr id="8" name="Picture 7" descr="A concrete slab in a yard&#10;&#10;AI-generated content may be incorrect.">
            <a:extLst>
              <a:ext uri="{FF2B5EF4-FFF2-40B4-BE49-F238E27FC236}">
                <a16:creationId xmlns:a16="http://schemas.microsoft.com/office/drawing/2014/main" id="{BF297EDA-3A70-1DDE-82F9-1A4E1E4668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5895" y="1879847"/>
            <a:ext cx="3258105" cy="2443579"/>
          </a:xfrm>
          <a:prstGeom prst="rect">
            <a:avLst/>
          </a:prstGeom>
        </p:spPr>
      </p:pic>
      <p:pic>
        <p:nvPicPr>
          <p:cNvPr id="10" name="Picture 9" descr="A metal frame with metal bars&#10;&#10;AI-generated content may be incorrect.">
            <a:extLst>
              <a:ext uri="{FF2B5EF4-FFF2-40B4-BE49-F238E27FC236}">
                <a16:creationId xmlns:a16="http://schemas.microsoft.com/office/drawing/2014/main" id="{DE1718D0-EB37-6D97-FC93-65336D160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9037" y="2523739"/>
            <a:ext cx="2836022" cy="3781362"/>
          </a:xfrm>
          <a:prstGeom prst="rect">
            <a:avLst/>
          </a:prstGeom>
        </p:spPr>
      </p:pic>
    </p:spTree>
    <p:extLst>
      <p:ext uri="{BB962C8B-B14F-4D97-AF65-F5344CB8AC3E}">
        <p14:creationId xmlns:p14="http://schemas.microsoft.com/office/powerpoint/2010/main" val="760914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D6052A-1262-3037-4BC1-0B67D0938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D4BFA8-3920-70AE-A44F-93F70B722A0B}"/>
              </a:ext>
            </a:extLst>
          </p:cNvPr>
          <p:cNvSpPr>
            <a:spLocks noGrp="1"/>
          </p:cNvSpPr>
          <p:nvPr>
            <p:ph type="title"/>
          </p:nvPr>
        </p:nvSpPr>
        <p:spPr>
          <a:xfrm>
            <a:off x="809997" y="417250"/>
            <a:ext cx="7524003" cy="905523"/>
          </a:xfrm>
        </p:spPr>
        <p:txBody>
          <a:bodyPr/>
          <a:lstStyle/>
          <a:p>
            <a:pPr algn="ctr"/>
            <a:r>
              <a:rPr lang="en-US" dirty="0"/>
              <a:t>Maintenance</a:t>
            </a:r>
          </a:p>
        </p:txBody>
      </p:sp>
      <p:sp>
        <p:nvSpPr>
          <p:cNvPr id="7" name="Title 12">
            <a:extLst>
              <a:ext uri="{FF2B5EF4-FFF2-40B4-BE49-F238E27FC236}">
                <a16:creationId xmlns:a16="http://schemas.microsoft.com/office/drawing/2014/main" id="{BF391D59-4A48-8F5A-CCC4-A60CE2180087}"/>
              </a:ext>
            </a:extLst>
          </p:cNvPr>
          <p:cNvSpPr txBox="1">
            <a:spLocks/>
          </p:cNvSpPr>
          <p:nvPr/>
        </p:nvSpPr>
        <p:spPr>
          <a:xfrm>
            <a:off x="0" y="1651250"/>
            <a:ext cx="5104659" cy="2759902"/>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Pools:</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Chemicals orders – all pools getting ready for season</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Beach Club:</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Public Works in the process of replacing worn boards – once complete, contractor will be painting the outside deck</a:t>
            </a:r>
          </a:p>
          <a:p>
            <a:pPr marL="346075" lvl="1"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Concrete Work:</a:t>
            </a:r>
          </a:p>
          <a:p>
            <a:pPr marL="803275" lvl="2" indent="-346075">
              <a:spcBef>
                <a:spcPct val="0"/>
              </a:spcBef>
              <a:spcAft>
                <a:spcPts val="600"/>
              </a:spcAft>
              <a:buFont typeface="Arial" panose="020B0604020202020204" pitchFamily="34" charset="0"/>
              <a:buChar char="•"/>
              <a:defRPr/>
            </a:pPr>
            <a:r>
              <a:rPr lang="en-US" sz="1600" dirty="0" err="1">
                <a:solidFill>
                  <a:prstClr val="black"/>
                </a:solidFill>
                <a:latin typeface="Century Gothic" panose="020B0502020202020204"/>
              </a:rPr>
              <a:t>Mumfords</a:t>
            </a:r>
            <a:r>
              <a:rPr lang="en-US" sz="1600" dirty="0">
                <a:solidFill>
                  <a:prstClr val="black"/>
                </a:solidFill>
                <a:latin typeface="Century Gothic" panose="020B0502020202020204"/>
              </a:rPr>
              <a:t> Pool pad and walkway around Swim &amp; Racquet to have new concrete installed</a:t>
            </a:r>
          </a:p>
          <a:p>
            <a:pPr marL="346075" lvl="1"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Parking Lots:</a:t>
            </a:r>
          </a:p>
          <a:p>
            <a:pPr marL="803275" lvl="2" indent="-346075">
              <a:spcBef>
                <a:spcPct val="0"/>
              </a:spcBef>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Striping to be redone at Yacht Club, Swim &amp; Racquet, and the Administration Building</a:t>
            </a:r>
          </a:p>
        </p:txBody>
      </p:sp>
      <p:pic>
        <p:nvPicPr>
          <p:cNvPr id="4" name="Picture 3" descr="Several kayaks on a fence&#10;&#10;AI-generated content may be incorrect.">
            <a:extLst>
              <a:ext uri="{FF2B5EF4-FFF2-40B4-BE49-F238E27FC236}">
                <a16:creationId xmlns:a16="http://schemas.microsoft.com/office/drawing/2014/main" id="{10DB870B-42AC-2E23-3507-0AED21BD08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5013" y="1769766"/>
            <a:ext cx="3438987" cy="2579240"/>
          </a:xfrm>
          <a:prstGeom prst="rect">
            <a:avLst/>
          </a:prstGeom>
        </p:spPr>
      </p:pic>
      <p:pic>
        <p:nvPicPr>
          <p:cNvPr id="5" name="Picture 4" descr="A path next to a bridge&#10;&#10;AI-generated content may be incorrect.">
            <a:extLst>
              <a:ext uri="{FF2B5EF4-FFF2-40B4-BE49-F238E27FC236}">
                <a16:creationId xmlns:a16="http://schemas.microsoft.com/office/drawing/2014/main" id="{D18DB37D-2296-3659-0FD8-2118ACC21DBC}"/>
              </a:ext>
            </a:extLst>
          </p:cNvPr>
          <p:cNvPicPr>
            <a:picLocks noChangeAspect="1"/>
          </p:cNvPicPr>
          <p:nvPr/>
        </p:nvPicPr>
        <p:blipFill>
          <a:blip r:embed="rId3" cstate="print">
            <a:extLst>
              <a:ext uri="{28A0092B-C50C-407E-A947-70E740481C1C}">
                <a14:useLocalDpi xmlns:a14="http://schemas.microsoft.com/office/drawing/2010/main" val="0"/>
              </a:ext>
            </a:extLst>
          </a:blip>
          <a:srcRect l="15534" r="30226"/>
          <a:stretch/>
        </p:blipFill>
        <p:spPr>
          <a:xfrm rot="5400000">
            <a:off x="6175431" y="3894980"/>
            <a:ext cx="2487052" cy="3438987"/>
          </a:xfrm>
          <a:prstGeom prst="rect">
            <a:avLst/>
          </a:prstGeom>
        </p:spPr>
      </p:pic>
    </p:spTree>
    <p:extLst>
      <p:ext uri="{BB962C8B-B14F-4D97-AF65-F5344CB8AC3E}">
        <p14:creationId xmlns:p14="http://schemas.microsoft.com/office/powerpoint/2010/main" val="388119468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SIBSON CONSULTING Document">
  <a:themeElements>
    <a:clrScheme name="Sibson">
      <a:dk1>
        <a:sysClr val="windowText" lastClr="000000"/>
      </a:dk1>
      <a:lt1>
        <a:sysClr val="window" lastClr="FFFFFF"/>
      </a:lt1>
      <a:dk2>
        <a:srgbClr val="000000"/>
      </a:dk2>
      <a:lt2>
        <a:srgbClr val="B2B4B3"/>
      </a:lt2>
      <a:accent1>
        <a:srgbClr val="A0CFEB"/>
      </a:accent1>
      <a:accent2>
        <a:srgbClr val="0065BD"/>
      </a:accent2>
      <a:accent3>
        <a:srgbClr val="429C35"/>
      </a:accent3>
      <a:accent4>
        <a:srgbClr val="616365"/>
      </a:accent4>
      <a:accent5>
        <a:srgbClr val="C4262E"/>
      </a:accent5>
      <a:accent6>
        <a:srgbClr val="EEAF30"/>
      </a:accent6>
      <a:hlink>
        <a:srgbClr val="0065BD"/>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egal Report 1">
        <a:dk1>
          <a:srgbClr val="000000"/>
        </a:dk1>
        <a:lt1>
          <a:srgbClr val="FFFFFF"/>
        </a:lt1>
        <a:dk2>
          <a:srgbClr val="000000"/>
        </a:dk2>
        <a:lt2>
          <a:srgbClr val="B2B4B3"/>
        </a:lt2>
        <a:accent1>
          <a:srgbClr val="A0CFEB"/>
        </a:accent1>
        <a:accent2>
          <a:srgbClr val="C4262E"/>
        </a:accent2>
        <a:accent3>
          <a:srgbClr val="FFFFFF"/>
        </a:accent3>
        <a:accent4>
          <a:srgbClr val="000000"/>
        </a:accent4>
        <a:accent5>
          <a:srgbClr val="CDE4F3"/>
        </a:accent5>
        <a:accent6>
          <a:srgbClr val="B12129"/>
        </a:accent6>
        <a:hlink>
          <a:srgbClr val="3F9C35"/>
        </a:hlink>
        <a:folHlink>
          <a:srgbClr val="0098D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BSON CONSULTING Document" id="{8B48DD64-9FB5-4282-8588-7B21241C64BB}" vid="{85534FED-CE0B-46C2-A386-62A7B1E79165}"/>
    </a:ext>
  </a:extLst>
</a:theme>
</file>

<file path=ppt/theme/theme2.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05420c5-ce29-4fd8-9b0b-06107616db1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58D88600E1A94FA3EA08FFB8100B44" ma:contentTypeVersion="12" ma:contentTypeDescription="Create a new document." ma:contentTypeScope="" ma:versionID="07e4ddd58a83c4db61c786069a0f1040">
  <xsd:schema xmlns:xsd="http://www.w3.org/2001/XMLSchema" xmlns:xs="http://www.w3.org/2001/XMLSchema" xmlns:p="http://schemas.microsoft.com/office/2006/metadata/properties" xmlns:ns3="005420c5-ce29-4fd8-9b0b-06107616db10" xmlns:ns4="2410f877-682a-4a84-b4b9-52eb2a99858c" targetNamespace="http://schemas.microsoft.com/office/2006/metadata/properties" ma:root="true" ma:fieldsID="1f8d1c40977bbf3988b8287b743bd47e" ns3:_="" ns4:_="">
    <xsd:import namespace="005420c5-ce29-4fd8-9b0b-06107616db10"/>
    <xsd:import namespace="2410f877-682a-4a84-b4b9-52eb2a99858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420c5-ce29-4fd8-9b0b-06107616d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10f877-682a-4a84-b4b9-52eb2a9985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739C01-A55D-4154-8A5A-0B12F337382A}">
  <ds:schemaRefs>
    <ds:schemaRef ds:uri="http://schemas.microsoft.com/sharepoint/v3/contenttype/forms"/>
  </ds:schemaRefs>
</ds:datastoreItem>
</file>

<file path=customXml/itemProps2.xml><?xml version="1.0" encoding="utf-8"?>
<ds:datastoreItem xmlns:ds="http://schemas.openxmlformats.org/officeDocument/2006/customXml" ds:itemID="{25C4FE95-5FDD-4F38-A968-D37070C529A2}">
  <ds:schemaRefs>
    <ds:schemaRef ds:uri="http://schemas.microsoft.com/office/infopath/2007/PartnerControls"/>
    <ds:schemaRef ds:uri="http://schemas.microsoft.com/office/2006/documentManagement/types"/>
    <ds:schemaRef ds:uri="http://purl.org/dc/elements/1.1/"/>
    <ds:schemaRef ds:uri="http://www.w3.org/XML/1998/namespace"/>
    <ds:schemaRef ds:uri="005420c5-ce29-4fd8-9b0b-06107616db10"/>
    <ds:schemaRef ds:uri="http://purl.org/dc/dcmitype/"/>
    <ds:schemaRef ds:uri="http://purl.org/dc/terms/"/>
    <ds:schemaRef ds:uri="http://schemas.openxmlformats.org/package/2006/metadata/core-properties"/>
    <ds:schemaRef ds:uri="2410f877-682a-4a84-b4b9-52eb2a99858c"/>
    <ds:schemaRef ds:uri="http://schemas.microsoft.com/office/2006/metadata/properties"/>
  </ds:schemaRefs>
</ds:datastoreItem>
</file>

<file path=customXml/itemProps3.xml><?xml version="1.0" encoding="utf-8"?>
<ds:datastoreItem xmlns:ds="http://schemas.openxmlformats.org/officeDocument/2006/customXml" ds:itemID="{3CA0E10A-4563-40F3-ADDD-5B4D89EAB1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420c5-ce29-4fd8-9b0b-06107616db10"/>
    <ds:schemaRef ds:uri="2410f877-682a-4a84-b4b9-52eb2a9985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195166</TotalTime>
  <Words>2837</Words>
  <Application>Microsoft Office PowerPoint</Application>
  <PresentationFormat>On-screen Show (4:3)</PresentationFormat>
  <Paragraphs>288</Paragraphs>
  <Slides>39</Slides>
  <Notes>4</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39</vt:i4>
      </vt:variant>
    </vt:vector>
  </HeadingPairs>
  <TitlesOfParts>
    <vt:vector size="59" baseType="lpstr">
      <vt:lpstr>Aptos</vt:lpstr>
      <vt:lpstr>Arial</vt:lpstr>
      <vt:lpstr>Arial Black</vt:lpstr>
      <vt:lpstr>Arial Narrow</vt:lpstr>
      <vt:lpstr>Calibri</vt:lpstr>
      <vt:lpstr>Calibri Light</vt:lpstr>
      <vt:lpstr>Century Gothic</vt:lpstr>
      <vt:lpstr>Corbel</vt:lpstr>
      <vt:lpstr>Franklin Gothic Medium</vt:lpstr>
      <vt:lpstr>Gill Sans MT</vt:lpstr>
      <vt:lpstr>Montserrat</vt:lpstr>
      <vt:lpstr>Symbol</vt:lpstr>
      <vt:lpstr>Times New Roman</vt:lpstr>
      <vt:lpstr>Wingdings</vt:lpstr>
      <vt:lpstr>Wingdings 2</vt:lpstr>
      <vt:lpstr>SIBSON CONSULTING Document</vt:lpstr>
      <vt:lpstr>Data slides</vt:lpstr>
      <vt:lpstr>Quotable</vt:lpstr>
      <vt:lpstr>1_Office Theme</vt:lpstr>
      <vt:lpstr>Worksheet</vt:lpstr>
      <vt:lpstr>GM Leadership Report –  John Viola – General Manager Linda Martin – Director of Business Administration</vt:lpstr>
      <vt:lpstr>PowerPoint Presentation</vt:lpstr>
      <vt:lpstr>Watch Party</vt:lpstr>
      <vt:lpstr>Golf</vt:lpstr>
      <vt:lpstr>Racquet Sports Building</vt:lpstr>
      <vt:lpstr>Bocce Ball Courts</vt:lpstr>
      <vt:lpstr>Jet Ski Lifts</vt:lpstr>
      <vt:lpstr>Kayak Racks</vt:lpstr>
      <vt:lpstr>Maintenance</vt:lpstr>
      <vt:lpstr>Landscaping</vt:lpstr>
      <vt:lpstr>Gym Floor</vt:lpstr>
      <vt:lpstr>Roads</vt:lpstr>
      <vt:lpstr>Soft Shoreline Project</vt:lpstr>
      <vt:lpstr>Mailboxes</vt:lpstr>
      <vt:lpstr>CPI Violation Dashboard March</vt:lpstr>
      <vt:lpstr>Work Orders March</vt:lpstr>
      <vt:lpstr>Customer Service Dashboard (from info@oceanpines.org) March</vt:lpstr>
      <vt:lpstr>Financials</vt:lpstr>
      <vt:lpstr>MONTH OF MARCH 2025  FINANCIAL RESULTS</vt:lpstr>
      <vt:lpstr>MARCH 2025 YTD FINANCIAL RESULTS </vt:lpstr>
      <vt:lpstr>UNAUDITED RESERVE SUMMARY  MARCH 2025 ($ MILLIONS)</vt:lpstr>
      <vt:lpstr>Treasurer’s Report -  Monica Rakowski</vt:lpstr>
      <vt:lpstr>PowerPoint Presentation</vt:lpstr>
      <vt:lpstr>           Ocean Pines Association   Summary of ARC Guideline Revisions  Architectural Review Committee 2024 </vt:lpstr>
      <vt:lpstr>           </vt:lpstr>
      <vt:lpstr>           </vt:lpstr>
      <vt:lpstr>            </vt:lpstr>
      <vt:lpstr>PowerPoint Presentation</vt:lpstr>
      <vt:lpstr>            </vt:lpstr>
      <vt:lpstr>            </vt:lpstr>
      <vt:lpstr>            </vt:lpstr>
      <vt:lpstr>            </vt:lpstr>
      <vt:lpstr>            </vt:lpstr>
      <vt:lpstr>            </vt:lpstr>
      <vt:lpstr>            </vt:lpstr>
      <vt:lpstr>            </vt:lpstr>
      <vt:lpstr>            </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Michelle Bennett</dc:creator>
  <cp:lastModifiedBy>Linda Martin</cp:lastModifiedBy>
  <cp:revision>1753</cp:revision>
  <cp:lastPrinted>2025-04-25T19:54:35Z</cp:lastPrinted>
  <dcterms:created xsi:type="dcterms:W3CDTF">2021-01-13T14:26:54Z</dcterms:created>
  <dcterms:modified xsi:type="dcterms:W3CDTF">2025-04-26T12:30:06Z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0x010100DF58D88600E1A94FA3EA08FFB8100B44</vt:lpwstr>
  </property>
</Properties>
</file>