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4343" r:id="rId4"/>
    <p:sldMasterId id="2147484422" r:id="rId5"/>
    <p:sldMasterId id="2147484503" r:id="rId6"/>
  </p:sldMasterIdLst>
  <p:notesMasterIdLst>
    <p:notesMasterId r:id="rId39"/>
  </p:notesMasterIdLst>
  <p:handoutMasterIdLst>
    <p:handoutMasterId r:id="rId40"/>
  </p:handoutMasterIdLst>
  <p:sldIdLst>
    <p:sldId id="267" r:id="rId7"/>
    <p:sldId id="274" r:id="rId8"/>
    <p:sldId id="281" r:id="rId9"/>
    <p:sldId id="280" r:id="rId10"/>
    <p:sldId id="1397" r:id="rId11"/>
    <p:sldId id="1644" r:id="rId12"/>
    <p:sldId id="1711" r:id="rId13"/>
    <p:sldId id="1683" r:id="rId14"/>
    <p:sldId id="1712" r:id="rId15"/>
    <p:sldId id="1692" r:id="rId16"/>
    <p:sldId id="1695" r:id="rId17"/>
    <p:sldId id="1702" r:id="rId18"/>
    <p:sldId id="1701" r:id="rId19"/>
    <p:sldId id="1705" r:id="rId20"/>
    <p:sldId id="1704" r:id="rId21"/>
    <p:sldId id="1700" r:id="rId22"/>
    <p:sldId id="1703" r:id="rId23"/>
    <p:sldId id="1707" r:id="rId24"/>
    <p:sldId id="1708" r:id="rId25"/>
    <p:sldId id="1709" r:id="rId26"/>
    <p:sldId id="1710" r:id="rId27"/>
    <p:sldId id="654" r:id="rId28"/>
    <p:sldId id="1418" r:id="rId29"/>
    <p:sldId id="652" r:id="rId30"/>
    <p:sldId id="1441" r:id="rId31"/>
    <p:sldId id="668" r:id="rId32"/>
    <p:sldId id="669" r:id="rId33"/>
    <p:sldId id="665" r:id="rId34"/>
    <p:sldId id="667" r:id="rId35"/>
    <p:sldId id="670" r:id="rId36"/>
    <p:sldId id="582" r:id="rId37"/>
    <p:sldId id="623" r:id="rId38"/>
  </p:sldIdLst>
  <p:sldSz cx="9144000" cy="6858000" type="screen4x3"/>
  <p:notesSz cx="6881813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2880" userDrawn="1">
          <p15:clr>
            <a:srgbClr val="A4A3A4"/>
          </p15:clr>
        </p15:guide>
        <p15:guide id="2" orient="horz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  <a:srgbClr val="04D2B0"/>
    <a:srgbClr val="F5EADF"/>
    <a:srgbClr val="D4D1CC"/>
    <a:srgbClr val="5F5ACC"/>
    <a:srgbClr val="D65C00"/>
    <a:srgbClr val="E4E1DE"/>
    <a:srgbClr val="BCE1EC"/>
    <a:srgbClr val="FFFF00"/>
    <a:srgbClr val="FFF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8EC20E35-A176-4012-BC5E-935CFFF8708E}" styleName="Medium Styl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12C8C85-51F0-491E-9774-3900AFEF0FD7}" styleName="Light Style 2 - Acc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0660B408-B3CF-4A94-85FC-2B1E0A45F4A2}" styleName="Dark Style 2 - Accent 1/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91EBBBCC-DAD2-459C-BE2E-F6DE35CF9A28}" styleName="Dark Style 2 - Accent 3/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986" autoAdjust="0"/>
    <p:restoredTop sz="94706" autoAdjust="0"/>
  </p:normalViewPr>
  <p:slideViewPr>
    <p:cSldViewPr snapToGrid="0">
      <p:cViewPr varScale="1">
        <p:scale>
          <a:sx n="108" d="100"/>
          <a:sy n="108" d="100"/>
        </p:scale>
        <p:origin x="1218" y="102"/>
      </p:cViewPr>
      <p:guideLst>
        <p:guide pos="2880"/>
        <p:guide orient="horz"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61" d="100"/>
          <a:sy n="61" d="100"/>
        </p:scale>
        <p:origin x="3139" y="7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9" Type="http://schemas.openxmlformats.org/officeDocument/2006/relationships/notesMaster" Target="notesMasters/notesMaster1.xml"/><Relationship Id="rId21" Type="http://schemas.openxmlformats.org/officeDocument/2006/relationships/slide" Target="slides/slide15.xml"/><Relationship Id="rId34" Type="http://schemas.openxmlformats.org/officeDocument/2006/relationships/slide" Target="slides/slide28.xml"/><Relationship Id="rId42" Type="http://schemas.openxmlformats.org/officeDocument/2006/relationships/viewProps" Target="viewProps.xml"/><Relationship Id="rId7" Type="http://schemas.openxmlformats.org/officeDocument/2006/relationships/slide" Target="slides/slide1.xml"/><Relationship Id="rId2" Type="http://schemas.openxmlformats.org/officeDocument/2006/relationships/customXml" Target="../customXml/item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slide" Target="slides/slide23.xml"/><Relationship Id="rId41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slide" Target="slides/slide26.xml"/><Relationship Id="rId37" Type="http://schemas.openxmlformats.org/officeDocument/2006/relationships/slide" Target="slides/slide31.xml"/><Relationship Id="rId40" Type="http://schemas.openxmlformats.org/officeDocument/2006/relationships/handoutMaster" Target="handoutMasters/handoutMaster1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slide" Target="slides/slide30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slide" Target="slides/slide25.xml"/><Relationship Id="rId44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slide" Target="slides/slide29.xml"/><Relationship Id="rId43" Type="http://schemas.openxmlformats.org/officeDocument/2006/relationships/theme" Target="theme/theme1.xml"/><Relationship Id="rId8" Type="http://schemas.openxmlformats.org/officeDocument/2006/relationships/slide" Target="slides/slide2.xml"/><Relationship Id="rId3" Type="http://schemas.openxmlformats.org/officeDocument/2006/relationships/customXml" Target="../customXml/item3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slide" Target="slides/slide3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4" y="0"/>
            <a:ext cx="2982119" cy="466434"/>
          </a:xfrm>
          <a:prstGeom prst="rect">
            <a:avLst/>
          </a:prstGeom>
        </p:spPr>
        <p:txBody>
          <a:bodyPr vert="horz" lIns="93117" tIns="46559" rIns="93117" bIns="46559" rtlCol="0"/>
          <a:lstStyle>
            <a:lvl1pPr algn="l">
              <a:defRPr sz="1200"/>
            </a:lvl1pPr>
          </a:lstStyle>
          <a:p>
            <a:endParaRPr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98106" y="0"/>
            <a:ext cx="2982119" cy="466434"/>
          </a:xfrm>
          <a:prstGeom prst="rect">
            <a:avLst/>
          </a:prstGeom>
        </p:spPr>
        <p:txBody>
          <a:bodyPr vert="horz" lIns="93117" tIns="46559" rIns="93117" bIns="46559" rtlCol="0"/>
          <a:lstStyle>
            <a:lvl1pPr algn="r">
              <a:defRPr sz="1200"/>
            </a:lvl1pPr>
          </a:lstStyle>
          <a:p>
            <a:fld id="{20EA5F0D-C1DC-412F-A146-DDB3A74B588F}" type="datetimeFigureOut">
              <a:rPr lang="en-US"/>
              <a:t>5/17/2024</a:t>
            </a:fld>
            <a:endParaRPr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4" y="8829982"/>
            <a:ext cx="2982119" cy="466433"/>
          </a:xfrm>
          <a:prstGeom prst="rect">
            <a:avLst/>
          </a:prstGeom>
        </p:spPr>
        <p:txBody>
          <a:bodyPr vert="horz" lIns="93117" tIns="46559" rIns="93117" bIns="46559" rtlCol="0" anchor="b"/>
          <a:lstStyle>
            <a:lvl1pPr algn="l">
              <a:defRPr sz="1200"/>
            </a:lvl1pPr>
          </a:lstStyle>
          <a:p>
            <a:endParaRPr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98106" y="8829982"/>
            <a:ext cx="2982119" cy="466433"/>
          </a:xfrm>
          <a:prstGeom prst="rect">
            <a:avLst/>
          </a:prstGeom>
        </p:spPr>
        <p:txBody>
          <a:bodyPr vert="horz" lIns="93117" tIns="46559" rIns="93117" bIns="46559" rtlCol="0" anchor="b"/>
          <a:lstStyle>
            <a:lvl1pPr algn="r">
              <a:defRPr sz="1200"/>
            </a:lvl1pPr>
          </a:lstStyle>
          <a:p>
            <a:fld id="{7BAE14B8-3CC9-472D-9BC5-A84D80684DE2}" type="slidenum">
              <a:rPr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577827546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4" y="0"/>
            <a:ext cx="2982119" cy="466434"/>
          </a:xfrm>
          <a:prstGeom prst="rect">
            <a:avLst/>
          </a:prstGeom>
        </p:spPr>
        <p:txBody>
          <a:bodyPr vert="horz" lIns="93117" tIns="46559" rIns="93117" bIns="46559" rtlCol="0"/>
          <a:lstStyle>
            <a:lvl1pPr algn="l">
              <a:defRPr sz="1200"/>
            </a:lvl1pPr>
          </a:lstStyle>
          <a:p>
            <a:endParaRPr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98106" y="0"/>
            <a:ext cx="2982119" cy="466434"/>
          </a:xfrm>
          <a:prstGeom prst="rect">
            <a:avLst/>
          </a:prstGeom>
        </p:spPr>
        <p:txBody>
          <a:bodyPr vert="horz" lIns="93117" tIns="46559" rIns="93117" bIns="46559" rtlCol="0"/>
          <a:lstStyle>
            <a:lvl1pPr algn="r">
              <a:defRPr sz="1200"/>
            </a:lvl1pPr>
          </a:lstStyle>
          <a:p>
            <a:fld id="{A8CDE508-72C8-4AB5-AA9C-1584D31690E0}" type="datetimeFigureOut">
              <a:rPr lang="en-US"/>
              <a:t>5/17/2024</a:t>
            </a:fld>
            <a:endParaRPr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50963" y="1162050"/>
            <a:ext cx="4179887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17" tIns="46559" rIns="93117" bIns="46559" rtlCol="0" anchor="ctr"/>
          <a:lstStyle/>
          <a:p>
            <a:endParaRPr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8182" y="4473901"/>
            <a:ext cx="5505450" cy="3137535"/>
          </a:xfrm>
          <a:prstGeom prst="rect">
            <a:avLst/>
          </a:prstGeom>
        </p:spPr>
        <p:txBody>
          <a:bodyPr vert="horz" lIns="93117" tIns="46559" rIns="93117" bIns="46559" rtlCol="0"/>
          <a:lstStyle/>
          <a:p>
            <a:pPr lvl="0"/>
            <a:r>
              <a:t>Click to edit Master text styles</a:t>
            </a:r>
          </a:p>
          <a:p>
            <a:pPr lvl="1"/>
            <a:r>
              <a:t>Second level</a:t>
            </a:r>
          </a:p>
          <a:p>
            <a:pPr lvl="2"/>
            <a:r>
              <a:t>Third level</a:t>
            </a:r>
          </a:p>
          <a:p>
            <a:pPr lvl="3"/>
            <a:r>
              <a:t>Fourth level</a:t>
            </a:r>
          </a:p>
          <a:p>
            <a:pPr lvl="4"/>
            <a:r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4" y="8829982"/>
            <a:ext cx="2982119" cy="466433"/>
          </a:xfrm>
          <a:prstGeom prst="rect">
            <a:avLst/>
          </a:prstGeom>
        </p:spPr>
        <p:txBody>
          <a:bodyPr vert="horz" lIns="93117" tIns="46559" rIns="93117" bIns="46559" rtlCol="0" anchor="b"/>
          <a:lstStyle>
            <a:lvl1pPr algn="l">
              <a:defRPr sz="1200"/>
            </a:lvl1pPr>
          </a:lstStyle>
          <a:p>
            <a:endParaRPr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98106" y="8829982"/>
            <a:ext cx="2982119" cy="466433"/>
          </a:xfrm>
          <a:prstGeom prst="rect">
            <a:avLst/>
          </a:prstGeom>
        </p:spPr>
        <p:txBody>
          <a:bodyPr vert="horz" lIns="93117" tIns="46559" rIns="93117" bIns="46559" rtlCol="0" anchor="b"/>
          <a:lstStyle>
            <a:lvl1pPr algn="r">
              <a:defRPr sz="1200"/>
            </a:lvl1pPr>
          </a:lstStyle>
          <a:p>
            <a:fld id="{7FB667E1-E601-4AAF-B95C-B25720D70A60}" type="slidenum">
              <a:rPr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711136715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74697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png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pn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Box 47"/>
          <p:cNvSpPr txBox="1">
            <a:spLocks noChangeArrowheads="1"/>
          </p:cNvSpPr>
          <p:nvPr/>
        </p:nvSpPr>
        <p:spPr bwMode="gray">
          <a:xfrm>
            <a:off x="133048" y="6578667"/>
            <a:ext cx="3078087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63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800" dirty="0">
                <a:solidFill>
                  <a:srgbClr val="616365"/>
                </a:solidFill>
              </a:rPr>
              <a:t>Copyright © 2018 by The Segal Group, Inc. All rights reserved. </a:t>
            </a: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903"/>
          <a:stretch/>
        </p:blipFill>
        <p:spPr bwMode="gray">
          <a:xfrm>
            <a:off x="4568646" y="3429000"/>
            <a:ext cx="4575354" cy="3429000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gray">
          <a:xfrm>
            <a:off x="6104626" y="5989837"/>
            <a:ext cx="2676912" cy="368363"/>
          </a:xfrm>
          <a:prstGeom prst="rect">
            <a:avLst/>
          </a:prstGeom>
        </p:spPr>
      </p:pic>
      <p:sp>
        <p:nvSpPr>
          <p:cNvPr id="15" name="Picture Placeholder 2"/>
          <p:cNvSpPr>
            <a:spLocks noGrp="1"/>
          </p:cNvSpPr>
          <p:nvPr>
            <p:ph type="pic" sz="quarter" idx="10"/>
          </p:nvPr>
        </p:nvSpPr>
        <p:spPr bwMode="gray">
          <a:xfrm>
            <a:off x="0" y="0"/>
            <a:ext cx="9144000" cy="3429000"/>
          </a:xfrm>
          <a:noFill/>
          <a:ln>
            <a:noFill/>
          </a:ln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6" name="Title 6"/>
          <p:cNvSpPr>
            <a:spLocks noGrp="1"/>
          </p:cNvSpPr>
          <p:nvPr>
            <p:ph type="title"/>
          </p:nvPr>
        </p:nvSpPr>
        <p:spPr bwMode="gray">
          <a:xfrm>
            <a:off x="0" y="3429000"/>
            <a:ext cx="9144000" cy="1066800"/>
          </a:xfrm>
          <a:solidFill>
            <a:schemeClr val="accent5">
              <a:lumMod val="75000"/>
              <a:alpha val="64706"/>
            </a:schemeClr>
          </a:solidFill>
          <a:ln>
            <a:noFill/>
          </a:ln>
          <a:effectLst/>
        </p:spPr>
        <p:txBody>
          <a:bodyPr vert="horz" wrap="square" lIns="228600" tIns="137160" rIns="228600" bIns="91440" numCol="1" rtlCol="0" anchor="ctr" anchorCtr="0" compatLnSpc="1">
            <a:prstTxWarp prst="textNoShape">
              <a:avLst/>
            </a:prstTxWarp>
            <a:noAutofit/>
          </a:bodyPr>
          <a:lstStyle>
            <a:lvl1pPr>
              <a:defRPr lang="en-US" sz="2800" kern="1200" dirty="0">
                <a:solidFill>
                  <a:schemeClr val="bg1"/>
                </a:solidFill>
                <a:latin typeface="Arial" charset="0"/>
                <a:ea typeface="+mn-ea"/>
                <a:cs typeface="+mn-cs"/>
              </a:defRPr>
            </a:lvl1pPr>
          </a:lstStyle>
          <a:p>
            <a:pPr marL="0" lvl="0" indent="0">
              <a:spcBef>
                <a:spcPct val="65000"/>
              </a:spcBef>
              <a:buClr>
                <a:schemeClr val="accent5"/>
              </a:buClr>
              <a:buFont typeface="Wingdings" pitchFamily="34" charset="2"/>
              <a:buNone/>
            </a:pPr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7" name="Rectangle 3"/>
          <p:cNvSpPr>
            <a:spLocks noGrp="1" noChangeArrowheads="1"/>
          </p:cNvSpPr>
          <p:nvPr>
            <p:ph type="subTitle" idx="1"/>
          </p:nvPr>
        </p:nvSpPr>
        <p:spPr bwMode="gray">
          <a:xfrm>
            <a:off x="139938" y="4495800"/>
            <a:ext cx="7429500" cy="914400"/>
          </a:xfr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>
              <a:spcBef>
                <a:spcPts val="1200"/>
              </a:spcBef>
              <a:buNone/>
              <a:defRPr lang="en-US" sz="2200" b="1" kern="0" noProof="0" smtClean="0">
                <a:solidFill>
                  <a:schemeClr val="accent4"/>
                </a:solidFill>
              </a:defRPr>
            </a:lvl1pPr>
          </a:lstStyle>
          <a:p>
            <a:pPr lvl="0"/>
            <a:r>
              <a:rPr lang="en-US" noProof="0"/>
              <a:t>Click to edit Master subtitle style</a:t>
            </a:r>
            <a:endParaRPr lang="en-US" noProof="0" dirty="0"/>
          </a:p>
        </p:txBody>
      </p:sp>
      <p:sp>
        <p:nvSpPr>
          <p:cNvPr id="10" name="Text Placeholder 3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5620334"/>
            <a:ext cx="4253472" cy="378565"/>
          </a:xfrm>
          <a:solidFill>
            <a:schemeClr val="accent4"/>
          </a:solidFill>
        </p:spPr>
        <p:txBody>
          <a:bodyPr wrap="none" lIns="201168" tIns="64008" rIns="201168" bIns="64008" anchor="ctr" anchorCtr="0">
            <a:spAutoFit/>
          </a:bodyPr>
          <a:lstStyle>
            <a:lvl1pPr marL="0" indent="0"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11138" indent="0">
              <a:buFontTx/>
              <a:buNone/>
              <a:defRPr/>
            </a:lvl2pPr>
            <a:lvl3pPr marL="396875" indent="0">
              <a:buFontTx/>
              <a:buNone/>
              <a:defRPr/>
            </a:lvl3pPr>
            <a:lvl4pPr marL="595313" indent="0">
              <a:buFontTx/>
              <a:buNone/>
              <a:defRPr/>
            </a:lvl4pPr>
            <a:lvl5pPr marL="79375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DRAFT or Client Name</a:t>
            </a:r>
          </a:p>
        </p:txBody>
      </p:sp>
    </p:spTree>
    <p:extLst>
      <p:ext uri="{BB962C8B-B14F-4D97-AF65-F5344CB8AC3E}">
        <p14:creationId xmlns:p14="http://schemas.microsoft.com/office/powerpoint/2010/main" val="25576014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76224" y="76200"/>
            <a:ext cx="8715375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cxnSp>
        <p:nvCxnSpPr>
          <p:cNvPr id="4" name="Straight Connector 3"/>
          <p:cNvCxnSpPr/>
          <p:nvPr/>
        </p:nvCxnSpPr>
        <p:spPr bwMode="auto">
          <a:xfrm>
            <a:off x="379562" y="855663"/>
            <a:ext cx="8764438" cy="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13800949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7"/>
          <p:cNvSpPr txBox="1">
            <a:spLocks/>
          </p:cNvSpPr>
          <p:nvPr/>
        </p:nvSpPr>
        <p:spPr>
          <a:xfrm>
            <a:off x="8578971" y="6616757"/>
            <a:ext cx="547777" cy="225484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r" rtl="0" fontAlgn="base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defRPr sz="10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fld id="{296C8835-0D17-40BE-AF3A-B681D566BC72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54692" y="6597294"/>
            <a:ext cx="1591056" cy="2190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934225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 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70109"/>
            <a:ext cx="1847092" cy="117957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3593" y="0"/>
            <a:ext cx="3200407" cy="2743206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654" y="990600"/>
            <a:ext cx="8915400" cy="5257800"/>
          </a:xfrm>
          <a:prstGeom prst="rect">
            <a:avLst/>
          </a:prstGeom>
        </p:spPr>
        <p:txBody>
          <a:bodyPr/>
          <a:lstStyle>
            <a:lvl1pPr>
              <a:buClr>
                <a:schemeClr val="accent5"/>
              </a:buClr>
              <a:defRPr/>
            </a:lvl1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76224" y="76200"/>
            <a:ext cx="8715375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cxnSp>
        <p:nvCxnSpPr>
          <p:cNvPr id="8" name="Straight Connector 7"/>
          <p:cNvCxnSpPr/>
          <p:nvPr/>
        </p:nvCxnSpPr>
        <p:spPr bwMode="auto">
          <a:xfrm>
            <a:off x="379562" y="855663"/>
            <a:ext cx="8764438" cy="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308357084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 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70109"/>
            <a:ext cx="1847092" cy="1179578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3593" y="0"/>
            <a:ext cx="3200407" cy="2743206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654" y="990600"/>
            <a:ext cx="4381500" cy="5334000"/>
          </a:xfrm>
        </p:spPr>
        <p:txBody>
          <a:bodyPr/>
          <a:lstStyle>
            <a:lvl1pPr>
              <a:buClr>
                <a:schemeClr val="accent5"/>
              </a:buCl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01554" y="990600"/>
            <a:ext cx="4381500" cy="5334000"/>
          </a:xfrm>
        </p:spPr>
        <p:txBody>
          <a:bodyPr/>
          <a:lstStyle>
            <a:lvl1pPr>
              <a:buClr>
                <a:schemeClr val="accent5"/>
              </a:buCl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76224" y="76200"/>
            <a:ext cx="8715375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cxnSp>
        <p:nvCxnSpPr>
          <p:cNvPr id="11" name="Straight Connector 10"/>
          <p:cNvCxnSpPr/>
          <p:nvPr/>
        </p:nvCxnSpPr>
        <p:spPr bwMode="auto">
          <a:xfrm>
            <a:off x="379562" y="855663"/>
            <a:ext cx="8764438" cy="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104903326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 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70109"/>
            <a:ext cx="1847092" cy="1179578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3593" y="0"/>
            <a:ext cx="3200407" cy="2743206"/>
          </a:xfrm>
          <a:prstGeom prst="rect">
            <a:avLst/>
          </a:prstGeom>
        </p:spPr>
      </p:pic>
      <p:sp>
        <p:nvSpPr>
          <p:cNvPr id="1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76224" y="76200"/>
            <a:ext cx="8715375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3" name="Text Placeholder 2"/>
          <p:cNvSpPr>
            <a:spLocks noGrp="1"/>
          </p:cNvSpPr>
          <p:nvPr>
            <p:ph type="body" idx="1"/>
          </p:nvPr>
        </p:nvSpPr>
        <p:spPr>
          <a:xfrm>
            <a:off x="76200" y="990600"/>
            <a:ext cx="4361471" cy="639762"/>
          </a:xfrm>
          <a:prstGeom prst="rect">
            <a:avLst/>
          </a:prstGeom>
        </p:spPr>
        <p:txBody>
          <a:bodyPr anchor="b"/>
          <a:lstStyle>
            <a:lvl1pPr marL="214313" indent="-214313">
              <a:buFont typeface="Arial" pitchFamily="34" charset="0"/>
              <a:buChar char=" "/>
              <a:defRPr sz="1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4" name="Content Placeholder 3"/>
          <p:cNvSpPr>
            <a:spLocks noGrp="1"/>
          </p:cNvSpPr>
          <p:nvPr>
            <p:ph sz="half" idx="2"/>
          </p:nvPr>
        </p:nvSpPr>
        <p:spPr>
          <a:xfrm>
            <a:off x="67654" y="1676400"/>
            <a:ext cx="4343400" cy="4800600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990600"/>
            <a:ext cx="4370996" cy="639762"/>
          </a:xfrm>
          <a:prstGeom prst="rect">
            <a:avLst/>
          </a:prstGeom>
        </p:spPr>
        <p:txBody>
          <a:bodyPr anchor="b"/>
          <a:lstStyle>
            <a:lvl1pPr marL="204788" indent="-204788">
              <a:buFont typeface="Arial" pitchFamily="34" charset="0"/>
              <a:buChar char=" "/>
              <a:defRPr sz="1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676400"/>
            <a:ext cx="4346575" cy="4800600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17" name="Straight Connector 16"/>
          <p:cNvCxnSpPr/>
          <p:nvPr/>
        </p:nvCxnSpPr>
        <p:spPr bwMode="auto">
          <a:xfrm>
            <a:off x="379562" y="855663"/>
            <a:ext cx="8764438" cy="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68980298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  Fou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3593" y="0"/>
            <a:ext cx="3200407" cy="2743206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654" y="990600"/>
            <a:ext cx="4343400" cy="2600865"/>
          </a:xfrm>
          <a:prstGeom prst="rect">
            <a:avLst/>
          </a:prstGeom>
        </p:spPr>
        <p:txBody>
          <a:bodyPr/>
          <a:lstStyle>
            <a:lvl1pPr>
              <a:buClr>
                <a:schemeClr val="accent5"/>
              </a:buCl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15854" y="990600"/>
            <a:ext cx="4267200" cy="2590800"/>
          </a:xfrm>
          <a:prstGeom prst="rect">
            <a:avLst/>
          </a:prstGeom>
        </p:spPr>
        <p:txBody>
          <a:bodyPr/>
          <a:lstStyle>
            <a:lvl1pPr>
              <a:buClr>
                <a:schemeClr val="accent5"/>
              </a:buCl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/>
          </p:nvPr>
        </p:nvSpPr>
        <p:spPr>
          <a:xfrm>
            <a:off x="67654" y="3733800"/>
            <a:ext cx="4343400" cy="2743200"/>
          </a:xfrm>
        </p:spPr>
        <p:txBody>
          <a:bodyPr/>
          <a:lstStyle>
            <a:lvl1pPr>
              <a:defRPr sz="1400"/>
            </a:lvl1pPr>
            <a:lvl2pPr>
              <a:buClr>
                <a:schemeClr val="accent5"/>
              </a:buCl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1"/>
          </p:nvPr>
        </p:nvSpPr>
        <p:spPr>
          <a:xfrm>
            <a:off x="4715854" y="3733800"/>
            <a:ext cx="4267200" cy="2743200"/>
          </a:xfrm>
        </p:spPr>
        <p:txBody>
          <a:bodyPr/>
          <a:lstStyle>
            <a:lvl1pPr>
              <a:buClr>
                <a:schemeClr val="accent5"/>
              </a:buCl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70109"/>
            <a:ext cx="1847092" cy="1179578"/>
          </a:xfrm>
          <a:prstGeom prst="rect">
            <a:avLst/>
          </a:prstGeom>
        </p:spPr>
      </p:pic>
      <p:sp>
        <p:nvSpPr>
          <p:cNvPr id="13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76224" y="76200"/>
            <a:ext cx="8715375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cxnSp>
        <p:nvCxnSpPr>
          <p:cNvPr id="14" name="Straight Connector 13"/>
          <p:cNvCxnSpPr/>
          <p:nvPr/>
        </p:nvCxnSpPr>
        <p:spPr bwMode="auto">
          <a:xfrm>
            <a:off x="379562" y="855663"/>
            <a:ext cx="8764438" cy="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125841664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 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70109"/>
            <a:ext cx="1847092" cy="117957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3593" y="0"/>
            <a:ext cx="3200407" cy="2743206"/>
          </a:xfrm>
          <a:prstGeom prst="rect">
            <a:avLst/>
          </a:prstGeom>
        </p:spPr>
      </p:pic>
      <p:sp>
        <p:nvSpPr>
          <p:cNvPr id="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76224" y="76200"/>
            <a:ext cx="8715375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cxnSp>
        <p:nvCxnSpPr>
          <p:cNvPr id="9" name="Straight Connector 8"/>
          <p:cNvCxnSpPr/>
          <p:nvPr/>
        </p:nvCxnSpPr>
        <p:spPr bwMode="auto">
          <a:xfrm>
            <a:off x="379562" y="855663"/>
            <a:ext cx="8764438" cy="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337510270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Custom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70109"/>
            <a:ext cx="1847092" cy="1179578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3593" y="0"/>
            <a:ext cx="3200407" cy="2743206"/>
          </a:xfrm>
          <a:prstGeom prst="rect">
            <a:avLst/>
          </a:prstGeom>
        </p:spPr>
      </p:pic>
      <p:sp>
        <p:nvSpPr>
          <p:cNvPr id="7" name="Slide Number Placeholder 7"/>
          <p:cNvSpPr txBox="1">
            <a:spLocks/>
          </p:cNvSpPr>
          <p:nvPr/>
        </p:nvSpPr>
        <p:spPr>
          <a:xfrm>
            <a:off x="8578971" y="6616757"/>
            <a:ext cx="547777" cy="225484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r" rtl="0" fontAlgn="base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defRPr sz="10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fld id="{296C8835-0D17-40BE-AF3A-B681D566BC72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54692" y="6597294"/>
            <a:ext cx="1591056" cy="2190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035420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IO_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304800" y="990600"/>
            <a:ext cx="4114800" cy="5486400"/>
          </a:xfrm>
        </p:spPr>
        <p:txBody>
          <a:bodyPr/>
          <a:lstStyle>
            <a:lvl1pPr marL="0" indent="0">
              <a:buNone/>
              <a:defRPr sz="1200">
                <a:latin typeface="Arial Narrow" panose="020B0606020202030204" pitchFamily="34" charset="0"/>
              </a:defRPr>
            </a:lvl1pPr>
            <a:lvl2pPr marL="153988" indent="-153988">
              <a:defRPr sz="1200">
                <a:latin typeface="Arial Narrow" panose="020B0606020202030204" pitchFamily="34" charset="0"/>
              </a:defRPr>
            </a:lvl2pPr>
            <a:lvl3pPr marL="325438" indent="-171450">
              <a:defRPr sz="1200">
                <a:latin typeface="Arial Narrow" panose="020B0606020202030204" pitchFamily="34" charset="0"/>
              </a:defRPr>
            </a:lvl3pPr>
            <a:lvl4pPr marL="461963" indent="-153988">
              <a:defRPr sz="1200">
                <a:latin typeface="Arial Narrow" panose="020B0606020202030204" pitchFamily="34" charset="0"/>
              </a:defRPr>
            </a:lvl4pPr>
            <a:lvl5pPr marL="581025" indent="-119063">
              <a:defRPr sz="1200"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1"/>
          </p:nvPr>
        </p:nvSpPr>
        <p:spPr>
          <a:xfrm>
            <a:off x="4724400" y="990600"/>
            <a:ext cx="4114800" cy="4495800"/>
          </a:xfrm>
        </p:spPr>
        <p:txBody>
          <a:bodyPr/>
          <a:lstStyle>
            <a:lvl1pPr marL="0" indent="0">
              <a:buNone/>
              <a:defRPr sz="1200">
                <a:latin typeface="Arial Narrow" panose="020B0606020202030204" pitchFamily="34" charset="0"/>
              </a:defRPr>
            </a:lvl1pPr>
            <a:lvl2pPr marL="161925" indent="-161925">
              <a:defRPr sz="1200">
                <a:latin typeface="Arial Narrow" panose="020B0606020202030204" pitchFamily="34" charset="0"/>
              </a:defRPr>
            </a:lvl2pPr>
            <a:lvl3pPr marL="307975" indent="-146050">
              <a:defRPr sz="1200">
                <a:latin typeface="Arial Narrow" panose="020B0606020202030204" pitchFamily="34" charset="0"/>
              </a:defRPr>
            </a:lvl3pPr>
            <a:lvl4pPr marL="427038" indent="-136525">
              <a:defRPr sz="1200">
                <a:latin typeface="Arial Narrow" panose="020B0606020202030204" pitchFamily="34" charset="0"/>
              </a:defRPr>
            </a:lvl4pPr>
            <a:lvl5pPr marL="530225" indent="-103188">
              <a:defRPr sz="1200"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2"/>
          </p:nvPr>
        </p:nvSpPr>
        <p:spPr>
          <a:xfrm>
            <a:off x="4724400" y="5562600"/>
            <a:ext cx="4114800" cy="914400"/>
          </a:xfrm>
        </p:spPr>
        <p:txBody>
          <a:bodyPr/>
          <a:lstStyle>
            <a:lvl1pPr marL="0" indent="0">
              <a:buNone/>
              <a:defRPr sz="1000">
                <a:solidFill>
                  <a:schemeClr val="accent4"/>
                </a:solidFill>
                <a:latin typeface="Arial Narrow" panose="020B0606020202030204" pitchFamily="34" charset="0"/>
              </a:defRPr>
            </a:lvl1pPr>
            <a:lvl2pPr marL="211138" indent="0">
              <a:buNone/>
              <a:defRPr sz="1000">
                <a:solidFill>
                  <a:schemeClr val="accent4"/>
                </a:solidFill>
                <a:latin typeface="Arial Narrow" panose="020B0606020202030204" pitchFamily="34" charset="0"/>
              </a:defRPr>
            </a:lvl2pPr>
            <a:lvl3pPr marL="396875" indent="0">
              <a:buNone/>
              <a:defRPr sz="1000">
                <a:solidFill>
                  <a:schemeClr val="accent4"/>
                </a:solidFill>
                <a:latin typeface="Arial Narrow" panose="020B0606020202030204" pitchFamily="34" charset="0"/>
              </a:defRPr>
            </a:lvl3pPr>
            <a:lvl4pPr marL="595313" indent="0">
              <a:buNone/>
              <a:defRPr sz="1000">
                <a:solidFill>
                  <a:schemeClr val="accent4"/>
                </a:solidFill>
                <a:latin typeface="Arial Narrow" panose="020B0606020202030204" pitchFamily="34" charset="0"/>
              </a:defRPr>
            </a:lvl4pPr>
            <a:lvl5pPr marL="793750" indent="0">
              <a:buNone/>
              <a:defRPr sz="1000">
                <a:solidFill>
                  <a:schemeClr val="accent4"/>
                </a:solidFill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  <p:cxnSp>
        <p:nvCxnSpPr>
          <p:cNvPr id="7" name="Straight Connector 6"/>
          <p:cNvCxnSpPr/>
          <p:nvPr/>
        </p:nvCxnSpPr>
        <p:spPr bwMode="auto">
          <a:xfrm>
            <a:off x="379562" y="855663"/>
            <a:ext cx="8764438" cy="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52246140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8B48FB-E956-2048-9E74-C69E7CAA26C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68272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752"/>
          <a:stretch/>
        </p:blipFill>
        <p:spPr bwMode="gray">
          <a:xfrm>
            <a:off x="4629551" y="3443954"/>
            <a:ext cx="4484537" cy="3414045"/>
          </a:xfrm>
          <a:prstGeom prst="rect">
            <a:avLst/>
          </a:prstGeom>
        </p:spPr>
      </p:pic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 bwMode="gray">
          <a:xfrm>
            <a:off x="0" y="0"/>
            <a:ext cx="9144000" cy="3429000"/>
          </a:xfrm>
          <a:noFill/>
          <a:ln>
            <a:noFill/>
          </a:ln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5" name="Title 6"/>
          <p:cNvSpPr>
            <a:spLocks noGrp="1"/>
          </p:cNvSpPr>
          <p:nvPr>
            <p:ph type="title"/>
          </p:nvPr>
        </p:nvSpPr>
        <p:spPr bwMode="gray">
          <a:xfrm>
            <a:off x="0" y="3429000"/>
            <a:ext cx="9144000" cy="1066800"/>
          </a:xfrm>
          <a:solidFill>
            <a:schemeClr val="accent5">
              <a:lumMod val="75000"/>
              <a:alpha val="64706"/>
            </a:schemeClr>
          </a:solidFill>
          <a:ln>
            <a:noFill/>
          </a:ln>
          <a:effectLst/>
        </p:spPr>
        <p:txBody>
          <a:bodyPr vert="horz" wrap="square" lIns="228600" tIns="137160" rIns="228600" bIns="91440" numCol="1" rtlCol="0" anchor="ctr" anchorCtr="0" compatLnSpc="1">
            <a:prstTxWarp prst="textNoShape">
              <a:avLst/>
            </a:prstTxWarp>
            <a:noAutofit/>
          </a:bodyPr>
          <a:lstStyle>
            <a:lvl1pPr>
              <a:defRPr lang="en-US" sz="2800" kern="1200" dirty="0">
                <a:solidFill>
                  <a:schemeClr val="bg1"/>
                </a:solidFill>
                <a:latin typeface="Arial" charset="0"/>
                <a:ea typeface="+mn-ea"/>
                <a:cs typeface="+mn-cs"/>
              </a:defRPr>
            </a:lvl1pPr>
          </a:lstStyle>
          <a:p>
            <a:pPr marL="0" lvl="0" indent="0">
              <a:spcBef>
                <a:spcPct val="65000"/>
              </a:spcBef>
              <a:buClr>
                <a:schemeClr val="accent5"/>
              </a:buClr>
              <a:buFont typeface="Wingdings" pitchFamily="34" charset="2"/>
              <a:buNone/>
            </a:pPr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6" name="Rectangle 3"/>
          <p:cNvSpPr>
            <a:spLocks noGrp="1" noChangeArrowheads="1"/>
          </p:cNvSpPr>
          <p:nvPr>
            <p:ph type="subTitle" idx="1"/>
          </p:nvPr>
        </p:nvSpPr>
        <p:spPr bwMode="gray">
          <a:xfrm>
            <a:off x="139938" y="4495800"/>
            <a:ext cx="7429500" cy="914400"/>
          </a:xfr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>
              <a:spcBef>
                <a:spcPts val="1200"/>
              </a:spcBef>
              <a:buNone/>
              <a:defRPr lang="en-US" sz="2200" b="1" kern="0" noProof="0" smtClean="0">
                <a:solidFill>
                  <a:schemeClr val="accent4"/>
                </a:solidFill>
              </a:defRPr>
            </a:lvl1pPr>
          </a:lstStyle>
          <a:p>
            <a:pPr lvl="0"/>
            <a:r>
              <a:rPr lang="en-US" noProof="0"/>
              <a:t>Click to edit Master subtitle style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5620334"/>
            <a:ext cx="4253472" cy="378565"/>
          </a:xfrm>
          <a:solidFill>
            <a:schemeClr val="accent4"/>
          </a:solidFill>
        </p:spPr>
        <p:txBody>
          <a:bodyPr wrap="none" lIns="201168" tIns="64008" rIns="201168" bIns="64008" anchor="ctr" anchorCtr="0">
            <a:spAutoFit/>
          </a:bodyPr>
          <a:lstStyle>
            <a:lvl1pPr marL="0" marR="0" indent="0" algn="l" defTabSz="914400" rtl="0" eaLnBrk="1" fontAlgn="base" latinLnBrk="0" hangingPunct="1">
              <a:lnSpc>
                <a:spcPct val="90000"/>
              </a:lnSpc>
              <a:spcBef>
                <a:spcPct val="65000"/>
              </a:spcBef>
              <a:spcAft>
                <a:spcPct val="0"/>
              </a:spcAft>
              <a:buClr>
                <a:schemeClr val="accent5"/>
              </a:buClr>
              <a:buSzTx/>
              <a:buFontTx/>
              <a:buNone/>
              <a:tabLst/>
              <a:defRPr sz="1800" b="1">
                <a:solidFill>
                  <a:schemeClr val="bg1"/>
                </a:solidFill>
              </a:defRPr>
            </a:lvl1pPr>
            <a:lvl2pPr marL="211138" indent="0">
              <a:buFontTx/>
              <a:buNone/>
              <a:defRPr/>
            </a:lvl2pPr>
            <a:lvl3pPr marL="396875" indent="0">
              <a:buFontTx/>
              <a:buNone/>
              <a:defRPr/>
            </a:lvl3pPr>
            <a:lvl4pPr marL="595313" indent="0">
              <a:buFontTx/>
              <a:buNone/>
              <a:defRPr/>
            </a:lvl4pPr>
            <a:lvl5pPr marL="79375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DRAFT or Client Name</a:t>
            </a:r>
          </a:p>
        </p:txBody>
      </p:sp>
      <p:sp>
        <p:nvSpPr>
          <p:cNvPr id="9" name="Text Box 47"/>
          <p:cNvSpPr txBox="1">
            <a:spLocks noChangeArrowheads="1"/>
          </p:cNvSpPr>
          <p:nvPr/>
        </p:nvSpPr>
        <p:spPr bwMode="gray">
          <a:xfrm>
            <a:off x="133048" y="6578667"/>
            <a:ext cx="3078087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63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800" dirty="0">
                <a:solidFill>
                  <a:srgbClr val="616365"/>
                </a:solidFill>
              </a:rPr>
              <a:t>Copyright © 2018 by The Segal Group, Inc. All rights reserved. </a:t>
            </a: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gray">
          <a:xfrm>
            <a:off x="6107204" y="5993827"/>
            <a:ext cx="2674334" cy="3681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526809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8B48FB-E956-2048-9E74-C69E7CAA26CC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115889" y="965201"/>
            <a:ext cx="3887787" cy="349251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09800659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sty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8B48FB-E956-2048-9E74-C69E7CAA26CC}" type="slidenum">
              <a:rPr lang="en-US" smtClean="0"/>
              <a:pPr/>
              <a:t>‹#›</a:t>
            </a:fld>
            <a:endParaRPr lang="en-US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413022696"/>
              </p:ext>
            </p:extLst>
          </p:nvPr>
        </p:nvGraphicFramePr>
        <p:xfrm>
          <a:off x="204788" y="1403202"/>
          <a:ext cx="5953649" cy="3870960"/>
        </p:xfrm>
        <a:graphic>
          <a:graphicData uri="http://schemas.openxmlformats.org/drawingml/2006/table">
            <a:tbl>
              <a:tblPr firstRow="1" lastRow="1" bandRow="1">
                <a:tableStyleId>{1FECB4D8-DB02-4DC6-A0A2-4F2EBAE1DC90}</a:tableStyleId>
              </a:tblPr>
              <a:tblGrid>
                <a:gridCol w="48023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1641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3486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16167"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Answer Choices</a:t>
                      </a:r>
                    </a:p>
                  </a:txBody>
                  <a:tcPr marT="60960" marB="6096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 gridSpan="2"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Responses</a:t>
                      </a:r>
                    </a:p>
                  </a:txBody>
                  <a:tcPr marT="60960" marB="6096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sz="1200" dirty="0">
                        <a:solidFill>
                          <a:schemeClr val="bg1"/>
                        </a:solidFill>
                        <a:latin typeface="Arial"/>
                        <a:cs typeface="Arial"/>
                      </a:endParaRPr>
                    </a:p>
                  </a:txBody>
                  <a:tcPr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16167"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Less than one year</a:t>
                      </a:r>
                    </a:p>
                  </a:txBody>
                  <a:tcPr marT="60960" marB="6096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05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10.00%</a:t>
                      </a:r>
                    </a:p>
                  </a:txBody>
                  <a:tcPr marT="60960" marB="6096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05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10</a:t>
                      </a:r>
                    </a:p>
                  </a:txBody>
                  <a:tcPr marT="60960" marB="60960"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05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16167"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1 to 3 years</a:t>
                      </a:r>
                    </a:p>
                  </a:txBody>
                  <a:tcPr marT="60960" marB="6096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605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05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10.00%</a:t>
                      </a:r>
                    </a:p>
                  </a:txBody>
                  <a:tcPr marT="60960" marB="6096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605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05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10</a:t>
                      </a:r>
                    </a:p>
                  </a:txBody>
                  <a:tcPr marT="60960" marB="60960"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605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05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16167"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3 to 5 years</a:t>
                      </a:r>
                    </a:p>
                  </a:txBody>
                  <a:tcPr marT="60960" marB="6096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605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05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25.00%</a:t>
                      </a:r>
                    </a:p>
                  </a:txBody>
                  <a:tcPr marT="60960" marB="6096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605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05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25</a:t>
                      </a:r>
                    </a:p>
                  </a:txBody>
                  <a:tcPr marT="60960" marB="60960"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605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05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16167"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5 to 7 years</a:t>
                      </a:r>
                    </a:p>
                  </a:txBody>
                  <a:tcPr marT="60960" marB="6096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605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05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15.00%</a:t>
                      </a:r>
                    </a:p>
                  </a:txBody>
                  <a:tcPr marT="60960" marB="6096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605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05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15</a:t>
                      </a:r>
                    </a:p>
                  </a:txBody>
                  <a:tcPr marT="60960" marB="60960"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605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05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16167"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More than seven</a:t>
                      </a:r>
                      <a:r>
                        <a:rPr lang="en-US" sz="1400" baseline="0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 years</a:t>
                      </a:r>
                      <a:endParaRPr lang="en-US" sz="1400" dirty="0">
                        <a:solidFill>
                          <a:schemeClr val="tx1"/>
                        </a:solidFill>
                        <a:latin typeface="Arial"/>
                        <a:cs typeface="Arial"/>
                      </a:endParaRPr>
                    </a:p>
                  </a:txBody>
                  <a:tcPr marT="60960" marB="6096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605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40.00%</a:t>
                      </a:r>
                    </a:p>
                  </a:txBody>
                  <a:tcPr marT="60960" marB="6096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605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40</a:t>
                      </a:r>
                    </a:p>
                  </a:txBody>
                  <a:tcPr marT="60960" marB="60960"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605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16167"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Total</a:t>
                      </a:r>
                    </a:p>
                  </a:txBody>
                  <a:tcPr marT="60960" marB="6096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6666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400" dirty="0">
                        <a:solidFill>
                          <a:srgbClr val="FFFFFF"/>
                        </a:solidFill>
                        <a:latin typeface="Arial"/>
                        <a:cs typeface="Arial"/>
                      </a:endParaRPr>
                    </a:p>
                  </a:txBody>
                  <a:tcPr marT="60960" marB="6096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66666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100</a:t>
                      </a:r>
                    </a:p>
                  </a:txBody>
                  <a:tcPr marT="60960" marB="60960"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6666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7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115889" y="965201"/>
            <a:ext cx="4478337" cy="349251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739760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/>
          <p:cNvSpPr/>
          <p:nvPr/>
        </p:nvSpPr>
        <p:spPr bwMode="auto">
          <a:xfrm>
            <a:off x="0" y="-3175"/>
            <a:ext cx="9144000" cy="5203825"/>
          </a:xfrm>
          <a:custGeom>
            <a:avLst/>
            <a:gdLst/>
            <a:ahLst/>
            <a:cxnLst/>
            <a:rect l="0" t="0" r="r" b="b"/>
            <a:pathLst>
              <a:path w="5760" h="3278">
                <a:moveTo>
                  <a:pt x="5760" y="0"/>
                </a:moveTo>
                <a:lnTo>
                  <a:pt x="0" y="0"/>
                </a:lnTo>
                <a:lnTo>
                  <a:pt x="0" y="3090"/>
                </a:lnTo>
                <a:lnTo>
                  <a:pt x="943" y="3090"/>
                </a:lnTo>
                <a:lnTo>
                  <a:pt x="1123" y="3270"/>
                </a:lnTo>
                <a:lnTo>
                  <a:pt x="1123" y="3270"/>
                </a:lnTo>
                <a:lnTo>
                  <a:pt x="1127" y="3272"/>
                </a:lnTo>
                <a:lnTo>
                  <a:pt x="1133" y="3275"/>
                </a:lnTo>
                <a:lnTo>
                  <a:pt x="1139" y="3278"/>
                </a:lnTo>
                <a:lnTo>
                  <a:pt x="1144" y="3278"/>
                </a:lnTo>
                <a:lnTo>
                  <a:pt x="1150" y="3278"/>
                </a:lnTo>
                <a:lnTo>
                  <a:pt x="1155" y="3275"/>
                </a:lnTo>
                <a:lnTo>
                  <a:pt x="1161" y="3272"/>
                </a:lnTo>
                <a:lnTo>
                  <a:pt x="1165" y="3270"/>
                </a:lnTo>
                <a:lnTo>
                  <a:pt x="1345" y="3090"/>
                </a:lnTo>
                <a:lnTo>
                  <a:pt x="5760" y="3090"/>
                </a:lnTo>
                <a:lnTo>
                  <a:pt x="5760" y="0"/>
                </a:lnTo>
                <a:close/>
              </a:path>
            </a:pathLst>
          </a:custGeom>
          <a:ln/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08831" y="1449146"/>
            <a:ext cx="7526338" cy="2971051"/>
          </a:xfrm>
        </p:spPr>
        <p:txBody>
          <a:bodyPr/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08831" y="5280847"/>
            <a:ext cx="7526338" cy="434974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272BD6-CB13-404C-BBAB-5920B3CC15CD}" type="datetime1">
              <a:rPr lang="en-US" smtClean="0"/>
              <a:t>5/17/2024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5F13F-7E1A-4580-A55C-09F2476A26E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055040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/>
          <p:cNvSpPr/>
          <p:nvPr/>
        </p:nvSpPr>
        <p:spPr bwMode="auto">
          <a:xfrm>
            <a:off x="0" y="0"/>
            <a:ext cx="9144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09997" y="2222287"/>
            <a:ext cx="7524003" cy="363651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304C30-85AE-4A92-984D-60C6A1DBFA42}" type="datetime1">
              <a:rPr lang="en-US" smtClean="0"/>
              <a:t>5/17/2024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5F13F-7E1A-4580-A55C-09F2476A26E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393154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7"/>
          <p:cNvSpPr/>
          <p:nvPr/>
        </p:nvSpPr>
        <p:spPr bwMode="auto">
          <a:xfrm>
            <a:off x="0" y="0"/>
            <a:ext cx="9144000" cy="5203825"/>
          </a:xfrm>
          <a:custGeom>
            <a:avLst/>
            <a:gdLst/>
            <a:ahLst/>
            <a:cxnLst/>
            <a:rect l="0" t="0" r="r" b="b"/>
            <a:pathLst>
              <a:path w="5760" h="3278">
                <a:moveTo>
                  <a:pt x="0" y="0"/>
                </a:moveTo>
                <a:lnTo>
                  <a:pt x="5760" y="0"/>
                </a:lnTo>
                <a:lnTo>
                  <a:pt x="5760" y="3090"/>
                </a:lnTo>
                <a:lnTo>
                  <a:pt x="4817" y="3090"/>
                </a:lnTo>
                <a:lnTo>
                  <a:pt x="4637" y="3270"/>
                </a:lnTo>
                <a:lnTo>
                  <a:pt x="4637" y="3270"/>
                </a:lnTo>
                <a:lnTo>
                  <a:pt x="4633" y="3272"/>
                </a:lnTo>
                <a:lnTo>
                  <a:pt x="4627" y="3275"/>
                </a:lnTo>
                <a:lnTo>
                  <a:pt x="4621" y="3278"/>
                </a:lnTo>
                <a:lnTo>
                  <a:pt x="4616" y="3278"/>
                </a:lnTo>
                <a:lnTo>
                  <a:pt x="4610" y="3278"/>
                </a:lnTo>
                <a:lnTo>
                  <a:pt x="4605" y="3275"/>
                </a:lnTo>
                <a:lnTo>
                  <a:pt x="4599" y="3272"/>
                </a:lnTo>
                <a:lnTo>
                  <a:pt x="4595" y="3270"/>
                </a:lnTo>
                <a:lnTo>
                  <a:pt x="4415" y="3090"/>
                </a:lnTo>
                <a:lnTo>
                  <a:pt x="0" y="3090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ln>
            <a:headEnd/>
            <a:tailEnd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4863" y="2951396"/>
            <a:ext cx="7526337" cy="1468800"/>
          </a:xfrm>
        </p:spPr>
        <p:txBody>
          <a:bodyPr anchor="b"/>
          <a:lstStyle>
            <a:lvl1pPr algn="r">
              <a:defRPr sz="4800" b="1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04863" y="5281200"/>
            <a:ext cx="7526337" cy="433955"/>
          </a:xfrm>
        </p:spPr>
        <p:txBody>
          <a:bodyPr anchor="t">
            <a:no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72D159-92A4-4119-87A8-8289266E0BBE}" type="datetime1">
              <a:rPr lang="en-US" smtClean="0"/>
              <a:t>5/17/2024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5F13F-7E1A-4580-A55C-09F2476A26E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616042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6"/>
          <p:cNvSpPr/>
          <p:nvPr/>
        </p:nvSpPr>
        <p:spPr bwMode="auto">
          <a:xfrm>
            <a:off x="0" y="0"/>
            <a:ext cx="9144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09996" y="2222287"/>
            <a:ext cx="3670723" cy="3638763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280" y="2222287"/>
            <a:ext cx="3670720" cy="3638763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F74D32-E27B-4CF1-9451-12DE577B47D6}" type="datetime1">
              <a:rPr lang="en-US" smtClean="0"/>
              <a:t>5/17/2024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5F13F-7E1A-4580-A55C-09F2476A26E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8074611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6"/>
          <p:cNvSpPr/>
          <p:nvPr/>
        </p:nvSpPr>
        <p:spPr bwMode="auto">
          <a:xfrm>
            <a:off x="0" y="0"/>
            <a:ext cx="9144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09996" y="2174875"/>
            <a:ext cx="3670723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09996" y="2751137"/>
            <a:ext cx="3687391" cy="3109913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63280" y="2174875"/>
            <a:ext cx="3670720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280" y="2751137"/>
            <a:ext cx="3670720" cy="3109913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E8A779-EBE4-4697-A0A3-DA9E551BDAFC}" type="datetime1">
              <a:rPr lang="en-US" smtClean="0"/>
              <a:t>5/17/2024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5F13F-7E1A-4580-A55C-09F2476A26E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414215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6"/>
          <p:cNvSpPr/>
          <p:nvPr/>
        </p:nvSpPr>
        <p:spPr bwMode="auto">
          <a:xfrm>
            <a:off x="0" y="0"/>
            <a:ext cx="9144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666EE-F406-4A69-AC6B-1272CEEE21CC}" type="datetime1">
              <a:rPr lang="en-US" smtClean="0"/>
              <a:t>5/17/2024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5F13F-7E1A-4580-A55C-09F2476A26E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401628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BEFEFA-CBB5-452B-A6E0-F41E3EEAFFAB}" type="datetime1">
              <a:rPr lang="en-US" smtClean="0"/>
              <a:t>5/17/2024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5F13F-7E1A-4580-A55C-09F2476A26E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33593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6"/>
          <p:cNvSpPr>
            <a:spLocks noChangeAspect="1"/>
          </p:cNvSpPr>
          <p:nvPr/>
        </p:nvSpPr>
        <p:spPr bwMode="auto">
          <a:xfrm>
            <a:off x="804863" y="446086"/>
            <a:ext cx="2660650" cy="1814651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4863" y="446088"/>
            <a:ext cx="2660650" cy="1618396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41724" y="446087"/>
            <a:ext cx="4689475" cy="5414963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04863" y="2260737"/>
            <a:ext cx="2660650" cy="360031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2693F-7E9C-473F-B9BE-A99371B937BA}" type="datetime1">
              <a:rPr lang="en-US" smtClean="0"/>
              <a:t>5/17/2024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5F13F-7E1A-4580-A55C-09F2476A26E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556762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2_Alt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829"/>
          <a:stretch/>
        </p:blipFill>
        <p:spPr bwMode="gray">
          <a:xfrm flipV="1">
            <a:off x="4539274" y="0"/>
            <a:ext cx="4604726" cy="4572592"/>
          </a:xfrm>
          <a:prstGeom prst="rect">
            <a:avLst/>
          </a:prstGeom>
        </p:spPr>
      </p:pic>
      <p:sp>
        <p:nvSpPr>
          <p:cNvPr id="15" name="Text Box 47"/>
          <p:cNvSpPr txBox="1">
            <a:spLocks noChangeArrowheads="1"/>
          </p:cNvSpPr>
          <p:nvPr/>
        </p:nvSpPr>
        <p:spPr bwMode="gray">
          <a:xfrm>
            <a:off x="133048" y="6578667"/>
            <a:ext cx="3078087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63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800" dirty="0">
                <a:solidFill>
                  <a:srgbClr val="616365"/>
                </a:solidFill>
              </a:rPr>
              <a:t>Copyright © 2019 by The Segal Group, Inc. All rights reserved. </a:t>
            </a: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 bwMode="gray">
          <a:xfrm>
            <a:off x="0" y="1752600"/>
            <a:ext cx="9144000" cy="1066800"/>
          </a:xfrm>
          <a:solidFill>
            <a:schemeClr val="accent5">
              <a:lumMod val="75000"/>
              <a:alpha val="64706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228600" tIns="137160" rIns="228600" bIns="91440" numCol="1" rtlCol="0" anchor="ctr" anchorCtr="0" compatLnSpc="1">
            <a:prstTxWarp prst="textNoShape">
              <a:avLst/>
            </a:prstTxWarp>
            <a:noAutofit/>
          </a:bodyPr>
          <a:lstStyle>
            <a:lvl1pPr>
              <a:defRPr lang="en-US" sz="2800" kern="1200" dirty="0">
                <a:solidFill>
                  <a:schemeClr val="bg1"/>
                </a:solidFill>
                <a:latin typeface="Arial" charset="0"/>
                <a:ea typeface="+mn-ea"/>
                <a:cs typeface="+mn-cs"/>
              </a:defRPr>
            </a:lvl1pPr>
          </a:lstStyle>
          <a:p>
            <a:pPr marL="0" lvl="0" indent="0">
              <a:spcBef>
                <a:spcPct val="65000"/>
              </a:spcBef>
              <a:buClr>
                <a:schemeClr val="accent5"/>
              </a:buClr>
              <a:buFont typeface="Wingdings" pitchFamily="34" charset="2"/>
              <a:buNone/>
            </a:pPr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Rectangle 3"/>
          <p:cNvSpPr>
            <a:spLocks noGrp="1" noChangeArrowheads="1"/>
          </p:cNvSpPr>
          <p:nvPr>
            <p:ph type="subTitle" idx="1"/>
          </p:nvPr>
        </p:nvSpPr>
        <p:spPr bwMode="gray">
          <a:xfrm>
            <a:off x="120098" y="2819400"/>
            <a:ext cx="7429500" cy="914400"/>
          </a:xfr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>
              <a:spcBef>
                <a:spcPts val="1200"/>
              </a:spcBef>
              <a:buNone/>
              <a:defRPr lang="en-US" sz="2200" b="1" kern="0" noProof="0" smtClean="0">
                <a:solidFill>
                  <a:schemeClr val="accent4"/>
                </a:solidFill>
              </a:defRPr>
            </a:lvl1pPr>
          </a:lstStyle>
          <a:p>
            <a:pPr lvl="0"/>
            <a:r>
              <a:rPr lang="en-US" noProof="0"/>
              <a:t>Click to edit Master subtitle style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2" hasCustomPrompt="1"/>
          </p:nvPr>
        </p:nvSpPr>
        <p:spPr>
          <a:xfrm>
            <a:off x="120098" y="1050768"/>
            <a:ext cx="6065354" cy="701832"/>
          </a:xfrm>
          <a:noFill/>
        </p:spPr>
        <p:txBody>
          <a:bodyPr wrap="square" rtlCol="0" anchor="b" anchorCtr="0">
            <a:noAutofit/>
          </a:bodyPr>
          <a:lstStyle>
            <a:lvl1pPr marL="0" indent="0">
              <a:buNone/>
              <a:defRPr lang="en-US" sz="2200" b="1" kern="0" dirty="0">
                <a:solidFill>
                  <a:schemeClr val="accent4"/>
                </a:solidFill>
              </a:defRPr>
            </a:lvl1pPr>
          </a:lstStyle>
          <a:p>
            <a:pPr marL="0" lvl="0" defTabSz="914400" latinLnBrk="0"/>
            <a:r>
              <a:rPr lang="en-US" dirty="0"/>
              <a:t>Client or Plan Name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120098" y="4191000"/>
            <a:ext cx="6065354" cy="1371600"/>
          </a:xfrm>
          <a:noFill/>
        </p:spPr>
        <p:txBody>
          <a:bodyPr wrap="square" rtlCol="0" anchor="t" anchorCtr="0">
            <a:noAutofit/>
          </a:bodyPr>
          <a:lstStyle>
            <a:lvl1pPr marL="0" indent="0">
              <a:buNone/>
              <a:defRPr lang="en-US" sz="1800" b="0" i="1" kern="0" dirty="0">
                <a:solidFill>
                  <a:schemeClr val="accent4"/>
                </a:solidFill>
              </a:defRPr>
            </a:lvl1pPr>
          </a:lstStyle>
          <a:p>
            <a:pPr marL="0" lvl="0" defTabSz="914400" latinLnBrk="0"/>
            <a:r>
              <a:rPr lang="en-US" dirty="0"/>
              <a:t>Presented by:</a:t>
            </a: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gray">
          <a:xfrm>
            <a:off x="6104626" y="622237"/>
            <a:ext cx="2676912" cy="368363"/>
          </a:xfrm>
          <a:prstGeom prst="rect">
            <a:avLst/>
          </a:prstGeom>
        </p:spPr>
      </p:pic>
      <p:sp>
        <p:nvSpPr>
          <p:cNvPr id="16" name="Text Placeholder 3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3733800"/>
            <a:ext cx="4253472" cy="378565"/>
          </a:xfrm>
          <a:solidFill>
            <a:schemeClr val="accent4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201168" tIns="64008" rIns="201168" bIns="64008" numCol="1" anchor="ctr" anchorCtr="0" compatLnSpc="1">
            <a:prstTxWarp prst="textNoShape">
              <a:avLst/>
            </a:prstTxWarp>
            <a:spAutoFit/>
          </a:bodyPr>
          <a:lstStyle>
            <a:lvl1pPr marL="0" indent="0">
              <a:buNone/>
              <a:defRPr lang="en-US" sz="1800" b="1" dirty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DRAFT or Client Name</a:t>
            </a:r>
          </a:p>
        </p:txBody>
      </p:sp>
    </p:spTree>
    <p:extLst>
      <p:ext uri="{BB962C8B-B14F-4D97-AF65-F5344CB8AC3E}">
        <p14:creationId xmlns:p14="http://schemas.microsoft.com/office/powerpoint/2010/main" val="705254317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9996" y="727521"/>
            <a:ext cx="3501548" cy="1617163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Picture Placeholder 11"/>
          <p:cNvSpPr>
            <a:spLocks noGrp="1" noChangeAspect="1"/>
          </p:cNvSpPr>
          <p:nvPr>
            <p:ph type="pic" sz="quarter" idx="13"/>
          </p:nvPr>
        </p:nvSpPr>
        <p:spPr bwMode="auto">
          <a:xfrm>
            <a:off x="4573588" y="0"/>
            <a:ext cx="4570412" cy="6858000"/>
          </a:xfrm>
          <a:custGeom>
            <a:avLst/>
            <a:gdLst/>
            <a:ahLst/>
            <a:cxnLst/>
            <a:rect l="0" t="0" r="r" b="b"/>
            <a:pathLst>
              <a:path w="2879" h="4320">
                <a:moveTo>
                  <a:pt x="183" y="0"/>
                </a:moveTo>
                <a:lnTo>
                  <a:pt x="183" y="1197"/>
                </a:lnTo>
                <a:lnTo>
                  <a:pt x="8" y="1372"/>
                </a:lnTo>
                <a:lnTo>
                  <a:pt x="8" y="1372"/>
                </a:lnTo>
                <a:lnTo>
                  <a:pt x="6" y="1376"/>
                </a:lnTo>
                <a:lnTo>
                  <a:pt x="3" y="1382"/>
                </a:lnTo>
                <a:lnTo>
                  <a:pt x="0" y="1387"/>
                </a:lnTo>
                <a:lnTo>
                  <a:pt x="0" y="1393"/>
                </a:lnTo>
                <a:lnTo>
                  <a:pt x="0" y="1399"/>
                </a:lnTo>
                <a:lnTo>
                  <a:pt x="3" y="1404"/>
                </a:lnTo>
                <a:lnTo>
                  <a:pt x="6" y="1410"/>
                </a:lnTo>
                <a:lnTo>
                  <a:pt x="8" y="1414"/>
                </a:lnTo>
                <a:lnTo>
                  <a:pt x="183" y="1589"/>
                </a:lnTo>
                <a:lnTo>
                  <a:pt x="183" y="4320"/>
                </a:lnTo>
                <a:lnTo>
                  <a:pt x="2879" y="4320"/>
                </a:lnTo>
                <a:lnTo>
                  <a:pt x="2879" y="0"/>
                </a:lnTo>
                <a:lnTo>
                  <a:pt x="183" y="0"/>
                </a:lnTo>
                <a:close/>
              </a:path>
            </a:pathLst>
          </a:custGeom>
          <a:noFill/>
          <a:ln w="9525">
            <a:solidFill>
              <a:schemeClr val="tx2"/>
            </a:solidFill>
            <a:round/>
            <a:headEnd/>
            <a:tailEnd/>
          </a:ln>
          <a:effectLst/>
        </p:spPr>
        <p:txBody>
          <a:bodyPr wrap="square" numCol="1" anchor="t" anchorCtr="0" compatLnSpc="1">
            <a:prstTxWarp prst="textNoShape">
              <a:avLst/>
            </a:prstTxWarp>
            <a:normAutofit/>
          </a:bodyPr>
          <a:lstStyle>
            <a:lvl1pPr algn="ctr">
              <a:buFontTx/>
              <a:buNone/>
              <a:defRPr sz="14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09996" y="2344684"/>
            <a:ext cx="3501548" cy="3516365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2914357" y="6041361"/>
            <a:ext cx="732659" cy="365125"/>
          </a:xfrm>
        </p:spPr>
        <p:txBody>
          <a:bodyPr/>
          <a:lstStyle/>
          <a:p>
            <a:fld id="{49939ED1-20B6-486E-AD1A-0AF57D3268A8}" type="datetime1">
              <a:rPr lang="en-US" smtClean="0"/>
              <a:t>5/17/2024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42797" y="6041361"/>
            <a:ext cx="2471560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3647017" y="5915887"/>
            <a:ext cx="796616" cy="490599"/>
          </a:xfrm>
        </p:spPr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079466"/>
      </p:ext>
    </p:extLst>
  </p:cSld>
  <p:clrMapOvr>
    <a:masterClrMapping/>
  </p:clrMapOvr>
  <p:hf sldNum="0" hdr="0"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4863" y="4800600"/>
            <a:ext cx="752633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5" name="Picture Placeholder 14"/>
          <p:cNvSpPr>
            <a:spLocks noGrp="1" noChangeAspect="1"/>
          </p:cNvSpPr>
          <p:nvPr>
            <p:ph type="pic" sz="quarter" idx="13"/>
          </p:nvPr>
        </p:nvSpPr>
        <p:spPr bwMode="auto">
          <a:xfrm>
            <a:off x="0" y="0"/>
            <a:ext cx="9144000" cy="4800600"/>
          </a:xfrm>
          <a:custGeom>
            <a:avLst/>
            <a:gdLst/>
            <a:ahLst/>
            <a:cxnLst/>
            <a:rect l="0" t="0" r="r" b="b"/>
            <a:pathLst>
              <a:path w="5760" h="3289">
                <a:moveTo>
                  <a:pt x="5760" y="0"/>
                </a:moveTo>
                <a:lnTo>
                  <a:pt x="0" y="0"/>
                </a:lnTo>
                <a:lnTo>
                  <a:pt x="0" y="3100"/>
                </a:lnTo>
                <a:lnTo>
                  <a:pt x="943" y="3100"/>
                </a:lnTo>
                <a:lnTo>
                  <a:pt x="1123" y="3281"/>
                </a:lnTo>
                <a:lnTo>
                  <a:pt x="1123" y="3281"/>
                </a:lnTo>
                <a:lnTo>
                  <a:pt x="1127" y="3283"/>
                </a:lnTo>
                <a:lnTo>
                  <a:pt x="1133" y="3286"/>
                </a:lnTo>
                <a:lnTo>
                  <a:pt x="1139" y="3289"/>
                </a:lnTo>
                <a:lnTo>
                  <a:pt x="1144" y="3289"/>
                </a:lnTo>
                <a:lnTo>
                  <a:pt x="1150" y="3289"/>
                </a:lnTo>
                <a:lnTo>
                  <a:pt x="1155" y="3286"/>
                </a:lnTo>
                <a:lnTo>
                  <a:pt x="1161" y="3283"/>
                </a:lnTo>
                <a:lnTo>
                  <a:pt x="1165" y="3281"/>
                </a:lnTo>
                <a:lnTo>
                  <a:pt x="1345" y="3100"/>
                </a:lnTo>
                <a:lnTo>
                  <a:pt x="5760" y="3100"/>
                </a:lnTo>
                <a:lnTo>
                  <a:pt x="5760" y="0"/>
                </a:lnTo>
                <a:close/>
              </a:path>
            </a:pathLst>
          </a:custGeom>
          <a:noFill/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numCol="1" anchor="t" anchorCtr="0" compatLnSpc="1">
            <a:prstTxWarp prst="textNoShape">
              <a:avLst/>
            </a:prstTxWarp>
            <a:normAutofit/>
          </a:bodyPr>
          <a:lstStyle>
            <a:lvl1pPr marL="0" indent="0" algn="ctr">
              <a:buFontTx/>
              <a:buNone/>
              <a:defRPr sz="16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04863" y="5367338"/>
            <a:ext cx="7526337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39ED1-20B6-486E-AD1A-0AF57D3268A8}" type="datetime1">
              <a:rPr lang="en-US" smtClean="0"/>
              <a:t>5/17/2024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0131233"/>
      </p:ext>
    </p:extLst>
  </p:cSld>
  <p:clrMapOvr>
    <a:masterClrMapping/>
  </p:clrMapOvr>
  <p:hf sldNum="0" hdr="0"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6"/>
          <p:cNvSpPr>
            <a:spLocks noChangeAspect="1"/>
          </p:cNvSpPr>
          <p:nvPr/>
        </p:nvSpPr>
        <p:spPr bwMode="auto">
          <a:xfrm>
            <a:off x="485107" y="1338479"/>
            <a:ext cx="4749312" cy="3239188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9573" y="1495525"/>
            <a:ext cx="4420380" cy="2645912"/>
          </a:xfrm>
        </p:spPr>
        <p:txBody>
          <a:bodyPr anchor="b"/>
          <a:lstStyle>
            <a:lvl1pPr algn="l">
              <a:defRPr sz="4200" b="1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1226" y="4700702"/>
            <a:ext cx="4418727" cy="713241"/>
          </a:xfrm>
        </p:spPr>
        <p:txBody>
          <a:bodyPr anchor="t">
            <a:no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5"/>
          <p:cNvSpPr>
            <a:spLocks noGrp="1"/>
          </p:cNvSpPr>
          <p:nvPr>
            <p:ph type="body" sz="quarter" idx="16"/>
          </p:nvPr>
        </p:nvSpPr>
        <p:spPr>
          <a:xfrm>
            <a:off x="5398884" y="1338479"/>
            <a:ext cx="3302316" cy="4075464"/>
          </a:xfrm>
        </p:spPr>
        <p:txBody>
          <a:bodyPr anchor="t"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39ED1-20B6-486E-AD1A-0AF57D3268A8}" type="datetime1">
              <a:rPr lang="en-US" smtClean="0"/>
              <a:t>5/17/2024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28542176"/>
      </p:ext>
    </p:extLst>
  </p:cSld>
  <p:clrMapOvr>
    <a:masterClrMapping/>
  </p:clrMapOvr>
  <p:hf sldNum="0" hdr="0"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6"/>
          <p:cNvSpPr>
            <a:spLocks noChangeAspect="1"/>
          </p:cNvSpPr>
          <p:nvPr/>
        </p:nvSpPr>
        <p:spPr bwMode="auto">
          <a:xfrm>
            <a:off x="855663" y="2286585"/>
            <a:ext cx="3671336" cy="2503972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8" name="Title 1"/>
          <p:cNvSpPr>
            <a:spLocks noGrp="1"/>
          </p:cNvSpPr>
          <p:nvPr>
            <p:ph type="title"/>
          </p:nvPr>
        </p:nvSpPr>
        <p:spPr>
          <a:xfrm>
            <a:off x="1017816" y="2435956"/>
            <a:ext cx="3286891" cy="2007789"/>
          </a:xfrm>
        </p:spPr>
        <p:txBody>
          <a:bodyPr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6"/>
          </p:nvPr>
        </p:nvSpPr>
        <p:spPr>
          <a:xfrm>
            <a:off x="4616450" y="2286000"/>
            <a:ext cx="3671888" cy="2300288"/>
          </a:xfrm>
        </p:spPr>
        <p:txBody>
          <a:bodyPr anchor="t"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39ED1-20B6-486E-AD1A-0AF57D3268A8}" type="datetime1">
              <a:rPr lang="en-US" smtClean="0"/>
              <a:t>5/17/2024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5295801"/>
      </p:ext>
    </p:extLst>
  </p:cSld>
  <p:clrMapOvr>
    <a:masterClrMapping/>
  </p:clrMapOvr>
  <p:hf sldNum="0" hdr="0"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 bwMode="auto">
          <a:xfrm>
            <a:off x="0" y="0"/>
            <a:ext cx="9144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C606F1-6C94-4B42-9107-EF88F69A149F}" type="datetime1">
              <a:rPr lang="en-US" smtClean="0"/>
              <a:t>5/17/2024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5F13F-7E1A-4580-A55C-09F2476A26E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735408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6"/>
          <p:cNvSpPr>
            <a:spLocks noChangeAspect="1"/>
          </p:cNvSpPr>
          <p:nvPr/>
        </p:nvSpPr>
        <p:spPr bwMode="auto">
          <a:xfrm>
            <a:off x="5752238" y="446089"/>
            <a:ext cx="3391762" cy="5414962"/>
          </a:xfrm>
          <a:custGeom>
            <a:avLst/>
            <a:gdLst/>
            <a:ahLst/>
            <a:cxnLst/>
            <a:rect l="0" t="0" r="r" b="b"/>
            <a:pathLst>
              <a:path w="2879" h="4320">
                <a:moveTo>
                  <a:pt x="183" y="0"/>
                </a:moveTo>
                <a:lnTo>
                  <a:pt x="183" y="1197"/>
                </a:lnTo>
                <a:lnTo>
                  <a:pt x="8" y="1372"/>
                </a:lnTo>
                <a:lnTo>
                  <a:pt x="8" y="1372"/>
                </a:lnTo>
                <a:lnTo>
                  <a:pt x="6" y="1376"/>
                </a:lnTo>
                <a:lnTo>
                  <a:pt x="3" y="1382"/>
                </a:lnTo>
                <a:lnTo>
                  <a:pt x="0" y="1387"/>
                </a:lnTo>
                <a:lnTo>
                  <a:pt x="0" y="1393"/>
                </a:lnTo>
                <a:lnTo>
                  <a:pt x="0" y="1399"/>
                </a:lnTo>
                <a:lnTo>
                  <a:pt x="3" y="1404"/>
                </a:lnTo>
                <a:lnTo>
                  <a:pt x="6" y="1410"/>
                </a:lnTo>
                <a:lnTo>
                  <a:pt x="8" y="1414"/>
                </a:lnTo>
                <a:lnTo>
                  <a:pt x="183" y="1589"/>
                </a:lnTo>
                <a:lnTo>
                  <a:pt x="183" y="4320"/>
                </a:lnTo>
                <a:lnTo>
                  <a:pt x="2879" y="4320"/>
                </a:lnTo>
                <a:lnTo>
                  <a:pt x="2879" y="0"/>
                </a:lnTo>
                <a:lnTo>
                  <a:pt x="183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9" name="AutoShape 4"/>
          <p:cNvSpPr>
            <a:spLocks noChangeAspect="1" noChangeArrowheads="1" noTextEdit="1"/>
          </p:cNvSpPr>
          <p:nvPr/>
        </p:nvSpPr>
        <p:spPr bwMode="auto">
          <a:xfrm>
            <a:off x="5233988" y="0"/>
            <a:ext cx="3910012" cy="5867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137655" y="586171"/>
            <a:ext cx="1701800" cy="513479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04862" y="446089"/>
            <a:ext cx="4947376" cy="5414962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7D18A4-7AB3-4151-BAC9-99ED2866EE8D}" type="datetime1">
              <a:rPr lang="en-US" smtClean="0"/>
              <a:t>5/17/2024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5F13F-7E1A-4580-A55C-09F2476A26E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334126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>
  <p:cSld name="1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148" y="1129513"/>
            <a:ext cx="3244935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640128" y="1122543"/>
            <a:ext cx="2234998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3492" y="3145992"/>
            <a:ext cx="3240286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36664" y="5469857"/>
            <a:ext cx="3252420" cy="320123"/>
          </a:xfrm>
        </p:spPr>
        <p:txBody>
          <a:bodyPr/>
          <a:lstStyle>
            <a:lvl1pPr algn="l">
              <a:defRPr/>
            </a:lvl1pPr>
          </a:lstStyle>
          <a:p>
            <a:fld id="{4CE95A8D-EBA0-4BF6-AE99-54C9718622BD}" type="datetime1">
              <a:rPr lang="en-US" smtClean="0"/>
              <a:t>5/17/2024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37530" y="318641"/>
            <a:ext cx="3251553" cy="32093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5F13F-7E1A-4580-A55C-09F2476A26E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82955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4_Alt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gray">
          <a:xfrm rot="16454853">
            <a:off x="4470200" y="-124166"/>
            <a:ext cx="4544556" cy="4478750"/>
          </a:xfrm>
          <a:prstGeom prst="rect">
            <a:avLst/>
          </a:prstGeom>
        </p:spPr>
      </p:pic>
      <p:sp>
        <p:nvSpPr>
          <p:cNvPr id="7" name="Title 6"/>
          <p:cNvSpPr>
            <a:spLocks noGrp="1"/>
          </p:cNvSpPr>
          <p:nvPr>
            <p:ph type="title"/>
          </p:nvPr>
        </p:nvSpPr>
        <p:spPr bwMode="gray">
          <a:xfrm>
            <a:off x="0" y="1752600"/>
            <a:ext cx="9144000" cy="1066800"/>
          </a:xfrm>
          <a:solidFill>
            <a:schemeClr val="accent5">
              <a:lumMod val="75000"/>
              <a:alpha val="64706"/>
            </a:schemeClr>
          </a:solidFill>
          <a:ln>
            <a:noFill/>
          </a:ln>
          <a:effectLst/>
        </p:spPr>
        <p:txBody>
          <a:bodyPr vert="horz" wrap="square" lIns="228600" tIns="137160" rIns="228600" bIns="91440" numCol="1" rtlCol="0" anchor="ctr" anchorCtr="0" compatLnSpc="1">
            <a:prstTxWarp prst="textNoShape">
              <a:avLst/>
            </a:prstTxWarp>
            <a:noAutofit/>
          </a:bodyPr>
          <a:lstStyle>
            <a:lvl1pPr>
              <a:defRPr lang="en-US" sz="2800" kern="1200" dirty="0">
                <a:solidFill>
                  <a:schemeClr val="bg1"/>
                </a:solidFill>
                <a:latin typeface="Arial" charset="0"/>
                <a:ea typeface="+mn-ea"/>
                <a:cs typeface="+mn-cs"/>
              </a:defRPr>
            </a:lvl1pPr>
          </a:lstStyle>
          <a:p>
            <a:pPr marL="0" lvl="0" indent="0">
              <a:spcBef>
                <a:spcPct val="65000"/>
              </a:spcBef>
              <a:buClr>
                <a:schemeClr val="accent5"/>
              </a:buClr>
              <a:buFont typeface="Wingdings" pitchFamily="34" charset="2"/>
              <a:buNone/>
            </a:pPr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Rectangle 3"/>
          <p:cNvSpPr>
            <a:spLocks noGrp="1" noChangeArrowheads="1"/>
          </p:cNvSpPr>
          <p:nvPr>
            <p:ph type="subTitle" idx="1"/>
          </p:nvPr>
        </p:nvSpPr>
        <p:spPr bwMode="gray">
          <a:xfrm>
            <a:off x="120098" y="2819400"/>
            <a:ext cx="7429500" cy="914400"/>
          </a:xfr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>
              <a:spcBef>
                <a:spcPts val="1200"/>
              </a:spcBef>
              <a:buNone/>
              <a:defRPr lang="en-US" sz="2200" b="1" kern="0" noProof="0" smtClean="0">
                <a:solidFill>
                  <a:schemeClr val="accent4"/>
                </a:solidFill>
              </a:defRPr>
            </a:lvl1pPr>
          </a:lstStyle>
          <a:p>
            <a:pPr lvl="0"/>
            <a:r>
              <a:rPr lang="en-US" noProof="0"/>
              <a:t>Click to edit Master subtitle style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2" hasCustomPrompt="1"/>
          </p:nvPr>
        </p:nvSpPr>
        <p:spPr>
          <a:xfrm>
            <a:off x="120098" y="1050768"/>
            <a:ext cx="6065354" cy="701832"/>
          </a:xfrm>
          <a:noFill/>
        </p:spPr>
        <p:txBody>
          <a:bodyPr wrap="square" rtlCol="0" anchor="b" anchorCtr="0">
            <a:noAutofit/>
          </a:bodyPr>
          <a:lstStyle>
            <a:lvl1pPr marL="0" indent="0">
              <a:buNone/>
              <a:defRPr lang="en-US" sz="2200" b="1" kern="0" dirty="0">
                <a:solidFill>
                  <a:schemeClr val="accent4"/>
                </a:solidFill>
              </a:defRPr>
            </a:lvl1pPr>
          </a:lstStyle>
          <a:p>
            <a:pPr marL="0" lvl="0" defTabSz="914400" latinLnBrk="0"/>
            <a:r>
              <a:rPr lang="en-US" dirty="0"/>
              <a:t>Client or Plan Name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120098" y="4191000"/>
            <a:ext cx="6065354" cy="1371600"/>
          </a:xfrm>
          <a:noFill/>
        </p:spPr>
        <p:txBody>
          <a:bodyPr wrap="square" rtlCol="0" anchor="t" anchorCtr="0">
            <a:noAutofit/>
          </a:bodyPr>
          <a:lstStyle>
            <a:lvl1pPr marL="0" indent="0">
              <a:buNone/>
              <a:defRPr lang="en-US" sz="1800" b="0" i="1" kern="0" dirty="0">
                <a:solidFill>
                  <a:schemeClr val="accent4"/>
                </a:solidFill>
              </a:defRPr>
            </a:lvl1pPr>
          </a:lstStyle>
          <a:p>
            <a:pPr marL="0" lvl="0" defTabSz="914400" latinLnBrk="0"/>
            <a:r>
              <a:rPr lang="en-US" dirty="0"/>
              <a:t>Presented by:</a:t>
            </a:r>
          </a:p>
        </p:txBody>
      </p:sp>
      <p:sp>
        <p:nvSpPr>
          <p:cNvPr id="11" name="Text Placeholder 3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3733800"/>
            <a:ext cx="4253472" cy="378565"/>
          </a:xfrm>
          <a:solidFill>
            <a:schemeClr val="accent4"/>
          </a:solidFill>
        </p:spPr>
        <p:txBody>
          <a:bodyPr wrap="none" lIns="201168" tIns="64008" rIns="201168" bIns="64008" anchor="ctr" anchorCtr="0">
            <a:spAutoFit/>
          </a:bodyPr>
          <a:lstStyle>
            <a:lvl1pPr marL="0" indent="0"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11138" indent="0">
              <a:buFontTx/>
              <a:buNone/>
              <a:defRPr/>
            </a:lvl2pPr>
            <a:lvl3pPr marL="396875" indent="0">
              <a:buFontTx/>
              <a:buNone/>
              <a:defRPr/>
            </a:lvl3pPr>
            <a:lvl4pPr marL="595313" indent="0">
              <a:buFontTx/>
              <a:buNone/>
              <a:defRPr/>
            </a:lvl4pPr>
            <a:lvl5pPr marL="79375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DRAFT or Client Name</a:t>
            </a:r>
          </a:p>
        </p:txBody>
      </p:sp>
      <p:sp>
        <p:nvSpPr>
          <p:cNvPr id="14" name="Text Box 47"/>
          <p:cNvSpPr txBox="1">
            <a:spLocks noChangeArrowheads="1"/>
          </p:cNvSpPr>
          <p:nvPr/>
        </p:nvSpPr>
        <p:spPr bwMode="gray">
          <a:xfrm>
            <a:off x="133048" y="6578667"/>
            <a:ext cx="3078087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63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800" dirty="0">
                <a:solidFill>
                  <a:srgbClr val="616365"/>
                </a:solidFill>
              </a:rPr>
              <a:t>Copyright © 2018 by The Segal Group, Inc. All rights reserved. </a:t>
            </a: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gray">
          <a:xfrm>
            <a:off x="6107204" y="615352"/>
            <a:ext cx="2674334" cy="3681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24570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1_Section_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3593" y="0"/>
            <a:ext cx="3200407" cy="2743206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70109"/>
            <a:ext cx="1847092" cy="1179578"/>
          </a:xfrm>
          <a:prstGeom prst="rect">
            <a:avLst/>
          </a:prstGeom>
        </p:spPr>
      </p:pic>
      <p:sp>
        <p:nvSpPr>
          <p:cNvPr id="3" name="Text Placeholder 2"/>
          <p:cNvSpPr>
            <a:spLocks noGrp="1"/>
          </p:cNvSpPr>
          <p:nvPr>
            <p:ph type="body" sz="quarter" idx="10" hasCustomPrompt="1"/>
          </p:nvPr>
        </p:nvSpPr>
        <p:spPr>
          <a:xfrm>
            <a:off x="152399" y="1295400"/>
            <a:ext cx="8229601" cy="5078104"/>
          </a:xfrm>
        </p:spPr>
        <p:txBody>
          <a:bodyPr/>
          <a:lstStyle>
            <a:lvl1pPr marL="342900" indent="-342900">
              <a:buFont typeface="+mj-lt"/>
              <a:buNone/>
              <a:defRPr sz="2000" b="0">
                <a:latin typeface="Arial Black" pitchFamily="34" charset="0"/>
              </a:defRPr>
            </a:lvl1pPr>
            <a:lvl2pPr marL="569913" indent="-212725">
              <a:buClr>
                <a:schemeClr val="accent5"/>
              </a:buClr>
              <a:defRPr sz="2000" b="1"/>
            </a:lvl2pPr>
            <a:lvl3pPr marL="914400" indent="-223838">
              <a:buClr>
                <a:schemeClr val="accent5"/>
              </a:buClr>
              <a:defRPr sz="2000" b="1"/>
            </a:lvl3pPr>
            <a:lvl4pPr marL="1258888" indent="-231775">
              <a:buClr>
                <a:schemeClr val="accent5"/>
              </a:buClr>
              <a:defRPr sz="2000" b="1"/>
            </a:lvl4pPr>
            <a:lvl5pPr marL="1484313" indent="-225425">
              <a:buClr>
                <a:schemeClr val="accent5"/>
              </a:buClr>
              <a:defRPr sz="2000" b="1"/>
            </a:lvl5pPr>
          </a:lstStyle>
          <a:p>
            <a:pPr lvl="0"/>
            <a:r>
              <a:rPr lang="en-US" dirty="0"/>
              <a:t>	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Slide Number Placeholder 7"/>
          <p:cNvSpPr txBox="1">
            <a:spLocks/>
          </p:cNvSpPr>
          <p:nvPr/>
        </p:nvSpPr>
        <p:spPr>
          <a:xfrm>
            <a:off x="8578971" y="6616757"/>
            <a:ext cx="547777" cy="225484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r" rtl="0" fontAlgn="base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defRPr sz="10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fld id="{296C8835-0D17-40BE-AF3A-B681D566BC72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  <p:pic>
        <p:nvPicPr>
          <p:cNvPr id="28" name="Picture 2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54692" y="6597294"/>
            <a:ext cx="1591056" cy="2190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22211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654" y="990600"/>
            <a:ext cx="8915400" cy="5257800"/>
          </a:xfrm>
          <a:prstGeom prst="rect">
            <a:avLst/>
          </a:prstGeom>
        </p:spPr>
        <p:txBody>
          <a:bodyPr/>
          <a:lstStyle>
            <a:lvl1pPr>
              <a:buClr>
                <a:schemeClr val="accent5"/>
              </a:buClr>
              <a:defRPr/>
            </a:lvl1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cxnSp>
        <p:nvCxnSpPr>
          <p:cNvPr id="4" name="Straight Connector 3"/>
          <p:cNvCxnSpPr/>
          <p:nvPr/>
        </p:nvCxnSpPr>
        <p:spPr bwMode="auto">
          <a:xfrm>
            <a:off x="379562" y="855663"/>
            <a:ext cx="8764438" cy="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76224" y="76200"/>
            <a:ext cx="8715375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6843796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654" y="990600"/>
            <a:ext cx="4343400" cy="5211763"/>
          </a:xfrm>
          <a:prstGeom prst="rect">
            <a:avLst/>
          </a:prstGeom>
        </p:spPr>
        <p:txBody>
          <a:bodyPr/>
          <a:lstStyle>
            <a:lvl1pPr>
              <a:buClr>
                <a:schemeClr val="accent5"/>
              </a:buCl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15854" y="990600"/>
            <a:ext cx="4267200" cy="5211763"/>
          </a:xfrm>
          <a:prstGeom prst="rect">
            <a:avLst/>
          </a:prstGeom>
        </p:spPr>
        <p:txBody>
          <a:bodyPr/>
          <a:lstStyle>
            <a:lvl1pPr>
              <a:buClr>
                <a:schemeClr val="accent5"/>
              </a:buCl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76224" y="76200"/>
            <a:ext cx="8715375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cxnSp>
        <p:nvCxnSpPr>
          <p:cNvPr id="6" name="Straight Connector 5"/>
          <p:cNvCxnSpPr/>
          <p:nvPr/>
        </p:nvCxnSpPr>
        <p:spPr bwMode="auto">
          <a:xfrm>
            <a:off x="379562" y="855663"/>
            <a:ext cx="8764438" cy="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7276669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Fou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654" y="990600"/>
            <a:ext cx="4343400" cy="2468563"/>
          </a:xfrm>
          <a:prstGeom prst="rect">
            <a:avLst/>
          </a:prstGeom>
        </p:spPr>
        <p:txBody>
          <a:bodyPr/>
          <a:lstStyle>
            <a:lvl1pPr>
              <a:buClr>
                <a:schemeClr val="accent5"/>
              </a:buCl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15854" y="990600"/>
            <a:ext cx="4267200" cy="2459010"/>
          </a:xfrm>
          <a:prstGeom prst="rect">
            <a:avLst/>
          </a:prstGeom>
        </p:spPr>
        <p:txBody>
          <a:bodyPr/>
          <a:lstStyle>
            <a:lvl1pPr>
              <a:buClr>
                <a:schemeClr val="accent5"/>
              </a:buCl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/>
          </p:nvPr>
        </p:nvSpPr>
        <p:spPr>
          <a:xfrm>
            <a:off x="67654" y="3581400"/>
            <a:ext cx="4343400" cy="2667000"/>
          </a:xfrm>
        </p:spPr>
        <p:txBody>
          <a:bodyPr/>
          <a:lstStyle>
            <a:lvl1pPr>
              <a:buClr>
                <a:schemeClr val="accent5"/>
              </a:buCl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1"/>
          </p:nvPr>
        </p:nvSpPr>
        <p:spPr>
          <a:xfrm>
            <a:off x="4715854" y="3581400"/>
            <a:ext cx="4267200" cy="2667000"/>
          </a:xfrm>
        </p:spPr>
        <p:txBody>
          <a:bodyPr/>
          <a:lstStyle>
            <a:lvl1pPr>
              <a:buClr>
                <a:schemeClr val="accent5"/>
              </a:buCl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76224" y="76200"/>
            <a:ext cx="8715375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cxnSp>
        <p:nvCxnSpPr>
          <p:cNvPr id="8" name="Straight Connector 7"/>
          <p:cNvCxnSpPr/>
          <p:nvPr/>
        </p:nvCxnSpPr>
        <p:spPr bwMode="auto">
          <a:xfrm>
            <a:off x="379562" y="855663"/>
            <a:ext cx="8764438" cy="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23776679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76224" y="76200"/>
            <a:ext cx="8715375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" name="Text Placeholder 2"/>
          <p:cNvSpPr>
            <a:spLocks noGrp="1"/>
          </p:cNvSpPr>
          <p:nvPr>
            <p:ph type="body" idx="1"/>
          </p:nvPr>
        </p:nvSpPr>
        <p:spPr>
          <a:xfrm>
            <a:off x="76200" y="990600"/>
            <a:ext cx="4361471" cy="639762"/>
          </a:xfrm>
          <a:prstGeom prst="rect">
            <a:avLst/>
          </a:prstGeom>
        </p:spPr>
        <p:txBody>
          <a:bodyPr anchor="b"/>
          <a:lstStyle>
            <a:lvl1pPr marL="214313" indent="-214313">
              <a:buFont typeface="Arial" pitchFamily="34" charset="0"/>
              <a:buChar char=" "/>
              <a:defRPr sz="1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1" name="Content Placeholder 3"/>
          <p:cNvSpPr>
            <a:spLocks noGrp="1"/>
          </p:cNvSpPr>
          <p:nvPr>
            <p:ph sz="half" idx="2"/>
          </p:nvPr>
        </p:nvSpPr>
        <p:spPr>
          <a:xfrm>
            <a:off x="67654" y="1676400"/>
            <a:ext cx="4343400" cy="4800600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990600"/>
            <a:ext cx="4370996" cy="639762"/>
          </a:xfrm>
          <a:prstGeom prst="rect">
            <a:avLst/>
          </a:prstGeom>
        </p:spPr>
        <p:txBody>
          <a:bodyPr anchor="b"/>
          <a:lstStyle>
            <a:lvl1pPr marL="204788" indent="-204788">
              <a:buFont typeface="Arial" pitchFamily="34" charset="0"/>
              <a:buChar char=" "/>
              <a:defRPr sz="1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676400"/>
            <a:ext cx="4346575" cy="4800600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8" name="Straight Connector 7"/>
          <p:cNvCxnSpPr/>
          <p:nvPr/>
        </p:nvCxnSpPr>
        <p:spPr bwMode="auto">
          <a:xfrm>
            <a:off x="379562" y="855663"/>
            <a:ext cx="8764438" cy="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19769637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1.xml"/><Relationship Id="rId2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9.xml"/><Relationship Id="rId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9.xml"/><Relationship Id="rId13" Type="http://schemas.openxmlformats.org/officeDocument/2006/relationships/slideLayout" Target="../slideLayouts/slideLayout34.xml"/><Relationship Id="rId3" Type="http://schemas.openxmlformats.org/officeDocument/2006/relationships/slideLayout" Target="../slideLayouts/slideLayout24.xml"/><Relationship Id="rId7" Type="http://schemas.openxmlformats.org/officeDocument/2006/relationships/slideLayout" Target="../slideLayouts/slideLayout28.xml"/><Relationship Id="rId12" Type="http://schemas.openxmlformats.org/officeDocument/2006/relationships/slideLayout" Target="../slideLayouts/slideLayout33.xml"/><Relationship Id="rId2" Type="http://schemas.openxmlformats.org/officeDocument/2006/relationships/slideLayout" Target="../slideLayouts/slideLayout23.xml"/><Relationship Id="rId16" Type="http://schemas.openxmlformats.org/officeDocument/2006/relationships/theme" Target="../theme/theme3.xml"/><Relationship Id="rId1" Type="http://schemas.openxmlformats.org/officeDocument/2006/relationships/slideLayout" Target="../slideLayouts/slideLayout22.xml"/><Relationship Id="rId6" Type="http://schemas.openxmlformats.org/officeDocument/2006/relationships/slideLayout" Target="../slideLayouts/slideLayout27.xml"/><Relationship Id="rId11" Type="http://schemas.openxmlformats.org/officeDocument/2006/relationships/slideLayout" Target="../slideLayouts/slideLayout32.xml"/><Relationship Id="rId5" Type="http://schemas.openxmlformats.org/officeDocument/2006/relationships/slideLayout" Target="../slideLayouts/slideLayout26.xml"/><Relationship Id="rId15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31.xml"/><Relationship Id="rId4" Type="http://schemas.openxmlformats.org/officeDocument/2006/relationships/slideLayout" Target="../slideLayouts/slideLayout25.xml"/><Relationship Id="rId9" Type="http://schemas.openxmlformats.org/officeDocument/2006/relationships/slideLayout" Target="../slideLayouts/slideLayout30.xml"/><Relationship Id="rId14" Type="http://schemas.openxmlformats.org/officeDocument/2006/relationships/slideLayout" Target="../slideLayouts/slideLayout3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gray"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7654" y="990600"/>
            <a:ext cx="8915400" cy="5410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76224" y="76200"/>
            <a:ext cx="8715375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" name="Slide Number Placeholder 7"/>
          <p:cNvSpPr txBox="1">
            <a:spLocks/>
          </p:cNvSpPr>
          <p:nvPr/>
        </p:nvSpPr>
        <p:spPr>
          <a:xfrm>
            <a:off x="8578971" y="6616757"/>
            <a:ext cx="547777" cy="225484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r" rtl="0" fontAlgn="base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defRPr sz="10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fld id="{296C8835-0D17-40BE-AF3A-B681D566BC72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54692" y="6597294"/>
            <a:ext cx="1591056" cy="2190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3578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344" r:id="rId1"/>
    <p:sldLayoutId id="2147484345" r:id="rId2"/>
    <p:sldLayoutId id="2147484346" r:id="rId3"/>
    <p:sldLayoutId id="2147484347" r:id="rId4"/>
    <p:sldLayoutId id="2147484348" r:id="rId5"/>
    <p:sldLayoutId id="2147484349" r:id="rId6"/>
    <p:sldLayoutId id="2147484350" r:id="rId7"/>
    <p:sldLayoutId id="2147484351" r:id="rId8"/>
    <p:sldLayoutId id="2147484352" r:id="rId9"/>
    <p:sldLayoutId id="2147484353" r:id="rId10"/>
    <p:sldLayoutId id="2147484354" r:id="rId11"/>
    <p:sldLayoutId id="2147484355" r:id="rId12"/>
    <p:sldLayoutId id="2147484356" r:id="rId13"/>
    <p:sldLayoutId id="2147484357" r:id="rId14"/>
    <p:sldLayoutId id="2147484358" r:id="rId15"/>
    <p:sldLayoutId id="2147484359" r:id="rId16"/>
    <p:sldLayoutId id="2147484360" r:id="rId17"/>
    <p:sldLayoutId id="2147484361" r:id="rId18"/>
  </p:sldLayoutIdLst>
  <p:hf sldNum="0" hdr="0" ftr="0" dt="0"/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2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200" b="1">
          <a:solidFill>
            <a:schemeClr val="tx2"/>
          </a:solidFill>
          <a:latin typeface="Arial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200" b="1">
          <a:solidFill>
            <a:schemeClr val="tx2"/>
          </a:solidFill>
          <a:latin typeface="Arial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200" b="1">
          <a:solidFill>
            <a:schemeClr val="tx2"/>
          </a:solidFill>
          <a:latin typeface="Arial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200" b="1">
          <a:solidFill>
            <a:schemeClr val="tx2"/>
          </a:solidFill>
          <a:latin typeface="Arial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200" b="1">
          <a:solidFill>
            <a:schemeClr val="tx2"/>
          </a:solidFill>
          <a:latin typeface="Arial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200" b="1">
          <a:solidFill>
            <a:schemeClr val="tx2"/>
          </a:solidFill>
          <a:latin typeface="Arial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200" b="1">
          <a:solidFill>
            <a:schemeClr val="tx2"/>
          </a:solidFill>
          <a:latin typeface="Arial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200" b="1">
          <a:solidFill>
            <a:schemeClr val="tx2"/>
          </a:solidFill>
          <a:latin typeface="Arial" charset="0"/>
        </a:defRPr>
      </a:lvl9pPr>
    </p:titleStyle>
    <p:bodyStyle>
      <a:lvl1pPr marL="209550" indent="-209550" algn="l" rtl="0" eaLnBrk="1" fontAlgn="base" hangingPunct="1">
        <a:lnSpc>
          <a:spcPct val="90000"/>
        </a:lnSpc>
        <a:spcBef>
          <a:spcPct val="65000"/>
        </a:spcBef>
        <a:spcAft>
          <a:spcPct val="0"/>
        </a:spcAft>
        <a:buClr>
          <a:schemeClr val="accent5"/>
        </a:buClr>
        <a:buFont typeface="Wingdings" pitchFamily="34" charset="2"/>
        <a:buChar char="Ø"/>
        <a:defRPr sz="1600">
          <a:solidFill>
            <a:schemeClr val="tx1"/>
          </a:solidFill>
          <a:latin typeface="+mn-lt"/>
          <a:ea typeface="+mn-ea"/>
          <a:cs typeface="+mn-cs"/>
        </a:defRPr>
      </a:lvl1pPr>
      <a:lvl2pPr marL="395288" indent="-184150" algn="l" rtl="0" eaLnBrk="1" fontAlgn="base" hangingPunct="1">
        <a:lnSpc>
          <a:spcPct val="90000"/>
        </a:lnSpc>
        <a:spcBef>
          <a:spcPct val="30000"/>
        </a:spcBef>
        <a:spcAft>
          <a:spcPct val="0"/>
        </a:spcAft>
        <a:buClr>
          <a:schemeClr val="accent5"/>
        </a:buClr>
        <a:buFont typeface="Symbol" pitchFamily="82" charset="2"/>
        <a:buChar char="·"/>
        <a:defRPr sz="1600">
          <a:solidFill>
            <a:schemeClr val="tx1"/>
          </a:solidFill>
          <a:latin typeface="+mn-lt"/>
        </a:defRPr>
      </a:lvl2pPr>
      <a:lvl3pPr marL="593725" indent="-196850" algn="l" rtl="0" eaLnBrk="1" fontAlgn="base" hangingPunct="1">
        <a:lnSpc>
          <a:spcPct val="90000"/>
        </a:lnSpc>
        <a:spcBef>
          <a:spcPct val="15000"/>
        </a:spcBef>
        <a:spcAft>
          <a:spcPct val="0"/>
        </a:spcAft>
        <a:buClr>
          <a:schemeClr val="accent5"/>
        </a:buClr>
        <a:buChar char="–"/>
        <a:defRPr sz="1600">
          <a:solidFill>
            <a:schemeClr val="tx1"/>
          </a:solidFill>
          <a:latin typeface="+mn-lt"/>
        </a:defRPr>
      </a:lvl3pPr>
      <a:lvl4pPr marL="792163" indent="-196850" algn="l" rtl="0" eaLnBrk="1" fontAlgn="base" hangingPunct="1">
        <a:lnSpc>
          <a:spcPct val="90000"/>
        </a:lnSpc>
        <a:spcBef>
          <a:spcPct val="15000"/>
        </a:spcBef>
        <a:spcAft>
          <a:spcPct val="0"/>
        </a:spcAft>
        <a:buClr>
          <a:schemeClr val="accent5"/>
        </a:buClr>
        <a:buChar char="»"/>
        <a:defRPr sz="1600">
          <a:solidFill>
            <a:schemeClr val="tx1"/>
          </a:solidFill>
          <a:latin typeface="+mn-lt"/>
        </a:defRPr>
      </a:lvl4pPr>
      <a:lvl5pPr marL="977900" indent="-184150" algn="l" rtl="0" eaLnBrk="1" fontAlgn="base" hangingPunct="1">
        <a:lnSpc>
          <a:spcPct val="90000"/>
        </a:lnSpc>
        <a:spcBef>
          <a:spcPct val="15000"/>
        </a:spcBef>
        <a:spcAft>
          <a:spcPct val="0"/>
        </a:spcAft>
        <a:buClr>
          <a:schemeClr val="accent5"/>
        </a:buClr>
        <a:buChar char="›"/>
        <a:defRPr sz="1600">
          <a:solidFill>
            <a:schemeClr val="tx1"/>
          </a:solidFill>
          <a:latin typeface="+mn-lt"/>
        </a:defRPr>
      </a:lvl5pPr>
      <a:lvl6pPr marL="1435100" indent="-184150" algn="l" rtl="0" eaLnBrk="1" fontAlgn="base" hangingPunct="1">
        <a:lnSpc>
          <a:spcPct val="90000"/>
        </a:lnSpc>
        <a:spcBef>
          <a:spcPct val="15000"/>
        </a:spcBef>
        <a:spcAft>
          <a:spcPct val="0"/>
        </a:spcAft>
        <a:buClr>
          <a:schemeClr val="folHlink"/>
        </a:buClr>
        <a:buChar char="›"/>
        <a:defRPr sz="1600">
          <a:solidFill>
            <a:schemeClr val="tx1"/>
          </a:solidFill>
          <a:latin typeface="+mn-lt"/>
        </a:defRPr>
      </a:lvl6pPr>
      <a:lvl7pPr marL="1892300" indent="-184150" algn="l" rtl="0" eaLnBrk="1" fontAlgn="base" hangingPunct="1">
        <a:lnSpc>
          <a:spcPct val="90000"/>
        </a:lnSpc>
        <a:spcBef>
          <a:spcPct val="15000"/>
        </a:spcBef>
        <a:spcAft>
          <a:spcPct val="0"/>
        </a:spcAft>
        <a:buClr>
          <a:schemeClr val="folHlink"/>
        </a:buClr>
        <a:buChar char="›"/>
        <a:defRPr sz="1600">
          <a:solidFill>
            <a:schemeClr val="tx1"/>
          </a:solidFill>
          <a:latin typeface="+mn-lt"/>
        </a:defRPr>
      </a:lvl7pPr>
      <a:lvl8pPr marL="2349500" indent="-184150" algn="l" rtl="0" eaLnBrk="1" fontAlgn="base" hangingPunct="1">
        <a:lnSpc>
          <a:spcPct val="90000"/>
        </a:lnSpc>
        <a:spcBef>
          <a:spcPct val="15000"/>
        </a:spcBef>
        <a:spcAft>
          <a:spcPct val="0"/>
        </a:spcAft>
        <a:buClr>
          <a:schemeClr val="folHlink"/>
        </a:buClr>
        <a:buChar char="›"/>
        <a:defRPr sz="1600">
          <a:solidFill>
            <a:schemeClr val="tx1"/>
          </a:solidFill>
          <a:latin typeface="+mn-lt"/>
        </a:defRPr>
      </a:lvl8pPr>
      <a:lvl9pPr marL="2806700" indent="-184150" algn="l" rtl="0" eaLnBrk="1" fontAlgn="base" hangingPunct="1">
        <a:lnSpc>
          <a:spcPct val="90000"/>
        </a:lnSpc>
        <a:spcBef>
          <a:spcPct val="15000"/>
        </a:spcBef>
        <a:spcAft>
          <a:spcPct val="0"/>
        </a:spcAft>
        <a:buClr>
          <a:schemeClr val="folHlink"/>
        </a:buClr>
        <a:buChar char="›"/>
        <a:defRPr sz="16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5136" y="444508"/>
            <a:ext cx="8229600" cy="52169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136" y="982199"/>
            <a:ext cx="5332506" cy="3321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367077" y="6420103"/>
            <a:ext cx="626035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accent2"/>
                </a:solidFill>
                <a:latin typeface="Arial"/>
                <a:cs typeface="Arial"/>
              </a:defRPr>
            </a:lvl1pPr>
          </a:lstStyle>
          <a:p>
            <a:fld id="{A88B48FB-E956-2048-9E74-C69E7CAA26CC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7" name="Straight Connector 6"/>
          <p:cNvCxnSpPr/>
          <p:nvPr/>
        </p:nvCxnSpPr>
        <p:spPr>
          <a:xfrm>
            <a:off x="0" y="6420101"/>
            <a:ext cx="9144000" cy="0"/>
          </a:xfrm>
          <a:prstGeom prst="line">
            <a:avLst/>
          </a:prstGeom>
          <a:ln w="12700" cmpd="sng">
            <a:solidFill>
              <a:srgbClr val="CCCCCC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204789" y="972237"/>
            <a:ext cx="8780462" cy="0"/>
          </a:xfrm>
          <a:prstGeom prst="line">
            <a:avLst/>
          </a:prstGeom>
          <a:ln w="6350" cmpd="sng">
            <a:solidFill>
              <a:srgbClr val="CCCCCC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612608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423" r:id="rId1"/>
    <p:sldLayoutId id="2147484424" r:id="rId2"/>
    <p:sldLayoutId id="2147484425" r:id="rId3"/>
  </p:sldLayoutIdLst>
  <p:txStyles>
    <p:titleStyle>
      <a:lvl1pPr algn="l" defTabSz="457189" rtl="0" eaLnBrk="1" latinLnBrk="0" hangingPunct="1">
        <a:spcBef>
          <a:spcPct val="0"/>
        </a:spcBef>
        <a:buNone/>
        <a:defRPr sz="2000" b="1" kern="1200">
          <a:solidFill>
            <a:schemeClr val="tx1"/>
          </a:solidFill>
          <a:latin typeface="Arial"/>
          <a:ea typeface="+mj-ea"/>
          <a:cs typeface="Arial"/>
        </a:defRPr>
      </a:lvl1pPr>
    </p:titleStyle>
    <p:bodyStyle>
      <a:lvl1pPr marL="0" indent="0" algn="l" defTabSz="457189" rtl="0" eaLnBrk="1" latinLnBrk="0" hangingPunct="1">
        <a:spcBef>
          <a:spcPct val="20000"/>
        </a:spcBef>
        <a:buFont typeface="Arial"/>
        <a:buNone/>
        <a:defRPr sz="1000" kern="1200">
          <a:solidFill>
            <a:schemeClr val="tx1"/>
          </a:solidFill>
          <a:latin typeface="Arial"/>
          <a:ea typeface="+mn-ea"/>
          <a:cs typeface="Arial"/>
        </a:defRPr>
      </a:lvl1pPr>
      <a:lvl2pPr marL="742931" indent="-285743" algn="l" defTabSz="457189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2" indent="-228594" algn="l" defTabSz="457189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457189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8" indent="-228594" algn="l" defTabSz="457189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457189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457189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5" indent="-228594" algn="l" defTabSz="457189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457189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8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2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09997" y="447188"/>
            <a:ext cx="7524003" cy="970450"/>
          </a:xfrm>
          <a:prstGeom prst="rect">
            <a:avLst/>
          </a:prstGeom>
          <a:effectLst>
            <a:outerShdw blurRad="50800" dir="14400000">
              <a:srgbClr val="000000">
                <a:alpha val="60000"/>
              </a:srgbClr>
            </a:outerShdw>
          </a:effectLst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09997" y="2184400"/>
            <a:ext cx="7524003" cy="3674397"/>
          </a:xfrm>
          <a:prstGeom prst="rect">
            <a:avLst/>
          </a:prstGeom>
          <a:effectLst>
            <a:outerShdw blurRad="50800" dir="14400000">
              <a:srgbClr val="000000">
                <a:alpha val="40000"/>
              </a:srgbClr>
            </a:outerShdw>
          </a:effectLst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42797" y="6041361"/>
            <a:ext cx="6289532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911422" y="6041361"/>
            <a:ext cx="993161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09B482E8-6E0E-1B4F-B1FD-C69DB9E858D9}" type="datetimeFigureOut">
              <a:rPr lang="en-US" dirty="0"/>
              <a:pPr/>
              <a:t>5/17/2024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904584" y="5915887"/>
            <a:ext cx="796616" cy="490599"/>
          </a:xfrm>
          <a:prstGeom prst="rect">
            <a:avLst/>
          </a:prstGeom>
        </p:spPr>
        <p:txBody>
          <a:bodyPr vert="horz" lIns="91440" tIns="45720" rIns="91440" bIns="10800" rtlCol="0" anchor="b"/>
          <a:lstStyle>
            <a:lvl1pPr algn="r">
              <a:defRPr sz="20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289989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4504" r:id="rId1"/>
    <p:sldLayoutId id="2147484505" r:id="rId2"/>
    <p:sldLayoutId id="2147484506" r:id="rId3"/>
    <p:sldLayoutId id="2147484507" r:id="rId4"/>
    <p:sldLayoutId id="2147484508" r:id="rId5"/>
    <p:sldLayoutId id="2147484509" r:id="rId6"/>
    <p:sldLayoutId id="2147484510" r:id="rId7"/>
    <p:sldLayoutId id="2147484511" r:id="rId8"/>
    <p:sldLayoutId id="2147484512" r:id="rId9"/>
    <p:sldLayoutId id="2147484513" r:id="rId10"/>
    <p:sldLayoutId id="2147484514" r:id="rId11"/>
    <p:sldLayoutId id="2147484515" r:id="rId12"/>
    <p:sldLayoutId id="2147484516" r:id="rId13"/>
    <p:sldLayoutId id="2147484517" r:id="rId14"/>
    <p:sldLayoutId id="2147484518" r:id="rId15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4000" b="1" kern="1200">
          <a:solidFill>
            <a:srgbClr val="FEFEFE"/>
          </a:solidFill>
          <a:latin typeface="+mj-lt"/>
          <a:ea typeface="+mj-ea"/>
          <a:cs typeface="Trebuchet M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4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28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36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2.xml"/><Relationship Id="rId4" Type="http://schemas.openxmlformats.org/officeDocument/2006/relationships/image" Target="../media/image9.sv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7.xml"/><Relationship Id="rId6" Type="http://schemas.openxmlformats.org/officeDocument/2006/relationships/image" Target="../media/image24.jpeg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emf"/><Relationship Id="rId1" Type="http://schemas.openxmlformats.org/officeDocument/2006/relationships/slideLayout" Target="../slideLayouts/slideLayout2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7.xml"/><Relationship Id="rId4" Type="http://schemas.openxmlformats.org/officeDocument/2006/relationships/image" Target="../media/image33.emf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https://files.constantcontact.com/4fdfceab001/4cd6bb01-03f4-42e5-8212-a383c9bfe9d8.png?rdr=true" TargetMode="External"/><Relationship Id="rId1" Type="http://schemas.openxmlformats.org/officeDocument/2006/relationships/slideLayout" Target="../slideLayouts/slideLayout2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3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sv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5.xml"/><Relationship Id="rId4" Type="http://schemas.openxmlformats.org/officeDocument/2006/relationships/image" Target="../media/image13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7500" y="639097"/>
            <a:ext cx="4834654" cy="3781101"/>
          </a:xfrm>
        </p:spPr>
        <p:txBody>
          <a:bodyPr>
            <a:normAutofit/>
          </a:bodyPr>
          <a:lstStyle/>
          <a:p>
            <a:r>
              <a:rPr lang="en-US" dirty="0">
                <a:latin typeface="Franklin Gothic Medium" panose="020B0603020102020204" pitchFamily="34" charset="0"/>
              </a:rPr>
              <a:t>Board of Directors Meeting</a:t>
            </a:r>
          </a:p>
        </p:txBody>
      </p:sp>
      <p:sp>
        <p:nvSpPr>
          <p:cNvPr id="4" name="Subtitle 3"/>
          <p:cNvSpPr>
            <a:spLocks noGrp="1"/>
          </p:cNvSpPr>
          <p:nvPr>
            <p:ph type="subTitle" idx="1"/>
          </p:nvPr>
        </p:nvSpPr>
        <p:spPr>
          <a:xfrm>
            <a:off x="607500" y="5280847"/>
            <a:ext cx="4834654" cy="785656"/>
          </a:xfrm>
        </p:spPr>
        <p:txBody>
          <a:bodyPr>
            <a:normAutofit/>
          </a:bodyPr>
          <a:lstStyle/>
          <a:p>
            <a:r>
              <a:rPr lang="en-US" sz="2400" dirty="0">
                <a:latin typeface="Franklin Gothic Medium"/>
              </a:rPr>
              <a:t>May 18, 2024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5443971C-807F-47EA-A77D-96DA0A5248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56006" y="0"/>
            <a:ext cx="3487994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ounded Rectangle 14">
            <a:extLst>
              <a:ext uri="{FF2B5EF4-FFF2-40B4-BE49-F238E27FC236}">
                <a16:creationId xmlns:a16="http://schemas.microsoft.com/office/drawing/2014/main" id="{C4B07F1E-24B3-440B-8F89-104CA22D8F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138604" y="958640"/>
            <a:ext cx="2522798" cy="4945244"/>
          </a:xfrm>
          <a:prstGeom prst="roundRect">
            <a:avLst>
              <a:gd name="adj" fmla="val 3513"/>
            </a:avLst>
          </a:prstGeom>
          <a:solidFill>
            <a:schemeClr val="tx1"/>
          </a:solidFill>
          <a:ln>
            <a:solidFill>
              <a:schemeClr val="accent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Graphic 7" descr="Meeting">
            <a:extLst>
              <a:ext uri="{FF2B5EF4-FFF2-40B4-BE49-F238E27FC236}">
                <a16:creationId xmlns:a16="http://schemas.microsoft.com/office/drawing/2014/main" id="{80607E5A-D77F-43FC-8C0E-97F0202CBCE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356554" y="2376463"/>
            <a:ext cx="2075365" cy="20753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717719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87672F3-EB3D-A2E9-5428-7EDED9DA73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E419AF-5063-8EFB-D5C0-94104772CD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Headwinds &amp; Tailwinds</a:t>
            </a:r>
          </a:p>
        </p:txBody>
      </p:sp>
      <p:sp>
        <p:nvSpPr>
          <p:cNvPr id="3" name="Title 12">
            <a:extLst>
              <a:ext uri="{FF2B5EF4-FFF2-40B4-BE49-F238E27FC236}">
                <a16:creationId xmlns:a16="http://schemas.microsoft.com/office/drawing/2014/main" id="{E97F0850-CE68-2D06-3D01-F7652B414FC2}"/>
              </a:ext>
            </a:extLst>
          </p:cNvPr>
          <p:cNvSpPr txBox="1">
            <a:spLocks/>
          </p:cNvSpPr>
          <p:nvPr/>
        </p:nvSpPr>
        <p:spPr>
          <a:xfrm>
            <a:off x="350202" y="2228295"/>
            <a:ext cx="8638903" cy="2241420"/>
          </a:xfrm>
          <a:prstGeom prst="rect">
            <a:avLst/>
          </a:prstGeom>
        </p:spPr>
        <p:txBody>
          <a:bodyPr vert="horz" lIns="91440" tIns="45720" rIns="91440" bIns="0" rtlCol="0" anchor="t" anchorCtr="0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0" i="0" kern="1200" cap="all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j-ea"/>
                <a:cs typeface="+mj-cs"/>
              </a:rPr>
              <a:t>Headwinds</a:t>
            </a:r>
          </a:p>
          <a:p>
            <a:pPr marL="800100" lvl="1" indent="-342900"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dirty="0">
                <a:solidFill>
                  <a:prstClr val="black"/>
                </a:solidFill>
                <a:latin typeface="Century Gothic" panose="020B0502020202020204"/>
              </a:rPr>
              <a:t>Increased costs to maintain infrastructure/amenities</a:t>
            </a:r>
          </a:p>
          <a:p>
            <a:pPr marL="1257300" lvl="2" indent="-342900"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1600" cap="none" dirty="0">
                <a:solidFill>
                  <a:prstClr val="black"/>
                </a:solidFill>
                <a:latin typeface="Century Gothic" panose="020B0502020202020204"/>
              </a:rPr>
              <a:t>Pricing </a:t>
            </a:r>
          </a:p>
          <a:p>
            <a:pPr marL="800100" lvl="1" indent="-342900"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dirty="0">
                <a:solidFill>
                  <a:prstClr val="black"/>
                </a:solidFill>
                <a:latin typeface="Century Gothic" panose="020B0502020202020204"/>
                <a:ea typeface="+mj-ea"/>
                <a:cs typeface="+mj-cs"/>
              </a:rPr>
              <a:t>Competitive salaries</a:t>
            </a:r>
          </a:p>
          <a:p>
            <a:pPr marL="800100" lvl="1" indent="-342900"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dirty="0">
                <a:solidFill>
                  <a:prstClr val="black"/>
                </a:solidFill>
                <a:latin typeface="Century Gothic" panose="020B0502020202020204"/>
                <a:ea typeface="+mj-ea"/>
                <a:cs typeface="+mj-cs"/>
              </a:rPr>
              <a:t>Statutory hourly increases</a:t>
            </a:r>
          </a:p>
          <a:p>
            <a:pPr marL="800100" lvl="1" indent="-342900"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dirty="0">
                <a:solidFill>
                  <a:prstClr val="black"/>
                </a:solidFill>
                <a:latin typeface="Century Gothic" panose="020B0502020202020204"/>
                <a:ea typeface="+mj-ea"/>
                <a:cs typeface="+mj-cs"/>
              </a:rPr>
              <a:t>Reserve study</a:t>
            </a:r>
          </a:p>
          <a:p>
            <a:pPr marL="1257300" lvl="2" indent="-342900"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j-ea"/>
                <a:cs typeface="+mj-cs"/>
              </a:rPr>
              <a:t>Unchartered waters</a:t>
            </a: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2000" cap="none" dirty="0">
                <a:solidFill>
                  <a:prstClr val="black"/>
                </a:solidFill>
                <a:latin typeface="Century Gothic" panose="020B0502020202020204"/>
              </a:rPr>
              <a:t>Tailwinds</a:t>
            </a:r>
            <a:endParaRPr lang="en-US" sz="2000" cap="none" dirty="0">
              <a:solidFill>
                <a:prstClr val="black"/>
              </a:solidFill>
              <a:latin typeface="Century Gothic" panose="020B0502020202020204"/>
              <a:ea typeface="+mn-ea"/>
              <a:cs typeface="+mn-cs"/>
            </a:endParaRPr>
          </a:p>
          <a:p>
            <a:pPr marL="800100" lvl="1" indent="-342900"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dirty="0">
                <a:solidFill>
                  <a:prstClr val="black"/>
                </a:solidFill>
                <a:latin typeface="Century Gothic" panose="020B0502020202020204"/>
                <a:ea typeface="+mj-ea"/>
                <a:cs typeface="+mj-cs"/>
              </a:rPr>
              <a:t>Condition of our amenities</a:t>
            </a:r>
          </a:p>
          <a:p>
            <a:pPr marL="800100" lvl="1" indent="-342900"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j-ea"/>
                <a:cs typeface="+mj-cs"/>
              </a:rPr>
              <a:t>Motivated staff</a:t>
            </a:r>
          </a:p>
          <a:p>
            <a:pPr marL="800100" lvl="1" indent="-342900"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dirty="0">
                <a:solidFill>
                  <a:prstClr val="black"/>
                </a:solidFill>
                <a:latin typeface="Century Gothic" panose="020B0502020202020204"/>
                <a:ea typeface="+mj-ea"/>
                <a:cs typeface="+mj-cs"/>
              </a:rPr>
              <a:t>Reserve study</a:t>
            </a:r>
          </a:p>
          <a:p>
            <a:pPr marL="1257300" lvl="2" indent="-342900"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j-ea"/>
                <a:cs typeface="+mj-cs"/>
              </a:rPr>
              <a:t>Reviews already have taken place</a:t>
            </a:r>
          </a:p>
          <a:p>
            <a:pPr marL="1257300" lvl="2" indent="-342900"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1600" dirty="0">
                <a:solidFill>
                  <a:prstClr val="black"/>
                </a:solidFill>
                <a:latin typeface="Century Gothic" panose="020B0502020202020204"/>
                <a:ea typeface="+mj-ea"/>
                <a:cs typeface="+mj-cs"/>
              </a:rPr>
              <a:t>Positioned better than 5 years ago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61689836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87672F3-EB3D-A2E9-5428-7EDED9DA73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E419AF-5063-8EFB-D5C0-94104772CD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Tiki Bar</a:t>
            </a:r>
          </a:p>
        </p:txBody>
      </p:sp>
      <p:sp>
        <p:nvSpPr>
          <p:cNvPr id="3" name="Title 12">
            <a:extLst>
              <a:ext uri="{FF2B5EF4-FFF2-40B4-BE49-F238E27FC236}">
                <a16:creationId xmlns:a16="http://schemas.microsoft.com/office/drawing/2014/main" id="{E97F0850-CE68-2D06-3D01-F7652B414FC2}"/>
              </a:ext>
            </a:extLst>
          </p:cNvPr>
          <p:cNvSpPr txBox="1">
            <a:spLocks/>
          </p:cNvSpPr>
          <p:nvPr/>
        </p:nvSpPr>
        <p:spPr>
          <a:xfrm>
            <a:off x="88776" y="2157271"/>
            <a:ext cx="8939813" cy="4350058"/>
          </a:xfrm>
          <a:prstGeom prst="rect">
            <a:avLst/>
          </a:prstGeom>
        </p:spPr>
        <p:txBody>
          <a:bodyPr vert="horz" lIns="91440" tIns="45720" rIns="91440" bIns="0" rtlCol="0" anchor="t" anchorCtr="0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0" i="0" kern="1200" cap="all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2000" cap="none" dirty="0">
                <a:solidFill>
                  <a:prstClr val="black"/>
                </a:solidFill>
                <a:latin typeface="Century Gothic" panose="020B0502020202020204"/>
              </a:rPr>
              <a:t>“A promise made is a promise kept” (Rick Farr)</a:t>
            </a:r>
          </a:p>
          <a:p>
            <a:pPr marL="800100" lvl="1" indent="-342900"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1600" cap="none" dirty="0">
                <a:solidFill>
                  <a:prstClr val="black"/>
                </a:solidFill>
                <a:latin typeface="Century Gothic" panose="020B0502020202020204"/>
              </a:rPr>
              <a:t>Tiki Bar originally scheduled to open Memorial Day weekend – finished ahead of schedule</a:t>
            </a:r>
          </a:p>
          <a:p>
            <a:pPr marL="800100" lvl="1" indent="-342900"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1600" cap="none" dirty="0">
                <a:solidFill>
                  <a:prstClr val="black"/>
                </a:solidFill>
                <a:latin typeface="Century Gothic" panose="020B0502020202020204"/>
              </a:rPr>
              <a:t>Tiki Bar ribbon cutting scheduled for Sunday, May 19</a:t>
            </a:r>
            <a:r>
              <a:rPr lang="en-US" sz="1600" cap="none" baseline="30000" dirty="0">
                <a:solidFill>
                  <a:prstClr val="black"/>
                </a:solidFill>
                <a:latin typeface="Century Gothic" panose="020B0502020202020204"/>
              </a:rPr>
              <a:t>th</a:t>
            </a:r>
            <a:r>
              <a:rPr lang="en-US" sz="1600" cap="none" dirty="0">
                <a:solidFill>
                  <a:prstClr val="black"/>
                </a:solidFill>
                <a:latin typeface="Century Gothic" panose="020B0502020202020204"/>
              </a:rPr>
              <a:t> at 12:00 p.m.</a:t>
            </a:r>
            <a:endParaRPr lang="en-US" sz="1600" cap="none" dirty="0">
              <a:solidFill>
                <a:srgbClr val="00B050"/>
              </a:solidFill>
              <a:latin typeface="Century Gothic" panose="020B0502020202020204"/>
            </a:endParaRPr>
          </a:p>
        </p:txBody>
      </p:sp>
      <p:pic>
        <p:nvPicPr>
          <p:cNvPr id="7" name="Picture 6" descr="A building with a fence and a gate&#10;&#10;Description automatically generated">
            <a:extLst>
              <a:ext uri="{FF2B5EF4-FFF2-40B4-BE49-F238E27FC236}">
                <a16:creationId xmlns:a16="http://schemas.microsoft.com/office/drawing/2014/main" id="{61883281-4877-67E6-4FA4-F4B9585FC4B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3429355"/>
            <a:ext cx="4536490" cy="3402368"/>
          </a:xfrm>
          <a:prstGeom prst="rect">
            <a:avLst/>
          </a:prstGeom>
        </p:spPr>
      </p:pic>
      <p:pic>
        <p:nvPicPr>
          <p:cNvPr id="5" name="Picture 4" descr="A person holding a plaque&#10;&#10;Description automatically generated">
            <a:extLst>
              <a:ext uri="{FF2B5EF4-FFF2-40B4-BE49-F238E27FC236}">
                <a16:creationId xmlns:a16="http://schemas.microsoft.com/office/drawing/2014/main" id="{BEC4692D-7231-8917-1FCA-A5FAFFA0457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350" t="8703" r="32291"/>
          <a:stretch/>
        </p:blipFill>
        <p:spPr>
          <a:xfrm>
            <a:off x="35509" y="3440238"/>
            <a:ext cx="2974021" cy="33914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025376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87672F3-EB3D-A2E9-5428-7EDED9DA73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E419AF-5063-8EFB-D5C0-94104772CD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Podcast</a:t>
            </a:r>
          </a:p>
        </p:txBody>
      </p:sp>
      <p:sp>
        <p:nvSpPr>
          <p:cNvPr id="3" name="Title 12">
            <a:extLst>
              <a:ext uri="{FF2B5EF4-FFF2-40B4-BE49-F238E27FC236}">
                <a16:creationId xmlns:a16="http://schemas.microsoft.com/office/drawing/2014/main" id="{E97F0850-CE68-2D06-3D01-F7652B414FC2}"/>
              </a:ext>
            </a:extLst>
          </p:cNvPr>
          <p:cNvSpPr txBox="1">
            <a:spLocks/>
          </p:cNvSpPr>
          <p:nvPr/>
        </p:nvSpPr>
        <p:spPr>
          <a:xfrm>
            <a:off x="241683" y="2148392"/>
            <a:ext cx="8660633" cy="2214787"/>
          </a:xfrm>
          <a:prstGeom prst="rect">
            <a:avLst/>
          </a:prstGeom>
        </p:spPr>
        <p:txBody>
          <a:bodyPr vert="horz" lIns="91440" tIns="45720" rIns="91440" bIns="0" rtlCol="0" anchor="t" anchorCtr="0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0" i="0" kern="1200" cap="all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j-ea"/>
                <a:cs typeface="+mj-cs"/>
              </a:rPr>
              <a:t>Ocean Pines operations team now has a podcast – The “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j-ea"/>
                <a:cs typeface="+mj-cs"/>
              </a:rPr>
              <a:t>PinesCast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j-ea"/>
                <a:cs typeface="+mj-cs"/>
              </a:rPr>
              <a:t>” (hybrid team)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j-ea"/>
                <a:cs typeface="+mj-cs"/>
              </a:rPr>
              <a:t>Inaugural podcast, released on May 7</a:t>
            </a:r>
            <a:r>
              <a:rPr kumimoji="0" lang="en-US" sz="2000" b="0" i="0" u="none" strike="noStrike" kern="12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j-ea"/>
                <a:cs typeface="+mj-cs"/>
              </a:rPr>
              <a:t>th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j-ea"/>
                <a:cs typeface="+mj-cs"/>
              </a:rPr>
              <a:t>, contains an interview with Bob Beckelman regarding t</a:t>
            </a:r>
            <a:r>
              <a:rPr lang="en-US" sz="2000" cap="none" dirty="0">
                <a:solidFill>
                  <a:prstClr val="black"/>
                </a:solidFill>
                <a:latin typeface="Century Gothic" panose="020B0502020202020204"/>
              </a:rPr>
              <a:t>he golf amenity (the early years)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2000" cap="none" dirty="0">
                <a:solidFill>
                  <a:prstClr val="black"/>
                </a:solidFill>
                <a:latin typeface="Century Gothic" panose="020B0502020202020204"/>
              </a:rPr>
              <a:t>Future podcasts scheduled – continue to check oceanpines.org for a list of podcasts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j-ea"/>
              <a:cs typeface="+mj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j-ea"/>
              <a:cs typeface="+mj-cs"/>
            </a:endParaRPr>
          </a:p>
        </p:txBody>
      </p:sp>
      <p:pic>
        <p:nvPicPr>
          <p:cNvPr id="5" name="Picture 4" descr="A logo for a radio station&#10;&#10;Description automatically generated">
            <a:extLst>
              <a:ext uri="{FF2B5EF4-FFF2-40B4-BE49-F238E27FC236}">
                <a16:creationId xmlns:a16="http://schemas.microsoft.com/office/drawing/2014/main" id="{6AEE4D40-E0BA-1311-5BF1-D534B0E0977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9410" y="4188839"/>
            <a:ext cx="4745175" cy="2669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571435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87672F3-EB3D-A2E9-5428-7EDED9DA73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E419AF-5063-8EFB-D5C0-94104772CD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Landscaping</a:t>
            </a:r>
          </a:p>
        </p:txBody>
      </p:sp>
      <p:sp>
        <p:nvSpPr>
          <p:cNvPr id="3" name="Title 12">
            <a:extLst>
              <a:ext uri="{FF2B5EF4-FFF2-40B4-BE49-F238E27FC236}">
                <a16:creationId xmlns:a16="http://schemas.microsoft.com/office/drawing/2014/main" id="{E97F0850-CE68-2D06-3D01-F7652B414FC2}"/>
              </a:ext>
            </a:extLst>
          </p:cNvPr>
          <p:cNvSpPr txBox="1">
            <a:spLocks/>
          </p:cNvSpPr>
          <p:nvPr/>
        </p:nvSpPr>
        <p:spPr>
          <a:xfrm>
            <a:off x="2965140" y="1897148"/>
            <a:ext cx="2858126" cy="2320399"/>
          </a:xfrm>
          <a:prstGeom prst="rect">
            <a:avLst/>
          </a:prstGeom>
        </p:spPr>
        <p:txBody>
          <a:bodyPr vert="horz" lIns="91440" tIns="45720" rIns="91440" bIns="0" rtlCol="0" anchor="t" anchorCtr="0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0" i="0" kern="1200" cap="all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j-ea"/>
                <a:cs typeface="+mj-cs"/>
              </a:rPr>
              <a:t>Additional palm trees ordered and installed per Board President’s request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j-ea"/>
                <a:cs typeface="+mj-cs"/>
              </a:rPr>
              <a:t>Spring flowers planted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j-ea"/>
              <a:cs typeface="+mj-cs"/>
            </a:endParaRPr>
          </a:p>
        </p:txBody>
      </p:sp>
      <p:pic>
        <p:nvPicPr>
          <p:cNvPr id="4" name="Picture 3" descr="A palm tree in a garden&#10;&#10;Description automatically generated">
            <a:extLst>
              <a:ext uri="{FF2B5EF4-FFF2-40B4-BE49-F238E27FC236}">
                <a16:creationId xmlns:a16="http://schemas.microsoft.com/office/drawing/2014/main" id="{F295EABE-A1C9-3EA8-881C-88046D79A5D0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27" r="7923"/>
          <a:stretch/>
        </p:blipFill>
        <p:spPr>
          <a:xfrm>
            <a:off x="6383045" y="4336525"/>
            <a:ext cx="2760955" cy="2319045"/>
          </a:xfrm>
          <a:prstGeom prst="rect">
            <a:avLst/>
          </a:prstGeom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5477621A-E5DC-B452-AEE1-17B7FC3874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4336525"/>
            <a:ext cx="3092060" cy="23190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0" name="Picture 6">
            <a:extLst>
              <a:ext uri="{FF2B5EF4-FFF2-40B4-BE49-F238E27FC236}">
                <a16:creationId xmlns:a16="http://schemas.microsoft.com/office/drawing/2014/main" id="{B610AECD-D951-2FE4-01E6-8AFEB3716D2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077"/>
          <a:stretch/>
        </p:blipFill>
        <p:spPr bwMode="auto">
          <a:xfrm>
            <a:off x="0" y="1897148"/>
            <a:ext cx="2965142" cy="22014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 descr="A truck parked next to a pool&#10;&#10;Description automatically generated">
            <a:extLst>
              <a:ext uri="{FF2B5EF4-FFF2-40B4-BE49-F238E27FC236}">
                <a16:creationId xmlns:a16="http://schemas.microsoft.com/office/drawing/2014/main" id="{C6C3F8D9-E64E-F58A-4324-6B0D7640232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41006" y="1870626"/>
            <a:ext cx="3302994" cy="2201446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60A1EC51-9834-D598-AAA3-A339D9A6DAA4}"/>
              </a:ext>
            </a:extLst>
          </p:cNvPr>
          <p:cNvSpPr txBox="1"/>
          <p:nvPr/>
        </p:nvSpPr>
        <p:spPr>
          <a:xfrm>
            <a:off x="948610" y="4072072"/>
            <a:ext cx="106792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chemeClr val="bg1"/>
                </a:solidFill>
              </a:rPr>
              <a:t>Beach Club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55A00D5-F675-D82E-CB3E-2A06DA3CE0B8}"/>
              </a:ext>
            </a:extLst>
          </p:cNvPr>
          <p:cNvSpPr txBox="1"/>
          <p:nvPr/>
        </p:nvSpPr>
        <p:spPr>
          <a:xfrm>
            <a:off x="6980183" y="4063792"/>
            <a:ext cx="102463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chemeClr val="bg1"/>
                </a:solidFill>
              </a:rPr>
              <a:t>Yacht Club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A0B5CD2-4005-6CC5-DE05-94D0351989AA}"/>
              </a:ext>
            </a:extLst>
          </p:cNvPr>
          <p:cNvSpPr txBox="1"/>
          <p:nvPr/>
        </p:nvSpPr>
        <p:spPr>
          <a:xfrm>
            <a:off x="845507" y="6616476"/>
            <a:ext cx="139333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chemeClr val="bg1"/>
                </a:solidFill>
              </a:rPr>
              <a:t>Racquet Center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D1DF4A1-49F4-213D-021D-0ABC9A1AB9D6}"/>
              </a:ext>
            </a:extLst>
          </p:cNvPr>
          <p:cNvSpPr txBox="1"/>
          <p:nvPr/>
        </p:nvSpPr>
        <p:spPr>
          <a:xfrm>
            <a:off x="6989913" y="6616477"/>
            <a:ext cx="154721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chemeClr val="bg1"/>
                </a:solidFill>
              </a:rPr>
              <a:t>North Gate Bridge</a:t>
            </a:r>
          </a:p>
        </p:txBody>
      </p:sp>
      <p:pic>
        <p:nvPicPr>
          <p:cNvPr id="12" name="Picture 11" descr="A garden with plants in a row&#10;&#10;Description automatically generated with medium confidence">
            <a:extLst>
              <a:ext uri="{FF2B5EF4-FFF2-40B4-BE49-F238E27FC236}">
                <a16:creationId xmlns:a16="http://schemas.microsoft.com/office/drawing/2014/main" id="{CC89665A-CD53-9541-AA1F-C29F6FE5AC0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193397" y="4275080"/>
            <a:ext cx="2720560" cy="204042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322F9F76-9D9D-CE4D-E07C-20BCE305519B}"/>
              </a:ext>
            </a:extLst>
          </p:cNvPr>
          <p:cNvSpPr txBox="1"/>
          <p:nvPr/>
        </p:nvSpPr>
        <p:spPr>
          <a:xfrm>
            <a:off x="3992352" y="6616475"/>
            <a:ext cx="11592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chemeClr val="bg1"/>
                </a:solidFill>
              </a:rPr>
              <a:t>Landscaping</a:t>
            </a:r>
          </a:p>
        </p:txBody>
      </p:sp>
    </p:spTree>
    <p:extLst>
      <p:ext uri="{BB962C8B-B14F-4D97-AF65-F5344CB8AC3E}">
        <p14:creationId xmlns:p14="http://schemas.microsoft.com/office/powerpoint/2010/main" val="170751716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87672F3-EB3D-A2E9-5428-7EDED9DA73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E419AF-5063-8EFB-D5C0-94104772CD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North Gate</a:t>
            </a:r>
          </a:p>
        </p:txBody>
      </p:sp>
      <p:sp>
        <p:nvSpPr>
          <p:cNvPr id="3" name="Title 12">
            <a:extLst>
              <a:ext uri="{FF2B5EF4-FFF2-40B4-BE49-F238E27FC236}">
                <a16:creationId xmlns:a16="http://schemas.microsoft.com/office/drawing/2014/main" id="{E97F0850-CE68-2D06-3D01-F7652B414FC2}"/>
              </a:ext>
            </a:extLst>
          </p:cNvPr>
          <p:cNvSpPr txBox="1">
            <a:spLocks/>
          </p:cNvSpPr>
          <p:nvPr/>
        </p:nvSpPr>
        <p:spPr>
          <a:xfrm>
            <a:off x="217037" y="2681248"/>
            <a:ext cx="4354961" cy="2081430"/>
          </a:xfrm>
          <a:prstGeom prst="rect">
            <a:avLst/>
          </a:prstGeom>
        </p:spPr>
        <p:txBody>
          <a:bodyPr vert="horz" lIns="91440" tIns="45720" rIns="91440" bIns="0" rtlCol="0" anchor="t" anchorCtr="0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0" i="0" kern="1200" cap="all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2000" cap="none" dirty="0">
                <a:solidFill>
                  <a:prstClr val="black"/>
                </a:solidFill>
                <a:latin typeface="Century Gothic" panose="020B0502020202020204"/>
              </a:rPr>
              <a:t>Overgrowth of algae in north gate pond caused fountain not to work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2000" cap="none" dirty="0">
                <a:solidFill>
                  <a:prstClr val="black"/>
                </a:solidFill>
                <a:latin typeface="Century Gothic" panose="020B0502020202020204"/>
              </a:rPr>
              <a:t>Pond treated for algae week of May 6th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j-ea"/>
                <a:cs typeface="+mj-cs"/>
              </a:rPr>
              <a:t>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2000" cap="none" dirty="0">
                <a:solidFill>
                  <a:prstClr val="black"/>
                </a:solidFill>
                <a:latin typeface="Century Gothic" panose="020B0502020202020204"/>
              </a:rPr>
              <a:t>Fountain back in operation May 9</a:t>
            </a:r>
            <a:r>
              <a:rPr lang="en-US" sz="2000" cap="none" baseline="30000" dirty="0">
                <a:solidFill>
                  <a:prstClr val="black"/>
                </a:solidFill>
                <a:latin typeface="Century Gothic" panose="020B0502020202020204"/>
              </a:rPr>
              <a:t>th</a:t>
            </a:r>
            <a:r>
              <a:rPr lang="en-US" sz="2000" cap="none" dirty="0">
                <a:solidFill>
                  <a:prstClr val="black"/>
                </a:solidFill>
                <a:latin typeface="Century Gothic" panose="020B0502020202020204"/>
              </a:rPr>
              <a:t> 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j-ea"/>
              <a:cs typeface="+mj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j-ea"/>
              <a:cs typeface="+mj-cs"/>
            </a:endParaRPr>
          </a:p>
        </p:txBody>
      </p:sp>
      <p:pic>
        <p:nvPicPr>
          <p:cNvPr id="4" name="Picture 3" descr="A picture containing outdoor, fountain, sprinkler system, spring&#10;&#10;Description automatically generated">
            <a:extLst>
              <a:ext uri="{FF2B5EF4-FFF2-40B4-BE49-F238E27FC236}">
                <a16:creationId xmlns:a16="http://schemas.microsoft.com/office/drawing/2014/main" id="{DA938DAF-042F-B2C6-2846-E28A5A7F7DD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892259" y="2638225"/>
            <a:ext cx="4611090" cy="34583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951836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87672F3-EB3D-A2E9-5428-7EDED9DA73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E419AF-5063-8EFB-D5C0-94104772CD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Soft Shoreline</a:t>
            </a:r>
          </a:p>
        </p:txBody>
      </p:sp>
      <p:sp>
        <p:nvSpPr>
          <p:cNvPr id="3" name="Title 12">
            <a:extLst>
              <a:ext uri="{FF2B5EF4-FFF2-40B4-BE49-F238E27FC236}">
                <a16:creationId xmlns:a16="http://schemas.microsoft.com/office/drawing/2014/main" id="{E97F0850-CE68-2D06-3D01-F7652B414FC2}"/>
              </a:ext>
            </a:extLst>
          </p:cNvPr>
          <p:cNvSpPr txBox="1">
            <a:spLocks/>
          </p:cNvSpPr>
          <p:nvPr/>
        </p:nvSpPr>
        <p:spPr>
          <a:xfrm>
            <a:off x="217037" y="2681248"/>
            <a:ext cx="8438691" cy="2081430"/>
          </a:xfrm>
          <a:prstGeom prst="rect">
            <a:avLst/>
          </a:prstGeom>
        </p:spPr>
        <p:txBody>
          <a:bodyPr vert="horz" lIns="91440" tIns="45720" rIns="91440" bIns="0" rtlCol="0" anchor="t" anchorCtr="0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0" i="0" kern="1200" cap="all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2000" cap="none" dirty="0">
                <a:solidFill>
                  <a:prstClr val="black"/>
                </a:solidFill>
                <a:latin typeface="Century Gothic" panose="020B0502020202020204"/>
              </a:rPr>
              <a:t>Follow up meeting scheduled for May 14</a:t>
            </a:r>
            <a:r>
              <a:rPr lang="en-US" sz="2000" cap="none" baseline="30000" dirty="0">
                <a:solidFill>
                  <a:prstClr val="black"/>
                </a:solidFill>
                <a:latin typeface="Century Gothic" panose="020B0502020202020204"/>
              </a:rPr>
              <a:t>th</a:t>
            </a:r>
            <a:r>
              <a:rPr lang="en-US" sz="2000" cap="none" dirty="0">
                <a:solidFill>
                  <a:prstClr val="black"/>
                </a:solidFill>
                <a:latin typeface="Century Gothic" panose="020B0502020202020204"/>
              </a:rPr>
              <a:t> with Atlantic Coastal Bays rescheduled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j-ea"/>
                <a:cs typeface="+mj-cs"/>
              </a:rPr>
              <a:t>Will have more information next month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j-ea"/>
              <a:cs typeface="+mj-cs"/>
            </a:endParaRP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0F5BA4BE-CC70-3C6F-4543-BC58C95ABA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8272" y="4174724"/>
            <a:ext cx="4778550" cy="26832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8" name="Picture 2" descr="Protect the Turtles Wildlife Protection | Poster">
            <a:extLst>
              <a:ext uri="{FF2B5EF4-FFF2-40B4-BE49-F238E27FC236}">
                <a16:creationId xmlns:a16="http://schemas.microsoft.com/office/drawing/2014/main" id="{90BB62ED-04D0-6B94-FAFF-F7B8C5545F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43271" y="4174724"/>
            <a:ext cx="2012457" cy="26832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5112634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87672F3-EB3D-A2E9-5428-7EDED9DA73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E419AF-5063-8EFB-D5C0-94104772CD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Maintenance</a:t>
            </a:r>
          </a:p>
        </p:txBody>
      </p:sp>
      <p:sp>
        <p:nvSpPr>
          <p:cNvPr id="3" name="Title 12">
            <a:extLst>
              <a:ext uri="{FF2B5EF4-FFF2-40B4-BE49-F238E27FC236}">
                <a16:creationId xmlns:a16="http://schemas.microsoft.com/office/drawing/2014/main" id="{E97F0850-CE68-2D06-3D01-F7652B414FC2}"/>
              </a:ext>
            </a:extLst>
          </p:cNvPr>
          <p:cNvSpPr txBox="1">
            <a:spLocks/>
          </p:cNvSpPr>
          <p:nvPr/>
        </p:nvSpPr>
        <p:spPr>
          <a:xfrm>
            <a:off x="3741700" y="2193566"/>
            <a:ext cx="4656576" cy="1358092"/>
          </a:xfrm>
          <a:prstGeom prst="rect">
            <a:avLst/>
          </a:prstGeom>
        </p:spPr>
        <p:txBody>
          <a:bodyPr vert="horz" lIns="91440" tIns="45720" rIns="91440" bIns="0" rtlCol="0" anchor="t" anchorCtr="0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0" i="0" kern="1200" cap="all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2000" cap="none" dirty="0">
                <a:solidFill>
                  <a:prstClr val="black"/>
                </a:solidFill>
                <a:latin typeface="Century Gothic" panose="020B0502020202020204"/>
              </a:rPr>
              <a:t>Racquet Sports</a:t>
            </a:r>
          </a:p>
          <a:p>
            <a:pPr marL="800100" lvl="1" indent="-342900"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1600" cap="none" dirty="0">
                <a:solidFill>
                  <a:prstClr val="black"/>
                </a:solidFill>
                <a:latin typeface="Century Gothic" panose="020B0502020202020204"/>
                <a:ea typeface="+mj-ea"/>
                <a:cs typeface="+mj-cs"/>
              </a:rPr>
              <a:t>Clay courts resurfaced</a:t>
            </a:r>
            <a:endParaRPr lang="en-US" sz="1600" dirty="0">
              <a:solidFill>
                <a:prstClr val="black"/>
              </a:solidFill>
              <a:latin typeface="Century Gothic" panose="020B0502020202020204"/>
              <a:ea typeface="+mj-ea"/>
              <a:cs typeface="+mj-cs"/>
            </a:endParaRPr>
          </a:p>
          <a:p>
            <a:pPr marL="800100" lvl="1" indent="-342900"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j-ea"/>
                <a:cs typeface="+mj-cs"/>
              </a:rPr>
              <a:t>ATC to evaluate cracks on pickleball courts in June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j-ea"/>
              <a:cs typeface="+mj-cs"/>
            </a:endParaRPr>
          </a:p>
        </p:txBody>
      </p:sp>
      <p:pic>
        <p:nvPicPr>
          <p:cNvPr id="5" name="Picture 4" descr="A tennis court with trees in the background&#10;&#10;Description automatically generated">
            <a:extLst>
              <a:ext uri="{FF2B5EF4-FFF2-40B4-BE49-F238E27FC236}">
                <a16:creationId xmlns:a16="http://schemas.microsoft.com/office/drawing/2014/main" id="{ED5406AF-0860-20FB-7666-70C7775BEA6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193566"/>
            <a:ext cx="3741700" cy="2493843"/>
          </a:xfrm>
          <a:prstGeom prst="rect">
            <a:avLst/>
          </a:prstGeom>
        </p:spPr>
      </p:pic>
      <p:sp>
        <p:nvSpPr>
          <p:cNvPr id="4" name="Title 12">
            <a:extLst>
              <a:ext uri="{FF2B5EF4-FFF2-40B4-BE49-F238E27FC236}">
                <a16:creationId xmlns:a16="http://schemas.microsoft.com/office/drawing/2014/main" id="{D9C1F897-8F5B-9FF1-1195-5C76CB1EBFF6}"/>
              </a:ext>
            </a:extLst>
          </p:cNvPr>
          <p:cNvSpPr txBox="1">
            <a:spLocks/>
          </p:cNvSpPr>
          <p:nvPr/>
        </p:nvSpPr>
        <p:spPr>
          <a:xfrm>
            <a:off x="2213314" y="4965576"/>
            <a:ext cx="4243526" cy="1892424"/>
          </a:xfrm>
          <a:prstGeom prst="rect">
            <a:avLst/>
          </a:prstGeom>
        </p:spPr>
        <p:txBody>
          <a:bodyPr vert="horz" lIns="91440" tIns="45720" rIns="91440" bIns="0" rtlCol="0" anchor="t" anchorCtr="0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0" i="0" kern="1200" cap="all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2000" cap="none" dirty="0">
                <a:solidFill>
                  <a:prstClr val="black"/>
                </a:solidFill>
                <a:latin typeface="Century Gothic" panose="020B0502020202020204"/>
              </a:rPr>
              <a:t>Beach Club</a:t>
            </a:r>
          </a:p>
          <a:p>
            <a:pPr marL="800100" lvl="1" indent="-342900"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1600" cap="none" dirty="0">
                <a:solidFill>
                  <a:prstClr val="black"/>
                </a:solidFill>
                <a:latin typeface="Century Gothic" panose="020B0502020202020204"/>
                <a:ea typeface="+mj-ea"/>
                <a:cs typeface="+mj-cs"/>
              </a:rPr>
              <a:t>Replaced board and railings where they needed to be replaced</a:t>
            </a:r>
          </a:p>
          <a:p>
            <a:pPr marL="800100" lvl="1" indent="-342900"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kumimoji="0" lang="en-US" sz="1600" b="0" i="0" u="none" strike="noStrike" kern="1200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j-ea"/>
                <a:cs typeface="+mj-cs"/>
              </a:rPr>
              <a:t>Deck painted</a:t>
            </a:r>
          </a:p>
          <a:p>
            <a:pPr marL="800100" lvl="1" indent="-342900"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1600" cap="none" dirty="0">
                <a:solidFill>
                  <a:prstClr val="black"/>
                </a:solidFill>
                <a:latin typeface="Century Gothic" panose="020B0502020202020204"/>
                <a:ea typeface="+mj-ea"/>
                <a:cs typeface="+mj-cs"/>
              </a:rPr>
              <a:t>All items on checkli</a:t>
            </a:r>
            <a:r>
              <a:rPr lang="en-US" sz="1600" dirty="0">
                <a:solidFill>
                  <a:prstClr val="black"/>
                </a:solidFill>
                <a:latin typeface="Century Gothic" panose="020B0502020202020204"/>
                <a:ea typeface="+mj-ea"/>
                <a:cs typeface="+mj-cs"/>
              </a:rPr>
              <a:t>st completed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j-ea"/>
              <a:cs typeface="+mj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j-ea"/>
              <a:cs typeface="+mj-cs"/>
            </a:endParaRPr>
          </a:p>
        </p:txBody>
      </p:sp>
      <p:pic>
        <p:nvPicPr>
          <p:cNvPr id="8" name="Picture 7" descr="A deck with a railing&#10;&#10;Description automatically generated">
            <a:extLst>
              <a:ext uri="{FF2B5EF4-FFF2-40B4-BE49-F238E27FC236}">
                <a16:creationId xmlns:a16="http://schemas.microsoft.com/office/drawing/2014/main" id="{8A4EE0C8-F118-2AB2-D4D9-8588F3238FE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6840" y="3497802"/>
            <a:ext cx="2520149" cy="33601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547201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87672F3-EB3D-A2E9-5428-7EDED9DA73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E419AF-5063-8EFB-D5C0-94104772CD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Amenities – Aquatics </a:t>
            </a:r>
          </a:p>
        </p:txBody>
      </p:sp>
      <p:sp>
        <p:nvSpPr>
          <p:cNvPr id="3" name="Title 12">
            <a:extLst>
              <a:ext uri="{FF2B5EF4-FFF2-40B4-BE49-F238E27FC236}">
                <a16:creationId xmlns:a16="http://schemas.microsoft.com/office/drawing/2014/main" id="{E97F0850-CE68-2D06-3D01-F7652B414FC2}"/>
              </a:ext>
            </a:extLst>
          </p:cNvPr>
          <p:cNvSpPr txBox="1">
            <a:spLocks/>
          </p:cNvSpPr>
          <p:nvPr/>
        </p:nvSpPr>
        <p:spPr>
          <a:xfrm>
            <a:off x="-1" y="2095130"/>
            <a:ext cx="9144001" cy="3844031"/>
          </a:xfrm>
          <a:prstGeom prst="rect">
            <a:avLst/>
          </a:prstGeom>
        </p:spPr>
        <p:txBody>
          <a:bodyPr vert="horz" lIns="91440" tIns="45720" rIns="91440" bIns="0" rtlCol="0" anchor="t" anchorCtr="0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0" i="0" kern="1200" cap="all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marL="342900" indent="-342900" defTabSz="914400">
              <a:lnSpc>
                <a:spcPct val="100000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Pools getting ready for season – all scheduled to be open on May 25</a:t>
            </a:r>
            <a:r>
              <a:rPr kumimoji="0" lang="en-US" sz="1600" b="0" i="0" u="none" strike="noStrike" kern="12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th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lang="en-US" sz="1600" dirty="0">
                <a:solidFill>
                  <a:prstClr val="black"/>
                </a:solidFill>
                <a:latin typeface="Century Gothic" panose="020B0502020202020204"/>
              </a:rPr>
              <a:t> </a:t>
            </a:r>
          </a:p>
          <a:p>
            <a:pPr marL="800100" lvl="1" indent="-342900"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1400" dirty="0">
                <a:solidFill>
                  <a:prstClr val="black"/>
                </a:solidFill>
                <a:latin typeface="Century Gothic" panose="020B0502020202020204"/>
              </a:rPr>
              <a:t>All pools cleaned and furniture out</a:t>
            </a:r>
          </a:p>
          <a:p>
            <a:pPr marL="800100" lvl="1" indent="-342900"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1400" dirty="0">
                <a:solidFill>
                  <a:prstClr val="black"/>
                </a:solidFill>
                <a:latin typeface="Century Gothic" panose="020B0502020202020204"/>
              </a:rPr>
              <a:t>Maintenance being done inside buildings (painting, repairs, cleaning)</a:t>
            </a:r>
          </a:p>
          <a:p>
            <a:pPr marL="342900" indent="-342900" defTabSz="914400">
              <a:lnSpc>
                <a:spcPct val="100000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Training staff:</a:t>
            </a:r>
          </a:p>
          <a:p>
            <a:pPr marL="800100" lvl="1" indent="-342900"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Lifeguard orientation scheduled for June when all lifeguards are all on staff</a:t>
            </a:r>
          </a:p>
          <a:p>
            <a:pPr marL="800100" lvl="1" indent="-342900"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1400" dirty="0">
                <a:solidFill>
                  <a:prstClr val="black"/>
                </a:solidFill>
                <a:latin typeface="Century Gothic" panose="020B0502020202020204"/>
              </a:rPr>
              <a:t>Conducting front desk training this week and next</a:t>
            </a: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Staffing</a:t>
            </a:r>
          </a:p>
          <a:p>
            <a:pPr marL="800100" lvl="1" indent="-342900"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1400" dirty="0">
                <a:solidFill>
                  <a:prstClr val="black"/>
                </a:solidFill>
                <a:latin typeface="Century Gothic" panose="020B0502020202020204"/>
              </a:rPr>
              <a:t>Fully-staffed lifeguards; need employees for Beach Parking and Front Desk at pools</a:t>
            </a: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Classes/Events</a:t>
            </a:r>
          </a:p>
          <a:p>
            <a:pPr marL="800100" lvl="1" indent="-342900"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1400" dirty="0">
                <a:solidFill>
                  <a:prstClr val="black"/>
                </a:solidFill>
                <a:latin typeface="Century Gothic" panose="020B0502020202020204"/>
              </a:rPr>
              <a:t>Classes and lessons are filling up for summer</a:t>
            </a:r>
          </a:p>
          <a:p>
            <a:pPr marL="800100" lvl="1" indent="-342900"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1400" dirty="0">
                <a:solidFill>
                  <a:prstClr val="black"/>
                </a:solidFill>
              </a:rPr>
              <a:t>New Classes:  Bike/Tramp, Water Volleyball</a:t>
            </a:r>
          </a:p>
          <a:p>
            <a:pPr marL="800100" lvl="1" indent="-342900"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Private parties at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Spo</a:t>
            </a:r>
            <a:r>
              <a:rPr lang="en-US" sz="1400" dirty="0" err="1">
                <a:solidFill>
                  <a:prstClr val="black"/>
                </a:solidFill>
                <a:latin typeface="Century Gothic" panose="020B0502020202020204"/>
              </a:rPr>
              <a:t>rts</a:t>
            </a:r>
            <a:r>
              <a:rPr lang="en-US" sz="1400" dirty="0">
                <a:solidFill>
                  <a:prstClr val="black"/>
                </a:solidFill>
                <a:latin typeface="Century Gothic" panose="020B0502020202020204"/>
              </a:rPr>
              <a:t> Core booked up to July</a:t>
            </a:r>
          </a:p>
          <a:p>
            <a:pPr marL="800100" lvl="1" indent="-342900"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1400" dirty="0">
                <a:solidFill>
                  <a:prstClr val="black"/>
                </a:solidFill>
                <a:latin typeface="Century Gothic" panose="020B0502020202020204"/>
              </a:rPr>
              <a:t>Junior Lifeguard returning this year </a:t>
            </a:r>
          </a:p>
          <a:p>
            <a:pPr marL="800100" lvl="1" indent="-342900"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School</a:t>
            </a:r>
            <a:r>
              <a:rPr lang="en-US" sz="1400" dirty="0">
                <a:solidFill>
                  <a:prstClr val="black"/>
                </a:solidFill>
                <a:latin typeface="Century Gothic" panose="020B0502020202020204"/>
              </a:rPr>
              <a:t>’s Out Splash Party:  June 15</a:t>
            </a:r>
            <a:r>
              <a:rPr lang="en-US" sz="1400" baseline="30000" dirty="0">
                <a:solidFill>
                  <a:prstClr val="black"/>
                </a:solidFill>
                <a:latin typeface="Century Gothic" panose="020B0502020202020204"/>
              </a:rPr>
              <a:t>th</a:t>
            </a:r>
            <a:endParaRPr lang="en-US" sz="1400" dirty="0">
              <a:solidFill>
                <a:prstClr val="black"/>
              </a:solidFill>
              <a:latin typeface="Century Gothic" panose="020B0502020202020204"/>
            </a:endParaRPr>
          </a:p>
          <a:p>
            <a:pPr marL="800100" lvl="1" indent="-342900"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Family Splash Nights:  July </a:t>
            </a:r>
            <a:r>
              <a:rPr lang="en-US" sz="1400" dirty="0">
                <a:solidFill>
                  <a:prstClr val="black"/>
                </a:solidFill>
                <a:latin typeface="Century Gothic" panose="020B0502020202020204"/>
              </a:rPr>
              <a:t>6</a:t>
            </a:r>
            <a:r>
              <a:rPr lang="en-US" sz="1400" baseline="30000" dirty="0">
                <a:solidFill>
                  <a:prstClr val="black"/>
                </a:solidFill>
                <a:latin typeface="Century Gothic" panose="020B0502020202020204"/>
              </a:rPr>
              <a:t>th</a:t>
            </a:r>
            <a:r>
              <a:rPr lang="en-US" sz="1400" dirty="0">
                <a:solidFill>
                  <a:prstClr val="black"/>
                </a:solidFill>
                <a:latin typeface="Century Gothic" panose="020B0502020202020204"/>
              </a:rPr>
              <a:t>, Aug. 3</a:t>
            </a:r>
            <a:r>
              <a:rPr lang="en-US" sz="1400" baseline="30000" dirty="0">
                <a:solidFill>
                  <a:prstClr val="black"/>
                </a:solidFill>
                <a:latin typeface="Century Gothic" panose="020B0502020202020204"/>
              </a:rPr>
              <a:t>rd</a:t>
            </a:r>
            <a:r>
              <a:rPr lang="en-US" sz="1400" dirty="0">
                <a:solidFill>
                  <a:prstClr val="black"/>
                </a:solidFill>
                <a:latin typeface="Century Gothic" panose="020B0502020202020204"/>
              </a:rPr>
              <a:t>, Aug. 31</a:t>
            </a:r>
            <a:r>
              <a:rPr lang="en-US" sz="1400" baseline="30000" dirty="0">
                <a:solidFill>
                  <a:prstClr val="black"/>
                </a:solidFill>
                <a:latin typeface="Century Gothic" panose="020B0502020202020204"/>
              </a:rPr>
              <a:t>st</a:t>
            </a:r>
            <a:r>
              <a:rPr lang="en-US" sz="1400" dirty="0">
                <a:solidFill>
                  <a:prstClr val="black"/>
                </a:solidFill>
                <a:latin typeface="Century Gothic" panose="020B0502020202020204"/>
              </a:rPr>
              <a:t> 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  <a:p>
            <a:pPr marR="0" lvl="1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j-ea"/>
              <a:cs typeface="+mj-cs"/>
            </a:endParaRPr>
          </a:p>
        </p:txBody>
      </p:sp>
      <p:pic>
        <p:nvPicPr>
          <p:cNvPr id="5" name="Picture 4" descr="A fenced area with a lot of bicycles and a parking lot&#10;&#10;Description automatically generated">
            <a:extLst>
              <a:ext uri="{FF2B5EF4-FFF2-40B4-BE49-F238E27FC236}">
                <a16:creationId xmlns:a16="http://schemas.microsoft.com/office/drawing/2014/main" id="{455AE500-A8DA-3B65-2C21-D54553EE864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39161" y="4454370"/>
            <a:ext cx="3204839" cy="24036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011864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87672F3-EB3D-A2E9-5428-7EDED9DA73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E419AF-5063-8EFB-D5C0-94104772CD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5107" y="447188"/>
            <a:ext cx="8389398" cy="970450"/>
          </a:xfrm>
        </p:spPr>
        <p:txBody>
          <a:bodyPr/>
          <a:lstStyle/>
          <a:p>
            <a:pPr algn="ctr"/>
            <a:r>
              <a:rPr lang="en-US" dirty="0"/>
              <a:t>Amenities – Recreation &amp; Parks</a:t>
            </a:r>
          </a:p>
        </p:txBody>
      </p:sp>
      <p:sp>
        <p:nvSpPr>
          <p:cNvPr id="4" name="Title 12">
            <a:extLst>
              <a:ext uri="{FF2B5EF4-FFF2-40B4-BE49-F238E27FC236}">
                <a16:creationId xmlns:a16="http://schemas.microsoft.com/office/drawing/2014/main" id="{D9C1F897-8F5B-9FF1-1195-5C76CB1EBFF6}"/>
              </a:ext>
            </a:extLst>
          </p:cNvPr>
          <p:cNvSpPr txBox="1">
            <a:spLocks/>
          </p:cNvSpPr>
          <p:nvPr/>
        </p:nvSpPr>
        <p:spPr>
          <a:xfrm>
            <a:off x="170746" y="2352393"/>
            <a:ext cx="8973254" cy="1358092"/>
          </a:xfrm>
          <a:prstGeom prst="rect">
            <a:avLst/>
          </a:prstGeom>
        </p:spPr>
        <p:txBody>
          <a:bodyPr vert="horz" lIns="91440" tIns="45720" rIns="91440" bIns="0" rtlCol="0" anchor="t" anchorCtr="0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0" i="0" kern="1200" cap="all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marL="347663" marR="0" lvl="1" indent="-34290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Annual community bike ride a success</a:t>
            </a:r>
          </a:p>
          <a:p>
            <a:pPr marL="347663" marR="0" lvl="1" indent="-34290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2000" dirty="0">
                <a:solidFill>
                  <a:prstClr val="black"/>
                </a:solidFill>
                <a:latin typeface="Century Gothic" panose="020B0502020202020204"/>
              </a:rPr>
              <a:t>Bay Day to be held on Sunday, May 19</a:t>
            </a:r>
            <a:r>
              <a:rPr lang="en-US" sz="2000" baseline="30000" dirty="0">
                <a:solidFill>
                  <a:prstClr val="black"/>
                </a:solidFill>
                <a:latin typeface="Century Gothic" panose="020B0502020202020204"/>
              </a:rPr>
              <a:t>th</a:t>
            </a:r>
            <a:r>
              <a:rPr lang="en-US" sz="2000" dirty="0">
                <a:solidFill>
                  <a:prstClr val="black"/>
                </a:solidFill>
                <a:latin typeface="Century Gothic" panose="020B0502020202020204"/>
              </a:rPr>
              <a:t> from 10:00 a.m. – 3:00 p.m.</a:t>
            </a:r>
          </a:p>
          <a:p>
            <a:pPr marL="347663" marR="0" lvl="1" indent="-34290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New classes being offered:  yoga, chair yoga, Fit4Core (injury prevention), body boot camp, and girls flag football</a:t>
            </a:r>
          </a:p>
          <a:p>
            <a:pPr marL="347663" marR="0" lvl="1" indent="-34290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2000" dirty="0">
                <a:solidFill>
                  <a:prstClr val="black"/>
                </a:solidFill>
                <a:latin typeface="Century Gothic" panose="020B0502020202020204"/>
              </a:rPr>
              <a:t>Park sign upgrades to Racquet Center, Community Gardens, and installation of communication sign (non-verbal) at Bainbridge, Manklin, and White Horse Park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  <a:p>
            <a:pPr marL="800100" marR="0" lvl="1" indent="-34290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j-ea"/>
              <a:cs typeface="+mj-cs"/>
            </a:endParaRPr>
          </a:p>
        </p:txBody>
      </p:sp>
      <p:pic>
        <p:nvPicPr>
          <p:cNvPr id="6" name="Picture 5" descr="A blue sign with white text&#10;&#10;Description automatically generated">
            <a:extLst>
              <a:ext uri="{FF2B5EF4-FFF2-40B4-BE49-F238E27FC236}">
                <a16:creationId xmlns:a16="http://schemas.microsoft.com/office/drawing/2014/main" id="{248CD7FA-6B8A-2ADB-B723-1D52CAF1160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91" y="4923114"/>
            <a:ext cx="3353689" cy="1864619"/>
          </a:xfrm>
          <a:prstGeom prst="rect">
            <a:avLst/>
          </a:prstGeom>
        </p:spPr>
      </p:pic>
      <p:pic>
        <p:nvPicPr>
          <p:cNvPr id="9" name="Picture 8" descr="A logo for a community gardens&#10;&#10;Description automatically generated">
            <a:extLst>
              <a:ext uri="{FF2B5EF4-FFF2-40B4-BE49-F238E27FC236}">
                <a16:creationId xmlns:a16="http://schemas.microsoft.com/office/drawing/2014/main" id="{6C2F869D-F53E-3D23-1BD4-FD067222483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53414" y="4916763"/>
            <a:ext cx="2494626" cy="187097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F59F85ED-248A-0C62-AA43-07BAD35B275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01305" y="4684688"/>
            <a:ext cx="3111676" cy="2173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823791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914C5DA-C341-6BD1-96DD-E154060121C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586" t="12398" r="11120" b="13563"/>
          <a:stretch/>
        </p:blipFill>
        <p:spPr>
          <a:xfrm>
            <a:off x="355107" y="2228296"/>
            <a:ext cx="8611338" cy="4305669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0F41D95E-8E3B-71E2-9EC0-B2EE90AF56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5107" y="447187"/>
            <a:ext cx="8389398" cy="1097527"/>
          </a:xfrm>
        </p:spPr>
        <p:txBody>
          <a:bodyPr/>
          <a:lstStyle/>
          <a:p>
            <a:pPr algn="ctr"/>
            <a:r>
              <a:rPr lang="en-US" dirty="0"/>
              <a:t>Amenities – Recreation &amp; Parks</a:t>
            </a:r>
            <a:br>
              <a:rPr lang="en-US" dirty="0"/>
            </a:br>
            <a:r>
              <a:rPr lang="en-US" b="0" dirty="0"/>
              <a:t>(continued)</a:t>
            </a:r>
          </a:p>
        </p:txBody>
      </p:sp>
    </p:spTree>
    <p:extLst>
      <p:ext uri="{BB962C8B-B14F-4D97-AF65-F5344CB8AC3E}">
        <p14:creationId xmlns:p14="http://schemas.microsoft.com/office/powerpoint/2010/main" val="4576705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Freeform 6">
            <a:extLst>
              <a:ext uri="{FF2B5EF4-FFF2-40B4-BE49-F238E27FC236}">
                <a16:creationId xmlns:a16="http://schemas.microsoft.com/office/drawing/2014/main" id="{8775F366-526C-4C42-8931-696FFE8AA5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0" y="-3175"/>
            <a:ext cx="9144000" cy="5203825"/>
          </a:xfrm>
          <a:custGeom>
            <a:avLst/>
            <a:gdLst/>
            <a:ahLst/>
            <a:cxnLst/>
            <a:rect l="0" t="0" r="r" b="b"/>
            <a:pathLst>
              <a:path w="5760" h="3278">
                <a:moveTo>
                  <a:pt x="5760" y="0"/>
                </a:moveTo>
                <a:lnTo>
                  <a:pt x="0" y="0"/>
                </a:lnTo>
                <a:lnTo>
                  <a:pt x="0" y="3090"/>
                </a:lnTo>
                <a:lnTo>
                  <a:pt x="943" y="3090"/>
                </a:lnTo>
                <a:lnTo>
                  <a:pt x="1123" y="3270"/>
                </a:lnTo>
                <a:lnTo>
                  <a:pt x="1123" y="3270"/>
                </a:lnTo>
                <a:lnTo>
                  <a:pt x="1127" y="3272"/>
                </a:lnTo>
                <a:lnTo>
                  <a:pt x="1133" y="3275"/>
                </a:lnTo>
                <a:lnTo>
                  <a:pt x="1139" y="3278"/>
                </a:lnTo>
                <a:lnTo>
                  <a:pt x="1144" y="3278"/>
                </a:lnTo>
                <a:lnTo>
                  <a:pt x="1150" y="3278"/>
                </a:lnTo>
                <a:lnTo>
                  <a:pt x="1155" y="3275"/>
                </a:lnTo>
                <a:lnTo>
                  <a:pt x="1161" y="3272"/>
                </a:lnTo>
                <a:lnTo>
                  <a:pt x="1165" y="3270"/>
                </a:lnTo>
                <a:lnTo>
                  <a:pt x="1345" y="3090"/>
                </a:lnTo>
                <a:lnTo>
                  <a:pt x="5760" y="3090"/>
                </a:lnTo>
                <a:lnTo>
                  <a:pt x="5760" y="0"/>
                </a:lnTo>
                <a:close/>
              </a:path>
            </a:pathLst>
          </a:custGeom>
          <a:ln/>
          <a:effectLst/>
          <a:extLst>
            <a:ext uri="{91240B29-F687-4f45-9708-019B960494DF}">
              <a14:hiddenLine xmlns:a16="http://schemas.microsoft.com/office/drawing/2014/main"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 useBgFill="1">
        <p:nvSpPr>
          <p:cNvPr id="20" name="Rectangle 19">
            <a:extLst>
              <a:ext uri="{FF2B5EF4-FFF2-40B4-BE49-F238E27FC236}">
                <a16:creationId xmlns:a16="http://schemas.microsoft.com/office/drawing/2014/main" id="{597EA66B-2AAB-42B0-9F9D-38920D8D82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723899" y="885433"/>
            <a:ext cx="7696201" cy="2543567"/>
          </a:xfrm>
          <a:effectLst/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5400" dirty="0">
                <a:solidFill>
                  <a:schemeClr val="tx1"/>
                </a:solidFill>
                <a:cs typeface="+mj-cs"/>
              </a:rPr>
              <a:t>Approval of Agenda</a:t>
            </a:r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D360EBE3-31BB-422F-AA87-FA3873DAE4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rot="10800000">
            <a:off x="0" y="5388384"/>
            <a:ext cx="9144000" cy="1469616"/>
          </a:xfrm>
          <a:custGeom>
            <a:avLst/>
            <a:gdLst>
              <a:gd name="connsiteX0" fmla="*/ 6113881 w 12192000"/>
              <a:gd name="connsiteY0" fmla="*/ 1469616 h 1469616"/>
              <a:gd name="connsiteX1" fmla="*/ 6101181 w 12192000"/>
              <a:gd name="connsiteY1" fmla="*/ 1469616 h 1469616"/>
              <a:gd name="connsiteX2" fmla="*/ 6090598 w 12192000"/>
              <a:gd name="connsiteY2" fmla="*/ 1469616 h 1469616"/>
              <a:gd name="connsiteX3" fmla="*/ 6077897 w 12192000"/>
              <a:gd name="connsiteY3" fmla="*/ 1464854 h 1469616"/>
              <a:gd name="connsiteX4" fmla="*/ 6065198 w 12192000"/>
              <a:gd name="connsiteY4" fmla="*/ 1460091 h 1469616"/>
              <a:gd name="connsiteX5" fmla="*/ 6056731 w 12192000"/>
              <a:gd name="connsiteY5" fmla="*/ 1456916 h 1469616"/>
              <a:gd name="connsiteX6" fmla="*/ 5678033 w 12192000"/>
              <a:gd name="connsiteY6" fmla="*/ 1172892 h 1469616"/>
              <a:gd name="connsiteX7" fmla="*/ 0 w 12192000"/>
              <a:gd name="connsiteY7" fmla="*/ 1172892 h 1469616"/>
              <a:gd name="connsiteX8" fmla="*/ 0 w 12192000"/>
              <a:gd name="connsiteY8" fmla="*/ 1162370 h 1469616"/>
              <a:gd name="connsiteX9" fmla="*/ 0 w 12192000"/>
              <a:gd name="connsiteY9" fmla="*/ 403347 h 1469616"/>
              <a:gd name="connsiteX10" fmla="*/ 0 w 12192000"/>
              <a:gd name="connsiteY10" fmla="*/ 0 h 1469616"/>
              <a:gd name="connsiteX11" fmla="*/ 12192000 w 12192000"/>
              <a:gd name="connsiteY11" fmla="*/ 0 h 1469616"/>
              <a:gd name="connsiteX12" fmla="*/ 12192000 w 12192000"/>
              <a:gd name="connsiteY12" fmla="*/ 403347 h 1469616"/>
              <a:gd name="connsiteX13" fmla="*/ 12192000 w 12192000"/>
              <a:gd name="connsiteY13" fmla="*/ 1162370 h 1469616"/>
              <a:gd name="connsiteX14" fmla="*/ 12192000 w 12192000"/>
              <a:gd name="connsiteY14" fmla="*/ 1172892 h 1469616"/>
              <a:gd name="connsiteX15" fmla="*/ 6524330 w 12192000"/>
              <a:gd name="connsiteY15" fmla="*/ 1172892 h 1469616"/>
              <a:gd name="connsiteX16" fmla="*/ 6145631 w 12192000"/>
              <a:gd name="connsiteY16" fmla="*/ 1456916 h 1469616"/>
              <a:gd name="connsiteX17" fmla="*/ 6137163 w 12192000"/>
              <a:gd name="connsiteY17" fmla="*/ 1460091 h 1469616"/>
              <a:gd name="connsiteX18" fmla="*/ 6124463 w 12192000"/>
              <a:gd name="connsiteY18" fmla="*/ 1464854 h 14696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12192000" h="1469616">
                <a:moveTo>
                  <a:pt x="6113881" y="1469616"/>
                </a:moveTo>
                <a:lnTo>
                  <a:pt x="6101181" y="1469616"/>
                </a:lnTo>
                <a:lnTo>
                  <a:pt x="6090598" y="1469616"/>
                </a:lnTo>
                <a:lnTo>
                  <a:pt x="6077897" y="1464854"/>
                </a:lnTo>
                <a:lnTo>
                  <a:pt x="6065198" y="1460091"/>
                </a:lnTo>
                <a:lnTo>
                  <a:pt x="6056731" y="1456916"/>
                </a:lnTo>
                <a:lnTo>
                  <a:pt x="5678033" y="1172892"/>
                </a:lnTo>
                <a:lnTo>
                  <a:pt x="0" y="1172892"/>
                </a:lnTo>
                <a:lnTo>
                  <a:pt x="0" y="1162370"/>
                </a:lnTo>
                <a:lnTo>
                  <a:pt x="0" y="403347"/>
                </a:lnTo>
                <a:lnTo>
                  <a:pt x="0" y="0"/>
                </a:lnTo>
                <a:lnTo>
                  <a:pt x="12192000" y="0"/>
                </a:lnTo>
                <a:lnTo>
                  <a:pt x="12192000" y="403347"/>
                </a:lnTo>
                <a:lnTo>
                  <a:pt x="12192000" y="1162370"/>
                </a:lnTo>
                <a:lnTo>
                  <a:pt x="12192000" y="1172892"/>
                </a:lnTo>
                <a:lnTo>
                  <a:pt x="6524330" y="1172892"/>
                </a:lnTo>
                <a:lnTo>
                  <a:pt x="6145631" y="1456916"/>
                </a:lnTo>
                <a:lnTo>
                  <a:pt x="6137163" y="1460091"/>
                </a:lnTo>
                <a:lnTo>
                  <a:pt x="6124463" y="1464854"/>
                </a:lnTo>
                <a:close/>
              </a:path>
            </a:pathLst>
          </a:custGeom>
          <a:ln>
            <a:noFill/>
          </a:ln>
          <a:effectLst/>
          <a:extLst>
            <a:ext uri="{91240B29-F687-4f45-9708-019B960494DF}">
              <a14:hiddenLine xmlns:a14="http://schemas.microsoft.com/office/drawing/2010/main" xmlns:p14="http://schemas.microsoft.com/office/powerpoint/2010/main" xmlns:a16="http://schemas.microsoft.com/office/drawing/2014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808845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87672F3-EB3D-A2E9-5428-7EDED9DA73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E419AF-5063-8EFB-D5C0-94104772CD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Roads</a:t>
            </a:r>
          </a:p>
        </p:txBody>
      </p:sp>
      <p:sp>
        <p:nvSpPr>
          <p:cNvPr id="7" name="Title 12">
            <a:extLst>
              <a:ext uri="{FF2B5EF4-FFF2-40B4-BE49-F238E27FC236}">
                <a16:creationId xmlns:a16="http://schemas.microsoft.com/office/drawing/2014/main" id="{42666314-3D73-8B9D-2B4E-4C0F93AA1B05}"/>
              </a:ext>
            </a:extLst>
          </p:cNvPr>
          <p:cNvSpPr txBox="1">
            <a:spLocks/>
          </p:cNvSpPr>
          <p:nvPr/>
        </p:nvSpPr>
        <p:spPr>
          <a:xfrm>
            <a:off x="295031" y="2413162"/>
            <a:ext cx="8653660" cy="1358092"/>
          </a:xfrm>
          <a:prstGeom prst="rect">
            <a:avLst/>
          </a:prstGeom>
        </p:spPr>
        <p:txBody>
          <a:bodyPr vert="horz" lIns="91440" tIns="45720" rIns="91440" bIns="0" rtlCol="0" anchor="t" anchorCtr="0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0" i="0" kern="1200" cap="all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marL="346075" marR="0" lvl="1" indent="-346075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Road paving completed on approximately 3 miles of road </a:t>
            </a:r>
          </a:p>
          <a:p>
            <a:pPr marL="346075" marR="0" lvl="1" indent="-346075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2000" dirty="0">
                <a:solidFill>
                  <a:prstClr val="black"/>
                </a:solidFill>
                <a:latin typeface="Century Gothic" panose="020B0502020202020204"/>
              </a:rPr>
              <a:t>Work done 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by Asphalt Maintenance LLC</a:t>
            </a:r>
          </a:p>
          <a:p>
            <a:pPr marL="346075" marR="0" lvl="1" indent="-346075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2000" dirty="0">
                <a:solidFill>
                  <a:prstClr val="black"/>
                </a:solidFill>
                <a:latin typeface="Century Gothic" panose="020B0502020202020204"/>
              </a:rPr>
              <a:t>Total cost:  $356,618.20</a:t>
            </a:r>
          </a:p>
          <a:p>
            <a:pPr marL="346075" marR="0" lvl="1" indent="-346075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Roads completed:</a:t>
            </a:r>
          </a:p>
          <a:p>
            <a:pPr marL="803275" marR="0" lvl="2" indent="-346075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Battersea Road, Canal Road, Deerfield Court, Driftwood Lane Moonraker Road, St. Martins Lane, Waters Edge Court, Wharf Court</a:t>
            </a:r>
          </a:p>
          <a:p>
            <a:pPr marL="346075" lvl="1" indent="-346075"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2000" dirty="0">
                <a:solidFill>
                  <a:prstClr val="black"/>
                </a:solidFill>
                <a:latin typeface="Century Gothic" panose="020B0502020202020204"/>
              </a:rPr>
              <a:t>Minor patching remains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62811682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87672F3-EB3D-A2E9-5428-7EDED9DA73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E419AF-5063-8EFB-D5C0-94104772CD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Mailboxes</a:t>
            </a:r>
          </a:p>
        </p:txBody>
      </p:sp>
      <p:sp>
        <p:nvSpPr>
          <p:cNvPr id="7" name="Title 12">
            <a:extLst>
              <a:ext uri="{FF2B5EF4-FFF2-40B4-BE49-F238E27FC236}">
                <a16:creationId xmlns:a16="http://schemas.microsoft.com/office/drawing/2014/main" id="{42666314-3D73-8B9D-2B4E-4C0F93AA1B05}"/>
              </a:ext>
            </a:extLst>
          </p:cNvPr>
          <p:cNvSpPr txBox="1">
            <a:spLocks/>
          </p:cNvSpPr>
          <p:nvPr/>
        </p:nvSpPr>
        <p:spPr>
          <a:xfrm>
            <a:off x="295031" y="2237173"/>
            <a:ext cx="8653660" cy="1534081"/>
          </a:xfrm>
          <a:prstGeom prst="rect">
            <a:avLst/>
          </a:prstGeom>
        </p:spPr>
        <p:txBody>
          <a:bodyPr vert="horz" lIns="91440" tIns="45720" rIns="91440" bIns="0" rtlCol="0" anchor="t" anchorCtr="0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0" i="0" kern="1200" cap="all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marL="346075" marR="0" lvl="1" indent="-346075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Still working on Phase 1 of the mailbox replacement project</a:t>
            </a:r>
          </a:p>
          <a:p>
            <a:pPr marL="803275" lvl="2" indent="-346075"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12 mailboxes and 23 pedestals still need to </a:t>
            </a:r>
            <a:r>
              <a:rPr kumimoji="0" lang="en-US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be replaced</a:t>
            </a:r>
            <a:endParaRPr lang="en-US" dirty="0">
              <a:solidFill>
                <a:prstClr val="black"/>
              </a:solidFill>
              <a:latin typeface="Century Gothic" panose="020B0502020202020204"/>
            </a:endParaRPr>
          </a:p>
          <a:p>
            <a:pPr marL="346075" lvl="1" indent="-346075"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Public Works was able to do repairs on some of the mailboxes instead of replacing them</a:t>
            </a:r>
          </a:p>
          <a:p>
            <a:pPr marL="346075" lvl="1" indent="-346075"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2000" dirty="0">
                <a:solidFill>
                  <a:prstClr val="black"/>
                </a:solidFill>
                <a:latin typeface="Century Gothic" panose="020B0502020202020204"/>
              </a:rPr>
              <a:t>Cleaning of mailboxes completed, but received complaints on two mailboxes (Customs Way and </a:t>
            </a:r>
            <a:r>
              <a:rPr lang="en-US" sz="2000" dirty="0" err="1">
                <a:solidFill>
                  <a:prstClr val="black"/>
                </a:solidFill>
                <a:latin typeface="Century Gothic" panose="020B0502020202020204"/>
              </a:rPr>
              <a:t>Sandyhook</a:t>
            </a:r>
            <a:r>
              <a:rPr lang="en-US" sz="2000" dirty="0">
                <a:solidFill>
                  <a:prstClr val="black"/>
                </a:solidFill>
                <a:latin typeface="Century Gothic" panose="020B0502020202020204"/>
              </a:rPr>
              <a:t> Road) that had damaged the mailboxes due to taping flyers onto mailboxes</a:t>
            </a:r>
          </a:p>
          <a:p>
            <a:pPr marL="803275" lvl="2" indent="-346075"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dirty="0">
                <a:solidFill>
                  <a:prstClr val="black"/>
                </a:solidFill>
              </a:rPr>
              <a:t>Customs Way cleaned by Public Works; </a:t>
            </a:r>
            <a:r>
              <a:rPr lang="en-US" dirty="0" err="1">
                <a:solidFill>
                  <a:prstClr val="black"/>
                </a:solidFill>
              </a:rPr>
              <a:t>Sandyhook</a:t>
            </a:r>
            <a:r>
              <a:rPr lang="en-US" dirty="0">
                <a:solidFill>
                  <a:prstClr val="black"/>
                </a:solidFill>
              </a:rPr>
              <a:t> Road will need to be power washed again to get the tape off of the mailbox</a:t>
            </a:r>
          </a:p>
          <a:p>
            <a:pPr marL="803275" lvl="2" indent="-346075"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dirty="0">
                <a:solidFill>
                  <a:prstClr val="black"/>
                </a:solidFill>
                <a:latin typeface="Century Gothic" panose="020B0502020202020204"/>
              </a:rPr>
              <a:t>Mailboxes are private property and not to be used for personal display</a:t>
            </a:r>
          </a:p>
          <a:p>
            <a:pPr marL="800100" marR="0" lvl="1" indent="-34290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67888754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D1244125-7992-4A01-98A0-5A7AF00DDC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en-US" b="1" u="sng" dirty="0">
                <a:solidFill>
                  <a:schemeClr val="tx1"/>
                </a:solidFill>
              </a:rPr>
              <a:t>CPI Violation Dashboard</a:t>
            </a:r>
            <a:br>
              <a:rPr lang="en-US" b="1" u="sng" dirty="0">
                <a:solidFill>
                  <a:schemeClr val="tx1"/>
                </a:solidFill>
              </a:rPr>
            </a:br>
            <a:r>
              <a:rPr lang="en-US" b="1" u="sng" dirty="0">
                <a:solidFill>
                  <a:schemeClr val="tx1"/>
                </a:solidFill>
              </a:rPr>
              <a:t>April</a:t>
            </a:r>
          </a:p>
        </p:txBody>
      </p:sp>
      <p:graphicFrame>
        <p:nvGraphicFramePr>
          <p:cNvPr id="3" name="Table 6">
            <a:extLst>
              <a:ext uri="{FF2B5EF4-FFF2-40B4-BE49-F238E27FC236}">
                <a16:creationId xmlns:a16="http://schemas.microsoft.com/office/drawing/2014/main" id="{5C0D99A1-EF5E-4757-A838-781C5A71FF5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99725193"/>
              </p:ext>
            </p:extLst>
          </p:nvPr>
        </p:nvGraphicFramePr>
        <p:xfrm>
          <a:off x="109536" y="3091340"/>
          <a:ext cx="8847908" cy="9509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07832">
                  <a:extLst>
                    <a:ext uri="{9D8B030D-6E8A-4147-A177-3AD203B41FA5}">
                      <a16:colId xmlns:a16="http://schemas.microsoft.com/office/drawing/2014/main" val="497003325"/>
                    </a:ext>
                  </a:extLst>
                </a:gridCol>
                <a:gridCol w="2307832">
                  <a:extLst>
                    <a:ext uri="{9D8B030D-6E8A-4147-A177-3AD203B41FA5}">
                      <a16:colId xmlns:a16="http://schemas.microsoft.com/office/drawing/2014/main" val="1596258838"/>
                    </a:ext>
                  </a:extLst>
                </a:gridCol>
                <a:gridCol w="2479867">
                  <a:extLst>
                    <a:ext uri="{9D8B030D-6E8A-4147-A177-3AD203B41FA5}">
                      <a16:colId xmlns:a16="http://schemas.microsoft.com/office/drawing/2014/main" val="4124166728"/>
                    </a:ext>
                  </a:extLst>
                </a:gridCol>
                <a:gridCol w="1752377">
                  <a:extLst>
                    <a:ext uri="{9D8B030D-6E8A-4147-A177-3AD203B41FA5}">
                      <a16:colId xmlns:a16="http://schemas.microsoft.com/office/drawing/2014/main" val="2169824023"/>
                    </a:ext>
                  </a:extLst>
                </a:gridCol>
              </a:tblGrid>
              <a:tr h="342019"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>
                          <a:solidFill>
                            <a:schemeClr val="bg1"/>
                          </a:solidFill>
                          <a:effectLst/>
                        </a:rPr>
                        <a:t>As of 4/1/24</a:t>
                      </a:r>
                      <a:endParaRPr lang="en-US" sz="1600" b="0" dirty="0">
                        <a:solidFill>
                          <a:schemeClr val="bg1"/>
                        </a:solidFill>
                        <a:latin typeface="+mj-lt"/>
                      </a:endParaRP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>
                          <a:solidFill>
                            <a:schemeClr val="bg1"/>
                          </a:solidFill>
                          <a:effectLst/>
                        </a:rPr>
                        <a:t>New Violations</a:t>
                      </a:r>
                      <a:endParaRPr lang="en-US" sz="1600" b="0" dirty="0">
                        <a:solidFill>
                          <a:schemeClr val="bg1"/>
                        </a:solidFill>
                        <a:latin typeface="+mj-lt"/>
                      </a:endParaRP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dirty="0">
                          <a:solidFill>
                            <a:schemeClr val="bg1"/>
                          </a:solidFill>
                          <a:effectLst/>
                        </a:rPr>
                        <a:t>Closed Violations</a:t>
                      </a:r>
                      <a:endParaRPr lang="en-US" sz="1600" b="0" dirty="0">
                        <a:solidFill>
                          <a:schemeClr val="bg1"/>
                        </a:solidFill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dirty="0">
                          <a:solidFill>
                            <a:schemeClr val="bg1"/>
                          </a:solidFill>
                          <a:effectLst/>
                        </a:rPr>
                        <a:t>As of 4/30/24</a:t>
                      </a:r>
                      <a:endParaRPr lang="en-US" sz="1600" b="0" dirty="0">
                        <a:solidFill>
                          <a:schemeClr val="bg1"/>
                        </a:solidFill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84583703"/>
                  </a:ext>
                </a:extLst>
              </a:tr>
              <a:tr h="608961"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>
                          <a:solidFill>
                            <a:schemeClr val="bg1"/>
                          </a:solidFill>
                          <a:latin typeface="+mj-lt"/>
                        </a:rPr>
                        <a:t>218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>
                          <a:solidFill>
                            <a:schemeClr val="bg1"/>
                          </a:solidFill>
                          <a:latin typeface="+mj-lt"/>
                        </a:rPr>
                        <a:t>246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dirty="0">
                          <a:solidFill>
                            <a:schemeClr val="bg1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</a:rPr>
                        <a:t>170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dirty="0">
                          <a:solidFill>
                            <a:schemeClr val="bg1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</a:rPr>
                        <a:t>294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81243918"/>
                  </a:ext>
                </a:extLst>
              </a:tr>
            </a:tbl>
          </a:graphicData>
        </a:graphic>
      </p:graphicFrame>
      <p:sp>
        <p:nvSpPr>
          <p:cNvPr id="10" name="TextBox 9">
            <a:extLst>
              <a:ext uri="{FF2B5EF4-FFF2-40B4-BE49-F238E27FC236}">
                <a16:creationId xmlns:a16="http://schemas.microsoft.com/office/drawing/2014/main" id="{5BAD86D9-C03E-4A30-A454-1333AEBA4A40}"/>
              </a:ext>
            </a:extLst>
          </p:cNvPr>
          <p:cNvSpPr txBox="1"/>
          <p:nvPr/>
        </p:nvSpPr>
        <p:spPr>
          <a:xfrm>
            <a:off x="122598" y="2723080"/>
            <a:ext cx="32831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Violations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6545EED-5BDB-2387-3FB6-2B720D18D314}"/>
              </a:ext>
            </a:extLst>
          </p:cNvPr>
          <p:cNvSpPr txBox="1"/>
          <p:nvPr/>
        </p:nvSpPr>
        <p:spPr>
          <a:xfrm>
            <a:off x="122598" y="4509848"/>
            <a:ext cx="914400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defTabSz="457200">
              <a:buFont typeface="Arial" panose="020B0604020202020204" pitchFamily="34" charset="0"/>
              <a:buChar char="•"/>
            </a:pPr>
            <a:r>
              <a:rPr lang="en-US" dirty="0">
                <a:solidFill>
                  <a:prstClr val="black"/>
                </a:solidFill>
                <a:latin typeface="Gill Sans MT" panose="020B0502020104020203"/>
              </a:rPr>
              <a:t>246 violations initiated in April:  65 maintenance/trash/debris; 4 leaf placement; 19 no permit; 86 signs; 72 miscellaneous</a:t>
            </a:r>
          </a:p>
          <a:p>
            <a:pPr marL="742950" lvl="1" indent="-285750" defTabSz="457200">
              <a:buFont typeface="Arial" panose="020B0604020202020204" pitchFamily="34" charset="0"/>
              <a:buChar char="•"/>
            </a:pPr>
            <a:r>
              <a:rPr lang="en-US" dirty="0">
                <a:solidFill>
                  <a:prstClr val="black"/>
                </a:solidFill>
                <a:latin typeface="Gill Sans MT" panose="020B0502020104020203"/>
              </a:rPr>
              <a:t>Miscellaneous violations includes stop work orders, trailers, unregistered/junk vehicles, and vehicle parking</a:t>
            </a:r>
          </a:p>
          <a:p>
            <a:pPr marL="285750" indent="-285750" defTabSz="457200">
              <a:buFont typeface="Arial" panose="020B0604020202020204" pitchFamily="34" charset="0"/>
              <a:buChar char="•"/>
            </a:pPr>
            <a:r>
              <a:rPr lang="en-US" dirty="0">
                <a:solidFill>
                  <a:prstClr val="black"/>
                </a:solidFill>
                <a:latin typeface="Gill Sans MT" panose="020B0502020104020203"/>
              </a:rPr>
              <a:t>170 violations complied out; 294 remain open</a:t>
            </a:r>
          </a:p>
          <a:p>
            <a:pPr marL="742950" lvl="1" indent="-285750" defTabSz="457200">
              <a:buFont typeface="Arial" panose="020B0604020202020204" pitchFamily="34" charset="0"/>
              <a:buChar char="•"/>
            </a:pPr>
            <a:r>
              <a:rPr lang="en-US" dirty="0">
                <a:solidFill>
                  <a:prstClr val="black"/>
                </a:solidFill>
                <a:latin typeface="Gill Sans MT" panose="020B0502020104020203"/>
              </a:rPr>
              <a:t>100 maintenance/trash/debris; 4 leaf placement; 44 no permit; 46 signs; 100 miscellaneous</a:t>
            </a:r>
          </a:p>
        </p:txBody>
      </p:sp>
    </p:spTree>
    <p:extLst>
      <p:ext uri="{BB962C8B-B14F-4D97-AF65-F5344CB8AC3E}">
        <p14:creationId xmlns:p14="http://schemas.microsoft.com/office/powerpoint/2010/main" val="155471147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D1244125-7992-4A01-98A0-5A7AF00DDC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en-US" b="1" u="sng" dirty="0">
                <a:solidFill>
                  <a:schemeClr val="tx1"/>
                </a:solidFill>
              </a:rPr>
              <a:t>Work Orders</a:t>
            </a:r>
            <a:br>
              <a:rPr lang="en-US" b="1" u="sng" dirty="0">
                <a:solidFill>
                  <a:schemeClr val="tx1"/>
                </a:solidFill>
              </a:rPr>
            </a:br>
            <a:r>
              <a:rPr lang="en-US" b="1" u="sng" dirty="0">
                <a:solidFill>
                  <a:schemeClr val="tx1"/>
                </a:solidFill>
              </a:rPr>
              <a:t>April</a:t>
            </a:r>
          </a:p>
        </p:txBody>
      </p:sp>
      <p:graphicFrame>
        <p:nvGraphicFramePr>
          <p:cNvPr id="3" name="Table 6">
            <a:extLst>
              <a:ext uri="{FF2B5EF4-FFF2-40B4-BE49-F238E27FC236}">
                <a16:creationId xmlns:a16="http://schemas.microsoft.com/office/drawing/2014/main" id="{5C0D99A1-EF5E-4757-A838-781C5A71FF5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93262723"/>
              </p:ext>
            </p:extLst>
          </p:nvPr>
        </p:nvGraphicFramePr>
        <p:xfrm>
          <a:off x="571175" y="2521994"/>
          <a:ext cx="8046719" cy="140906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7722">
                  <a:extLst>
                    <a:ext uri="{9D8B030D-6E8A-4147-A177-3AD203B41FA5}">
                      <a16:colId xmlns:a16="http://schemas.microsoft.com/office/drawing/2014/main" val="497003325"/>
                    </a:ext>
                  </a:extLst>
                </a:gridCol>
                <a:gridCol w="2164411">
                  <a:extLst>
                    <a:ext uri="{9D8B030D-6E8A-4147-A177-3AD203B41FA5}">
                      <a16:colId xmlns:a16="http://schemas.microsoft.com/office/drawing/2014/main" val="1596258838"/>
                    </a:ext>
                  </a:extLst>
                </a:gridCol>
                <a:gridCol w="2204843">
                  <a:extLst>
                    <a:ext uri="{9D8B030D-6E8A-4147-A177-3AD203B41FA5}">
                      <a16:colId xmlns:a16="http://schemas.microsoft.com/office/drawing/2014/main" val="4124166728"/>
                    </a:ext>
                  </a:extLst>
                </a:gridCol>
                <a:gridCol w="1879743">
                  <a:extLst>
                    <a:ext uri="{9D8B030D-6E8A-4147-A177-3AD203B41FA5}">
                      <a16:colId xmlns:a16="http://schemas.microsoft.com/office/drawing/2014/main" val="2169824023"/>
                    </a:ext>
                  </a:extLst>
                </a:gridCol>
              </a:tblGrid>
              <a:tr h="342019"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>
                          <a:solidFill>
                            <a:schemeClr val="bg1"/>
                          </a:solidFill>
                          <a:effectLst/>
                        </a:rPr>
                        <a:t>Open Work Orders as of 4/1/24</a:t>
                      </a:r>
                      <a:endParaRPr lang="en-US" sz="1600" b="0" dirty="0">
                        <a:solidFill>
                          <a:schemeClr val="bg1"/>
                        </a:solidFill>
                        <a:latin typeface="+mj-lt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>
                          <a:solidFill>
                            <a:schemeClr val="bg1"/>
                          </a:solidFill>
                          <a:effectLst/>
                        </a:rPr>
                        <a:t>New Work Orders</a:t>
                      </a:r>
                      <a:endParaRPr lang="en-US" sz="1600" b="0" dirty="0">
                        <a:solidFill>
                          <a:schemeClr val="bg1"/>
                        </a:solidFill>
                        <a:latin typeface="+mj-lt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dirty="0">
                          <a:solidFill>
                            <a:schemeClr val="bg1"/>
                          </a:solidFill>
                          <a:effectLst/>
                        </a:rPr>
                        <a:t>Closed Work Orders</a:t>
                      </a:r>
                      <a:endParaRPr lang="en-US" sz="1600" b="0" dirty="0">
                        <a:solidFill>
                          <a:schemeClr val="bg1"/>
                        </a:solidFill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dirty="0">
                          <a:solidFill>
                            <a:schemeClr val="bg1"/>
                          </a:solidFill>
                          <a:effectLst/>
                        </a:rPr>
                        <a:t>Open Work Orders as of 4/30/24</a:t>
                      </a:r>
                      <a:endParaRPr lang="en-US" sz="1600" b="0" dirty="0">
                        <a:solidFill>
                          <a:schemeClr val="bg1"/>
                        </a:solidFill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2384583703"/>
                  </a:ext>
                </a:extLst>
              </a:tr>
              <a:tr h="608961"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>
                          <a:solidFill>
                            <a:schemeClr val="bg1"/>
                          </a:solidFill>
                          <a:latin typeface="+mj-lt"/>
                        </a:rPr>
                        <a:t>170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>
                          <a:solidFill>
                            <a:schemeClr val="bg1"/>
                          </a:solidFill>
                          <a:latin typeface="+mj-lt"/>
                        </a:rPr>
                        <a:t>132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dirty="0">
                          <a:solidFill>
                            <a:schemeClr val="bg1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</a:rPr>
                        <a:t>114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dirty="0">
                          <a:solidFill>
                            <a:schemeClr val="bg1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</a:rPr>
                        <a:t>188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3281243918"/>
                  </a:ext>
                </a:extLst>
              </a:tr>
            </a:tbl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496AD777-9903-050C-60B7-A95C92E997D2}"/>
              </a:ext>
            </a:extLst>
          </p:cNvPr>
          <p:cNvSpPr txBox="1"/>
          <p:nvPr/>
        </p:nvSpPr>
        <p:spPr>
          <a:xfrm>
            <a:off x="1358434" y="4738046"/>
            <a:ext cx="697556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defTabSz="457200">
              <a:buFont typeface="Arial" panose="020B0604020202020204" pitchFamily="34" charset="0"/>
              <a:buChar char="•"/>
            </a:pPr>
            <a:r>
              <a:rPr lang="en-US" dirty="0">
                <a:solidFill>
                  <a:prstClr val="black"/>
                </a:solidFill>
                <a:latin typeface="Gill Sans MT" panose="020B0502020104020203"/>
              </a:rPr>
              <a:t>132 work orders initiated in April:  8 bulkhead;  41 drainage;                                       30 grounds/landscaping; 9 roads; 2 signs; 42 general maintenance</a:t>
            </a:r>
          </a:p>
          <a:p>
            <a:pPr marL="285750" indent="-285750" defTabSz="457200">
              <a:buFont typeface="Arial" panose="020B0604020202020204" pitchFamily="34" charset="0"/>
              <a:buChar char="•"/>
            </a:pPr>
            <a:r>
              <a:rPr lang="en-US" dirty="0">
                <a:solidFill>
                  <a:prstClr val="black"/>
                </a:solidFill>
                <a:latin typeface="Gill Sans MT" panose="020B0502020104020203"/>
              </a:rPr>
              <a:t>Majority still open in drainage (102):</a:t>
            </a:r>
          </a:p>
          <a:p>
            <a:pPr marL="742950" lvl="1" indent="-285750" defTabSz="45720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prstClr val="black"/>
                </a:solidFill>
                <a:latin typeface="Gill Sans MT" panose="020B0502020104020203"/>
              </a:rPr>
              <a:t>36 – over 30 days; 27 – over 60 days</a:t>
            </a:r>
          </a:p>
          <a:p>
            <a:pPr marL="1200150" lvl="2" indent="-285750" defTabSz="45720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prstClr val="black"/>
                </a:solidFill>
                <a:latin typeface="Gill Sans MT" panose="020B0502020104020203"/>
              </a:rPr>
              <a:t>Average 1-4 work orders a day to complete depending upon severity</a:t>
            </a:r>
            <a:endParaRPr lang="en-US" dirty="0">
              <a:solidFill>
                <a:prstClr val="black"/>
              </a:solidFill>
              <a:latin typeface="Gill Sans MT" panose="020B0502020104020203"/>
            </a:endParaRPr>
          </a:p>
        </p:txBody>
      </p:sp>
    </p:spTree>
    <p:extLst>
      <p:ext uri="{BB962C8B-B14F-4D97-AF65-F5344CB8AC3E}">
        <p14:creationId xmlns:p14="http://schemas.microsoft.com/office/powerpoint/2010/main" val="70828713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D1244125-7992-4A01-98A0-5A7AF00DDC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9997" y="139332"/>
            <a:ext cx="7524003" cy="1663343"/>
          </a:xfrm>
        </p:spPr>
        <p:txBody>
          <a:bodyPr>
            <a:noAutofit/>
          </a:bodyPr>
          <a:lstStyle/>
          <a:p>
            <a:pPr algn="ctr"/>
            <a:r>
              <a:rPr lang="en-US" u="sng" dirty="0">
                <a:solidFill>
                  <a:schemeClr val="tx1"/>
                </a:solidFill>
              </a:rPr>
              <a:t>Customer Service Dashboard</a:t>
            </a:r>
            <a:br>
              <a:rPr lang="en-US" b="0" u="sng" dirty="0">
                <a:solidFill>
                  <a:schemeClr val="tx1"/>
                </a:solidFill>
              </a:rPr>
            </a:br>
            <a:r>
              <a:rPr lang="en-US" sz="3200" b="0" u="sng" dirty="0">
                <a:solidFill>
                  <a:schemeClr val="tx1"/>
                </a:solidFill>
              </a:rPr>
              <a:t>(from info@oceanpines.org)</a:t>
            </a:r>
            <a:br>
              <a:rPr lang="en-US" sz="3200" b="0" u="sng" dirty="0">
                <a:solidFill>
                  <a:schemeClr val="tx1"/>
                </a:solidFill>
              </a:rPr>
            </a:br>
            <a:r>
              <a:rPr lang="en-US" u="sng" dirty="0">
                <a:solidFill>
                  <a:schemeClr val="tx1"/>
                </a:solidFill>
              </a:rPr>
              <a:t>April</a:t>
            </a:r>
          </a:p>
        </p:txBody>
      </p:sp>
      <p:graphicFrame>
        <p:nvGraphicFramePr>
          <p:cNvPr id="3" name="Table 6">
            <a:extLst>
              <a:ext uri="{FF2B5EF4-FFF2-40B4-BE49-F238E27FC236}">
                <a16:creationId xmlns:a16="http://schemas.microsoft.com/office/drawing/2014/main" id="{5C0D99A1-EF5E-4757-A838-781C5A71FF5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18300685"/>
              </p:ext>
            </p:extLst>
          </p:nvPr>
        </p:nvGraphicFramePr>
        <p:xfrm>
          <a:off x="2159726" y="2125434"/>
          <a:ext cx="4977921" cy="25374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57906">
                  <a:extLst>
                    <a:ext uri="{9D8B030D-6E8A-4147-A177-3AD203B41FA5}">
                      <a16:colId xmlns:a16="http://schemas.microsoft.com/office/drawing/2014/main" val="160533530"/>
                    </a:ext>
                  </a:extLst>
                </a:gridCol>
                <a:gridCol w="2520015">
                  <a:extLst>
                    <a:ext uri="{9D8B030D-6E8A-4147-A177-3AD203B41FA5}">
                      <a16:colId xmlns:a16="http://schemas.microsoft.com/office/drawing/2014/main" val="2169824023"/>
                    </a:ext>
                  </a:extLst>
                </a:gridCol>
              </a:tblGrid>
              <a:tr h="227651">
                <a:tc>
                  <a:txBody>
                    <a:bodyPr/>
                    <a:lstStyle/>
                    <a:p>
                      <a:pPr algn="l"/>
                      <a:r>
                        <a:rPr lang="en-US" sz="1800" b="1" dirty="0">
                          <a:solidFill>
                            <a:schemeClr val="bg1"/>
                          </a:solidFill>
                        </a:rPr>
                        <a:t>Type</a:t>
                      </a:r>
                      <a:endParaRPr lang="en-US" sz="1800" b="1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34290" marB="34290" anchor="b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dirty="0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# Received – Apr.</a:t>
                      </a:r>
                    </a:p>
                  </a:txBody>
                  <a:tcPr marL="68580" marR="68580" marT="34290" marB="34290" anchor="b"/>
                </a:tc>
                <a:extLst>
                  <a:ext uri="{0D108BD9-81ED-4DB2-BD59-A6C34878D82A}">
                    <a16:rowId xmlns:a16="http://schemas.microsoft.com/office/drawing/2014/main" val="2384583703"/>
                  </a:ext>
                </a:extLst>
              </a:tr>
              <a:tr h="250417">
                <a:tc>
                  <a:txBody>
                    <a:bodyPr/>
                    <a:lstStyle/>
                    <a:p>
                      <a:pPr algn="l"/>
                      <a:r>
                        <a:rPr lang="en-US" sz="1800" dirty="0">
                          <a:solidFill>
                            <a:schemeClr val="bg1"/>
                          </a:solidFill>
                        </a:rPr>
                        <a:t>Amenities</a:t>
                      </a:r>
                      <a:endParaRPr lang="en-US" sz="1800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dirty="0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25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2769008789"/>
                  </a:ext>
                </a:extLst>
              </a:tr>
              <a:tr h="250417">
                <a:tc>
                  <a:txBody>
                    <a:bodyPr/>
                    <a:lstStyle/>
                    <a:p>
                      <a:pPr algn="l"/>
                      <a:r>
                        <a:rPr lang="en-US" sz="1800" dirty="0">
                          <a:solidFill>
                            <a:schemeClr val="bg1"/>
                          </a:solidFill>
                        </a:rPr>
                        <a:t>CPI</a:t>
                      </a:r>
                      <a:endParaRPr lang="en-US" sz="1800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dirty="0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37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3958475169"/>
                  </a:ext>
                </a:extLst>
              </a:tr>
              <a:tr h="250417">
                <a:tc>
                  <a:txBody>
                    <a:bodyPr/>
                    <a:lstStyle/>
                    <a:p>
                      <a:pPr algn="l"/>
                      <a:r>
                        <a:rPr lang="en-US" sz="1800" dirty="0">
                          <a:solidFill>
                            <a:schemeClr val="bg1"/>
                          </a:solidFill>
                        </a:rPr>
                        <a:t>Drainage</a:t>
                      </a:r>
                      <a:endParaRPr lang="en-US" sz="1800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dirty="0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924032667"/>
                  </a:ext>
                </a:extLst>
              </a:tr>
              <a:tr h="317588">
                <a:tc>
                  <a:txBody>
                    <a:bodyPr/>
                    <a:lstStyle/>
                    <a:p>
                      <a:pPr algn="l"/>
                      <a:r>
                        <a:rPr lang="en-US" sz="1800" b="0" dirty="0">
                          <a:solidFill>
                            <a:schemeClr val="bg1"/>
                          </a:solidFill>
                          <a:effectLst/>
                        </a:rPr>
                        <a:t>General </a:t>
                      </a:r>
                      <a:endParaRPr lang="en-US" sz="1800" b="0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dirty="0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66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279019372"/>
                  </a:ext>
                </a:extLst>
              </a:tr>
              <a:tr h="250417">
                <a:tc>
                  <a:txBody>
                    <a:bodyPr/>
                    <a:lstStyle/>
                    <a:p>
                      <a:r>
                        <a:rPr lang="en-US" sz="1800" dirty="0">
                          <a:solidFill>
                            <a:schemeClr val="bg1"/>
                          </a:solidFill>
                        </a:rPr>
                        <a:t>Public Works</a:t>
                      </a:r>
                      <a:endParaRPr lang="en-US" sz="1800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0" dirty="0">
                          <a:solidFill>
                            <a:schemeClr val="bg1"/>
                          </a:solidFill>
                          <a:latin typeface="Century Gothic" panose="020B0502020202020204" pitchFamily="34" charset="0"/>
                          <a:cs typeface="Times New Roman" panose="02020603050405020304" pitchFamily="18" charset="0"/>
                        </a:rPr>
                        <a:t>18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862857128"/>
                  </a:ext>
                </a:extLst>
              </a:tr>
              <a:tr h="250417">
                <a:tc>
                  <a:txBody>
                    <a:bodyPr/>
                    <a:lstStyle/>
                    <a:p>
                      <a:r>
                        <a:rPr lang="en-US" sz="1800" b="1" dirty="0">
                          <a:solidFill>
                            <a:schemeClr val="bg1"/>
                          </a:solidFill>
                        </a:rPr>
                        <a:t>TOTAL</a:t>
                      </a:r>
                      <a:endParaRPr lang="en-US" sz="1800" b="1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>
                          <a:solidFill>
                            <a:schemeClr val="bg1"/>
                          </a:solidFill>
                          <a:latin typeface="Century Gothic" panose="020B0502020202020204" pitchFamily="34" charset="0"/>
                          <a:cs typeface="Times New Roman" panose="02020603050405020304" pitchFamily="18" charset="0"/>
                        </a:rPr>
                        <a:t>149</a:t>
                      </a:r>
                      <a:endParaRPr lang="en-US" sz="1800" b="1" dirty="0">
                        <a:solidFill>
                          <a:schemeClr val="bg1"/>
                        </a:solidFill>
                        <a:latin typeface="Century Gothic" panose="020B0502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802448314"/>
                  </a:ext>
                </a:extLst>
              </a:tr>
            </a:tbl>
          </a:graphicData>
        </a:graphic>
      </p:graphicFrame>
      <p:pic>
        <p:nvPicPr>
          <p:cNvPr id="5" name="Picture 2">
            <a:extLst>
              <a:ext uri="{FF2B5EF4-FFF2-40B4-BE49-F238E27FC236}">
                <a16:creationId xmlns:a16="http://schemas.microsoft.com/office/drawing/2014/main" id="{97C8FB9E-F9E1-9DA5-4E9C-7C66AD0CD3AF}"/>
              </a:ext>
            </a:extLst>
          </p:cNvPr>
          <p:cNvPicPr>
            <a:picLocks noChangeAspect="1" noChangeArrowheads="1"/>
          </p:cNvPicPr>
          <p:nvPr/>
        </p:nvPicPr>
        <p:blipFill>
          <a:blip r:link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0350" y="4802772"/>
            <a:ext cx="3708179" cy="195768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1634271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Freeform 6">
            <a:extLst>
              <a:ext uri="{FF2B5EF4-FFF2-40B4-BE49-F238E27FC236}">
                <a16:creationId xmlns:a16="http://schemas.microsoft.com/office/drawing/2014/main" id="{8775F366-526C-4C42-8931-696FFE8AA5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0" y="-3175"/>
            <a:ext cx="9144000" cy="5203825"/>
          </a:xfrm>
          <a:custGeom>
            <a:avLst/>
            <a:gdLst/>
            <a:ahLst/>
            <a:cxnLst/>
            <a:rect l="0" t="0" r="r" b="b"/>
            <a:pathLst>
              <a:path w="5760" h="3278">
                <a:moveTo>
                  <a:pt x="5760" y="0"/>
                </a:moveTo>
                <a:lnTo>
                  <a:pt x="0" y="0"/>
                </a:lnTo>
                <a:lnTo>
                  <a:pt x="0" y="3090"/>
                </a:lnTo>
                <a:lnTo>
                  <a:pt x="943" y="3090"/>
                </a:lnTo>
                <a:lnTo>
                  <a:pt x="1123" y="3270"/>
                </a:lnTo>
                <a:lnTo>
                  <a:pt x="1123" y="3270"/>
                </a:lnTo>
                <a:lnTo>
                  <a:pt x="1127" y="3272"/>
                </a:lnTo>
                <a:lnTo>
                  <a:pt x="1133" y="3275"/>
                </a:lnTo>
                <a:lnTo>
                  <a:pt x="1139" y="3278"/>
                </a:lnTo>
                <a:lnTo>
                  <a:pt x="1144" y="3278"/>
                </a:lnTo>
                <a:lnTo>
                  <a:pt x="1150" y="3278"/>
                </a:lnTo>
                <a:lnTo>
                  <a:pt x="1155" y="3275"/>
                </a:lnTo>
                <a:lnTo>
                  <a:pt x="1161" y="3272"/>
                </a:lnTo>
                <a:lnTo>
                  <a:pt x="1165" y="3270"/>
                </a:lnTo>
                <a:lnTo>
                  <a:pt x="1345" y="3090"/>
                </a:lnTo>
                <a:lnTo>
                  <a:pt x="5760" y="3090"/>
                </a:lnTo>
                <a:lnTo>
                  <a:pt x="5760" y="0"/>
                </a:lnTo>
                <a:close/>
              </a:path>
            </a:pathLst>
          </a:custGeom>
          <a:ln/>
          <a:effectLst/>
          <a:extLst>
            <a:ext uri="{91240B29-F687-4f45-9708-019B960494DF}">
              <a14:hiddenLine xmlns="" xmlns:a14="http://schemas.microsoft.com/office/drawing/2010/main" xmlns:a16="http://schemas.microsoft.com/office/drawing/2014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 useBgFill="1">
        <p:nvSpPr>
          <p:cNvPr id="20" name="Rectangle 19">
            <a:extLst>
              <a:ext uri="{FF2B5EF4-FFF2-40B4-BE49-F238E27FC236}">
                <a16:creationId xmlns:a16="http://schemas.microsoft.com/office/drawing/2014/main" id="{597EA66B-2AAB-42B0-9F9D-38920D8D82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723899" y="885433"/>
            <a:ext cx="7696201" cy="2543567"/>
          </a:xfrm>
          <a:effectLst/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5400" dirty="0">
                <a:solidFill>
                  <a:schemeClr val="tx1"/>
                </a:solidFill>
                <a:cs typeface="+mj-cs"/>
              </a:rPr>
              <a:t>Financials</a:t>
            </a:r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D360EBE3-31BB-422F-AA87-FA3873DAE4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rot="10800000">
            <a:off x="0" y="5388384"/>
            <a:ext cx="9144000" cy="1469616"/>
          </a:xfrm>
          <a:custGeom>
            <a:avLst/>
            <a:gdLst>
              <a:gd name="connsiteX0" fmla="*/ 6113881 w 12192000"/>
              <a:gd name="connsiteY0" fmla="*/ 1469616 h 1469616"/>
              <a:gd name="connsiteX1" fmla="*/ 6101181 w 12192000"/>
              <a:gd name="connsiteY1" fmla="*/ 1469616 h 1469616"/>
              <a:gd name="connsiteX2" fmla="*/ 6090598 w 12192000"/>
              <a:gd name="connsiteY2" fmla="*/ 1469616 h 1469616"/>
              <a:gd name="connsiteX3" fmla="*/ 6077897 w 12192000"/>
              <a:gd name="connsiteY3" fmla="*/ 1464854 h 1469616"/>
              <a:gd name="connsiteX4" fmla="*/ 6065198 w 12192000"/>
              <a:gd name="connsiteY4" fmla="*/ 1460091 h 1469616"/>
              <a:gd name="connsiteX5" fmla="*/ 6056731 w 12192000"/>
              <a:gd name="connsiteY5" fmla="*/ 1456916 h 1469616"/>
              <a:gd name="connsiteX6" fmla="*/ 5678033 w 12192000"/>
              <a:gd name="connsiteY6" fmla="*/ 1172892 h 1469616"/>
              <a:gd name="connsiteX7" fmla="*/ 0 w 12192000"/>
              <a:gd name="connsiteY7" fmla="*/ 1172892 h 1469616"/>
              <a:gd name="connsiteX8" fmla="*/ 0 w 12192000"/>
              <a:gd name="connsiteY8" fmla="*/ 1162370 h 1469616"/>
              <a:gd name="connsiteX9" fmla="*/ 0 w 12192000"/>
              <a:gd name="connsiteY9" fmla="*/ 403347 h 1469616"/>
              <a:gd name="connsiteX10" fmla="*/ 0 w 12192000"/>
              <a:gd name="connsiteY10" fmla="*/ 0 h 1469616"/>
              <a:gd name="connsiteX11" fmla="*/ 12192000 w 12192000"/>
              <a:gd name="connsiteY11" fmla="*/ 0 h 1469616"/>
              <a:gd name="connsiteX12" fmla="*/ 12192000 w 12192000"/>
              <a:gd name="connsiteY12" fmla="*/ 403347 h 1469616"/>
              <a:gd name="connsiteX13" fmla="*/ 12192000 w 12192000"/>
              <a:gd name="connsiteY13" fmla="*/ 1162370 h 1469616"/>
              <a:gd name="connsiteX14" fmla="*/ 12192000 w 12192000"/>
              <a:gd name="connsiteY14" fmla="*/ 1172892 h 1469616"/>
              <a:gd name="connsiteX15" fmla="*/ 6524330 w 12192000"/>
              <a:gd name="connsiteY15" fmla="*/ 1172892 h 1469616"/>
              <a:gd name="connsiteX16" fmla="*/ 6145631 w 12192000"/>
              <a:gd name="connsiteY16" fmla="*/ 1456916 h 1469616"/>
              <a:gd name="connsiteX17" fmla="*/ 6137163 w 12192000"/>
              <a:gd name="connsiteY17" fmla="*/ 1460091 h 1469616"/>
              <a:gd name="connsiteX18" fmla="*/ 6124463 w 12192000"/>
              <a:gd name="connsiteY18" fmla="*/ 1464854 h 14696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12192000" h="1469616">
                <a:moveTo>
                  <a:pt x="6113881" y="1469616"/>
                </a:moveTo>
                <a:lnTo>
                  <a:pt x="6101181" y="1469616"/>
                </a:lnTo>
                <a:lnTo>
                  <a:pt x="6090598" y="1469616"/>
                </a:lnTo>
                <a:lnTo>
                  <a:pt x="6077897" y="1464854"/>
                </a:lnTo>
                <a:lnTo>
                  <a:pt x="6065198" y="1460091"/>
                </a:lnTo>
                <a:lnTo>
                  <a:pt x="6056731" y="1456916"/>
                </a:lnTo>
                <a:lnTo>
                  <a:pt x="5678033" y="1172892"/>
                </a:lnTo>
                <a:lnTo>
                  <a:pt x="0" y="1172892"/>
                </a:lnTo>
                <a:lnTo>
                  <a:pt x="0" y="1162370"/>
                </a:lnTo>
                <a:lnTo>
                  <a:pt x="0" y="403347"/>
                </a:lnTo>
                <a:lnTo>
                  <a:pt x="0" y="0"/>
                </a:lnTo>
                <a:lnTo>
                  <a:pt x="12192000" y="0"/>
                </a:lnTo>
                <a:lnTo>
                  <a:pt x="12192000" y="403347"/>
                </a:lnTo>
                <a:lnTo>
                  <a:pt x="12192000" y="1162370"/>
                </a:lnTo>
                <a:lnTo>
                  <a:pt x="12192000" y="1172892"/>
                </a:lnTo>
                <a:lnTo>
                  <a:pt x="6524330" y="1172892"/>
                </a:lnTo>
                <a:lnTo>
                  <a:pt x="6145631" y="1456916"/>
                </a:lnTo>
                <a:lnTo>
                  <a:pt x="6137163" y="1460091"/>
                </a:lnTo>
                <a:lnTo>
                  <a:pt x="6124463" y="1464854"/>
                </a:lnTo>
                <a:close/>
              </a:path>
            </a:pathLst>
          </a:custGeom>
          <a:ln>
            <a:noFill/>
          </a:ln>
          <a:effectLst/>
          <a:extLst>
            <a:ext uri="{91240B29-F687-4f45-9708-019B960494DF}">
              <a14:hiddenLine xmlns="" xmlns:a16="http://schemas.microsoft.com/office/drawing/2014/main" xmlns:p14="http://schemas.microsoft.com/office/powerpoint/2010/main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886750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60220" y="337610"/>
            <a:ext cx="5623560" cy="1105629"/>
          </a:xfrm>
        </p:spPr>
        <p:txBody>
          <a:bodyPr>
            <a:normAutofit fontScale="90000"/>
          </a:bodyPr>
          <a:lstStyle/>
          <a:p>
            <a:pPr algn="ctr"/>
            <a:r>
              <a:rPr lang="en-US" sz="2700" dirty="0">
                <a:latin typeface="Century Gothic" panose="020B0502020202020204" pitchFamily="34" charset="0"/>
              </a:rPr>
              <a:t>UNAUDITED “FLASH” ESTIMATE</a:t>
            </a:r>
            <a:br>
              <a:rPr lang="en-US" sz="2700" dirty="0">
                <a:latin typeface="Century Gothic" panose="020B0502020202020204" pitchFamily="34" charset="0"/>
              </a:rPr>
            </a:br>
            <a:r>
              <a:rPr lang="en-US" sz="2700" dirty="0">
                <a:latin typeface="Century Gothic" panose="020B0502020202020204" pitchFamily="34" charset="0"/>
              </a:rPr>
              <a:t>FINANCIAL CHANGE</a:t>
            </a:r>
            <a:br>
              <a:rPr lang="en-US" sz="2700" dirty="0">
                <a:latin typeface="Century Gothic" panose="020B0502020202020204" pitchFamily="34" charset="0"/>
              </a:rPr>
            </a:br>
            <a:r>
              <a:rPr lang="en-US" sz="2700" dirty="0">
                <a:latin typeface="Century Gothic" panose="020B0502020202020204" pitchFamily="34" charset="0"/>
              </a:rPr>
              <a:t>MONTH OF APRIL 2024</a:t>
            </a:r>
            <a:endParaRPr lang="en-US" sz="2025" dirty="0">
              <a:latin typeface="Franklin Gothic Medium" panose="020B0603020102020204" pitchFamily="34" charset="0"/>
            </a:endParaRP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9EA52B43-19FA-4221-AEE4-462E04F3AFA6}"/>
              </a:ext>
            </a:extLst>
          </p:cNvPr>
          <p:cNvGraphicFramePr>
            <a:graphicFrameLocks noGrp="1"/>
          </p:cNvGraphicFramePr>
          <p:nvPr/>
        </p:nvGraphicFramePr>
        <p:xfrm>
          <a:off x="1348740" y="2600335"/>
          <a:ext cx="6446519" cy="2335161"/>
        </p:xfrm>
        <a:graphic>
          <a:graphicData uri="http://schemas.openxmlformats.org/drawingml/2006/table">
            <a:tbl>
              <a:tblPr>
                <a:tableStyleId>{5202B0CA-FC54-4496-8BCA-5EF66A818D29}</a:tableStyleId>
              </a:tblPr>
              <a:tblGrid>
                <a:gridCol w="1971203">
                  <a:extLst>
                    <a:ext uri="{9D8B030D-6E8A-4147-A177-3AD203B41FA5}">
                      <a16:colId xmlns:a16="http://schemas.microsoft.com/office/drawing/2014/main" val="1529911752"/>
                    </a:ext>
                  </a:extLst>
                </a:gridCol>
                <a:gridCol w="1482008">
                  <a:extLst>
                    <a:ext uri="{9D8B030D-6E8A-4147-A177-3AD203B41FA5}">
                      <a16:colId xmlns:a16="http://schemas.microsoft.com/office/drawing/2014/main" val="1196787798"/>
                    </a:ext>
                  </a:extLst>
                </a:gridCol>
                <a:gridCol w="1541150">
                  <a:extLst>
                    <a:ext uri="{9D8B030D-6E8A-4147-A177-3AD203B41FA5}">
                      <a16:colId xmlns:a16="http://schemas.microsoft.com/office/drawing/2014/main" val="1193626519"/>
                    </a:ext>
                  </a:extLst>
                </a:gridCol>
                <a:gridCol w="1452158">
                  <a:extLst>
                    <a:ext uri="{9D8B030D-6E8A-4147-A177-3AD203B41FA5}">
                      <a16:colId xmlns:a16="http://schemas.microsoft.com/office/drawing/2014/main" val="3714425827"/>
                    </a:ext>
                  </a:extLst>
                </a:gridCol>
              </a:tblGrid>
              <a:tr h="314315">
                <a:tc gridSpan="4">
                  <a:txBody>
                    <a:bodyPr/>
                    <a:lstStyle/>
                    <a:p>
                      <a:pPr algn="ctr" fontAlgn="b"/>
                      <a:r>
                        <a:rPr lang="en-US" sz="1400" b="1" u="none" strike="noStrike" dirty="0">
                          <a:effectLst/>
                        </a:rPr>
                        <a:t>April (In 000’s)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6497" marR="6497" marT="6497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35703382"/>
                  </a:ext>
                </a:extLst>
              </a:tr>
              <a:tr h="340799"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6497" marR="6497" marT="6497" marB="0" anchor="b"/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 dirty="0">
                          <a:effectLst/>
                        </a:rPr>
                        <a:t>Budget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6497" marR="6497" marT="6497" marB="0" anchor="b"/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 dirty="0">
                          <a:effectLst/>
                        </a:rPr>
                        <a:t>Current Year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6497" marR="6497" marT="6497" marB="0" anchor="b"/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 dirty="0">
                          <a:effectLst/>
                        </a:rPr>
                        <a:t>Favor/ (</a:t>
                      </a:r>
                      <a:r>
                        <a:rPr lang="en-US" sz="1200" u="none" strike="noStrike" dirty="0" err="1">
                          <a:effectLst/>
                        </a:rPr>
                        <a:t>Unfavor</a:t>
                      </a:r>
                      <a:r>
                        <a:rPr lang="en-US" sz="1200" u="none" strike="noStrike" dirty="0">
                          <a:effectLst/>
                        </a:rPr>
                        <a:t>) vs. Budget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6497" marR="6497" marT="6497" marB="0" anchor="b"/>
                </a:tc>
                <a:extLst>
                  <a:ext uri="{0D108BD9-81ED-4DB2-BD59-A6C34878D82A}">
                    <a16:rowId xmlns:a16="http://schemas.microsoft.com/office/drawing/2014/main" val="231670456"/>
                  </a:ext>
                </a:extLst>
              </a:tr>
              <a:tr h="231194">
                <a:tc>
                  <a:txBody>
                    <a:bodyPr/>
                    <a:lstStyle/>
                    <a:p>
                      <a:pPr algn="l" fontAlgn="ctr"/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6497" marR="6497" marT="6497" marB="0" anchor="ctr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49768013"/>
                  </a:ext>
                </a:extLst>
              </a:tr>
              <a:tr h="238558">
                <a:tc>
                  <a:txBody>
                    <a:bodyPr/>
                    <a:lstStyle/>
                    <a:p>
                      <a:pPr algn="l" fontAlgn="ctr"/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6497" marR="6497" marT="6497" marB="0" anchor="ctr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24399997"/>
                  </a:ext>
                </a:extLst>
              </a:tr>
              <a:tr h="387335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u="none" strike="noStrike" dirty="0">
                          <a:effectLst/>
                        </a:rPr>
                        <a:t>Net Revenues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6497" marR="6497" marT="6497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   $455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6497" marR="6497" marT="6497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 dirty="0">
                          <a:effectLst/>
                        </a:rPr>
                        <a:t>     $585 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6497" marR="6497" marT="6497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 dirty="0">
                          <a:effectLst/>
                        </a:rPr>
                        <a:t>   $130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6497" marR="6497" marT="6497" marB="0" anchor="b"/>
                </a:tc>
                <a:extLst>
                  <a:ext uri="{0D108BD9-81ED-4DB2-BD59-A6C34878D82A}">
                    <a16:rowId xmlns:a16="http://schemas.microsoft.com/office/drawing/2014/main" val="1473053170"/>
                  </a:ext>
                </a:extLst>
              </a:tr>
              <a:tr h="41148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u="none" strike="noStrike" dirty="0">
                          <a:effectLst/>
                        </a:rPr>
                        <a:t>Expenses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6497" marR="6497" marT="6497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 dirty="0">
                          <a:effectLst/>
                        </a:rPr>
                        <a:t>  1,166   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6497" marR="6497" marT="6497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 dirty="0">
                          <a:effectLst/>
                        </a:rPr>
                        <a:t>     1,130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6497" marR="6497" marT="6497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 dirty="0">
                          <a:effectLst/>
                        </a:rPr>
                        <a:t>      36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6497" marR="6497" marT="6497" marB="0" anchor="b"/>
                </a:tc>
                <a:extLst>
                  <a:ext uri="{0D108BD9-81ED-4DB2-BD59-A6C34878D82A}">
                    <a16:rowId xmlns:a16="http://schemas.microsoft.com/office/drawing/2014/main" val="481779007"/>
                  </a:ext>
                </a:extLst>
              </a:tr>
              <a:tr h="41148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u="none" strike="noStrike" dirty="0">
                          <a:effectLst/>
                        </a:rPr>
                        <a:t>Net Operating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6497" marR="6497" marT="6497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 dirty="0">
                          <a:effectLst/>
                        </a:rPr>
                        <a:t>   ($711)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6497" marR="6497" marT="6497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 dirty="0">
                          <a:effectLst/>
                        </a:rPr>
                        <a:t>     ($545)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6497" marR="6497" marT="6497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 dirty="0">
                          <a:effectLst/>
                        </a:rPr>
                        <a:t>  $166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6497" marR="6497" marT="6497" marB="0" anchor="b"/>
                </a:tc>
                <a:extLst>
                  <a:ext uri="{0D108BD9-81ED-4DB2-BD59-A6C34878D82A}">
                    <a16:rowId xmlns:a16="http://schemas.microsoft.com/office/drawing/2014/main" val="2021347524"/>
                  </a:ext>
                </a:extLst>
              </a:tr>
            </a:tbl>
          </a:graphicData>
        </a:graphic>
      </p:graphicFrame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8ABD57F0-C576-4D33-9D5C-8AA05477F7A7}"/>
              </a:ext>
            </a:extLst>
          </p:cNvPr>
          <p:cNvCxnSpPr/>
          <p:nvPr/>
        </p:nvCxnSpPr>
        <p:spPr>
          <a:xfrm>
            <a:off x="3605346" y="4935497"/>
            <a:ext cx="822960" cy="0"/>
          </a:xfrm>
          <a:prstGeom prst="line">
            <a:avLst/>
          </a:prstGeom>
          <a:ln w="38100" cmpd="dbl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393FF8C9-394A-4DB1-B0B7-27187982C27B}"/>
              </a:ext>
            </a:extLst>
          </p:cNvPr>
          <p:cNvCxnSpPr/>
          <p:nvPr/>
        </p:nvCxnSpPr>
        <p:spPr>
          <a:xfrm>
            <a:off x="3605346" y="4613232"/>
            <a:ext cx="822960" cy="0"/>
          </a:xfrm>
          <a:prstGeom prst="line">
            <a:avLst/>
          </a:prstGeom>
          <a:ln w="15875" cmpd="sng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A6E8791C-6187-4DB4-AC51-A3441D2C644F}"/>
              </a:ext>
            </a:extLst>
          </p:cNvPr>
          <p:cNvCxnSpPr/>
          <p:nvPr/>
        </p:nvCxnSpPr>
        <p:spPr>
          <a:xfrm>
            <a:off x="5164725" y="4966221"/>
            <a:ext cx="822960" cy="0"/>
          </a:xfrm>
          <a:prstGeom prst="line">
            <a:avLst/>
          </a:prstGeom>
          <a:ln w="38100" cmpd="dbl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6C4BCDB8-FD88-44B1-926B-CAF5B511EF42}"/>
              </a:ext>
            </a:extLst>
          </p:cNvPr>
          <p:cNvCxnSpPr/>
          <p:nvPr/>
        </p:nvCxnSpPr>
        <p:spPr>
          <a:xfrm>
            <a:off x="5164725" y="4622794"/>
            <a:ext cx="822960" cy="0"/>
          </a:xfrm>
          <a:prstGeom prst="line">
            <a:avLst/>
          </a:prstGeom>
          <a:ln w="15875" cmpd="sng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DFBE8885-3D74-48CC-831A-3D441959FAC2}"/>
              </a:ext>
            </a:extLst>
          </p:cNvPr>
          <p:cNvCxnSpPr/>
          <p:nvPr/>
        </p:nvCxnSpPr>
        <p:spPr>
          <a:xfrm>
            <a:off x="6560820" y="4935497"/>
            <a:ext cx="822960" cy="0"/>
          </a:xfrm>
          <a:prstGeom prst="line">
            <a:avLst/>
          </a:prstGeom>
          <a:ln w="38100" cmpd="dbl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BD3EE72A-EF33-4FB1-8F07-9D325E592EAB}"/>
              </a:ext>
            </a:extLst>
          </p:cNvPr>
          <p:cNvCxnSpPr/>
          <p:nvPr/>
        </p:nvCxnSpPr>
        <p:spPr>
          <a:xfrm>
            <a:off x="6613067" y="4613331"/>
            <a:ext cx="822960" cy="0"/>
          </a:xfrm>
          <a:prstGeom prst="line">
            <a:avLst/>
          </a:prstGeom>
          <a:ln w="15875" cmpd="sng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740653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18219" y="529697"/>
            <a:ext cx="5707559" cy="1043201"/>
          </a:xfrm>
        </p:spPr>
        <p:txBody>
          <a:bodyPr>
            <a:normAutofit fontScale="90000"/>
          </a:bodyPr>
          <a:lstStyle/>
          <a:p>
            <a:pPr algn="ctr"/>
            <a:r>
              <a:rPr lang="en-US" sz="2100" dirty="0">
                <a:latin typeface="Century Gothic" panose="020B0502020202020204" pitchFamily="34" charset="0"/>
              </a:rPr>
              <a:t>UNAUDITED “FLASH” ESTIMATE APRIL</a:t>
            </a:r>
            <a:br>
              <a:rPr lang="en-US" sz="2100" dirty="0">
                <a:latin typeface="Century Gothic" panose="020B0502020202020204" pitchFamily="34" charset="0"/>
              </a:rPr>
            </a:br>
            <a:r>
              <a:rPr lang="en-US" sz="2100" dirty="0">
                <a:latin typeface="Century Gothic" panose="020B0502020202020204" pitchFamily="34" charset="0"/>
              </a:rPr>
              <a:t>FAVOR/(UNFAVORABLE) VS. BUDGET (IN 000’s)</a:t>
            </a:r>
            <a:br>
              <a:rPr lang="en-US" sz="2025" dirty="0">
                <a:latin typeface="Franklin Gothic Medium" panose="020B0603020102020204" pitchFamily="34" charset="0"/>
              </a:rPr>
            </a:br>
            <a:endParaRPr lang="en-US" sz="2025" dirty="0">
              <a:latin typeface="Franklin Gothic Medium" panose="020B0603020102020204" pitchFamily="34" charset="0"/>
            </a:endParaRPr>
          </a:p>
        </p:txBody>
      </p:sp>
      <p:graphicFrame>
        <p:nvGraphicFramePr>
          <p:cNvPr id="5" name="Table 6">
            <a:extLst>
              <a:ext uri="{FF2B5EF4-FFF2-40B4-BE49-F238E27FC236}">
                <a16:creationId xmlns:a16="http://schemas.microsoft.com/office/drawing/2014/main" id="{51FE97F5-49DA-4AF4-ACAC-3E7281E896E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19497422"/>
              </p:ext>
            </p:extLst>
          </p:nvPr>
        </p:nvGraphicFramePr>
        <p:xfrm>
          <a:off x="1907381" y="2102705"/>
          <a:ext cx="5329237" cy="385428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13194">
                  <a:extLst>
                    <a:ext uri="{9D8B030D-6E8A-4147-A177-3AD203B41FA5}">
                      <a16:colId xmlns:a16="http://schemas.microsoft.com/office/drawing/2014/main" val="2078890817"/>
                    </a:ext>
                  </a:extLst>
                </a:gridCol>
                <a:gridCol w="2416043">
                  <a:extLst>
                    <a:ext uri="{9D8B030D-6E8A-4147-A177-3AD203B41FA5}">
                      <a16:colId xmlns:a16="http://schemas.microsoft.com/office/drawing/2014/main" val="1772542581"/>
                    </a:ext>
                  </a:extLst>
                </a:gridCol>
              </a:tblGrid>
              <a:tr h="287819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Department/Amenity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Favorable/(Unfavorable)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249879345"/>
                  </a:ext>
                </a:extLst>
              </a:tr>
              <a:tr h="287819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/>
                        <a:t>Administration (net)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115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830537750"/>
                  </a:ext>
                </a:extLst>
              </a:tr>
              <a:tr h="287819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/>
                        <a:t>Police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   41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3018696972"/>
                  </a:ext>
                </a:extLst>
              </a:tr>
              <a:tr h="287819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/>
                        <a:t>Rec &amp; Parks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   21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637732299"/>
                  </a:ext>
                </a:extLst>
              </a:tr>
              <a:tr h="287819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/>
                        <a:t>Public Works/Gen </a:t>
                      </a:r>
                      <a:r>
                        <a:rPr lang="en-US" sz="1200" dirty="0" err="1"/>
                        <a:t>Maint</a:t>
                      </a:r>
                      <a:r>
                        <a:rPr lang="en-US" sz="1200" dirty="0"/>
                        <a:t>/CPI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  16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387950552"/>
                  </a:ext>
                </a:extLst>
              </a:tr>
              <a:tr h="287819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/>
                        <a:t>Golf Ops + Maintenance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  16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3052627924"/>
                  </a:ext>
                </a:extLst>
              </a:tr>
              <a:tr h="287819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/>
                        <a:t>Aquatics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  10 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3115593443"/>
                  </a:ext>
                </a:extLst>
              </a:tr>
              <a:tr h="309662">
                <a:tc>
                  <a:txBody>
                    <a:bodyPr/>
                    <a:lstStyle/>
                    <a:p>
                      <a:r>
                        <a:rPr lang="en-US" sz="1200" dirty="0"/>
                        <a:t>Racquet Sports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  (16)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4009961605"/>
                  </a:ext>
                </a:extLst>
              </a:tr>
              <a:tr h="309662">
                <a:tc>
                  <a:txBody>
                    <a:bodyPr/>
                    <a:lstStyle/>
                    <a:p>
                      <a:r>
                        <a:rPr lang="en-US" sz="1200" dirty="0"/>
                        <a:t>Yacht Club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  (21)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50705006"/>
                  </a:ext>
                </a:extLst>
              </a:tr>
              <a:tr h="376714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/>
                        <a:t>Beach Parking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en-US" sz="1200" dirty="0"/>
                        <a:t> (24)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2267960662"/>
                  </a:ext>
                </a:extLst>
              </a:tr>
              <a:tr h="434340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/>
                        <a:t>Other Net (Clubhouse Grille, Beach Club, Marinas)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en-US" sz="1200" dirty="0"/>
                        <a:t>  8    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3740162042"/>
                  </a:ext>
                </a:extLst>
              </a:tr>
              <a:tr h="409143">
                <a:tc>
                  <a:txBody>
                    <a:bodyPr/>
                    <a:lstStyle/>
                    <a:p>
                      <a:r>
                        <a:rPr lang="en-US" sz="1200" dirty="0"/>
                        <a:t>               </a:t>
                      </a:r>
                      <a:r>
                        <a:rPr lang="en-US" sz="1200" b="1" dirty="0"/>
                        <a:t>TOTAL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/>
                        <a:t>$166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258657457"/>
                  </a:ext>
                </a:extLst>
              </a:tr>
            </a:tbl>
          </a:graphicData>
        </a:graphic>
      </p:graphicFrame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16A069AC-E94D-40E5-9EDF-5E65AB9AC418}"/>
              </a:ext>
            </a:extLst>
          </p:cNvPr>
          <p:cNvCxnSpPr>
            <a:cxnSpLocks/>
          </p:cNvCxnSpPr>
          <p:nvPr/>
        </p:nvCxnSpPr>
        <p:spPr>
          <a:xfrm>
            <a:off x="5728681" y="6961373"/>
            <a:ext cx="663800" cy="0"/>
          </a:xfrm>
          <a:prstGeom prst="line">
            <a:avLst/>
          </a:prstGeom>
          <a:ln w="38100" cmpd="dbl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F9BB0CDF-5ABB-387D-8A08-0F31CC442672}"/>
              </a:ext>
            </a:extLst>
          </p:cNvPr>
          <p:cNvCxnSpPr>
            <a:cxnSpLocks/>
          </p:cNvCxnSpPr>
          <p:nvPr/>
        </p:nvCxnSpPr>
        <p:spPr>
          <a:xfrm>
            <a:off x="5728681" y="5806701"/>
            <a:ext cx="663800" cy="0"/>
          </a:xfrm>
          <a:prstGeom prst="line">
            <a:avLst/>
          </a:prstGeom>
          <a:ln w="15875" cmpd="sng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61431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60219" y="513317"/>
            <a:ext cx="5623560" cy="773519"/>
          </a:xfrm>
        </p:spPr>
        <p:txBody>
          <a:bodyPr>
            <a:normAutofit fontScale="90000"/>
          </a:bodyPr>
          <a:lstStyle/>
          <a:p>
            <a:pPr algn="ctr"/>
            <a:r>
              <a:rPr lang="en-US" sz="2700" dirty="0">
                <a:latin typeface="Century Gothic" panose="020B0502020202020204" pitchFamily="34" charset="0"/>
              </a:rPr>
              <a:t>UNAUDITED “FLASH” ESTIMATE</a:t>
            </a:r>
            <a:br>
              <a:rPr lang="en-US" sz="2700" dirty="0">
                <a:latin typeface="Century Gothic" panose="020B0502020202020204" pitchFamily="34" charset="0"/>
              </a:rPr>
            </a:br>
            <a:r>
              <a:rPr lang="en-US" sz="2700" dirty="0">
                <a:latin typeface="Century Gothic" panose="020B0502020202020204" pitchFamily="34" charset="0"/>
              </a:rPr>
              <a:t>YTD APRIL 2023</a:t>
            </a:r>
            <a:endParaRPr lang="en-US" sz="2025" dirty="0">
              <a:latin typeface="Franklin Gothic Medium" panose="020B0603020102020204" pitchFamily="34" charset="0"/>
            </a:endParaRP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9EA52B43-19FA-4221-AEE4-462E04F3AFA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1408789"/>
              </p:ext>
            </p:extLst>
          </p:nvPr>
        </p:nvGraphicFramePr>
        <p:xfrm>
          <a:off x="1348740" y="2628910"/>
          <a:ext cx="6446519" cy="2293480"/>
        </p:xfrm>
        <a:graphic>
          <a:graphicData uri="http://schemas.openxmlformats.org/drawingml/2006/table">
            <a:tbl>
              <a:tblPr>
                <a:tableStyleId>{5202B0CA-FC54-4496-8BCA-5EF66A818D29}</a:tableStyleId>
              </a:tblPr>
              <a:tblGrid>
                <a:gridCol w="1971203">
                  <a:extLst>
                    <a:ext uri="{9D8B030D-6E8A-4147-A177-3AD203B41FA5}">
                      <a16:colId xmlns:a16="http://schemas.microsoft.com/office/drawing/2014/main" val="1529911752"/>
                    </a:ext>
                  </a:extLst>
                </a:gridCol>
                <a:gridCol w="1482008">
                  <a:extLst>
                    <a:ext uri="{9D8B030D-6E8A-4147-A177-3AD203B41FA5}">
                      <a16:colId xmlns:a16="http://schemas.microsoft.com/office/drawing/2014/main" val="1196787798"/>
                    </a:ext>
                  </a:extLst>
                </a:gridCol>
                <a:gridCol w="1541150">
                  <a:extLst>
                    <a:ext uri="{9D8B030D-6E8A-4147-A177-3AD203B41FA5}">
                      <a16:colId xmlns:a16="http://schemas.microsoft.com/office/drawing/2014/main" val="1193626519"/>
                    </a:ext>
                  </a:extLst>
                </a:gridCol>
                <a:gridCol w="1452158">
                  <a:extLst>
                    <a:ext uri="{9D8B030D-6E8A-4147-A177-3AD203B41FA5}">
                      <a16:colId xmlns:a16="http://schemas.microsoft.com/office/drawing/2014/main" val="3714425827"/>
                    </a:ext>
                  </a:extLst>
                </a:gridCol>
              </a:tblGrid>
              <a:tr h="272634">
                <a:tc gridSpan="4">
                  <a:txBody>
                    <a:bodyPr/>
                    <a:lstStyle/>
                    <a:p>
                      <a:pPr algn="ctr" fontAlgn="b"/>
                      <a:r>
                        <a:rPr lang="en-US" sz="1400" b="1" u="none" strike="noStrike" dirty="0">
                          <a:effectLst/>
                        </a:rPr>
                        <a:t>April YTD (In 000’s)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6497" marR="6497" marT="6497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35703382"/>
                  </a:ext>
                </a:extLst>
              </a:tr>
              <a:tr h="340799"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6497" marR="6497" marT="6497" marB="0" anchor="b"/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 dirty="0">
                          <a:effectLst/>
                        </a:rPr>
                        <a:t>Budget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6497" marR="6497" marT="6497" marB="0" anchor="b"/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 dirty="0">
                          <a:effectLst/>
                        </a:rPr>
                        <a:t>Current Year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6497" marR="6497" marT="6497" marB="0" anchor="b"/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 dirty="0">
                          <a:effectLst/>
                        </a:rPr>
                        <a:t>Favor/ (</a:t>
                      </a:r>
                      <a:r>
                        <a:rPr lang="en-US" sz="1200" u="none" strike="noStrike" dirty="0" err="1">
                          <a:effectLst/>
                        </a:rPr>
                        <a:t>Unfavor</a:t>
                      </a:r>
                      <a:r>
                        <a:rPr lang="en-US" sz="1200" u="none" strike="noStrike" dirty="0">
                          <a:effectLst/>
                        </a:rPr>
                        <a:t>) vs. Budget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6497" marR="6497" marT="6497" marB="0" anchor="b"/>
                </a:tc>
                <a:extLst>
                  <a:ext uri="{0D108BD9-81ED-4DB2-BD59-A6C34878D82A}">
                    <a16:rowId xmlns:a16="http://schemas.microsoft.com/office/drawing/2014/main" val="231670456"/>
                  </a:ext>
                </a:extLst>
              </a:tr>
              <a:tr h="231194">
                <a:tc>
                  <a:txBody>
                    <a:bodyPr/>
                    <a:lstStyle/>
                    <a:p>
                      <a:pPr algn="l" fontAlgn="ctr"/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6497" marR="6497" marT="6497" marB="0" anchor="ctr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49768013"/>
                  </a:ext>
                </a:extLst>
              </a:tr>
              <a:tr h="238558">
                <a:tc>
                  <a:txBody>
                    <a:bodyPr/>
                    <a:lstStyle/>
                    <a:p>
                      <a:pPr algn="l" fontAlgn="ctr"/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6497" marR="6497" marT="6497" marB="0" anchor="ctr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24399997"/>
                  </a:ext>
                </a:extLst>
              </a:tr>
              <a:tr h="387335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u="none" strike="noStrike" dirty="0">
                          <a:effectLst/>
                        </a:rPr>
                        <a:t>Net Revenues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6497" marR="6497" marT="6497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$14,418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6497" marR="6497" marT="6497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 dirty="0">
                          <a:effectLst/>
                        </a:rPr>
                        <a:t> $15,345 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6497" marR="6497" marT="6497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 dirty="0">
                          <a:effectLst/>
                        </a:rPr>
                        <a:t>  $927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6497" marR="6497" marT="6497" marB="0" anchor="b"/>
                </a:tc>
                <a:extLst>
                  <a:ext uri="{0D108BD9-81ED-4DB2-BD59-A6C34878D82A}">
                    <a16:rowId xmlns:a16="http://schemas.microsoft.com/office/drawing/2014/main" val="1473053170"/>
                  </a:ext>
                </a:extLst>
              </a:tr>
              <a:tr h="41148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u="none" strike="noStrike" dirty="0">
                          <a:effectLst/>
                        </a:rPr>
                        <a:t>Expenses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6497" marR="6497" marT="6497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 dirty="0">
                          <a:effectLst/>
                        </a:rPr>
                        <a:t>  14,418 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6497" marR="6497" marT="6497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 dirty="0">
                          <a:effectLst/>
                        </a:rPr>
                        <a:t>   14,123 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6497" marR="6497" marT="6497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 dirty="0">
                          <a:effectLst/>
                        </a:rPr>
                        <a:t>    295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6497" marR="6497" marT="6497" marB="0" anchor="b"/>
                </a:tc>
                <a:extLst>
                  <a:ext uri="{0D108BD9-81ED-4DB2-BD59-A6C34878D82A}">
                    <a16:rowId xmlns:a16="http://schemas.microsoft.com/office/drawing/2014/main" val="481779007"/>
                  </a:ext>
                </a:extLst>
              </a:tr>
              <a:tr h="41148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u="none" strike="noStrike" dirty="0">
                          <a:effectLst/>
                        </a:rPr>
                        <a:t>Net Operating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6497" marR="6497" marT="6497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 dirty="0">
                          <a:effectLst/>
                        </a:rPr>
                        <a:t>     $0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6497" marR="6497" marT="6497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 dirty="0">
                          <a:effectLst/>
                        </a:rPr>
                        <a:t>   $1,222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6497" marR="6497" marT="6497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 dirty="0">
                          <a:effectLst/>
                        </a:rPr>
                        <a:t>$1,222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6497" marR="6497" marT="6497" marB="0" anchor="b"/>
                </a:tc>
                <a:extLst>
                  <a:ext uri="{0D108BD9-81ED-4DB2-BD59-A6C34878D82A}">
                    <a16:rowId xmlns:a16="http://schemas.microsoft.com/office/drawing/2014/main" val="2021347524"/>
                  </a:ext>
                </a:extLst>
              </a:tr>
            </a:tbl>
          </a:graphicData>
        </a:graphic>
      </p:graphicFrame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8ABD57F0-C576-4D33-9D5C-8AA05477F7A7}"/>
              </a:ext>
            </a:extLst>
          </p:cNvPr>
          <p:cNvCxnSpPr/>
          <p:nvPr/>
        </p:nvCxnSpPr>
        <p:spPr>
          <a:xfrm>
            <a:off x="3605346" y="4922390"/>
            <a:ext cx="822960" cy="0"/>
          </a:xfrm>
          <a:prstGeom prst="line">
            <a:avLst/>
          </a:prstGeom>
          <a:ln w="38100" cmpd="dbl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393FF8C9-394A-4DB1-B0B7-27187982C27B}"/>
              </a:ext>
            </a:extLst>
          </p:cNvPr>
          <p:cNvCxnSpPr/>
          <p:nvPr/>
        </p:nvCxnSpPr>
        <p:spPr>
          <a:xfrm>
            <a:off x="3605346" y="4539539"/>
            <a:ext cx="822960" cy="0"/>
          </a:xfrm>
          <a:prstGeom prst="line">
            <a:avLst/>
          </a:prstGeom>
          <a:ln w="15875" cmpd="sng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A6E8791C-6187-4DB4-AC51-A3441D2C644F}"/>
              </a:ext>
            </a:extLst>
          </p:cNvPr>
          <p:cNvCxnSpPr/>
          <p:nvPr/>
        </p:nvCxnSpPr>
        <p:spPr>
          <a:xfrm>
            <a:off x="5164725" y="4922390"/>
            <a:ext cx="822960" cy="0"/>
          </a:xfrm>
          <a:prstGeom prst="line">
            <a:avLst/>
          </a:prstGeom>
          <a:ln w="38100" cmpd="dbl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6C4BCDB8-FD88-44B1-926B-CAF5B511EF42}"/>
              </a:ext>
            </a:extLst>
          </p:cNvPr>
          <p:cNvCxnSpPr/>
          <p:nvPr/>
        </p:nvCxnSpPr>
        <p:spPr>
          <a:xfrm>
            <a:off x="5164725" y="4539539"/>
            <a:ext cx="822960" cy="0"/>
          </a:xfrm>
          <a:prstGeom prst="line">
            <a:avLst/>
          </a:prstGeom>
          <a:ln w="15875" cmpd="sng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DFBE8885-3D74-48CC-831A-3D441959FAC2}"/>
              </a:ext>
            </a:extLst>
          </p:cNvPr>
          <p:cNvCxnSpPr/>
          <p:nvPr/>
        </p:nvCxnSpPr>
        <p:spPr>
          <a:xfrm>
            <a:off x="6613067" y="4925450"/>
            <a:ext cx="822960" cy="0"/>
          </a:xfrm>
          <a:prstGeom prst="line">
            <a:avLst/>
          </a:prstGeom>
          <a:ln w="38100" cmpd="dbl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BD3EE72A-EF33-4FB1-8F07-9D325E592EAB}"/>
              </a:ext>
            </a:extLst>
          </p:cNvPr>
          <p:cNvCxnSpPr/>
          <p:nvPr/>
        </p:nvCxnSpPr>
        <p:spPr>
          <a:xfrm>
            <a:off x="6613067" y="4539539"/>
            <a:ext cx="822960" cy="0"/>
          </a:xfrm>
          <a:prstGeom prst="line">
            <a:avLst/>
          </a:prstGeom>
          <a:ln w="15875" cmpd="sng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322884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18220" y="479698"/>
            <a:ext cx="5707559" cy="1104742"/>
          </a:xfrm>
        </p:spPr>
        <p:txBody>
          <a:bodyPr>
            <a:normAutofit fontScale="90000"/>
          </a:bodyPr>
          <a:lstStyle/>
          <a:p>
            <a:pPr algn="ctr"/>
            <a:r>
              <a:rPr lang="en-US" sz="2100" dirty="0">
                <a:latin typeface="Century Gothic" panose="020B0502020202020204" pitchFamily="34" charset="0"/>
              </a:rPr>
              <a:t>UNAUDITED “FLASH” ESTIMATE YTD APRIL</a:t>
            </a:r>
            <a:br>
              <a:rPr lang="en-US" sz="2100" dirty="0">
                <a:latin typeface="Century Gothic" panose="020B0502020202020204" pitchFamily="34" charset="0"/>
              </a:rPr>
            </a:br>
            <a:r>
              <a:rPr lang="en-US" sz="2100" dirty="0">
                <a:latin typeface="Century Gothic" panose="020B0502020202020204" pitchFamily="34" charset="0"/>
              </a:rPr>
              <a:t>FAVOR/(UNFAVORABLE) VS. BUDGET (IN 000’s)</a:t>
            </a:r>
            <a:br>
              <a:rPr lang="en-US" sz="2025" dirty="0">
                <a:latin typeface="Franklin Gothic Medium" panose="020B0603020102020204" pitchFamily="34" charset="0"/>
              </a:rPr>
            </a:br>
            <a:endParaRPr lang="en-US" sz="2025" dirty="0">
              <a:latin typeface="Franklin Gothic Medium" panose="020B0603020102020204" pitchFamily="34" charset="0"/>
            </a:endParaRPr>
          </a:p>
        </p:txBody>
      </p:sp>
      <p:graphicFrame>
        <p:nvGraphicFramePr>
          <p:cNvPr id="5" name="Table 6">
            <a:extLst>
              <a:ext uri="{FF2B5EF4-FFF2-40B4-BE49-F238E27FC236}">
                <a16:creationId xmlns:a16="http://schemas.microsoft.com/office/drawing/2014/main" id="{51FE97F5-49DA-4AF4-ACAC-3E7281E896E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55424001"/>
              </p:ext>
            </p:extLst>
          </p:nvPr>
        </p:nvGraphicFramePr>
        <p:xfrm>
          <a:off x="1843891" y="1923635"/>
          <a:ext cx="5272088" cy="401620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87907">
                  <a:extLst>
                    <a:ext uri="{9D8B030D-6E8A-4147-A177-3AD203B41FA5}">
                      <a16:colId xmlns:a16="http://schemas.microsoft.com/office/drawing/2014/main" val="2078890817"/>
                    </a:ext>
                  </a:extLst>
                </a:gridCol>
                <a:gridCol w="2384181">
                  <a:extLst>
                    <a:ext uri="{9D8B030D-6E8A-4147-A177-3AD203B41FA5}">
                      <a16:colId xmlns:a16="http://schemas.microsoft.com/office/drawing/2014/main" val="1772542581"/>
                    </a:ext>
                  </a:extLst>
                </a:gridCol>
              </a:tblGrid>
              <a:tr h="275882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Department/Amenity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Favorable/(Unfavorable)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249879345"/>
                  </a:ext>
                </a:extLst>
              </a:tr>
              <a:tr h="275882">
                <a:tc>
                  <a:txBody>
                    <a:bodyPr/>
                    <a:lstStyle/>
                    <a:p>
                      <a:r>
                        <a:rPr lang="en-US" sz="1200" dirty="0"/>
                        <a:t>Police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$361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3136704269"/>
                  </a:ext>
                </a:extLst>
              </a:tr>
              <a:tr h="281423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/>
                        <a:t>Admin/Finance/GM/Public Relations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 243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2826955503"/>
                  </a:ext>
                </a:extLst>
              </a:tr>
              <a:tr h="281423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/>
                        <a:t>Golf Ops + Maintenance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 225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674347467"/>
                  </a:ext>
                </a:extLst>
              </a:tr>
              <a:tr h="275882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/>
                        <a:t>Public Works/Gen </a:t>
                      </a:r>
                      <a:r>
                        <a:rPr lang="en-US" sz="1200" dirty="0" err="1"/>
                        <a:t>Maint</a:t>
                      </a:r>
                      <a:r>
                        <a:rPr lang="en-US" sz="1200" dirty="0"/>
                        <a:t>/CPI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 126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3219408195"/>
                  </a:ext>
                </a:extLst>
              </a:tr>
              <a:tr h="275882">
                <a:tc>
                  <a:txBody>
                    <a:bodyPr/>
                    <a:lstStyle/>
                    <a:p>
                      <a:r>
                        <a:rPr lang="en-US" sz="1200" dirty="0"/>
                        <a:t>Aquatics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 111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2260766489"/>
                  </a:ext>
                </a:extLst>
              </a:tr>
              <a:tr h="275882">
                <a:tc>
                  <a:txBody>
                    <a:bodyPr/>
                    <a:lstStyle/>
                    <a:p>
                      <a:r>
                        <a:rPr lang="en-US" sz="1200" dirty="0"/>
                        <a:t>Recreation &amp; Parks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  68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702047211"/>
                  </a:ext>
                </a:extLst>
              </a:tr>
              <a:tr h="275882">
                <a:tc>
                  <a:txBody>
                    <a:bodyPr/>
                    <a:lstStyle/>
                    <a:p>
                      <a:r>
                        <a:rPr lang="en-US" sz="1200" dirty="0"/>
                        <a:t>Beach Club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  54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740293678"/>
                  </a:ext>
                </a:extLst>
              </a:tr>
              <a:tr h="275882">
                <a:tc>
                  <a:txBody>
                    <a:bodyPr/>
                    <a:lstStyle/>
                    <a:p>
                      <a:r>
                        <a:rPr lang="en-US" sz="1200" dirty="0"/>
                        <a:t>Clubhouse Grille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  45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3700594256"/>
                  </a:ext>
                </a:extLst>
              </a:tr>
              <a:tr h="275882">
                <a:tc>
                  <a:txBody>
                    <a:bodyPr/>
                    <a:lstStyle/>
                    <a:p>
                      <a:r>
                        <a:rPr lang="en-US" sz="1200" dirty="0"/>
                        <a:t>Beach Parking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  28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3405510687"/>
                  </a:ext>
                </a:extLst>
              </a:tr>
              <a:tr h="275882">
                <a:tc>
                  <a:txBody>
                    <a:bodyPr/>
                    <a:lstStyle/>
                    <a:p>
                      <a:r>
                        <a:rPr lang="en-US" sz="1200" dirty="0"/>
                        <a:t>Yacht Club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   7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680391695"/>
                  </a:ext>
                </a:extLst>
              </a:tr>
              <a:tr h="275882">
                <a:tc>
                  <a:txBody>
                    <a:bodyPr/>
                    <a:lstStyle/>
                    <a:p>
                      <a:r>
                        <a:rPr lang="en-US" sz="1200" dirty="0"/>
                        <a:t>Marinas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  (18)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663195097"/>
                  </a:ext>
                </a:extLst>
              </a:tr>
              <a:tr h="296311">
                <a:tc>
                  <a:txBody>
                    <a:bodyPr/>
                    <a:lstStyle/>
                    <a:p>
                      <a:r>
                        <a:rPr lang="en-US" sz="1200" dirty="0"/>
                        <a:t>Racquet Sports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  (28)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3017807375"/>
                  </a:ext>
                </a:extLst>
              </a:tr>
              <a:tr h="392174">
                <a:tc>
                  <a:txBody>
                    <a:bodyPr/>
                    <a:lstStyle/>
                    <a:p>
                      <a:r>
                        <a:rPr lang="en-US" sz="1200" dirty="0"/>
                        <a:t>               </a:t>
                      </a:r>
                      <a:r>
                        <a:rPr lang="en-US" sz="1200" b="1" dirty="0"/>
                        <a:t>TOTAL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/>
                        <a:t>$1,222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258657457"/>
                  </a:ext>
                </a:extLst>
              </a:tr>
            </a:tbl>
          </a:graphicData>
        </a:graphic>
      </p:graphicFrame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16A069AC-E94D-40E5-9EDF-5E65AB9AC418}"/>
              </a:ext>
            </a:extLst>
          </p:cNvPr>
          <p:cNvCxnSpPr>
            <a:cxnSpLocks/>
          </p:cNvCxnSpPr>
          <p:nvPr/>
        </p:nvCxnSpPr>
        <p:spPr>
          <a:xfrm>
            <a:off x="5730804" y="7282739"/>
            <a:ext cx="663800" cy="0"/>
          </a:xfrm>
          <a:prstGeom prst="line">
            <a:avLst/>
          </a:prstGeom>
          <a:ln w="38100" cmpd="dbl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CED39DB2-FD2B-4C24-97CD-5CB0EE8D8AB5}"/>
              </a:ext>
            </a:extLst>
          </p:cNvPr>
          <p:cNvCxnSpPr>
            <a:cxnSpLocks/>
          </p:cNvCxnSpPr>
          <p:nvPr/>
        </p:nvCxnSpPr>
        <p:spPr>
          <a:xfrm>
            <a:off x="5679529" y="5825930"/>
            <a:ext cx="663800" cy="0"/>
          </a:xfrm>
          <a:prstGeom prst="line">
            <a:avLst/>
          </a:prstGeom>
          <a:ln w="15875" cmpd="sng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29962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383177" y="2707689"/>
            <a:ext cx="8377646" cy="3355760"/>
          </a:xfrm>
          <a:effectLst/>
        </p:spPr>
        <p:txBody>
          <a:bodyPr vert="horz" lIns="91440" tIns="45720" rIns="91440" bIns="45720" rtlCol="0" anchor="b">
            <a:normAutofit fontScale="90000"/>
          </a:bodyPr>
          <a:lstStyle/>
          <a:p>
            <a:pPr algn="ctr"/>
            <a:r>
              <a:rPr lang="en-US" sz="5300" dirty="0">
                <a:solidFill>
                  <a:schemeClr val="bg1"/>
                </a:solidFill>
                <a:cs typeface="+mj-cs"/>
              </a:rPr>
              <a:t>Approval of Minutes</a:t>
            </a:r>
            <a:br>
              <a:rPr lang="en-US" sz="2000" dirty="0">
                <a:solidFill>
                  <a:schemeClr val="tx1"/>
                </a:solidFill>
                <a:cs typeface="+mj-cs"/>
              </a:rPr>
            </a:br>
            <a:br>
              <a:rPr lang="en-US" sz="2000" dirty="0">
                <a:solidFill>
                  <a:schemeClr val="tx1"/>
                </a:solidFill>
                <a:cs typeface="+mj-cs"/>
              </a:rPr>
            </a:br>
            <a:br>
              <a:rPr lang="en-US" sz="3600" dirty="0">
                <a:solidFill>
                  <a:schemeClr val="tx1"/>
                </a:solidFill>
                <a:cs typeface="+mj-cs"/>
              </a:rPr>
            </a:br>
            <a:br>
              <a:rPr lang="en-US" sz="3200" b="0" dirty="0">
                <a:solidFill>
                  <a:schemeClr val="tx1"/>
                </a:solidFill>
                <a:cs typeface="+mj-cs"/>
              </a:rPr>
            </a:br>
            <a:br>
              <a:rPr lang="en-US" sz="3200" b="0" dirty="0">
                <a:solidFill>
                  <a:schemeClr val="tx1"/>
                </a:solidFill>
                <a:cs typeface="+mj-cs"/>
              </a:rPr>
            </a:br>
            <a:br>
              <a:rPr lang="en-US" sz="3200" b="0" dirty="0">
                <a:solidFill>
                  <a:schemeClr val="tx1"/>
                </a:solidFill>
                <a:cs typeface="+mj-cs"/>
              </a:rPr>
            </a:br>
            <a:r>
              <a:rPr lang="en-US" sz="3200" b="0" dirty="0">
                <a:solidFill>
                  <a:schemeClr val="tx1"/>
                </a:solidFill>
                <a:cs typeface="+mj-cs"/>
              </a:rPr>
              <a:t>April 20, 2024 – Regular Meeting</a:t>
            </a:r>
            <a:br>
              <a:rPr lang="en-US" sz="3200" b="0" dirty="0">
                <a:solidFill>
                  <a:schemeClr val="tx1"/>
                </a:solidFill>
                <a:cs typeface="+mj-cs"/>
              </a:rPr>
            </a:br>
            <a:r>
              <a:rPr lang="en-US" sz="3200" b="0" dirty="0">
                <a:solidFill>
                  <a:schemeClr val="tx1"/>
                </a:solidFill>
                <a:cs typeface="+mj-cs"/>
              </a:rPr>
              <a:t>April 24, 2024 – Special Meeting</a:t>
            </a:r>
            <a:br>
              <a:rPr lang="en-US" sz="3200" b="0" dirty="0">
                <a:solidFill>
                  <a:schemeClr val="tx1"/>
                </a:solidFill>
                <a:cs typeface="+mj-cs"/>
              </a:rPr>
            </a:br>
            <a:br>
              <a:rPr lang="en-US" sz="1600" b="0" dirty="0">
                <a:solidFill>
                  <a:schemeClr val="tx1"/>
                </a:solidFill>
                <a:cs typeface="+mj-cs"/>
              </a:rPr>
            </a:br>
            <a:br>
              <a:rPr lang="en-US" sz="3200" b="0" dirty="0">
                <a:solidFill>
                  <a:schemeClr val="tx1"/>
                </a:solidFill>
                <a:cs typeface="+mj-cs"/>
              </a:rPr>
            </a:br>
            <a:br>
              <a:rPr lang="en-US" sz="2000" b="0" dirty="0">
                <a:cs typeface="+mj-cs"/>
              </a:rPr>
            </a:br>
            <a:br>
              <a:rPr lang="en-US" sz="2000" dirty="0">
                <a:highlight>
                  <a:srgbClr val="FFFF00"/>
                </a:highlight>
                <a:cs typeface="+mj-cs"/>
              </a:rPr>
            </a:br>
            <a:br>
              <a:rPr lang="en-US" sz="2000" dirty="0">
                <a:cs typeface="+mj-cs"/>
              </a:rPr>
            </a:br>
            <a:endParaRPr lang="en-US" sz="2000" dirty="0">
              <a:solidFill>
                <a:schemeClr val="tx1"/>
              </a:solidFill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71030717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004C8E-759C-4538-9575-26595E557F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8746" y="1102927"/>
            <a:ext cx="5986328" cy="868748"/>
          </a:xfrm>
        </p:spPr>
        <p:txBody>
          <a:bodyPr>
            <a:noAutofit/>
          </a:bodyPr>
          <a:lstStyle/>
          <a:p>
            <a:pPr algn="ctr"/>
            <a:r>
              <a:rPr lang="en-US" sz="2700" dirty="0">
                <a:latin typeface="Franklin Gothic Medium" panose="020B0603020102020204" pitchFamily="34" charset="0"/>
              </a:rPr>
              <a:t>UNAUDITED “FLASH” ESTIMATE RESERVES APRIL 2024 ($ MILLIONS)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56339740-C4C2-4E66-9638-BF57A372FE5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01686861"/>
              </p:ext>
            </p:extLst>
          </p:nvPr>
        </p:nvGraphicFramePr>
        <p:xfrm>
          <a:off x="1147799" y="2419405"/>
          <a:ext cx="6908222" cy="289534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49683">
                  <a:extLst>
                    <a:ext uri="{9D8B030D-6E8A-4147-A177-3AD203B41FA5}">
                      <a16:colId xmlns:a16="http://schemas.microsoft.com/office/drawing/2014/main" val="1394482498"/>
                    </a:ext>
                  </a:extLst>
                </a:gridCol>
                <a:gridCol w="895836">
                  <a:extLst>
                    <a:ext uri="{9D8B030D-6E8A-4147-A177-3AD203B41FA5}">
                      <a16:colId xmlns:a16="http://schemas.microsoft.com/office/drawing/2014/main" val="3016120161"/>
                    </a:ext>
                  </a:extLst>
                </a:gridCol>
                <a:gridCol w="1038138">
                  <a:extLst>
                    <a:ext uri="{9D8B030D-6E8A-4147-A177-3AD203B41FA5}">
                      <a16:colId xmlns:a16="http://schemas.microsoft.com/office/drawing/2014/main" val="3864248913"/>
                    </a:ext>
                  </a:extLst>
                </a:gridCol>
                <a:gridCol w="928347">
                  <a:extLst>
                    <a:ext uri="{9D8B030D-6E8A-4147-A177-3AD203B41FA5}">
                      <a16:colId xmlns:a16="http://schemas.microsoft.com/office/drawing/2014/main" val="963910479"/>
                    </a:ext>
                  </a:extLst>
                </a:gridCol>
                <a:gridCol w="958035">
                  <a:extLst>
                    <a:ext uri="{9D8B030D-6E8A-4147-A177-3AD203B41FA5}">
                      <a16:colId xmlns:a16="http://schemas.microsoft.com/office/drawing/2014/main" val="2806363114"/>
                    </a:ext>
                  </a:extLst>
                </a:gridCol>
                <a:gridCol w="727969">
                  <a:extLst>
                    <a:ext uri="{9D8B030D-6E8A-4147-A177-3AD203B41FA5}">
                      <a16:colId xmlns:a16="http://schemas.microsoft.com/office/drawing/2014/main" val="2625739660"/>
                    </a:ext>
                  </a:extLst>
                </a:gridCol>
                <a:gridCol w="710214">
                  <a:extLst>
                    <a:ext uri="{9D8B030D-6E8A-4147-A177-3AD203B41FA5}">
                      <a16:colId xmlns:a16="http://schemas.microsoft.com/office/drawing/2014/main" val="2085935011"/>
                    </a:ext>
                  </a:extLst>
                </a:gridCol>
              </a:tblGrid>
              <a:tr h="548640">
                <a:tc>
                  <a:txBody>
                    <a:bodyPr/>
                    <a:lstStyle/>
                    <a:p>
                      <a:endParaRPr lang="en-US" sz="1400" dirty="0">
                        <a:latin typeface="Franklin Gothic Medium" panose="020B0603020102020204" pitchFamily="34" charset="0"/>
                      </a:endParaRPr>
                    </a:p>
                  </a:txBody>
                  <a:tcPr marL="51435" marR="51435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err="1">
                          <a:latin typeface="Franklin Gothic Medium" panose="020B0603020102020204" pitchFamily="34" charset="0"/>
                        </a:rPr>
                        <a:t>GeneralReplace</a:t>
                      </a:r>
                      <a:endParaRPr lang="en-US" sz="1600" dirty="0">
                        <a:latin typeface="Franklin Gothic Medium" panose="020B0603020102020204" pitchFamily="34" charset="0"/>
                      </a:endParaRPr>
                    </a:p>
                  </a:txBody>
                  <a:tcPr marL="51435" marR="51435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Franklin Gothic Medium" panose="020B0603020102020204" pitchFamily="34" charset="0"/>
                        </a:rPr>
                        <a:t>Bulkheads</a:t>
                      </a:r>
                    </a:p>
                  </a:txBody>
                  <a:tcPr marL="51435" marR="51435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Franklin Gothic Medium" panose="020B0603020102020204" pitchFamily="34" charset="0"/>
                        </a:rPr>
                        <a:t>Roads</a:t>
                      </a:r>
                    </a:p>
                  </a:txBody>
                  <a:tcPr marL="51435" marR="51435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Franklin Gothic Medium" panose="020B0603020102020204" pitchFamily="34" charset="0"/>
                        </a:rPr>
                        <a:t>Drainage</a:t>
                      </a:r>
                    </a:p>
                  </a:txBody>
                  <a:tcPr marL="51435" marR="51435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Franklin Gothic Medium" panose="020B0603020102020204" pitchFamily="34" charset="0"/>
                        </a:rPr>
                        <a:t>New Capital</a:t>
                      </a:r>
                    </a:p>
                  </a:txBody>
                  <a:tcPr marL="51435" marR="51435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Franklin Gothic Medium" panose="020B0603020102020204" pitchFamily="34" charset="0"/>
                        </a:rPr>
                        <a:t>Total</a:t>
                      </a:r>
                    </a:p>
                  </a:txBody>
                  <a:tcPr marL="51435" marR="51435" marT="34290" marB="34290" anchor="ctr"/>
                </a:tc>
                <a:extLst>
                  <a:ext uri="{0D108BD9-81ED-4DB2-BD59-A6C34878D82A}">
                    <a16:rowId xmlns:a16="http://schemas.microsoft.com/office/drawing/2014/main" val="3190847527"/>
                  </a:ext>
                </a:extLst>
              </a:tr>
              <a:tr h="453326">
                <a:tc>
                  <a:txBody>
                    <a:bodyPr/>
                    <a:lstStyle/>
                    <a:p>
                      <a:r>
                        <a:rPr lang="en-US" sz="1500" b="1" dirty="0">
                          <a:latin typeface="Franklin Gothic Medium" panose="020B0603020102020204" pitchFamily="34" charset="0"/>
                        </a:rPr>
                        <a:t>4/30/23 Balance</a:t>
                      </a:r>
                    </a:p>
                  </a:txBody>
                  <a:tcPr marL="51435" marR="51435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b="1" dirty="0">
                          <a:latin typeface="Franklin Gothic Medium" panose="020B0603020102020204" pitchFamily="34" charset="0"/>
                        </a:rPr>
                        <a:t>$5.1</a:t>
                      </a:r>
                    </a:p>
                  </a:txBody>
                  <a:tcPr marL="51435" marR="51435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b="1" dirty="0">
                          <a:latin typeface="Franklin Gothic Medium" panose="020B0603020102020204" pitchFamily="34" charset="0"/>
                        </a:rPr>
                        <a:t> $0.5</a:t>
                      </a:r>
                    </a:p>
                  </a:txBody>
                  <a:tcPr marL="51435" marR="51435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b="1" dirty="0">
                          <a:latin typeface="Franklin Gothic Medium" panose="020B0603020102020204" pitchFamily="34" charset="0"/>
                        </a:rPr>
                        <a:t>$0.7</a:t>
                      </a:r>
                    </a:p>
                  </a:txBody>
                  <a:tcPr marL="51435" marR="51435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b="1" dirty="0">
                          <a:latin typeface="Franklin Gothic Medium" panose="020B0603020102020204" pitchFamily="34" charset="0"/>
                        </a:rPr>
                        <a:t>$0.2</a:t>
                      </a:r>
                    </a:p>
                  </a:txBody>
                  <a:tcPr marL="51435" marR="51435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b="1" dirty="0">
                          <a:latin typeface="Franklin Gothic Medium" panose="020B0603020102020204" pitchFamily="34" charset="0"/>
                        </a:rPr>
                        <a:t>$0.1</a:t>
                      </a:r>
                    </a:p>
                  </a:txBody>
                  <a:tcPr marL="51435" marR="51435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b="1" dirty="0">
                          <a:latin typeface="Franklin Gothic Medium" panose="020B0603020102020204" pitchFamily="34" charset="0"/>
                        </a:rPr>
                        <a:t>$6.6</a:t>
                      </a:r>
                    </a:p>
                  </a:txBody>
                  <a:tcPr marL="51435" marR="51435" marT="34290" marB="34290" anchor="ctr"/>
                </a:tc>
                <a:extLst>
                  <a:ext uri="{0D108BD9-81ED-4DB2-BD59-A6C34878D82A}">
                    <a16:rowId xmlns:a16="http://schemas.microsoft.com/office/drawing/2014/main" val="2939790926"/>
                  </a:ext>
                </a:extLst>
              </a:tr>
              <a:tr h="525780">
                <a:tc>
                  <a:txBody>
                    <a:bodyPr/>
                    <a:lstStyle/>
                    <a:p>
                      <a:r>
                        <a:rPr lang="en-US" sz="1500" dirty="0">
                          <a:latin typeface="Franklin Gothic Medium" panose="020B0603020102020204" pitchFamily="34" charset="0"/>
                        </a:rPr>
                        <a:t>Contributions/</a:t>
                      </a:r>
                    </a:p>
                    <a:p>
                      <a:r>
                        <a:rPr lang="en-US" sz="1500" dirty="0">
                          <a:latin typeface="Franklin Gothic Medium" panose="020B0603020102020204" pitchFamily="34" charset="0"/>
                        </a:rPr>
                        <a:t>Interest</a:t>
                      </a:r>
                    </a:p>
                  </a:txBody>
                  <a:tcPr marL="51435" marR="51435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latin typeface="Franklin Gothic Medium" panose="020B0603020102020204" pitchFamily="34" charset="0"/>
                        </a:rPr>
                        <a:t>  2.2</a:t>
                      </a:r>
                    </a:p>
                  </a:txBody>
                  <a:tcPr marL="51435" marR="51435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latin typeface="Franklin Gothic Medium" panose="020B0603020102020204" pitchFamily="34" charset="0"/>
                        </a:rPr>
                        <a:t>   1.1</a:t>
                      </a:r>
                    </a:p>
                  </a:txBody>
                  <a:tcPr marL="51435" marR="51435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latin typeface="Franklin Gothic Medium" panose="020B0603020102020204" pitchFamily="34" charset="0"/>
                        </a:rPr>
                        <a:t>  -</a:t>
                      </a:r>
                    </a:p>
                  </a:txBody>
                  <a:tcPr marL="51435" marR="51435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latin typeface="Franklin Gothic Medium" panose="020B0603020102020204" pitchFamily="34" charset="0"/>
                        </a:rPr>
                        <a:t>  0.1</a:t>
                      </a:r>
                    </a:p>
                  </a:txBody>
                  <a:tcPr marL="51435" marR="51435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latin typeface="Franklin Gothic Medium" panose="020B0603020102020204" pitchFamily="34" charset="0"/>
                        </a:rPr>
                        <a:t> 0.1</a:t>
                      </a:r>
                    </a:p>
                  </a:txBody>
                  <a:tcPr marL="51435" marR="51435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latin typeface="Franklin Gothic Medium" panose="020B0603020102020204" pitchFamily="34" charset="0"/>
                        </a:rPr>
                        <a:t> 3.5</a:t>
                      </a:r>
                    </a:p>
                  </a:txBody>
                  <a:tcPr marL="51435" marR="51435" marT="34290" marB="34290" anchor="ctr"/>
                </a:tc>
                <a:extLst>
                  <a:ext uri="{0D108BD9-81ED-4DB2-BD59-A6C34878D82A}">
                    <a16:rowId xmlns:a16="http://schemas.microsoft.com/office/drawing/2014/main" val="823467776"/>
                  </a:ext>
                </a:extLst>
              </a:tr>
              <a:tr h="453326">
                <a:tc>
                  <a:txBody>
                    <a:bodyPr/>
                    <a:lstStyle/>
                    <a:p>
                      <a:r>
                        <a:rPr lang="en-US" sz="1500" dirty="0">
                          <a:latin typeface="Franklin Gothic Medium" panose="020B0603020102020204" pitchFamily="34" charset="0"/>
                        </a:rPr>
                        <a:t>Casino Funds</a:t>
                      </a:r>
                    </a:p>
                  </a:txBody>
                  <a:tcPr marL="51435" marR="51435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latin typeface="Franklin Gothic Medium" panose="020B0603020102020204" pitchFamily="34" charset="0"/>
                        </a:rPr>
                        <a:t>  -</a:t>
                      </a:r>
                    </a:p>
                  </a:txBody>
                  <a:tcPr marL="51435" marR="51435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latin typeface="Franklin Gothic Medium" panose="020B0603020102020204" pitchFamily="34" charset="0"/>
                        </a:rPr>
                        <a:t>  -</a:t>
                      </a:r>
                    </a:p>
                  </a:txBody>
                  <a:tcPr marL="51435" marR="51435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latin typeface="Franklin Gothic Medium" panose="020B0603020102020204" pitchFamily="34" charset="0"/>
                        </a:rPr>
                        <a:t> 0.4</a:t>
                      </a:r>
                    </a:p>
                  </a:txBody>
                  <a:tcPr marL="51435" marR="51435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latin typeface="Franklin Gothic Medium" panose="020B0603020102020204" pitchFamily="34" charset="0"/>
                        </a:rPr>
                        <a:t>  0.1</a:t>
                      </a:r>
                    </a:p>
                  </a:txBody>
                  <a:tcPr marL="51435" marR="51435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latin typeface="Franklin Gothic Medium" panose="020B0603020102020204" pitchFamily="34" charset="0"/>
                        </a:rPr>
                        <a:t>-</a:t>
                      </a:r>
                    </a:p>
                  </a:txBody>
                  <a:tcPr marL="51435" marR="51435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latin typeface="Franklin Gothic Medium" panose="020B0603020102020204" pitchFamily="34" charset="0"/>
                        </a:rPr>
                        <a:t> 0.5</a:t>
                      </a:r>
                    </a:p>
                  </a:txBody>
                  <a:tcPr marL="51435" marR="51435" marT="34290" marB="34290" anchor="ctr"/>
                </a:tc>
                <a:extLst>
                  <a:ext uri="{0D108BD9-81ED-4DB2-BD59-A6C34878D82A}">
                    <a16:rowId xmlns:a16="http://schemas.microsoft.com/office/drawing/2014/main" val="3199560772"/>
                  </a:ext>
                </a:extLst>
              </a:tr>
              <a:tr h="453326">
                <a:tc>
                  <a:txBody>
                    <a:bodyPr/>
                    <a:lstStyle/>
                    <a:p>
                      <a:r>
                        <a:rPr lang="en-US" sz="1500" dirty="0">
                          <a:latin typeface="Franklin Gothic Medium" panose="020B0603020102020204" pitchFamily="34" charset="0"/>
                        </a:rPr>
                        <a:t>Transfer (Spend)</a:t>
                      </a:r>
                    </a:p>
                  </a:txBody>
                  <a:tcPr marL="51435" marR="51435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latin typeface="Franklin Gothic Medium" panose="020B0603020102020204" pitchFamily="34" charset="0"/>
                        </a:rPr>
                        <a:t>  (1.8)</a:t>
                      </a:r>
                    </a:p>
                  </a:txBody>
                  <a:tcPr marL="51435" marR="51435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latin typeface="Franklin Gothic Medium" panose="020B0603020102020204" pitchFamily="34" charset="0"/>
                        </a:rPr>
                        <a:t>  (1.3)</a:t>
                      </a:r>
                    </a:p>
                  </a:txBody>
                  <a:tcPr marL="51435" marR="51435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latin typeface="Franklin Gothic Medium" panose="020B0603020102020204" pitchFamily="34" charset="0"/>
                        </a:rPr>
                        <a:t> (0.3)</a:t>
                      </a:r>
                    </a:p>
                  </a:txBody>
                  <a:tcPr marL="51435" marR="51435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latin typeface="Franklin Gothic Medium" panose="020B0603020102020204" pitchFamily="34" charset="0"/>
                        </a:rPr>
                        <a:t> -</a:t>
                      </a:r>
                    </a:p>
                  </a:txBody>
                  <a:tcPr marL="51435" marR="51435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latin typeface="Franklin Gothic Medium" panose="020B0603020102020204" pitchFamily="34" charset="0"/>
                        </a:rPr>
                        <a:t>(0.1)</a:t>
                      </a:r>
                    </a:p>
                  </a:txBody>
                  <a:tcPr marL="51435" marR="51435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latin typeface="Franklin Gothic Medium" panose="020B0603020102020204" pitchFamily="34" charset="0"/>
                        </a:rPr>
                        <a:t>(3.5)</a:t>
                      </a:r>
                    </a:p>
                  </a:txBody>
                  <a:tcPr marL="51435" marR="51435" marT="34290" marB="34290" anchor="ctr"/>
                </a:tc>
                <a:extLst>
                  <a:ext uri="{0D108BD9-81ED-4DB2-BD59-A6C34878D82A}">
                    <a16:rowId xmlns:a16="http://schemas.microsoft.com/office/drawing/2014/main" val="2918661611"/>
                  </a:ext>
                </a:extLst>
              </a:tr>
              <a:tr h="453326">
                <a:tc>
                  <a:txBody>
                    <a:bodyPr/>
                    <a:lstStyle/>
                    <a:p>
                      <a:r>
                        <a:rPr lang="en-US" sz="1500" b="1" dirty="0">
                          <a:latin typeface="Franklin Gothic Medium" panose="020B0603020102020204" pitchFamily="34" charset="0"/>
                        </a:rPr>
                        <a:t>4/30/24 Balance</a:t>
                      </a:r>
                    </a:p>
                  </a:txBody>
                  <a:tcPr marL="51435" marR="51435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b="1" dirty="0">
                          <a:latin typeface="Franklin Gothic Medium" panose="020B0603020102020204" pitchFamily="34" charset="0"/>
                        </a:rPr>
                        <a:t>$5.5</a:t>
                      </a:r>
                    </a:p>
                  </a:txBody>
                  <a:tcPr marL="51435" marR="51435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b="1" dirty="0">
                          <a:latin typeface="Franklin Gothic Medium" panose="020B0603020102020204" pitchFamily="34" charset="0"/>
                        </a:rPr>
                        <a:t>$0.3</a:t>
                      </a:r>
                    </a:p>
                  </a:txBody>
                  <a:tcPr marL="51435" marR="51435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b="1" dirty="0">
                          <a:latin typeface="Franklin Gothic Medium" panose="020B0603020102020204" pitchFamily="34" charset="0"/>
                        </a:rPr>
                        <a:t>$0.8</a:t>
                      </a:r>
                    </a:p>
                  </a:txBody>
                  <a:tcPr marL="51435" marR="51435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b="1" dirty="0">
                          <a:latin typeface="Franklin Gothic Medium" panose="020B0603020102020204" pitchFamily="34" charset="0"/>
                        </a:rPr>
                        <a:t>$0.4</a:t>
                      </a:r>
                    </a:p>
                  </a:txBody>
                  <a:tcPr marL="51435" marR="51435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b="1" dirty="0">
                          <a:latin typeface="Franklin Gothic Medium" panose="020B0603020102020204" pitchFamily="34" charset="0"/>
                        </a:rPr>
                        <a:t>$0.1</a:t>
                      </a:r>
                    </a:p>
                  </a:txBody>
                  <a:tcPr marL="51435" marR="51435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b="1" dirty="0">
                          <a:latin typeface="Franklin Gothic Medium" panose="020B0603020102020204" pitchFamily="34" charset="0"/>
                        </a:rPr>
                        <a:t>$7.1</a:t>
                      </a:r>
                    </a:p>
                  </a:txBody>
                  <a:tcPr marL="51435" marR="51435" marT="34290" marB="34290" anchor="ctr"/>
                </a:tc>
                <a:extLst>
                  <a:ext uri="{0D108BD9-81ED-4DB2-BD59-A6C34878D82A}">
                    <a16:rowId xmlns:a16="http://schemas.microsoft.com/office/drawing/2014/main" val="190142223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523563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5654767" y="3162471"/>
            <a:ext cx="2335109" cy="1780887"/>
          </a:xfrm>
        </p:spPr>
        <p:txBody>
          <a:bodyPr vert="horz" lIns="68580" tIns="34290" rIns="68580" bIns="0" rtlCol="0" anchor="b">
            <a:noAutofit/>
          </a:bodyPr>
          <a:lstStyle/>
          <a:p>
            <a:pPr defTabSz="685800"/>
            <a:r>
              <a:rPr lang="en-US" sz="3200" dirty="0">
                <a:solidFill>
                  <a:schemeClr val="bg1"/>
                </a:solidFill>
              </a:rPr>
              <a:t>Treasurer’s Report - </a:t>
            </a:r>
            <a:br>
              <a:rPr lang="en-US" sz="3200" dirty="0">
                <a:solidFill>
                  <a:schemeClr val="bg1"/>
                </a:solidFill>
              </a:rPr>
            </a:br>
            <a:r>
              <a:rPr lang="en-US" sz="3200" dirty="0">
                <a:solidFill>
                  <a:schemeClr val="bg1"/>
                </a:solidFill>
              </a:rPr>
              <a:t>Monica Rakowski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3617803-0051-4A79-B7E2-BA5BD7564CC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797" y="2334827"/>
            <a:ext cx="3653817" cy="33508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54183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EFF842A-92F4-4637-B96B-ABE0E1852D76}"/>
              </a:ext>
            </a:extLst>
          </p:cNvPr>
          <p:cNvSpPr txBox="1"/>
          <p:nvPr/>
        </p:nvSpPr>
        <p:spPr>
          <a:xfrm>
            <a:off x="1598625" y="1192641"/>
            <a:ext cx="5946749" cy="727838"/>
          </a:xfrm>
          <a:prstGeom prst="rect">
            <a:avLst/>
          </a:prstGeom>
        </p:spPr>
        <p:txBody>
          <a:bodyPr vert="horz" lIns="68580" tIns="34290" rIns="68580" bIns="34290" rtlCol="0" anchor="b">
            <a:norm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450"/>
              </a:spcAft>
              <a:defRPr/>
            </a:pPr>
            <a:r>
              <a:rPr lang="en-US" sz="1875" b="1" dirty="0">
                <a:solidFill>
                  <a:prstClr val="black"/>
                </a:solidFill>
                <a:latin typeface="Calibri Light" panose="020F0302020204030204"/>
              </a:rPr>
              <a:t>Cash &amp; Short-Term Investments</a:t>
            </a:r>
          </a:p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450"/>
              </a:spcAft>
              <a:defRPr/>
            </a:pPr>
            <a:r>
              <a:rPr lang="en-US" sz="1875" b="1" u="sng" dirty="0">
                <a:solidFill>
                  <a:prstClr val="black"/>
                </a:solidFill>
                <a:latin typeface="Calibri Light" panose="020F0302020204030204"/>
              </a:rPr>
              <a:t>“Flash” Estimate Month of April</a:t>
            </a:r>
            <a:endParaRPr lang="en-US" sz="1875" b="1" dirty="0">
              <a:solidFill>
                <a:srgbClr val="FEFEFE"/>
              </a:solidFill>
              <a:latin typeface="Calibri Light" panose="020F0302020204030204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1303081" y="2118904"/>
            <a:ext cx="3536708" cy="3223260"/>
          </a:xfrm>
          <a:prstGeom prst="rect">
            <a:avLst/>
          </a:prstGeom>
        </p:spPr>
        <p:txBody>
          <a:bodyPr vert="horz" lIns="68580" tIns="34290" rIns="68580" bIns="34290" rtlCol="0" anchor="ctr">
            <a:normAutofit/>
          </a:bodyPr>
          <a:lstStyle>
            <a:lvl1pPr marL="349250" indent="-349250" algn="l" defTabSz="914400" rtl="0" eaLnBrk="1" latinLnBrk="0" hangingPunct="1">
              <a:spcBef>
                <a:spcPts val="20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Char char=""/>
              <a:defRPr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336550" algn="l" defTabSz="914400" rtl="0" eaLnBrk="1" latinLnBrk="0" hangingPunct="1">
              <a:spcBef>
                <a:spcPts val="600"/>
              </a:spcBef>
              <a:buClr>
                <a:schemeClr val="accent1">
                  <a:lumMod val="75000"/>
                </a:schemeClr>
              </a:buClr>
              <a:buSzPct val="110000"/>
              <a:buFont typeface="Wingdings 2" pitchFamily="18" charset="2"/>
              <a:buChar char=""/>
              <a:defRPr sz="22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68375" indent="-282575" algn="l" defTabSz="914400" rtl="0" eaLnBrk="1" latinLnBrk="0" hangingPunct="1">
              <a:spcBef>
                <a:spcPts val="6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Char char="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263650" indent="-295275" algn="l" defTabSz="914400" rtl="0" eaLnBrk="1" latinLnBrk="0" hangingPunct="1">
              <a:spcBef>
                <a:spcPts val="600"/>
              </a:spcBef>
              <a:buClr>
                <a:schemeClr val="accent1">
                  <a:lumMod val="75000"/>
                </a:schemeClr>
              </a:buClr>
              <a:buSzPct val="110000"/>
              <a:buFont typeface="Wingdings 2" pitchFamily="18" charset="2"/>
              <a:buChar char="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546225" indent="-282575" algn="l" defTabSz="914400" rtl="0" eaLnBrk="1" latinLnBrk="0" hangingPunct="1">
              <a:spcBef>
                <a:spcPts val="6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Char char="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828800" indent="-282575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110000"/>
              <a:buFont typeface="Wingdings 2" pitchFamily="18" charset="2"/>
              <a:buChar char=""/>
              <a:defRPr lang="en-US" sz="18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117725" indent="-282575" algn="l" defTabSz="914400" rtl="0" eaLnBrk="1" latinLnBrk="0" hangingPunct="1">
              <a:spcBef>
                <a:spcPct val="200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Char char=""/>
              <a:defRPr lang="en-US" sz="18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398713" indent="-282575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110000"/>
              <a:buFont typeface="Wingdings 2" pitchFamily="18" charset="2"/>
              <a:buChar char=""/>
              <a:defRPr lang="en-US" sz="18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689225" indent="-282575" algn="l" defTabSz="914400" rtl="0" eaLnBrk="1" latinLnBrk="0" hangingPunct="1">
              <a:spcBef>
                <a:spcPct val="200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Char char=""/>
              <a:defRPr lang="en-US" sz="1800" kern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342900">
              <a:lnSpc>
                <a:spcPct val="90000"/>
              </a:lnSpc>
              <a:spcBef>
                <a:spcPct val="20000"/>
              </a:spcBef>
              <a:spcAft>
                <a:spcPts val="450"/>
              </a:spcAft>
              <a:buClr>
                <a:srgbClr val="92D050"/>
              </a:buClr>
              <a:buFont typeface="Wingdings 2" charset="2"/>
              <a:buChar char=""/>
              <a:defRPr/>
            </a:pPr>
            <a:r>
              <a:rPr lang="en-US" sz="1350" dirty="0">
                <a:solidFill>
                  <a:prstClr val="black"/>
                </a:solidFill>
                <a:latin typeface="Calibri" panose="020F0502020204030204"/>
              </a:rPr>
              <a:t>As of April 30, 2024, the Association had Approximately (~) $18.7M in Cash</a:t>
            </a:r>
          </a:p>
          <a:p>
            <a:pPr lvl="1" defTabSz="342900">
              <a:lnSpc>
                <a:spcPct val="90000"/>
              </a:lnSpc>
              <a:spcBef>
                <a:spcPct val="20000"/>
              </a:spcBef>
              <a:spcAft>
                <a:spcPts val="450"/>
              </a:spcAft>
              <a:buClr>
                <a:srgbClr val="92D050"/>
              </a:buClr>
              <a:buFont typeface="Wingdings 2" charset="2"/>
              <a:buChar char=""/>
              <a:defRPr/>
            </a:pPr>
            <a:r>
              <a:rPr lang="en-US" sz="1350" dirty="0">
                <a:solidFill>
                  <a:prstClr val="black"/>
                </a:solidFill>
                <a:latin typeface="Calibri" panose="020F0502020204030204"/>
              </a:rPr>
              <a:t>Cash Increased ~ $40K from the Same Time Period Last Year</a:t>
            </a:r>
          </a:p>
          <a:p>
            <a:pPr lvl="1" defTabSz="342900">
              <a:lnSpc>
                <a:spcPct val="90000"/>
              </a:lnSpc>
              <a:spcBef>
                <a:spcPct val="20000"/>
              </a:spcBef>
              <a:spcAft>
                <a:spcPts val="450"/>
              </a:spcAft>
              <a:buClr>
                <a:srgbClr val="92D050"/>
              </a:buClr>
              <a:buFont typeface="Wingdings 2" charset="2"/>
              <a:buChar char=""/>
              <a:defRPr/>
            </a:pPr>
            <a:r>
              <a:rPr lang="en-US" sz="1350" dirty="0">
                <a:solidFill>
                  <a:prstClr val="black"/>
                </a:solidFill>
                <a:latin typeface="Calibri" panose="020F0502020204030204"/>
              </a:rPr>
              <a:t>Cash Increased ~ $3.8M from March 2024</a:t>
            </a:r>
          </a:p>
          <a:p>
            <a:pPr lvl="1" defTabSz="342900">
              <a:lnSpc>
                <a:spcPct val="90000"/>
              </a:lnSpc>
              <a:spcBef>
                <a:spcPct val="20000"/>
              </a:spcBef>
              <a:spcAft>
                <a:spcPts val="450"/>
              </a:spcAft>
              <a:buClr>
                <a:srgbClr val="92D050"/>
              </a:buClr>
              <a:buFont typeface="Wingdings 2" charset="2"/>
              <a:buChar char=""/>
              <a:defRPr/>
            </a:pPr>
            <a:r>
              <a:rPr lang="en-US" sz="1350" dirty="0">
                <a:solidFill>
                  <a:prstClr val="black"/>
                </a:solidFill>
                <a:latin typeface="Calibri" panose="020F0502020204030204"/>
              </a:rPr>
              <a:t>$10.5M Invested in CDAR’s</a:t>
            </a:r>
          </a:p>
          <a:p>
            <a:pPr lvl="1" defTabSz="342900">
              <a:lnSpc>
                <a:spcPct val="90000"/>
              </a:lnSpc>
              <a:spcBef>
                <a:spcPct val="20000"/>
              </a:spcBef>
              <a:spcAft>
                <a:spcPts val="450"/>
              </a:spcAft>
              <a:buClr>
                <a:srgbClr val="92D050"/>
              </a:buClr>
              <a:buFont typeface="Wingdings 2" charset="2"/>
              <a:buChar char=""/>
              <a:defRPr/>
            </a:pPr>
            <a:r>
              <a:rPr lang="en-US" sz="1350" dirty="0">
                <a:solidFill>
                  <a:prstClr val="black"/>
                </a:solidFill>
                <a:latin typeface="Calibri" panose="020F0502020204030204"/>
              </a:rPr>
              <a:t>$47K in Interest Income Recognized for the Month</a:t>
            </a:r>
          </a:p>
          <a:p>
            <a:pPr lvl="1" defTabSz="342900">
              <a:lnSpc>
                <a:spcPct val="90000"/>
              </a:lnSpc>
              <a:spcBef>
                <a:spcPct val="20000"/>
              </a:spcBef>
              <a:spcAft>
                <a:spcPts val="450"/>
              </a:spcAft>
              <a:buClr>
                <a:srgbClr val="92D050"/>
              </a:buClr>
              <a:buFont typeface="Wingdings 2" charset="2"/>
              <a:buChar char=""/>
              <a:defRPr/>
            </a:pPr>
            <a:r>
              <a:rPr lang="en-US" sz="1350" dirty="0">
                <a:solidFill>
                  <a:prstClr val="black"/>
                </a:solidFill>
                <a:latin typeface="Calibri" panose="020F0502020204030204"/>
              </a:rPr>
              <a:t>Remaining $8.2M in Insured Cash Sweep, Treasury Bills, Money Market and Other Operating Accounts (Diversified Between 2 Local Banks)</a:t>
            </a:r>
          </a:p>
        </p:txBody>
      </p:sp>
      <p:pic>
        <p:nvPicPr>
          <p:cNvPr id="8" name="Graphic 7" descr="Dollar">
            <a:extLst>
              <a:ext uri="{FF2B5EF4-FFF2-40B4-BE49-F238E27FC236}">
                <a16:creationId xmlns:a16="http://schemas.microsoft.com/office/drawing/2014/main" id="{4FEA77A1-BF0C-4E09-BE54-FF8A202F696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053666" y="2452005"/>
            <a:ext cx="2787254" cy="2787254"/>
          </a:xfrm>
          <a:prstGeom prst="roundRect">
            <a:avLst>
              <a:gd name="adj" fmla="val 3876"/>
            </a:avLst>
          </a:prstGeom>
          <a:ln>
            <a:solidFill>
              <a:schemeClr val="accent1"/>
            </a:solidFill>
          </a:ln>
          <a:effectLst/>
        </p:spPr>
      </p:pic>
    </p:spTree>
    <p:extLst>
      <p:ext uri="{BB962C8B-B14F-4D97-AF65-F5344CB8AC3E}">
        <p14:creationId xmlns:p14="http://schemas.microsoft.com/office/powerpoint/2010/main" val="32919441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ctrTitle"/>
          </p:nvPr>
        </p:nvSpPr>
        <p:spPr>
          <a:xfrm>
            <a:off x="808831" y="2112885"/>
            <a:ext cx="3843068" cy="2467110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pPr>
              <a:lnSpc>
                <a:spcPct val="90000"/>
              </a:lnSpc>
            </a:pPr>
            <a:r>
              <a:rPr lang="en-US" sz="5300">
                <a:cs typeface="+mj-cs"/>
              </a:rPr>
              <a:t>President’s Remarks</a:t>
            </a:r>
            <a:br>
              <a:rPr lang="en-US" sz="5000">
                <a:cs typeface="+mj-cs"/>
              </a:rPr>
            </a:br>
            <a:br>
              <a:rPr lang="en-US" sz="5000">
                <a:cs typeface="+mj-cs"/>
              </a:rPr>
            </a:br>
            <a:endParaRPr lang="en-US" sz="5000" dirty="0">
              <a:cs typeface="+mj-cs"/>
            </a:endParaRPr>
          </a:p>
        </p:txBody>
      </p:sp>
      <p:sp>
        <p:nvSpPr>
          <p:cNvPr id="2" name="Subtitle 1">
            <a:extLst>
              <a:ext uri="{FF2B5EF4-FFF2-40B4-BE49-F238E27FC236}">
                <a16:creationId xmlns:a16="http://schemas.microsoft.com/office/drawing/2014/main" id="{834520E3-4860-6C7B-CEA5-8FDAF74547D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08831" y="5408854"/>
            <a:ext cx="7526338" cy="596170"/>
          </a:xfrm>
        </p:spPr>
        <p:txBody>
          <a:bodyPr>
            <a:normAutofit lnSpcReduction="10000"/>
          </a:bodyPr>
          <a:lstStyle/>
          <a:p>
            <a:r>
              <a:rPr lang="en-US" sz="3600" b="1" dirty="0">
                <a:cs typeface="+mj-cs"/>
              </a:rPr>
              <a:t>Rick Farr</a:t>
            </a:r>
            <a:endParaRPr lang="en-US" sz="3600" b="1" dirty="0"/>
          </a:p>
        </p:txBody>
      </p:sp>
      <p:pic>
        <p:nvPicPr>
          <p:cNvPr id="13" name="Picture 12" descr="NEWOceanPinesAssociation_Circle_logo small">
            <a:extLst>
              <a:ext uri="{FF2B5EF4-FFF2-40B4-BE49-F238E27FC236}">
                <a16:creationId xmlns:a16="http://schemas.microsoft.com/office/drawing/2014/main" id="{4E5AF3F7-C08F-4FE3-A93B-8F4462A82EAD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5204419" y="852976"/>
            <a:ext cx="3371942" cy="337194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0186751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1" name="Freeform 6">
            <a:extLst>
              <a:ext uri="{FF2B5EF4-FFF2-40B4-BE49-F238E27FC236}">
                <a16:creationId xmlns:a16="http://schemas.microsoft.com/office/drawing/2014/main" id="{A14CE2B0-0F0F-433D-8ED6-770921C984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0" y="-3175"/>
            <a:ext cx="9144000" cy="5203825"/>
          </a:xfrm>
          <a:custGeom>
            <a:avLst/>
            <a:gdLst/>
            <a:ahLst/>
            <a:cxnLst/>
            <a:rect l="0" t="0" r="r" b="b"/>
            <a:pathLst>
              <a:path w="5760" h="3278">
                <a:moveTo>
                  <a:pt x="5760" y="0"/>
                </a:moveTo>
                <a:lnTo>
                  <a:pt x="0" y="0"/>
                </a:lnTo>
                <a:lnTo>
                  <a:pt x="0" y="3090"/>
                </a:lnTo>
                <a:lnTo>
                  <a:pt x="943" y="3090"/>
                </a:lnTo>
                <a:lnTo>
                  <a:pt x="1123" y="3270"/>
                </a:lnTo>
                <a:lnTo>
                  <a:pt x="1123" y="3270"/>
                </a:lnTo>
                <a:lnTo>
                  <a:pt x="1127" y="3272"/>
                </a:lnTo>
                <a:lnTo>
                  <a:pt x="1133" y="3275"/>
                </a:lnTo>
                <a:lnTo>
                  <a:pt x="1139" y="3278"/>
                </a:lnTo>
                <a:lnTo>
                  <a:pt x="1144" y="3278"/>
                </a:lnTo>
                <a:lnTo>
                  <a:pt x="1150" y="3278"/>
                </a:lnTo>
                <a:lnTo>
                  <a:pt x="1155" y="3275"/>
                </a:lnTo>
                <a:lnTo>
                  <a:pt x="1161" y="3272"/>
                </a:lnTo>
                <a:lnTo>
                  <a:pt x="1165" y="3270"/>
                </a:lnTo>
                <a:lnTo>
                  <a:pt x="1345" y="3090"/>
                </a:lnTo>
                <a:lnTo>
                  <a:pt x="5760" y="3090"/>
                </a:lnTo>
                <a:lnTo>
                  <a:pt x="5760" y="0"/>
                </a:lnTo>
                <a:close/>
              </a:path>
            </a:pathLst>
          </a:custGeom>
          <a:ln/>
          <a:effectLst/>
          <a:extLst>
            <a:ext uri="{91240B29-F687-4f45-9708-019B960494DF}">
              <a14:hiddenLine xmlns:a16="http://schemas.microsoft.com/office/drawing/2014/main" xmlns:p14="http://schemas.microsoft.com/office/powerpoint/2010/main"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073" name="Freeform 9">
            <a:extLst>
              <a:ext uri="{FF2B5EF4-FFF2-40B4-BE49-F238E27FC236}">
                <a16:creationId xmlns:a16="http://schemas.microsoft.com/office/drawing/2014/main" id="{02AB05CC-4371-4DE4-AAE6-20E4B15796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4547642"/>
            <a:ext cx="9144000" cy="2332906"/>
          </a:xfrm>
          <a:custGeom>
            <a:avLst/>
            <a:gdLst>
              <a:gd name="connsiteX0" fmla="*/ 0 w 12192000"/>
              <a:gd name="connsiteY0" fmla="*/ 0 h 2332906"/>
              <a:gd name="connsiteX1" fmla="*/ 1996017 w 12192000"/>
              <a:gd name="connsiteY1" fmla="*/ 0 h 2332906"/>
              <a:gd name="connsiteX2" fmla="*/ 2377017 w 12192000"/>
              <a:gd name="connsiteY2" fmla="*/ 263783 h 2332906"/>
              <a:gd name="connsiteX3" fmla="*/ 2385484 w 12192000"/>
              <a:gd name="connsiteY3" fmla="*/ 266713 h 2332906"/>
              <a:gd name="connsiteX4" fmla="*/ 2398184 w 12192000"/>
              <a:gd name="connsiteY4" fmla="*/ 271110 h 2332906"/>
              <a:gd name="connsiteX5" fmla="*/ 2410883 w 12192000"/>
              <a:gd name="connsiteY5" fmla="*/ 275506 h 2332906"/>
              <a:gd name="connsiteX6" fmla="*/ 2421467 w 12192000"/>
              <a:gd name="connsiteY6" fmla="*/ 275506 h 2332906"/>
              <a:gd name="connsiteX7" fmla="*/ 2434167 w 12192000"/>
              <a:gd name="connsiteY7" fmla="*/ 275506 h 2332906"/>
              <a:gd name="connsiteX8" fmla="*/ 2444750 w 12192000"/>
              <a:gd name="connsiteY8" fmla="*/ 271110 h 2332906"/>
              <a:gd name="connsiteX9" fmla="*/ 2457450 w 12192000"/>
              <a:gd name="connsiteY9" fmla="*/ 266713 h 2332906"/>
              <a:gd name="connsiteX10" fmla="*/ 2465917 w 12192000"/>
              <a:gd name="connsiteY10" fmla="*/ 263783 h 2332906"/>
              <a:gd name="connsiteX11" fmla="*/ 2846917 w 12192000"/>
              <a:gd name="connsiteY11" fmla="*/ 0 h 2332906"/>
              <a:gd name="connsiteX12" fmla="*/ 12192000 w 12192000"/>
              <a:gd name="connsiteY12" fmla="*/ 0 h 2332906"/>
              <a:gd name="connsiteX13" fmla="*/ 12192000 w 12192000"/>
              <a:gd name="connsiteY13" fmla="*/ 2332906 h 2332906"/>
              <a:gd name="connsiteX14" fmla="*/ 0 w 12192000"/>
              <a:gd name="connsiteY14" fmla="*/ 2332906 h 23329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2192000" h="2332906">
                <a:moveTo>
                  <a:pt x="0" y="0"/>
                </a:moveTo>
                <a:lnTo>
                  <a:pt x="1996017" y="0"/>
                </a:lnTo>
                <a:lnTo>
                  <a:pt x="2377017" y="263783"/>
                </a:lnTo>
                <a:lnTo>
                  <a:pt x="2385484" y="266713"/>
                </a:lnTo>
                <a:lnTo>
                  <a:pt x="2398184" y="271110"/>
                </a:lnTo>
                <a:lnTo>
                  <a:pt x="2410883" y="275506"/>
                </a:lnTo>
                <a:lnTo>
                  <a:pt x="2421467" y="275506"/>
                </a:lnTo>
                <a:lnTo>
                  <a:pt x="2434167" y="275506"/>
                </a:lnTo>
                <a:lnTo>
                  <a:pt x="2444750" y="271110"/>
                </a:lnTo>
                <a:lnTo>
                  <a:pt x="2457450" y="266713"/>
                </a:lnTo>
                <a:lnTo>
                  <a:pt x="2465917" y="263783"/>
                </a:lnTo>
                <a:lnTo>
                  <a:pt x="2846917" y="0"/>
                </a:lnTo>
                <a:lnTo>
                  <a:pt x="12192000" y="0"/>
                </a:lnTo>
                <a:lnTo>
                  <a:pt x="12192000" y="2332906"/>
                </a:lnTo>
                <a:lnTo>
                  <a:pt x="0" y="2332906"/>
                </a:lnTo>
                <a:close/>
              </a:path>
            </a:pathLst>
          </a:cu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itle 2">
            <a:extLst>
              <a:ext uri="{FF2B5EF4-FFF2-40B4-BE49-F238E27FC236}">
                <a16:creationId xmlns:a16="http://schemas.microsoft.com/office/drawing/2014/main" id="{8C22DE07-B2C6-4253-B21A-6CF66957EE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9798" y="3865188"/>
            <a:ext cx="3382393" cy="2670924"/>
          </a:xfr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3200" dirty="0">
                <a:cs typeface="+mj-cs"/>
              </a:rPr>
              <a:t>GM Leadership Report – </a:t>
            </a:r>
            <a:br>
              <a:rPr lang="en-US" sz="3200" dirty="0">
                <a:cs typeface="+mj-cs"/>
              </a:rPr>
            </a:br>
            <a:r>
              <a:rPr lang="en-US" sz="3200" dirty="0">
                <a:cs typeface="+mj-cs"/>
              </a:rPr>
              <a:t>John Viola</a:t>
            </a:r>
          </a:p>
        </p:txBody>
      </p:sp>
      <p:pic>
        <p:nvPicPr>
          <p:cNvPr id="1026" name="Picture 2" descr="May be an image of golf cart and golf course">
            <a:extLst>
              <a:ext uri="{FF2B5EF4-FFF2-40B4-BE49-F238E27FC236}">
                <a16:creationId xmlns:a16="http://schemas.microsoft.com/office/drawing/2014/main" id="{640DA1BF-571A-25D7-808E-3F1508FF401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0360" y="-1664"/>
            <a:ext cx="5024762" cy="28831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A group of buildings with many windows&#10;&#10;Description automatically generated with medium confidence">
            <a:extLst>
              <a:ext uri="{FF2B5EF4-FFF2-40B4-BE49-F238E27FC236}">
                <a16:creationId xmlns:a16="http://schemas.microsoft.com/office/drawing/2014/main" id="{4C23C932-A9A1-E9C8-30A9-6E5972F0BC0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0360" y="4049124"/>
            <a:ext cx="5033640" cy="2831423"/>
          </a:xfrm>
          <a:prstGeom prst="rect">
            <a:avLst/>
          </a:prstGeom>
        </p:spPr>
      </p:pic>
      <p:pic>
        <p:nvPicPr>
          <p:cNvPr id="2050" name="Picture 2" descr="May be an image of body of water">
            <a:extLst>
              <a:ext uri="{FF2B5EF4-FFF2-40B4-BE49-F238E27FC236}">
                <a16:creationId xmlns:a16="http://schemas.microsoft.com/office/drawing/2014/main" id="{509503A0-D475-8F16-497D-809EF7C4DE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0542"/>
            <a:ext cx="3856060" cy="28920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383106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reeform 6">
            <a:extLst>
              <a:ext uri="{FF2B5EF4-FFF2-40B4-BE49-F238E27FC236}">
                <a16:creationId xmlns:a16="http://schemas.microsoft.com/office/drawing/2014/main" id="{8775F366-526C-4C42-8931-696FFE8AA5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0" y="-3175"/>
            <a:ext cx="9144000" cy="5203825"/>
          </a:xfrm>
          <a:custGeom>
            <a:avLst/>
            <a:gdLst/>
            <a:ahLst/>
            <a:cxnLst/>
            <a:rect l="0" t="0" r="r" b="b"/>
            <a:pathLst>
              <a:path w="5760" h="3278">
                <a:moveTo>
                  <a:pt x="5760" y="0"/>
                </a:moveTo>
                <a:lnTo>
                  <a:pt x="0" y="0"/>
                </a:lnTo>
                <a:lnTo>
                  <a:pt x="0" y="3090"/>
                </a:lnTo>
                <a:lnTo>
                  <a:pt x="943" y="3090"/>
                </a:lnTo>
                <a:lnTo>
                  <a:pt x="1123" y="3270"/>
                </a:lnTo>
                <a:lnTo>
                  <a:pt x="1123" y="3270"/>
                </a:lnTo>
                <a:lnTo>
                  <a:pt x="1127" y="3272"/>
                </a:lnTo>
                <a:lnTo>
                  <a:pt x="1133" y="3275"/>
                </a:lnTo>
                <a:lnTo>
                  <a:pt x="1139" y="3278"/>
                </a:lnTo>
                <a:lnTo>
                  <a:pt x="1144" y="3278"/>
                </a:lnTo>
                <a:lnTo>
                  <a:pt x="1150" y="3278"/>
                </a:lnTo>
                <a:lnTo>
                  <a:pt x="1155" y="3275"/>
                </a:lnTo>
                <a:lnTo>
                  <a:pt x="1161" y="3272"/>
                </a:lnTo>
                <a:lnTo>
                  <a:pt x="1165" y="3270"/>
                </a:lnTo>
                <a:lnTo>
                  <a:pt x="1345" y="3090"/>
                </a:lnTo>
                <a:lnTo>
                  <a:pt x="5760" y="3090"/>
                </a:lnTo>
                <a:lnTo>
                  <a:pt x="5760" y="0"/>
                </a:lnTo>
                <a:close/>
              </a:path>
            </a:pathLst>
          </a:custGeom>
          <a:ln/>
          <a:effectLst/>
          <a:extLst>
            <a:ext uri="{91240B29-F687-4f45-9708-019B960494DF}">
              <a14:hiddenLine xmlns:a16="http://schemas.microsoft.com/office/drawing/2014/main"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2FE8DED1-24FF-4A79-873B-ECE3ABE730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0AA6A048-501A-4387-906B-B8A8543E7B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819" y="643467"/>
            <a:ext cx="8188361" cy="5571066"/>
          </a:xfrm>
          <a:custGeom>
            <a:avLst/>
            <a:gdLst>
              <a:gd name="connsiteX0" fmla="*/ 195712 w 10917814"/>
              <a:gd name="connsiteY0" fmla="*/ 0 h 5571066"/>
              <a:gd name="connsiteX1" fmla="*/ 5062165 w 10917814"/>
              <a:gd name="connsiteY1" fmla="*/ 0 h 5571066"/>
              <a:gd name="connsiteX2" fmla="*/ 5419638 w 10917814"/>
              <a:gd name="connsiteY2" fmla="*/ 268105 h 5571066"/>
              <a:gd name="connsiteX3" fmla="*/ 5428105 w 10917814"/>
              <a:gd name="connsiteY3" fmla="*/ 271280 h 5571066"/>
              <a:gd name="connsiteX4" fmla="*/ 5440804 w 10917814"/>
              <a:gd name="connsiteY4" fmla="*/ 276043 h 5571066"/>
              <a:gd name="connsiteX5" fmla="*/ 5453505 w 10917814"/>
              <a:gd name="connsiteY5" fmla="*/ 280805 h 5571066"/>
              <a:gd name="connsiteX6" fmla="*/ 5464088 w 10917814"/>
              <a:gd name="connsiteY6" fmla="*/ 280805 h 5571066"/>
              <a:gd name="connsiteX7" fmla="*/ 5476788 w 10917814"/>
              <a:gd name="connsiteY7" fmla="*/ 280805 h 5571066"/>
              <a:gd name="connsiteX8" fmla="*/ 5487371 w 10917814"/>
              <a:gd name="connsiteY8" fmla="*/ 276043 h 5571066"/>
              <a:gd name="connsiteX9" fmla="*/ 5500071 w 10917814"/>
              <a:gd name="connsiteY9" fmla="*/ 271280 h 5571066"/>
              <a:gd name="connsiteX10" fmla="*/ 5508538 w 10917814"/>
              <a:gd name="connsiteY10" fmla="*/ 268105 h 5571066"/>
              <a:gd name="connsiteX11" fmla="*/ 5866011 w 10917814"/>
              <a:gd name="connsiteY11" fmla="*/ 0 h 5571066"/>
              <a:gd name="connsiteX12" fmla="*/ 10722102 w 10917814"/>
              <a:gd name="connsiteY12" fmla="*/ 0 h 5571066"/>
              <a:gd name="connsiteX13" fmla="*/ 10917814 w 10917814"/>
              <a:gd name="connsiteY13" fmla="*/ 195712 h 5571066"/>
              <a:gd name="connsiteX14" fmla="*/ 10917814 w 10917814"/>
              <a:gd name="connsiteY14" fmla="*/ 5375354 h 5571066"/>
              <a:gd name="connsiteX15" fmla="*/ 10722102 w 10917814"/>
              <a:gd name="connsiteY15" fmla="*/ 5571066 h 5571066"/>
              <a:gd name="connsiteX16" fmla="*/ 195712 w 10917814"/>
              <a:gd name="connsiteY16" fmla="*/ 5571066 h 5571066"/>
              <a:gd name="connsiteX17" fmla="*/ 0 w 10917814"/>
              <a:gd name="connsiteY17" fmla="*/ 5375354 h 5571066"/>
              <a:gd name="connsiteX18" fmla="*/ 0 w 10917814"/>
              <a:gd name="connsiteY18" fmla="*/ 195712 h 5571066"/>
              <a:gd name="connsiteX19" fmla="*/ 195712 w 10917814"/>
              <a:gd name="connsiteY19" fmla="*/ 0 h 55710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10917814" h="5571066">
                <a:moveTo>
                  <a:pt x="195712" y="0"/>
                </a:moveTo>
                <a:lnTo>
                  <a:pt x="5062165" y="0"/>
                </a:lnTo>
                <a:lnTo>
                  <a:pt x="5419638" y="268105"/>
                </a:lnTo>
                <a:lnTo>
                  <a:pt x="5428105" y="271280"/>
                </a:lnTo>
                <a:lnTo>
                  <a:pt x="5440804" y="276043"/>
                </a:lnTo>
                <a:lnTo>
                  <a:pt x="5453505" y="280805"/>
                </a:lnTo>
                <a:lnTo>
                  <a:pt x="5464088" y="280805"/>
                </a:lnTo>
                <a:lnTo>
                  <a:pt x="5476788" y="280805"/>
                </a:lnTo>
                <a:lnTo>
                  <a:pt x="5487371" y="276043"/>
                </a:lnTo>
                <a:lnTo>
                  <a:pt x="5500071" y="271280"/>
                </a:lnTo>
                <a:lnTo>
                  <a:pt x="5508538" y="268105"/>
                </a:lnTo>
                <a:lnTo>
                  <a:pt x="5866011" y="0"/>
                </a:lnTo>
                <a:lnTo>
                  <a:pt x="10722102" y="0"/>
                </a:lnTo>
                <a:cubicBezTo>
                  <a:pt x="10830191" y="0"/>
                  <a:pt x="10917814" y="87623"/>
                  <a:pt x="10917814" y="195712"/>
                </a:cubicBezTo>
                <a:lnTo>
                  <a:pt x="10917814" y="5375354"/>
                </a:lnTo>
                <a:cubicBezTo>
                  <a:pt x="10917814" y="5483443"/>
                  <a:pt x="10830191" y="5571066"/>
                  <a:pt x="10722102" y="5571066"/>
                </a:cubicBezTo>
                <a:lnTo>
                  <a:pt x="195712" y="5571066"/>
                </a:lnTo>
                <a:cubicBezTo>
                  <a:pt x="87623" y="5571066"/>
                  <a:pt x="0" y="5483443"/>
                  <a:pt x="0" y="5375354"/>
                </a:cubicBezTo>
                <a:lnTo>
                  <a:pt x="0" y="195712"/>
                </a:lnTo>
                <a:cubicBezTo>
                  <a:pt x="0" y="87623"/>
                  <a:pt x="87623" y="0"/>
                  <a:pt x="195712" y="0"/>
                </a:cubicBezTo>
                <a:close/>
              </a:path>
            </a:pathLst>
          </a:custGeom>
          <a:solidFill>
            <a:schemeClr val="bg1"/>
          </a:solidFill>
          <a:ln w="38100">
            <a:solidFill>
              <a:schemeClr val="accent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DA06C59-3F02-F27D-BA1E-8E9684FDB7F5}"/>
              </a:ext>
            </a:extLst>
          </p:cNvPr>
          <p:cNvSpPr txBox="1"/>
          <p:nvPr/>
        </p:nvSpPr>
        <p:spPr>
          <a:xfrm>
            <a:off x="648071" y="745724"/>
            <a:ext cx="7434428" cy="5255573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pPr marL="0" lvl="0" defTabSz="457200">
              <a:lnSpc>
                <a:spcPct val="120000"/>
              </a:lnSpc>
              <a:spcBef>
                <a:spcPct val="0"/>
              </a:spcBef>
            </a:pPr>
            <a:r>
              <a:rPr lang="en-US" sz="2800" b="1" u="sng" dirty="0">
                <a:latin typeface="+mj-lt"/>
                <a:ea typeface="+mj-ea"/>
                <a:cs typeface="+mj-cs"/>
              </a:rPr>
              <a:t>Initiatives</a:t>
            </a:r>
            <a:endParaRPr lang="en-US" sz="2000" dirty="0">
              <a:latin typeface="+mj-lt"/>
              <a:ea typeface="+mj-ea"/>
              <a:cs typeface="+mj-cs"/>
            </a:endParaRPr>
          </a:p>
          <a:p>
            <a:pPr marL="688975" lvl="1" indent="-457200" defTabSz="457200">
              <a:lnSpc>
                <a:spcPct val="120000"/>
              </a:lnSpc>
              <a:spcBef>
                <a:spcPct val="0"/>
              </a:spcBef>
              <a:buFont typeface="Arial" panose="020B0604020202020204" pitchFamily="34" charset="0"/>
              <a:buChar char="•"/>
              <a:defRPr/>
            </a:pPr>
            <a:r>
              <a:rPr lang="en-US" dirty="0">
                <a:latin typeface="+mj-lt"/>
                <a:ea typeface="+mj-ea"/>
                <a:cs typeface="+mj-cs"/>
              </a:rPr>
              <a:t>Fire Department</a:t>
            </a:r>
          </a:p>
          <a:p>
            <a:pPr marL="688975" lvl="1" indent="-457200" defTabSz="457200">
              <a:lnSpc>
                <a:spcPct val="120000"/>
              </a:lnSpc>
              <a:spcBef>
                <a:spcPct val="0"/>
              </a:spcBef>
              <a:buFont typeface="Arial" panose="020B0604020202020204" pitchFamily="34" charset="0"/>
              <a:buChar char="•"/>
              <a:defRPr/>
            </a:pPr>
            <a:r>
              <a:rPr lang="en-US" dirty="0">
                <a:latin typeface="+mj-lt"/>
                <a:ea typeface="+mj-ea"/>
                <a:cs typeface="+mj-cs"/>
              </a:rPr>
              <a:t>Police – Chief Tim Robinson</a:t>
            </a:r>
          </a:p>
          <a:p>
            <a:pPr marL="688975" lvl="1" indent="-457200" defTabSz="457200">
              <a:lnSpc>
                <a:spcPct val="120000"/>
              </a:lnSpc>
              <a:spcBef>
                <a:spcPct val="0"/>
              </a:spcBef>
              <a:buFont typeface="Arial" panose="020B0604020202020204" pitchFamily="34" charset="0"/>
              <a:buChar char="•"/>
              <a:defRPr/>
            </a:pPr>
            <a:r>
              <a:rPr lang="en-US" dirty="0">
                <a:latin typeface="+mj-lt"/>
                <a:ea typeface="+mj-ea"/>
                <a:cs typeface="+mj-cs"/>
              </a:rPr>
              <a:t>Racquet Sports – Terry Underkoffler</a:t>
            </a:r>
          </a:p>
          <a:p>
            <a:pPr marL="688975" lvl="1" indent="-457200" defTabSz="457200">
              <a:lnSpc>
                <a:spcPct val="120000"/>
              </a:lnSpc>
              <a:spcBef>
                <a:spcPct val="0"/>
              </a:spcBef>
              <a:buFont typeface="Arial" panose="020B0604020202020204" pitchFamily="34" charset="0"/>
              <a:buChar char="•"/>
              <a:defRPr/>
            </a:pPr>
            <a:r>
              <a:rPr lang="en-US" dirty="0">
                <a:latin typeface="+mj-lt"/>
                <a:ea typeface="+mj-ea"/>
                <a:cs typeface="+mj-cs"/>
              </a:rPr>
              <a:t>Headwinds &amp; Tailwinds</a:t>
            </a:r>
          </a:p>
          <a:p>
            <a:pPr marL="688975" lvl="1" indent="-457200" defTabSz="457200">
              <a:lnSpc>
                <a:spcPct val="120000"/>
              </a:lnSpc>
              <a:spcBef>
                <a:spcPct val="0"/>
              </a:spcBef>
              <a:buFont typeface="Arial" panose="020B0604020202020204" pitchFamily="34" charset="0"/>
              <a:buChar char="•"/>
              <a:defRPr/>
            </a:pPr>
            <a:r>
              <a:rPr lang="en-US" dirty="0">
                <a:latin typeface="+mj-lt"/>
                <a:ea typeface="+mj-ea"/>
                <a:cs typeface="+mj-cs"/>
              </a:rPr>
              <a:t>Tiki Bar</a:t>
            </a:r>
          </a:p>
          <a:p>
            <a:pPr marL="688975" lvl="1" indent="-457200" defTabSz="457200">
              <a:lnSpc>
                <a:spcPct val="120000"/>
              </a:lnSpc>
              <a:spcBef>
                <a:spcPct val="0"/>
              </a:spcBef>
              <a:buFont typeface="Arial" panose="020B0604020202020204" pitchFamily="34" charset="0"/>
              <a:buChar char="•"/>
              <a:defRPr/>
            </a:pPr>
            <a:r>
              <a:rPr lang="en-US" dirty="0">
                <a:latin typeface="+mj-lt"/>
                <a:ea typeface="+mj-ea"/>
                <a:cs typeface="+mj-cs"/>
              </a:rPr>
              <a:t>Podcast</a:t>
            </a:r>
          </a:p>
          <a:p>
            <a:pPr marL="688975" lvl="1" indent="-457200" defTabSz="457200">
              <a:lnSpc>
                <a:spcPct val="120000"/>
              </a:lnSpc>
              <a:spcBef>
                <a:spcPct val="0"/>
              </a:spcBef>
              <a:buFont typeface="Arial" panose="020B0604020202020204" pitchFamily="34" charset="0"/>
              <a:buChar char="•"/>
              <a:defRPr/>
            </a:pPr>
            <a:r>
              <a:rPr lang="en-US" dirty="0">
                <a:latin typeface="+mj-lt"/>
                <a:ea typeface="+mj-ea"/>
                <a:cs typeface="+mj-cs"/>
              </a:rPr>
              <a:t>Landscaping</a:t>
            </a:r>
          </a:p>
          <a:p>
            <a:pPr marL="688975" lvl="1" indent="-457200" defTabSz="457200">
              <a:lnSpc>
                <a:spcPct val="120000"/>
              </a:lnSpc>
              <a:spcBef>
                <a:spcPct val="0"/>
              </a:spcBef>
              <a:buFont typeface="Arial" panose="020B0604020202020204" pitchFamily="34" charset="0"/>
              <a:buChar char="•"/>
              <a:defRPr/>
            </a:pPr>
            <a:r>
              <a:rPr lang="en-US" dirty="0">
                <a:latin typeface="+mj-lt"/>
                <a:ea typeface="+mj-ea"/>
                <a:cs typeface="+mj-cs"/>
              </a:rPr>
              <a:t>North Gate</a:t>
            </a:r>
          </a:p>
          <a:p>
            <a:pPr marL="688975" lvl="1" indent="-457200" defTabSz="457200">
              <a:lnSpc>
                <a:spcPct val="120000"/>
              </a:lnSpc>
              <a:spcBef>
                <a:spcPct val="0"/>
              </a:spcBef>
              <a:buFont typeface="Arial" panose="020B0604020202020204" pitchFamily="34" charset="0"/>
              <a:buChar char="•"/>
              <a:defRPr/>
            </a:pPr>
            <a:r>
              <a:rPr lang="en-US" dirty="0">
                <a:latin typeface="+mj-lt"/>
                <a:ea typeface="+mj-ea"/>
                <a:cs typeface="+mj-cs"/>
              </a:rPr>
              <a:t>Soft Shoreline</a:t>
            </a:r>
          </a:p>
          <a:p>
            <a:pPr marL="688975" lvl="1" indent="-457200" defTabSz="457200">
              <a:lnSpc>
                <a:spcPct val="120000"/>
              </a:lnSpc>
              <a:spcBef>
                <a:spcPct val="0"/>
              </a:spcBef>
              <a:buFont typeface="Arial" panose="020B0604020202020204" pitchFamily="34" charset="0"/>
              <a:buChar char="•"/>
              <a:defRPr/>
            </a:pPr>
            <a:r>
              <a:rPr lang="en-US" dirty="0">
                <a:latin typeface="+mj-lt"/>
                <a:ea typeface="+mj-ea"/>
                <a:cs typeface="+mj-cs"/>
              </a:rPr>
              <a:t>Maintenance</a:t>
            </a:r>
          </a:p>
          <a:p>
            <a:pPr marL="688975" lvl="1" indent="-457200" defTabSz="457200">
              <a:lnSpc>
                <a:spcPct val="120000"/>
              </a:lnSpc>
              <a:spcBef>
                <a:spcPct val="0"/>
              </a:spcBef>
              <a:buFont typeface="Arial" panose="020B0604020202020204" pitchFamily="34" charset="0"/>
              <a:buChar char="•"/>
              <a:defRPr/>
            </a:pPr>
            <a:r>
              <a:rPr lang="en-US" dirty="0">
                <a:latin typeface="+mj-lt"/>
                <a:ea typeface="+mj-ea"/>
                <a:cs typeface="+mj-cs"/>
              </a:rPr>
              <a:t>Amenities</a:t>
            </a:r>
          </a:p>
          <a:p>
            <a:pPr marL="688975" lvl="1" indent="-457200" defTabSz="457200">
              <a:lnSpc>
                <a:spcPct val="120000"/>
              </a:lnSpc>
              <a:spcBef>
                <a:spcPct val="0"/>
              </a:spcBef>
              <a:buFont typeface="Arial" panose="020B0604020202020204" pitchFamily="34" charset="0"/>
              <a:buChar char="•"/>
              <a:defRPr/>
            </a:pPr>
            <a:r>
              <a:rPr lang="en-US" dirty="0">
                <a:latin typeface="+mj-lt"/>
                <a:ea typeface="+mj-ea"/>
                <a:cs typeface="+mj-cs"/>
              </a:rPr>
              <a:t>Roads</a:t>
            </a:r>
          </a:p>
          <a:p>
            <a:pPr marL="688975" lvl="1" indent="-457200" defTabSz="457200">
              <a:lnSpc>
                <a:spcPct val="120000"/>
              </a:lnSpc>
              <a:spcBef>
                <a:spcPct val="0"/>
              </a:spcBef>
              <a:buFont typeface="Arial" panose="020B0604020202020204" pitchFamily="34" charset="0"/>
              <a:buChar char="•"/>
              <a:defRPr/>
            </a:pPr>
            <a:r>
              <a:rPr lang="en-US" dirty="0">
                <a:latin typeface="+mj-lt"/>
                <a:ea typeface="+mj-ea"/>
                <a:cs typeface="+mj-cs"/>
              </a:rPr>
              <a:t>Mailboxes</a:t>
            </a:r>
          </a:p>
          <a:p>
            <a:pPr marL="688975" lvl="1" indent="-457200" defTabSz="457200">
              <a:lnSpc>
                <a:spcPct val="120000"/>
              </a:lnSpc>
              <a:spcBef>
                <a:spcPct val="0"/>
              </a:spcBef>
              <a:buFont typeface="Arial" panose="020B0604020202020204" pitchFamily="34" charset="0"/>
              <a:buChar char="•"/>
              <a:defRPr/>
            </a:pPr>
            <a:r>
              <a:rPr lang="en-US" dirty="0">
                <a:latin typeface="+mj-lt"/>
                <a:ea typeface="+mj-ea"/>
                <a:cs typeface="+mj-cs"/>
              </a:rPr>
              <a:t>M</a:t>
            </a:r>
            <a:r>
              <a:rPr lang="en-US" spc="0" baseline="0" dirty="0">
                <a:latin typeface="+mj-lt"/>
                <a:ea typeface="+mj-ea"/>
                <a:cs typeface="+mj-cs"/>
              </a:rPr>
              <a:t>etrics</a:t>
            </a:r>
            <a:endParaRPr lang="en-US" sz="2000" spc="0" baseline="0" dirty="0"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429328899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87672F3-EB3D-A2E9-5428-7EDED9DA73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E419AF-5063-8EFB-D5C0-94104772CD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Fire Department</a:t>
            </a:r>
          </a:p>
        </p:txBody>
      </p:sp>
      <p:sp>
        <p:nvSpPr>
          <p:cNvPr id="3" name="Title 12">
            <a:extLst>
              <a:ext uri="{FF2B5EF4-FFF2-40B4-BE49-F238E27FC236}">
                <a16:creationId xmlns:a16="http://schemas.microsoft.com/office/drawing/2014/main" id="{E97F0850-CE68-2D06-3D01-F7652B414FC2}"/>
              </a:ext>
            </a:extLst>
          </p:cNvPr>
          <p:cNvSpPr txBox="1">
            <a:spLocks/>
          </p:cNvSpPr>
          <p:nvPr/>
        </p:nvSpPr>
        <p:spPr>
          <a:xfrm>
            <a:off x="124287" y="2459306"/>
            <a:ext cx="5051395" cy="2081430"/>
          </a:xfrm>
          <a:prstGeom prst="rect">
            <a:avLst/>
          </a:prstGeom>
        </p:spPr>
        <p:txBody>
          <a:bodyPr vert="horz" lIns="91440" tIns="45720" rIns="91440" bIns="0" rtlCol="0" anchor="t" anchorCtr="0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0" i="0" kern="1200" cap="all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j-ea"/>
                <a:cs typeface="+mj-cs"/>
              </a:rPr>
              <a:t>  </a:t>
            </a:r>
            <a:endParaRPr kumimoji="0" lang="en-US" sz="7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j-ea"/>
              <a:cs typeface="+mj-cs"/>
            </a:endParaRPr>
          </a:p>
        </p:txBody>
      </p:sp>
      <p:pic>
        <p:nvPicPr>
          <p:cNvPr id="1028" name="Picture 4">
            <a:extLst>
              <a:ext uri="{FF2B5EF4-FFF2-40B4-BE49-F238E27FC236}">
                <a16:creationId xmlns:a16="http://schemas.microsoft.com/office/drawing/2014/main" id="{E80B0B11-B044-19C5-0140-3042614E54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2302" y="2459306"/>
            <a:ext cx="2459392" cy="3261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5902700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87672F3-EB3D-A2E9-5428-7EDED9DA73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E419AF-5063-8EFB-D5C0-94104772CD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Chief Tim Robinson</a:t>
            </a:r>
          </a:p>
        </p:txBody>
      </p:sp>
      <p:sp>
        <p:nvSpPr>
          <p:cNvPr id="3" name="Title 12">
            <a:extLst>
              <a:ext uri="{FF2B5EF4-FFF2-40B4-BE49-F238E27FC236}">
                <a16:creationId xmlns:a16="http://schemas.microsoft.com/office/drawing/2014/main" id="{E97F0850-CE68-2D06-3D01-F7652B414FC2}"/>
              </a:ext>
            </a:extLst>
          </p:cNvPr>
          <p:cNvSpPr txBox="1">
            <a:spLocks/>
          </p:cNvSpPr>
          <p:nvPr/>
        </p:nvSpPr>
        <p:spPr>
          <a:xfrm>
            <a:off x="124287" y="2459306"/>
            <a:ext cx="5051395" cy="2081430"/>
          </a:xfrm>
          <a:prstGeom prst="rect">
            <a:avLst/>
          </a:prstGeom>
        </p:spPr>
        <p:txBody>
          <a:bodyPr vert="horz" lIns="91440" tIns="45720" rIns="91440" bIns="0" rtlCol="0" anchor="t" anchorCtr="0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0" i="0" kern="1200" cap="all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j-ea"/>
                <a:cs typeface="+mj-cs"/>
              </a:rPr>
              <a:t>  </a:t>
            </a:r>
            <a:endParaRPr kumimoji="0" lang="en-US" sz="7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pic>
        <p:nvPicPr>
          <p:cNvPr id="2050" name="Picture 2" descr="May be an image of 5 people and text">
            <a:extLst>
              <a:ext uri="{FF2B5EF4-FFF2-40B4-BE49-F238E27FC236}">
                <a16:creationId xmlns:a16="http://schemas.microsoft.com/office/drawing/2014/main" id="{3372379F-EBAE-2922-4FAC-2AD0CEC3A19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931" r="9773"/>
          <a:stretch/>
        </p:blipFill>
        <p:spPr bwMode="auto">
          <a:xfrm>
            <a:off x="2258955" y="2459306"/>
            <a:ext cx="4626085" cy="30095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8716352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87672F3-EB3D-A2E9-5428-7EDED9DA73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E419AF-5063-8EFB-D5C0-94104772CD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Racquet Sports</a:t>
            </a:r>
          </a:p>
        </p:txBody>
      </p:sp>
      <p:sp>
        <p:nvSpPr>
          <p:cNvPr id="3" name="Title 12">
            <a:extLst>
              <a:ext uri="{FF2B5EF4-FFF2-40B4-BE49-F238E27FC236}">
                <a16:creationId xmlns:a16="http://schemas.microsoft.com/office/drawing/2014/main" id="{E97F0850-CE68-2D06-3D01-F7652B414FC2}"/>
              </a:ext>
            </a:extLst>
          </p:cNvPr>
          <p:cNvSpPr txBox="1">
            <a:spLocks/>
          </p:cNvSpPr>
          <p:nvPr/>
        </p:nvSpPr>
        <p:spPr>
          <a:xfrm>
            <a:off x="124287" y="2459306"/>
            <a:ext cx="5051395" cy="2081430"/>
          </a:xfrm>
          <a:prstGeom prst="rect">
            <a:avLst/>
          </a:prstGeom>
        </p:spPr>
        <p:txBody>
          <a:bodyPr vert="horz" lIns="91440" tIns="45720" rIns="91440" bIns="0" rtlCol="0" anchor="t" anchorCtr="0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0" i="0" kern="1200" cap="all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j-ea"/>
                <a:cs typeface="+mj-cs"/>
              </a:rPr>
              <a:t>  </a:t>
            </a:r>
            <a:endParaRPr kumimoji="0" lang="en-US" sz="7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j-ea"/>
              <a:cs typeface="+mj-cs"/>
            </a:endParaRPr>
          </a:p>
        </p:txBody>
      </p:sp>
      <p:pic>
        <p:nvPicPr>
          <p:cNvPr id="4" name="Picture 3" descr="A logo with tennis rackets and ball&#10;&#10;Description automatically generated">
            <a:extLst>
              <a:ext uri="{FF2B5EF4-FFF2-40B4-BE49-F238E27FC236}">
                <a16:creationId xmlns:a16="http://schemas.microsoft.com/office/drawing/2014/main" id="{59802969-E81A-4662-46E6-48CB3D652EC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3486" y="1995350"/>
            <a:ext cx="4150311" cy="4150311"/>
          </a:xfrm>
          <a:prstGeom prst="rect">
            <a:avLst/>
          </a:prstGeom>
        </p:spPr>
      </p:pic>
      <p:sp>
        <p:nvSpPr>
          <p:cNvPr id="5" name="Title 12">
            <a:extLst>
              <a:ext uri="{FF2B5EF4-FFF2-40B4-BE49-F238E27FC236}">
                <a16:creationId xmlns:a16="http://schemas.microsoft.com/office/drawing/2014/main" id="{78AEF390-8BB2-5927-DA8B-D85E8A7289FB}"/>
              </a:ext>
            </a:extLst>
          </p:cNvPr>
          <p:cNvSpPr txBox="1">
            <a:spLocks/>
          </p:cNvSpPr>
          <p:nvPr/>
        </p:nvSpPr>
        <p:spPr>
          <a:xfrm>
            <a:off x="350203" y="2459306"/>
            <a:ext cx="3988716" cy="3364445"/>
          </a:xfrm>
          <a:prstGeom prst="rect">
            <a:avLst/>
          </a:prstGeom>
        </p:spPr>
        <p:txBody>
          <a:bodyPr vert="horz" lIns="91440" tIns="45720" rIns="91440" bIns="0" rtlCol="0" anchor="t" anchorCtr="0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0" i="0" kern="1200" cap="all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j-ea"/>
                <a:cs typeface="+mj-cs"/>
              </a:rPr>
              <a:t>2024 Racquet Center Focus</a:t>
            </a:r>
          </a:p>
          <a:p>
            <a:pPr marL="800100" lvl="1" indent="-342900"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dirty="0">
                <a:solidFill>
                  <a:prstClr val="black"/>
                </a:solidFill>
                <a:latin typeface="Century Gothic" panose="020B0502020202020204"/>
              </a:rPr>
              <a:t>Operated and communicate under the new organizational TEAM structure</a:t>
            </a:r>
          </a:p>
          <a:p>
            <a:pPr marL="800100" lvl="1" indent="-342900"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dirty="0">
                <a:solidFill>
                  <a:prstClr val="black"/>
                </a:solidFill>
                <a:latin typeface="Century Gothic" panose="020B0502020202020204"/>
                <a:ea typeface="+mj-ea"/>
                <a:cs typeface="+mj-cs"/>
              </a:rPr>
              <a:t>Improve our site infrastructure and operations</a:t>
            </a:r>
          </a:p>
          <a:p>
            <a:pPr marL="800100" lvl="1" indent="-342900"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dirty="0">
                <a:solidFill>
                  <a:prstClr val="black"/>
                </a:solidFill>
                <a:latin typeface="Century Gothic" panose="020B0502020202020204"/>
                <a:ea typeface="+mj-ea"/>
                <a:cs typeface="+mj-cs"/>
              </a:rPr>
              <a:t>Expand our programming</a:t>
            </a:r>
          </a:p>
        </p:txBody>
      </p:sp>
    </p:spTree>
    <p:extLst>
      <p:ext uri="{BB962C8B-B14F-4D97-AF65-F5344CB8AC3E}">
        <p14:creationId xmlns:p14="http://schemas.microsoft.com/office/powerpoint/2010/main" val="675527747"/>
      </p:ext>
    </p:extLst>
  </p:cSld>
  <p:clrMapOvr>
    <a:masterClrMapping/>
  </p:clrMapOvr>
</p:sld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7.jpeg"/></Relationships>
</file>

<file path=ppt/theme/theme1.xml><?xml version="1.0" encoding="utf-8"?>
<a:theme xmlns:a="http://schemas.openxmlformats.org/drawingml/2006/main" name="SIBSON CONSULTING Document">
  <a:themeElements>
    <a:clrScheme name="Sibson">
      <a:dk1>
        <a:sysClr val="windowText" lastClr="000000"/>
      </a:dk1>
      <a:lt1>
        <a:sysClr val="window" lastClr="FFFFFF"/>
      </a:lt1>
      <a:dk2>
        <a:srgbClr val="000000"/>
      </a:dk2>
      <a:lt2>
        <a:srgbClr val="B2B4B3"/>
      </a:lt2>
      <a:accent1>
        <a:srgbClr val="A0CFEB"/>
      </a:accent1>
      <a:accent2>
        <a:srgbClr val="0065BD"/>
      </a:accent2>
      <a:accent3>
        <a:srgbClr val="429C35"/>
      </a:accent3>
      <a:accent4>
        <a:srgbClr val="616365"/>
      </a:accent4>
      <a:accent5>
        <a:srgbClr val="C4262E"/>
      </a:accent5>
      <a:accent6>
        <a:srgbClr val="EEAF30"/>
      </a:accent6>
      <a:hlink>
        <a:srgbClr val="0065BD"/>
      </a:hlink>
      <a:folHlink>
        <a:srgbClr val="7030A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635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9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US" sz="1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635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9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US" sz="1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Segal Report 1">
        <a:dk1>
          <a:srgbClr val="000000"/>
        </a:dk1>
        <a:lt1>
          <a:srgbClr val="FFFFFF"/>
        </a:lt1>
        <a:dk2>
          <a:srgbClr val="000000"/>
        </a:dk2>
        <a:lt2>
          <a:srgbClr val="B2B4B3"/>
        </a:lt2>
        <a:accent1>
          <a:srgbClr val="A0CFEB"/>
        </a:accent1>
        <a:accent2>
          <a:srgbClr val="C4262E"/>
        </a:accent2>
        <a:accent3>
          <a:srgbClr val="FFFFFF"/>
        </a:accent3>
        <a:accent4>
          <a:srgbClr val="000000"/>
        </a:accent4>
        <a:accent5>
          <a:srgbClr val="CDE4F3"/>
        </a:accent5>
        <a:accent6>
          <a:srgbClr val="B12129"/>
        </a:accent6>
        <a:hlink>
          <a:srgbClr val="3F9C35"/>
        </a:hlink>
        <a:folHlink>
          <a:srgbClr val="0098DB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SIBSON CONSULTING Document" id="{8B48DD64-9FB5-4282-8588-7B21241C64BB}" vid="{85534FED-CE0B-46C2-A386-62A7B1E79165}"/>
    </a:ext>
  </a:extLst>
</a:theme>
</file>

<file path=ppt/theme/theme2.xml><?xml version="1.0" encoding="utf-8"?>
<a:theme xmlns:a="http://schemas.openxmlformats.org/drawingml/2006/main" name="Data slides">
  <a:themeElements>
    <a:clrScheme name="Custom 1">
      <a:dk1>
        <a:srgbClr val="333333"/>
      </a:dk1>
      <a:lt1>
        <a:sysClr val="window" lastClr="FFFFFF"/>
      </a:lt1>
      <a:dk2>
        <a:srgbClr val="666666"/>
      </a:dk2>
      <a:lt2>
        <a:srgbClr val="EEECE1"/>
      </a:lt2>
      <a:accent1>
        <a:srgbClr val="8BAB42"/>
      </a:accent1>
      <a:accent2>
        <a:srgbClr val="CCCCCC"/>
      </a:accent2>
      <a:accent3>
        <a:srgbClr val="60574C"/>
      </a:accent3>
      <a:accent4>
        <a:srgbClr val="31859C"/>
      </a:accent4>
      <a:accent5>
        <a:srgbClr val="A8BC33"/>
      </a:accent5>
      <a:accent6>
        <a:srgbClr val="FFFFFF"/>
      </a:accent6>
      <a:hlink>
        <a:srgbClr val="31859C"/>
      </a:hlink>
      <a:folHlink>
        <a:srgbClr val="31859C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Quotable">
  <a:themeElements>
    <a:clrScheme name="Quotable">
      <a:dk1>
        <a:sysClr val="windowText" lastClr="000000"/>
      </a:dk1>
      <a:lt1>
        <a:sysClr val="window" lastClr="FFFFFF"/>
      </a:lt1>
      <a:dk2>
        <a:srgbClr val="212121"/>
      </a:dk2>
      <a:lt2>
        <a:srgbClr val="636363"/>
      </a:lt2>
      <a:accent1>
        <a:srgbClr val="9ECD33"/>
      </a:accent1>
      <a:accent2>
        <a:srgbClr val="E19933"/>
      </a:accent2>
      <a:accent3>
        <a:srgbClr val="DC5D3D"/>
      </a:accent3>
      <a:accent4>
        <a:srgbClr val="A967CB"/>
      </a:accent4>
      <a:accent5>
        <a:srgbClr val="5EA5DD"/>
      </a:accent5>
      <a:accent6>
        <a:srgbClr val="44BEA9"/>
      </a:accent6>
      <a:hlink>
        <a:srgbClr val="8F8F8F"/>
      </a:hlink>
      <a:folHlink>
        <a:srgbClr val="A5A5A5"/>
      </a:folHlink>
    </a:clrScheme>
    <a:fontScheme name="Quotable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Quotable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lumMod val="105000"/>
              </a:schemeClr>
            </a:gs>
            <a:gs pos="100000">
              <a:schemeClr val="phClr">
                <a:tint val="9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98000"/>
                <a:lumMod val="102000"/>
              </a:schemeClr>
              <a:schemeClr val="phClr">
                <a:shade val="98000"/>
                <a:lumMod val="98000"/>
              </a:schemeClr>
            </a:duotone>
          </a:blip>
          <a:tile tx="0" ty="0" sx="100000" sy="100000" flip="none" algn="tl"/>
        </a:blipFill>
      </a:fillStyleLst>
      <a:lnStyleLst>
        <a:ln w="9525" cap="rnd" cmpd="sng" algn="ctr">
          <a:solidFill>
            <a:schemeClr val="phClr"/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innerShdw blurRad="63500" dist="25400" dir="13500000">
              <a:srgbClr val="000000">
                <a:alpha val="75000"/>
              </a:srgbClr>
            </a:inn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</a:schemeClr>
            </a:gs>
            <a:gs pos="100000">
              <a:schemeClr val="phClr">
                <a:tint val="84000"/>
                <a:shade val="84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90000"/>
                <a:satMod val="120000"/>
                <a:lumMod val="90000"/>
              </a:schemeClr>
            </a:gs>
            <a:gs pos="100000">
              <a:schemeClr val="phClr"/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Quotable" id="{39EC5628-30ED-4578-ACD8-9820EDB8E15A}" vid="{98D1675B-7325-48AD-994B-0DEF3379A98D}"/>
    </a:ext>
  </a:extLst>
</a:theme>
</file>

<file path=ppt/theme/theme4.xml><?xml version="1.0" encoding="utf-8"?>
<a:theme xmlns:a="http://schemas.openxmlformats.org/drawingml/2006/main" name="Office Theme">
  <a:themeElements>
    <a:clrScheme name="Seashells">
      <a:dk1>
        <a:srgbClr val="634823"/>
      </a:dk1>
      <a:lt1>
        <a:sysClr val="window" lastClr="FFFFFF"/>
      </a:lt1>
      <a:dk2>
        <a:srgbClr val="000000"/>
      </a:dk2>
      <a:lt2>
        <a:srgbClr val="F9EDD7"/>
      </a:lt2>
      <a:accent1>
        <a:srgbClr val="803C63"/>
      </a:accent1>
      <a:accent2>
        <a:srgbClr val="5A95A4"/>
      </a:accent2>
      <a:accent3>
        <a:srgbClr val="EBB419"/>
      </a:accent3>
      <a:accent4>
        <a:srgbClr val="E1771F"/>
      </a:accent4>
      <a:accent5>
        <a:srgbClr val="648C7A"/>
      </a:accent5>
      <a:accent6>
        <a:srgbClr val="ACBB51"/>
      </a:accent6>
      <a:hlink>
        <a:srgbClr val="5A95A4"/>
      </a:hlink>
      <a:folHlink>
        <a:srgbClr val="E1771F"/>
      </a:folHlink>
    </a:clrScheme>
    <a:fontScheme name="Corbel">
      <a:majorFont>
        <a:latin typeface="Corbe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Seashells">
      <a:dk1>
        <a:srgbClr val="634823"/>
      </a:dk1>
      <a:lt1>
        <a:sysClr val="window" lastClr="FFFFFF"/>
      </a:lt1>
      <a:dk2>
        <a:srgbClr val="000000"/>
      </a:dk2>
      <a:lt2>
        <a:srgbClr val="F9EDD7"/>
      </a:lt2>
      <a:accent1>
        <a:srgbClr val="803C63"/>
      </a:accent1>
      <a:accent2>
        <a:srgbClr val="5A95A4"/>
      </a:accent2>
      <a:accent3>
        <a:srgbClr val="EBB419"/>
      </a:accent3>
      <a:accent4>
        <a:srgbClr val="E1771F"/>
      </a:accent4>
      <a:accent5>
        <a:srgbClr val="648C7A"/>
      </a:accent5>
      <a:accent6>
        <a:srgbClr val="ACBB51"/>
      </a:accent6>
      <a:hlink>
        <a:srgbClr val="5A95A4"/>
      </a:hlink>
      <a:folHlink>
        <a:srgbClr val="E1771F"/>
      </a:folHlink>
    </a:clrScheme>
    <a:fontScheme name="Corbel">
      <a:majorFont>
        <a:latin typeface="Corbe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005420c5-ce29-4fd8-9b0b-06107616db10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F58D88600E1A94FA3EA08FFB8100B44" ma:contentTypeVersion="12" ma:contentTypeDescription="Create a new document." ma:contentTypeScope="" ma:versionID="07e4ddd58a83c4db61c786069a0f1040">
  <xsd:schema xmlns:xsd="http://www.w3.org/2001/XMLSchema" xmlns:xs="http://www.w3.org/2001/XMLSchema" xmlns:p="http://schemas.microsoft.com/office/2006/metadata/properties" xmlns:ns3="005420c5-ce29-4fd8-9b0b-06107616db10" xmlns:ns4="2410f877-682a-4a84-b4b9-52eb2a99858c" targetNamespace="http://schemas.microsoft.com/office/2006/metadata/properties" ma:root="true" ma:fieldsID="1f8d1c40977bbf3988b8287b743bd47e" ns3:_="" ns4:_="">
    <xsd:import namespace="005420c5-ce29-4fd8-9b0b-06107616db10"/>
    <xsd:import namespace="2410f877-682a-4a84-b4b9-52eb2a99858c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DateTaken" minOccurs="0"/>
                <xsd:element ref="ns3:MediaLengthInSeconds" minOccurs="0"/>
                <xsd:element ref="ns3:_activity" minOccurs="0"/>
                <xsd:element ref="ns3:MediaServiceObjectDetectorVersions" minOccurs="0"/>
                <xsd:element ref="ns3:MediaServiceAutoTags" minOccurs="0"/>
                <xsd:element ref="ns3:MediaServiceGenerationTime" minOccurs="0"/>
                <xsd:element ref="ns3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05420c5-ce29-4fd8-9b0b-06107616db1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3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_activity" ma:index="15" nillable="true" ma:displayName="_activity" ma:hidden="true" ma:internalName="_activity">
      <xsd:simpleType>
        <xsd:restriction base="dms:Note"/>
      </xsd:simpleType>
    </xsd:element>
    <xsd:element name="MediaServiceObjectDetectorVersions" ma:index="16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AutoTags" ma:index="17" nillable="true" ma:displayName="Tags" ma:internalName="MediaServiceAutoTags" ma:readOnly="true">
      <xsd:simpleType>
        <xsd:restriction base="dms:Text"/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410f877-682a-4a84-b4b9-52eb2a99858c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2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3B739C01-A55D-4154-8A5A-0B12F337382A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25C4FE95-5FDD-4F38-A968-D37070C529A2}">
  <ds:schemaRefs>
    <ds:schemaRef ds:uri="http://schemas.microsoft.com/office/2006/documentManagement/types"/>
    <ds:schemaRef ds:uri="2410f877-682a-4a84-b4b9-52eb2a99858c"/>
    <ds:schemaRef ds:uri="http://schemas.microsoft.com/office/infopath/2007/PartnerControls"/>
    <ds:schemaRef ds:uri="http://www.w3.org/XML/1998/namespace"/>
    <ds:schemaRef ds:uri="http://schemas.openxmlformats.org/package/2006/metadata/core-properties"/>
    <ds:schemaRef ds:uri="http://schemas.microsoft.com/office/2006/metadata/properties"/>
    <ds:schemaRef ds:uri="http://purl.org/dc/elements/1.1/"/>
    <ds:schemaRef ds:uri="005420c5-ce29-4fd8-9b0b-06107616db10"/>
    <ds:schemaRef ds:uri="http://purl.org/dc/dcmitype/"/>
    <ds:schemaRef ds:uri="http://purl.org/dc/terms/"/>
  </ds:schemaRefs>
</ds:datastoreItem>
</file>

<file path=customXml/itemProps3.xml><?xml version="1.0" encoding="utf-8"?>
<ds:datastoreItem xmlns:ds="http://schemas.openxmlformats.org/officeDocument/2006/customXml" ds:itemID="{3CA0E10A-4563-40F3-ADDD-5B4D89EAB10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05420c5-ce29-4fd8-9b0b-06107616db10"/>
    <ds:schemaRef ds:uri="2410f877-682a-4a84-b4b9-52eb2a99858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175209</TotalTime>
  <Words>1433</Words>
  <Application>Microsoft Office PowerPoint</Application>
  <PresentationFormat>On-screen Show (4:3)</PresentationFormat>
  <Paragraphs>296</Paragraphs>
  <Slides>32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13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32</vt:i4>
      </vt:variant>
    </vt:vector>
  </HeadingPairs>
  <TitlesOfParts>
    <vt:vector size="48" baseType="lpstr">
      <vt:lpstr>Arial</vt:lpstr>
      <vt:lpstr>Arial Black</vt:lpstr>
      <vt:lpstr>Arial Narrow</vt:lpstr>
      <vt:lpstr>Calibri</vt:lpstr>
      <vt:lpstr>Calibri Light</vt:lpstr>
      <vt:lpstr>Century Gothic</vt:lpstr>
      <vt:lpstr>Corbel</vt:lpstr>
      <vt:lpstr>Franklin Gothic Medium</vt:lpstr>
      <vt:lpstr>Gill Sans MT</vt:lpstr>
      <vt:lpstr>Symbol</vt:lpstr>
      <vt:lpstr>Times New Roman</vt:lpstr>
      <vt:lpstr>Wingdings</vt:lpstr>
      <vt:lpstr>Wingdings 2</vt:lpstr>
      <vt:lpstr>SIBSON CONSULTING Document</vt:lpstr>
      <vt:lpstr>Data slides</vt:lpstr>
      <vt:lpstr>Quotable</vt:lpstr>
      <vt:lpstr>Board of Directors Meeting</vt:lpstr>
      <vt:lpstr>Approval of Agenda</vt:lpstr>
      <vt:lpstr>Approval of Minutes      April 20, 2024 – Regular Meeting April 24, 2024 – Special Meeting      </vt:lpstr>
      <vt:lpstr>President’s Remarks  </vt:lpstr>
      <vt:lpstr>GM Leadership Report –  John Viola</vt:lpstr>
      <vt:lpstr>PowerPoint Presentation</vt:lpstr>
      <vt:lpstr>Fire Department</vt:lpstr>
      <vt:lpstr>Chief Tim Robinson</vt:lpstr>
      <vt:lpstr>Racquet Sports</vt:lpstr>
      <vt:lpstr>Headwinds &amp; Tailwinds</vt:lpstr>
      <vt:lpstr>Tiki Bar</vt:lpstr>
      <vt:lpstr>Podcast</vt:lpstr>
      <vt:lpstr>Landscaping</vt:lpstr>
      <vt:lpstr>North Gate</vt:lpstr>
      <vt:lpstr>Soft Shoreline</vt:lpstr>
      <vt:lpstr>Maintenance</vt:lpstr>
      <vt:lpstr>Amenities – Aquatics </vt:lpstr>
      <vt:lpstr>Amenities – Recreation &amp; Parks</vt:lpstr>
      <vt:lpstr>Amenities – Recreation &amp; Parks (continued)</vt:lpstr>
      <vt:lpstr>Roads</vt:lpstr>
      <vt:lpstr>Mailboxes</vt:lpstr>
      <vt:lpstr>CPI Violation Dashboard April</vt:lpstr>
      <vt:lpstr>Work Orders April</vt:lpstr>
      <vt:lpstr>Customer Service Dashboard (from info@oceanpines.org) April</vt:lpstr>
      <vt:lpstr>Financials</vt:lpstr>
      <vt:lpstr>UNAUDITED “FLASH” ESTIMATE FINANCIAL CHANGE MONTH OF APRIL 2024</vt:lpstr>
      <vt:lpstr>UNAUDITED “FLASH” ESTIMATE APRIL FAVOR/(UNFAVORABLE) VS. BUDGET (IN 000’s) </vt:lpstr>
      <vt:lpstr>UNAUDITED “FLASH” ESTIMATE YTD APRIL 2023</vt:lpstr>
      <vt:lpstr>UNAUDITED “FLASH” ESTIMATE YTD APRIL FAVOR/(UNFAVORABLE) VS. BUDGET (IN 000’s) </vt:lpstr>
      <vt:lpstr>UNAUDITED “FLASH” ESTIMATE RESERVES APRIL 2024 ($ MILLIONS)</vt:lpstr>
      <vt:lpstr>Treasurer’s Report -  Monica Rakowski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Board of Directors Meeting</dc:title>
  <dc:creator>Michelle Bennett</dc:creator>
  <cp:lastModifiedBy>Linda Martin</cp:lastModifiedBy>
  <cp:revision>1432</cp:revision>
  <cp:lastPrinted>2024-05-17T19:35:08Z</cp:lastPrinted>
  <dcterms:created xsi:type="dcterms:W3CDTF">2021-01-13T14:26:54Z</dcterms:created>
  <dcterms:modified xsi:type="dcterms:W3CDTF">2024-05-17T22:51:02Z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0x010100DF58D88600E1A94FA3EA08FFB8100B44</vt:lpwstr>
  </property>
</Properties>
</file>