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4"/>
    <p:sldMasterId id="2147484422" r:id="rId5"/>
    <p:sldMasterId id="2147484503" r:id="rId6"/>
  </p:sldMasterIdLst>
  <p:notesMasterIdLst>
    <p:notesMasterId r:id="rId39"/>
  </p:notesMasterIdLst>
  <p:handoutMasterIdLst>
    <p:handoutMasterId r:id="rId40"/>
  </p:handoutMasterIdLst>
  <p:sldIdLst>
    <p:sldId id="267" r:id="rId7"/>
    <p:sldId id="274" r:id="rId8"/>
    <p:sldId id="281" r:id="rId9"/>
    <p:sldId id="280" r:id="rId10"/>
    <p:sldId id="1397" r:id="rId11"/>
    <p:sldId id="1644" r:id="rId12"/>
    <p:sldId id="1711" r:id="rId13"/>
    <p:sldId id="1683" r:id="rId14"/>
    <p:sldId id="1712" r:id="rId15"/>
    <p:sldId id="1692" r:id="rId16"/>
    <p:sldId id="1695" r:id="rId17"/>
    <p:sldId id="1702" r:id="rId18"/>
    <p:sldId id="1701" r:id="rId19"/>
    <p:sldId id="1705" r:id="rId20"/>
    <p:sldId id="1704" r:id="rId21"/>
    <p:sldId id="1700" r:id="rId22"/>
    <p:sldId id="1703" r:id="rId23"/>
    <p:sldId id="1707" r:id="rId24"/>
    <p:sldId id="1708" r:id="rId25"/>
    <p:sldId id="1709" r:id="rId26"/>
    <p:sldId id="1710" r:id="rId27"/>
    <p:sldId id="654" r:id="rId28"/>
    <p:sldId id="1418" r:id="rId29"/>
    <p:sldId id="652" r:id="rId30"/>
    <p:sldId id="1441" r:id="rId31"/>
    <p:sldId id="668" r:id="rId32"/>
    <p:sldId id="669" r:id="rId33"/>
    <p:sldId id="665" r:id="rId34"/>
    <p:sldId id="667" r:id="rId35"/>
    <p:sldId id="670" r:id="rId36"/>
    <p:sldId id="582" r:id="rId37"/>
    <p:sldId id="623" r:id="rId3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4D2B0"/>
    <a:srgbClr val="F5EADF"/>
    <a:srgbClr val="D4D1CC"/>
    <a:srgbClr val="5F5ACC"/>
    <a:srgbClr val="D65C00"/>
    <a:srgbClr val="E4E1DE"/>
    <a:srgbClr val="BCE1EC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4706" autoAdjust="0"/>
  </p:normalViewPr>
  <p:slideViewPr>
    <p:cSldViewPr snapToGrid="0">
      <p:cViewPr varScale="1">
        <p:scale>
          <a:sx n="108" d="100"/>
          <a:sy n="108" d="100"/>
        </p:scale>
        <p:origin x="1218" y="10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3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6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5/17/2024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6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6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5/17/2024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901"/>
            <a:ext cx="550545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6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6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0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3022696"/>
              </p:ext>
            </p:extLst>
          </p:nvPr>
        </p:nvGraphicFramePr>
        <p:xfrm>
          <a:off x="204788" y="1403202"/>
          <a:ext cx="5953649" cy="387096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50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3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0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46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5/17/2024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42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5/17/2024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16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5/17/2024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5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7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49939ED1-20B6-486E-AD1A-0AF57D3268A8}" type="datetime1">
              <a:rPr lang="en-US" smtClean="0"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9466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31233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42176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5/17/2024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95801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54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1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9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9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99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https://files.constantcontact.com/4fdfceab001/4cd6bb01-03f4-42e5-8212-a383c9bfe9d8.png?rdr=true" TargetMode="Externa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0" y="639097"/>
            <a:ext cx="4834654" cy="3781101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7500" y="5280847"/>
            <a:ext cx="4834654" cy="78565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Franklin Gothic Medium"/>
              </a:rPr>
              <a:t>May 18,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3971C-807F-47EA-A77D-96DA0A52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6006" y="0"/>
            <a:ext cx="348799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4B07F1E-24B3-440B-8F89-104CA22D8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604" y="958640"/>
            <a:ext cx="2522798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80607E5A-D77F-43FC-8C0E-97F0202CB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6554" y="2376463"/>
            <a:ext cx="2075365" cy="20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Headwinds &amp; Tailwinds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350202" y="2228295"/>
            <a:ext cx="8638903" cy="224142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Headwinds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Increased costs to maintain infrastructure/amenities</a:t>
            </a: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Pricing 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Competitive salaries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Statutory hourly increases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Reserve study</a:t>
            </a: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Unchartered waters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Tailwinds</a:t>
            </a:r>
            <a:endParaRPr lang="en-US" sz="2000" cap="none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Condition of our amenities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Motivated staff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Reserve study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Reviews already have taken place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Positioned better than 5 years ago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689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Tiki Bar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88776" y="2157271"/>
            <a:ext cx="8939813" cy="4350058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“A promise made is a promise kept” (Rick Farr)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Tiki Bar originally scheduled to open Memorial Day weekend – finished ahead of schedule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Tiki Bar ribbon cutting scheduled for Sunday, May 19</a:t>
            </a:r>
            <a:r>
              <a:rPr lang="en-US" sz="1600" cap="none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 at 12:00 p.m.</a:t>
            </a:r>
            <a:endParaRPr lang="en-US" sz="1600" cap="none" dirty="0">
              <a:solidFill>
                <a:srgbClr val="00B050"/>
              </a:solidFill>
              <a:latin typeface="Century Gothic" panose="020B0502020202020204"/>
            </a:endParaRPr>
          </a:p>
        </p:txBody>
      </p:sp>
      <p:pic>
        <p:nvPicPr>
          <p:cNvPr id="7" name="Picture 6" descr="A building with a fence and a gate&#10;&#10;Description automatically generated">
            <a:extLst>
              <a:ext uri="{FF2B5EF4-FFF2-40B4-BE49-F238E27FC236}">
                <a16:creationId xmlns:a16="http://schemas.microsoft.com/office/drawing/2014/main" id="{61883281-4877-67E6-4FA4-F4B9585FC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355"/>
            <a:ext cx="4536490" cy="3402368"/>
          </a:xfrm>
          <a:prstGeom prst="rect">
            <a:avLst/>
          </a:prstGeom>
        </p:spPr>
      </p:pic>
      <p:pic>
        <p:nvPicPr>
          <p:cNvPr id="5" name="Picture 4" descr="A person holding a plaque&#10;&#10;Description automatically generated">
            <a:extLst>
              <a:ext uri="{FF2B5EF4-FFF2-40B4-BE49-F238E27FC236}">
                <a16:creationId xmlns:a16="http://schemas.microsoft.com/office/drawing/2014/main" id="{BEC4692D-7231-8917-1FCA-A5FAFFA045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8703" r="32291"/>
          <a:stretch/>
        </p:blipFill>
        <p:spPr>
          <a:xfrm>
            <a:off x="35509" y="3440238"/>
            <a:ext cx="2974021" cy="339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5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Podcast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241683" y="2148392"/>
            <a:ext cx="8660633" cy="221478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Ocean Pines operations team now has a podcast – The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PinesCast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” (hybrid team)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Inaugural podcast, released on May 7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, contains an interview with Bob Beckelman regarding t</a:t>
            </a: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he golf amenity (the early years)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Future podcasts scheduled – continue to check oceanpines.org for a list of podcasts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5" name="Picture 4" descr="A logo for a radio station&#10;&#10;Description automatically generated">
            <a:extLst>
              <a:ext uri="{FF2B5EF4-FFF2-40B4-BE49-F238E27FC236}">
                <a16:creationId xmlns:a16="http://schemas.microsoft.com/office/drawing/2014/main" id="{6AEE4D40-E0BA-1311-5BF1-D534B0E09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10" y="4188839"/>
            <a:ext cx="4745175" cy="266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1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Landscaping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2965140" y="1897148"/>
            <a:ext cx="2858126" cy="2320399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Additional palm trees ordered and installed per Board President’s request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Spring flowers planted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4" name="Picture 3" descr="A palm tree in a garden&#10;&#10;Description automatically generated">
            <a:extLst>
              <a:ext uri="{FF2B5EF4-FFF2-40B4-BE49-F238E27FC236}">
                <a16:creationId xmlns:a16="http://schemas.microsoft.com/office/drawing/2014/main" id="{F295EABE-A1C9-3EA8-881C-88046D79A5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r="7923"/>
          <a:stretch/>
        </p:blipFill>
        <p:spPr>
          <a:xfrm>
            <a:off x="6383045" y="4336525"/>
            <a:ext cx="2760955" cy="23190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77621A-E5DC-B452-AEE1-17B7FC387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36525"/>
            <a:ext cx="3092060" cy="231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610AECD-D951-2FE4-01E6-8AFEB3716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7"/>
          <a:stretch/>
        </p:blipFill>
        <p:spPr bwMode="auto">
          <a:xfrm>
            <a:off x="0" y="1897148"/>
            <a:ext cx="2965142" cy="22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truck parked next to a pool&#10;&#10;Description automatically generated">
            <a:extLst>
              <a:ext uri="{FF2B5EF4-FFF2-40B4-BE49-F238E27FC236}">
                <a16:creationId xmlns:a16="http://schemas.microsoft.com/office/drawing/2014/main" id="{C6C3F8D9-E64E-F58A-4324-6B0D764023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06" y="1870626"/>
            <a:ext cx="3302994" cy="2201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A1EC51-9834-D598-AAA3-A339D9A6DAA4}"/>
              </a:ext>
            </a:extLst>
          </p:cNvPr>
          <p:cNvSpPr txBox="1"/>
          <p:nvPr/>
        </p:nvSpPr>
        <p:spPr>
          <a:xfrm>
            <a:off x="948610" y="4072072"/>
            <a:ext cx="1067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Beach Club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5A00D5-F675-D82E-CB3E-2A06DA3CE0B8}"/>
              </a:ext>
            </a:extLst>
          </p:cNvPr>
          <p:cNvSpPr txBox="1"/>
          <p:nvPr/>
        </p:nvSpPr>
        <p:spPr>
          <a:xfrm>
            <a:off x="6980183" y="4063792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Yacht Club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0B5CD2-4005-6CC5-DE05-94D0351989AA}"/>
              </a:ext>
            </a:extLst>
          </p:cNvPr>
          <p:cNvSpPr txBox="1"/>
          <p:nvPr/>
        </p:nvSpPr>
        <p:spPr>
          <a:xfrm>
            <a:off x="845507" y="6616476"/>
            <a:ext cx="1393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Racquet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1DF4A1-49F4-213D-021D-0ABC9A1AB9D6}"/>
              </a:ext>
            </a:extLst>
          </p:cNvPr>
          <p:cNvSpPr txBox="1"/>
          <p:nvPr/>
        </p:nvSpPr>
        <p:spPr>
          <a:xfrm>
            <a:off x="6989913" y="6616477"/>
            <a:ext cx="154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North Gate Bridge</a:t>
            </a:r>
          </a:p>
        </p:txBody>
      </p:sp>
      <p:pic>
        <p:nvPicPr>
          <p:cNvPr id="12" name="Picture 11" descr="A garden with plants in a row&#10;&#10;Description automatically generated with medium confidence">
            <a:extLst>
              <a:ext uri="{FF2B5EF4-FFF2-40B4-BE49-F238E27FC236}">
                <a16:creationId xmlns:a16="http://schemas.microsoft.com/office/drawing/2014/main" id="{CC89665A-CD53-9541-AA1F-C29F6FE5AC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3397" y="4275080"/>
            <a:ext cx="2720560" cy="2040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2F9F76-9D9D-CE4D-E07C-20BCE305519B}"/>
              </a:ext>
            </a:extLst>
          </p:cNvPr>
          <p:cNvSpPr txBox="1"/>
          <p:nvPr/>
        </p:nvSpPr>
        <p:spPr>
          <a:xfrm>
            <a:off x="3992352" y="6616475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Landscaping</a:t>
            </a:r>
          </a:p>
        </p:txBody>
      </p:sp>
    </p:spTree>
    <p:extLst>
      <p:ext uri="{BB962C8B-B14F-4D97-AF65-F5344CB8AC3E}">
        <p14:creationId xmlns:p14="http://schemas.microsoft.com/office/powerpoint/2010/main" val="170751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North Gate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217037" y="2681248"/>
            <a:ext cx="4354961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Overgrowth of algae in north gate pond caused fountain not to 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Pond treated for algae week of May 6th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Fountain back in operation May 9</a:t>
            </a:r>
            <a:r>
              <a:rPr lang="en-US" sz="2000" cap="none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4" name="Picture 3" descr="A picture containing outdoor, fountain, sprinkler system, spring&#10;&#10;Description automatically generated">
            <a:extLst>
              <a:ext uri="{FF2B5EF4-FFF2-40B4-BE49-F238E27FC236}">
                <a16:creationId xmlns:a16="http://schemas.microsoft.com/office/drawing/2014/main" id="{DA938DAF-042F-B2C6-2846-E28A5A7F7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2259" y="2638225"/>
            <a:ext cx="4611090" cy="34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18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Soft Shoreline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217037" y="2681248"/>
            <a:ext cx="8438691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Follow up meeting scheduled for May 14</a:t>
            </a:r>
            <a:r>
              <a:rPr lang="en-US" sz="2000" cap="none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 with Atlantic Coastal Bays rescheduled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Will have more information next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5BA4BE-CC70-3C6F-4543-BC58C95AB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2" y="4174724"/>
            <a:ext cx="4778550" cy="26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Protect the Turtles Wildlife Protection | Poster">
            <a:extLst>
              <a:ext uri="{FF2B5EF4-FFF2-40B4-BE49-F238E27FC236}">
                <a16:creationId xmlns:a16="http://schemas.microsoft.com/office/drawing/2014/main" id="{90BB62ED-04D0-6B94-FAFF-F7B8C5545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71" y="4174724"/>
            <a:ext cx="2012457" cy="26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2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Maintenance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3741700" y="2193566"/>
            <a:ext cx="4656576" cy="1358092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Racquet Sports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Clay courts resurfaced</a:t>
            </a:r>
            <a:endParaRPr lang="en-US" sz="1600" dirty="0">
              <a:solidFill>
                <a:prstClr val="black"/>
              </a:solidFill>
              <a:latin typeface="Century Gothic" panose="020B0502020202020204"/>
              <a:ea typeface="+mj-ea"/>
              <a:cs typeface="+mj-cs"/>
            </a:endParaRP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ATC to evaluate cracks on pickleball courts in June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5" name="Picture 4" descr="A tennis court with trees in the background&#10;&#10;Description automatically generated">
            <a:extLst>
              <a:ext uri="{FF2B5EF4-FFF2-40B4-BE49-F238E27FC236}">
                <a16:creationId xmlns:a16="http://schemas.microsoft.com/office/drawing/2014/main" id="{ED5406AF-0860-20FB-7666-70C7775BE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3566"/>
            <a:ext cx="3741700" cy="2493843"/>
          </a:xfrm>
          <a:prstGeom prst="rect">
            <a:avLst/>
          </a:prstGeom>
        </p:spPr>
      </p:pic>
      <p:sp>
        <p:nvSpPr>
          <p:cNvPr id="4" name="Title 12">
            <a:extLst>
              <a:ext uri="{FF2B5EF4-FFF2-40B4-BE49-F238E27FC236}">
                <a16:creationId xmlns:a16="http://schemas.microsoft.com/office/drawing/2014/main" id="{D9C1F897-8F5B-9FF1-1195-5C76CB1EBFF6}"/>
              </a:ext>
            </a:extLst>
          </p:cNvPr>
          <p:cNvSpPr txBox="1">
            <a:spLocks/>
          </p:cNvSpPr>
          <p:nvPr/>
        </p:nvSpPr>
        <p:spPr>
          <a:xfrm>
            <a:off x="2213314" y="4965576"/>
            <a:ext cx="4243526" cy="1892424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Beach Club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Replaced board and railings where they needed to be replaced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Deck painted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All items on checkli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st completed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8" name="Picture 7" descr="A deck with a railing&#10;&#10;Description automatically generated">
            <a:extLst>
              <a:ext uri="{FF2B5EF4-FFF2-40B4-BE49-F238E27FC236}">
                <a16:creationId xmlns:a16="http://schemas.microsoft.com/office/drawing/2014/main" id="{8A4EE0C8-F118-2AB2-D4D9-8588F3238F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40" y="3497802"/>
            <a:ext cx="2520149" cy="33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Amenities – Aquatics 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-1" y="2095130"/>
            <a:ext cx="9144001" cy="3844031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9144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Pools getting ready for season – all scheduled to be open on May 25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/>
              </a:rPr>
              <a:t>All pools cleaned and furniture out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/>
              </a:rPr>
              <a:t>Maintenance being done inside buildings (painting, repairs, cleaning)</a:t>
            </a:r>
          </a:p>
          <a:p>
            <a:pPr marL="342900" indent="-342900" defTabSz="9144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Training staff: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Lifeguard orientation scheduled for June when all lifeguards are all on staff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/>
              </a:rPr>
              <a:t>Conducting front desk training this week and next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Staffing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/>
              </a:rPr>
              <a:t>Fully-staffed lifeguards; need employees for Beach Parking and Front Desk at pools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Classes/Events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/>
              </a:rPr>
              <a:t>Classes and lessons are filling up for summer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New Classes:  Bike/Tramp, Water Volleyball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Private parties at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Spo</a:t>
            </a:r>
            <a:r>
              <a:rPr lang="en-US" sz="1400" dirty="0" err="1">
                <a:solidFill>
                  <a:prstClr val="black"/>
                </a:solidFill>
                <a:latin typeface="Century Gothic" panose="020B0502020202020204"/>
              </a:rPr>
              <a:t>rts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</a:rPr>
              <a:t> Core booked up to July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/>
              </a:rPr>
              <a:t>Junior Lifeguard returning this year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School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</a:rPr>
              <a:t>’s Out Splash Party:  June 15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endParaRPr lang="en-US" sz="14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Family Splash Nights:  July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</a:rPr>
              <a:t>6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</a:rPr>
              <a:t>, Aug. 3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/>
              </a:rPr>
              <a:t>rd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</a:rPr>
              <a:t>, Aug. 31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/>
              </a:rPr>
              <a:t>st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5" name="Picture 4" descr="A fenced area with a lot of bicycles and a parking lot&#10;&#10;Description automatically generated">
            <a:extLst>
              <a:ext uri="{FF2B5EF4-FFF2-40B4-BE49-F238E27FC236}">
                <a16:creationId xmlns:a16="http://schemas.microsoft.com/office/drawing/2014/main" id="{455AE500-A8DA-3B65-2C21-D54553EE8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61" y="4454370"/>
            <a:ext cx="3204839" cy="24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18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447188"/>
            <a:ext cx="8389398" cy="970450"/>
          </a:xfrm>
        </p:spPr>
        <p:txBody>
          <a:bodyPr/>
          <a:lstStyle/>
          <a:p>
            <a:pPr algn="ctr"/>
            <a:r>
              <a:rPr lang="en-US" dirty="0"/>
              <a:t>Amenities – Recreation &amp; Parks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D9C1F897-8F5B-9FF1-1195-5C76CB1EBFF6}"/>
              </a:ext>
            </a:extLst>
          </p:cNvPr>
          <p:cNvSpPr txBox="1">
            <a:spLocks/>
          </p:cNvSpPr>
          <p:nvPr/>
        </p:nvSpPr>
        <p:spPr>
          <a:xfrm>
            <a:off x="170746" y="2352393"/>
            <a:ext cx="8973254" cy="1358092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7663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Annual community bike ride a success</a:t>
            </a:r>
          </a:p>
          <a:p>
            <a:pPr marL="347663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Bay Day to be held on Sunday, May 19</a:t>
            </a:r>
            <a:r>
              <a:rPr lang="en-US" sz="2000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 from 10:00 a.m. – 3:00 p.m.</a:t>
            </a:r>
          </a:p>
          <a:p>
            <a:pPr marL="347663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New classes being offered:  yoga, chair yoga, Fit4Core (injury prevention), body boot camp, and girls flag football</a:t>
            </a:r>
          </a:p>
          <a:p>
            <a:pPr marL="347663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Park sign upgrades to Racquet Center, Community Gardens, and installation of communication sign (non-verbal) at Bainbridge, Manklin, and White Horse Park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6" name="Picture 5" descr="A blue sign with white text&#10;&#10;Description automatically generated">
            <a:extLst>
              <a:ext uri="{FF2B5EF4-FFF2-40B4-BE49-F238E27FC236}">
                <a16:creationId xmlns:a16="http://schemas.microsoft.com/office/drawing/2014/main" id="{248CD7FA-6B8A-2ADB-B723-1D52CAF11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" y="4923114"/>
            <a:ext cx="3353689" cy="1864619"/>
          </a:xfrm>
          <a:prstGeom prst="rect">
            <a:avLst/>
          </a:prstGeom>
        </p:spPr>
      </p:pic>
      <p:pic>
        <p:nvPicPr>
          <p:cNvPr id="9" name="Picture 8" descr="A logo for a community gardens&#10;&#10;Description automatically generated">
            <a:extLst>
              <a:ext uri="{FF2B5EF4-FFF2-40B4-BE49-F238E27FC236}">
                <a16:creationId xmlns:a16="http://schemas.microsoft.com/office/drawing/2014/main" id="{6C2F869D-F53E-3D23-1BD4-FD0672224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14" y="4916763"/>
            <a:ext cx="2494626" cy="1870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9F85ED-248A-0C62-AA43-07BAD35B2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305" y="4684688"/>
            <a:ext cx="3111676" cy="21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37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14C5DA-C341-6BD1-96DD-E15406012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t="12398" r="11120" b="13563"/>
          <a:stretch/>
        </p:blipFill>
        <p:spPr>
          <a:xfrm>
            <a:off x="355107" y="2228296"/>
            <a:ext cx="8611338" cy="43056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41D95E-8E3B-71E2-9EC0-B2EE90AF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447187"/>
            <a:ext cx="8389398" cy="1097527"/>
          </a:xfrm>
        </p:spPr>
        <p:txBody>
          <a:bodyPr/>
          <a:lstStyle/>
          <a:p>
            <a:pPr algn="ctr"/>
            <a:r>
              <a:rPr lang="en-US" dirty="0"/>
              <a:t>Amenities – Recreation &amp; Parks</a:t>
            </a:r>
            <a:br>
              <a:rPr lang="en-US" dirty="0"/>
            </a:br>
            <a:r>
              <a:rPr lang="en-US" b="0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45767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Approval of Agenda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88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Roads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42666314-3D73-8B9D-2B4E-4C0F93AA1B05}"/>
              </a:ext>
            </a:extLst>
          </p:cNvPr>
          <p:cNvSpPr txBox="1">
            <a:spLocks/>
          </p:cNvSpPr>
          <p:nvPr/>
        </p:nvSpPr>
        <p:spPr>
          <a:xfrm>
            <a:off x="295031" y="2413162"/>
            <a:ext cx="8653660" cy="1358092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Road paving completed on approximately 3 miles of road 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Work done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by Asphalt Maintenance LLC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Total cost:  $356,618.20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Roads completed:</a:t>
            </a:r>
          </a:p>
          <a:p>
            <a:pPr marL="803275" marR="0" lvl="2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Battersea Road, Canal Road, Deerfield Court, Driftwood Lane Moonraker Road, St. Martins Lane, Waters Edge Court, Wharf Court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Minor patching remains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8116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Mailboxes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42666314-3D73-8B9D-2B4E-4C0F93AA1B05}"/>
              </a:ext>
            </a:extLst>
          </p:cNvPr>
          <p:cNvSpPr txBox="1">
            <a:spLocks/>
          </p:cNvSpPr>
          <p:nvPr/>
        </p:nvSpPr>
        <p:spPr>
          <a:xfrm>
            <a:off x="295031" y="2237173"/>
            <a:ext cx="8653660" cy="1534081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Still working on Phase 1 of the mailbox replacement project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 mailboxes and 23 pedestals still need to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 replaced</a:t>
            </a:r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Public Works was able to do repairs on some of the mailboxes instead of replacing them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Cleaning of mailboxes completed, but received complaints on two mailboxes (Customs Way and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/>
              </a:rPr>
              <a:t>Sandyhook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 Road) that had damaged the mailboxes due to taping flyers onto mailboxes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Customs Way cleaned by Public Works; </a:t>
            </a:r>
            <a:r>
              <a:rPr lang="en-US" dirty="0" err="1">
                <a:solidFill>
                  <a:prstClr val="black"/>
                </a:solidFill>
              </a:rPr>
              <a:t>Sandyhook</a:t>
            </a:r>
            <a:r>
              <a:rPr lang="en-US" dirty="0">
                <a:solidFill>
                  <a:prstClr val="black"/>
                </a:solidFill>
              </a:rPr>
              <a:t> Road will need to be power washed again to get the tape off of the mailbox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Mailboxes are private property and not to be used for personal display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8887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CPI Violation Dashboard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April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25193"/>
              </p:ext>
            </p:extLst>
          </p:nvPr>
        </p:nvGraphicFramePr>
        <p:xfrm>
          <a:off x="109536" y="3091340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4/1/24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4/30/24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218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246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294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122598" y="2723080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45EED-5BDB-2387-3FB6-2B720D18D314}"/>
              </a:ext>
            </a:extLst>
          </p:cNvPr>
          <p:cNvSpPr txBox="1"/>
          <p:nvPr/>
        </p:nvSpPr>
        <p:spPr>
          <a:xfrm>
            <a:off x="122598" y="4509848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246 violations initiated in April:  65 maintenance/trash/debris; 4 leaf placement; 19 no permit; 86 signs; 72 miscellaneous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Miscellaneous violations includes stop work orders, trailers, unregistered/junk vehicles, and vehicle parking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170 violations complied out; 294 remain open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100 maintenance/trash/debris; 4 leaf placement; 44 no permit; 46 signs; 100 miscellaneous</a:t>
            </a:r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Work Orders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April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262723"/>
              </p:ext>
            </p:extLst>
          </p:nvPr>
        </p:nvGraphicFramePr>
        <p:xfrm>
          <a:off x="571175" y="2521994"/>
          <a:ext cx="8046719" cy="140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72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164411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204843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879743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4/1/24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Work Orders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Work Orders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4/30/24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170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132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96AD777-9903-050C-60B7-A95C92E997D2}"/>
              </a:ext>
            </a:extLst>
          </p:cNvPr>
          <p:cNvSpPr txBox="1"/>
          <p:nvPr/>
        </p:nvSpPr>
        <p:spPr>
          <a:xfrm>
            <a:off x="1358434" y="4738046"/>
            <a:ext cx="6975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132 work orders initiated in April:  8 bulkhead;  41 drainage;                                       30 grounds/landscaping; 9 roads; 2 signs; 42 general maintenance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Majority still open in drainage (102):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Gill Sans MT" panose="020B0502020104020203"/>
              </a:rPr>
              <a:t>36 – over 30 days; 27 – over 60 days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Gill Sans MT" panose="020B0502020104020203"/>
              </a:rPr>
              <a:t>Average 1-4 work orders a day to complete depending upon severity</a:t>
            </a: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708287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139332"/>
            <a:ext cx="7524003" cy="1663343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Customer Service Dashboard</a:t>
            </a:r>
            <a:br>
              <a:rPr lang="en-US" b="0" u="sng" dirty="0">
                <a:solidFill>
                  <a:schemeClr val="tx1"/>
                </a:solidFill>
              </a:rPr>
            </a:br>
            <a:r>
              <a:rPr lang="en-US" sz="3200" b="0" u="sng" dirty="0">
                <a:solidFill>
                  <a:schemeClr val="tx1"/>
                </a:solidFill>
              </a:rPr>
              <a:t>(from info@oceanpines.org)</a:t>
            </a:r>
            <a:br>
              <a:rPr lang="en-US" sz="3200" b="0" u="sng" dirty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</a:rPr>
              <a:t>April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300685"/>
              </p:ext>
            </p:extLst>
          </p:nvPr>
        </p:nvGraphicFramePr>
        <p:xfrm>
          <a:off x="2159726" y="2125434"/>
          <a:ext cx="4977921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906">
                  <a:extLst>
                    <a:ext uri="{9D8B030D-6E8A-4147-A177-3AD203B41FA5}">
                      <a16:colId xmlns:a16="http://schemas.microsoft.com/office/drawing/2014/main" val="160533530"/>
                    </a:ext>
                  </a:extLst>
                </a:gridCol>
                <a:gridCol w="2520015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22765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Received – Apr.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Amenities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900878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CPI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847516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Drainage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4032667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General 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9019372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Public Works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57128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2448314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97C8FB9E-F9E1-9DA5-4E9C-7C66AD0CD3AF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802772"/>
            <a:ext cx="3708179" cy="1957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42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Financials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6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20" y="337610"/>
            <a:ext cx="5623560" cy="11056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latin typeface="Century Gothic" panose="020B0502020202020204" pitchFamily="34" charset="0"/>
              </a:rPr>
              <a:t>UNAUDITED “FLASH” ESTIMATE</a:t>
            </a:r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700" dirty="0">
                <a:latin typeface="Century Gothic" panose="020B0502020202020204" pitchFamily="34" charset="0"/>
              </a:rPr>
              <a:t>FINANCIAL CHANGE</a:t>
            </a:r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700" dirty="0">
                <a:latin typeface="Century Gothic" panose="020B0502020202020204" pitchFamily="34" charset="0"/>
              </a:rPr>
              <a:t>MONTH OF APRIL 2024</a:t>
            </a: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1348740" y="2600335"/>
          <a:ext cx="6446519" cy="2335161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971203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482008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1541150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452158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1431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April (In 000’s)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3407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Current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Favor/ (</a:t>
                      </a:r>
                      <a:r>
                        <a:rPr lang="en-US" sz="1200" u="none" strike="noStrike" dirty="0" err="1">
                          <a:effectLst/>
                        </a:rPr>
                        <a:t>Unfavor</a:t>
                      </a:r>
                      <a:r>
                        <a:rPr lang="en-US" sz="1200" u="none" strike="noStrike" dirty="0">
                          <a:effectLst/>
                        </a:rPr>
                        <a:t>) vs. 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231194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238558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387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Revenues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$455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$585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$130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Expenses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1,166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1,130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 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Operating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($711)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($545)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$166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605346" y="4935497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605346" y="4613232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164725" y="4966221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164725" y="4622794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560820" y="4935497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6613067" y="4613331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6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219" y="529697"/>
            <a:ext cx="5707559" cy="10432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100" dirty="0">
                <a:latin typeface="Century Gothic" panose="020B0502020202020204" pitchFamily="34" charset="0"/>
              </a:rPr>
              <a:t>UNAUDITED “FLASH” ESTIMATE APRIL</a:t>
            </a:r>
            <a:br>
              <a:rPr lang="en-US" sz="2100" dirty="0">
                <a:latin typeface="Century Gothic" panose="020B0502020202020204" pitchFamily="34" charset="0"/>
              </a:rPr>
            </a:br>
            <a:r>
              <a:rPr lang="en-US" sz="2100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025" dirty="0">
                <a:latin typeface="Franklin Gothic Medium" panose="020B0603020102020204" pitchFamily="34" charset="0"/>
              </a:rPr>
            </a:b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497422"/>
              </p:ext>
            </p:extLst>
          </p:nvPr>
        </p:nvGraphicFramePr>
        <p:xfrm>
          <a:off x="1907381" y="2102705"/>
          <a:ext cx="5329237" cy="385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94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416043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2878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Department/Amenity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Favorable/(Unfavorable)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Administration (net)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30537750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Police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 41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8696972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Rec &amp; Parks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 21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7732299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Public Works/Gen </a:t>
                      </a:r>
                      <a:r>
                        <a:rPr lang="en-US" sz="1200" dirty="0" err="1"/>
                        <a:t>Maint</a:t>
                      </a:r>
                      <a:r>
                        <a:rPr lang="en-US" sz="1200" dirty="0"/>
                        <a:t>/CPI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7950552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Golf Ops + Maintenance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2627924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Aquatics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10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5593443"/>
                  </a:ext>
                </a:extLst>
              </a:tr>
              <a:tr h="309662">
                <a:tc>
                  <a:txBody>
                    <a:bodyPr/>
                    <a:lstStyle/>
                    <a:p>
                      <a:r>
                        <a:rPr lang="en-US" sz="1200" dirty="0"/>
                        <a:t>Racquet Sports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(16)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9961605"/>
                  </a:ext>
                </a:extLst>
              </a:tr>
              <a:tr h="309662">
                <a:tc>
                  <a:txBody>
                    <a:bodyPr/>
                    <a:lstStyle/>
                    <a:p>
                      <a:r>
                        <a:rPr lang="en-US" sz="1200" dirty="0"/>
                        <a:t>Yacht Club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(21)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705006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Beach Parking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/>
                        <a:t> (24)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6796066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Other Net (Clubhouse Grille, Beach Club, Marinas)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/>
                        <a:t>  8   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0162042"/>
                  </a:ext>
                </a:extLst>
              </a:tr>
              <a:tr h="409143">
                <a:tc>
                  <a:txBody>
                    <a:bodyPr/>
                    <a:lstStyle/>
                    <a:p>
                      <a:r>
                        <a:rPr lang="en-US" sz="1200" dirty="0"/>
                        <a:t>               </a:t>
                      </a:r>
                      <a:r>
                        <a:rPr lang="en-US" sz="1200" b="1" dirty="0"/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$166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728681" y="6961373"/>
            <a:ext cx="6638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BB0CDF-5ABB-387D-8A08-0F31CC442672}"/>
              </a:ext>
            </a:extLst>
          </p:cNvPr>
          <p:cNvCxnSpPr>
            <a:cxnSpLocks/>
          </p:cNvCxnSpPr>
          <p:nvPr/>
        </p:nvCxnSpPr>
        <p:spPr>
          <a:xfrm>
            <a:off x="5728681" y="5806701"/>
            <a:ext cx="66380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19" y="513317"/>
            <a:ext cx="5623560" cy="7735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latin typeface="Century Gothic" panose="020B0502020202020204" pitchFamily="34" charset="0"/>
              </a:rPr>
              <a:t>UNAUDITED “FLASH” ESTIMATE</a:t>
            </a:r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700" dirty="0">
                <a:latin typeface="Century Gothic" panose="020B0502020202020204" pitchFamily="34" charset="0"/>
              </a:rPr>
              <a:t>YTD APRIL 2023</a:t>
            </a: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08789"/>
              </p:ext>
            </p:extLst>
          </p:nvPr>
        </p:nvGraphicFramePr>
        <p:xfrm>
          <a:off x="1348740" y="2628910"/>
          <a:ext cx="6446519" cy="2293480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971203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482008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1541150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452158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2726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April YTD (In 000’s)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3407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Current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Favor/ (</a:t>
                      </a:r>
                      <a:r>
                        <a:rPr lang="en-US" sz="1200" u="none" strike="noStrike" dirty="0" err="1">
                          <a:effectLst/>
                        </a:rPr>
                        <a:t>Unfavor</a:t>
                      </a:r>
                      <a:r>
                        <a:rPr lang="en-US" sz="1200" u="none" strike="noStrike" dirty="0">
                          <a:effectLst/>
                        </a:rPr>
                        <a:t>) vs. 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231194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238558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387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Revenues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$14,418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$15,345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$927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Expenses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14,418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14,123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Operating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$0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$1,222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$1,222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605346" y="4922390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605346" y="4539539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164725" y="4922390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164725" y="4539539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613067" y="4925450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6613067" y="4539539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2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220" y="479698"/>
            <a:ext cx="5707559" cy="11047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100" dirty="0">
                <a:latin typeface="Century Gothic" panose="020B0502020202020204" pitchFamily="34" charset="0"/>
              </a:rPr>
              <a:t>UNAUDITED “FLASH” ESTIMATE YTD APRIL</a:t>
            </a:r>
            <a:br>
              <a:rPr lang="en-US" sz="2100" dirty="0">
                <a:latin typeface="Century Gothic" panose="020B0502020202020204" pitchFamily="34" charset="0"/>
              </a:rPr>
            </a:br>
            <a:r>
              <a:rPr lang="en-US" sz="2100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025" dirty="0">
                <a:latin typeface="Franklin Gothic Medium" panose="020B0603020102020204" pitchFamily="34" charset="0"/>
              </a:rPr>
            </a:b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424001"/>
              </p:ext>
            </p:extLst>
          </p:nvPr>
        </p:nvGraphicFramePr>
        <p:xfrm>
          <a:off x="1843891" y="1923635"/>
          <a:ext cx="5272088" cy="4016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907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384181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2758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Department/Amenity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Favorable/(Unfavorable)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Police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$361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6704269"/>
                  </a:ext>
                </a:extLst>
              </a:tr>
              <a:tr h="2814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Admin/Finance/GM/Public Relations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243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6955503"/>
                  </a:ext>
                </a:extLst>
              </a:tr>
              <a:tr h="2814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Golf Ops + Maintenance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225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4347467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Public Works/Gen </a:t>
                      </a:r>
                      <a:r>
                        <a:rPr lang="en-US" sz="1200" dirty="0" err="1"/>
                        <a:t>Maint</a:t>
                      </a:r>
                      <a:r>
                        <a:rPr lang="en-US" sz="1200" dirty="0"/>
                        <a:t>/CPI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126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19408195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Aquatics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111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60766489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Recreation &amp; Parks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68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02047211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Beach Club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54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0293678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Clubhouse Grille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45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0594256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Beach Parking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28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05510687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Yacht Club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 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91695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Marinas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(18)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3195097"/>
                  </a:ext>
                </a:extLst>
              </a:tr>
              <a:tr h="296311">
                <a:tc>
                  <a:txBody>
                    <a:bodyPr/>
                    <a:lstStyle/>
                    <a:p>
                      <a:r>
                        <a:rPr lang="en-US" sz="1200" dirty="0"/>
                        <a:t>Racquet Sports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(28)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807375"/>
                  </a:ext>
                </a:extLst>
              </a:tr>
              <a:tr h="392174">
                <a:tc>
                  <a:txBody>
                    <a:bodyPr/>
                    <a:lstStyle/>
                    <a:p>
                      <a:r>
                        <a:rPr lang="en-US" sz="1200" dirty="0"/>
                        <a:t>               </a:t>
                      </a:r>
                      <a:r>
                        <a:rPr lang="en-US" sz="1200" b="1" dirty="0"/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$1,222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730804" y="7282739"/>
            <a:ext cx="6638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5679529" y="5825930"/>
            <a:ext cx="66380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3177" y="2707689"/>
            <a:ext cx="8377646" cy="3355760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300" dirty="0">
                <a:solidFill>
                  <a:schemeClr val="bg1"/>
                </a:solidFill>
                <a:cs typeface="+mj-cs"/>
              </a:rPr>
              <a:t>Approval of Minutes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3600" dirty="0">
                <a:solidFill>
                  <a:schemeClr val="tx1"/>
                </a:solidFill>
                <a:cs typeface="+mj-cs"/>
              </a:rPr>
            </a:b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r>
              <a:rPr lang="en-US" sz="3200" b="0" dirty="0">
                <a:solidFill>
                  <a:schemeClr val="tx1"/>
                </a:solidFill>
                <a:cs typeface="+mj-cs"/>
              </a:rPr>
              <a:t>April 20, 2024 – Regular Meeting</a:t>
            </a: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r>
              <a:rPr lang="en-US" sz="3200" b="0" dirty="0">
                <a:solidFill>
                  <a:schemeClr val="tx1"/>
                </a:solidFill>
                <a:cs typeface="+mj-cs"/>
              </a:rPr>
              <a:t>April 24, 2024 – Special Meeting</a:t>
            </a: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br>
              <a:rPr lang="en-US" sz="1600" b="0" dirty="0">
                <a:solidFill>
                  <a:schemeClr val="tx1"/>
                </a:solidFill>
                <a:cs typeface="+mj-cs"/>
              </a:rPr>
            </a:b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br>
              <a:rPr lang="en-US" sz="2000" b="0" dirty="0">
                <a:cs typeface="+mj-cs"/>
              </a:rPr>
            </a:br>
            <a:br>
              <a:rPr lang="en-US" sz="2000" dirty="0">
                <a:highlight>
                  <a:srgbClr val="FFFF00"/>
                </a:highlight>
                <a:cs typeface="+mj-cs"/>
              </a:rPr>
            </a:br>
            <a:br>
              <a:rPr lang="en-US" sz="2000" dirty="0">
                <a:cs typeface="+mj-cs"/>
              </a:rPr>
            </a:b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0307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746" y="1102927"/>
            <a:ext cx="5986328" cy="868748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latin typeface="Franklin Gothic Medium" panose="020B0603020102020204" pitchFamily="34" charset="0"/>
              </a:rPr>
              <a:t>UNAUDITED “FLASH” ESTIMATE RESERVES APRIL 2024 ($ 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686861"/>
              </p:ext>
            </p:extLst>
          </p:nvPr>
        </p:nvGraphicFramePr>
        <p:xfrm>
          <a:off x="1147799" y="2419405"/>
          <a:ext cx="6908222" cy="289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683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895836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038138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928347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958035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727969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710214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Franklin Gothic Medium" panose="020B0603020102020204" pitchFamily="34" charset="0"/>
                        </a:rPr>
                        <a:t>GeneralReplace</a:t>
                      </a:r>
                      <a:endParaRPr lang="en-US" sz="1600" dirty="0">
                        <a:latin typeface="Franklin Gothic Medium" panose="020B0603020102020204" pitchFamily="34" charset="0"/>
                      </a:endParaRP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4/30/23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$5.1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 $0.5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$0.7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$0.2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$6.6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Contributions/</a:t>
                      </a:r>
                    </a:p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2.2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 1.1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3.5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0.4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0.5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(1.8)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(1.3)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(0.3)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(0.1)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(3.5)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4/30/24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$5.5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$0.3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$0.8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$0.4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$7.1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54767" y="3162471"/>
            <a:ext cx="2335109" cy="1780887"/>
          </a:xfrm>
        </p:spPr>
        <p:txBody>
          <a:bodyPr vert="horz" lIns="68580" tIns="34290" rIns="68580" bIns="0" rtlCol="0" anchor="b">
            <a:noAutofit/>
          </a:bodyPr>
          <a:lstStyle/>
          <a:p>
            <a:pPr defTabSz="685800"/>
            <a:r>
              <a:rPr lang="en-US" sz="3200" dirty="0">
                <a:solidFill>
                  <a:schemeClr val="bg1"/>
                </a:solidFill>
              </a:rPr>
              <a:t>Treasurer’s Report -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Monica Rakowski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" y="2334827"/>
            <a:ext cx="3653817" cy="335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1598625" y="1192641"/>
            <a:ext cx="5946749" cy="72783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75" b="1" dirty="0">
                <a:solidFill>
                  <a:prstClr val="black"/>
                </a:solidFill>
                <a:latin typeface="Calibri Light" panose="020F0302020204030204"/>
              </a:rPr>
              <a:t>Cash &amp; Short-Term Investments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75" b="1" u="sng" dirty="0">
                <a:solidFill>
                  <a:prstClr val="black"/>
                </a:solidFill>
                <a:latin typeface="Calibri Light" panose="020F0302020204030204"/>
              </a:rPr>
              <a:t>“Flash” Estimate Month of April</a:t>
            </a:r>
            <a:endParaRPr lang="en-US" sz="1875" b="1" dirty="0">
              <a:solidFill>
                <a:srgbClr val="FEFEFE"/>
              </a:solidFill>
              <a:latin typeface="Calibri Light" panose="020F030202020403020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03081" y="2118904"/>
            <a:ext cx="3536708" cy="32232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As of April 30, 2024, the Association had Approximately (~) $18.7M in Cash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Cash Increased ~ $40K from the Same Time Period Last Year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Cash Increased ~ $3.8M from March 2024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$10.5M Invested in CDAR’s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$47K in Interest Income Recognized for the Month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Remaining $8.2M in Insured Cash Sweep, Treasury Bills, Money Market and Other Operating Accounts (Diversified Between 2 Local Banks)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3666" y="2452005"/>
            <a:ext cx="2787254" cy="278725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8831" y="2112885"/>
            <a:ext cx="3843068" cy="24671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300">
                <a:cs typeface="+mj-cs"/>
              </a:rPr>
              <a:t>President’s Remarks</a:t>
            </a:r>
            <a:br>
              <a:rPr lang="en-US" sz="5000">
                <a:cs typeface="+mj-cs"/>
              </a:rPr>
            </a:br>
            <a:br>
              <a:rPr lang="en-US" sz="5000">
                <a:cs typeface="+mj-cs"/>
              </a:rPr>
            </a:br>
            <a:endParaRPr lang="en-US" sz="5000" dirty="0">
              <a:cs typeface="+mj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34520E3-4860-6C7B-CEA5-8FDAF7454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831" y="5408854"/>
            <a:ext cx="7526338" cy="596170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cs typeface="+mj-cs"/>
              </a:rPr>
              <a:t>Rick Farr</a:t>
            </a:r>
            <a:endParaRPr lang="en-US" sz="3600" b="1" dirty="0"/>
          </a:p>
        </p:txBody>
      </p:sp>
      <p:pic>
        <p:nvPicPr>
          <p:cNvPr id="13" name="Picture 12" descr="NEWOceanPinesAssociation_Circle_logo small">
            <a:extLst>
              <a:ext uri="{FF2B5EF4-FFF2-40B4-BE49-F238E27FC236}">
                <a16:creationId xmlns:a16="http://schemas.microsoft.com/office/drawing/2014/main" id="{4E5AF3F7-C08F-4FE3-A93B-8F4462A82E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04419" y="852976"/>
            <a:ext cx="3371942" cy="3371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Freeform 6">
            <a:extLst>
              <a:ext uri="{FF2B5EF4-FFF2-40B4-BE49-F238E27FC236}">
                <a16:creationId xmlns:a16="http://schemas.microsoft.com/office/drawing/2014/main" id="{A14CE2B0-0F0F-433D-8ED6-770921C98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73" name="Freeform 9">
            <a:extLst>
              <a:ext uri="{FF2B5EF4-FFF2-40B4-BE49-F238E27FC236}">
                <a16:creationId xmlns:a16="http://schemas.microsoft.com/office/drawing/2014/main" id="{02AB05CC-4371-4DE4-AAE6-20E4B157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9144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3865188"/>
            <a:ext cx="3382393" cy="2670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cs typeface="+mj-cs"/>
              </a:rPr>
              <a:t>GM Leadership Report – </a:t>
            </a:r>
            <a:br>
              <a:rPr lang="en-US" sz="3200" dirty="0">
                <a:cs typeface="+mj-cs"/>
              </a:rPr>
            </a:br>
            <a:r>
              <a:rPr lang="en-US" sz="3200" dirty="0">
                <a:cs typeface="+mj-cs"/>
              </a:rPr>
              <a:t>John Viola</a:t>
            </a:r>
          </a:p>
        </p:txBody>
      </p:sp>
      <p:pic>
        <p:nvPicPr>
          <p:cNvPr id="1026" name="Picture 2" descr="May be an image of golf cart and golf course">
            <a:extLst>
              <a:ext uri="{FF2B5EF4-FFF2-40B4-BE49-F238E27FC236}">
                <a16:creationId xmlns:a16="http://schemas.microsoft.com/office/drawing/2014/main" id="{640DA1BF-571A-25D7-808E-3F1508FF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60" y="-1664"/>
            <a:ext cx="5024762" cy="288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buildings with many windows&#10;&#10;Description automatically generated with medium confidence">
            <a:extLst>
              <a:ext uri="{FF2B5EF4-FFF2-40B4-BE49-F238E27FC236}">
                <a16:creationId xmlns:a16="http://schemas.microsoft.com/office/drawing/2014/main" id="{4C23C932-A9A1-E9C8-30A9-6E5972F0B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60" y="4049124"/>
            <a:ext cx="5033640" cy="2831423"/>
          </a:xfrm>
          <a:prstGeom prst="rect">
            <a:avLst/>
          </a:prstGeom>
        </p:spPr>
      </p:pic>
      <p:pic>
        <p:nvPicPr>
          <p:cNvPr id="2050" name="Picture 2" descr="May be an image of body of water">
            <a:extLst>
              <a:ext uri="{FF2B5EF4-FFF2-40B4-BE49-F238E27FC236}">
                <a16:creationId xmlns:a16="http://schemas.microsoft.com/office/drawing/2014/main" id="{509503A0-D475-8F16-497D-809EF7C4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42"/>
            <a:ext cx="3856060" cy="289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3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19" y="643467"/>
            <a:ext cx="8188361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06C59-3F02-F27D-BA1E-8E9684FDB7F5}"/>
              </a:ext>
            </a:extLst>
          </p:cNvPr>
          <p:cNvSpPr txBox="1"/>
          <p:nvPr/>
        </p:nvSpPr>
        <p:spPr>
          <a:xfrm>
            <a:off x="648071" y="745724"/>
            <a:ext cx="7434428" cy="525557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lvl="0" defTabSz="457200">
              <a:lnSpc>
                <a:spcPct val="120000"/>
              </a:lnSpc>
              <a:spcBef>
                <a:spcPct val="0"/>
              </a:spcBef>
            </a:pPr>
            <a:r>
              <a:rPr lang="en-US" sz="2800" b="1" u="sng" dirty="0">
                <a:latin typeface="+mj-lt"/>
                <a:ea typeface="+mj-ea"/>
                <a:cs typeface="+mj-cs"/>
              </a:rPr>
              <a:t>Initiatives</a:t>
            </a:r>
            <a:endParaRPr lang="en-US" sz="2000" dirty="0">
              <a:latin typeface="+mj-lt"/>
              <a:ea typeface="+mj-ea"/>
              <a:cs typeface="+mj-cs"/>
            </a:endParaRP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Fire Department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Police – Chief Tim Robinson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Racquet Sports – Terry Underkoffler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Headwinds &amp; Tailwinds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Tiki Bar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Podcast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Landscaping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North Gate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Soft Shoreline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Maintenance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Amenities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Roads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Mailboxes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M</a:t>
            </a:r>
            <a:r>
              <a:rPr lang="en-US" spc="0" baseline="0" dirty="0">
                <a:latin typeface="+mj-lt"/>
                <a:ea typeface="+mj-ea"/>
                <a:cs typeface="+mj-cs"/>
              </a:rPr>
              <a:t>etrics</a:t>
            </a:r>
            <a:endParaRPr lang="en-US" sz="2000" spc="0" baseline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328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Fire Department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124287" y="2459306"/>
            <a:ext cx="5051395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 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80B0B11-B044-19C5-0140-3042614E5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302" y="2459306"/>
            <a:ext cx="2459392" cy="326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2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Chief Tim Robinson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124287" y="2459306"/>
            <a:ext cx="5051395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 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50" name="Picture 2" descr="May be an image of 5 people and text">
            <a:extLst>
              <a:ext uri="{FF2B5EF4-FFF2-40B4-BE49-F238E27FC236}">
                <a16:creationId xmlns:a16="http://schemas.microsoft.com/office/drawing/2014/main" id="{3372379F-EBAE-2922-4FAC-2AD0CEC3A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r="9773"/>
          <a:stretch/>
        </p:blipFill>
        <p:spPr bwMode="auto">
          <a:xfrm>
            <a:off x="2258955" y="2459306"/>
            <a:ext cx="4626085" cy="30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6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Racquet Sports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124287" y="2459306"/>
            <a:ext cx="5051395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 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4" name="Picture 3" descr="A logo with tennis rackets and ball&#10;&#10;Description automatically generated">
            <a:extLst>
              <a:ext uri="{FF2B5EF4-FFF2-40B4-BE49-F238E27FC236}">
                <a16:creationId xmlns:a16="http://schemas.microsoft.com/office/drawing/2014/main" id="{59802969-E81A-4662-46E6-48CB3D652E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86" y="1995350"/>
            <a:ext cx="4150311" cy="4150311"/>
          </a:xfrm>
          <a:prstGeom prst="rect">
            <a:avLst/>
          </a:prstGeom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78AEF390-8BB2-5927-DA8B-D85E8A7289FB}"/>
              </a:ext>
            </a:extLst>
          </p:cNvPr>
          <p:cNvSpPr txBox="1">
            <a:spLocks/>
          </p:cNvSpPr>
          <p:nvPr/>
        </p:nvSpPr>
        <p:spPr>
          <a:xfrm>
            <a:off x="350203" y="2459306"/>
            <a:ext cx="3988716" cy="3364445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2024 Racquet Center Focus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Operated and communicate under the new organizational TEAM structure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Improve our site infrastructure and operations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Expand our programming</a:t>
            </a:r>
          </a:p>
        </p:txBody>
      </p:sp>
    </p:spTree>
    <p:extLst>
      <p:ext uri="{BB962C8B-B14F-4D97-AF65-F5344CB8AC3E}">
        <p14:creationId xmlns:p14="http://schemas.microsoft.com/office/powerpoint/2010/main" val="67552774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05420c5-ce29-4fd8-9b0b-06107616db1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8D88600E1A94FA3EA08FFB8100B44" ma:contentTypeVersion="12" ma:contentTypeDescription="Create a new document." ma:contentTypeScope="" ma:versionID="07e4ddd58a83c4db61c786069a0f1040">
  <xsd:schema xmlns:xsd="http://www.w3.org/2001/XMLSchema" xmlns:xs="http://www.w3.org/2001/XMLSchema" xmlns:p="http://schemas.microsoft.com/office/2006/metadata/properties" xmlns:ns3="005420c5-ce29-4fd8-9b0b-06107616db10" xmlns:ns4="2410f877-682a-4a84-b4b9-52eb2a99858c" targetNamespace="http://schemas.microsoft.com/office/2006/metadata/properties" ma:root="true" ma:fieldsID="1f8d1c40977bbf3988b8287b743bd47e" ns3:_="" ns4:_="">
    <xsd:import namespace="005420c5-ce29-4fd8-9b0b-06107616db10"/>
    <xsd:import namespace="2410f877-682a-4a84-b4b9-52eb2a9985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420c5-ce29-4fd8-9b0b-06107616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0f877-682a-4a84-b4b9-52eb2a998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739C01-A55D-4154-8A5A-0B12F33738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C4FE95-5FDD-4F38-A968-D37070C529A2}">
  <ds:schemaRefs>
    <ds:schemaRef ds:uri="http://schemas.microsoft.com/office/2006/documentManagement/types"/>
    <ds:schemaRef ds:uri="2410f877-682a-4a84-b4b9-52eb2a99858c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005420c5-ce29-4fd8-9b0b-06107616db10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CA0E10A-4563-40F3-ADDD-5B4D89EAB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420c5-ce29-4fd8-9b0b-06107616db10"/>
    <ds:schemaRef ds:uri="2410f877-682a-4a84-b4b9-52eb2a998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175209</TotalTime>
  <Words>1433</Words>
  <Application>Microsoft Office PowerPoint</Application>
  <PresentationFormat>On-screen Show (4:3)</PresentationFormat>
  <Paragraphs>296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Franklin Gothic Medium</vt:lpstr>
      <vt:lpstr>Gill Sans MT</vt:lpstr>
      <vt:lpstr>Symbol</vt:lpstr>
      <vt:lpstr>Times New Roman</vt:lpstr>
      <vt:lpstr>Wingdings</vt:lpstr>
      <vt:lpstr>Wingdings 2</vt:lpstr>
      <vt:lpstr>SIBSON CONSULTING Document</vt:lpstr>
      <vt:lpstr>Data slides</vt:lpstr>
      <vt:lpstr>Quotable</vt:lpstr>
      <vt:lpstr>Board of Directors Meeting</vt:lpstr>
      <vt:lpstr>Approval of Agenda</vt:lpstr>
      <vt:lpstr>Approval of Minutes      April 20, 2024 – Regular Meeting April 24, 2024 – Special Meeting      </vt:lpstr>
      <vt:lpstr>President’s Remarks  </vt:lpstr>
      <vt:lpstr>GM Leadership Report –  John Viola</vt:lpstr>
      <vt:lpstr>PowerPoint Presentation</vt:lpstr>
      <vt:lpstr>Fire Department</vt:lpstr>
      <vt:lpstr>Chief Tim Robinson</vt:lpstr>
      <vt:lpstr>Racquet Sports</vt:lpstr>
      <vt:lpstr>Headwinds &amp; Tailwinds</vt:lpstr>
      <vt:lpstr>Tiki Bar</vt:lpstr>
      <vt:lpstr>Podcast</vt:lpstr>
      <vt:lpstr>Landscaping</vt:lpstr>
      <vt:lpstr>North Gate</vt:lpstr>
      <vt:lpstr>Soft Shoreline</vt:lpstr>
      <vt:lpstr>Maintenance</vt:lpstr>
      <vt:lpstr>Amenities – Aquatics </vt:lpstr>
      <vt:lpstr>Amenities – Recreation &amp; Parks</vt:lpstr>
      <vt:lpstr>Amenities – Recreation &amp; Parks (continued)</vt:lpstr>
      <vt:lpstr>Roads</vt:lpstr>
      <vt:lpstr>Mailboxes</vt:lpstr>
      <vt:lpstr>CPI Violation Dashboard April</vt:lpstr>
      <vt:lpstr>Work Orders April</vt:lpstr>
      <vt:lpstr>Customer Service Dashboard (from info@oceanpines.org) April</vt:lpstr>
      <vt:lpstr>Financials</vt:lpstr>
      <vt:lpstr>UNAUDITED “FLASH” ESTIMATE FINANCIAL CHANGE MONTH OF APRIL 2024</vt:lpstr>
      <vt:lpstr>UNAUDITED “FLASH” ESTIMATE APRIL FAVOR/(UNFAVORABLE) VS. BUDGET (IN 000’s) </vt:lpstr>
      <vt:lpstr>UNAUDITED “FLASH” ESTIMATE YTD APRIL 2023</vt:lpstr>
      <vt:lpstr>UNAUDITED “FLASH” ESTIMATE YTD APRIL FAVOR/(UNFAVORABLE) VS. BUDGET (IN 000’s) </vt:lpstr>
      <vt:lpstr>UNAUDITED “FLASH” ESTIMATE RESERVES APRIL 2024 ($ MILLIONS)</vt:lpstr>
      <vt:lpstr>Treasurer’s Report -  Monica Rakowski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Linda Martin</cp:lastModifiedBy>
  <cp:revision>1432</cp:revision>
  <cp:lastPrinted>2024-05-17T19:35:08Z</cp:lastPrinted>
  <dcterms:created xsi:type="dcterms:W3CDTF">2021-01-13T14:26:54Z</dcterms:created>
  <dcterms:modified xsi:type="dcterms:W3CDTF">2024-05-17T22:51:02Z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0x010100DF58D88600E1A94FA3EA08FFB8100B44</vt:lpwstr>
  </property>
</Properties>
</file>