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74" r:id="rId2"/>
    <p:sldMasterId id="2147484386" r:id="rId3"/>
  </p:sldMasterIdLst>
  <p:notesMasterIdLst>
    <p:notesMasterId r:id="rId21"/>
  </p:notesMasterIdLst>
  <p:handoutMasterIdLst>
    <p:handoutMasterId r:id="rId22"/>
  </p:handoutMasterIdLst>
  <p:sldIdLst>
    <p:sldId id="556" r:id="rId4"/>
    <p:sldId id="256" r:id="rId5"/>
    <p:sldId id="605" r:id="rId6"/>
    <p:sldId id="616" r:id="rId7"/>
    <p:sldId id="606" r:id="rId8"/>
    <p:sldId id="608" r:id="rId9"/>
    <p:sldId id="610" r:id="rId10"/>
    <p:sldId id="609" r:id="rId11"/>
    <p:sldId id="611" r:id="rId12"/>
    <p:sldId id="607" r:id="rId13"/>
    <p:sldId id="279" r:id="rId14"/>
    <p:sldId id="558" r:id="rId15"/>
    <p:sldId id="560" r:id="rId16"/>
    <p:sldId id="582" r:id="rId17"/>
    <p:sldId id="623" r:id="rId18"/>
    <p:sldId id="624" r:id="rId19"/>
    <p:sldId id="62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816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4/30/2020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4/30/2020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7" tIns="46564" rIns="93127" bIns="4656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27" tIns="46564" rIns="93127" bIns="4656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6B82-E29C-4B05-88B6-2B7B60D1A767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0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DCEB-86F3-450B-A5E8-C3AE71F5FB74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7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8ABB-82B0-4B38-9CF0-E86B6E3EB72E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33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9F4C-E4D1-4485-93A2-C4396509184C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0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05C2-3595-4164-9744-0540ED77C13E}" type="datetime1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1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B7FE-D393-4015-9A4B-A86BFC24B485}" type="datetime1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9333-2733-41FB-BB9E-BF8E3ABEDCF6}" type="datetime1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0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5D43-2A33-4D61-9F5C-392B8A7DF414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6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0C6ED09-1A19-42B3-86ED-53D46E72920D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4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3694-012F-4548-86BB-1CA36ECC53DB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9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3F7F-CEDF-4DA6-97C0-F49ECE05B0AB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F6D6-1BE9-4D18-8429-0A76C590D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AD97D-1639-4178-9A7B-B03C7505A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794F9-705E-4D89-BEB1-57F78F35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EA504-F303-4B7C-BB8E-063890FF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6AF30-C18F-4F79-BB86-3CF9BC94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5681-3A9F-4FC1-98D3-B42C4D4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3454D-DC23-42E2-8C6A-F25AB99D5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CA497-4205-4827-8C6B-4567BD0A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DECB8-92CC-40D8-A0B2-DDB629E5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25712-7D75-4303-8FF8-789624BD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4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3190-8DEF-47B7-8FDD-26B157D9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536A5-9B3C-4297-9F78-A0F7F8796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1886E-9E14-4EA9-A684-F976F2A6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5B603-933E-4BED-BD6C-48537723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7758-74A8-4741-870A-C89EE5E5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75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909B-1162-42FB-89C5-744795B7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577C2-3E9E-43DF-806A-962DBF73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BC98E-DD1D-4FD8-B1EE-C32EA8629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23C6D-1767-4420-A33E-A4A05713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DF1C5-1BAF-4D51-8A5A-F6874C84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0BD2F-ED87-44C2-98C2-8A4BB426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35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939C-17D8-4A29-9953-1771368C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7C4F0-5CD2-4B61-9FE5-7FE745A39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217E4-160D-49AD-8FD6-859097A15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4F6D7-3539-49E9-993E-55A135EEA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3F742-301B-4A97-948C-67BC18F7A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9CB96-7867-447A-9CAB-076F43C6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5E2FF-1621-4285-876C-7D2E0617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F8E35-E9D7-4665-B2AC-49E59F4E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4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AE77-D028-43A3-92C2-A5EDF15D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E664A-8903-4446-BAAD-64BDECCE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6F2C6-ED78-49AD-BA5C-73955CA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C9294-C87A-4CF0-844A-1E72831C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1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2B3A8-D20B-461D-AC74-7DE0D9BE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8ECCC-B77F-4420-98C6-21C37F2A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1A76-E569-4542-8951-6AA069FD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33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8BEA-5B2C-4E70-AF10-D364B8CC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B606-62C5-4292-AB88-30DC5EA0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00ECE-B58A-4DFC-9CC6-A72FEF318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7CC15-C2A5-4375-A7AB-A0305070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60082-9F2A-40A3-8AD3-4DA3F998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550B-290F-4039-BDDD-F67A888E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2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3F21-B8EE-49FD-A296-BC02657A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C0005-5046-4DE3-9E2B-44A8A0D30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434A5-4E36-45AA-B7AC-C6B336B81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BD9CA-B95E-48A1-B091-8F4EE96E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B71D-8E46-4405-9588-952739B1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32595-6D1B-497C-88AF-5BCE32C4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4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B48D-6208-4805-BE0D-2DAB7812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10F7-24DB-4B74-8F16-466454B4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36E8-7C4D-4E10-9539-D61714D6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12981-1211-4B70-B215-05D0C442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7C79-3159-4927-911F-14623DEC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651907-3FEE-44BC-A297-6CE4FC5C0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49FE5-B85B-41C7-994C-3FADDAE90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12A05-0928-4179-B0F5-84A15688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71815-1D54-4AD3-9623-56D86EF5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E140A-8441-4669-8EF3-A6C0ABDF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F8582-2C2A-43BD-8561-8EEED17F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AC26-19F1-4B58-98A8-301B80EF0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AF348-D07C-417F-8EA0-A5BA2C250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1C19-0711-42E8-9CF6-FF706B6AED2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72349-FCC7-495C-8E65-8C0D7DC5A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09BCE-E2E5-40A4-96EE-5899DDEC9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CE18-A9E8-4E7E-8662-C7F5632D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eanpines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9462" y="962902"/>
            <a:ext cx="264423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/>
              <a:t>GM Report</a:t>
            </a:r>
            <a:br>
              <a:rPr lang="en-US" sz="3600"/>
            </a:br>
            <a:br>
              <a:rPr lang="en-US" sz="3600"/>
            </a:br>
            <a:r>
              <a:rPr lang="en-US" sz="3600"/>
              <a:t>John Viola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9A483-AFBD-4979-A1BE-3098D603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507" y="5861653"/>
            <a:ext cx="608265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600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26411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2776948-18D0-4CDB-A838-AC6F41B2C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r="6353" b="1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F2A9F-3DFC-4DE9-A8EE-26151AA4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5" y="206291"/>
            <a:ext cx="9013370" cy="780425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/>
            <a:r>
              <a:rPr lang="en-US" sz="4000" dirty="0"/>
              <a:t>Covid-19 communications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7D184-E8E2-41EC-BBB0-C5762F96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762" y="5784556"/>
            <a:ext cx="608264" cy="3495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4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4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986345C-53CD-443E-A320-81BB90DA0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147" y="3616337"/>
            <a:ext cx="58371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CD060-41A8-485C-90DA-F402462B8043}"/>
              </a:ext>
            </a:extLst>
          </p:cNvPr>
          <p:cNvSpPr/>
          <p:nvPr/>
        </p:nvSpPr>
        <p:spPr>
          <a:xfrm>
            <a:off x="134983" y="1074510"/>
            <a:ext cx="8874034" cy="48320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7013" lvl="8" indent="-227013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No Playbook (However)</a:t>
            </a:r>
          </a:p>
          <a:p>
            <a:pPr marL="227013" lvl="8" indent="-227013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Communication Plan</a:t>
            </a:r>
          </a:p>
          <a:p>
            <a:pPr marL="227013" lvl="8" indent="-227013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Monitor Federal Government and Governor Hogan updates</a:t>
            </a:r>
          </a:p>
          <a:p>
            <a:pPr marL="227013" lvl="8" indent="-227013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Releases shared on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www.oceanpines.org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social media and eblasts</a:t>
            </a:r>
          </a:p>
          <a:p>
            <a:pPr marL="227013" lvl="8" indent="-227013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 continues to share information with Worcester County, Ocean City, Berlin and others to supply benchmarking for closures</a:t>
            </a:r>
          </a:p>
          <a:p>
            <a:pPr marL="227013" lvl="8" indent="-227013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Construction continues</a:t>
            </a:r>
          </a:p>
          <a:p>
            <a:pPr marL="227013" lvl="8" indent="-227013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Financial situation</a:t>
            </a:r>
          </a:p>
          <a:p>
            <a:pPr marL="854075" lvl="8" indent="-1143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Northstar</a:t>
            </a:r>
          </a:p>
          <a:p>
            <a:pPr marL="854075" lvl="8" indent="-1143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Revenue Loss (60/40)</a:t>
            </a:r>
          </a:p>
          <a:p>
            <a:pPr marL="854075" lvl="8" indent="-1143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Year End Audit</a:t>
            </a:r>
          </a:p>
          <a:p>
            <a:pPr marL="854075" lvl="8" indent="-1143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We are a group of small businesses</a:t>
            </a: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8235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2C240-CE17-4A6B-89D1-97F4EAD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045" y="6377555"/>
            <a:ext cx="608264" cy="3988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600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99C55-AFD3-4B77-B6E7-4C4A808F6548}"/>
              </a:ext>
            </a:extLst>
          </p:cNvPr>
          <p:cNvSpPr txBox="1"/>
          <p:nvPr/>
        </p:nvSpPr>
        <p:spPr>
          <a:xfrm>
            <a:off x="320040" y="289970"/>
            <a:ext cx="8503920" cy="11167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b="1" cap="all" dirty="0">
                <a:latin typeface="Century Gothic" panose="020B0502020202020204" pitchFamily="34" charset="0"/>
                <a:ea typeface="+mj-ea"/>
                <a:cs typeface="+mj-cs"/>
              </a:rPr>
              <a:t>GM REPORT</a:t>
            </a:r>
          </a:p>
          <a:p>
            <a:pPr algn="ctr">
              <a:lnSpc>
                <a:spcPct val="120000"/>
              </a:lnSpc>
            </a:pPr>
            <a:r>
              <a:rPr lang="en-US" b="1" cap="all" dirty="0">
                <a:latin typeface="Century Gothic" panose="020B0502020202020204" pitchFamily="34" charset="0"/>
                <a:ea typeface="+mj-ea"/>
                <a:cs typeface="+mj-cs"/>
              </a:rPr>
              <a:t>MAY 2, 2020</a:t>
            </a:r>
          </a:p>
          <a:p>
            <a:pPr algn="ctr">
              <a:lnSpc>
                <a:spcPct val="120000"/>
              </a:lnSpc>
            </a:pPr>
            <a:r>
              <a:rPr lang="en-US" b="1" cap="all" dirty="0">
                <a:latin typeface="Century Gothic" panose="020B0502020202020204" pitchFamily="34" charset="0"/>
                <a:ea typeface="+mj-ea"/>
                <a:cs typeface="+mj-cs"/>
              </a:rPr>
              <a:t>John Viola</a:t>
            </a:r>
          </a:p>
          <a:p>
            <a:pPr algn="ctr">
              <a:lnSpc>
                <a:spcPct val="120000"/>
              </a:lnSpc>
            </a:pPr>
            <a:endParaRPr lang="en-US" b="1" cap="all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1BC7CE7-11B9-4C09-AD0A-760CD8DFD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0531"/>
              </p:ext>
            </p:extLst>
          </p:nvPr>
        </p:nvGraphicFramePr>
        <p:xfrm>
          <a:off x="320040" y="1407740"/>
          <a:ext cx="8503921" cy="52717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298">
                  <a:extLst>
                    <a:ext uri="{9D8B030D-6E8A-4147-A177-3AD203B41FA5}">
                      <a16:colId xmlns:a16="http://schemas.microsoft.com/office/drawing/2014/main" val="1721263666"/>
                    </a:ext>
                  </a:extLst>
                </a:gridCol>
                <a:gridCol w="1787699">
                  <a:extLst>
                    <a:ext uri="{9D8B030D-6E8A-4147-A177-3AD203B41FA5}">
                      <a16:colId xmlns:a16="http://schemas.microsoft.com/office/drawing/2014/main" val="2752084062"/>
                    </a:ext>
                  </a:extLst>
                </a:gridCol>
                <a:gridCol w="1728440">
                  <a:extLst>
                    <a:ext uri="{9D8B030D-6E8A-4147-A177-3AD203B41FA5}">
                      <a16:colId xmlns:a16="http://schemas.microsoft.com/office/drawing/2014/main" val="549506831"/>
                    </a:ext>
                  </a:extLst>
                </a:gridCol>
                <a:gridCol w="1392816">
                  <a:extLst>
                    <a:ext uri="{9D8B030D-6E8A-4147-A177-3AD203B41FA5}">
                      <a16:colId xmlns:a16="http://schemas.microsoft.com/office/drawing/2014/main" val="2028246473"/>
                    </a:ext>
                  </a:extLst>
                </a:gridCol>
                <a:gridCol w="1614668">
                  <a:extLst>
                    <a:ext uri="{9D8B030D-6E8A-4147-A177-3AD203B41FA5}">
                      <a16:colId xmlns:a16="http://schemas.microsoft.com/office/drawing/2014/main" val="3125412527"/>
                    </a:ext>
                  </a:extLst>
                </a:gridCol>
              </a:tblGrid>
              <a:tr h="992177"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Initiatives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Construction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Status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Projects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Completion Date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Budget Cost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 of 4/27/20</a:t>
                      </a:r>
                    </a:p>
                    <a:p>
                      <a:pPr algn="ctr"/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Paid YTD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46410"/>
                  </a:ext>
                </a:extLst>
              </a:tr>
              <a:tr h="4137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Clubhouse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Green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*May 2020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$1.6 mil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$1,284,698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13639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Cart Barn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Completed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CO received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$430,000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$310,396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66331"/>
                  </a:ext>
                </a:extLst>
              </a:tr>
              <a:tr h="65249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Police Building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Green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September 2020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$1.276 mil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$479,799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01589"/>
                  </a:ext>
                </a:extLst>
              </a:tr>
              <a:tr h="848135"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Northstar (Software Project)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Green/Yellow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**December 2020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$400,000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$383,107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391167"/>
                  </a:ext>
                </a:extLst>
              </a:tr>
              <a:tr h="65249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Admin. Renovation 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Green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September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$220,000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748858"/>
                  </a:ext>
                </a:extLst>
              </a:tr>
              <a:tr h="65249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Borderlinks Drainage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Completed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April 2020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$100,000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$101,350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25310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0195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0FD90A-3A20-48C0-979A-B61B6685DF0D}"/>
              </a:ext>
            </a:extLst>
          </p:cNvPr>
          <p:cNvSpPr txBox="1"/>
          <p:nvPr/>
        </p:nvSpPr>
        <p:spPr>
          <a:xfrm>
            <a:off x="320039" y="6223666"/>
            <a:ext cx="6098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* Certificate of Occupancy expected week of May 4</a:t>
            </a:r>
            <a:r>
              <a:rPr lang="en-US" sz="1200" baseline="30000" dirty="0">
                <a:latin typeface="Century Gothic" panose="020B0502020202020204" pitchFamily="34" charset="0"/>
              </a:rPr>
              <a:t>th</a:t>
            </a:r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**Extended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19849"/>
            <a:ext cx="7498080" cy="14305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Financial Change for the</a:t>
            </a:r>
            <a:br>
              <a:rPr lang="en-US" sz="4400" b="1" dirty="0">
                <a:latin typeface="Century Gothic" panose="020B0502020202020204" pitchFamily="34" charset="0"/>
              </a:rPr>
            </a:br>
            <a:r>
              <a:rPr lang="en-US" sz="4400" b="1" dirty="0">
                <a:latin typeface="Century Gothic" panose="020B0502020202020204" pitchFamily="34" charset="0"/>
              </a:rPr>
              <a:t>Month of MARCH 2020</a:t>
            </a:r>
            <a:br>
              <a:rPr lang="en-US" sz="44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28009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399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2094883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March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$181,659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$121,321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($60,338)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872,378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848,051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24,327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$(690,719)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$(726,730)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($36,011)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362300" y="51467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2931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3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189214"/>
            <a:ext cx="8042276" cy="16459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 Year to Date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5/1/19 – 3/31/20</a:t>
            </a:r>
            <a:br>
              <a:rPr lang="en-US" sz="4400" b="1" dirty="0">
                <a:latin typeface="Century Gothic" panose="020B0502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</a:rPr>
              <a:t>(11 months)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BAF021-99C7-45F0-9C42-FC9C2CAC3B5C}"/>
              </a:ext>
            </a:extLst>
          </p:cNvPr>
          <p:cNvGraphicFramePr>
            <a:graphicFrameLocks noGrp="1"/>
          </p:cNvGraphicFramePr>
          <p:nvPr/>
        </p:nvGraphicFramePr>
        <p:xfrm>
          <a:off x="228601" y="1925179"/>
          <a:ext cx="8686799" cy="3184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331">
                  <a:extLst>
                    <a:ext uri="{9D8B030D-6E8A-4147-A177-3AD203B41FA5}">
                      <a16:colId xmlns:a16="http://schemas.microsoft.com/office/drawing/2014/main" val="654501648"/>
                    </a:ext>
                  </a:extLst>
                </a:gridCol>
                <a:gridCol w="2029446">
                  <a:extLst>
                    <a:ext uri="{9D8B030D-6E8A-4147-A177-3AD203B41FA5}">
                      <a16:colId xmlns:a16="http://schemas.microsoft.com/office/drawing/2014/main" val="2455243884"/>
                    </a:ext>
                  </a:extLst>
                </a:gridCol>
                <a:gridCol w="2029446">
                  <a:extLst>
                    <a:ext uri="{9D8B030D-6E8A-4147-A177-3AD203B41FA5}">
                      <a16:colId xmlns:a16="http://schemas.microsoft.com/office/drawing/2014/main" val="3535008515"/>
                    </a:ext>
                  </a:extLst>
                </a:gridCol>
                <a:gridCol w="2149576">
                  <a:extLst>
                    <a:ext uri="{9D8B030D-6E8A-4147-A177-3AD203B41FA5}">
                      <a16:colId xmlns:a16="http://schemas.microsoft.com/office/drawing/2014/main" val="604569440"/>
                    </a:ext>
                  </a:extLst>
                </a:gridCol>
              </a:tblGrid>
              <a:tr h="41135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YTD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914593"/>
                  </a:ext>
                </a:extLst>
              </a:tr>
              <a:tr h="35993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605140"/>
                  </a:ext>
                </a:extLst>
              </a:tr>
              <a:tr h="359932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extLst>
                  <a:ext uri="{0D108BD9-81ED-4DB2-BD59-A6C34878D82A}">
                    <a16:rowId xmlns:a16="http://schemas.microsoft.com/office/drawing/2014/main" val="1164240831"/>
                  </a:ext>
                </a:extLst>
              </a:tr>
              <a:tr h="359932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3" marR="8663" marT="8663" marB="0" anchor="ctr"/>
                </a:tc>
                <a:extLst>
                  <a:ext uri="{0D108BD9-81ED-4DB2-BD59-A6C34878D82A}">
                    <a16:rowId xmlns:a16="http://schemas.microsoft.com/office/drawing/2014/main" val="3189074550"/>
                  </a:ext>
                </a:extLst>
              </a:tr>
              <a:tr h="564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Revenues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$12,189,755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$12,588,119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$398,364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055967"/>
                  </a:ext>
                </a:extLst>
              </a:tr>
              <a:tr h="564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11,347,190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11,078,989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268,201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606890"/>
                  </a:ext>
                </a:extLst>
              </a:tr>
              <a:tr h="564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$842,565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$1,509,130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$666,565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831760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7684F8-BA8D-46D1-9CFF-216B68FCBEFD}"/>
              </a:ext>
            </a:extLst>
          </p:cNvPr>
          <p:cNvCxnSpPr/>
          <p:nvPr/>
        </p:nvCxnSpPr>
        <p:spPr>
          <a:xfrm>
            <a:off x="3196040" y="497259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5C1F9-1991-485E-A198-FB8413B71408}"/>
              </a:ext>
            </a:extLst>
          </p:cNvPr>
          <p:cNvCxnSpPr/>
          <p:nvPr/>
        </p:nvCxnSpPr>
        <p:spPr>
          <a:xfrm>
            <a:off x="3178622" y="4384749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E5CA82-3F4D-410E-AC6A-59EC34BB652D}"/>
              </a:ext>
            </a:extLst>
          </p:cNvPr>
          <p:cNvCxnSpPr/>
          <p:nvPr/>
        </p:nvCxnSpPr>
        <p:spPr>
          <a:xfrm>
            <a:off x="5222967" y="497259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C759-FCD2-4440-9662-C3BBF6C0734A}"/>
              </a:ext>
            </a:extLst>
          </p:cNvPr>
          <p:cNvCxnSpPr/>
          <p:nvPr/>
        </p:nvCxnSpPr>
        <p:spPr>
          <a:xfrm>
            <a:off x="5196840" y="4384749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D69569-C6D5-4612-9EB9-503F26F45B9F}"/>
              </a:ext>
            </a:extLst>
          </p:cNvPr>
          <p:cNvCxnSpPr/>
          <p:nvPr/>
        </p:nvCxnSpPr>
        <p:spPr>
          <a:xfrm>
            <a:off x="7313024" y="497259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5717E9-DF80-479D-9023-DC80C6F4C56D}"/>
              </a:ext>
            </a:extLst>
          </p:cNvPr>
          <p:cNvCxnSpPr/>
          <p:nvPr/>
        </p:nvCxnSpPr>
        <p:spPr>
          <a:xfrm>
            <a:off x="7313024" y="4384749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2055741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/>
              <a:t>Larry Perrone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EBDE8-B419-4B90-B929-383C59D3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938" y="5806401"/>
            <a:ext cx="608264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800" smtClean="0"/>
              <a:pPr algn="l" defTabSz="45720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March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on CDAR’s for March Approx. 2.5%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March 31, 2020, the Association had approx. $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$4.8 million invested in CDAR’s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$4.4 million in Money Market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422434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766" y="596017"/>
            <a:ext cx="7132320" cy="5892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Reserves March 2020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271849"/>
          <a:ext cx="85953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719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864203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569857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009192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7738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Replacement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4/30/19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$2.5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$8.8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Assessments/Interest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2.0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2.7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(2.8)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(1.3)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(0.8)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(4.9)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3/31/20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$4.4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$6.9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226422"/>
            <a:ext cx="8408193" cy="584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Reserves 4/30/20 Forecasted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(in thousands)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95793" y="942459"/>
          <a:ext cx="8952413" cy="584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173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218883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416697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319051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60360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Projected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4/30/2019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4/30/2020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529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Renovation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(650)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Country Club Renovation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(1,400)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605903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Cart Barn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(310)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37762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Northstar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(275)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WHP Playground Equip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(153)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2491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Craft Building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(98)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+ Beach Club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(111)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Ops/Maintenance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(215)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312779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Aquatics/Rec/Other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(375)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37808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5,257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2,025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(3,587)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3,695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36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2,478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735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(1,626)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1,587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00385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1,101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355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(1,033)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423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66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4/30/20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8,836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3,115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(6,246)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5,705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4286250"/>
            <a:ext cx="5293730" cy="1473200"/>
          </a:xfrm>
          <a:prstGeom prst="rect">
            <a:avLst/>
          </a:prstGeom>
          <a:solidFill>
            <a:srgbClr val="3B575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3E6444-340B-45DD-ACE9-329DD47D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432554"/>
            <a:ext cx="4945642" cy="1218908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en-US" sz="1350" b="1" dirty="0">
                <a:solidFill>
                  <a:srgbClr val="FFFFFF"/>
                </a:solidFill>
                <a:latin typeface="Century Schoolbook" panose="02040604050505020304" pitchFamily="18" charset="0"/>
              </a:rPr>
              <a:t>Ocean Pines Association along with MD Dept. of Natural Resources, FEMA, MD Dept. of Planning, MD Emergency Management Agency, MD Insurance Administration &amp; Salisbury University have been discussing weekly to bring together an informative live webinar on flooding &amp; stormwater issues to our community.</a:t>
            </a:r>
          </a:p>
        </p:txBody>
      </p:sp>
      <p:pic>
        <p:nvPicPr>
          <p:cNvPr id="8" name="Content Placeholder 7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30B1524-D9AA-4C71-A40D-822F54D6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245660" y="1098550"/>
            <a:ext cx="5293730" cy="3080544"/>
          </a:xfrm>
          <a:prstGeom prst="rect">
            <a:avLst/>
          </a:prstGeom>
        </p:spPr>
      </p:pic>
      <p:sp>
        <p:nvSpPr>
          <p:cNvPr id="41" name="Rectangle 3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1098549"/>
            <a:ext cx="3251710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DAE4A85-38DE-4B96-8C3D-B41C53B4D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990" y="1545544"/>
            <a:ext cx="2568554" cy="3293545"/>
          </a:xfrm>
        </p:spPr>
        <p:txBody>
          <a:bodyPr vert="horz" lIns="68580" tIns="34290" rIns="68580" bIns="34290" rtlCol="0" anchor="ctr">
            <a:normAutofit fontScale="85000" lnSpcReduction="20000"/>
          </a:bodyPr>
          <a:lstStyle/>
          <a:p>
            <a:r>
              <a:rPr lang="en-US" sz="1500" dirty="0">
                <a:solidFill>
                  <a:srgbClr val="FFFFFF"/>
                </a:solidFill>
                <a:latin typeface="Century Schoolbook" panose="02040604050505020304" pitchFamily="18" charset="0"/>
              </a:rPr>
              <a:t>Types of Flooding in Ocean Pines.</a:t>
            </a:r>
          </a:p>
          <a:p>
            <a:r>
              <a:rPr lang="en-US" sz="1500" dirty="0">
                <a:solidFill>
                  <a:srgbClr val="FFFFFF"/>
                </a:solidFill>
                <a:latin typeface="Century Schoolbook" panose="02040604050505020304" pitchFamily="18" charset="0"/>
              </a:rPr>
              <a:t>Flood Maps &amp; how to use.</a:t>
            </a:r>
          </a:p>
          <a:p>
            <a:r>
              <a:rPr lang="en-US" sz="1500" dirty="0">
                <a:solidFill>
                  <a:srgbClr val="FFFFFF"/>
                </a:solidFill>
                <a:latin typeface="Century Schoolbook" panose="02040604050505020304" pitchFamily="18" charset="0"/>
              </a:rPr>
              <a:t>What is your risk?</a:t>
            </a:r>
          </a:p>
          <a:p>
            <a:r>
              <a:rPr lang="en-US" sz="1500" dirty="0">
                <a:solidFill>
                  <a:srgbClr val="FFFFFF"/>
                </a:solidFill>
                <a:latin typeface="Century Schoolbook" panose="02040604050505020304" pitchFamily="18" charset="0"/>
              </a:rPr>
              <a:t>What can you do to reduce the risk of flood damage to your home?</a:t>
            </a:r>
          </a:p>
          <a:p>
            <a:r>
              <a:rPr lang="en-US" sz="1500" dirty="0">
                <a:solidFill>
                  <a:srgbClr val="FFFFFF"/>
                </a:solidFill>
                <a:latin typeface="Century Schoolbook" panose="02040604050505020304" pitchFamily="18" charset="0"/>
              </a:rPr>
              <a:t>Does your homeowner's insurance cover flood risks?</a:t>
            </a:r>
          </a:p>
          <a:p>
            <a:r>
              <a:rPr lang="en-US" sz="1500" dirty="0">
                <a:solidFill>
                  <a:srgbClr val="FFFFFF"/>
                </a:solidFill>
                <a:latin typeface="Century Schoolbook" panose="02040604050505020304" pitchFamily="18" charset="0"/>
              </a:rPr>
              <a:t>Standing water issues around your home.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  <a:latin typeface="Century Schoolbook" panose="02040604050505020304" pitchFamily="18" charset="0"/>
              </a:rPr>
              <a:t>These are just a few of the topics being discussed.  If you have questions you would like addressed, please email them ahead of time to cphillips@oceanpines.org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C615D-A2D4-4F9A-B5BB-A197281887A9}"/>
              </a:ext>
            </a:extLst>
          </p:cNvPr>
          <p:cNvSpPr txBox="1"/>
          <p:nvPr/>
        </p:nvSpPr>
        <p:spPr>
          <a:xfrm>
            <a:off x="5650991" y="4839089"/>
            <a:ext cx="33874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white"/>
                </a:solidFill>
                <a:latin typeface="Century Schoolbook" panose="02040604050505020304" pitchFamily="18" charset="0"/>
              </a:rPr>
              <a:t>OP will be hosting a follow up live seminar on</a:t>
            </a:r>
          </a:p>
          <a:p>
            <a:pPr defTabSz="685800"/>
            <a:r>
              <a:rPr lang="en-US" sz="1050" dirty="0">
                <a:solidFill>
                  <a:prstClr val="white"/>
                </a:solidFill>
                <a:latin typeface="Century Schoolbook" panose="02040604050505020304" pitchFamily="18" charset="0"/>
              </a:rPr>
              <a:t>making a rain garden and rain barrel with Jennifer</a:t>
            </a:r>
          </a:p>
          <a:p>
            <a:pPr defTabSz="685800"/>
            <a:r>
              <a:rPr lang="en-US" sz="1050" dirty="0" err="1">
                <a:solidFill>
                  <a:prstClr val="white"/>
                </a:solidFill>
                <a:latin typeface="Century Schoolbook" panose="02040604050505020304" pitchFamily="18" charset="0"/>
              </a:rPr>
              <a:t>Dindinger</a:t>
            </a:r>
            <a:r>
              <a:rPr lang="en-US" sz="1050" dirty="0">
                <a:solidFill>
                  <a:prstClr val="white"/>
                </a:solidFill>
                <a:latin typeface="Century Schoolbook" panose="02040604050505020304" pitchFamily="18" charset="0"/>
              </a:rPr>
              <a:t> from UMD Extension.  This date will be</a:t>
            </a:r>
          </a:p>
          <a:p>
            <a:pPr defTabSz="685800"/>
            <a:r>
              <a:rPr lang="en-US" sz="1050" dirty="0">
                <a:solidFill>
                  <a:prstClr val="white"/>
                </a:solidFill>
                <a:latin typeface="Century Schoolbook" panose="02040604050505020304" pitchFamily="18" charset="0"/>
              </a:rPr>
              <a:t>Provided during our live event on May 12</a:t>
            </a:r>
            <a:r>
              <a:rPr lang="en-US" sz="1050" baseline="30000" dirty="0">
                <a:solidFill>
                  <a:prstClr val="white"/>
                </a:solidFill>
                <a:latin typeface="Century Schoolbook" panose="02040604050505020304" pitchFamily="18" charset="0"/>
              </a:rPr>
              <a:t>th</a:t>
            </a:r>
            <a:r>
              <a:rPr lang="en-US" sz="1050" dirty="0">
                <a:solidFill>
                  <a:prstClr val="white"/>
                </a:solidFill>
                <a:latin typeface="Century Schoolbook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85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95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97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8" name="Straight Connector 99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1DCC75F-B294-40B1-8607-B54C15153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683"/>
            <a:ext cx="9143980" cy="60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1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95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" name="Picture 97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6" name="Straight Connector 99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1DCC75F-B294-40B1-8607-B54C15153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683"/>
            <a:ext cx="9143980" cy="60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2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FBFCE-30CA-421F-9995-CF76564D9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00" y="702734"/>
            <a:ext cx="8178799" cy="54525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5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FBFCE-30CA-421F-9995-CF76564D9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955" y="952971"/>
            <a:ext cx="7428088" cy="495205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4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2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FBFCE-30CA-421F-9995-CF76564D9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00" y="702734"/>
            <a:ext cx="8178799" cy="545253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8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FBFCE-30CA-421F-9995-CF76564D9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955" y="952971"/>
            <a:ext cx="7428088" cy="495205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95FBFCE-30CA-421F-9995-CF76564D92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" b="-1"/>
          <a:stretch/>
        </p:blipFill>
        <p:spPr>
          <a:xfrm>
            <a:off x="20" y="10"/>
            <a:ext cx="9143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00826"/>
      </p:ext>
    </p:extLst>
  </p:cSld>
  <p:clrMapOvr>
    <a:masterClrMapping/>
  </p:clrMapOvr>
</p:sld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On-screen Show (4:3)</PresentationFormat>
  <Paragraphs>238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Calibri Light</vt:lpstr>
      <vt:lpstr>Century Gothic</vt:lpstr>
      <vt:lpstr>Century Schoolbook</vt:lpstr>
      <vt:lpstr>Corbel</vt:lpstr>
      <vt:lpstr>Franklin Gothic Medium</vt:lpstr>
      <vt:lpstr>Gill Sans MT</vt:lpstr>
      <vt:lpstr>Symbol</vt:lpstr>
      <vt:lpstr>Wingdings</vt:lpstr>
      <vt:lpstr>Wingdings 2</vt:lpstr>
      <vt:lpstr>SIBSON CONSULTING Document</vt:lpstr>
      <vt:lpstr>Gallery</vt:lpstr>
      <vt:lpstr>Office Theme</vt:lpstr>
      <vt:lpstr>GM Report  John Viola</vt:lpstr>
      <vt:lpstr>Ocean Pines Association along with MD Dept. of Natural Resources, FEMA, MD Dept. of Planning, MD Emergency Management Agency, MD Insurance Administration &amp; Salisbury University have been discussing weekly to bring together an informative live webinar on flooding &amp; stormwater issues to our community.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communications</vt:lpstr>
      <vt:lpstr>PowerPoint Presentation</vt:lpstr>
      <vt:lpstr>Financial Change for the Month of MARCH 2020  </vt:lpstr>
      <vt:lpstr>Financial Change Year to Date 5/1/19 – 3/31/20 (11 months)</vt:lpstr>
      <vt:lpstr>Treasurer’s Report -  Larry Perrone</vt:lpstr>
      <vt:lpstr>PowerPoint Presentation</vt:lpstr>
      <vt:lpstr>Reserves March 2020 ($Millions)</vt:lpstr>
      <vt:lpstr>Reserves 4/30/20 Forecasted (in thousands)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 Report  John Viola</dc:title>
  <dc:creator>Michelle</dc:creator>
  <cp:lastModifiedBy>Michelle</cp:lastModifiedBy>
  <cp:revision>1</cp:revision>
  <dcterms:created xsi:type="dcterms:W3CDTF">2020-04-30T15:32:59Z</dcterms:created>
  <dcterms:modified xsi:type="dcterms:W3CDTF">2020-04-30T15:33:34Z</dcterms:modified>
</cp:coreProperties>
</file>