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4"/>
    <p:sldMasterId id="2147484422" r:id="rId5"/>
    <p:sldMasterId id="2147484426" r:id="rId6"/>
  </p:sldMasterIdLst>
  <p:notesMasterIdLst>
    <p:notesMasterId r:id="rId42"/>
  </p:notesMasterIdLst>
  <p:handoutMasterIdLst>
    <p:handoutMasterId r:id="rId43"/>
  </p:handoutMasterIdLst>
  <p:sldIdLst>
    <p:sldId id="267" r:id="rId7"/>
    <p:sldId id="274" r:id="rId8"/>
    <p:sldId id="281" r:id="rId9"/>
    <p:sldId id="280" r:id="rId10"/>
    <p:sldId id="1397" r:id="rId11"/>
    <p:sldId id="733" r:id="rId12"/>
    <p:sldId id="1544" r:id="rId13"/>
    <p:sldId id="1576" r:id="rId14"/>
    <p:sldId id="1585" r:id="rId15"/>
    <p:sldId id="1580" r:id="rId16"/>
    <p:sldId id="258" r:id="rId17"/>
    <p:sldId id="1583" r:id="rId18"/>
    <p:sldId id="1572" r:id="rId19"/>
    <p:sldId id="1590" r:id="rId20"/>
    <p:sldId id="1453" r:id="rId21"/>
    <p:sldId id="1584" r:id="rId22"/>
    <p:sldId id="1586" r:id="rId23"/>
    <p:sldId id="1581" r:id="rId24"/>
    <p:sldId id="1548" r:id="rId25"/>
    <p:sldId id="654" r:id="rId26"/>
    <p:sldId id="1418" r:id="rId27"/>
    <p:sldId id="652" r:id="rId28"/>
    <p:sldId id="1441" r:id="rId29"/>
    <p:sldId id="653" r:id="rId30"/>
    <p:sldId id="663" r:id="rId31"/>
    <p:sldId id="662" r:id="rId32"/>
    <p:sldId id="664" r:id="rId33"/>
    <p:sldId id="624" r:id="rId34"/>
    <p:sldId id="1591" r:id="rId35"/>
    <p:sldId id="1442" r:id="rId36"/>
    <p:sldId id="623" r:id="rId37"/>
    <p:sldId id="1443" r:id="rId38"/>
    <p:sldId id="1444" r:id="rId39"/>
    <p:sldId id="1552" r:id="rId40"/>
    <p:sldId id="291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D2B0"/>
    <a:srgbClr val="FF0000"/>
    <a:srgbClr val="F5EADF"/>
    <a:srgbClr val="D4D1CC"/>
    <a:srgbClr val="5F5ACC"/>
    <a:srgbClr val="D65C00"/>
    <a:srgbClr val="E4E1DE"/>
    <a:srgbClr val="BCE1E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722DE-894F-4F9F-9F4C-9EC1479D361A}" v="1238" dt="2023-05-19T20:45:49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5" autoAdjust="0"/>
    <p:restoredTop sz="94706" autoAdjust="0"/>
  </p:normalViewPr>
  <p:slideViewPr>
    <p:cSldViewPr snapToGrid="0">
      <p:cViewPr varScale="1">
        <p:scale>
          <a:sx n="82" d="100"/>
          <a:sy n="82" d="100"/>
        </p:scale>
        <p:origin x="1560" y="8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2800" b="1" u="sng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3200" b="1" u="sng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Initiatives</a:t>
          </a:r>
        </a:p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200" b="1" u="sng" kern="1200" dirty="0">
            <a:solidFill>
              <a:schemeClr val="bg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E109FBF0-BBC6-41C1-BB84-097644EE1BFF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Marina</a:t>
          </a:r>
        </a:p>
      </dgm:t>
    </dgm:pt>
    <dgm:pt modelId="{A73F221E-9898-4255-BAC3-095C01364806}" type="sibTrans" cxnId="{57CF90C3-73B4-4A2D-8ACF-C6779A96FFFA}">
      <dgm:prSet/>
      <dgm:spPr/>
      <dgm:t>
        <a:bodyPr/>
        <a:lstStyle/>
        <a:p>
          <a:endParaRPr lang="en-US"/>
        </a:p>
      </dgm:t>
    </dgm:pt>
    <dgm:pt modelId="{12D5B012-FF33-4350-9F6B-487CE20A5AE5}" type="parTrans" cxnId="{57CF90C3-73B4-4A2D-8ACF-C6779A96FFFA}">
      <dgm:prSet/>
      <dgm:spPr/>
      <dgm:t>
        <a:bodyPr/>
        <a:lstStyle/>
        <a:p>
          <a:endParaRPr lang="en-US"/>
        </a:p>
      </dgm:t>
    </dgm:pt>
    <dgm:pt modelId="{C57C8592-8D29-4CF9-A61A-E7A6144F4B31}">
      <dgm:prSet custT="1"/>
      <dgm:spPr>
        <a:noFill/>
        <a:ln>
          <a:noFill/>
        </a:ln>
      </dgm:spPr>
      <dgm:t>
        <a:bodyPr/>
        <a:lstStyle/>
        <a:p>
          <a:pPr marL="1147763" marR="0" lvl="0" indent="-23336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Gas Dock</a:t>
          </a:r>
        </a:p>
      </dgm:t>
    </dgm:pt>
    <dgm:pt modelId="{5957BF9C-6E68-4E44-8F90-A8E22879FFB8}" type="sibTrans" cxnId="{DBAF7EC2-735B-4189-84CA-DF07C88B3DC3}">
      <dgm:prSet/>
      <dgm:spPr/>
      <dgm:t>
        <a:bodyPr/>
        <a:lstStyle/>
        <a:p>
          <a:endParaRPr lang="en-US"/>
        </a:p>
      </dgm:t>
    </dgm:pt>
    <dgm:pt modelId="{305C11C4-0266-4372-A9B0-55E079638AB2}" type="parTrans" cxnId="{DBAF7EC2-735B-4189-84CA-DF07C88B3DC3}">
      <dgm:prSet/>
      <dgm:spPr/>
      <dgm:t>
        <a:bodyPr/>
        <a:lstStyle/>
        <a:p>
          <a:endParaRPr lang="en-US"/>
        </a:p>
      </dgm:t>
    </dgm:pt>
    <dgm:pt modelId="{CF9D1EB5-3845-4B84-8C57-98C0B1124FB4}">
      <dgm:prSet custT="1"/>
      <dgm:spPr>
        <a:noFill/>
        <a:ln>
          <a:noFill/>
        </a:ln>
      </dgm:spPr>
      <dgm:t>
        <a:bodyPr/>
        <a:lstStyle/>
        <a:p>
          <a:pPr marL="1147763" marR="0" lvl="0" indent="-23336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Showers</a:t>
          </a:r>
        </a:p>
      </dgm:t>
    </dgm:pt>
    <dgm:pt modelId="{7A627413-935A-4FD9-95FD-FF4D11B2DF44}" type="sibTrans" cxnId="{2F764FAF-1E96-4482-990E-BD787317A0E3}">
      <dgm:prSet/>
      <dgm:spPr/>
      <dgm:t>
        <a:bodyPr/>
        <a:lstStyle/>
        <a:p>
          <a:endParaRPr lang="en-US"/>
        </a:p>
      </dgm:t>
    </dgm:pt>
    <dgm:pt modelId="{3FAB5BBF-58D0-4B57-9896-2BAB64C10D91}" type="parTrans" cxnId="{2F764FAF-1E96-4482-990E-BD787317A0E3}">
      <dgm:prSet/>
      <dgm:spPr/>
      <dgm:t>
        <a:bodyPr/>
        <a:lstStyle/>
        <a:p>
          <a:endParaRPr lang="en-US"/>
        </a:p>
      </dgm:t>
    </dgm:pt>
    <dgm:pt modelId="{4A19E81E-4988-47E3-A515-FD785821D718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Golf</a:t>
          </a:r>
        </a:p>
      </dgm:t>
    </dgm:pt>
    <dgm:pt modelId="{3212AB79-610E-4B3D-8CEE-1BE05D6AA69A}" type="sibTrans" cxnId="{D42869DB-C61E-4645-AC89-C42951838548}">
      <dgm:prSet/>
      <dgm:spPr/>
      <dgm:t>
        <a:bodyPr/>
        <a:lstStyle/>
        <a:p>
          <a:endParaRPr lang="en-US"/>
        </a:p>
      </dgm:t>
    </dgm:pt>
    <dgm:pt modelId="{EC36E7BF-5477-4891-8C2A-E1A2220A6D70}" type="parTrans" cxnId="{D42869DB-C61E-4645-AC89-C42951838548}">
      <dgm:prSet/>
      <dgm:spPr/>
      <dgm:t>
        <a:bodyPr/>
        <a:lstStyle/>
        <a:p>
          <a:endParaRPr lang="en-US"/>
        </a:p>
      </dgm:t>
    </dgm:pt>
    <dgm:pt modelId="{638E793D-8809-4E21-9B0C-CFB481595828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Public Works</a:t>
          </a:r>
        </a:p>
      </dgm:t>
    </dgm:pt>
    <dgm:pt modelId="{3A6168EA-1E3F-4E20-B865-10EECBCA2AB3}" type="sibTrans" cxnId="{C12CA545-EDA0-4605-8F8F-D778C81383AC}">
      <dgm:prSet/>
      <dgm:spPr/>
      <dgm:t>
        <a:bodyPr/>
        <a:lstStyle/>
        <a:p>
          <a:endParaRPr lang="en-US"/>
        </a:p>
      </dgm:t>
    </dgm:pt>
    <dgm:pt modelId="{48A9A241-CBC9-4B10-8756-975624E21917}" type="parTrans" cxnId="{C12CA545-EDA0-4605-8F8F-D778C81383AC}">
      <dgm:prSet/>
      <dgm:spPr/>
      <dgm:t>
        <a:bodyPr/>
        <a:lstStyle/>
        <a:p>
          <a:endParaRPr lang="en-US"/>
        </a:p>
      </dgm:t>
    </dgm:pt>
    <dgm:pt modelId="{2942A86F-740B-4A4F-9253-DB5FB5616F91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Information Technology</a:t>
          </a:r>
        </a:p>
      </dgm:t>
    </dgm:pt>
    <dgm:pt modelId="{3F3CDC2C-B602-492C-9D14-C97FA51C4CDA}" type="sibTrans" cxnId="{F5DBF658-2BCD-4904-A2D1-CE3F6549DAE7}">
      <dgm:prSet/>
      <dgm:spPr/>
      <dgm:t>
        <a:bodyPr/>
        <a:lstStyle/>
        <a:p>
          <a:endParaRPr lang="en-US"/>
        </a:p>
      </dgm:t>
    </dgm:pt>
    <dgm:pt modelId="{B34482FA-AC70-4BE8-9ADB-66DC277C8917}" type="parTrans" cxnId="{F5DBF658-2BCD-4904-A2D1-CE3F6549DAE7}">
      <dgm:prSet/>
      <dgm:spPr/>
      <dgm:t>
        <a:bodyPr/>
        <a:lstStyle/>
        <a:p>
          <a:endParaRPr lang="en-US"/>
        </a:p>
      </dgm:t>
    </dgm:pt>
    <dgm:pt modelId="{662020BD-BA0D-42D3-84DF-7FA53C41F14B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Aquatics</a:t>
          </a:r>
        </a:p>
      </dgm:t>
    </dgm:pt>
    <dgm:pt modelId="{87E73410-982A-4FFE-8040-6BD6096D0BFA}" type="sibTrans" cxnId="{A9EB783B-1FDC-428C-8903-91484FDE1D4B}">
      <dgm:prSet/>
      <dgm:spPr/>
      <dgm:t>
        <a:bodyPr/>
        <a:lstStyle/>
        <a:p>
          <a:endParaRPr lang="en-US"/>
        </a:p>
      </dgm:t>
    </dgm:pt>
    <dgm:pt modelId="{7A9284B6-102C-4E0F-87AC-71C9D3C1791B}" type="parTrans" cxnId="{A9EB783B-1FDC-428C-8903-91484FDE1D4B}">
      <dgm:prSet/>
      <dgm:spPr/>
      <dgm:t>
        <a:bodyPr/>
        <a:lstStyle/>
        <a:p>
          <a:endParaRPr lang="en-US"/>
        </a:p>
      </dgm:t>
    </dgm:pt>
    <dgm:pt modelId="{97780DE4-A4E2-4D7B-BC75-D045A3E83CDA}">
      <dgm:prSet custT="1"/>
      <dgm:spPr>
        <a:noFill/>
        <a:ln>
          <a:noFill/>
        </a:ln>
      </dgm:spPr>
      <dgm:t>
        <a:bodyPr/>
        <a:lstStyle/>
        <a:p>
          <a:pPr marL="1082675" marR="0" lvl="0" indent="-1682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Lifeguard Situation</a:t>
          </a:r>
        </a:p>
        <a:p>
          <a:pPr marL="914400" marR="0" lvl="0" indent="-401638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Hiring</a:t>
          </a:r>
        </a:p>
        <a:p>
          <a:pPr marL="914400" marR="0" lvl="0" indent="-401638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Certificates of Excellence</a:t>
          </a:r>
        </a:p>
      </dgm:t>
    </dgm:pt>
    <dgm:pt modelId="{152A0C34-EE93-44B6-89D7-DF516D1156AF}" type="sibTrans" cxnId="{6F0CAF09-515A-4253-8DEA-7D3AFB9A31B7}">
      <dgm:prSet/>
      <dgm:spPr/>
      <dgm:t>
        <a:bodyPr/>
        <a:lstStyle/>
        <a:p>
          <a:endParaRPr lang="en-US"/>
        </a:p>
      </dgm:t>
    </dgm:pt>
    <dgm:pt modelId="{E3565EEC-468F-4C3F-9DF2-C959140C1CFE}" type="parTrans" cxnId="{6F0CAF09-515A-4253-8DEA-7D3AFB9A31B7}">
      <dgm:prSet/>
      <dgm:spPr/>
      <dgm:t>
        <a:bodyPr/>
        <a:lstStyle/>
        <a:p>
          <a:endParaRPr lang="en-US"/>
        </a:p>
      </dgm:t>
    </dgm:pt>
    <dgm:pt modelId="{86EE2E84-B9B3-446E-B9FE-0636AF4E56DA}">
      <dgm:prSet custT="1"/>
      <dgm:spPr>
        <a:noFill/>
        <a:ln>
          <a:noFill/>
        </a:ln>
      </dgm:spPr>
      <dgm:t>
        <a:bodyPr/>
        <a:lstStyle/>
        <a:p>
          <a:pPr marL="401638" marR="0" lvl="0" indent="-23336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Metrics</a:t>
          </a:r>
        </a:p>
      </dgm:t>
    </dgm:pt>
    <dgm:pt modelId="{EC3E5013-C0B8-47E2-B783-5D7BC3F7DBC7}" type="sibTrans" cxnId="{460AAB47-031E-4306-8694-0F7CF4DC0105}">
      <dgm:prSet/>
      <dgm:spPr/>
      <dgm:t>
        <a:bodyPr/>
        <a:lstStyle/>
        <a:p>
          <a:endParaRPr lang="en-US"/>
        </a:p>
      </dgm:t>
    </dgm:pt>
    <dgm:pt modelId="{36C9FC37-182B-4CEF-9ADE-5A5449E0A97C}" type="parTrans" cxnId="{460AAB47-031E-4306-8694-0F7CF4DC0105}">
      <dgm:prSet/>
      <dgm:spPr/>
      <dgm:t>
        <a:bodyPr/>
        <a:lstStyle/>
        <a:p>
          <a:endParaRPr lang="en-US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72C26034-A2BA-4897-A8FA-2DE07D665797}">
      <dgm:prSet custT="1"/>
      <dgm:spPr>
        <a:noFill/>
        <a:ln>
          <a:noFill/>
        </a:ln>
      </dgm:spPr>
      <dgm:t>
        <a:bodyPr/>
        <a:lstStyle/>
        <a:p>
          <a:pPr marL="400050" lvl="0" indent="-23177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Recreation &amp; Parks Events</a:t>
          </a:r>
        </a:p>
      </dgm:t>
    </dgm:pt>
    <dgm:pt modelId="{5C68EBCA-E379-4FAD-8802-DB5CEC5F4903}" type="parTrans" cxnId="{D1165B72-BE1F-457F-B54E-502BC4AAAB84}">
      <dgm:prSet/>
      <dgm:spPr/>
      <dgm:t>
        <a:bodyPr/>
        <a:lstStyle/>
        <a:p>
          <a:endParaRPr lang="en-US"/>
        </a:p>
      </dgm:t>
    </dgm:pt>
    <dgm:pt modelId="{6CDDED09-2C9B-4917-A595-97C69FD23913}" type="sibTrans" cxnId="{D1165B72-BE1F-457F-B54E-502BC4AAAB84}">
      <dgm:prSet/>
      <dgm:spPr/>
      <dgm:t>
        <a:bodyPr/>
        <a:lstStyle/>
        <a:p>
          <a:endParaRPr lang="en-US"/>
        </a:p>
      </dgm:t>
    </dgm:pt>
    <dgm:pt modelId="{0F4B9442-DB3A-432A-9D7C-7D05B30817AB}">
      <dgm:prSet custT="1"/>
      <dgm:spPr/>
      <dgm:t>
        <a:bodyPr/>
        <a:lstStyle/>
        <a:p>
          <a:pPr marL="400050" marR="0" lvl="0" indent="5143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Bay Day</a:t>
          </a:r>
        </a:p>
      </dgm:t>
    </dgm:pt>
    <dgm:pt modelId="{D1BAAF46-2C87-4F78-AAF4-F2F893E24047}" type="parTrans" cxnId="{7E57BA6F-5B25-4473-9381-D46F37A1924D}">
      <dgm:prSet/>
      <dgm:spPr/>
      <dgm:t>
        <a:bodyPr/>
        <a:lstStyle/>
        <a:p>
          <a:endParaRPr lang="en-US"/>
        </a:p>
      </dgm:t>
    </dgm:pt>
    <dgm:pt modelId="{82ECCBC9-529B-4CC6-9F49-8FF29A1214D3}" type="sibTrans" cxnId="{7E57BA6F-5B25-4473-9381-D46F37A1924D}">
      <dgm:prSet/>
      <dgm:spPr/>
      <dgm:t>
        <a:bodyPr/>
        <a:lstStyle/>
        <a:p>
          <a:endParaRPr lang="en-US"/>
        </a:p>
      </dgm:t>
    </dgm:pt>
    <dgm:pt modelId="{E482FEEC-2070-4BDC-AEB5-70C1B13BA425}">
      <dgm:prSet custT="1"/>
      <dgm:spPr/>
      <dgm:t>
        <a:bodyPr/>
        <a:lstStyle/>
        <a:p>
          <a:pPr marL="400050" marR="0" lvl="0" indent="5143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Bike Day</a:t>
          </a:r>
        </a:p>
      </dgm:t>
    </dgm:pt>
    <dgm:pt modelId="{88EF2E14-AAAE-40B4-AB43-4D4F15F4581A}" type="parTrans" cxnId="{14409FE9-5311-4510-9C82-1407C1FE852A}">
      <dgm:prSet/>
      <dgm:spPr/>
      <dgm:t>
        <a:bodyPr/>
        <a:lstStyle/>
        <a:p>
          <a:endParaRPr lang="en-US"/>
        </a:p>
      </dgm:t>
    </dgm:pt>
    <dgm:pt modelId="{BB1C9E9F-F4FF-4DCD-A445-A0203A131B1E}" type="sibTrans" cxnId="{14409FE9-5311-4510-9C82-1407C1FE852A}">
      <dgm:prSet/>
      <dgm:spPr/>
      <dgm:t>
        <a:bodyPr/>
        <a:lstStyle/>
        <a:p>
          <a:endParaRPr lang="en-US"/>
        </a:p>
      </dgm:t>
    </dgm:pt>
    <dgm:pt modelId="{18BC177D-9813-45C4-9249-89264514338C}">
      <dgm:prSet custT="1"/>
      <dgm:spPr>
        <a:noFill/>
        <a:ln>
          <a:noFill/>
        </a:ln>
      </dgm:spPr>
      <dgm:t>
        <a:bodyPr/>
        <a:lstStyle/>
        <a:p>
          <a:pPr marL="400050" marR="0" lvl="0" indent="5143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Northstar</a:t>
          </a:r>
          <a:b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Racquet Center</a:t>
          </a:r>
        </a:p>
      </dgm:t>
    </dgm:pt>
    <dgm:pt modelId="{16BA426D-2BEA-4EB9-8E51-A673D722A204}" type="parTrans" cxnId="{E5D3E791-9C3B-4B1E-B88F-4C55001AB90F}">
      <dgm:prSet/>
      <dgm:spPr/>
      <dgm:t>
        <a:bodyPr/>
        <a:lstStyle/>
        <a:p>
          <a:endParaRPr lang="en-US"/>
        </a:p>
      </dgm:t>
    </dgm:pt>
    <dgm:pt modelId="{C15E1492-5A8A-4DB0-A211-A54429C79F2A}" type="sibTrans" cxnId="{E5D3E791-9C3B-4B1E-B88F-4C55001AB90F}">
      <dgm:prSet/>
      <dgm:spPr/>
      <dgm:t>
        <a:bodyPr/>
        <a:lstStyle/>
        <a:p>
          <a:endParaRPr lang="en-US"/>
        </a:p>
      </dgm:t>
    </dgm:pt>
    <dgm:pt modelId="{0066BE8C-1DB9-4D52-BC96-2136EDCD28B8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Strategic Plan</a:t>
          </a:r>
        </a:p>
      </dgm:t>
    </dgm:pt>
    <dgm:pt modelId="{175E9B41-AFCC-49C6-9F5F-E405F343F06C}" type="sibTrans" cxnId="{0BFAD5EB-BB3D-4875-B8AD-0A96EE13800F}">
      <dgm:prSet/>
      <dgm:spPr/>
      <dgm:t>
        <a:bodyPr/>
        <a:lstStyle/>
        <a:p>
          <a:endParaRPr lang="en-US"/>
        </a:p>
      </dgm:t>
    </dgm:pt>
    <dgm:pt modelId="{2EA35D26-874B-479B-B30B-1FFEC0A1297D}" type="parTrans" cxnId="{0BFAD5EB-BB3D-4875-B8AD-0A96EE13800F}">
      <dgm:prSet/>
      <dgm:spPr/>
      <dgm:t>
        <a:bodyPr/>
        <a:lstStyle/>
        <a:p>
          <a:endParaRPr lang="en-US"/>
        </a:p>
      </dgm:t>
    </dgm:pt>
    <dgm:pt modelId="{618BCAC5-9D39-4EB7-9D71-5D6EF95573C5}">
      <dgm:prSet custT="1"/>
      <dgm:spPr/>
      <dgm:t>
        <a:bodyPr/>
        <a:lstStyle/>
        <a:p>
          <a:pPr marL="400050" marR="0" lvl="0" indent="5143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Maintenance Update</a:t>
          </a:r>
        </a:p>
      </dgm:t>
    </dgm:pt>
    <dgm:pt modelId="{B90DA07A-7794-45C9-9DC9-FC6461F898A6}" type="parTrans" cxnId="{978EEBC3-1D2E-4F62-9539-063755EEC15E}">
      <dgm:prSet/>
      <dgm:spPr/>
      <dgm:t>
        <a:bodyPr/>
        <a:lstStyle/>
        <a:p>
          <a:endParaRPr lang="en-US"/>
        </a:p>
      </dgm:t>
    </dgm:pt>
    <dgm:pt modelId="{968212A9-0DBA-42D3-AC18-0641A48E6786}" type="sibTrans" cxnId="{978EEBC3-1D2E-4F62-9539-063755EEC15E}">
      <dgm:prSet/>
      <dgm:spPr/>
      <dgm:t>
        <a:bodyPr/>
        <a:lstStyle/>
        <a:p>
          <a:endParaRPr lang="en-US"/>
        </a:p>
      </dgm:t>
    </dgm:pt>
    <dgm:pt modelId="{8EC8AF30-FA95-40D1-9A37-9120FEE3868D}">
      <dgm:prSet custT="1"/>
      <dgm:spPr/>
      <dgm:t>
        <a:bodyPr/>
        <a:lstStyle/>
        <a:p>
          <a:pPr marL="400050" marR="0" lvl="0" indent="5143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Clinics (Tim)</a:t>
          </a:r>
        </a:p>
      </dgm:t>
    </dgm:pt>
    <dgm:pt modelId="{2B746816-3758-452E-BF3A-472ECE8E381E}" type="parTrans" cxnId="{EEBB5480-68B9-4A9C-8CFA-00D728613478}">
      <dgm:prSet/>
      <dgm:spPr/>
      <dgm:t>
        <a:bodyPr/>
        <a:lstStyle/>
        <a:p>
          <a:endParaRPr lang="en-US"/>
        </a:p>
      </dgm:t>
    </dgm:pt>
    <dgm:pt modelId="{9115879B-7C06-4A4A-873E-97DB6B3653F1}" type="sibTrans" cxnId="{EEBB5480-68B9-4A9C-8CFA-00D728613478}">
      <dgm:prSet/>
      <dgm:spPr/>
      <dgm:t>
        <a:bodyPr/>
        <a:lstStyle/>
        <a:p>
          <a:endParaRPr lang="en-US"/>
        </a:p>
      </dgm:t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4104" custLinFactNeighborX="715" custLinFactNeighborY="-6594">
        <dgm:presLayoutVars>
          <dgm:bulletEnabled val="1"/>
        </dgm:presLayoutVars>
      </dgm:prSet>
      <dgm:spPr/>
    </dgm:pt>
  </dgm:ptLst>
  <dgm:cxnLst>
    <dgm:cxn modelId="{349D4204-D2EB-44DA-9AC3-0CC4B3A31DC4}" type="presOf" srcId="{E482FEEC-2070-4BDC-AEB5-70C1B13BA425}" destId="{17F224EC-808A-4A8F-B7DC-2E5B9557C321}" srcOrd="0" destOrd="13" presId="urn:microsoft.com/office/officeart/2005/8/layout/default"/>
    <dgm:cxn modelId="{6F0CAF09-515A-4253-8DEA-7D3AFB9A31B7}" srcId="{662020BD-BA0D-42D3-84DF-7FA53C41F14B}" destId="{97780DE4-A4E2-4D7B-BC75-D045A3E83CDA}" srcOrd="0" destOrd="0" parTransId="{E3565EEC-468F-4C3F-9DF2-C959140C1CFE}" sibTransId="{152A0C34-EE93-44B6-89D7-DF516D1156AF}"/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7D478F2B-C07F-418B-9224-AD9E956974FA}" type="presOf" srcId="{0066BE8C-1DB9-4D52-BC96-2136EDCD28B8}" destId="{17F224EC-808A-4A8F-B7DC-2E5B9557C321}" srcOrd="0" destOrd="10" presId="urn:microsoft.com/office/officeart/2005/8/layout/default"/>
    <dgm:cxn modelId="{A9EB783B-1FDC-428C-8903-91484FDE1D4B}" srcId="{13B849B3-EE92-4F22-8F7E-142A51942BD8}" destId="{662020BD-BA0D-42D3-84DF-7FA53C41F14B}" srcOrd="9" destOrd="0" parTransId="{7A9284B6-102C-4E0F-87AC-71C9D3C1791B}" sibTransId="{87E73410-982A-4FFE-8040-6BD6096D0BFA}"/>
    <dgm:cxn modelId="{EFF5FF5B-CF1E-452C-A4A0-AE82D75DB173}" type="presOf" srcId="{638E793D-8809-4E21-9B0C-CFB481595828}" destId="{17F224EC-808A-4A8F-B7DC-2E5B9557C321}" srcOrd="0" destOrd="5" presId="urn:microsoft.com/office/officeart/2005/8/layout/default"/>
    <dgm:cxn modelId="{C12CA545-EDA0-4605-8F8F-D778C81383AC}" srcId="{13B849B3-EE92-4F22-8F7E-142A51942BD8}" destId="{638E793D-8809-4E21-9B0C-CFB481595828}" srcOrd="4" destOrd="0" parTransId="{48A9A241-CBC9-4B10-8756-975624E21917}" sibTransId="{3A6168EA-1E3F-4E20-B865-10EECBCA2AB3}"/>
    <dgm:cxn modelId="{460AAB47-031E-4306-8694-0F7CF4DC0105}" srcId="{662020BD-BA0D-42D3-84DF-7FA53C41F14B}" destId="{86EE2E84-B9B3-446E-B9FE-0636AF4E56DA}" srcOrd="1" destOrd="0" parTransId="{36C9FC37-182B-4CEF-9ADE-5A5449E0A97C}" sibTransId="{EC3E5013-C0B8-47E2-B783-5D7BC3F7DBC7}"/>
    <dgm:cxn modelId="{CDEDBA6C-4112-4768-A5A1-2B1ED806CD74}" type="presOf" srcId="{2942A86F-740B-4A4F-9253-DB5FB5616F91}" destId="{17F224EC-808A-4A8F-B7DC-2E5B9557C321}" srcOrd="0" destOrd="6" presId="urn:microsoft.com/office/officeart/2005/8/layout/default"/>
    <dgm:cxn modelId="{7E57BA6F-5B25-4473-9381-D46F37A1924D}" srcId="{72C26034-A2BA-4897-A8FA-2DE07D665797}" destId="{0F4B9442-DB3A-432A-9D7C-7D05B30817AB}" srcOrd="0" destOrd="0" parTransId="{D1BAAF46-2C87-4F78-AAF4-F2F893E24047}" sibTransId="{82ECCBC9-529B-4CC6-9F49-8FF29A1214D3}"/>
    <dgm:cxn modelId="{8D3CF04F-31F3-4061-838B-64B35C251080}" type="presOf" srcId="{18BC177D-9813-45C4-9249-89264514338C}" destId="{17F224EC-808A-4A8F-B7DC-2E5B9557C321}" srcOrd="0" destOrd="7" presId="urn:microsoft.com/office/officeart/2005/8/layout/default"/>
    <dgm:cxn modelId="{5A15A651-59D7-47AA-9776-E8C5FD97741F}" type="presOf" srcId="{86EE2E84-B9B3-446E-B9FE-0636AF4E56DA}" destId="{17F224EC-808A-4A8F-B7DC-2E5B9557C321}" srcOrd="0" destOrd="16" presId="urn:microsoft.com/office/officeart/2005/8/layout/default"/>
    <dgm:cxn modelId="{D1165B72-BE1F-457F-B54E-502BC4AAAB84}" srcId="{13B849B3-EE92-4F22-8F7E-142A51942BD8}" destId="{72C26034-A2BA-4897-A8FA-2DE07D665797}" srcOrd="8" destOrd="0" parTransId="{5C68EBCA-E379-4FAD-8802-DB5CEC5F4903}" sibTransId="{6CDDED09-2C9B-4917-A595-97C69FD23913}"/>
    <dgm:cxn modelId="{2FAB8B56-74A0-48D7-9958-9053DEE29E5F}" type="presOf" srcId="{4A19E81E-4988-47E3-A515-FD785821D718}" destId="{17F224EC-808A-4A8F-B7DC-2E5B9557C321}" srcOrd="0" destOrd="4" presId="urn:microsoft.com/office/officeart/2005/8/layout/default"/>
    <dgm:cxn modelId="{F1149256-4846-48E4-9448-7313A86590DD}" type="presOf" srcId="{C8330427-0822-4E52-B101-8F71B7704093}" destId="{17F224EC-808A-4A8F-B7DC-2E5B9557C321}" srcOrd="0" destOrd="17" presId="urn:microsoft.com/office/officeart/2005/8/layout/default"/>
    <dgm:cxn modelId="{F5DBF658-2BCD-4904-A2D1-CE3F6549DAE7}" srcId="{13B849B3-EE92-4F22-8F7E-142A51942BD8}" destId="{2942A86F-740B-4A4F-9253-DB5FB5616F91}" srcOrd="5" destOrd="0" parTransId="{B34482FA-AC70-4BE8-9ADB-66DC277C8917}" sibTransId="{3F3CDC2C-B602-492C-9D14-C97FA51C4CDA}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EEBB5480-68B9-4A9C-8CFA-00D728613478}" srcId="{618BCAC5-9D39-4EB7-9D71-5D6EF95573C5}" destId="{8EC8AF30-FA95-40D1-9A37-9120FEE3868D}" srcOrd="0" destOrd="0" parTransId="{2B746816-3758-452E-BF3A-472ECE8E381E}" sibTransId="{9115879B-7C06-4A4A-873E-97DB6B3653F1}"/>
    <dgm:cxn modelId="{A398198B-8773-4AE0-BF64-9551D6A21DA5}" type="presOf" srcId="{CF9D1EB5-3845-4B84-8C57-98C0B1124FB4}" destId="{17F224EC-808A-4A8F-B7DC-2E5B9557C321}" srcOrd="0" destOrd="3" presId="urn:microsoft.com/office/officeart/2005/8/layout/default"/>
    <dgm:cxn modelId="{E5D3E791-9C3B-4B1E-B88F-4C55001AB90F}" srcId="{13B849B3-EE92-4F22-8F7E-142A51942BD8}" destId="{18BC177D-9813-45C4-9249-89264514338C}" srcOrd="6" destOrd="0" parTransId="{16BA426D-2BEA-4EB9-8E51-A673D722A204}" sibTransId="{C15E1492-5A8A-4DB0-A211-A54429C79F2A}"/>
    <dgm:cxn modelId="{C36E9BA4-2817-4F6C-AE3A-F54B02CB6273}" type="presOf" srcId="{E109FBF0-BBC6-41C1-BB84-097644EE1BFF}" destId="{17F224EC-808A-4A8F-B7DC-2E5B9557C321}" srcOrd="0" destOrd="1" presId="urn:microsoft.com/office/officeart/2005/8/layout/default"/>
    <dgm:cxn modelId="{7FB6A5A4-BEB1-4892-9A45-AB0ECD32AA09}" type="presOf" srcId="{97780DE4-A4E2-4D7B-BC75-D045A3E83CDA}" destId="{17F224EC-808A-4A8F-B7DC-2E5B9557C321}" srcOrd="0" destOrd="15" presId="urn:microsoft.com/office/officeart/2005/8/layout/default"/>
    <dgm:cxn modelId="{4CCDC6A7-5770-475F-A1D8-EC0A7A860A3C}" type="presOf" srcId="{618BCAC5-9D39-4EB7-9D71-5D6EF95573C5}" destId="{17F224EC-808A-4A8F-B7DC-2E5B9557C321}" srcOrd="0" destOrd="8" presId="urn:microsoft.com/office/officeart/2005/8/layout/default"/>
    <dgm:cxn modelId="{1D69A0AD-F906-41E0-B3BF-B75A6A0CE6A3}" type="presOf" srcId="{8EC8AF30-FA95-40D1-9A37-9120FEE3868D}" destId="{17F224EC-808A-4A8F-B7DC-2E5B9557C321}" srcOrd="0" destOrd="9" presId="urn:microsoft.com/office/officeart/2005/8/layout/default"/>
    <dgm:cxn modelId="{2F764FAF-1E96-4482-990E-BD787317A0E3}" srcId="{13B849B3-EE92-4F22-8F7E-142A51942BD8}" destId="{CF9D1EB5-3845-4B84-8C57-98C0B1124FB4}" srcOrd="2" destOrd="0" parTransId="{3FAB5BBF-58D0-4B57-9896-2BAB64C10D91}" sibTransId="{7A627413-935A-4FD9-95FD-FF4D11B2DF44}"/>
    <dgm:cxn modelId="{D1F9E1B5-06A6-45A1-BEE0-1585E18C32FB}" type="presOf" srcId="{662020BD-BA0D-42D3-84DF-7FA53C41F14B}" destId="{17F224EC-808A-4A8F-B7DC-2E5B9557C321}" srcOrd="0" destOrd="14" presId="urn:microsoft.com/office/officeart/2005/8/layout/default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DBAF7EC2-735B-4189-84CA-DF07C88B3DC3}" srcId="{13B849B3-EE92-4F22-8F7E-142A51942BD8}" destId="{C57C8592-8D29-4CF9-A61A-E7A6144F4B31}" srcOrd="1" destOrd="0" parTransId="{305C11C4-0266-4372-A9B0-55E079638AB2}" sibTransId="{5957BF9C-6E68-4E44-8F90-A8E22879FFB8}"/>
    <dgm:cxn modelId="{57CF90C3-73B4-4A2D-8ACF-C6779A96FFFA}" srcId="{13B849B3-EE92-4F22-8F7E-142A51942BD8}" destId="{E109FBF0-BBC6-41C1-BB84-097644EE1BFF}" srcOrd="0" destOrd="0" parTransId="{12D5B012-FF33-4350-9F6B-487CE20A5AE5}" sibTransId="{A73F221E-9898-4255-BAC3-095C01364806}"/>
    <dgm:cxn modelId="{978EEBC3-1D2E-4F62-9539-063755EEC15E}" srcId="{18BC177D-9813-45C4-9249-89264514338C}" destId="{618BCAC5-9D39-4EB7-9D71-5D6EF95573C5}" srcOrd="0" destOrd="0" parTransId="{B90DA07A-7794-45C9-9DC9-FC6461F898A6}" sibTransId="{968212A9-0DBA-42D3-AC18-0641A48E6786}"/>
    <dgm:cxn modelId="{D42869DB-C61E-4645-AC89-C42951838548}" srcId="{13B849B3-EE92-4F22-8F7E-142A51942BD8}" destId="{4A19E81E-4988-47E3-A515-FD785821D718}" srcOrd="3" destOrd="0" parTransId="{EC36E7BF-5477-4891-8C2A-E1A2220A6D70}" sibTransId="{3212AB79-610E-4B3D-8CEE-1BE05D6AA69A}"/>
    <dgm:cxn modelId="{943BD9DF-A978-482D-BA7E-26DEDABF1D84}" type="presOf" srcId="{72C26034-A2BA-4897-A8FA-2DE07D665797}" destId="{17F224EC-808A-4A8F-B7DC-2E5B9557C321}" srcOrd="0" destOrd="11" presId="urn:microsoft.com/office/officeart/2005/8/layout/default"/>
    <dgm:cxn modelId="{D72EA7E2-FA02-47A3-9152-B954F28344B4}" type="presOf" srcId="{0F4B9442-DB3A-432A-9D7C-7D05B30817AB}" destId="{17F224EC-808A-4A8F-B7DC-2E5B9557C321}" srcOrd="0" destOrd="12" presId="urn:microsoft.com/office/officeart/2005/8/layout/default"/>
    <dgm:cxn modelId="{14409FE9-5311-4510-9C82-1407C1FE852A}" srcId="{72C26034-A2BA-4897-A8FA-2DE07D665797}" destId="{E482FEEC-2070-4BDC-AEB5-70C1B13BA425}" srcOrd="1" destOrd="0" parTransId="{88EF2E14-AAAE-40B4-AB43-4D4F15F4581A}" sibTransId="{BB1C9E9F-F4FF-4DCD-A445-A0203A131B1E}"/>
    <dgm:cxn modelId="{0BFAD5EB-BB3D-4875-B8AD-0A96EE13800F}" srcId="{13B849B3-EE92-4F22-8F7E-142A51942BD8}" destId="{0066BE8C-1DB9-4D52-BC96-2136EDCD28B8}" srcOrd="7" destOrd="0" parTransId="{2EA35D26-874B-479B-B30B-1FFEC0A1297D}" sibTransId="{175E9B41-AFCC-49C6-9F5F-E405F343F06C}"/>
    <dgm:cxn modelId="{386085F2-9FBD-4522-949E-142CE8E8A297}" srcId="{13B849B3-EE92-4F22-8F7E-142A51942BD8}" destId="{C8330427-0822-4E52-B101-8F71B7704093}" srcOrd="10" destOrd="0" parTransId="{50838DAC-9624-48C2-A863-AB02E02EDFB2}" sibTransId="{3C3F3C89-C0AA-4665-A4CF-A6FE61D29742}"/>
    <dgm:cxn modelId="{20AF9FF3-3418-4B66-A7B1-B8F811C91519}" type="presOf" srcId="{C57C8592-8D29-4CF9-A61A-E7A6144F4B31}" destId="{17F224EC-808A-4A8F-B7DC-2E5B9557C321}" srcOrd="0" destOrd="2" presId="urn:microsoft.com/office/officeart/2005/8/layout/default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8215" y="0"/>
          <a:ext cx="8404264" cy="5753761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2800" b="1" u="sng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3200" b="1" u="sng" kern="1200" dirty="0">
              <a:solidFill>
                <a:schemeClr val="bg1"/>
              </a:solidFill>
              <a:latin typeface="+mj-lt"/>
              <a:cs typeface="Calibri" panose="020F0502020204030204" pitchFamily="34" charset="0"/>
            </a:rPr>
            <a:t>Initiatives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US" sz="200" b="1" u="sng" kern="1200" dirty="0">
            <a:solidFill>
              <a:schemeClr val="bg1"/>
            </a:solidFill>
            <a:latin typeface="Century Gothic" panose="020B0502020202020204" pitchFamily="34" charset="0"/>
            <a:cs typeface="Calibri" panose="020F0502020204030204" pitchFamily="34" charset="0"/>
          </a:endParaRP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Marina</a:t>
          </a:r>
        </a:p>
        <a:p>
          <a:pPr marL="1147763" marR="0" lvl="0" indent="-23336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Gas Dock</a:t>
          </a:r>
        </a:p>
        <a:p>
          <a:pPr marL="1147763" marR="0" lvl="0" indent="-23336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Showers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Golf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Public Works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Information Technology</a:t>
          </a:r>
        </a:p>
        <a:p>
          <a:pPr marL="400050" marR="0" lvl="0" indent="5143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Northstar</a:t>
          </a:r>
          <a:b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</a:b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Racquet Center</a:t>
          </a:r>
        </a:p>
        <a:p>
          <a:pPr marL="400050" marR="0" lvl="0" indent="5143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Maintenance Update</a:t>
          </a:r>
        </a:p>
        <a:p>
          <a:pPr marL="400050" marR="0" lvl="0" indent="5143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Clinics (Tim)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Strategic Plan</a:t>
          </a:r>
        </a:p>
        <a:p>
          <a:pPr marL="400050" lvl="0" indent="-23177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Recreation &amp; Parks Events</a:t>
          </a:r>
        </a:p>
        <a:p>
          <a:pPr marL="400050" marR="0" lvl="0" indent="5143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Bay Day</a:t>
          </a:r>
        </a:p>
        <a:p>
          <a:pPr marL="400050" marR="0" lvl="0" indent="5143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Bike Day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Aquatics</a:t>
          </a:r>
        </a:p>
        <a:p>
          <a:pPr marL="1082675" marR="0" lvl="0" indent="-1682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Lifeguard Situation</a:t>
          </a:r>
        </a:p>
        <a:p>
          <a:pPr marL="914400" marR="0" lvl="0" indent="-401638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Hiring</a:t>
          </a:r>
        </a:p>
        <a:p>
          <a:pPr marL="914400" marR="0" lvl="0" indent="-401638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Certificates of Excellence</a:t>
          </a:r>
        </a:p>
        <a:p>
          <a:pPr marL="401638" marR="0" lvl="0" indent="-23336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spc="0" baseline="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rPr>
            <a:t>Metrics</a:t>
          </a:r>
        </a:p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15" y="0"/>
        <a:ext cx="8404264" cy="5753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5/17/2023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7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5/17/2023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9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7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98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91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76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88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49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11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42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6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9939ED1-20B6-486E-AD1A-0AF57D3268A8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83886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4709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5357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57975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4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60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8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4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  <p:sldLayoutId id="2147484439" r:id="rId13"/>
    <p:sldLayoutId id="2147484440" r:id="rId14"/>
    <p:sldLayoutId id="2147484441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4fdfceab001/4cd6bb01-03f4-42e5-8212-a383c9bfe9d8.png?rdr=true" TargetMode="Externa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4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0" y="639097"/>
            <a:ext cx="4834654" cy="3781101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B95EB505-AE12-4878-88D1-3A93384E0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9141714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7500" y="5280847"/>
            <a:ext cx="4834654" cy="7856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Franklin Gothic Medium"/>
              </a:rPr>
              <a:t>May 20, 2023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12BC7B8-5515-40FA-A38E-1054E2061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6006" y="0"/>
            <a:ext cx="3487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DD55F7DD-ACF1-44A0-B9B5-FC5A87544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604" y="958640"/>
            <a:ext cx="2522798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6554" y="2376463"/>
            <a:ext cx="2075365" cy="20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52" y="518096"/>
            <a:ext cx="7524003" cy="970450"/>
          </a:xfrm>
        </p:spPr>
        <p:txBody>
          <a:bodyPr/>
          <a:lstStyle/>
          <a:p>
            <a:pPr algn="ctr"/>
            <a:r>
              <a:rPr lang="en-US" dirty="0"/>
              <a:t>Public Works</a:t>
            </a:r>
          </a:p>
        </p:txBody>
      </p:sp>
      <p:pic>
        <p:nvPicPr>
          <p:cNvPr id="13" name="Picture 12" descr="A picture containing building, roof&#10;&#10;Description automatically generated">
            <a:extLst>
              <a:ext uri="{FF2B5EF4-FFF2-40B4-BE49-F238E27FC236}">
                <a16:creationId xmlns:a16="http://schemas.microsoft.com/office/drawing/2014/main" id="{93F99F8D-9D15-A241-CD87-98F0A22E4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93" y="2026770"/>
            <a:ext cx="2786643" cy="3715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C6BACD-E20C-21C9-B70D-98020E6020D7}"/>
              </a:ext>
            </a:extLst>
          </p:cNvPr>
          <p:cNvSpPr txBox="1"/>
          <p:nvPr/>
        </p:nvSpPr>
        <p:spPr>
          <a:xfrm>
            <a:off x="614053" y="5742292"/>
            <a:ext cx="36637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Renovating “Iconic” Golf Course 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Gazebo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Estimated completion is the next two weeks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Estimated Cost:  $1,000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DDC8F-490D-6BA4-2D60-B0E6F9E51F29}"/>
              </a:ext>
            </a:extLst>
          </p:cNvPr>
          <p:cNvSpPr txBox="1"/>
          <p:nvPr/>
        </p:nvSpPr>
        <p:spPr>
          <a:xfrm>
            <a:off x="4943470" y="5850014"/>
            <a:ext cx="315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Palm Trees installed yesterday at Beach Club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outdoor, tree, building, statue&#10;&#10;Description automatically generated">
            <a:extLst>
              <a:ext uri="{FF2B5EF4-FFF2-40B4-BE49-F238E27FC236}">
                <a16:creationId xmlns:a16="http://schemas.microsoft.com/office/drawing/2014/main" id="{FC23D446-5114-6098-7539-F0F8B2B2F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4530" y="2491210"/>
            <a:ext cx="3715521" cy="27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6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4D2B0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C35D3-11FC-4554-A4B8-E0BDE40BA546}"/>
              </a:ext>
            </a:extLst>
          </p:cNvPr>
          <p:cNvSpPr txBox="1"/>
          <p:nvPr/>
        </p:nvSpPr>
        <p:spPr>
          <a:xfrm>
            <a:off x="634186" y="968650"/>
            <a:ext cx="75689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u="sng" dirty="0">
              <a:latin typeface="Bahnschrift SemiBold Condensed" panose="020B0502040204020203" pitchFamily="34" charset="0"/>
            </a:endParaRPr>
          </a:p>
          <a:p>
            <a:endParaRPr lang="en-US" sz="135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86677-F664-44FD-B432-0287B2CCEFF5}"/>
              </a:ext>
            </a:extLst>
          </p:cNvPr>
          <p:cNvSpPr txBox="1"/>
          <p:nvPr/>
        </p:nvSpPr>
        <p:spPr>
          <a:xfrm>
            <a:off x="737075" y="1803616"/>
            <a:ext cx="7255379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b="1" dirty="0"/>
              <a:t>Northstar representative onsite: April 27 and 28, 2023</a:t>
            </a:r>
          </a:p>
          <a:p>
            <a:endParaRPr lang="en-US" sz="21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b="1" dirty="0"/>
              <a:t>Key Northstar team now located on East Coast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b="1" dirty="0"/>
          </a:p>
          <a:p>
            <a:r>
              <a:rPr lang="en-US" sz="2100" b="1" dirty="0"/>
              <a:t>Efficiencies</a:t>
            </a:r>
          </a:p>
          <a:p>
            <a:pPr marL="100013" indent="-214313">
              <a:buFont typeface="Arial" panose="020B0604020202020204" pitchFamily="34" charset="0"/>
              <a:buChar char="•"/>
            </a:pPr>
            <a:endParaRPr lang="en-US" sz="2100" b="1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2100" b="1" dirty="0"/>
              <a:t>Golf integration with EZ Links to be implemented FY 2024</a:t>
            </a:r>
          </a:p>
          <a:p>
            <a:pPr marL="685800" lvl="2"/>
            <a:endParaRPr lang="en-US" sz="2100" b="1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2100" b="1" dirty="0"/>
              <a:t>Making check in at Racquet Center easier, by using swipe cards and setting up online reservations for new classes, leagues, and courts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81189F-0C99-CC90-56D4-83CFB679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472" y="550506"/>
            <a:ext cx="2650603" cy="6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9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671" y="1346920"/>
            <a:ext cx="6540658" cy="2016969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dirty="0"/>
              <a:t>Racquet Center</a:t>
            </a:r>
            <a:br>
              <a:rPr lang="en-US" dirty="0"/>
            </a:br>
            <a:r>
              <a:rPr lang="en-US" dirty="0"/>
              <a:t>Maintenance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85988"/>
            <a:ext cx="8546841" cy="4224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62F0D-3C3E-9224-71A3-8BD8BB0D9D5F}"/>
              </a:ext>
            </a:extLst>
          </p:cNvPr>
          <p:cNvSpPr txBox="1"/>
          <p:nvPr/>
        </p:nvSpPr>
        <p:spPr>
          <a:xfrm>
            <a:off x="4766559" y="4822216"/>
            <a:ext cx="4030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5A7AD-EDC7-67BB-F8CA-59E2538595C3}"/>
              </a:ext>
            </a:extLst>
          </p:cNvPr>
          <p:cNvSpPr txBox="1"/>
          <p:nvPr/>
        </p:nvSpPr>
        <p:spPr>
          <a:xfrm>
            <a:off x="121199" y="2023068"/>
            <a:ext cx="42642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Maintenance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Emergency alert detector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Lightning alert detector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tables and chairs in lounge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Painted lounge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Painted restrooms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New lighting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in restrooms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Storage being cleaned out to make room for other items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Platform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Chairs painted as requested </a:t>
            </a:r>
          </a:p>
          <a:p>
            <a:pPr lvl="1"/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Pickleball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Squeegees/court broom purchased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New shade structure being built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9D1B7046-4899-BD5F-081D-6AFB1ED1E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24" y="2217746"/>
            <a:ext cx="2537928" cy="1903446"/>
          </a:xfrm>
          <a:prstGeom prst="rect">
            <a:avLst/>
          </a:prstGeom>
        </p:spPr>
      </p:pic>
      <p:pic>
        <p:nvPicPr>
          <p:cNvPr id="12" name="Picture 11" descr="A picture containing outdoor, sky, tree, cloud&#10;&#10;Description automatically generated">
            <a:extLst>
              <a:ext uri="{FF2B5EF4-FFF2-40B4-BE49-F238E27FC236}">
                <a16:creationId xmlns:a16="http://schemas.microsoft.com/office/drawing/2014/main" id="{763EBC55-B00C-02B5-2953-D3B146ABF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6455" y="2474124"/>
            <a:ext cx="2051026" cy="1538270"/>
          </a:xfrm>
          <a:prstGeom prst="rect">
            <a:avLst/>
          </a:prstGeom>
        </p:spPr>
      </p:pic>
      <p:pic>
        <p:nvPicPr>
          <p:cNvPr id="15" name="Picture 14" descr="A picture containing gas, plane, indoor&#10;&#10;Description automatically generated">
            <a:extLst>
              <a:ext uri="{FF2B5EF4-FFF2-40B4-BE49-F238E27FC236}">
                <a16:creationId xmlns:a16="http://schemas.microsoft.com/office/drawing/2014/main" id="{B41CCAC4-746A-9D51-7A19-A45D828801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679696" y="4538056"/>
            <a:ext cx="2041232" cy="1867506"/>
          </a:xfrm>
          <a:prstGeom prst="rect">
            <a:avLst/>
          </a:prstGeom>
        </p:spPr>
      </p:pic>
      <p:pic>
        <p:nvPicPr>
          <p:cNvPr id="21" name="Picture 20" descr="A picture containing outdoor, tree, land lot, plant&#10;&#10;Description automatically generated">
            <a:extLst>
              <a:ext uri="{FF2B5EF4-FFF2-40B4-BE49-F238E27FC236}">
                <a16:creationId xmlns:a16="http://schemas.microsoft.com/office/drawing/2014/main" id="{A8577ED1-D486-AFD3-D57C-C734FE99A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5914" y="4503280"/>
            <a:ext cx="2051028" cy="19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63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8932" y="723972"/>
            <a:ext cx="8061749" cy="970450"/>
          </a:xfrm>
        </p:spPr>
        <p:txBody>
          <a:bodyPr/>
          <a:lstStyle/>
          <a:p>
            <a:pPr algn="ctr"/>
            <a:r>
              <a:rPr lang="en-US" dirty="0"/>
              <a:t>Racquet Center</a:t>
            </a:r>
            <a:br>
              <a:rPr lang="en-US" dirty="0"/>
            </a:br>
            <a:r>
              <a:rPr lang="en-US" dirty="0"/>
              <a:t>Court Maintenance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494472" y="2185988"/>
            <a:ext cx="7940352" cy="4224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D5FFD3-54A5-893E-6AB4-F0021AC5BCEC}"/>
              </a:ext>
            </a:extLst>
          </p:cNvPr>
          <p:cNvSpPr txBox="1"/>
          <p:nvPr/>
        </p:nvSpPr>
        <p:spPr>
          <a:xfrm>
            <a:off x="279480" y="2511770"/>
            <a:ext cx="72316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Tennis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quet Center has now acquired a full-time maintenance employee to maintain the racquet facility and grounds</a:t>
            </a:r>
          </a:p>
          <a:p>
            <a:pPr lvl="1"/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Pickleball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ATC will be addressing cracks on Pickleball Courts</a:t>
            </a:r>
            <a:endParaRPr lang="en-US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Paddle Tennis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ATC will also be addressing the cracks on Courts 1 &amp; 2 of platform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DFBEB-EF32-800E-CD22-D4678982E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648" y="0"/>
            <a:ext cx="2347164" cy="1255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B56282-9EB0-13D7-45BA-58FAEA0E3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812" y="613753"/>
            <a:ext cx="2347164" cy="12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52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87" y="-1"/>
            <a:ext cx="8061749" cy="3069771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dirty="0"/>
              <a:t>Racquet Center</a:t>
            </a:r>
            <a:br>
              <a:rPr lang="en-US" dirty="0"/>
            </a:br>
            <a:r>
              <a:rPr lang="en-US" dirty="0"/>
              <a:t>Free Clinics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85988"/>
            <a:ext cx="8546841" cy="4224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B19F6-2B30-6D84-569B-0939B2551687}"/>
              </a:ext>
            </a:extLst>
          </p:cNvPr>
          <p:cNvSpPr txBox="1"/>
          <p:nvPr/>
        </p:nvSpPr>
        <p:spPr>
          <a:xfrm>
            <a:off x="37322" y="5103674"/>
            <a:ext cx="49358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 Tennis FREE clinic – Tim Johnson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Held April 22,2023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17 attendees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 on Tim's court never played before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 new members from his 9 prospects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 descr="A group of people stand on a tennis court&#10;&#10;Description automatically generated with medium confidence">
            <a:extLst>
              <a:ext uri="{FF2B5EF4-FFF2-40B4-BE49-F238E27FC236}">
                <a16:creationId xmlns:a16="http://schemas.microsoft.com/office/drawing/2014/main" id="{E65AE64E-7D94-D761-6EB4-4EC0F02CB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8" y="2239896"/>
            <a:ext cx="2786012" cy="2089508"/>
          </a:xfrm>
          <a:prstGeom prst="rect">
            <a:avLst/>
          </a:prstGeom>
        </p:spPr>
      </p:pic>
      <p:pic>
        <p:nvPicPr>
          <p:cNvPr id="11" name="Picture 10" descr="A group of kids on a tennis court&#10;&#10;Description automatically generated with medium confidence">
            <a:extLst>
              <a:ext uri="{FF2B5EF4-FFF2-40B4-BE49-F238E27FC236}">
                <a16:creationId xmlns:a16="http://schemas.microsoft.com/office/drawing/2014/main" id="{E7EC8EE9-D2BF-ED59-3066-B25A2E441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86" y="2225901"/>
            <a:ext cx="2058825" cy="2689827"/>
          </a:xfrm>
          <a:prstGeom prst="rect">
            <a:avLst/>
          </a:prstGeom>
        </p:spPr>
      </p:pic>
      <p:pic>
        <p:nvPicPr>
          <p:cNvPr id="16" name="Picture 15" descr="A group of people standing on a tennis court&#10;&#10;Description automatically generated">
            <a:extLst>
              <a:ext uri="{FF2B5EF4-FFF2-40B4-BE49-F238E27FC236}">
                <a16:creationId xmlns:a16="http://schemas.microsoft.com/office/drawing/2014/main" id="{CBD1DE8F-3F09-DBCD-D0FC-94F9E84CE9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71" y="2229941"/>
            <a:ext cx="2076628" cy="26758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B9F4F7-1A08-B7DD-F2F7-BD5EDA96D631}"/>
              </a:ext>
            </a:extLst>
          </p:cNvPr>
          <p:cNvSpPr txBox="1"/>
          <p:nvPr/>
        </p:nvSpPr>
        <p:spPr>
          <a:xfrm>
            <a:off x="4403797" y="5089679"/>
            <a:ext cx="4385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National Tennis Month FREE clinics for juniors and adults.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Held May 15, 2023, and May 16,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 junior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9 adult participants</a:t>
            </a:r>
            <a:endParaRPr lang="en-US" dirty="0"/>
          </a:p>
        </p:txBody>
      </p:sp>
      <p:pic>
        <p:nvPicPr>
          <p:cNvPr id="4" name="Picture 3" descr="A group of kids standing in a line on a tennis court&#10;&#10;Description automatically generated with medium confidence">
            <a:extLst>
              <a:ext uri="{FF2B5EF4-FFF2-40B4-BE49-F238E27FC236}">
                <a16:creationId xmlns:a16="http://schemas.microsoft.com/office/drawing/2014/main" id="{61D3DFB6-6D7E-4A3E-2892-811A35F02B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11" y="2225901"/>
            <a:ext cx="2058825" cy="2669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3DAF9-193E-3E4E-C69D-A4860D06E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935" y="191997"/>
            <a:ext cx="2214464" cy="14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10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368807"/>
            <a:ext cx="7524003" cy="970450"/>
          </a:xfrm>
        </p:spPr>
        <p:txBody>
          <a:bodyPr/>
          <a:lstStyle/>
          <a:p>
            <a:pPr algn="ctr"/>
            <a:r>
              <a:rPr lang="en-US" dirty="0"/>
              <a:t>Strategic Planning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62D70-1DAE-7D7F-A859-CA4C18A1F96E}"/>
              </a:ext>
            </a:extLst>
          </p:cNvPr>
          <p:cNvSpPr txBox="1"/>
          <p:nvPr/>
        </p:nvSpPr>
        <p:spPr>
          <a:xfrm>
            <a:off x="226423" y="2325182"/>
            <a:ext cx="870857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Calibri" panose="020F0502020204030204" pitchFamily="34" charset="0"/>
              </a:rPr>
              <a:t>Met with Strategic Planning Committee representatives Bernie McGorry and John Lynch on April 13, 2023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Calibri" panose="020F0502020204030204" pitchFamily="34" charset="0"/>
              </a:rPr>
              <a:t>Feedback we received was minor editing to the goals which included highlighting the outcomes of each goal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Calibri" panose="020F0502020204030204" pitchFamily="34" charset="0"/>
              </a:rPr>
              <a:t>Our team continues to be on track with the Strategic Plan that was approved and posted on October 31,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Calibri" panose="020F0502020204030204" pitchFamily="34" charset="0"/>
              </a:rPr>
              <a:t>We continue to reference the Plan as we address initiatives, objectives, and our day-to-day operations</a:t>
            </a:r>
          </a:p>
        </p:txBody>
      </p:sp>
    </p:spTree>
    <p:extLst>
      <p:ext uri="{BB962C8B-B14F-4D97-AF65-F5344CB8AC3E}">
        <p14:creationId xmlns:p14="http://schemas.microsoft.com/office/powerpoint/2010/main" val="338363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87" y="-1"/>
            <a:ext cx="8061749" cy="3069771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dirty="0"/>
              <a:t>Recreation and Parks</a:t>
            </a:r>
            <a:br>
              <a:rPr lang="en-US" dirty="0"/>
            </a:br>
            <a:r>
              <a:rPr lang="en-US" dirty="0"/>
              <a:t>Events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85988"/>
            <a:ext cx="8546841" cy="4224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62F0D-3C3E-9224-71A3-8BD8BB0D9D5F}"/>
              </a:ext>
            </a:extLst>
          </p:cNvPr>
          <p:cNvSpPr txBox="1"/>
          <p:nvPr/>
        </p:nvSpPr>
        <p:spPr>
          <a:xfrm>
            <a:off x="4497556" y="3906049"/>
            <a:ext cx="4030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Held May 13, 2023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75 Registered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Due to the weather, we had 33 riders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Rode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7-mile course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Had a social after at the Clubhouse were everyone had a great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Patti Stevens from the Worcester County Bike and Pedestrian Coalition handed out pamphlets on bike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5A7AD-EDC7-67BB-F8CA-59E2538595C3}"/>
              </a:ext>
            </a:extLst>
          </p:cNvPr>
          <p:cNvSpPr txBox="1"/>
          <p:nvPr/>
        </p:nvSpPr>
        <p:spPr>
          <a:xfrm>
            <a:off x="121199" y="5056306"/>
            <a:ext cx="4264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Held May 7,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Approximately 1000 people attended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Thanks to Maryland Coastal Bay for making this event a huge success again this year</a:t>
            </a:r>
          </a:p>
        </p:txBody>
      </p:sp>
      <p:pic>
        <p:nvPicPr>
          <p:cNvPr id="5" name="Picture 4" descr="A picture containing outdoor, vehicle, transport, land vehicle&#10;&#10;Description automatically generated">
            <a:extLst>
              <a:ext uri="{FF2B5EF4-FFF2-40B4-BE49-F238E27FC236}">
                <a16:creationId xmlns:a16="http://schemas.microsoft.com/office/drawing/2014/main" id="{8C3F4C9B-2FA4-9E24-49D1-152699F7A7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32469" r="-3970" b="45074"/>
          <a:stretch/>
        </p:blipFill>
        <p:spPr>
          <a:xfrm>
            <a:off x="1342855" y="1879337"/>
            <a:ext cx="2974200" cy="1453781"/>
          </a:xfrm>
          <a:prstGeom prst="rect">
            <a:avLst/>
          </a:prstGeom>
        </p:spPr>
      </p:pic>
      <p:pic>
        <p:nvPicPr>
          <p:cNvPr id="12" name="Picture 11" descr="A screenshot of a cellphone&#10;&#10;Description automatically generated with low confidence">
            <a:extLst>
              <a:ext uri="{FF2B5EF4-FFF2-40B4-BE49-F238E27FC236}">
                <a16:creationId xmlns:a16="http://schemas.microsoft.com/office/drawing/2014/main" id="{C396E89F-BDDA-56C1-CDA2-0A31B38FCC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1" b="33075"/>
          <a:stretch/>
        </p:blipFill>
        <p:spPr>
          <a:xfrm>
            <a:off x="233266" y="3523958"/>
            <a:ext cx="3041879" cy="1548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ADB09C-DDD4-AEF0-401B-B38231486DC2}"/>
              </a:ext>
            </a:extLst>
          </p:cNvPr>
          <p:cNvSpPr txBox="1"/>
          <p:nvPr/>
        </p:nvSpPr>
        <p:spPr>
          <a:xfrm>
            <a:off x="231242" y="2196193"/>
            <a:ext cx="98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Bay</a:t>
            </a:r>
          </a:p>
          <a:p>
            <a:r>
              <a:rPr lang="en-US" sz="2000" dirty="0"/>
              <a:t>   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1C6CD-9BE2-F86A-0260-E791DB4746F2}"/>
              </a:ext>
            </a:extLst>
          </p:cNvPr>
          <p:cNvSpPr txBox="1"/>
          <p:nvPr/>
        </p:nvSpPr>
        <p:spPr>
          <a:xfrm>
            <a:off x="7702320" y="1922640"/>
            <a:ext cx="217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Bike</a:t>
            </a:r>
          </a:p>
          <a:p>
            <a:r>
              <a:rPr lang="en-US" dirty="0"/>
              <a:t>     Day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FC505C-B972-D972-FD8F-2DF557D1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64" y="1966352"/>
            <a:ext cx="2687114" cy="187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54C1B2B-C6A1-EC6C-2CB9-4BF6154E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87" y="2568972"/>
            <a:ext cx="2032686" cy="16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09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82" y="443452"/>
            <a:ext cx="7524003" cy="970450"/>
          </a:xfrm>
        </p:spPr>
        <p:txBody>
          <a:bodyPr/>
          <a:lstStyle/>
          <a:p>
            <a:pPr algn="ctr"/>
            <a:r>
              <a:rPr lang="en-US" dirty="0"/>
              <a:t>Aquatics</a:t>
            </a:r>
            <a:br>
              <a:rPr lang="en-US" dirty="0"/>
            </a:br>
            <a:r>
              <a:rPr lang="en-US" dirty="0"/>
              <a:t>Lifeguard Status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62D70-1DAE-7D7F-A859-CA4C18A1F96E}"/>
              </a:ext>
            </a:extLst>
          </p:cNvPr>
          <p:cNvSpPr txBox="1"/>
          <p:nvPr/>
        </p:nvSpPr>
        <p:spPr>
          <a:xfrm>
            <a:off x="143691" y="2444230"/>
            <a:ext cx="8856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Summer pool hours likely to be limited, as lifeguard shortage continues 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OPA will announce schedule in advance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Pool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schedules are likely to be similar to the rotating hours announced last year.  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Association will announce the Monday-Sunday operating hours in advance, each Friday. Announcements will be posted on the front door of each Aquatics facility, and advertised on the Ocean Pines Association website, Facebook, and in a weekly email. 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likelihood of limited hours was previously publicized and listed on pool membership applications.  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1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23" y="468040"/>
            <a:ext cx="7639753" cy="970450"/>
          </a:xfrm>
        </p:spPr>
        <p:txBody>
          <a:bodyPr/>
          <a:lstStyle/>
          <a:p>
            <a:pPr algn="ctr"/>
            <a:r>
              <a:rPr lang="en-US" dirty="0"/>
              <a:t>Aquatics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Lifeguard Hiring Efforts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43A32-2A69-7A8A-E6ED-4BEC46F50FA3}"/>
              </a:ext>
            </a:extLst>
          </p:cNvPr>
          <p:cNvSpPr txBox="1"/>
          <p:nvPr/>
        </p:nvSpPr>
        <p:spPr>
          <a:xfrm>
            <a:off x="-65314" y="2093277"/>
            <a:ext cx="4133461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Compensation: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Increased pay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OPA paying for training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Outreach from Aquatics staff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Advertising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Multiple ads in local newspapers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n-US" sz="1550" dirty="0">
                <a:solidFill>
                  <a:srgbClr val="FF0000"/>
                </a:solidFill>
                <a:latin typeface="Century Gothic" panose="020B0502020202020204"/>
                <a:ea typeface="Calibri" panose="020F0502020204030204" pitchFamily="34" charset="0"/>
              </a:rPr>
              <a:t>In addition, Help Wanted ads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Press releases to local media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Coverage on local TV news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Ads through local schools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Multiple job fairs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Posts on the website and social media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Articles and flyers in the weekly e-blast, quarterly newsletter and twice-annual activity guide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Flyers at the Sports Core Pool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Times New Roman" panose="02020603050405020304" pitchFamily="18" charset="0"/>
                <a:cs typeface="+mn-cs"/>
              </a:rPr>
              <a:t>Banners at the Sports Core Pool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84D35B9-DCDA-18CD-3CFF-0A5BCA340C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r="25755"/>
          <a:stretch/>
        </p:blipFill>
        <p:spPr>
          <a:xfrm>
            <a:off x="4218070" y="1923716"/>
            <a:ext cx="2571907" cy="3010561"/>
          </a:xfrm>
          <a:prstGeom prst="rect">
            <a:avLst/>
          </a:prstGeom>
        </p:spPr>
      </p:pic>
      <p:pic>
        <p:nvPicPr>
          <p:cNvPr id="8" name="Picture 7" descr="A banner on a fence&#10;&#10;Description automatically generated with medium confidence">
            <a:extLst>
              <a:ext uri="{FF2B5EF4-FFF2-40B4-BE49-F238E27FC236}">
                <a16:creationId xmlns:a16="http://schemas.microsoft.com/office/drawing/2014/main" id="{EEA5D66C-6CE6-78C2-03AD-4F6BA9FAC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18675" r="9592" b="15002"/>
          <a:stretch/>
        </p:blipFill>
        <p:spPr>
          <a:xfrm>
            <a:off x="4217437" y="4934280"/>
            <a:ext cx="4926564" cy="1923720"/>
          </a:xfrm>
          <a:prstGeom prst="rect">
            <a:avLst/>
          </a:prstGeom>
        </p:spPr>
      </p:pic>
      <p:pic>
        <p:nvPicPr>
          <p:cNvPr id="10" name="Picture 9" descr="A large indoor swimming pool&#10;&#10;Description automatically generated with low confidence">
            <a:extLst>
              <a:ext uri="{FF2B5EF4-FFF2-40B4-BE49-F238E27FC236}">
                <a16:creationId xmlns:a16="http://schemas.microsoft.com/office/drawing/2014/main" id="{93870901-1A53-3CD5-D63C-3ACC7B0EB9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66" y="1923718"/>
            <a:ext cx="2408334" cy="30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6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0A87-8AD9-0F59-7A42-714D806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8" y="396610"/>
            <a:ext cx="7524003" cy="970450"/>
          </a:xfrm>
        </p:spPr>
        <p:txBody>
          <a:bodyPr/>
          <a:lstStyle/>
          <a:p>
            <a:pPr algn="ctr"/>
            <a:r>
              <a:rPr lang="en-US" dirty="0"/>
              <a:t>Aquatics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43A32-2A69-7A8A-E6ED-4BEC46F50FA3}"/>
              </a:ext>
            </a:extLst>
          </p:cNvPr>
          <p:cNvSpPr txBox="1"/>
          <p:nvPr/>
        </p:nvSpPr>
        <p:spPr>
          <a:xfrm>
            <a:off x="93307" y="2338640"/>
            <a:ext cx="29857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 Pools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Certificate in Excellence in Pool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From Worcester County Health Department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Recognizes a spotless safety record and not easy to come by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5DD8FAE-A0F2-A735-F789-05581BDDC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67" y="1966214"/>
            <a:ext cx="2985796" cy="2307206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5C952268-0A30-AA98-D5E5-8FD322573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96" y="1966214"/>
            <a:ext cx="2985797" cy="2307206"/>
          </a:xfrm>
          <a:prstGeom prst="rect">
            <a:avLst/>
          </a:prstGeom>
        </p:spPr>
      </p:pic>
      <p:pic>
        <p:nvPicPr>
          <p:cNvPr id="12" name="Picture 11" descr="Timeline, map&#10;&#10;Description automatically generated">
            <a:extLst>
              <a:ext uri="{FF2B5EF4-FFF2-40B4-BE49-F238E27FC236}">
                <a16:creationId xmlns:a16="http://schemas.microsoft.com/office/drawing/2014/main" id="{51722B62-22B0-0FCA-8B39-1D513E489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67" y="4383806"/>
            <a:ext cx="2985798" cy="2307207"/>
          </a:xfrm>
          <a:prstGeom prst="rect">
            <a:avLst/>
          </a:prstGeom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CD884919-AB63-6B0E-19D3-CBF460FA40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77" y="4383806"/>
            <a:ext cx="2944633" cy="22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Approval of Agenda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8088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CPI Violation Dashboard</a:t>
            </a:r>
            <a:br>
              <a:rPr lang="en-US" b="1" u="sng" dirty="0">
                <a:solidFill>
                  <a:schemeClr val="bg1"/>
                </a:solidFill>
              </a:rPr>
            </a:br>
            <a:r>
              <a:rPr lang="en-US" b="1" u="sng" dirty="0">
                <a:solidFill>
                  <a:schemeClr val="bg1"/>
                </a:solidFill>
              </a:rPr>
              <a:t>April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109536" y="2461025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3/31/23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4/30/23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156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754EE-6586-4285-A2A9-8AC53E80F57D}"/>
              </a:ext>
            </a:extLst>
          </p:cNvPr>
          <p:cNvGraphicFramePr>
            <a:graphicFrameLocks noGrp="1"/>
          </p:cNvGraphicFramePr>
          <p:nvPr/>
        </p:nvGraphicFramePr>
        <p:xfrm>
          <a:off x="122598" y="3740425"/>
          <a:ext cx="8847908" cy="1165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129702361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2467889929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3024108081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219323468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3/31/23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 to Legal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 in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effectLst/>
                        </a:rPr>
                        <a:t>Legl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4/30/23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4457521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7292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59364-C590-4F63-8537-4BEE9C5A6CAB}"/>
              </a:ext>
            </a:extLst>
          </p:cNvPr>
          <p:cNvSpPr txBox="1"/>
          <p:nvPr/>
        </p:nvSpPr>
        <p:spPr>
          <a:xfrm>
            <a:off x="87086" y="3378932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Legal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87086" y="2128273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Violations (includes legal)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85F77-1758-B0F5-6AE1-909BB9012E19}"/>
              </a:ext>
            </a:extLst>
          </p:cNvPr>
          <p:cNvSpPr txBox="1"/>
          <p:nvPr/>
        </p:nvSpPr>
        <p:spPr>
          <a:xfrm>
            <a:off x="87086" y="4949785"/>
            <a:ext cx="89611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 violations initiated in April:  6 maintenance/trash; 3 dangerous tree;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5 no permit; 4 miscellaneous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Miscellaneous violations includes placement, screening, signs, stop work orders, tents, trailers, unregistered/junk vehicles, and vehicle parking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34 complied out; 142 remain open (includes the 50 violations in legal)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40 maintenance/trash; 3 dangerous trees; 36 no permit; 63 miscellaneous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Work Orders</a:t>
            </a:r>
            <a:br>
              <a:rPr lang="en-US" b="1" u="sng" dirty="0">
                <a:solidFill>
                  <a:schemeClr val="bg1"/>
                </a:solidFill>
              </a:rPr>
            </a:br>
            <a:r>
              <a:rPr lang="en-US" b="1" u="sng" dirty="0">
                <a:solidFill>
                  <a:schemeClr val="bg1"/>
                </a:solidFill>
              </a:rPr>
              <a:t>April</a:t>
            </a:r>
            <a:endParaRPr lang="en-US" b="1" u="sng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571175" y="2521994"/>
          <a:ext cx="8046719" cy="140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3/31/23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Work Orders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Work 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4/30/23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95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80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3A2DE9-0BB3-B3EC-EC28-C6C385411411}"/>
              </a:ext>
            </a:extLst>
          </p:cNvPr>
          <p:cNvSpPr txBox="1"/>
          <p:nvPr/>
        </p:nvSpPr>
        <p:spPr>
          <a:xfrm>
            <a:off x="571175" y="4955176"/>
            <a:ext cx="8046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80 work orders initiated in April:  4 bulkhead; 21 drainage;                              17 grounds/landscaping; 7 roads; 4 signs; 27 general maintenance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Majority still open in drainage (34):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14 – over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30 days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Average 1-4 work orders a day to complete depending upon severity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287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139332"/>
            <a:ext cx="7524003" cy="1663343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Customer Service Dashboard</a:t>
            </a:r>
            <a:br>
              <a:rPr lang="en-US" b="0" u="sng" dirty="0">
                <a:solidFill>
                  <a:schemeClr val="bg1"/>
                </a:solidFill>
              </a:rPr>
            </a:br>
            <a:r>
              <a:rPr lang="en-US" sz="3200" b="0" u="sng" dirty="0">
                <a:solidFill>
                  <a:schemeClr val="bg1"/>
                </a:solidFill>
              </a:rPr>
              <a:t>(from info@oceanpines.org)</a:t>
            </a:r>
            <a:br>
              <a:rPr lang="en-US" sz="3200" b="0" u="sng" dirty="0">
                <a:solidFill>
                  <a:schemeClr val="bg1"/>
                </a:solidFill>
              </a:rPr>
            </a:br>
            <a:r>
              <a:rPr lang="en-US" u="sng" dirty="0">
                <a:solidFill>
                  <a:schemeClr val="bg1"/>
                </a:solidFill>
              </a:rPr>
              <a:t>April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2159726" y="2125434"/>
          <a:ext cx="4977921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06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# Received – Apr.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Amenities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Drainage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General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Public Works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97C8FB9E-F9E1-9DA5-4E9C-7C66AD0CD3A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802772"/>
            <a:ext cx="3708179" cy="195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3899" y="885433"/>
            <a:ext cx="7696201" cy="254356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cs typeface="+mj-cs"/>
              </a:rPr>
              <a:t>Financials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886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22731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Month of March 2023</a:t>
            </a: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431066"/>
          <a:ext cx="8595360" cy="309016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March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$277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$347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$70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1,129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1,197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(68)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($852)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($850)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$2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8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25059"/>
            <a:ext cx="7498080" cy="8404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M</a:t>
            </a:r>
            <a:r>
              <a:rPr lang="en-US" sz="2800" b="1" dirty="0">
                <a:latin typeface="Century Gothic" panose="020B0502020202020204" pitchFamily="34" charset="0"/>
              </a:rPr>
              <a:t>onth of March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2063931" y="2024975"/>
          <a:ext cx="5016138" cy="455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038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321100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5813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Favorable/ 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04537">
                <a:tc>
                  <a:txBody>
                    <a:bodyPr/>
                    <a:lstStyle/>
                    <a:p>
                      <a:r>
                        <a:rPr lang="en-US" sz="14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704269"/>
                  </a:ext>
                </a:extLst>
              </a:tr>
              <a:tr h="304537">
                <a:tc>
                  <a:txBody>
                    <a:bodyPr/>
                    <a:lstStyle/>
                    <a:p>
                      <a:r>
                        <a:rPr lang="en-US" sz="1400" dirty="0"/>
                        <a:t>Public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84582"/>
                  </a:ext>
                </a:extLst>
              </a:tr>
              <a:tr h="3045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F&amp;B (Yacht + Clubhouse Grille)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64068"/>
                  </a:ext>
                </a:extLst>
              </a:tr>
              <a:tr h="30193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General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(29)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48364"/>
                  </a:ext>
                </a:extLst>
              </a:tr>
              <a:tr h="304537">
                <a:tc>
                  <a:txBody>
                    <a:bodyPr/>
                    <a:lstStyle/>
                    <a:p>
                      <a:r>
                        <a:rPr lang="en-US" sz="14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91745"/>
                  </a:ext>
                </a:extLst>
              </a:tr>
              <a:tr h="3372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544859"/>
                  </a:ext>
                </a:extLst>
              </a:tr>
              <a:tr h="3372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Recreation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12265"/>
                  </a:ext>
                </a:extLst>
              </a:tr>
              <a:tr h="304537">
                <a:tc>
                  <a:txBody>
                    <a:bodyPr/>
                    <a:lstStyle/>
                    <a:p>
                      <a:r>
                        <a:rPr lang="en-US" sz="1400" dirty="0"/>
                        <a:t>Other Net (Marinas, Beach Club, Beach Parking, Racquet Sports, GM Office, CPI, Finance, Public Relations, Admin)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403738"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</a:t>
                      </a:r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0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016529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Year-to-Date March 2023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335273"/>
          <a:ext cx="8595360" cy="309016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YTD March 2023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$13,562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$14,577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$1,015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12,855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  12,755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$1,557</a:t>
                      </a:r>
                      <a:endParaRPr lang="en-US" sz="160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 $2,672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$1,115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72354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21" y="60536"/>
            <a:ext cx="7498080" cy="136333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Year-to-Date </a:t>
            </a:r>
            <a:r>
              <a:rPr lang="en-US" sz="2800" dirty="0">
                <a:latin typeface="Century Gothic" panose="020B0502020202020204" pitchFamily="34" charset="0"/>
              </a:rPr>
              <a:t>March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1334496" y="1571053"/>
          <a:ext cx="6475008" cy="5134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631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933377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6239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r>
                        <a:rPr lang="en-US" sz="1600" dirty="0"/>
                        <a:t>Public Works, Gen </a:t>
                      </a:r>
                      <a:r>
                        <a:rPr lang="en-US" sz="1600" dirty="0" err="1"/>
                        <a:t>Maint</a:t>
                      </a:r>
                      <a:r>
                        <a:rPr lang="en-US" sz="1600" dirty="0"/>
                        <a:t>, 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84582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Golf Ops &amp;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64068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291642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666671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r>
                        <a:rPr lang="en-US" sz="1600" dirty="0"/>
                        <a:t>Rec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48364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2280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84330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Marinas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Racquet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441110"/>
                  </a:ext>
                </a:extLst>
              </a:tr>
              <a:tr h="3268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272084"/>
                  </a:ext>
                </a:extLst>
              </a:tr>
              <a:tr h="5645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Other Net (Admin, GM </a:t>
                      </a:r>
                      <a:r>
                        <a:rPr lang="en-US" sz="1600" dirty="0" err="1"/>
                        <a:t>Office,Finance</a:t>
                      </a:r>
                      <a:r>
                        <a:rPr lang="en-US" sz="1600" dirty="0"/>
                        <a:t>, PR/Marketing, Clubhouse Grille)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985541"/>
                  </a:ext>
                </a:extLst>
              </a:tr>
              <a:tr h="3348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$1,115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12020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932977" y="6382063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5932977" y="6754708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20" y="327570"/>
            <a:ext cx="7019502" cy="116159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Unaudited Reserves                  March 2023 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78377" y="2355289"/>
          <a:ext cx="8987246" cy="385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77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194448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237796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86622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777940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Franklin Gothic Medium" panose="020B0603020102020204" pitchFamily="34" charset="0"/>
                        </a:rPr>
                        <a:t>GeneralReplace</a:t>
                      </a:r>
                      <a:endParaRPr lang="en-US" sz="21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4/30/22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$4.8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 $0.5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$6.1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 1.1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3.9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0.5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(1.3)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(0.9)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(0.4)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(0.6)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(0.2)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(3.4)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3/31/23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$7.1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22731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“Flash” Preliminary Estimate For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Month of April 2023</a:t>
            </a: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431066"/>
          <a:ext cx="8595360" cy="309016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April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$398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$445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$47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1,106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1,087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($708)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  ($642)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 $66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/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8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3177" y="545657"/>
            <a:ext cx="8377646" cy="4270807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cs typeface="+mj-cs"/>
              </a:rPr>
            </a:br>
            <a:r>
              <a:rPr lang="en-US" sz="5400" dirty="0">
                <a:solidFill>
                  <a:schemeClr val="tx1"/>
                </a:solidFill>
                <a:cs typeface="+mj-cs"/>
              </a:rPr>
              <a:t>Approval of Minutes</a:t>
            </a: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3600" dirty="0">
                <a:solidFill>
                  <a:schemeClr val="tx1"/>
                </a:solidFill>
                <a:cs typeface="+mj-cs"/>
              </a:rPr>
            </a:br>
            <a:br>
              <a:rPr lang="en-US" sz="3200" b="0" dirty="0">
                <a:solidFill>
                  <a:schemeClr val="tx1"/>
                </a:solidFill>
                <a:cs typeface="+mj-cs"/>
              </a:rPr>
            </a:br>
            <a:r>
              <a:rPr lang="en-US" sz="3200" b="0" dirty="0">
                <a:solidFill>
                  <a:schemeClr val="tx1"/>
                </a:solidFill>
                <a:cs typeface="+mj-cs"/>
              </a:rPr>
              <a:t>April 15, 2023 – Regular Meeting</a:t>
            </a:r>
            <a:br>
              <a:rPr lang="en-US" sz="3200" b="0" dirty="0">
                <a:cs typeface="+mj-cs"/>
              </a:rPr>
            </a:br>
            <a:br>
              <a:rPr lang="en-US" sz="2000" b="0" dirty="0">
                <a:cs typeface="+mj-cs"/>
              </a:rPr>
            </a:br>
            <a:br>
              <a:rPr lang="en-US" sz="2000" dirty="0">
                <a:solidFill>
                  <a:schemeClr val="tx1"/>
                </a:solidFill>
                <a:cs typeface="+mj-cs"/>
              </a:rPr>
            </a:br>
            <a:br>
              <a:rPr lang="en-US" sz="2000" dirty="0">
                <a:highlight>
                  <a:srgbClr val="FFFF00"/>
                </a:highlight>
                <a:cs typeface="+mj-cs"/>
              </a:rPr>
            </a:br>
            <a:br>
              <a:rPr lang="en-US" sz="2000" dirty="0">
                <a:cs typeface="+mj-cs"/>
              </a:rPr>
            </a:b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9144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0307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0761" y="1819275"/>
            <a:ext cx="2704603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dirty="0">
                <a:cs typeface="+mj-cs"/>
              </a:rPr>
              <a:t>Treasurer’s Report</a:t>
            </a:r>
            <a:br>
              <a:rPr lang="en-US" sz="3800" dirty="0">
                <a:cs typeface="+mj-cs"/>
              </a:rPr>
            </a:br>
            <a:br>
              <a:rPr lang="en-US" sz="3800" dirty="0">
                <a:cs typeface="+mj-cs"/>
              </a:rPr>
            </a:br>
            <a:r>
              <a:rPr lang="en-US" sz="3800" dirty="0">
                <a:cs typeface="+mj-cs"/>
              </a:rPr>
              <a:t>Monica Rakowski</a:t>
            </a:r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2235" y="1532709"/>
            <a:ext cx="3749765" cy="3667941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48638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1" y="0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Preliminary Estimate for Month of April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40" y="1682205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of April 30, 2023, the Association had approx. ~ $17.7M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Cash increased ~ $0.3M from the same time period last year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Cash increased ~$3.3M from March 2023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$9.1M invested in CDAR’s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4D2B0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Remaining $8.6M in Insured Cash Sweep, Money Market and Other Operating Accounts (diversified between 2 local banks)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75" t="-39" b="1"/>
          <a:stretch/>
        </p:blipFill>
        <p:spPr>
          <a:xfrm>
            <a:off x="5207726" y="1863635"/>
            <a:ext cx="3722834" cy="3717786"/>
          </a:xfrm>
          <a:prstGeom prst="roundRect">
            <a:avLst>
              <a:gd name="adj" fmla="val 387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07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35" y="1800225"/>
            <a:ext cx="2583158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dirty="0">
                <a:cs typeface="+mj-cs"/>
              </a:rPr>
              <a:t>Public Comments</a:t>
            </a:r>
          </a:p>
        </p:txBody>
      </p:sp>
      <p:pic>
        <p:nvPicPr>
          <p:cNvPr id="2" name="Graphic 1" descr="Chat">
            <a:extLst>
              <a:ext uri="{FF2B5EF4-FFF2-40B4-BE49-F238E27FC236}">
                <a16:creationId xmlns:a16="http://schemas.microsoft.com/office/drawing/2014/main" id="{23C1B981-CA93-F970-C55C-554773AA2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758" y="3429000"/>
            <a:ext cx="2240912" cy="22409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8950-8F74-239B-41CF-6FD1FC123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387" y="0"/>
            <a:ext cx="4988977" cy="685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Members wishing to make comments must state their name and address.  </a:t>
            </a:r>
          </a:p>
        </p:txBody>
      </p:sp>
    </p:spTree>
    <p:extLst>
      <p:ext uri="{BB962C8B-B14F-4D97-AF65-F5344CB8AC3E}">
        <p14:creationId xmlns:p14="http://schemas.microsoft.com/office/powerpoint/2010/main" val="197433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646C3D-5D2C-0DAE-4ADD-07C07B47D8C0}"/>
              </a:ext>
            </a:extLst>
          </p:cNvPr>
          <p:cNvSpPr txBox="1"/>
          <p:nvPr/>
        </p:nvSpPr>
        <p:spPr>
          <a:xfrm>
            <a:off x="687977" y="2583247"/>
            <a:ext cx="7768045" cy="2366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Capital Requests</a:t>
            </a:r>
          </a:p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prstClr val="black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112713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60632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232366" y="978993"/>
            <a:ext cx="4659707" cy="49000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Capital Requests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imes New Roman" panose="02020603050405020304" pitchFamily="18" charset="0"/>
              </a:rPr>
              <a:t>Total Platform Tennis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Requesting authorization to go forward with staff recommendation of $26,394.00 for replacement of platform fence.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941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54673" y="5476070"/>
            <a:ext cx="4834654" cy="8969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cs typeface="+mj-cs"/>
              </a:rPr>
              <a:t>Adjournment</a:t>
            </a:r>
          </a:p>
        </p:txBody>
      </p:sp>
      <p:pic>
        <p:nvPicPr>
          <p:cNvPr id="2" name="Picture 1" descr="NEWOceanPinesAssociation_Circle_logo small">
            <a:extLst>
              <a:ext uri="{FF2B5EF4-FFF2-40B4-BE49-F238E27FC236}">
                <a16:creationId xmlns:a16="http://schemas.microsoft.com/office/drawing/2014/main" id="{F18ADABF-7432-4728-6D3B-76390DF618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17074" y="397861"/>
            <a:ext cx="3709851" cy="364993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5666246" y="0"/>
            <a:ext cx="3477754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0761" y="1819275"/>
            <a:ext cx="2704603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dirty="0">
                <a:cs typeface="+mj-cs"/>
              </a:rPr>
              <a:t>President’s Remarks</a:t>
            </a:r>
            <a:br>
              <a:rPr lang="en-US" sz="3800" dirty="0">
                <a:cs typeface="+mj-cs"/>
              </a:rPr>
            </a:br>
            <a:br>
              <a:rPr lang="en-US" sz="3800" dirty="0">
                <a:cs typeface="+mj-cs"/>
              </a:rPr>
            </a:br>
            <a:r>
              <a:rPr lang="en-US" sz="3800" dirty="0">
                <a:cs typeface="+mj-cs"/>
              </a:rPr>
              <a:t>Doug Parks</a:t>
            </a:r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1904" y="1163501"/>
            <a:ext cx="3680096" cy="3678464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1867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Freeform 6">
            <a:extLst>
              <a:ext uri="{FF2B5EF4-FFF2-40B4-BE49-F238E27FC236}">
                <a16:creationId xmlns:a16="http://schemas.microsoft.com/office/drawing/2014/main" id="{11114F18-D12D-43C6-895F-5BA92C290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149" name="Group 4149">
            <a:extLst>
              <a:ext uri="{FF2B5EF4-FFF2-40B4-BE49-F238E27FC236}">
                <a16:creationId xmlns:a16="http://schemas.microsoft.com/office/drawing/2014/main" id="{DE2DD4A6-DC96-421E-9E1C-7CD0D268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9152363" cy="2344057"/>
            <a:chOff x="0" y="4525094"/>
            <a:chExt cx="12203151" cy="2344057"/>
          </a:xfrm>
        </p:grpSpPr>
        <p:sp>
          <p:nvSpPr>
            <p:cNvPr id="4151" name="Freeform 9">
              <a:extLst>
                <a:ext uri="{FF2B5EF4-FFF2-40B4-BE49-F238E27FC236}">
                  <a16:creationId xmlns:a16="http://schemas.microsoft.com/office/drawing/2014/main" id="{5E6BB74D-E85C-4CCB-90CE-024600640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2" name="Isosceles Triangle 4151">
              <a:extLst>
                <a:ext uri="{FF2B5EF4-FFF2-40B4-BE49-F238E27FC236}">
                  <a16:creationId xmlns:a16="http://schemas.microsoft.com/office/drawing/2014/main" id="{52808592-600C-4349-9F27-EC36C0BA4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3" name="Isosceles Triangle 4152">
              <a:extLst>
                <a:ext uri="{FF2B5EF4-FFF2-40B4-BE49-F238E27FC236}">
                  <a16:creationId xmlns:a16="http://schemas.microsoft.com/office/drawing/2014/main" id="{B5E00D3B-1E29-4E11-BCD3-8E3A56F4B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817533"/>
            <a:ext cx="7929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cs typeface="+mj-cs"/>
              </a:rPr>
              <a:t>GM Leadership Report – </a:t>
            </a:r>
            <a:br>
              <a:rPr lang="en-US" sz="2500">
                <a:cs typeface="+mj-cs"/>
              </a:rPr>
            </a:br>
            <a:r>
              <a:rPr lang="en-US" sz="2500">
                <a:cs typeface="+mj-cs"/>
              </a:rPr>
              <a:t>John Viola</a:t>
            </a:r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879297CC-7F74-D7B0-FD42-5AB53A85C9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" r="3367" b="3130"/>
          <a:stretch/>
        </p:blipFill>
        <p:spPr>
          <a:xfrm>
            <a:off x="744758" y="361396"/>
            <a:ext cx="7654483" cy="37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1DAA6D-DC59-484E-B3D4-532D08B5E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1E0EE507-7152-4DB9-AB28-B6C0FA6F5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prstGeom prst="roundRect">
            <a:avLst>
              <a:gd name="adj" fmla="val 3513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0174ADF-6996-4DE5-8987-A9A495919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226110"/>
              </p:ext>
            </p:extLst>
          </p:nvPr>
        </p:nvGraphicFramePr>
        <p:xfrm>
          <a:off x="589786" y="-74646"/>
          <a:ext cx="8412480" cy="581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40" y="535767"/>
            <a:ext cx="8061749" cy="1529604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dirty="0"/>
              <a:t>Marina</a:t>
            </a:r>
            <a:br>
              <a:rPr lang="en-US" dirty="0"/>
            </a:br>
            <a:r>
              <a:rPr lang="en-US" dirty="0"/>
              <a:t>Gas Dock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85988"/>
            <a:ext cx="8546841" cy="4224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outdoor&#10;&#10;Description automatically generated">
            <a:extLst>
              <a:ext uri="{FF2B5EF4-FFF2-40B4-BE49-F238E27FC236}">
                <a16:creationId xmlns:a16="http://schemas.microsoft.com/office/drawing/2014/main" id="{5BD7E563-215A-DCE7-A5EA-F49343474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3544" y="2591870"/>
            <a:ext cx="3247053" cy="2435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95BBA-08B4-78D7-7AEB-09194FB68839}"/>
              </a:ext>
            </a:extLst>
          </p:cNvPr>
          <p:cNvSpPr txBox="1"/>
          <p:nvPr/>
        </p:nvSpPr>
        <p:spPr>
          <a:xfrm>
            <a:off x="158571" y="2428739"/>
            <a:ext cx="36201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parts have been received by the contractor, to be onsite with team on Monday, May 22, 2023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Workplan and inspections are scheduled for Monday – Wednesday, May 22</a:t>
            </a:r>
            <a:r>
              <a:rPr lang="en-US" baseline="30000" dirty="0"/>
              <a:t>nd</a:t>
            </a:r>
            <a:r>
              <a:rPr lang="en-US" dirty="0"/>
              <a:t> – May 24</a:t>
            </a:r>
            <a:r>
              <a:rPr lang="en-US" baseline="30000" dirty="0"/>
              <a:t>th</a:t>
            </a:r>
            <a:r>
              <a:rPr lang="en-US" dirty="0"/>
              <a:t>, 2023.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 to pump on Friday, May 26, 2023</a:t>
            </a:r>
          </a:p>
          <a:p>
            <a:pPr lvl="1"/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9" name="Picture 8" descr="A picture containing outdoor, water, building, ship&#10;&#10;Description automatically generated">
            <a:extLst>
              <a:ext uri="{FF2B5EF4-FFF2-40B4-BE49-F238E27FC236}">
                <a16:creationId xmlns:a16="http://schemas.microsoft.com/office/drawing/2014/main" id="{A0A5BA5A-4AD7-81FB-D01E-01EE42BDE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9560" y="3834882"/>
            <a:ext cx="3247056" cy="24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98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25" y="764428"/>
            <a:ext cx="8061749" cy="970450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r>
              <a:rPr lang="en-US" dirty="0"/>
              <a:t>Marina Showers</a:t>
            </a:r>
            <a:br>
              <a:rPr lang="en-US" dirty="0"/>
            </a:br>
            <a:r>
              <a:rPr lang="en-US" dirty="0"/>
              <a:t>Maintenance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85988"/>
            <a:ext cx="8546841" cy="4224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1FBC6-5D1C-6C2A-129D-BFB83DDBAA43}"/>
              </a:ext>
            </a:extLst>
          </p:cNvPr>
          <p:cNvSpPr txBox="1"/>
          <p:nvPr/>
        </p:nvSpPr>
        <p:spPr>
          <a:xfrm>
            <a:off x="167953" y="2391494"/>
            <a:ext cx="377422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Issue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 of 3 showers only one was operational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Situation was addressed and all 3 showers are now operational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" name="Picture 16" descr="A bathroom with a sink and a toilet&#10;&#10;Description automatically generated with low confidence">
            <a:extLst>
              <a:ext uri="{FF2B5EF4-FFF2-40B4-BE49-F238E27FC236}">
                <a16:creationId xmlns:a16="http://schemas.microsoft.com/office/drawing/2014/main" id="{F263ECA8-55DE-E78E-1051-2C658128B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68" y="2087647"/>
            <a:ext cx="3298358" cy="43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9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54652A-D1F4-EC79-8B77-9C71B5FA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84" y="1053105"/>
            <a:ext cx="8061749" cy="970450"/>
          </a:xfrm>
        </p:spPr>
        <p:txBody>
          <a:bodyPr/>
          <a:lstStyle/>
          <a:p>
            <a:pPr algn="ctr"/>
            <a:br>
              <a:rPr lang="en-US" sz="3200" dirty="0"/>
            </a:br>
            <a:br>
              <a:rPr lang="en-US" sz="3200" dirty="0"/>
            </a:br>
            <a:r>
              <a:rPr lang="en-US" dirty="0"/>
              <a:t>Golf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63893" y="2185988"/>
            <a:ext cx="8546841" cy="42248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outdoor, train, railroad, vehicle&#10;&#10;Description automatically generated">
            <a:extLst>
              <a:ext uri="{FF2B5EF4-FFF2-40B4-BE49-F238E27FC236}">
                <a16:creationId xmlns:a16="http://schemas.microsoft.com/office/drawing/2014/main" id="{95624C16-8884-F2E1-62D6-C0D560618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1835" y="2550442"/>
            <a:ext cx="4444384" cy="36108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D5945E-1C1F-2B57-9A36-B843F75EF55B}"/>
              </a:ext>
            </a:extLst>
          </p:cNvPr>
          <p:cNvSpPr txBox="1"/>
          <p:nvPr/>
        </p:nvSpPr>
        <p:spPr>
          <a:xfrm>
            <a:off x="186659" y="3005738"/>
            <a:ext cx="45906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76 Golf Carts ordered have been delivered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Purchased from Yamaha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Approved by Board:  March 23,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Replacement Cost: $260,908.00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8D88600E1A94FA3EA08FFB8100B44" ma:contentTypeVersion="7" ma:contentTypeDescription="Create a new document." ma:contentTypeScope="" ma:versionID="ede93c1d543f4e06c3d997410b425369">
  <xsd:schema xmlns:xsd="http://www.w3.org/2001/XMLSchema" xmlns:xs="http://www.w3.org/2001/XMLSchema" xmlns:p="http://schemas.microsoft.com/office/2006/metadata/properties" xmlns:ns3="005420c5-ce29-4fd8-9b0b-06107616db10" xmlns:ns4="2410f877-682a-4a84-b4b9-52eb2a99858c" targetNamespace="http://schemas.microsoft.com/office/2006/metadata/properties" ma:root="true" ma:fieldsID="fb6d9f7e123445346b805c2023b5ba4e" ns3:_="" ns4:_="">
    <xsd:import namespace="005420c5-ce29-4fd8-9b0b-06107616db10"/>
    <xsd:import namespace="2410f877-682a-4a84-b4b9-52eb2a998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20c5-ce29-4fd8-9b0b-06107616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0f877-682a-4a84-b4b9-52eb2a998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739C01-A55D-4154-8A5A-0B12F3373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C4FE95-5FDD-4F38-A968-D37070C529A2}">
  <ds:schemaRefs>
    <ds:schemaRef ds:uri="2410f877-682a-4a84-b4b9-52eb2a99858c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05420c5-ce29-4fd8-9b0b-06107616db10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89B73A6-EE1C-46AF-8594-86CEF488F1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420c5-ce29-4fd8-9b0b-06107616db10"/>
    <ds:schemaRef ds:uri="2410f877-682a-4a84-b4b9-52eb2a998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97674</TotalTime>
  <Words>1616</Words>
  <Application>Microsoft Office PowerPoint</Application>
  <PresentationFormat>On-screen Show (4:3)</PresentationFormat>
  <Paragraphs>375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Arial</vt:lpstr>
      <vt:lpstr>Arial Black</vt:lpstr>
      <vt:lpstr>Arial Narrow</vt:lpstr>
      <vt:lpstr>Bahnschrift SemiBold Condensed</vt:lpstr>
      <vt:lpstr>Calibri</vt:lpstr>
      <vt:lpstr>Calibri Light</vt:lpstr>
      <vt:lpstr>Century Gothic</vt:lpstr>
      <vt:lpstr>Corbel</vt:lpstr>
      <vt:lpstr>Courier New</vt:lpstr>
      <vt:lpstr>Franklin Gothic Medium</vt:lpstr>
      <vt:lpstr>Symbol</vt:lpstr>
      <vt:lpstr>Times New Roman</vt:lpstr>
      <vt:lpstr>Wingdings</vt:lpstr>
      <vt:lpstr>Wingdings 2</vt:lpstr>
      <vt:lpstr>SIBSON CONSULTING Document</vt:lpstr>
      <vt:lpstr>Data slides</vt:lpstr>
      <vt:lpstr>Quotable</vt:lpstr>
      <vt:lpstr>Board of Directors Meeting</vt:lpstr>
      <vt:lpstr>Approval of Agenda</vt:lpstr>
      <vt:lpstr>   Approval of Minutes    April 15, 2023 – Regular Meeting     </vt:lpstr>
      <vt:lpstr>President’s Remarks  Doug Parks</vt:lpstr>
      <vt:lpstr>GM Leadership Report –  John Viola</vt:lpstr>
      <vt:lpstr>PowerPoint Presentation</vt:lpstr>
      <vt:lpstr>    Marina Gas Dock </vt:lpstr>
      <vt:lpstr>  Marina Showers Maintenance</vt:lpstr>
      <vt:lpstr>  Golf </vt:lpstr>
      <vt:lpstr>Public Works</vt:lpstr>
      <vt:lpstr>PowerPoint Presentation</vt:lpstr>
      <vt:lpstr>          Racquet Center Maintenance   </vt:lpstr>
      <vt:lpstr>Racquet Center Court Maintenance</vt:lpstr>
      <vt:lpstr>          Racquet Center Free Clinics  </vt:lpstr>
      <vt:lpstr>Strategic Planning</vt:lpstr>
      <vt:lpstr>          Recreation and Parks Events  </vt:lpstr>
      <vt:lpstr>Aquatics Lifeguard Status</vt:lpstr>
      <vt:lpstr>Aquatics Lifeguard Hiring Efforts</vt:lpstr>
      <vt:lpstr>Aquatics</vt:lpstr>
      <vt:lpstr>CPI Violation Dashboard April</vt:lpstr>
      <vt:lpstr>Work Orders April</vt:lpstr>
      <vt:lpstr>Customer Service Dashboard (from info@oceanpines.org) April</vt:lpstr>
      <vt:lpstr>Financials</vt:lpstr>
      <vt:lpstr>Financial Change  Month of March 2023</vt:lpstr>
      <vt:lpstr>Month of March Favor/(Unfavorable) vs. Budget (in 000’s) </vt:lpstr>
      <vt:lpstr>Financial Change  Year-to-Date March 2023  </vt:lpstr>
      <vt:lpstr>Year-to-Date March Favor/(Unfavorable) vs. Budget (in 000’s) </vt:lpstr>
      <vt:lpstr>Unaudited Reserves                  March 2023 ($ Millions)</vt:lpstr>
      <vt:lpstr>“Flash” Preliminary Estimate For  Month of April 2023</vt:lpstr>
      <vt:lpstr>Treasurer’s Report  Monica Rakowski</vt:lpstr>
      <vt:lpstr>PowerPoint Presentation</vt:lpstr>
      <vt:lpstr>Public Comments</vt:lpstr>
      <vt:lpstr>PowerPoint Presentation</vt:lpstr>
      <vt:lpstr>PowerPoint Presentation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Michelle Lane-Ross</cp:lastModifiedBy>
  <cp:revision>974</cp:revision>
  <cp:lastPrinted>2023-05-19T20:46:20Z</cp:lastPrinted>
  <dcterms:created xsi:type="dcterms:W3CDTF">2021-01-13T14:26:54Z</dcterms:created>
  <dcterms:modified xsi:type="dcterms:W3CDTF">2023-05-19T21:09:04Z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0x010100DF58D88600E1A94FA3EA08FFB8100B44</vt:lpwstr>
  </property>
</Properties>
</file>