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343" r:id="rId4"/>
    <p:sldMasterId id="2147484422" r:id="rId5"/>
    <p:sldMasterId id="2147484503" r:id="rId6"/>
  </p:sldMasterIdLst>
  <p:notesMasterIdLst>
    <p:notesMasterId r:id="rId35"/>
  </p:notesMasterIdLst>
  <p:handoutMasterIdLst>
    <p:handoutMasterId r:id="rId36"/>
  </p:handoutMasterIdLst>
  <p:sldIdLst>
    <p:sldId id="1397" r:id="rId7"/>
    <p:sldId id="1644" r:id="rId8"/>
    <p:sldId id="1737" r:id="rId9"/>
    <p:sldId id="1730" r:id="rId10"/>
    <p:sldId id="1762" r:id="rId11"/>
    <p:sldId id="1756" r:id="rId12"/>
    <p:sldId id="1753" r:id="rId13"/>
    <p:sldId id="1760" r:id="rId14"/>
    <p:sldId id="1758" r:id="rId15"/>
    <p:sldId id="1750" r:id="rId16"/>
    <p:sldId id="1761" r:id="rId17"/>
    <p:sldId id="1754" r:id="rId18"/>
    <p:sldId id="1759" r:id="rId19"/>
    <p:sldId id="654" r:id="rId20"/>
    <p:sldId id="1418" r:id="rId21"/>
    <p:sldId id="652" r:id="rId22"/>
    <p:sldId id="1441" r:id="rId23"/>
    <p:sldId id="1763" r:id="rId24"/>
    <p:sldId id="1764" r:id="rId25"/>
    <p:sldId id="665" r:id="rId26"/>
    <p:sldId id="667" r:id="rId27"/>
    <p:sldId id="1765" r:id="rId28"/>
    <p:sldId id="1442" r:id="rId29"/>
    <p:sldId id="1443" r:id="rId30"/>
    <p:sldId id="582" r:id="rId31"/>
    <p:sldId id="1767" r:id="rId32"/>
    <p:sldId id="1552" r:id="rId33"/>
    <p:sldId id="1769" r:id="rId3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4D2B0"/>
    <a:srgbClr val="F5EADF"/>
    <a:srgbClr val="D4D1CC"/>
    <a:srgbClr val="5F5ACC"/>
    <a:srgbClr val="D65C00"/>
    <a:srgbClr val="E4E1DE"/>
    <a:srgbClr val="BCE1EC"/>
    <a:srgbClr val="FF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86" autoAdjust="0"/>
    <p:restoredTop sz="94706" autoAdjust="0"/>
  </p:normalViewPr>
  <p:slideViewPr>
    <p:cSldViewPr snapToGrid="0">
      <p:cViewPr varScale="1">
        <p:scale>
          <a:sx n="63" d="100"/>
          <a:sy n="63" d="100"/>
        </p:scale>
        <p:origin x="1632" y="32"/>
      </p:cViewPr>
      <p:guideLst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3139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heme" Target="theme/theme1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8" y="0"/>
            <a:ext cx="3037840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46" y="0"/>
            <a:ext cx="3037840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5/24/2025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8" y="8829989"/>
            <a:ext cx="3037840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46" y="8829989"/>
            <a:ext cx="3037840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8" y="0"/>
            <a:ext cx="3037840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46" y="0"/>
            <a:ext cx="3037840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5/24/2025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7" tIns="46559" rIns="93117" bIns="46559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901"/>
            <a:ext cx="5608320" cy="3137535"/>
          </a:xfrm>
          <a:prstGeom prst="rect">
            <a:avLst/>
          </a:prstGeom>
        </p:spPr>
        <p:txBody>
          <a:bodyPr vert="horz" lIns="93117" tIns="46559" rIns="93117" bIns="46559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8" y="8829989"/>
            <a:ext cx="3037840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46" y="8829989"/>
            <a:ext cx="3037840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03"/>
          <a:stretch/>
        </p:blipFill>
        <p:spPr bwMode="gray">
          <a:xfrm>
            <a:off x="4568646" y="3429000"/>
            <a:ext cx="4575354" cy="3429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4626" y="5989837"/>
            <a:ext cx="2676912" cy="368363"/>
          </a:xfrm>
          <a:prstGeom prst="rect">
            <a:avLst/>
          </a:prstGeom>
        </p:spPr>
      </p:pic>
      <p:sp>
        <p:nvSpPr>
          <p:cNvPr id="15" name="Picture Placeholder 2"/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3429000"/>
          </a:xfrm>
          <a:noFill/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itle 6"/>
          <p:cNvSpPr>
            <a:spLocks noGrp="1"/>
          </p:cNvSpPr>
          <p:nvPr>
            <p:ph type="title"/>
          </p:nvPr>
        </p:nvSpPr>
        <p:spPr bwMode="gray">
          <a:xfrm>
            <a:off x="0" y="34290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9938" y="44958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620334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</p:spTree>
    <p:extLst>
      <p:ext uri="{BB962C8B-B14F-4D97-AF65-F5344CB8AC3E}">
        <p14:creationId xmlns:p14="http://schemas.microsoft.com/office/powerpoint/2010/main" val="2557601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380094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342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4" y="990600"/>
            <a:ext cx="8915400" cy="5257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083570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81500" cy="5334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1554" y="990600"/>
            <a:ext cx="4381500" cy="5334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049033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4361471" cy="639762"/>
          </a:xfrm>
          <a:prstGeom prst="rect">
            <a:avLst/>
          </a:prstGeom>
        </p:spPr>
        <p:txBody>
          <a:bodyPr anchor="b"/>
          <a:lstStyle>
            <a:lvl1pPr marL="214313" indent="-214313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67654" y="1676400"/>
            <a:ext cx="4343400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370996" cy="639762"/>
          </a:xfrm>
          <a:prstGeom prst="rect">
            <a:avLst/>
          </a:prstGeom>
        </p:spPr>
        <p:txBody>
          <a:bodyPr anchor="b"/>
          <a:lstStyle>
            <a:lvl1pPr marL="204788" indent="-204788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346575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89802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2600865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2590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7654" y="3733800"/>
            <a:ext cx="4343400" cy="2743200"/>
          </a:xfrm>
        </p:spPr>
        <p:txBody>
          <a:bodyPr/>
          <a:lstStyle>
            <a:lvl1pPr>
              <a:defRPr sz="1400"/>
            </a:lvl1pPr>
            <a:lvl2pPr>
              <a:buClr>
                <a:schemeClr val="accent5"/>
              </a:buCl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715854" y="3733800"/>
            <a:ext cx="4267200" cy="27432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258416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375102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ustom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7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3542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O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4800" y="990600"/>
            <a:ext cx="4114800" cy="5486400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153988" indent="-153988">
              <a:defRPr sz="1200">
                <a:latin typeface="Arial Narrow" panose="020B0606020202030204" pitchFamily="34" charset="0"/>
              </a:defRPr>
            </a:lvl2pPr>
            <a:lvl3pPr marL="325438" indent="-171450">
              <a:defRPr sz="1200">
                <a:latin typeface="Arial Narrow" panose="020B0606020202030204" pitchFamily="34" charset="0"/>
              </a:defRPr>
            </a:lvl3pPr>
            <a:lvl4pPr marL="461963" indent="-153988">
              <a:defRPr sz="1200">
                <a:latin typeface="Arial Narrow" panose="020B0606020202030204" pitchFamily="34" charset="0"/>
              </a:defRPr>
            </a:lvl4pPr>
            <a:lvl5pPr marL="581025" indent="-119063">
              <a:defRPr sz="12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724400" y="990600"/>
            <a:ext cx="4114800" cy="4495800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161925" indent="-161925">
              <a:defRPr sz="1200">
                <a:latin typeface="Arial Narrow" panose="020B0606020202030204" pitchFamily="34" charset="0"/>
              </a:defRPr>
            </a:lvl2pPr>
            <a:lvl3pPr marL="307975" indent="-146050">
              <a:defRPr sz="1200">
                <a:latin typeface="Arial Narrow" panose="020B0606020202030204" pitchFamily="34" charset="0"/>
              </a:defRPr>
            </a:lvl3pPr>
            <a:lvl4pPr marL="427038" indent="-136525">
              <a:defRPr sz="1200">
                <a:latin typeface="Arial Narrow" panose="020B0606020202030204" pitchFamily="34" charset="0"/>
              </a:defRPr>
            </a:lvl4pPr>
            <a:lvl5pPr marL="530225" indent="-103188">
              <a:defRPr sz="12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724400" y="5562600"/>
            <a:ext cx="4114800" cy="914400"/>
          </a:xfrm>
        </p:spPr>
        <p:txBody>
          <a:bodyPr/>
          <a:lstStyle>
            <a:lvl1pPr marL="0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1pPr>
            <a:lvl2pPr marL="211138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2pPr>
            <a:lvl3pPr marL="396875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3pPr>
            <a:lvl4pPr marL="595313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4pPr>
            <a:lvl5pPr marL="793750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224614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82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52"/>
          <a:stretch/>
        </p:blipFill>
        <p:spPr bwMode="gray">
          <a:xfrm>
            <a:off x="4629551" y="3443954"/>
            <a:ext cx="4484537" cy="3414045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3429000"/>
          </a:xfrm>
          <a:noFill/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itle 6"/>
          <p:cNvSpPr>
            <a:spLocks noGrp="1"/>
          </p:cNvSpPr>
          <p:nvPr>
            <p:ph type="title"/>
          </p:nvPr>
        </p:nvSpPr>
        <p:spPr bwMode="gray">
          <a:xfrm>
            <a:off x="0" y="34290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9938" y="44958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620334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marR="0" indent="0" algn="l" defTabSz="914400" rtl="0" eaLnBrk="1" fontAlgn="base" latinLnBrk="0" hangingPunct="1">
              <a:lnSpc>
                <a:spcPct val="90000"/>
              </a:lnSpc>
              <a:spcBef>
                <a:spcPct val="65000"/>
              </a:spcBef>
              <a:spcAft>
                <a:spcPct val="0"/>
              </a:spcAft>
              <a:buClr>
                <a:schemeClr val="accent5"/>
              </a:buClr>
              <a:buSzTx/>
              <a:buFontTx/>
              <a:buNone/>
              <a:tabLst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  <p:sp>
        <p:nvSpPr>
          <p:cNvPr id="9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7204" y="5993827"/>
            <a:ext cx="2674334" cy="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2680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15889" y="965201"/>
            <a:ext cx="388778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80065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13022696"/>
              </p:ext>
            </p:extLst>
          </p:nvPr>
        </p:nvGraphicFramePr>
        <p:xfrm>
          <a:off x="204788" y="1403202"/>
          <a:ext cx="5953649" cy="3870960"/>
        </p:xfrm>
        <a:graphic>
          <a:graphicData uri="http://schemas.openxmlformats.org/drawingml/2006/table">
            <a:tbl>
              <a:tblPr firstRow="1" lastRow="1" bandRow="1">
                <a:tableStyleId>{1FECB4D8-DB02-4DC6-A0A2-4F2EBAE1DC90}</a:tableStyleId>
              </a:tblPr>
              <a:tblGrid>
                <a:gridCol w="4802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6167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Answer Choices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Responses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Less than one year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 to 3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 to 5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 to 7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More than seven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15889" y="965201"/>
            <a:ext cx="447833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976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72BD6-CB13-404C-BBAB-5920B3CC15CD}" type="datetime1">
              <a:rPr lang="en-US" smtClean="0"/>
              <a:t>5/24/2025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5504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04C30-85AE-4A92-984D-60C6A1DBFA42}" type="datetime1">
              <a:rPr lang="en-US" smtClean="0"/>
              <a:t>5/24/2025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9315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D159-92A4-4119-87A8-8289266E0BBE}" type="datetime1">
              <a:rPr lang="en-US" smtClean="0"/>
              <a:t>5/24/2025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0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4D32-E27B-4CF1-9451-12DE577B47D6}" type="datetime1">
              <a:rPr lang="en-US" smtClean="0"/>
              <a:t>5/24/2025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7461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A779-EBE4-4697-A0A3-DA9E551BDAFC}" type="datetime1">
              <a:rPr lang="en-US" smtClean="0"/>
              <a:t>5/24/2025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142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666EE-F406-4A69-AC6B-1272CEEE21CC}" type="datetime1">
              <a:rPr lang="en-US" smtClean="0"/>
              <a:t>5/24/2025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0162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EFEFA-CBB5-452B-A6E0-F41E3EEAFFAB}" type="datetime1">
              <a:rPr lang="en-US" smtClean="0"/>
              <a:t>5/24/2025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359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2693F-7E9C-473F-B9BE-A99371B937BA}" type="datetime1">
              <a:rPr lang="en-US" smtClean="0"/>
              <a:t>5/24/2025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676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29"/>
          <a:stretch/>
        </p:blipFill>
        <p:spPr bwMode="gray">
          <a:xfrm flipV="1">
            <a:off x="4539274" y="0"/>
            <a:ext cx="4604726" cy="4572592"/>
          </a:xfrm>
          <a:prstGeom prst="rect">
            <a:avLst/>
          </a:prstGeom>
        </p:spPr>
      </p:pic>
      <p:sp>
        <p:nvSpPr>
          <p:cNvPr id="15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2019 by The Segal Group, Inc. All rights reserved. 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gray">
          <a:xfrm>
            <a:off x="0" y="17526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20098" y="28194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20098" y="1050768"/>
            <a:ext cx="6065354" cy="701832"/>
          </a:xfrm>
          <a:noFill/>
        </p:spPr>
        <p:txBody>
          <a:bodyPr wrap="square" rtlCol="0" anchor="b" anchorCtr="0">
            <a:noAutofit/>
          </a:bodyPr>
          <a:lstStyle>
            <a:lvl1pPr marL="0" indent="0">
              <a:buNone/>
              <a:defRPr lang="en-US" sz="2200" b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Client or Plan Name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98" y="4191000"/>
            <a:ext cx="6065354" cy="1371600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en-US" sz="1800" b="0" i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Presented by: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4626" y="622237"/>
            <a:ext cx="2676912" cy="368363"/>
          </a:xfrm>
          <a:prstGeom prst="rect">
            <a:avLst/>
          </a:prstGeom>
        </p:spPr>
      </p:pic>
      <p:sp>
        <p:nvSpPr>
          <p:cNvPr id="1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33800"/>
            <a:ext cx="4253472" cy="378565"/>
          </a:xfr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01168" tIns="64008" rIns="201168" bIns="64008" numCol="1" anchor="ctr" anchorCtr="0" compatLnSpc="1">
            <a:prstTxWarp prst="textNoShape">
              <a:avLst/>
            </a:prstTxWarp>
            <a:spAutoFit/>
          </a:bodyPr>
          <a:lstStyle>
            <a:lvl1pPr marL="0" indent="0">
              <a:buNone/>
              <a:defRPr lang="en-US" sz="1800" b="1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DRAFT or Client Name</a:t>
            </a:r>
          </a:p>
        </p:txBody>
      </p:sp>
    </p:spTree>
    <p:extLst>
      <p:ext uri="{BB962C8B-B14F-4D97-AF65-F5344CB8AC3E}">
        <p14:creationId xmlns:p14="http://schemas.microsoft.com/office/powerpoint/2010/main" val="7052543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fld id="{49939ED1-20B6-486E-AD1A-0AF57D3268A8}" type="datetime1">
              <a:rPr lang="en-US" smtClean="0"/>
              <a:t>5/24/2025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79466"/>
      </p:ext>
    </p:extLst>
  </p:cSld>
  <p:clrMapOvr>
    <a:masterClrMapping/>
  </p:clrMapOvr>
  <p:hf sldNum="0" hd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5/24/2025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131233"/>
      </p:ext>
    </p:extLst>
  </p:cSld>
  <p:clrMapOvr>
    <a:masterClrMapping/>
  </p:clrMapOvr>
  <p:hf sldNum="0" hd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5/24/2025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542176"/>
      </p:ext>
    </p:extLst>
  </p:cSld>
  <p:clrMapOvr>
    <a:masterClrMapping/>
  </p:clrMapOvr>
  <p:hf sldNum="0" hd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5/24/2025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295801"/>
      </p:ext>
    </p:extLst>
  </p:cSld>
  <p:clrMapOvr>
    <a:masterClrMapping/>
  </p:clrMapOvr>
  <p:hf sldNum="0" hd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606F1-6C94-4B42-9107-EF88F69A149F}" type="datetime1">
              <a:rPr lang="en-US" smtClean="0"/>
              <a:t>5/24/2025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3540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18A4-7AB3-4151-BAC9-99ED2866EE8D}" type="datetime1">
              <a:rPr lang="en-US" smtClean="0"/>
              <a:t>5/24/2025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412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4CE95A8D-EBA0-4BF6-AE99-54C9718622BD}" type="datetime1">
              <a:rPr lang="en-US" smtClean="0"/>
              <a:t>5/24/2025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295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 rot="16454853">
            <a:off x="4470200" y="-124166"/>
            <a:ext cx="4544556" cy="447875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 bwMode="gray">
          <a:xfrm>
            <a:off x="0" y="17526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20098" y="28194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20098" y="1050768"/>
            <a:ext cx="6065354" cy="701832"/>
          </a:xfrm>
          <a:noFill/>
        </p:spPr>
        <p:txBody>
          <a:bodyPr wrap="square" rtlCol="0" anchor="b" anchorCtr="0">
            <a:noAutofit/>
          </a:bodyPr>
          <a:lstStyle>
            <a:lvl1pPr marL="0" indent="0">
              <a:buNone/>
              <a:defRPr lang="en-US" sz="2200" b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Client or Plan Name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98" y="4191000"/>
            <a:ext cx="6065354" cy="1371600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en-US" sz="1800" b="0" i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Presented by: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33800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  <p:sp>
        <p:nvSpPr>
          <p:cNvPr id="14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7204" y="615352"/>
            <a:ext cx="2674334" cy="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57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_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52399" y="1295400"/>
            <a:ext cx="8229601" cy="5078104"/>
          </a:xfrm>
        </p:spPr>
        <p:txBody>
          <a:bodyPr/>
          <a:lstStyle>
            <a:lvl1pPr marL="342900" indent="-342900">
              <a:buFont typeface="+mj-lt"/>
              <a:buNone/>
              <a:defRPr sz="2000" b="0">
                <a:latin typeface="Arial Black" pitchFamily="34" charset="0"/>
              </a:defRPr>
            </a:lvl1pPr>
            <a:lvl2pPr marL="569913" indent="-212725">
              <a:buClr>
                <a:schemeClr val="accent5"/>
              </a:buClr>
              <a:defRPr sz="2000" b="1"/>
            </a:lvl2pPr>
            <a:lvl3pPr marL="914400" indent="-223838">
              <a:buClr>
                <a:schemeClr val="accent5"/>
              </a:buClr>
              <a:defRPr sz="2000" b="1"/>
            </a:lvl3pPr>
            <a:lvl4pPr marL="1258888" indent="-231775">
              <a:buClr>
                <a:schemeClr val="accent5"/>
              </a:buClr>
              <a:defRPr sz="2000" b="1"/>
            </a:lvl4pPr>
            <a:lvl5pPr marL="1484313" indent="-225425">
              <a:buClr>
                <a:schemeClr val="accent5"/>
              </a:buClr>
              <a:defRPr sz="2000" b="1"/>
            </a:lvl5pPr>
          </a:lstStyle>
          <a:p>
            <a:pPr lvl="0"/>
            <a:r>
              <a:rPr lang="en-US" dirty="0"/>
              <a:t>	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21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4" y="990600"/>
            <a:ext cx="8915400" cy="5257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4379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52117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52117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727666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24685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245901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7654" y="3581400"/>
            <a:ext cx="4343400" cy="2667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715854" y="3581400"/>
            <a:ext cx="4267200" cy="2667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377667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4361471" cy="639762"/>
          </a:xfrm>
          <a:prstGeom prst="rect">
            <a:avLst/>
          </a:prstGeom>
        </p:spPr>
        <p:txBody>
          <a:bodyPr anchor="b"/>
          <a:lstStyle>
            <a:lvl1pPr marL="214313" indent="-214313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67654" y="1676400"/>
            <a:ext cx="4343400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370996" cy="639762"/>
          </a:xfrm>
          <a:prstGeom prst="rect">
            <a:avLst/>
          </a:prstGeom>
        </p:spPr>
        <p:txBody>
          <a:bodyPr anchor="b"/>
          <a:lstStyle>
            <a:lvl1pPr marL="204788" indent="-204788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346575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976963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654" y="990600"/>
            <a:ext cx="89154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5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4" r:id="rId1"/>
    <p:sldLayoutId id="2147484345" r:id="rId2"/>
    <p:sldLayoutId id="2147484346" r:id="rId3"/>
    <p:sldLayoutId id="2147484347" r:id="rId4"/>
    <p:sldLayoutId id="2147484348" r:id="rId5"/>
    <p:sldLayoutId id="2147484349" r:id="rId6"/>
    <p:sldLayoutId id="2147484350" r:id="rId7"/>
    <p:sldLayoutId id="2147484351" r:id="rId8"/>
    <p:sldLayoutId id="2147484352" r:id="rId9"/>
    <p:sldLayoutId id="2147484353" r:id="rId10"/>
    <p:sldLayoutId id="2147484354" r:id="rId11"/>
    <p:sldLayoutId id="2147484355" r:id="rId12"/>
    <p:sldLayoutId id="2147484356" r:id="rId13"/>
    <p:sldLayoutId id="2147484357" r:id="rId14"/>
    <p:sldLayoutId id="2147484358" r:id="rId15"/>
    <p:sldLayoutId id="2147484359" r:id="rId16"/>
    <p:sldLayoutId id="2147484360" r:id="rId17"/>
    <p:sldLayoutId id="2147484361" r:id="rId18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9pPr>
    </p:titleStyle>
    <p:bodyStyle>
      <a:lvl1pPr marL="209550" indent="-209550" algn="l" rtl="0" eaLnBrk="1" fontAlgn="base" hangingPunct="1">
        <a:lnSpc>
          <a:spcPct val="90000"/>
        </a:lnSpc>
        <a:spcBef>
          <a:spcPct val="65000"/>
        </a:spcBef>
        <a:spcAft>
          <a:spcPct val="0"/>
        </a:spcAft>
        <a:buClr>
          <a:schemeClr val="accent5"/>
        </a:buClr>
        <a:buFont typeface="Wingdings" pitchFamily="34" charset="2"/>
        <a:buChar char="Ø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95288" indent="-18415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accent5"/>
        </a:buClr>
        <a:buFont typeface="Symbol" pitchFamily="82" charset="2"/>
        <a:buChar char="·"/>
        <a:defRPr sz="1600">
          <a:solidFill>
            <a:schemeClr val="tx1"/>
          </a:solidFill>
          <a:latin typeface="+mn-lt"/>
        </a:defRPr>
      </a:lvl2pPr>
      <a:lvl3pPr marL="593725" indent="-1968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–"/>
        <a:defRPr sz="1600">
          <a:solidFill>
            <a:schemeClr val="tx1"/>
          </a:solidFill>
          <a:latin typeface="+mn-lt"/>
        </a:defRPr>
      </a:lvl3pPr>
      <a:lvl4pPr marL="792163" indent="-1968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»"/>
        <a:defRPr sz="1600">
          <a:solidFill>
            <a:schemeClr val="tx1"/>
          </a:solidFill>
          <a:latin typeface="+mn-lt"/>
        </a:defRPr>
      </a:lvl4pPr>
      <a:lvl5pPr marL="9779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›"/>
        <a:defRPr sz="1600">
          <a:solidFill>
            <a:schemeClr val="tx1"/>
          </a:solidFill>
          <a:latin typeface="+mn-lt"/>
        </a:defRPr>
      </a:lvl5pPr>
      <a:lvl6pPr marL="14351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6pPr>
      <a:lvl7pPr marL="18923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7pPr>
      <a:lvl8pPr marL="23495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8pPr>
      <a:lvl9pPr marL="28067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136" y="444508"/>
            <a:ext cx="8229600" cy="5216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136" y="982199"/>
            <a:ext cx="5332506" cy="332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7077" y="6420103"/>
            <a:ext cx="62603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420101"/>
            <a:ext cx="9144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04789" y="972237"/>
            <a:ext cx="8780462" cy="0"/>
          </a:xfrm>
          <a:prstGeom prst="line">
            <a:avLst/>
          </a:prstGeom>
          <a:ln w="635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1260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3" r:id="rId1"/>
    <p:sldLayoutId id="2147484424" r:id="rId2"/>
    <p:sldLayoutId id="2147484425" r:id="rId3"/>
  </p:sldLayoutIdLst>
  <p:txStyles>
    <p:titleStyle>
      <a:lvl1pPr algn="l" defTabSz="457189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189" rtl="0" eaLnBrk="1" latinLnBrk="0" hangingPunct="1">
        <a:spcBef>
          <a:spcPct val="20000"/>
        </a:spcBef>
        <a:buFont typeface="Arial"/>
        <a:buNone/>
        <a:defRPr sz="1000" kern="1200">
          <a:solidFill>
            <a:schemeClr val="tx1"/>
          </a:solidFill>
          <a:latin typeface="Arial"/>
          <a:ea typeface="+mn-ea"/>
          <a:cs typeface="Arial"/>
        </a:defRPr>
      </a:lvl1pPr>
      <a:lvl2pPr marL="742931" indent="-285743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5/24/2025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8998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504" r:id="rId1"/>
    <p:sldLayoutId id="2147484505" r:id="rId2"/>
    <p:sldLayoutId id="2147484506" r:id="rId3"/>
    <p:sldLayoutId id="2147484507" r:id="rId4"/>
    <p:sldLayoutId id="2147484508" r:id="rId5"/>
    <p:sldLayoutId id="2147484509" r:id="rId6"/>
    <p:sldLayoutId id="2147484510" r:id="rId7"/>
    <p:sldLayoutId id="2147484511" r:id="rId8"/>
    <p:sldLayoutId id="2147484512" r:id="rId9"/>
    <p:sldLayoutId id="2147484513" r:id="rId10"/>
    <p:sldLayoutId id="2147484514" r:id="rId11"/>
    <p:sldLayoutId id="2147484515" r:id="rId12"/>
    <p:sldLayoutId id="2147484516" r:id="rId13"/>
    <p:sldLayoutId id="2147484517" r:id="rId14"/>
    <p:sldLayoutId id="2147484518" r:id="rId15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https://files.constantcontact.com/4fdfceab001/4cd6bb01-03f4-42e5-8212-a383c9bfe9d8.png?rdr=true" TargetMode="External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package" Target="../embeddings/Microsoft_Excel_Worksheet1.xlsx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7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">
            <a:extLst>
              <a:ext uri="{FF2B5EF4-FFF2-40B4-BE49-F238E27FC236}">
                <a16:creationId xmlns:a16="http://schemas.microsoft.com/office/drawing/2014/main" id="{8C22DE07-B2C6-4253-B21A-6CF66957EE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930" y="5203893"/>
            <a:ext cx="8595884" cy="118802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500" dirty="0">
                <a:cs typeface="+mj-cs"/>
              </a:rPr>
              <a:t>GM Leadership Report – </a:t>
            </a:r>
            <a:br>
              <a:rPr lang="en-US" sz="3500" dirty="0">
                <a:cs typeface="+mj-cs"/>
              </a:rPr>
            </a:br>
            <a:r>
              <a:rPr lang="en-US" sz="3600" dirty="0">
                <a:cs typeface="+mj-cs"/>
              </a:rPr>
              <a:t>John Viola – General Manager</a:t>
            </a:r>
            <a:br>
              <a:rPr lang="en-US" sz="3100" dirty="0">
                <a:cs typeface="+mj-cs"/>
              </a:rPr>
            </a:br>
            <a:r>
              <a:rPr lang="en-US" sz="3100" dirty="0">
                <a:cs typeface="+mj-cs"/>
              </a:rPr>
              <a:t>Linda Martin </a:t>
            </a:r>
            <a:r>
              <a:rPr lang="en-US" sz="3100">
                <a:cs typeface="+mj-cs"/>
              </a:rPr>
              <a:t>– Senior Director </a:t>
            </a:r>
            <a:r>
              <a:rPr lang="en-US" sz="3100" dirty="0">
                <a:cs typeface="+mj-cs"/>
              </a:rPr>
              <a:t>of Administration</a:t>
            </a:r>
            <a:endParaRPr lang="en-US" sz="3400" dirty="0">
              <a:cs typeface="+mj-cs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40FC7D45-B3C2-E8AD-230D-0FB87D2ED046}"/>
              </a:ext>
            </a:extLst>
          </p:cNvPr>
          <p:cNvSpPr txBox="1">
            <a:spLocks/>
          </p:cNvSpPr>
          <p:nvPr/>
        </p:nvSpPr>
        <p:spPr>
          <a:xfrm>
            <a:off x="343930" y="6489577"/>
            <a:ext cx="2628900" cy="743462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 24, 2025</a:t>
            </a:r>
          </a:p>
        </p:txBody>
      </p:sp>
      <p:pic>
        <p:nvPicPr>
          <p:cNvPr id="4" name="Picture 3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C9FEA995-F781-F8C1-3149-A3A2DE1516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8862" y="1033140"/>
            <a:ext cx="3826276" cy="286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310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F10883-1DAA-802C-4834-2690211B3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7B6E8-163A-6BCE-142B-6C46B6BB9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Landscaping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935D5CDA-23DA-F02E-3766-34EC3B4BF790}"/>
              </a:ext>
            </a:extLst>
          </p:cNvPr>
          <p:cNvSpPr txBox="1">
            <a:spLocks/>
          </p:cNvSpPr>
          <p:nvPr/>
        </p:nvSpPr>
        <p:spPr>
          <a:xfrm>
            <a:off x="3313588" y="3091858"/>
            <a:ext cx="2252711" cy="2475817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Spring/Summer plants installed at all facilities and around Ocean Pines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6105558-CCB6-0840-5580-980CDC1EE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422558"/>
            <a:ext cx="3653162" cy="243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2184327-2617-E2C0-D387-BF9C5F69F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4327"/>
            <a:ext cx="3653159" cy="243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8C3F59F-B4CD-CDD8-D7FF-D78CCEC94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838" y="1894327"/>
            <a:ext cx="3653162" cy="243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942F3DC9-92C7-7804-0205-2F51CBD75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838" y="4418545"/>
            <a:ext cx="3653162" cy="243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4156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431856-D628-7914-6A3D-108176720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B1E1D-6E37-311A-4869-101F6CCE9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/>
              <a:t>Dog Park Gazebo</a:t>
            </a:r>
            <a:endParaRPr lang="en-US" dirty="0"/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6E2B9A29-D3FD-F683-2BB1-E0E54A85586C}"/>
              </a:ext>
            </a:extLst>
          </p:cNvPr>
          <p:cNvSpPr txBox="1">
            <a:spLocks/>
          </p:cNvSpPr>
          <p:nvPr/>
        </p:nvSpPr>
        <p:spPr>
          <a:xfrm>
            <a:off x="4625937" y="2476982"/>
            <a:ext cx="4340507" cy="1960798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Per request, rain structure (gazebo) to be installed at dog park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Seating for approximately 12-15 people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To be installed on small dog side of park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Approximate cost:  $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6,000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Estimated delivery in 6-8 weeks (Woodland Sheds)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7CED6B-91FE-9400-DF6E-3E44FDD1CB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418"/>
          <a:stretch/>
        </p:blipFill>
        <p:spPr>
          <a:xfrm rot="5400000">
            <a:off x="-335153" y="2233316"/>
            <a:ext cx="5010813" cy="434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06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B2D748-328C-336E-17FE-EBEAA4E47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F6309-622C-AFBA-C2DA-277599EFE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Gym Floor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EFBB3CB2-6A1B-F8C2-165B-68CD5C1ECD55}"/>
              </a:ext>
            </a:extLst>
          </p:cNvPr>
          <p:cNvSpPr txBox="1">
            <a:spLocks/>
          </p:cNvSpPr>
          <p:nvPr/>
        </p:nvSpPr>
        <p:spPr>
          <a:xfrm>
            <a:off x="257452" y="2166151"/>
            <a:ext cx="1979721" cy="2182854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New floor installation began on May 12</a:t>
            </a:r>
            <a:r>
              <a:rPr lang="en-US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 by Dynamic Sports Construction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Total cost:  $62,300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Completed May 17</a:t>
            </a:r>
            <a:r>
              <a:rPr lang="en-US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 – has to cure for a week</a:t>
            </a:r>
          </a:p>
        </p:txBody>
      </p:sp>
      <p:pic>
        <p:nvPicPr>
          <p:cNvPr id="4" name="Picture 3" descr="A large warehouse with a machine&#10;&#10;AI-generated content may be incorrect.">
            <a:extLst>
              <a:ext uri="{FF2B5EF4-FFF2-40B4-BE49-F238E27FC236}">
                <a16:creationId xmlns:a16="http://schemas.microsoft.com/office/drawing/2014/main" id="{60C5EEF6-A6FB-2E8D-1391-C4F78287D3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962" y="1873188"/>
            <a:ext cx="3258104" cy="2443577"/>
          </a:xfrm>
          <a:prstGeom prst="rect">
            <a:avLst/>
          </a:prstGeom>
        </p:spPr>
      </p:pic>
      <p:pic>
        <p:nvPicPr>
          <p:cNvPr id="6" name="Picture 5" descr="A person sweeping the floor&#10;&#10;AI-generated content may be incorrect.">
            <a:extLst>
              <a:ext uri="{FF2B5EF4-FFF2-40B4-BE49-F238E27FC236}">
                <a16:creationId xmlns:a16="http://schemas.microsoft.com/office/drawing/2014/main" id="{B19E3D8B-D9AD-9211-A430-6D65F801C6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961" y="4414421"/>
            <a:ext cx="3258105" cy="2443579"/>
          </a:xfrm>
          <a:prstGeom prst="rect">
            <a:avLst/>
          </a:prstGeom>
        </p:spPr>
      </p:pic>
      <p:pic>
        <p:nvPicPr>
          <p:cNvPr id="5" name="Picture 4" descr="A gym with a basketball court&#10;&#10;AI-generated content may be incorrect.">
            <a:extLst>
              <a:ext uri="{FF2B5EF4-FFF2-40B4-BE49-F238E27FC236}">
                <a16:creationId xmlns:a16="http://schemas.microsoft.com/office/drawing/2014/main" id="{8262540C-A311-BFF6-5798-6F53E866D2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897" y="1873187"/>
            <a:ext cx="3258103" cy="2443577"/>
          </a:xfrm>
          <a:prstGeom prst="rect">
            <a:avLst/>
          </a:prstGeom>
        </p:spPr>
      </p:pic>
      <p:pic>
        <p:nvPicPr>
          <p:cNvPr id="9" name="Picture 8" descr="A grey and yellow basketball court&#10;&#10;AI-generated content may be incorrect.">
            <a:extLst>
              <a:ext uri="{FF2B5EF4-FFF2-40B4-BE49-F238E27FC236}">
                <a16:creationId xmlns:a16="http://schemas.microsoft.com/office/drawing/2014/main" id="{72270137-EE5F-DCBD-A38A-B5AA66EF62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894" y="4414420"/>
            <a:ext cx="3258105" cy="244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322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45718E-EE6A-475F-6C5E-F2CC1FCF6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21D3C-CF58-45AD-0623-F68B5A7D1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Strategic Plan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FFA1C45F-6758-D43A-D220-E09F4AA870EB}"/>
              </a:ext>
            </a:extLst>
          </p:cNvPr>
          <p:cNvSpPr txBox="1">
            <a:spLocks/>
          </p:cNvSpPr>
          <p:nvPr/>
        </p:nvSpPr>
        <p:spPr>
          <a:xfrm>
            <a:off x="257452" y="1873188"/>
            <a:ext cx="8762261" cy="2475817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Plan adopted 2022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Fluid plan – updated regularly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Last update posted in March 2025 to Drainage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On target with rest of plan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Where can I find the strategic plan?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OPA Website:  Departments – General Manager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12CE68-A737-01CB-1A14-395C8DFE93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59" r="1359"/>
          <a:stretch/>
        </p:blipFill>
        <p:spPr>
          <a:xfrm>
            <a:off x="124287" y="4349005"/>
            <a:ext cx="8895426" cy="133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028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CPI Violation Dashboard</a:t>
            </a:r>
            <a:br>
              <a:rPr lang="en-US" b="1" u="sng" dirty="0">
                <a:solidFill>
                  <a:schemeClr val="tx1"/>
                </a:solidFill>
              </a:rPr>
            </a:br>
            <a:r>
              <a:rPr lang="en-US" b="1" u="sng" dirty="0">
                <a:solidFill>
                  <a:schemeClr val="tx1"/>
                </a:solidFill>
              </a:rPr>
              <a:t>April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5985384"/>
              </p:ext>
            </p:extLst>
          </p:nvPr>
        </p:nvGraphicFramePr>
        <p:xfrm>
          <a:off x="109536" y="3091340"/>
          <a:ext cx="8847908" cy="950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7832">
                  <a:extLst>
                    <a:ext uri="{9D8B030D-6E8A-4147-A177-3AD203B41FA5}">
                      <a16:colId xmlns:a16="http://schemas.microsoft.com/office/drawing/2014/main" val="497003325"/>
                    </a:ext>
                  </a:extLst>
                </a:gridCol>
                <a:gridCol w="2307832">
                  <a:extLst>
                    <a:ext uri="{9D8B030D-6E8A-4147-A177-3AD203B41FA5}">
                      <a16:colId xmlns:a16="http://schemas.microsoft.com/office/drawing/2014/main" val="1596258838"/>
                    </a:ext>
                  </a:extLst>
                </a:gridCol>
                <a:gridCol w="2479867">
                  <a:extLst>
                    <a:ext uri="{9D8B030D-6E8A-4147-A177-3AD203B41FA5}">
                      <a16:colId xmlns:a16="http://schemas.microsoft.com/office/drawing/2014/main" val="4124166728"/>
                    </a:ext>
                  </a:extLst>
                </a:gridCol>
                <a:gridCol w="1752377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34201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As of 4/1/25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New Violations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Closed Violations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As of 4/30/25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528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141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314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355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124391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BAD86D9-C03E-4A30-A454-1333AEBA4A40}"/>
              </a:ext>
            </a:extLst>
          </p:cNvPr>
          <p:cNvSpPr txBox="1"/>
          <p:nvPr/>
        </p:nvSpPr>
        <p:spPr>
          <a:xfrm>
            <a:off x="122598" y="2723080"/>
            <a:ext cx="3283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Violations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545EED-5BDB-2387-3FB6-2B720D18D314}"/>
              </a:ext>
            </a:extLst>
          </p:cNvPr>
          <p:cNvSpPr txBox="1"/>
          <p:nvPr/>
        </p:nvSpPr>
        <p:spPr>
          <a:xfrm>
            <a:off x="122598" y="4509848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141 violations initiated in April:  40 maintenance/trash/debris; 12 leaf maintenance/placement; 24 no permit;  14 signs; 3 trees; 47 miscellaneous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Miscellaneous violations includes easements, permit expiration, screening, trailers, unregistered/junk vehicles, vehicle parking, and wire/metal fencing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314 violations complied out; 355 remain open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80 maintenance/trash/debris; 63 leaf maintenance/placement; 77 no permit; 12 signs;        8 trees; 115 miscellaneous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92 of the 355 violations still open are in legal</a:t>
            </a:r>
          </a:p>
        </p:txBody>
      </p:sp>
    </p:spTree>
    <p:extLst>
      <p:ext uri="{BB962C8B-B14F-4D97-AF65-F5344CB8AC3E}">
        <p14:creationId xmlns:p14="http://schemas.microsoft.com/office/powerpoint/2010/main" val="15547114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Work Orders</a:t>
            </a:r>
            <a:br>
              <a:rPr lang="en-US" b="1" u="sng" dirty="0">
                <a:solidFill>
                  <a:schemeClr val="tx1"/>
                </a:solidFill>
              </a:rPr>
            </a:br>
            <a:r>
              <a:rPr lang="en-US" b="1" u="sng" dirty="0">
                <a:solidFill>
                  <a:schemeClr val="tx1"/>
                </a:solidFill>
              </a:rPr>
              <a:t>April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5480222"/>
              </p:ext>
            </p:extLst>
          </p:nvPr>
        </p:nvGraphicFramePr>
        <p:xfrm>
          <a:off x="571175" y="2521994"/>
          <a:ext cx="8046719" cy="1409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7722">
                  <a:extLst>
                    <a:ext uri="{9D8B030D-6E8A-4147-A177-3AD203B41FA5}">
                      <a16:colId xmlns:a16="http://schemas.microsoft.com/office/drawing/2014/main" val="497003325"/>
                    </a:ext>
                  </a:extLst>
                </a:gridCol>
                <a:gridCol w="2164411">
                  <a:extLst>
                    <a:ext uri="{9D8B030D-6E8A-4147-A177-3AD203B41FA5}">
                      <a16:colId xmlns:a16="http://schemas.microsoft.com/office/drawing/2014/main" val="1596258838"/>
                    </a:ext>
                  </a:extLst>
                </a:gridCol>
                <a:gridCol w="2204843">
                  <a:extLst>
                    <a:ext uri="{9D8B030D-6E8A-4147-A177-3AD203B41FA5}">
                      <a16:colId xmlns:a16="http://schemas.microsoft.com/office/drawing/2014/main" val="4124166728"/>
                    </a:ext>
                  </a:extLst>
                </a:gridCol>
                <a:gridCol w="1879743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34201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Open Work Orders as of 4/1/25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New Work Orders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Closed Work Orders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Open Work Orders as of 4/30/25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120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134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110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144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8124391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96AD777-9903-050C-60B7-A95C92E997D2}"/>
              </a:ext>
            </a:extLst>
          </p:cNvPr>
          <p:cNvSpPr txBox="1"/>
          <p:nvPr/>
        </p:nvSpPr>
        <p:spPr>
          <a:xfrm>
            <a:off x="1001195" y="4502597"/>
            <a:ext cx="73328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134 work orders initiated in April:  12 bulkhead;  50 drainage;                                       18 grounds/landscaping; 12 roads; 6 signs; 36 general maintenance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Majority still open in drainage (92):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Gill Sans MT" panose="020B0502020104020203"/>
              </a:rPr>
              <a:t>44 – over 30 days; 6 – over 60 days</a:t>
            </a:r>
          </a:p>
          <a:p>
            <a:pPr marL="1200150" lvl="2" indent="-285750" defTabSz="4572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Gill Sans MT" panose="020B0502020104020203"/>
              </a:rPr>
              <a:t>Average 1-4 work orders a day to complete depending upon severity</a:t>
            </a:r>
          </a:p>
        </p:txBody>
      </p:sp>
    </p:spTree>
    <p:extLst>
      <p:ext uri="{BB962C8B-B14F-4D97-AF65-F5344CB8AC3E}">
        <p14:creationId xmlns:p14="http://schemas.microsoft.com/office/powerpoint/2010/main" val="708287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139332"/>
            <a:ext cx="7524003" cy="1663343"/>
          </a:xfrm>
        </p:spPr>
        <p:txBody>
          <a:bodyPr>
            <a:noAutofit/>
          </a:bodyPr>
          <a:lstStyle/>
          <a:p>
            <a:pPr algn="ctr"/>
            <a:r>
              <a:rPr lang="en-US" u="sng" dirty="0">
                <a:solidFill>
                  <a:schemeClr val="tx1"/>
                </a:solidFill>
              </a:rPr>
              <a:t>Customer Service Dashboard</a:t>
            </a:r>
            <a:br>
              <a:rPr lang="en-US" b="0" u="sng" dirty="0">
                <a:solidFill>
                  <a:schemeClr val="tx1"/>
                </a:solidFill>
              </a:rPr>
            </a:br>
            <a:r>
              <a:rPr lang="en-US" sz="3200" b="0" u="sng" dirty="0">
                <a:solidFill>
                  <a:schemeClr val="tx1"/>
                </a:solidFill>
              </a:rPr>
              <a:t>(from info@oceanpines.org)</a:t>
            </a:r>
            <a:br>
              <a:rPr lang="en-US" sz="3200" b="0" u="sng" dirty="0">
                <a:solidFill>
                  <a:schemeClr val="tx1"/>
                </a:solidFill>
              </a:rPr>
            </a:br>
            <a:r>
              <a:rPr lang="en-US" u="sng" dirty="0">
                <a:solidFill>
                  <a:schemeClr val="tx1"/>
                </a:solidFill>
              </a:rPr>
              <a:t>April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84211"/>
              </p:ext>
            </p:extLst>
          </p:nvPr>
        </p:nvGraphicFramePr>
        <p:xfrm>
          <a:off x="2159726" y="2125434"/>
          <a:ext cx="4977921" cy="2537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7906">
                  <a:extLst>
                    <a:ext uri="{9D8B030D-6E8A-4147-A177-3AD203B41FA5}">
                      <a16:colId xmlns:a16="http://schemas.microsoft.com/office/drawing/2014/main" val="160533530"/>
                    </a:ext>
                  </a:extLst>
                </a:gridCol>
                <a:gridCol w="2520015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227651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Type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 Received – Apr.</a:t>
                      </a:r>
                    </a:p>
                  </a:txBody>
                  <a:tcPr marL="68580" marR="68580" marT="34290" marB="34290" anchor="b"/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Amenities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769008789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CPI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58475169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Drainage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924032667"/>
                  </a:ext>
                </a:extLst>
              </a:tr>
              <a:tr h="317588">
                <a:tc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</a:rPr>
                        <a:t>General </a:t>
                      </a:r>
                      <a:endParaRPr lang="en-US" sz="1800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79019372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Public Works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62857128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TOTAL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02448314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97C8FB9E-F9E1-9DA5-4E9C-7C66AD0CD3AF}"/>
              </a:ext>
            </a:extLst>
          </p:cNvPr>
          <p:cNvPicPr>
            <a:picLocks noChangeAspect="1" noChangeArrowheads="1"/>
          </p:cNvPicPr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0" y="4802772"/>
            <a:ext cx="3708179" cy="19576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342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97EA66B-2AAB-42B0-9F9D-38920D8D8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723899" y="885433"/>
            <a:ext cx="7696201" cy="2543567"/>
          </a:xfrm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cs typeface="+mj-cs"/>
              </a:rPr>
              <a:t>Financials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360EBE3-31BB-422F-AA87-FA3873DAE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0800000">
            <a:off x="0" y="5388384"/>
            <a:ext cx="9144000" cy="1469616"/>
          </a:xfrm>
          <a:custGeom>
            <a:avLst/>
            <a:gdLst>
              <a:gd name="connsiteX0" fmla="*/ 6113881 w 12192000"/>
              <a:gd name="connsiteY0" fmla="*/ 1469616 h 1469616"/>
              <a:gd name="connsiteX1" fmla="*/ 6101181 w 12192000"/>
              <a:gd name="connsiteY1" fmla="*/ 1469616 h 1469616"/>
              <a:gd name="connsiteX2" fmla="*/ 6090598 w 12192000"/>
              <a:gd name="connsiteY2" fmla="*/ 1469616 h 1469616"/>
              <a:gd name="connsiteX3" fmla="*/ 6077897 w 12192000"/>
              <a:gd name="connsiteY3" fmla="*/ 1464854 h 1469616"/>
              <a:gd name="connsiteX4" fmla="*/ 6065198 w 12192000"/>
              <a:gd name="connsiteY4" fmla="*/ 1460091 h 1469616"/>
              <a:gd name="connsiteX5" fmla="*/ 6056731 w 12192000"/>
              <a:gd name="connsiteY5" fmla="*/ 1456916 h 1469616"/>
              <a:gd name="connsiteX6" fmla="*/ 5678033 w 12192000"/>
              <a:gd name="connsiteY6" fmla="*/ 1172892 h 1469616"/>
              <a:gd name="connsiteX7" fmla="*/ 0 w 12192000"/>
              <a:gd name="connsiteY7" fmla="*/ 1172892 h 1469616"/>
              <a:gd name="connsiteX8" fmla="*/ 0 w 12192000"/>
              <a:gd name="connsiteY8" fmla="*/ 1162370 h 1469616"/>
              <a:gd name="connsiteX9" fmla="*/ 0 w 12192000"/>
              <a:gd name="connsiteY9" fmla="*/ 403347 h 1469616"/>
              <a:gd name="connsiteX10" fmla="*/ 0 w 12192000"/>
              <a:gd name="connsiteY10" fmla="*/ 0 h 1469616"/>
              <a:gd name="connsiteX11" fmla="*/ 12192000 w 12192000"/>
              <a:gd name="connsiteY11" fmla="*/ 0 h 1469616"/>
              <a:gd name="connsiteX12" fmla="*/ 12192000 w 12192000"/>
              <a:gd name="connsiteY12" fmla="*/ 403347 h 1469616"/>
              <a:gd name="connsiteX13" fmla="*/ 12192000 w 12192000"/>
              <a:gd name="connsiteY13" fmla="*/ 1162370 h 1469616"/>
              <a:gd name="connsiteX14" fmla="*/ 12192000 w 12192000"/>
              <a:gd name="connsiteY14" fmla="*/ 1172892 h 1469616"/>
              <a:gd name="connsiteX15" fmla="*/ 6524330 w 12192000"/>
              <a:gd name="connsiteY15" fmla="*/ 1172892 h 1469616"/>
              <a:gd name="connsiteX16" fmla="*/ 6145631 w 12192000"/>
              <a:gd name="connsiteY16" fmla="*/ 1456916 h 1469616"/>
              <a:gd name="connsiteX17" fmla="*/ 6137163 w 12192000"/>
              <a:gd name="connsiteY17" fmla="*/ 1460091 h 1469616"/>
              <a:gd name="connsiteX18" fmla="*/ 6124463 w 12192000"/>
              <a:gd name="connsiteY18" fmla="*/ 1464854 h 1469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469616">
                <a:moveTo>
                  <a:pt x="6113881" y="1469616"/>
                </a:moveTo>
                <a:lnTo>
                  <a:pt x="6101181" y="1469616"/>
                </a:lnTo>
                <a:lnTo>
                  <a:pt x="6090598" y="1469616"/>
                </a:lnTo>
                <a:lnTo>
                  <a:pt x="6077897" y="1464854"/>
                </a:lnTo>
                <a:lnTo>
                  <a:pt x="6065198" y="1460091"/>
                </a:lnTo>
                <a:lnTo>
                  <a:pt x="6056731" y="1456916"/>
                </a:lnTo>
                <a:lnTo>
                  <a:pt x="5678033" y="1172892"/>
                </a:lnTo>
                <a:lnTo>
                  <a:pt x="0" y="1172892"/>
                </a:lnTo>
                <a:lnTo>
                  <a:pt x="0" y="1162370"/>
                </a:lnTo>
                <a:lnTo>
                  <a:pt x="0" y="403347"/>
                </a:lnTo>
                <a:lnTo>
                  <a:pt x="0" y="0"/>
                </a:lnTo>
                <a:lnTo>
                  <a:pt x="12192000" y="0"/>
                </a:lnTo>
                <a:lnTo>
                  <a:pt x="12192000" y="403347"/>
                </a:lnTo>
                <a:lnTo>
                  <a:pt x="12192000" y="1162370"/>
                </a:lnTo>
                <a:lnTo>
                  <a:pt x="12192000" y="1172892"/>
                </a:lnTo>
                <a:lnTo>
                  <a:pt x="6524330" y="1172892"/>
                </a:lnTo>
                <a:lnTo>
                  <a:pt x="6145631" y="1456916"/>
                </a:lnTo>
                <a:lnTo>
                  <a:pt x="6137163" y="1460091"/>
                </a:lnTo>
                <a:lnTo>
                  <a:pt x="6124463" y="1464854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867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219" y="337610"/>
            <a:ext cx="5623560" cy="110562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>
                <a:latin typeface="Century Gothic" panose="020B0502020202020204" pitchFamily="34" charset="0"/>
              </a:rPr>
              <a:t>UNAUDITED “FLASH” ESTIMATE</a:t>
            </a:r>
            <a:br>
              <a:rPr lang="en-US" sz="2700" dirty="0">
                <a:latin typeface="Century Gothic" panose="020B0502020202020204" pitchFamily="34" charset="0"/>
              </a:rPr>
            </a:br>
            <a:r>
              <a:rPr lang="en-US" sz="2700" dirty="0">
                <a:latin typeface="Century Gothic" panose="020B0502020202020204" pitchFamily="34" charset="0"/>
              </a:rPr>
              <a:t>FINANCIAL CHANGE</a:t>
            </a:r>
            <a:br>
              <a:rPr lang="en-US" sz="2700" dirty="0">
                <a:latin typeface="Century Gothic" panose="020B0502020202020204" pitchFamily="34" charset="0"/>
              </a:rPr>
            </a:br>
            <a:r>
              <a:rPr lang="en-US" sz="2700" dirty="0">
                <a:latin typeface="Century Gothic" panose="020B0502020202020204" pitchFamily="34" charset="0"/>
              </a:rPr>
              <a:t>MONTH OF APRIL 2025</a:t>
            </a:r>
            <a:endParaRPr lang="en-US" sz="2025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EA52B43-19FA-4221-AEE4-462E04F3AFA6}"/>
              </a:ext>
            </a:extLst>
          </p:cNvPr>
          <p:cNvGraphicFramePr>
            <a:graphicFrameLocks noGrp="1"/>
          </p:cNvGraphicFramePr>
          <p:nvPr/>
        </p:nvGraphicFramePr>
        <p:xfrm>
          <a:off x="1348740" y="2600335"/>
          <a:ext cx="6446519" cy="2335161"/>
        </p:xfrm>
        <a:graphic>
          <a:graphicData uri="http://schemas.openxmlformats.org/drawingml/2006/table">
            <a:tbl>
              <a:tblPr>
                <a:tableStyleId>{5202B0CA-FC54-4496-8BCA-5EF66A818D29}</a:tableStyleId>
              </a:tblPr>
              <a:tblGrid>
                <a:gridCol w="1971203">
                  <a:extLst>
                    <a:ext uri="{9D8B030D-6E8A-4147-A177-3AD203B41FA5}">
                      <a16:colId xmlns:a16="http://schemas.microsoft.com/office/drawing/2014/main" val="1529911752"/>
                    </a:ext>
                  </a:extLst>
                </a:gridCol>
                <a:gridCol w="1482008">
                  <a:extLst>
                    <a:ext uri="{9D8B030D-6E8A-4147-A177-3AD203B41FA5}">
                      <a16:colId xmlns:a16="http://schemas.microsoft.com/office/drawing/2014/main" val="1196787798"/>
                    </a:ext>
                  </a:extLst>
                </a:gridCol>
                <a:gridCol w="1541150">
                  <a:extLst>
                    <a:ext uri="{9D8B030D-6E8A-4147-A177-3AD203B41FA5}">
                      <a16:colId xmlns:a16="http://schemas.microsoft.com/office/drawing/2014/main" val="1193626519"/>
                    </a:ext>
                  </a:extLst>
                </a:gridCol>
                <a:gridCol w="1452158">
                  <a:extLst>
                    <a:ext uri="{9D8B030D-6E8A-4147-A177-3AD203B41FA5}">
                      <a16:colId xmlns:a16="http://schemas.microsoft.com/office/drawing/2014/main" val="3714425827"/>
                    </a:ext>
                  </a:extLst>
                </a:gridCol>
              </a:tblGrid>
              <a:tr h="31431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April (In 000’s)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703382"/>
                  </a:ext>
                </a:extLst>
              </a:tr>
              <a:tr h="34079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Budget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Current Year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Favor/ (</a:t>
                      </a:r>
                      <a:r>
                        <a:rPr lang="en-US" sz="1200" u="none" strike="noStrike" dirty="0" err="1">
                          <a:effectLst/>
                        </a:rPr>
                        <a:t>Unfavor</a:t>
                      </a:r>
                      <a:r>
                        <a:rPr lang="en-US" sz="1200" u="none" strike="noStrike" dirty="0">
                          <a:effectLst/>
                        </a:rPr>
                        <a:t>) vs. Budget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231670456"/>
                  </a:ext>
                </a:extLst>
              </a:tr>
              <a:tr h="231194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9768013"/>
                  </a:ext>
                </a:extLst>
              </a:tr>
              <a:tr h="238558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399997"/>
                  </a:ext>
                </a:extLst>
              </a:tr>
              <a:tr h="3873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Net Revenues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$457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 $517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$60 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147305317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Expenses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1,388  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 1,377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 11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481779007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Net Operating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($931)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 ($860)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$71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2021347524"/>
                  </a:ext>
                </a:extLst>
              </a:tr>
            </a:tbl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BD57F0-C576-4D33-9D5C-8AA05477F7A7}"/>
              </a:ext>
            </a:extLst>
          </p:cNvPr>
          <p:cNvCxnSpPr/>
          <p:nvPr/>
        </p:nvCxnSpPr>
        <p:spPr>
          <a:xfrm>
            <a:off x="3605346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3FF8C9-394A-4DB1-B0B7-27187982C27B}"/>
              </a:ext>
            </a:extLst>
          </p:cNvPr>
          <p:cNvCxnSpPr/>
          <p:nvPr/>
        </p:nvCxnSpPr>
        <p:spPr>
          <a:xfrm>
            <a:off x="3605346" y="4613232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E8791C-6187-4DB4-AC51-A3441D2C644F}"/>
              </a:ext>
            </a:extLst>
          </p:cNvPr>
          <p:cNvCxnSpPr/>
          <p:nvPr/>
        </p:nvCxnSpPr>
        <p:spPr>
          <a:xfrm>
            <a:off x="5164725" y="4966221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4BCDB8-FD88-44B1-926B-CAF5B511EF42}"/>
              </a:ext>
            </a:extLst>
          </p:cNvPr>
          <p:cNvCxnSpPr/>
          <p:nvPr/>
        </p:nvCxnSpPr>
        <p:spPr>
          <a:xfrm>
            <a:off x="5164725" y="4622794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BE8885-3D74-48CC-831A-3D441959FAC2}"/>
              </a:ext>
            </a:extLst>
          </p:cNvPr>
          <p:cNvCxnSpPr/>
          <p:nvPr/>
        </p:nvCxnSpPr>
        <p:spPr>
          <a:xfrm>
            <a:off x="6560820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3EE72A-EF33-4FB1-8F07-9D325E592EAB}"/>
              </a:ext>
            </a:extLst>
          </p:cNvPr>
          <p:cNvCxnSpPr/>
          <p:nvPr/>
        </p:nvCxnSpPr>
        <p:spPr>
          <a:xfrm>
            <a:off x="6613067" y="4613331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449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2741" y="0"/>
            <a:ext cx="6138516" cy="1509204"/>
          </a:xfrm>
        </p:spPr>
        <p:txBody>
          <a:bodyPr>
            <a:normAutofit/>
          </a:bodyPr>
          <a:lstStyle/>
          <a:p>
            <a:pPr algn="ctr"/>
            <a:r>
              <a:rPr lang="en-US" sz="2000" dirty="0">
                <a:latin typeface="Century Gothic" panose="020B0502020202020204" pitchFamily="34" charset="0"/>
              </a:rPr>
              <a:t>UNAUDITED “FLASH” ESTIMATE APRIL</a:t>
            </a:r>
            <a:br>
              <a:rPr lang="en-US" sz="2000" dirty="0">
                <a:latin typeface="Century Gothic" panose="020B0502020202020204" pitchFamily="34" charset="0"/>
              </a:rPr>
            </a:br>
            <a:r>
              <a:rPr lang="en-US" sz="2000" dirty="0">
                <a:latin typeface="Century Gothic" panose="020B0502020202020204" pitchFamily="34" charset="0"/>
              </a:rPr>
              <a:t>FAVOR/(UNFAVORABLE) VS. BUDGET (IN 000’s)</a:t>
            </a:r>
            <a:br>
              <a:rPr lang="en-US" sz="2000" dirty="0">
                <a:latin typeface="Franklin Gothic Medium" panose="020B0603020102020204" pitchFamily="34" charset="0"/>
              </a:rPr>
            </a:br>
            <a:endParaRPr lang="en-US" sz="2000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51FE97F5-49DA-4AF4-ACAC-3E7281E896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2037737"/>
              </p:ext>
            </p:extLst>
          </p:nvPr>
        </p:nvGraphicFramePr>
        <p:xfrm>
          <a:off x="1628393" y="2218775"/>
          <a:ext cx="5887212" cy="4359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9401">
                  <a:extLst>
                    <a:ext uri="{9D8B030D-6E8A-4147-A177-3AD203B41FA5}">
                      <a16:colId xmlns:a16="http://schemas.microsoft.com/office/drawing/2014/main" val="2078890817"/>
                    </a:ext>
                  </a:extLst>
                </a:gridCol>
                <a:gridCol w="2477811">
                  <a:extLst>
                    <a:ext uri="{9D8B030D-6E8A-4147-A177-3AD203B41FA5}">
                      <a16:colId xmlns:a16="http://schemas.microsoft.com/office/drawing/2014/main" val="1772542581"/>
                    </a:ext>
                  </a:extLst>
                </a:gridCol>
              </a:tblGrid>
              <a:tr h="53161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Department/Amenity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Favorable/(Unfavorable)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9879345"/>
                  </a:ext>
                </a:extLst>
              </a:tr>
              <a:tr h="30892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Administration (net)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 27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830537750"/>
                  </a:ext>
                </a:extLst>
              </a:tr>
              <a:tr h="30892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Police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 77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18696972"/>
                  </a:ext>
                </a:extLst>
              </a:tr>
              <a:tr h="30892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Rec &amp; Parks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 26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37732299"/>
                  </a:ext>
                </a:extLst>
              </a:tr>
              <a:tr h="30892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Public Works/Gen </a:t>
                      </a:r>
                      <a:r>
                        <a:rPr lang="en-US" sz="1200" dirty="0" err="1"/>
                        <a:t>Maint</a:t>
                      </a:r>
                      <a:r>
                        <a:rPr lang="en-US" sz="1200" dirty="0"/>
                        <a:t>/CPI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(72)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387950552"/>
                  </a:ext>
                </a:extLst>
              </a:tr>
              <a:tr h="30892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Golf Ops + Maintenance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30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52627924"/>
                  </a:ext>
                </a:extLst>
              </a:tr>
              <a:tr h="30892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Aquatics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15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15593443"/>
                  </a:ext>
                </a:extLst>
              </a:tr>
              <a:tr h="332366">
                <a:tc>
                  <a:txBody>
                    <a:bodyPr/>
                    <a:lstStyle/>
                    <a:p>
                      <a:r>
                        <a:rPr lang="en-US" sz="1200" dirty="0"/>
                        <a:t>Racquet Sports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 (5)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09961605"/>
                  </a:ext>
                </a:extLst>
              </a:tr>
              <a:tr h="332366">
                <a:tc>
                  <a:txBody>
                    <a:bodyPr/>
                    <a:lstStyle/>
                    <a:p>
                      <a:r>
                        <a:rPr lang="en-US" sz="1200" dirty="0"/>
                        <a:t>Yacht Club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(22)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0705006"/>
                  </a:ext>
                </a:extLst>
              </a:tr>
              <a:tr h="40436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Beach Parking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/>
                        <a:t>   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67960662"/>
                  </a:ext>
                </a:extLst>
              </a:tr>
              <a:tr h="46618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Other Net (Clubhouse Grille, Beach Club, Marinas)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/>
                        <a:t>  (10)   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40162042"/>
                  </a:ext>
                </a:extLst>
              </a:tr>
              <a:tr h="439141">
                <a:tc>
                  <a:txBody>
                    <a:bodyPr/>
                    <a:lstStyle/>
                    <a:p>
                      <a:r>
                        <a:rPr lang="en-US" sz="1200" dirty="0"/>
                        <a:t>               </a:t>
                      </a:r>
                      <a:r>
                        <a:rPr lang="en-US" sz="1200" b="1" dirty="0"/>
                        <a:t>TOTAL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$71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58657457"/>
                  </a:ext>
                </a:extLst>
              </a:tr>
            </a:tbl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A069AC-E94D-40E5-9EDF-5E65AB9AC418}"/>
              </a:ext>
            </a:extLst>
          </p:cNvPr>
          <p:cNvCxnSpPr>
            <a:cxnSpLocks/>
          </p:cNvCxnSpPr>
          <p:nvPr/>
        </p:nvCxnSpPr>
        <p:spPr>
          <a:xfrm>
            <a:off x="5728681" y="6961373"/>
            <a:ext cx="66380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9BB0CDF-5ABB-387D-8A08-0F31CC442672}"/>
              </a:ext>
            </a:extLst>
          </p:cNvPr>
          <p:cNvCxnSpPr>
            <a:cxnSpLocks/>
          </p:cNvCxnSpPr>
          <p:nvPr/>
        </p:nvCxnSpPr>
        <p:spPr>
          <a:xfrm>
            <a:off x="5728681" y="5806701"/>
            <a:ext cx="66380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4721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FE8DED1-24FF-4A79-873B-ECE3ABE73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AA6A048-501A-4387-906B-B8A8543E7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819" y="643467"/>
            <a:ext cx="8188361" cy="5571066"/>
          </a:xfrm>
          <a:custGeom>
            <a:avLst/>
            <a:gdLst>
              <a:gd name="connsiteX0" fmla="*/ 195712 w 10917814"/>
              <a:gd name="connsiteY0" fmla="*/ 0 h 5571066"/>
              <a:gd name="connsiteX1" fmla="*/ 5062165 w 10917814"/>
              <a:gd name="connsiteY1" fmla="*/ 0 h 5571066"/>
              <a:gd name="connsiteX2" fmla="*/ 5419638 w 10917814"/>
              <a:gd name="connsiteY2" fmla="*/ 268105 h 5571066"/>
              <a:gd name="connsiteX3" fmla="*/ 5428105 w 10917814"/>
              <a:gd name="connsiteY3" fmla="*/ 271280 h 5571066"/>
              <a:gd name="connsiteX4" fmla="*/ 5440804 w 10917814"/>
              <a:gd name="connsiteY4" fmla="*/ 276043 h 5571066"/>
              <a:gd name="connsiteX5" fmla="*/ 5453505 w 10917814"/>
              <a:gd name="connsiteY5" fmla="*/ 280805 h 5571066"/>
              <a:gd name="connsiteX6" fmla="*/ 5464088 w 10917814"/>
              <a:gd name="connsiteY6" fmla="*/ 280805 h 5571066"/>
              <a:gd name="connsiteX7" fmla="*/ 5476788 w 10917814"/>
              <a:gd name="connsiteY7" fmla="*/ 280805 h 5571066"/>
              <a:gd name="connsiteX8" fmla="*/ 5487371 w 10917814"/>
              <a:gd name="connsiteY8" fmla="*/ 276043 h 5571066"/>
              <a:gd name="connsiteX9" fmla="*/ 5500071 w 10917814"/>
              <a:gd name="connsiteY9" fmla="*/ 271280 h 5571066"/>
              <a:gd name="connsiteX10" fmla="*/ 5508538 w 10917814"/>
              <a:gd name="connsiteY10" fmla="*/ 268105 h 5571066"/>
              <a:gd name="connsiteX11" fmla="*/ 5866011 w 10917814"/>
              <a:gd name="connsiteY11" fmla="*/ 0 h 5571066"/>
              <a:gd name="connsiteX12" fmla="*/ 10722102 w 10917814"/>
              <a:gd name="connsiteY12" fmla="*/ 0 h 5571066"/>
              <a:gd name="connsiteX13" fmla="*/ 10917814 w 10917814"/>
              <a:gd name="connsiteY13" fmla="*/ 195712 h 5571066"/>
              <a:gd name="connsiteX14" fmla="*/ 10917814 w 10917814"/>
              <a:gd name="connsiteY14" fmla="*/ 5375354 h 5571066"/>
              <a:gd name="connsiteX15" fmla="*/ 10722102 w 10917814"/>
              <a:gd name="connsiteY15" fmla="*/ 5571066 h 5571066"/>
              <a:gd name="connsiteX16" fmla="*/ 195712 w 10917814"/>
              <a:gd name="connsiteY16" fmla="*/ 5571066 h 5571066"/>
              <a:gd name="connsiteX17" fmla="*/ 0 w 10917814"/>
              <a:gd name="connsiteY17" fmla="*/ 5375354 h 5571066"/>
              <a:gd name="connsiteX18" fmla="*/ 0 w 10917814"/>
              <a:gd name="connsiteY18" fmla="*/ 195712 h 5571066"/>
              <a:gd name="connsiteX19" fmla="*/ 195712 w 10917814"/>
              <a:gd name="connsiteY19" fmla="*/ 0 h 5571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917814" h="5571066">
                <a:moveTo>
                  <a:pt x="195712" y="0"/>
                </a:moveTo>
                <a:lnTo>
                  <a:pt x="5062165" y="0"/>
                </a:lnTo>
                <a:lnTo>
                  <a:pt x="5419638" y="268105"/>
                </a:lnTo>
                <a:lnTo>
                  <a:pt x="5428105" y="271280"/>
                </a:lnTo>
                <a:lnTo>
                  <a:pt x="5440804" y="276043"/>
                </a:lnTo>
                <a:lnTo>
                  <a:pt x="5453505" y="280805"/>
                </a:lnTo>
                <a:lnTo>
                  <a:pt x="5464088" y="280805"/>
                </a:lnTo>
                <a:lnTo>
                  <a:pt x="5476788" y="280805"/>
                </a:lnTo>
                <a:lnTo>
                  <a:pt x="5487371" y="276043"/>
                </a:lnTo>
                <a:lnTo>
                  <a:pt x="5500071" y="271280"/>
                </a:lnTo>
                <a:lnTo>
                  <a:pt x="5508538" y="268105"/>
                </a:lnTo>
                <a:lnTo>
                  <a:pt x="5866011" y="0"/>
                </a:lnTo>
                <a:lnTo>
                  <a:pt x="10722102" y="0"/>
                </a:lnTo>
                <a:cubicBezTo>
                  <a:pt x="10830191" y="0"/>
                  <a:pt x="10917814" y="87623"/>
                  <a:pt x="10917814" y="195712"/>
                </a:cubicBezTo>
                <a:lnTo>
                  <a:pt x="10917814" y="5375354"/>
                </a:lnTo>
                <a:cubicBezTo>
                  <a:pt x="10917814" y="5483443"/>
                  <a:pt x="10830191" y="5571066"/>
                  <a:pt x="10722102" y="5571066"/>
                </a:cubicBezTo>
                <a:lnTo>
                  <a:pt x="195712" y="5571066"/>
                </a:lnTo>
                <a:cubicBezTo>
                  <a:pt x="87623" y="5571066"/>
                  <a:pt x="0" y="5483443"/>
                  <a:pt x="0" y="5375354"/>
                </a:cubicBezTo>
                <a:lnTo>
                  <a:pt x="0" y="195712"/>
                </a:lnTo>
                <a:cubicBezTo>
                  <a:pt x="0" y="87623"/>
                  <a:pt x="87623" y="0"/>
                  <a:pt x="195712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A06C59-3F02-F27D-BA1E-8E9684FDB7F5}"/>
              </a:ext>
            </a:extLst>
          </p:cNvPr>
          <p:cNvSpPr txBox="1"/>
          <p:nvPr/>
        </p:nvSpPr>
        <p:spPr>
          <a:xfrm>
            <a:off x="639192" y="1154097"/>
            <a:ext cx="7647501" cy="4873834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 marL="0" lvl="0" defTabSz="457200">
              <a:lnSpc>
                <a:spcPct val="120000"/>
              </a:lnSpc>
              <a:spcBef>
                <a:spcPct val="0"/>
              </a:spcBef>
            </a:pPr>
            <a:r>
              <a:rPr lang="en-US" sz="2000" b="1" u="sng" dirty="0">
                <a:latin typeface="+mj-lt"/>
                <a:ea typeface="+mj-ea"/>
                <a:cs typeface="+mj-cs"/>
              </a:rPr>
              <a:t>Initiatives</a:t>
            </a:r>
            <a:endParaRPr lang="en-US" sz="2000" dirty="0">
              <a:latin typeface="+mj-lt"/>
              <a:ea typeface="+mj-ea"/>
              <a:cs typeface="+mj-cs"/>
            </a:endParaRP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OPVFD Firehouse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Racquet Sports Building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Bocce Ball Courts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Irrigation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Safety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Landscaping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Dog Park Gazebo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Gym Floor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Strategic Plan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M</a:t>
            </a:r>
            <a:r>
              <a:rPr lang="en-US" spc="0" baseline="0" dirty="0">
                <a:latin typeface="+mj-lt"/>
                <a:ea typeface="+mj-ea"/>
                <a:cs typeface="+mj-cs"/>
              </a:rPr>
              <a:t>etrics</a:t>
            </a:r>
          </a:p>
        </p:txBody>
      </p:sp>
    </p:spTree>
    <p:extLst>
      <p:ext uri="{BB962C8B-B14F-4D97-AF65-F5344CB8AC3E}">
        <p14:creationId xmlns:p14="http://schemas.microsoft.com/office/powerpoint/2010/main" val="4293288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219" y="513317"/>
            <a:ext cx="5623560" cy="77351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>
                <a:latin typeface="Century Gothic" panose="020B0502020202020204" pitchFamily="34" charset="0"/>
              </a:rPr>
              <a:t>UNAUDITED “FLASH” ESTIMATE</a:t>
            </a:r>
            <a:br>
              <a:rPr lang="en-US" sz="2700" dirty="0">
                <a:latin typeface="Century Gothic" panose="020B0502020202020204" pitchFamily="34" charset="0"/>
              </a:rPr>
            </a:br>
            <a:r>
              <a:rPr lang="en-US" sz="2700" dirty="0">
                <a:latin typeface="Century Gothic" panose="020B0502020202020204" pitchFamily="34" charset="0"/>
              </a:rPr>
              <a:t>YTD APRIL 2025</a:t>
            </a:r>
            <a:endParaRPr lang="en-US" sz="2025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EA52B43-19FA-4221-AEE4-462E04F3AFA6}"/>
              </a:ext>
            </a:extLst>
          </p:cNvPr>
          <p:cNvGraphicFramePr>
            <a:graphicFrameLocks noGrp="1"/>
          </p:cNvGraphicFramePr>
          <p:nvPr/>
        </p:nvGraphicFramePr>
        <p:xfrm>
          <a:off x="1348740" y="2628910"/>
          <a:ext cx="6446519" cy="2293480"/>
        </p:xfrm>
        <a:graphic>
          <a:graphicData uri="http://schemas.openxmlformats.org/drawingml/2006/table">
            <a:tbl>
              <a:tblPr>
                <a:tableStyleId>{5202B0CA-FC54-4496-8BCA-5EF66A818D29}</a:tableStyleId>
              </a:tblPr>
              <a:tblGrid>
                <a:gridCol w="1971203">
                  <a:extLst>
                    <a:ext uri="{9D8B030D-6E8A-4147-A177-3AD203B41FA5}">
                      <a16:colId xmlns:a16="http://schemas.microsoft.com/office/drawing/2014/main" val="1529911752"/>
                    </a:ext>
                  </a:extLst>
                </a:gridCol>
                <a:gridCol w="1482008">
                  <a:extLst>
                    <a:ext uri="{9D8B030D-6E8A-4147-A177-3AD203B41FA5}">
                      <a16:colId xmlns:a16="http://schemas.microsoft.com/office/drawing/2014/main" val="1196787798"/>
                    </a:ext>
                  </a:extLst>
                </a:gridCol>
                <a:gridCol w="1541150">
                  <a:extLst>
                    <a:ext uri="{9D8B030D-6E8A-4147-A177-3AD203B41FA5}">
                      <a16:colId xmlns:a16="http://schemas.microsoft.com/office/drawing/2014/main" val="1193626519"/>
                    </a:ext>
                  </a:extLst>
                </a:gridCol>
                <a:gridCol w="1452158">
                  <a:extLst>
                    <a:ext uri="{9D8B030D-6E8A-4147-A177-3AD203B41FA5}">
                      <a16:colId xmlns:a16="http://schemas.microsoft.com/office/drawing/2014/main" val="3714425827"/>
                    </a:ext>
                  </a:extLst>
                </a:gridCol>
              </a:tblGrid>
              <a:tr h="272634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April YTD (In 000’s)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703382"/>
                  </a:ext>
                </a:extLst>
              </a:tr>
              <a:tr h="34079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Budget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Current Year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Favor/ (</a:t>
                      </a:r>
                      <a:r>
                        <a:rPr lang="en-US" sz="1200" u="none" strike="noStrike" dirty="0" err="1">
                          <a:effectLst/>
                        </a:rPr>
                        <a:t>Unfavor</a:t>
                      </a:r>
                      <a:r>
                        <a:rPr lang="en-US" sz="1200" u="none" strike="noStrike" dirty="0">
                          <a:effectLst/>
                        </a:rPr>
                        <a:t>) vs. Budget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231670456"/>
                  </a:ext>
                </a:extLst>
              </a:tr>
              <a:tr h="231194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9768013"/>
                  </a:ext>
                </a:extLst>
              </a:tr>
              <a:tr h="238558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399997"/>
                  </a:ext>
                </a:extLst>
              </a:tr>
              <a:tr h="3873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Net Revenues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$15,260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$15,732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$472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147305317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Expenses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15,260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14,726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534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481779007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Net Operating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 $0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  $1,006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$1,006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2021347524"/>
                  </a:ext>
                </a:extLst>
              </a:tr>
            </a:tbl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BD57F0-C576-4D33-9D5C-8AA05477F7A7}"/>
              </a:ext>
            </a:extLst>
          </p:cNvPr>
          <p:cNvCxnSpPr/>
          <p:nvPr/>
        </p:nvCxnSpPr>
        <p:spPr>
          <a:xfrm>
            <a:off x="3605346" y="4922390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3FF8C9-394A-4DB1-B0B7-27187982C27B}"/>
              </a:ext>
            </a:extLst>
          </p:cNvPr>
          <p:cNvCxnSpPr/>
          <p:nvPr/>
        </p:nvCxnSpPr>
        <p:spPr>
          <a:xfrm>
            <a:off x="3605346" y="4539539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E8791C-6187-4DB4-AC51-A3441D2C644F}"/>
              </a:ext>
            </a:extLst>
          </p:cNvPr>
          <p:cNvCxnSpPr/>
          <p:nvPr/>
        </p:nvCxnSpPr>
        <p:spPr>
          <a:xfrm>
            <a:off x="5164725" y="4922390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4BCDB8-FD88-44B1-926B-CAF5B511EF42}"/>
              </a:ext>
            </a:extLst>
          </p:cNvPr>
          <p:cNvCxnSpPr/>
          <p:nvPr/>
        </p:nvCxnSpPr>
        <p:spPr>
          <a:xfrm>
            <a:off x="5164725" y="4539539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BE8885-3D74-48CC-831A-3D441959FAC2}"/>
              </a:ext>
            </a:extLst>
          </p:cNvPr>
          <p:cNvCxnSpPr/>
          <p:nvPr/>
        </p:nvCxnSpPr>
        <p:spPr>
          <a:xfrm>
            <a:off x="6613067" y="4925450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3EE72A-EF33-4FB1-8F07-9D325E592EAB}"/>
              </a:ext>
            </a:extLst>
          </p:cNvPr>
          <p:cNvCxnSpPr/>
          <p:nvPr/>
        </p:nvCxnSpPr>
        <p:spPr>
          <a:xfrm>
            <a:off x="6613067" y="4539539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28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9778" y="479698"/>
            <a:ext cx="6724443" cy="1104742"/>
          </a:xfrm>
        </p:spPr>
        <p:txBody>
          <a:bodyPr>
            <a:normAutofit/>
          </a:bodyPr>
          <a:lstStyle/>
          <a:p>
            <a:pPr algn="ctr"/>
            <a:r>
              <a:rPr lang="en-US" sz="2100" dirty="0">
                <a:latin typeface="Century Gothic" panose="020B0502020202020204" pitchFamily="34" charset="0"/>
              </a:rPr>
              <a:t>UNAUDITED “FLASH” ESTIMATE YTD APRIL</a:t>
            </a:r>
            <a:br>
              <a:rPr lang="en-US" sz="2100" dirty="0">
                <a:latin typeface="Century Gothic" panose="020B0502020202020204" pitchFamily="34" charset="0"/>
              </a:rPr>
            </a:br>
            <a:r>
              <a:rPr lang="en-US" sz="2100" dirty="0">
                <a:latin typeface="Century Gothic" panose="020B0502020202020204" pitchFamily="34" charset="0"/>
              </a:rPr>
              <a:t>FAVOR/(UNFAVORABLE) VS. BUDGET (IN 000’s)</a:t>
            </a:r>
            <a:br>
              <a:rPr lang="en-US" sz="2025" dirty="0">
                <a:latin typeface="Franklin Gothic Medium" panose="020B0603020102020204" pitchFamily="34" charset="0"/>
              </a:rPr>
            </a:br>
            <a:endParaRPr lang="en-US" sz="2025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51FE97F5-49DA-4AF4-ACAC-3E7281E896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2280811"/>
              </p:ext>
            </p:extLst>
          </p:nvPr>
        </p:nvGraphicFramePr>
        <p:xfrm>
          <a:off x="1843891" y="1923635"/>
          <a:ext cx="5272088" cy="40162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1789">
                  <a:extLst>
                    <a:ext uri="{9D8B030D-6E8A-4147-A177-3AD203B41FA5}">
                      <a16:colId xmlns:a16="http://schemas.microsoft.com/office/drawing/2014/main" val="2078890817"/>
                    </a:ext>
                  </a:extLst>
                </a:gridCol>
                <a:gridCol w="2310299">
                  <a:extLst>
                    <a:ext uri="{9D8B030D-6E8A-4147-A177-3AD203B41FA5}">
                      <a16:colId xmlns:a16="http://schemas.microsoft.com/office/drawing/2014/main" val="1772542581"/>
                    </a:ext>
                  </a:extLst>
                </a:gridCol>
              </a:tblGrid>
              <a:tr h="27588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Department/Amenity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Favorable/(Unfavorable)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9879345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Public Works/Gen Maint/CPI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$362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36704269"/>
                  </a:ext>
                </a:extLst>
              </a:tr>
              <a:tr h="28142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Admin/Finance/GM/Public Relations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276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26955503"/>
                  </a:ext>
                </a:extLst>
              </a:tr>
              <a:tr h="28142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Golf Ops + Maintenance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244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74347467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Beach Club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77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9408195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Police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 73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60766489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Aquatics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70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02047211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Marinas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49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40293678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Recreation &amp; Parks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23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00594256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Beach Parking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20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5510687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Racquet Sports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18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80391695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Clubhouse Grille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(2)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63195097"/>
                  </a:ext>
                </a:extLst>
              </a:tr>
              <a:tr h="29631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Yacht Club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(204)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17807375"/>
                  </a:ext>
                </a:extLst>
              </a:tr>
              <a:tr h="392174"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en-US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TOTAL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en-US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$1,006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58657457"/>
                  </a:ext>
                </a:extLst>
              </a:tr>
            </a:tbl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A069AC-E94D-40E5-9EDF-5E65AB9AC418}"/>
              </a:ext>
            </a:extLst>
          </p:cNvPr>
          <p:cNvCxnSpPr>
            <a:cxnSpLocks/>
          </p:cNvCxnSpPr>
          <p:nvPr/>
        </p:nvCxnSpPr>
        <p:spPr>
          <a:xfrm>
            <a:off x="5730804" y="7282739"/>
            <a:ext cx="66380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ED39DB2-FD2B-4C24-97CD-5CB0EE8D8AB5}"/>
              </a:ext>
            </a:extLst>
          </p:cNvPr>
          <p:cNvCxnSpPr>
            <a:cxnSpLocks/>
          </p:cNvCxnSpPr>
          <p:nvPr/>
        </p:nvCxnSpPr>
        <p:spPr>
          <a:xfrm>
            <a:off x="5679529" y="5825930"/>
            <a:ext cx="66380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99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04C8E-759C-4538-9575-26595E557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8836" y="561390"/>
            <a:ext cx="5986328" cy="868748"/>
          </a:xfrm>
        </p:spPr>
        <p:txBody>
          <a:bodyPr>
            <a:noAutofit/>
          </a:bodyPr>
          <a:lstStyle/>
          <a:p>
            <a:pPr algn="ctr"/>
            <a:r>
              <a:rPr lang="en-US" sz="2700" dirty="0">
                <a:latin typeface="Franklin Gothic Medium" panose="020B0603020102020204" pitchFamily="34" charset="0"/>
              </a:rPr>
              <a:t>UNAUDITED “FLASH” ESTIMATE RESERVES APRIL 2025 ($ MILLIONS)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6339740-C4C2-4E66-9638-BF57A372FE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508395"/>
              </p:ext>
            </p:extLst>
          </p:nvPr>
        </p:nvGraphicFramePr>
        <p:xfrm>
          <a:off x="1214846" y="2401649"/>
          <a:ext cx="6740435" cy="2895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9683">
                  <a:extLst>
                    <a:ext uri="{9D8B030D-6E8A-4147-A177-3AD203B41FA5}">
                      <a16:colId xmlns:a16="http://schemas.microsoft.com/office/drawing/2014/main" val="1394482498"/>
                    </a:ext>
                  </a:extLst>
                </a:gridCol>
                <a:gridCol w="895836">
                  <a:extLst>
                    <a:ext uri="{9D8B030D-6E8A-4147-A177-3AD203B41FA5}">
                      <a16:colId xmlns:a16="http://schemas.microsoft.com/office/drawing/2014/main" val="3016120161"/>
                    </a:ext>
                  </a:extLst>
                </a:gridCol>
                <a:gridCol w="1038138">
                  <a:extLst>
                    <a:ext uri="{9D8B030D-6E8A-4147-A177-3AD203B41FA5}">
                      <a16:colId xmlns:a16="http://schemas.microsoft.com/office/drawing/2014/main" val="3864248913"/>
                    </a:ext>
                  </a:extLst>
                </a:gridCol>
                <a:gridCol w="850457">
                  <a:extLst>
                    <a:ext uri="{9D8B030D-6E8A-4147-A177-3AD203B41FA5}">
                      <a16:colId xmlns:a16="http://schemas.microsoft.com/office/drawing/2014/main" val="963910479"/>
                    </a:ext>
                  </a:extLst>
                </a:gridCol>
                <a:gridCol w="967857">
                  <a:extLst>
                    <a:ext uri="{9D8B030D-6E8A-4147-A177-3AD203B41FA5}">
                      <a16:colId xmlns:a16="http://schemas.microsoft.com/office/drawing/2014/main" val="2806363114"/>
                    </a:ext>
                  </a:extLst>
                </a:gridCol>
                <a:gridCol w="755009">
                  <a:extLst>
                    <a:ext uri="{9D8B030D-6E8A-4147-A177-3AD203B41FA5}">
                      <a16:colId xmlns:a16="http://schemas.microsoft.com/office/drawing/2014/main" val="2625739660"/>
                    </a:ext>
                  </a:extLst>
                </a:gridCol>
                <a:gridCol w="583455">
                  <a:extLst>
                    <a:ext uri="{9D8B030D-6E8A-4147-A177-3AD203B41FA5}">
                      <a16:colId xmlns:a16="http://schemas.microsoft.com/office/drawing/2014/main" val="2085935011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 sz="1400" dirty="0">
                        <a:latin typeface="Franklin Gothic Medium" panose="020B0603020102020204" pitchFamily="34" charset="0"/>
                      </a:endParaRP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Franklin Gothic Medium" panose="020B0603020102020204" pitchFamily="34" charset="0"/>
                        </a:rPr>
                        <a:t>GeneralReplace</a:t>
                      </a:r>
                      <a:endParaRPr lang="en-US" sz="1600" dirty="0">
                        <a:latin typeface="Franklin Gothic Medium" panose="020B0603020102020204" pitchFamily="34" charset="0"/>
                      </a:endParaRP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Bulkheads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Roads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Drainage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New Capital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Total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190847527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4/30/24 Balance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$5.5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 $0.3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$0.8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$0.4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$7.1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2939790926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Contributions/</a:t>
                      </a:r>
                    </a:p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Interest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2.1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 1.1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3.4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823467776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Casino Funds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0.3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0.4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199560772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Transfer (Spend)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(2.9)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(1.2)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(0.1)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(0.4)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(0.1)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(4.7)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2918661611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4/30/25 Balance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$4.7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$0.2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$1.1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$0.2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$6.2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1901422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425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847" y="454886"/>
            <a:ext cx="5623560" cy="110562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>
                <a:latin typeface="Century Gothic" panose="020B0502020202020204" pitchFamily="34" charset="0"/>
              </a:rPr>
              <a:t>PUBLIC SAFETY PERCENTAGE OF ASSESSMENT</a:t>
            </a:r>
            <a:br>
              <a:rPr lang="en-US" sz="2700" dirty="0">
                <a:latin typeface="Century Gothic" panose="020B0502020202020204" pitchFamily="34" charset="0"/>
              </a:rPr>
            </a:br>
            <a:endParaRPr lang="en-US" sz="2025" dirty="0">
              <a:latin typeface="Franklin Gothic Medium" panose="020B06030201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BD57F0-C576-4D33-9D5C-8AA05477F7A7}"/>
              </a:ext>
            </a:extLst>
          </p:cNvPr>
          <p:cNvCxnSpPr/>
          <p:nvPr/>
        </p:nvCxnSpPr>
        <p:spPr>
          <a:xfrm>
            <a:off x="3605346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3FF8C9-394A-4DB1-B0B7-27187982C27B}"/>
              </a:ext>
            </a:extLst>
          </p:cNvPr>
          <p:cNvCxnSpPr/>
          <p:nvPr/>
        </p:nvCxnSpPr>
        <p:spPr>
          <a:xfrm>
            <a:off x="3605346" y="4613232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E8791C-6187-4DB4-AC51-A3441D2C644F}"/>
              </a:ext>
            </a:extLst>
          </p:cNvPr>
          <p:cNvCxnSpPr/>
          <p:nvPr/>
        </p:nvCxnSpPr>
        <p:spPr>
          <a:xfrm>
            <a:off x="5164725" y="4966221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4BCDB8-FD88-44B1-926B-CAF5B511EF42}"/>
              </a:ext>
            </a:extLst>
          </p:cNvPr>
          <p:cNvCxnSpPr/>
          <p:nvPr/>
        </p:nvCxnSpPr>
        <p:spPr>
          <a:xfrm>
            <a:off x="5164725" y="4622794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BE8885-3D74-48CC-831A-3D441959FAC2}"/>
              </a:ext>
            </a:extLst>
          </p:cNvPr>
          <p:cNvCxnSpPr/>
          <p:nvPr/>
        </p:nvCxnSpPr>
        <p:spPr>
          <a:xfrm>
            <a:off x="6560820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3EE72A-EF33-4FB1-8F07-9D325E592EAB}"/>
              </a:ext>
            </a:extLst>
          </p:cNvPr>
          <p:cNvCxnSpPr/>
          <p:nvPr/>
        </p:nvCxnSpPr>
        <p:spPr>
          <a:xfrm>
            <a:off x="6613067" y="4613331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F81A2EE-ED56-F45F-A13D-5E22213049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1500" y="2581275"/>
          <a:ext cx="7740254" cy="2882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140430" imgH="1511209" progId="Excel.Sheet.12">
                  <p:embed/>
                </p:oleObj>
              </mc:Choice>
              <mc:Fallback>
                <p:oleObj name="Worksheet" r:id="rId2" imgW="6140430" imgH="1511209" progId="Excel.Sheet.12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8F81A2EE-ED56-F45F-A13D-5E22213049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71500" y="2581275"/>
                        <a:ext cx="7740254" cy="28825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6675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6526" y="381781"/>
            <a:ext cx="5623560" cy="110562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>
                <a:latin typeface="Century Gothic" panose="020B0502020202020204" pitchFamily="34" charset="0"/>
              </a:rPr>
              <a:t>PUBLIC SAFETY INCREASES TO ASSESSMENT</a:t>
            </a:r>
            <a:br>
              <a:rPr lang="en-US" sz="2700" dirty="0">
                <a:latin typeface="Century Gothic" panose="020B0502020202020204" pitchFamily="34" charset="0"/>
              </a:rPr>
            </a:br>
            <a:endParaRPr lang="en-US" sz="2025" dirty="0">
              <a:latin typeface="Franklin Gothic Medium" panose="020B06030201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BD57F0-C576-4D33-9D5C-8AA05477F7A7}"/>
              </a:ext>
            </a:extLst>
          </p:cNvPr>
          <p:cNvCxnSpPr/>
          <p:nvPr/>
        </p:nvCxnSpPr>
        <p:spPr>
          <a:xfrm>
            <a:off x="3605346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3FF8C9-394A-4DB1-B0B7-27187982C27B}"/>
              </a:ext>
            </a:extLst>
          </p:cNvPr>
          <p:cNvCxnSpPr/>
          <p:nvPr/>
        </p:nvCxnSpPr>
        <p:spPr>
          <a:xfrm>
            <a:off x="3605346" y="4613232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E8791C-6187-4DB4-AC51-A3441D2C644F}"/>
              </a:ext>
            </a:extLst>
          </p:cNvPr>
          <p:cNvCxnSpPr/>
          <p:nvPr/>
        </p:nvCxnSpPr>
        <p:spPr>
          <a:xfrm>
            <a:off x="5164725" y="4966221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4BCDB8-FD88-44B1-926B-CAF5B511EF42}"/>
              </a:ext>
            </a:extLst>
          </p:cNvPr>
          <p:cNvCxnSpPr/>
          <p:nvPr/>
        </p:nvCxnSpPr>
        <p:spPr>
          <a:xfrm>
            <a:off x="5164725" y="4622794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BE8885-3D74-48CC-831A-3D441959FAC2}"/>
              </a:ext>
            </a:extLst>
          </p:cNvPr>
          <p:cNvCxnSpPr/>
          <p:nvPr/>
        </p:nvCxnSpPr>
        <p:spPr>
          <a:xfrm>
            <a:off x="6560820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3EE72A-EF33-4FB1-8F07-9D325E592EAB}"/>
              </a:ext>
            </a:extLst>
          </p:cNvPr>
          <p:cNvCxnSpPr/>
          <p:nvPr/>
        </p:nvCxnSpPr>
        <p:spPr>
          <a:xfrm>
            <a:off x="6613067" y="4613331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4811F44F-EA7A-A3C2-6C99-3593659183E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08548" y="2466975"/>
          <a:ext cx="5584031" cy="308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736815" imgH="2222552" progId="Excel.Sheet.12">
                  <p:embed/>
                </p:oleObj>
              </mc:Choice>
              <mc:Fallback>
                <p:oleObj name="Worksheet" r:id="rId2" imgW="2736815" imgH="2222552" progId="Excel.Sheet.12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4811F44F-EA7A-A3C2-6C99-3593659183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08548" y="2466975"/>
                        <a:ext cx="5584031" cy="308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9162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5654767" y="3162471"/>
            <a:ext cx="2335109" cy="1780887"/>
          </a:xfrm>
        </p:spPr>
        <p:txBody>
          <a:bodyPr vert="horz" lIns="68580" tIns="34290" rIns="68580" bIns="0" rtlCol="0" anchor="b">
            <a:noAutofit/>
          </a:bodyPr>
          <a:lstStyle/>
          <a:p>
            <a:pPr defTabSz="685800"/>
            <a:r>
              <a:rPr lang="en-US" sz="3200" dirty="0">
                <a:solidFill>
                  <a:schemeClr val="bg1"/>
                </a:solidFill>
              </a:rPr>
              <a:t>Treasurer’s Report - 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Monica Rakowski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617803-0051-4A79-B7E2-BA5BD7564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97" y="2334827"/>
            <a:ext cx="3653817" cy="335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18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FF842A-92F4-4637-B96B-ABE0E1852D76}"/>
              </a:ext>
            </a:extLst>
          </p:cNvPr>
          <p:cNvSpPr txBox="1"/>
          <p:nvPr/>
        </p:nvSpPr>
        <p:spPr>
          <a:xfrm>
            <a:off x="1598625" y="1192641"/>
            <a:ext cx="5946749" cy="72783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1875" b="1" dirty="0">
                <a:solidFill>
                  <a:prstClr val="black"/>
                </a:solidFill>
                <a:latin typeface="Calibri Light" panose="020F0302020204030204"/>
              </a:rPr>
              <a:t>Cash &amp; Short-Term Investments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1875" b="1" u="sng" dirty="0">
                <a:solidFill>
                  <a:prstClr val="black"/>
                </a:solidFill>
                <a:latin typeface="Calibri Light" panose="020F0302020204030204"/>
              </a:rPr>
              <a:t>“Flash” Estimate Month of April</a:t>
            </a:r>
            <a:endParaRPr lang="en-US" sz="1875" b="1" dirty="0">
              <a:solidFill>
                <a:srgbClr val="FEFEFE"/>
              </a:solidFill>
              <a:latin typeface="Calibri Light" panose="020F0302020204030204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303081" y="2118904"/>
            <a:ext cx="3536708" cy="322326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As of April 30, 2025, the Association had Approximately (~) $17.7M in Cash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Cash Decreased ~ $1M from the Same Time Period Last Year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Cash Increased ~ $3.4M from March 2025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$8.8M Invested in CDAR’s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$48K in Interest Income Recognized for the Month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Remaining $8.9M in Insured Cash Sweep, Treasury Bills, Money Market and Other Operating Accounts (Diversified Between 2 Local Banks)</a:t>
            </a:r>
          </a:p>
        </p:txBody>
      </p:sp>
      <p:pic>
        <p:nvPicPr>
          <p:cNvPr id="8" name="Graphic 7" descr="Dollar">
            <a:extLst>
              <a:ext uri="{FF2B5EF4-FFF2-40B4-BE49-F238E27FC236}">
                <a16:creationId xmlns:a16="http://schemas.microsoft.com/office/drawing/2014/main" id="{4FEA77A1-BF0C-4E09-BE54-FF8A202F6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53666" y="2452005"/>
            <a:ext cx="2787254" cy="2787254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06511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>
            <a:extLst>
              <a:ext uri="{FF2B5EF4-FFF2-40B4-BE49-F238E27FC236}">
                <a16:creationId xmlns:a16="http://schemas.microsoft.com/office/drawing/2014/main" id="{8EE457FF-670E-4EC1-ACD4-1173DA9A7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89A69AF-D57B-49B4-886C-D4A5DC1944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ABDC08D-6093-4397-92D4-54D00E2BB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-1345293" y="1345293"/>
            <a:ext cx="6858000" cy="4167414"/>
          </a:xfrm>
          <a:custGeom>
            <a:avLst/>
            <a:gdLst>
              <a:gd name="connsiteX0" fmla="*/ 6858000 w 6858000"/>
              <a:gd name="connsiteY0" fmla="*/ 3445704 h 5556552"/>
              <a:gd name="connsiteX1" fmla="*/ 3829242 w 6858000"/>
              <a:gd name="connsiteY1" fmla="*/ 5433322 h 5556552"/>
              <a:gd name="connsiteX2" fmla="*/ 3827369 w 6858000"/>
              <a:gd name="connsiteY2" fmla="*/ 5434867 h 5556552"/>
              <a:gd name="connsiteX3" fmla="*/ 3824583 w 6858000"/>
              <a:gd name="connsiteY3" fmla="*/ 5436378 h 5556552"/>
              <a:gd name="connsiteX4" fmla="*/ 3798693 w 6858000"/>
              <a:gd name="connsiteY4" fmla="*/ 5453370 h 5556552"/>
              <a:gd name="connsiteX5" fmla="*/ 3785011 w 6858000"/>
              <a:gd name="connsiteY5" fmla="*/ 5457858 h 5556552"/>
              <a:gd name="connsiteX6" fmla="*/ 3706339 w 6858000"/>
              <a:gd name="connsiteY6" fmla="*/ 5500559 h 5556552"/>
              <a:gd name="connsiteX7" fmla="*/ 3428998 w 6858000"/>
              <a:gd name="connsiteY7" fmla="*/ 5556552 h 5556552"/>
              <a:gd name="connsiteX8" fmla="*/ 3151658 w 6858000"/>
              <a:gd name="connsiteY8" fmla="*/ 5500559 h 5556552"/>
              <a:gd name="connsiteX9" fmla="*/ 3072996 w 6858000"/>
              <a:gd name="connsiteY9" fmla="*/ 5457863 h 5556552"/>
              <a:gd name="connsiteX10" fmla="*/ 3059298 w 6858000"/>
              <a:gd name="connsiteY10" fmla="*/ 5453370 h 5556552"/>
              <a:gd name="connsiteX11" fmla="*/ 3033383 w 6858000"/>
              <a:gd name="connsiteY11" fmla="*/ 5436362 h 5556552"/>
              <a:gd name="connsiteX12" fmla="*/ 3030627 w 6858000"/>
              <a:gd name="connsiteY12" fmla="*/ 5434867 h 5556552"/>
              <a:gd name="connsiteX13" fmla="*/ 3028775 w 6858000"/>
              <a:gd name="connsiteY13" fmla="*/ 5433338 h 5556552"/>
              <a:gd name="connsiteX14" fmla="*/ 0 w 6858000"/>
              <a:gd name="connsiteY14" fmla="*/ 3445704 h 5556552"/>
              <a:gd name="connsiteX15" fmla="*/ 6858000 w 6858000"/>
              <a:gd name="connsiteY15" fmla="*/ 0 h 5556552"/>
              <a:gd name="connsiteX16" fmla="*/ 6858000 w 6858000"/>
              <a:gd name="connsiteY16" fmla="*/ 349336 h 5556552"/>
              <a:gd name="connsiteX17" fmla="*/ 6858000 w 6858000"/>
              <a:gd name="connsiteY17" fmla="*/ 3445703 h 5556552"/>
              <a:gd name="connsiteX18" fmla="*/ 0 w 6858000"/>
              <a:gd name="connsiteY18" fmla="*/ 3445703 h 5556552"/>
              <a:gd name="connsiteX19" fmla="*/ 0 w 6858000"/>
              <a:gd name="connsiteY19" fmla="*/ 0 h 555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58000" h="5556552">
                <a:moveTo>
                  <a:pt x="6858000" y="3445704"/>
                </a:moveTo>
                <a:lnTo>
                  <a:pt x="3829242" y="5433322"/>
                </a:lnTo>
                <a:lnTo>
                  <a:pt x="3827369" y="5434867"/>
                </a:lnTo>
                <a:lnTo>
                  <a:pt x="3824583" y="5436378"/>
                </a:lnTo>
                <a:lnTo>
                  <a:pt x="3798693" y="5453370"/>
                </a:lnTo>
                <a:lnTo>
                  <a:pt x="3785011" y="5457858"/>
                </a:lnTo>
                <a:lnTo>
                  <a:pt x="3706339" y="5500559"/>
                </a:lnTo>
                <a:cubicBezTo>
                  <a:pt x="3621096" y="5536614"/>
                  <a:pt x="3527375" y="5556552"/>
                  <a:pt x="3428998" y="5556552"/>
                </a:cubicBezTo>
                <a:cubicBezTo>
                  <a:pt x="3330621" y="5556552"/>
                  <a:pt x="3236901" y="5536614"/>
                  <a:pt x="3151658" y="5500559"/>
                </a:cubicBezTo>
                <a:lnTo>
                  <a:pt x="3072996" y="5457863"/>
                </a:lnTo>
                <a:lnTo>
                  <a:pt x="3059298" y="5453370"/>
                </a:lnTo>
                <a:lnTo>
                  <a:pt x="3033383" y="5436362"/>
                </a:lnTo>
                <a:lnTo>
                  <a:pt x="3030627" y="5434867"/>
                </a:lnTo>
                <a:lnTo>
                  <a:pt x="3028775" y="5433338"/>
                </a:lnTo>
                <a:lnTo>
                  <a:pt x="0" y="3445704"/>
                </a:lnTo>
                <a:close/>
                <a:moveTo>
                  <a:pt x="6858000" y="0"/>
                </a:moveTo>
                <a:lnTo>
                  <a:pt x="6858000" y="349336"/>
                </a:lnTo>
                <a:lnTo>
                  <a:pt x="6858000" y="3445703"/>
                </a:lnTo>
                <a:lnTo>
                  <a:pt x="0" y="344570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0F148D-50BA-423D-A4EA-780B041B5946}"/>
              </a:ext>
            </a:extLst>
          </p:cNvPr>
          <p:cNvSpPr txBox="1"/>
          <p:nvPr/>
        </p:nvSpPr>
        <p:spPr>
          <a:xfrm>
            <a:off x="4167415" y="978993"/>
            <a:ext cx="4799032" cy="49000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ECD33"/>
              </a:buClr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Capital Requests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ECD33"/>
              </a:buClr>
              <a:buSzTx/>
              <a:buFont typeface="Wingdings 2" charset="2"/>
              <a:buChar char="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ECD33"/>
              </a:buClr>
              <a:buSzTx/>
              <a:buFontTx/>
              <a:buNone/>
              <a:tabLst/>
              <a:defRPr/>
            </a:pP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Irrigation System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ECD33"/>
              </a:buClr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ECD33"/>
              </a:buClr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Requesting authorization to go forward with staff recommendation of $810,500 for Irrigation Services Inc.</a:t>
            </a:r>
          </a:p>
        </p:txBody>
      </p:sp>
    </p:spTree>
    <p:extLst>
      <p:ext uri="{BB962C8B-B14F-4D97-AF65-F5344CB8AC3E}">
        <p14:creationId xmlns:p14="http://schemas.microsoft.com/office/powerpoint/2010/main" val="11919418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582315-FF0F-56C2-695C-200FA4017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>
            <a:extLst>
              <a:ext uri="{FF2B5EF4-FFF2-40B4-BE49-F238E27FC236}">
                <a16:creationId xmlns:a16="http://schemas.microsoft.com/office/drawing/2014/main" id="{13704473-3A5A-F80D-D812-49AB5BDCF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9413D05-43E8-D553-60AD-E9885DF0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40846C5-200D-2B41-57DD-7BAF86DD9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-1345293" y="1345293"/>
            <a:ext cx="6858000" cy="4167414"/>
          </a:xfrm>
          <a:custGeom>
            <a:avLst/>
            <a:gdLst>
              <a:gd name="connsiteX0" fmla="*/ 6858000 w 6858000"/>
              <a:gd name="connsiteY0" fmla="*/ 3445704 h 5556552"/>
              <a:gd name="connsiteX1" fmla="*/ 3829242 w 6858000"/>
              <a:gd name="connsiteY1" fmla="*/ 5433322 h 5556552"/>
              <a:gd name="connsiteX2" fmla="*/ 3827369 w 6858000"/>
              <a:gd name="connsiteY2" fmla="*/ 5434867 h 5556552"/>
              <a:gd name="connsiteX3" fmla="*/ 3824583 w 6858000"/>
              <a:gd name="connsiteY3" fmla="*/ 5436378 h 5556552"/>
              <a:gd name="connsiteX4" fmla="*/ 3798693 w 6858000"/>
              <a:gd name="connsiteY4" fmla="*/ 5453370 h 5556552"/>
              <a:gd name="connsiteX5" fmla="*/ 3785011 w 6858000"/>
              <a:gd name="connsiteY5" fmla="*/ 5457858 h 5556552"/>
              <a:gd name="connsiteX6" fmla="*/ 3706339 w 6858000"/>
              <a:gd name="connsiteY6" fmla="*/ 5500559 h 5556552"/>
              <a:gd name="connsiteX7" fmla="*/ 3428998 w 6858000"/>
              <a:gd name="connsiteY7" fmla="*/ 5556552 h 5556552"/>
              <a:gd name="connsiteX8" fmla="*/ 3151658 w 6858000"/>
              <a:gd name="connsiteY8" fmla="*/ 5500559 h 5556552"/>
              <a:gd name="connsiteX9" fmla="*/ 3072996 w 6858000"/>
              <a:gd name="connsiteY9" fmla="*/ 5457863 h 5556552"/>
              <a:gd name="connsiteX10" fmla="*/ 3059298 w 6858000"/>
              <a:gd name="connsiteY10" fmla="*/ 5453370 h 5556552"/>
              <a:gd name="connsiteX11" fmla="*/ 3033383 w 6858000"/>
              <a:gd name="connsiteY11" fmla="*/ 5436362 h 5556552"/>
              <a:gd name="connsiteX12" fmla="*/ 3030627 w 6858000"/>
              <a:gd name="connsiteY12" fmla="*/ 5434867 h 5556552"/>
              <a:gd name="connsiteX13" fmla="*/ 3028775 w 6858000"/>
              <a:gd name="connsiteY13" fmla="*/ 5433338 h 5556552"/>
              <a:gd name="connsiteX14" fmla="*/ 0 w 6858000"/>
              <a:gd name="connsiteY14" fmla="*/ 3445704 h 5556552"/>
              <a:gd name="connsiteX15" fmla="*/ 6858000 w 6858000"/>
              <a:gd name="connsiteY15" fmla="*/ 0 h 5556552"/>
              <a:gd name="connsiteX16" fmla="*/ 6858000 w 6858000"/>
              <a:gd name="connsiteY16" fmla="*/ 349336 h 5556552"/>
              <a:gd name="connsiteX17" fmla="*/ 6858000 w 6858000"/>
              <a:gd name="connsiteY17" fmla="*/ 3445703 h 5556552"/>
              <a:gd name="connsiteX18" fmla="*/ 0 w 6858000"/>
              <a:gd name="connsiteY18" fmla="*/ 3445703 h 5556552"/>
              <a:gd name="connsiteX19" fmla="*/ 0 w 6858000"/>
              <a:gd name="connsiteY19" fmla="*/ 0 h 555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58000" h="5556552">
                <a:moveTo>
                  <a:pt x="6858000" y="3445704"/>
                </a:moveTo>
                <a:lnTo>
                  <a:pt x="3829242" y="5433322"/>
                </a:lnTo>
                <a:lnTo>
                  <a:pt x="3827369" y="5434867"/>
                </a:lnTo>
                <a:lnTo>
                  <a:pt x="3824583" y="5436378"/>
                </a:lnTo>
                <a:lnTo>
                  <a:pt x="3798693" y="5453370"/>
                </a:lnTo>
                <a:lnTo>
                  <a:pt x="3785011" y="5457858"/>
                </a:lnTo>
                <a:lnTo>
                  <a:pt x="3706339" y="5500559"/>
                </a:lnTo>
                <a:cubicBezTo>
                  <a:pt x="3621096" y="5536614"/>
                  <a:pt x="3527375" y="5556552"/>
                  <a:pt x="3428998" y="5556552"/>
                </a:cubicBezTo>
                <a:cubicBezTo>
                  <a:pt x="3330621" y="5556552"/>
                  <a:pt x="3236901" y="5536614"/>
                  <a:pt x="3151658" y="5500559"/>
                </a:cubicBezTo>
                <a:lnTo>
                  <a:pt x="3072996" y="5457863"/>
                </a:lnTo>
                <a:lnTo>
                  <a:pt x="3059298" y="5453370"/>
                </a:lnTo>
                <a:lnTo>
                  <a:pt x="3033383" y="5436362"/>
                </a:lnTo>
                <a:lnTo>
                  <a:pt x="3030627" y="5434867"/>
                </a:lnTo>
                <a:lnTo>
                  <a:pt x="3028775" y="5433338"/>
                </a:lnTo>
                <a:lnTo>
                  <a:pt x="0" y="3445704"/>
                </a:lnTo>
                <a:close/>
                <a:moveTo>
                  <a:pt x="6858000" y="0"/>
                </a:moveTo>
                <a:lnTo>
                  <a:pt x="6858000" y="349336"/>
                </a:lnTo>
                <a:lnTo>
                  <a:pt x="6858000" y="3445703"/>
                </a:lnTo>
                <a:lnTo>
                  <a:pt x="0" y="344570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FFD686-B97A-17FA-2A1D-3999C5739D8E}"/>
              </a:ext>
            </a:extLst>
          </p:cNvPr>
          <p:cNvSpPr txBox="1"/>
          <p:nvPr/>
        </p:nvSpPr>
        <p:spPr>
          <a:xfrm>
            <a:off x="4167415" y="978993"/>
            <a:ext cx="4799032" cy="49000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ECD33"/>
              </a:buClr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Capital Requests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ECD33"/>
              </a:buClr>
              <a:buSzTx/>
              <a:buFont typeface="Wingdings 2" charset="2"/>
              <a:buChar char="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ECD33"/>
              </a:buClr>
              <a:buSzTx/>
              <a:buFontTx/>
              <a:buNone/>
              <a:tabLst/>
              <a:defRPr/>
            </a:pP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Crack Repairs – Tennis Courts and Pickleball Courts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ECD33"/>
              </a:buClr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ECD33"/>
              </a:buClr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Requesting authorization to go forward with staff recommendation of $33,395 for </a:t>
            </a:r>
            <a:r>
              <a:rPr lang="en-US" sz="2400" dirty="0">
                <a:solidFill>
                  <a:prstClr val="black"/>
                </a:solidFill>
                <a:latin typeface="Century Gothic" panose="020B0502020202020204"/>
              </a:rPr>
              <a:t>American Tennis Courts Corp.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6815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BC7205-B5A5-DE35-D241-27597B1CF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CA429F7-C699-D57A-7000-0EBCAFE51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OPVFD Firehouse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EDEDBC-71BD-2458-635C-83C7FEC2B820}"/>
              </a:ext>
            </a:extLst>
          </p:cNvPr>
          <p:cNvSpPr txBox="1"/>
          <p:nvPr/>
        </p:nvSpPr>
        <p:spPr>
          <a:xfrm>
            <a:off x="106532" y="2225569"/>
            <a:ext cx="903746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Where were we: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Reevaluated initial proposal</a:t>
            </a:r>
          </a:p>
          <a:p>
            <a:pPr marL="1128713" marR="0" lvl="2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19,100 sq. ft to 14,610 sq. ft.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Set up new work group with OPVFD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Fine tuned the interior costs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Safety and NFPA requirements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Transition costs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Developed sketches to be utilized by architect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Completed pre-planning stage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3" name="Picture 2" descr="A drawing of a house&#10;&#10;AI-generated content may be incorrect.">
            <a:extLst>
              <a:ext uri="{FF2B5EF4-FFF2-40B4-BE49-F238E27FC236}">
                <a16:creationId xmlns:a16="http://schemas.microsoft.com/office/drawing/2014/main" id="{15127CA2-1DD7-0CBE-59AE-5428A03ECE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3" t="42847" r="7864" b="31133"/>
          <a:stretch/>
        </p:blipFill>
        <p:spPr>
          <a:xfrm rot="60000">
            <a:off x="1025115" y="5359018"/>
            <a:ext cx="7289071" cy="157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506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D6FEA2-2054-1ED8-E2DD-502228999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C758551-1C46-2254-F512-3363F277B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OPVFD Firehouse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58CDE4-B616-B529-46F9-CCCA3233BB71}"/>
              </a:ext>
            </a:extLst>
          </p:cNvPr>
          <p:cNvSpPr txBox="1"/>
          <p:nvPr/>
        </p:nvSpPr>
        <p:spPr>
          <a:xfrm>
            <a:off x="0" y="2127920"/>
            <a:ext cx="9037468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Where are we today: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Present motion for referendum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prstClr val="black"/>
                </a:solidFill>
                <a:latin typeface="Century Gothic" panose="020B0502020202020204"/>
              </a:rPr>
              <a:t>Architectural drawings – end of May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Funding – deliver options to the Board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prstClr val="black"/>
                </a:solidFill>
                <a:latin typeface="Century Gothic" panose="020B0502020202020204"/>
              </a:rPr>
              <a:t>Approval to move forward from Board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How much money (ballpark) to go forward with referendum (June)</a:t>
            </a:r>
          </a:p>
          <a:p>
            <a:pPr marL="214313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Next steps: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Bids or award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Timeline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prstClr val="black"/>
                </a:solidFill>
                <a:latin typeface="Century Gothic" panose="020B0502020202020204"/>
              </a:rPr>
              <a:t>Project plan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Shovel in ground:  estimate October 2025</a:t>
            </a:r>
          </a:p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Completion estimate – 65 weeks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7" name="Picture 6" descr="A drawing of a house&#10;&#10;AI-generated content may be incorrect.">
            <a:extLst>
              <a:ext uri="{FF2B5EF4-FFF2-40B4-BE49-F238E27FC236}">
                <a16:creationId xmlns:a16="http://schemas.microsoft.com/office/drawing/2014/main" id="{5EB72E85-0842-5B3B-2331-79AC1ECDAB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3" t="42847" r="7864" b="31133"/>
          <a:stretch/>
        </p:blipFill>
        <p:spPr>
          <a:xfrm rot="60000">
            <a:off x="1025115" y="5359018"/>
            <a:ext cx="7289071" cy="157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449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373FAD-3C45-A8DA-7120-0A0B2E480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E1DB5-8EA7-5C0E-145B-95F9A9ECC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1100832"/>
          </a:xfrm>
        </p:spPr>
        <p:txBody>
          <a:bodyPr/>
          <a:lstStyle/>
          <a:p>
            <a:pPr algn="ctr"/>
            <a:r>
              <a:rPr lang="en-US" dirty="0"/>
              <a:t>OPVFD Firehouse</a:t>
            </a:r>
            <a:br>
              <a:rPr lang="en-US" dirty="0"/>
            </a:br>
            <a:r>
              <a:rPr lang="en-US" dirty="0"/>
              <a:t>DMA Study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7EBE4EF1-6C3E-0CE1-F3E3-766C86E1C242}"/>
              </a:ext>
            </a:extLst>
          </p:cNvPr>
          <p:cNvSpPr txBox="1">
            <a:spLocks/>
          </p:cNvSpPr>
          <p:nvPr/>
        </p:nvSpPr>
        <p:spPr>
          <a:xfrm>
            <a:off x="177552" y="1961963"/>
            <a:ext cx="8788892" cy="2475817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At this point today, I am recommending to the Board we fund our portion of the firehouse estimate out of general reserves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We are managing our reserve balance in compliance with the DMA lite study of 2021 which reflects a balance in the vicinity of 22-24% of fully funded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Since the funding of the building will not start until after October 2025, and the DMA study is scheduled for the August/September timeframe, our reserve funding will be evaluated and decided at that time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I have updated this Board and the Association over the last several months and I am stating today that I believe we have “goldilocks situation”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4773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3A9514-91EF-19C6-FE4E-E6660425B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7BAE9-DE36-ACE8-110E-C94C28832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Racquet Sports Building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653D601E-56BD-CAA6-AD1A-BB2C1D25198A}"/>
              </a:ext>
            </a:extLst>
          </p:cNvPr>
          <p:cNvSpPr txBox="1">
            <a:spLocks/>
          </p:cNvSpPr>
          <p:nvPr/>
        </p:nvSpPr>
        <p:spPr>
          <a:xfrm>
            <a:off x="3870664" y="2245204"/>
            <a:ext cx="4989251" cy="2367591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Building finished before Memorial Day 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Cost:  approximately $275,000</a:t>
            </a:r>
          </a:p>
          <a:p>
            <a:pPr marL="0" marR="0" lvl="1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28E09CD-68E3-01E1-FABB-35778253B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1667"/>
            <a:ext cx="3551388" cy="2367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A16BB5F7-7A6B-D674-BDE5-5B1ACD9EB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90408"/>
            <a:ext cx="3551387" cy="2367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F7FE1C9-5F37-59B9-CAFA-C1AC751D2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1924" y="3263282"/>
            <a:ext cx="5392076" cy="3594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126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3DA5AD-09EB-4000-CDD7-F73A42982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4AB49-C86D-C598-F9D8-45600EF39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Bocce Ball Courts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EC58519B-656F-F367-DA7E-9A02587B516B}"/>
              </a:ext>
            </a:extLst>
          </p:cNvPr>
          <p:cNvSpPr txBox="1">
            <a:spLocks/>
          </p:cNvSpPr>
          <p:nvPr/>
        </p:nvSpPr>
        <p:spPr>
          <a:xfrm>
            <a:off x="71020" y="1890946"/>
            <a:ext cx="5042517" cy="2475817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Southwest Greens Delaware Valley began installing courts on May 19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Total cost: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$50,692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League play starting in June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Kickoff meeting of teams held on May 14</a:t>
            </a:r>
            <a:r>
              <a:rPr lang="en-US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4" name="Picture 3" descr="A group of people sitting around a table&#10;&#10;AI-generated content may be incorrect.">
            <a:extLst>
              <a:ext uri="{FF2B5EF4-FFF2-40B4-BE49-F238E27FC236}">
                <a16:creationId xmlns:a16="http://schemas.microsoft.com/office/drawing/2014/main" id="{3F2596C3-F71D-0857-E041-33ACFC8AC3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51609" y="4237612"/>
            <a:ext cx="2994730" cy="2246048"/>
          </a:xfrm>
          <a:prstGeom prst="rect">
            <a:avLst/>
          </a:prstGeom>
        </p:spPr>
      </p:pic>
      <p:pic>
        <p:nvPicPr>
          <p:cNvPr id="2050" name="ymail_attachmentIda97d7d1b-5def-419a-9677-cfd88663c3d1">
            <a:extLst>
              <a:ext uri="{FF2B5EF4-FFF2-40B4-BE49-F238E27FC236}">
                <a16:creationId xmlns:a16="http://schemas.microsoft.com/office/drawing/2014/main" id="{EBCEAEC8-DD87-499F-EAAA-029EE4EC15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98"/>
          <a:stretch/>
        </p:blipFill>
        <p:spPr bwMode="auto">
          <a:xfrm>
            <a:off x="5113538" y="1886368"/>
            <a:ext cx="4030462" cy="4978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3223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9D2229-9DC3-26BE-C31D-D3CF9299D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F7E8C-FD67-F821-5436-2422ED7F3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Irrigation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25E78818-3545-3D4E-D8E6-CC019B147BC8}"/>
              </a:ext>
            </a:extLst>
          </p:cNvPr>
          <p:cNvSpPr txBox="1">
            <a:spLocks/>
          </p:cNvSpPr>
          <p:nvPr/>
        </p:nvSpPr>
        <p:spPr>
          <a:xfrm>
            <a:off x="177552" y="2130641"/>
            <a:ext cx="5575178" cy="2307139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Phase II being reviewed today for approval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Holes 4-8 to be completed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Total cost:  $810,500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Work to 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continue with same contractor (Irrigation Services Inc.)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506C8DD-203C-3A49-5E7D-F8D81DCB4E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02" y="3875103"/>
            <a:ext cx="3977196" cy="2982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70C2CA14-FB13-6BAB-ADFA-4D6A569F3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280" y="2786109"/>
            <a:ext cx="3053918" cy="4071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5181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D6052A-1262-3037-4BC1-0B67D0938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4BFA8-3920-70AE-A44F-93F70B722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Safety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BF391D59-4A48-8F5A-CCC4-A60CE2180087}"/>
              </a:ext>
            </a:extLst>
          </p:cNvPr>
          <p:cNvSpPr txBox="1">
            <a:spLocks/>
          </p:cNvSpPr>
          <p:nvPr/>
        </p:nvSpPr>
        <p:spPr>
          <a:xfrm>
            <a:off x="142042" y="2214481"/>
            <a:ext cx="5104659" cy="2658309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Association received workplace safety award on May 7th from insurance agency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5  consecutive years maintaining a loss ratio of 23.59%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6" name="Picture 5" descr="A blue and yellow plaque on a wood surface&#10;&#10;AI-generated content may be incorrect.">
            <a:extLst>
              <a:ext uri="{FF2B5EF4-FFF2-40B4-BE49-F238E27FC236}">
                <a16:creationId xmlns:a16="http://schemas.microsoft.com/office/drawing/2014/main" id="{C391B08B-CCBE-EDC4-C9AD-D5F6059BA2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3" t="10993" r="12880" b="8922"/>
          <a:stretch/>
        </p:blipFill>
        <p:spPr>
          <a:xfrm rot="5400000">
            <a:off x="4980346" y="2663236"/>
            <a:ext cx="4738419" cy="3424651"/>
          </a:xfrm>
          <a:prstGeom prst="rect">
            <a:avLst/>
          </a:prstGeom>
        </p:spPr>
      </p:pic>
      <p:pic>
        <p:nvPicPr>
          <p:cNvPr id="9" name="Picture 8" descr="A close-up of a certificate&#10;&#10;AI-generated content may be incorrect.">
            <a:extLst>
              <a:ext uri="{FF2B5EF4-FFF2-40B4-BE49-F238E27FC236}">
                <a16:creationId xmlns:a16="http://schemas.microsoft.com/office/drawing/2014/main" id="{7211C92E-1039-DB20-207F-8F35217B63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97" y="4086463"/>
            <a:ext cx="3544410" cy="2658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194687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SIBSON CONSULTING Document">
  <a:themeElements>
    <a:clrScheme name="Sibson">
      <a:dk1>
        <a:sysClr val="windowText" lastClr="000000"/>
      </a:dk1>
      <a:lt1>
        <a:sysClr val="window" lastClr="FFFFFF"/>
      </a:lt1>
      <a:dk2>
        <a:srgbClr val="000000"/>
      </a:dk2>
      <a:lt2>
        <a:srgbClr val="B2B4B3"/>
      </a:lt2>
      <a:accent1>
        <a:srgbClr val="A0CFEB"/>
      </a:accent1>
      <a:accent2>
        <a:srgbClr val="0065BD"/>
      </a:accent2>
      <a:accent3>
        <a:srgbClr val="429C35"/>
      </a:accent3>
      <a:accent4>
        <a:srgbClr val="616365"/>
      </a:accent4>
      <a:accent5>
        <a:srgbClr val="C4262E"/>
      </a:accent5>
      <a:accent6>
        <a:srgbClr val="EEAF30"/>
      </a:accent6>
      <a:hlink>
        <a:srgbClr val="0065BD"/>
      </a:hlink>
      <a:folHlink>
        <a:srgbClr val="7030A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egal Report 1">
        <a:dk1>
          <a:srgbClr val="000000"/>
        </a:dk1>
        <a:lt1>
          <a:srgbClr val="FFFFFF"/>
        </a:lt1>
        <a:dk2>
          <a:srgbClr val="000000"/>
        </a:dk2>
        <a:lt2>
          <a:srgbClr val="B2B4B3"/>
        </a:lt2>
        <a:accent1>
          <a:srgbClr val="A0CFEB"/>
        </a:accent1>
        <a:accent2>
          <a:srgbClr val="C4262E"/>
        </a:accent2>
        <a:accent3>
          <a:srgbClr val="FFFFFF"/>
        </a:accent3>
        <a:accent4>
          <a:srgbClr val="000000"/>
        </a:accent4>
        <a:accent5>
          <a:srgbClr val="CDE4F3"/>
        </a:accent5>
        <a:accent6>
          <a:srgbClr val="B12129"/>
        </a:accent6>
        <a:hlink>
          <a:srgbClr val="3F9C35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IBSON CONSULTING Document" id="{8B48DD64-9FB5-4282-8588-7B21241C64BB}" vid="{85534FED-CE0B-46C2-A386-62A7B1E79165}"/>
    </a:ext>
  </a:extLst>
</a:theme>
</file>

<file path=ppt/theme/theme2.xml><?xml version="1.0" encoding="utf-8"?>
<a:theme xmlns:a="http://schemas.openxmlformats.org/drawingml/2006/main" name="Data slides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9ECD33"/>
      </a:accent1>
      <a:accent2>
        <a:srgbClr val="E19933"/>
      </a:accent2>
      <a:accent3>
        <a:srgbClr val="DC5D3D"/>
      </a:accent3>
      <a:accent4>
        <a:srgbClr val="A967CB"/>
      </a:accent4>
      <a:accent5>
        <a:srgbClr val="5EA5DD"/>
      </a:accent5>
      <a:accent6>
        <a:srgbClr val="44BEA9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ppt/theme/theme4.xml><?xml version="1.0" encoding="utf-8"?>
<a:theme xmlns:a="http://schemas.openxmlformats.org/drawingml/2006/main" name="Office Them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05420c5-ce29-4fd8-9b0b-06107616db1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58D88600E1A94FA3EA08FFB8100B44" ma:contentTypeVersion="12" ma:contentTypeDescription="Create a new document." ma:contentTypeScope="" ma:versionID="07e4ddd58a83c4db61c786069a0f1040">
  <xsd:schema xmlns:xsd="http://www.w3.org/2001/XMLSchema" xmlns:xs="http://www.w3.org/2001/XMLSchema" xmlns:p="http://schemas.microsoft.com/office/2006/metadata/properties" xmlns:ns3="005420c5-ce29-4fd8-9b0b-06107616db10" xmlns:ns4="2410f877-682a-4a84-b4b9-52eb2a99858c" targetNamespace="http://schemas.microsoft.com/office/2006/metadata/properties" ma:root="true" ma:fieldsID="1f8d1c40977bbf3988b8287b743bd47e" ns3:_="" ns4:_="">
    <xsd:import namespace="005420c5-ce29-4fd8-9b0b-06107616db10"/>
    <xsd:import namespace="2410f877-682a-4a84-b4b9-52eb2a99858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5420c5-ce29-4fd8-9b0b-06107616db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10f877-682a-4a84-b4b9-52eb2a9985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5C4FE95-5FDD-4F38-A968-D37070C529A2}">
  <ds:schemaRefs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purl.org/dc/dcmitype/"/>
    <ds:schemaRef ds:uri="2410f877-682a-4a84-b4b9-52eb2a99858c"/>
    <ds:schemaRef ds:uri="http://schemas.microsoft.com/office/2006/documentManagement/types"/>
    <ds:schemaRef ds:uri="http://www.w3.org/XML/1998/namespace"/>
    <ds:schemaRef ds:uri="005420c5-ce29-4fd8-9b0b-06107616db10"/>
    <ds:schemaRef ds:uri="http://schemas.microsoft.com/office/infopath/2007/PartnerControl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3B739C01-A55D-4154-8A5A-0B12F33738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CA0E10A-4563-40F3-ADDD-5B4D89EAB1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5420c5-ce29-4fd8-9b0b-06107616db10"/>
    <ds:schemaRef ds:uri="2410f877-682a-4a84-b4b9-52eb2a9985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195969</TotalTime>
  <Words>1282</Words>
  <Application>Microsoft Office PowerPoint</Application>
  <PresentationFormat>On-screen Show (4:3)</PresentationFormat>
  <Paragraphs>278</Paragraphs>
  <Slides>28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5" baseType="lpstr">
      <vt:lpstr>Arial</vt:lpstr>
      <vt:lpstr>Arial Black</vt:lpstr>
      <vt:lpstr>Arial Narrow</vt:lpstr>
      <vt:lpstr>Calibri</vt:lpstr>
      <vt:lpstr>Calibri Light</vt:lpstr>
      <vt:lpstr>Century Gothic</vt:lpstr>
      <vt:lpstr>Corbel</vt:lpstr>
      <vt:lpstr>Franklin Gothic Medium</vt:lpstr>
      <vt:lpstr>Gill Sans MT</vt:lpstr>
      <vt:lpstr>Symbol</vt:lpstr>
      <vt:lpstr>Times New Roman</vt:lpstr>
      <vt:lpstr>Wingdings</vt:lpstr>
      <vt:lpstr>Wingdings 2</vt:lpstr>
      <vt:lpstr>SIBSON CONSULTING Document</vt:lpstr>
      <vt:lpstr>Data slides</vt:lpstr>
      <vt:lpstr>Quotable</vt:lpstr>
      <vt:lpstr>Worksheet</vt:lpstr>
      <vt:lpstr>GM Leadership Report –  John Viola – General Manager Linda Martin – Senior Director of Administration</vt:lpstr>
      <vt:lpstr>PowerPoint Presentation</vt:lpstr>
      <vt:lpstr>OPVFD Firehouse</vt:lpstr>
      <vt:lpstr>OPVFD Firehouse</vt:lpstr>
      <vt:lpstr>OPVFD Firehouse DMA Study</vt:lpstr>
      <vt:lpstr>Racquet Sports Building</vt:lpstr>
      <vt:lpstr>Bocce Ball Courts</vt:lpstr>
      <vt:lpstr>Irrigation</vt:lpstr>
      <vt:lpstr>Safety</vt:lpstr>
      <vt:lpstr>Landscaping</vt:lpstr>
      <vt:lpstr>Dog Park Gazebo</vt:lpstr>
      <vt:lpstr>Gym Floor</vt:lpstr>
      <vt:lpstr>Strategic Plan</vt:lpstr>
      <vt:lpstr>CPI Violation Dashboard April</vt:lpstr>
      <vt:lpstr>Work Orders April</vt:lpstr>
      <vt:lpstr>Customer Service Dashboard (from info@oceanpines.org) April</vt:lpstr>
      <vt:lpstr>Financials</vt:lpstr>
      <vt:lpstr>UNAUDITED “FLASH” ESTIMATE FINANCIAL CHANGE MONTH OF APRIL 2025</vt:lpstr>
      <vt:lpstr>UNAUDITED “FLASH” ESTIMATE APRIL FAVOR/(UNFAVORABLE) VS. BUDGET (IN 000’s) </vt:lpstr>
      <vt:lpstr>UNAUDITED “FLASH” ESTIMATE YTD APRIL 2025</vt:lpstr>
      <vt:lpstr>UNAUDITED “FLASH” ESTIMATE YTD APRIL FAVOR/(UNFAVORABLE) VS. BUDGET (IN 000’s) </vt:lpstr>
      <vt:lpstr>UNAUDITED “FLASH” ESTIMATE RESERVES APRIL 2025 ($ MILLIONS)</vt:lpstr>
      <vt:lpstr>PUBLIC SAFETY PERCENTAGE OF ASSESSMENT </vt:lpstr>
      <vt:lpstr>PUBLIC SAFETY INCREASES TO ASSESSMENT </vt:lpstr>
      <vt:lpstr>Treasurer’s Report -  Monica Rakowski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of Directors Meeting</dc:title>
  <dc:creator>Michelle Bennett</dc:creator>
  <cp:lastModifiedBy>Linda Martin</cp:lastModifiedBy>
  <cp:revision>1795</cp:revision>
  <cp:lastPrinted>2025-05-23T19:33:15Z</cp:lastPrinted>
  <dcterms:created xsi:type="dcterms:W3CDTF">2021-01-13T14:26:54Z</dcterms:created>
  <dcterms:modified xsi:type="dcterms:W3CDTF">2025-05-24T18:23:13Z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0x010100DF58D88600E1A94FA3EA08FFB8100B44</vt:lpwstr>
  </property>
</Properties>
</file>