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</p:sldMasterIdLst>
  <p:notesMasterIdLst>
    <p:notesMasterId r:id="rId35"/>
  </p:notesMasterIdLst>
  <p:handoutMasterIdLst>
    <p:handoutMasterId r:id="rId36"/>
  </p:handoutMasterIdLst>
  <p:sldIdLst>
    <p:sldId id="1397" r:id="rId7"/>
    <p:sldId id="1644" r:id="rId8"/>
    <p:sldId id="1737" r:id="rId9"/>
    <p:sldId id="1730" r:id="rId10"/>
    <p:sldId id="1762" r:id="rId11"/>
    <p:sldId id="1756" r:id="rId12"/>
    <p:sldId id="1753" r:id="rId13"/>
    <p:sldId id="1760" r:id="rId14"/>
    <p:sldId id="1758" r:id="rId15"/>
    <p:sldId id="1750" r:id="rId16"/>
    <p:sldId id="1761" r:id="rId17"/>
    <p:sldId id="1754" r:id="rId18"/>
    <p:sldId id="1759" r:id="rId19"/>
    <p:sldId id="654" r:id="rId20"/>
    <p:sldId id="1418" r:id="rId21"/>
    <p:sldId id="652" r:id="rId22"/>
    <p:sldId id="1441" r:id="rId23"/>
    <p:sldId id="1763" r:id="rId24"/>
    <p:sldId id="1764" r:id="rId25"/>
    <p:sldId id="665" r:id="rId26"/>
    <p:sldId id="667" r:id="rId27"/>
    <p:sldId id="1765" r:id="rId28"/>
    <p:sldId id="1442" r:id="rId29"/>
    <p:sldId id="1443" r:id="rId30"/>
    <p:sldId id="582" r:id="rId31"/>
    <p:sldId id="1767" r:id="rId32"/>
    <p:sldId id="1552" r:id="rId33"/>
    <p:sldId id="176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D2B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706" autoAdjust="0"/>
  </p:normalViewPr>
  <p:slideViewPr>
    <p:cSldViewPr snapToGrid="0">
      <p:cViewPr varScale="1">
        <p:scale>
          <a:sx n="63" d="100"/>
          <a:sy n="63" d="100"/>
        </p:scale>
        <p:origin x="1632" y="3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6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5/24/2025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98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6" y="882998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6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5/24/2025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901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98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6" y="882998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0" y="5203893"/>
            <a:ext cx="8595884" cy="11880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500" dirty="0">
                <a:cs typeface="+mj-cs"/>
              </a:rPr>
              <a:t>GM Leadership Report – </a:t>
            </a:r>
            <a:br>
              <a:rPr lang="en-US" sz="3500" dirty="0">
                <a:cs typeface="+mj-cs"/>
              </a:rPr>
            </a:br>
            <a:r>
              <a:rPr lang="en-US" sz="3600" dirty="0">
                <a:cs typeface="+mj-cs"/>
              </a:rPr>
              <a:t>John Viola – General Manager</a:t>
            </a:r>
            <a:br>
              <a:rPr lang="en-US" sz="3100" dirty="0">
                <a:cs typeface="+mj-cs"/>
              </a:rPr>
            </a:br>
            <a:r>
              <a:rPr lang="en-US" sz="3100" dirty="0">
                <a:cs typeface="+mj-cs"/>
              </a:rPr>
              <a:t>Linda Martin </a:t>
            </a:r>
            <a:r>
              <a:rPr lang="en-US" sz="3100">
                <a:cs typeface="+mj-cs"/>
              </a:rPr>
              <a:t>– Senior Director </a:t>
            </a:r>
            <a:r>
              <a:rPr lang="en-US" sz="3100" dirty="0">
                <a:cs typeface="+mj-cs"/>
              </a:rPr>
              <a:t>of Administration</a:t>
            </a:r>
            <a:endParaRPr lang="en-US" sz="3400" dirty="0">
              <a:cs typeface="+mj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0FC7D45-B3C2-E8AD-230D-0FB87D2ED046}"/>
              </a:ext>
            </a:extLst>
          </p:cNvPr>
          <p:cNvSpPr txBox="1">
            <a:spLocks/>
          </p:cNvSpPr>
          <p:nvPr/>
        </p:nvSpPr>
        <p:spPr>
          <a:xfrm>
            <a:off x="343930" y="6489577"/>
            <a:ext cx="2628900" cy="7434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24, 2025</a:t>
            </a:r>
          </a:p>
        </p:txBody>
      </p:sp>
      <p:pic>
        <p:nvPicPr>
          <p:cNvPr id="4" name="Picture 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C9FEA995-F781-F8C1-3149-A3A2DE151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8862" y="1033140"/>
            <a:ext cx="3826276" cy="28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10883-1DAA-802C-4834-2690211B3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B6E8-163A-6BCE-142B-6C46B6BB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Landscaping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935D5CDA-23DA-F02E-3766-34EC3B4BF790}"/>
              </a:ext>
            </a:extLst>
          </p:cNvPr>
          <p:cNvSpPr txBox="1">
            <a:spLocks/>
          </p:cNvSpPr>
          <p:nvPr/>
        </p:nvSpPr>
        <p:spPr>
          <a:xfrm>
            <a:off x="3313588" y="3091858"/>
            <a:ext cx="2252711" cy="247581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Spring/Summer plants installed at all facilities and around Ocean Pines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105558-CCB6-0840-5580-980CDC1E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22558"/>
            <a:ext cx="3653162" cy="243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184327-2617-E2C0-D387-BF9C5F69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4327"/>
            <a:ext cx="3653159" cy="243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C3F59F-B4CD-CDD8-D7FF-D78CCEC9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38" y="1894327"/>
            <a:ext cx="3653162" cy="243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42F3DC9-92C7-7804-0205-2F51CBD7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38" y="4418545"/>
            <a:ext cx="3653162" cy="243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5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31856-D628-7914-6A3D-10817672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1E1D-6E37-311A-4869-101F6CC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/>
              <a:t>Dog Park Gazebo</a:t>
            </a:r>
            <a:endParaRPr lang="en-US" dirty="0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6E2B9A29-D3FD-F683-2BB1-E0E54A85586C}"/>
              </a:ext>
            </a:extLst>
          </p:cNvPr>
          <p:cNvSpPr txBox="1">
            <a:spLocks/>
          </p:cNvSpPr>
          <p:nvPr/>
        </p:nvSpPr>
        <p:spPr>
          <a:xfrm>
            <a:off x="4625937" y="2476982"/>
            <a:ext cx="4340507" cy="196079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 request, rain structure (gazebo) to be installed at dog park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Seating for approximately 12-15 people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 be installed on small dog side of park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Approximate cost:  $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6,000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Estimated delivery in 6-8 weeks (Woodland Sheds)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CED6B-91FE-9400-DF6E-3E44FDD1C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8"/>
          <a:stretch/>
        </p:blipFill>
        <p:spPr>
          <a:xfrm rot="5400000">
            <a:off x="-335153" y="2233316"/>
            <a:ext cx="5010813" cy="43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B2D748-328C-336E-17FE-EBEAA4E47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6309-622C-AFBA-C2DA-277599EF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Gym Floor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FBB3CB2-6A1B-F8C2-165B-68CD5C1ECD55}"/>
              </a:ext>
            </a:extLst>
          </p:cNvPr>
          <p:cNvSpPr txBox="1">
            <a:spLocks/>
          </p:cNvSpPr>
          <p:nvPr/>
        </p:nvSpPr>
        <p:spPr>
          <a:xfrm>
            <a:off x="257452" y="2166151"/>
            <a:ext cx="1979721" cy="218285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New floor installation began on May 12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by Dynamic Sports Construction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Total cost:  $62,300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Completed May 17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– has to cure for a week</a:t>
            </a:r>
          </a:p>
        </p:txBody>
      </p:sp>
      <p:pic>
        <p:nvPicPr>
          <p:cNvPr id="4" name="Picture 3" descr="A large warehouse with a machine&#10;&#10;AI-generated content may be incorrect.">
            <a:extLst>
              <a:ext uri="{FF2B5EF4-FFF2-40B4-BE49-F238E27FC236}">
                <a16:creationId xmlns:a16="http://schemas.microsoft.com/office/drawing/2014/main" id="{60C5EEF6-A6FB-2E8D-1391-C4F78287D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62" y="1873188"/>
            <a:ext cx="3258104" cy="2443577"/>
          </a:xfrm>
          <a:prstGeom prst="rect">
            <a:avLst/>
          </a:prstGeom>
        </p:spPr>
      </p:pic>
      <p:pic>
        <p:nvPicPr>
          <p:cNvPr id="6" name="Picture 5" descr="A person sweeping the floor&#10;&#10;AI-generated content may be incorrect.">
            <a:extLst>
              <a:ext uri="{FF2B5EF4-FFF2-40B4-BE49-F238E27FC236}">
                <a16:creationId xmlns:a16="http://schemas.microsoft.com/office/drawing/2014/main" id="{B19E3D8B-D9AD-9211-A430-6D65F801C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61" y="4414421"/>
            <a:ext cx="3258105" cy="2443579"/>
          </a:xfrm>
          <a:prstGeom prst="rect">
            <a:avLst/>
          </a:prstGeom>
        </p:spPr>
      </p:pic>
      <p:pic>
        <p:nvPicPr>
          <p:cNvPr id="5" name="Picture 4" descr="A gym with a basketball court&#10;&#10;AI-generated content may be incorrect.">
            <a:extLst>
              <a:ext uri="{FF2B5EF4-FFF2-40B4-BE49-F238E27FC236}">
                <a16:creationId xmlns:a16="http://schemas.microsoft.com/office/drawing/2014/main" id="{8262540C-A311-BFF6-5798-6F53E866D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97" y="1873187"/>
            <a:ext cx="3258103" cy="2443577"/>
          </a:xfrm>
          <a:prstGeom prst="rect">
            <a:avLst/>
          </a:prstGeom>
        </p:spPr>
      </p:pic>
      <p:pic>
        <p:nvPicPr>
          <p:cNvPr id="9" name="Picture 8" descr="A grey and yellow basketball court&#10;&#10;AI-generated content may be incorrect.">
            <a:extLst>
              <a:ext uri="{FF2B5EF4-FFF2-40B4-BE49-F238E27FC236}">
                <a16:creationId xmlns:a16="http://schemas.microsoft.com/office/drawing/2014/main" id="{72270137-EE5F-DCBD-A38A-B5AA66EF6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94" y="4414420"/>
            <a:ext cx="3258105" cy="24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5718E-EE6A-475F-6C5E-F2CC1FCF6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1D3C-CF58-45AD-0623-F68B5A7D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Strategic Plan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FFA1C45F-6758-D43A-D220-E09F4AA870EB}"/>
              </a:ext>
            </a:extLst>
          </p:cNvPr>
          <p:cNvSpPr txBox="1">
            <a:spLocks/>
          </p:cNvSpPr>
          <p:nvPr/>
        </p:nvSpPr>
        <p:spPr>
          <a:xfrm>
            <a:off x="257452" y="1873188"/>
            <a:ext cx="8762261" cy="247581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 adopted 2022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Fluid plan – updated regularly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Last update posted in March 2025 to Drainage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 target with rest of plan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Where can I find the strategic plan?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OPA Website:  Departments – General Manager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2CE68-A737-01CB-1A14-395C8DFE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9" r="1359"/>
          <a:stretch/>
        </p:blipFill>
        <p:spPr>
          <a:xfrm>
            <a:off x="124287" y="4349005"/>
            <a:ext cx="8895426" cy="13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April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85384"/>
              </p:ext>
            </p:extLst>
          </p:nvPr>
        </p:nvGraphicFramePr>
        <p:xfrm>
          <a:off x="109536" y="309134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4/1/25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4/30/25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528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141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22598" y="272308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122598" y="450984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141 violations initiated in April:  40 maintenance/trash/debris; 12 leaf maintenance/placement; 24 no permit;  14 signs; 3 trees; 47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easements, permit expiration, screening, trailers, unregistered/junk vehicles, vehicle parking, and wire/metal fencing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314 violations complied out; 355 remain open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80 maintenance/trash/debris; 63 leaf maintenance/placement; 77 no permit; 12 signs;        8 trees; 115 miscellaneous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92 of the 355 violations still open are in legal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April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80222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4/1/25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4/30/25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001195" y="4502597"/>
            <a:ext cx="7332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134 work orders initiated in April:  12 bulkhead;  50 drainage;                                       18 grounds/landscaping; 12 roads; 6 signs; 36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(92):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44 – over 30 days; 6 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April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4211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Apr.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19" y="337610"/>
            <a:ext cx="5623560" cy="1105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 “FLASH” ESTIMATE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FINANCIAL CHANGE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MONTH OF APRIL 2025</a:t>
            </a: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1348740" y="2600335"/>
          <a:ext cx="6446519" cy="2335161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143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April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$457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$517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$60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1,388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1,377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11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($931)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($860)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613232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6622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622794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560820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613331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41" y="0"/>
            <a:ext cx="6138516" cy="1509204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UNAUDITED “FLASH” ESTIMATE APRIL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00" dirty="0">
                <a:latin typeface="Franklin Gothic Medium" panose="020B0603020102020204" pitchFamily="34" charset="0"/>
              </a:rPr>
            </a:br>
            <a:endParaRPr lang="en-US" sz="20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37737"/>
              </p:ext>
            </p:extLst>
          </p:nvPr>
        </p:nvGraphicFramePr>
        <p:xfrm>
          <a:off x="1628393" y="2218775"/>
          <a:ext cx="5887212" cy="435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401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477811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5316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089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Administration (net)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0537750"/>
                  </a:ext>
                </a:extLst>
              </a:tr>
              <a:tr h="3089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77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8696972"/>
                  </a:ext>
                </a:extLst>
              </a:tr>
              <a:tr h="3089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Rec &amp;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7732299"/>
                  </a:ext>
                </a:extLst>
              </a:tr>
              <a:tr h="3089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Public Works/Gen </a:t>
                      </a:r>
                      <a:r>
                        <a:rPr lang="en-US" sz="1200" dirty="0" err="1"/>
                        <a:t>Maint</a:t>
                      </a:r>
                      <a:r>
                        <a:rPr lang="en-US" sz="1200" dirty="0"/>
                        <a:t>/CPI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(72)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50552"/>
                  </a:ext>
                </a:extLst>
              </a:tr>
              <a:tr h="3089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627924"/>
                  </a:ext>
                </a:extLst>
              </a:tr>
              <a:tr h="3089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15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5593443"/>
                  </a:ext>
                </a:extLst>
              </a:tr>
              <a:tr h="332366">
                <a:tc>
                  <a:txBody>
                    <a:bodyPr/>
                    <a:lstStyle/>
                    <a:p>
                      <a:r>
                        <a:rPr lang="en-US" sz="1200" dirty="0"/>
                        <a:t>Racquet Sports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(5)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9961605"/>
                  </a:ext>
                </a:extLst>
              </a:tr>
              <a:tr h="332366">
                <a:tc>
                  <a:txBody>
                    <a:bodyPr/>
                    <a:lstStyle/>
                    <a:p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(22)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705006"/>
                  </a:ext>
                </a:extLst>
              </a:tr>
              <a:tr h="4043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Beach Parking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/>
                        <a:t>  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7960662"/>
                  </a:ext>
                </a:extLst>
              </a:tr>
              <a:tr h="4661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Other Net (Clubhouse Grille, Beach Club, Marinas)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/>
                        <a:t>  (10)  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0162042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28681" y="6961373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B0CDF-5ABB-387D-8A08-0F31CC442672}"/>
              </a:ext>
            </a:extLst>
          </p:cNvPr>
          <p:cNvCxnSpPr>
            <a:cxnSpLocks/>
          </p:cNvCxnSpPr>
          <p:nvPr/>
        </p:nvCxnSpPr>
        <p:spPr>
          <a:xfrm>
            <a:off x="5728681" y="5806701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639192" y="1154097"/>
            <a:ext cx="7647501" cy="487383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r>
              <a:rPr lang="en-US" sz="2000" b="1" u="sng" dirty="0">
                <a:latin typeface="+mj-lt"/>
                <a:ea typeface="+mj-ea"/>
                <a:cs typeface="+mj-cs"/>
              </a:rPr>
              <a:t>Initiatives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OPVFD Firehouse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Racquet Sports Building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Bocce Ball Courts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Irrigation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Safety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Landscaping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Dog Park Gazebo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Gym Floor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Strategic Plan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M</a:t>
            </a:r>
            <a:r>
              <a:rPr lang="en-US" spc="0" baseline="0" dirty="0">
                <a:latin typeface="+mj-lt"/>
                <a:ea typeface="+mj-ea"/>
                <a:cs typeface="+mj-cs"/>
              </a:rPr>
              <a:t>etrics</a:t>
            </a: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19" y="513317"/>
            <a:ext cx="5623560" cy="773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 “FLASH” ESTIMATE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YTD APRIL 2025</a:t>
            </a: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1348740" y="2628910"/>
          <a:ext cx="6446519" cy="229348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2726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April YTD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$15,260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$15,732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$472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15,260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14,726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534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$0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 $1,006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$1,006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613067" y="492545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778" y="479698"/>
            <a:ext cx="6724443" cy="1104742"/>
          </a:xfrm>
        </p:spPr>
        <p:txBody>
          <a:bodyPr>
            <a:normAutofit/>
          </a:bodyPr>
          <a:lstStyle/>
          <a:p>
            <a:pPr algn="ctr"/>
            <a:r>
              <a:rPr lang="en-US" sz="2100" dirty="0">
                <a:latin typeface="Century Gothic" panose="020B0502020202020204" pitchFamily="34" charset="0"/>
              </a:rPr>
              <a:t>UNAUDITED “FLASH” ESTIMATE YTD APRIL</a:t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80811"/>
              </p:ext>
            </p:extLst>
          </p:nvPr>
        </p:nvGraphicFramePr>
        <p:xfrm>
          <a:off x="1843891" y="1923635"/>
          <a:ext cx="5272088" cy="401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789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310299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758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 Works/Gen Maint/CPI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6704269"/>
                  </a:ext>
                </a:extLst>
              </a:tr>
              <a:tr h="2814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Admin/Finance/GM/Public Relations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6955503"/>
                  </a:ext>
                </a:extLst>
              </a:tr>
              <a:tr h="2814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Golf Ops + Maintenance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434746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Beach Club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94081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73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0766489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Aquatics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2047211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Marinas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0293678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Recreation &amp; Parks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0594256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Beach Parking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51068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Racquet Sports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03916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Clubhouse Grille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(2)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3195097"/>
                  </a:ext>
                </a:extLst>
              </a:tr>
              <a:tr h="2963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Yacht Club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(204)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807375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$1,006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30804" y="7282739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679529" y="5825930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836" y="561390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Franklin Gothic Medium" panose="020B0603020102020204" pitchFamily="34" charset="0"/>
              </a:rPr>
              <a:t>UNAUDITED “FLASH” ESTIMATE RESERVES APRIL 2025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08395"/>
              </p:ext>
            </p:extLst>
          </p:nvPr>
        </p:nvGraphicFramePr>
        <p:xfrm>
          <a:off x="1214846" y="2401649"/>
          <a:ext cx="6740435" cy="289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83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895836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38138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850457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67857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583455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16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$0.8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$7.1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2.1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3.4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(2.9)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(1.2)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(0.1)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(0.4)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(4.7)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4/30/25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$4.7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$6.2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2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47" y="454886"/>
            <a:ext cx="5623560" cy="1105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PUBLIC SAFETY PERCENTAGE OF ASSESSMENT</a:t>
            </a:r>
            <a:br>
              <a:rPr lang="en-US" sz="2700" dirty="0">
                <a:latin typeface="Century Gothic" panose="020B05020202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613232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6622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622794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560820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613331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81A2EE-ED56-F45F-A13D-5E2221304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2581275"/>
          <a:ext cx="7740254" cy="288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40430" imgH="1511209" progId="Excel.Sheet.12">
                  <p:embed/>
                </p:oleObj>
              </mc:Choice>
              <mc:Fallback>
                <p:oleObj name="Worksheet" r:id="rId2" imgW="6140430" imgH="151120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81A2EE-ED56-F45F-A13D-5E2221304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581275"/>
                        <a:ext cx="7740254" cy="2882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7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26" y="381781"/>
            <a:ext cx="5623560" cy="1105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PUBLIC SAFETY INCREASES TO ASSESSMENT</a:t>
            </a:r>
            <a:br>
              <a:rPr lang="en-US" sz="2700" dirty="0">
                <a:latin typeface="Century Gothic" panose="020B05020202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613232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6622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622794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560820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613331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11F44F-EA7A-A3C2-6C99-3593659183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8548" y="2466975"/>
          <a:ext cx="5584031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36815" imgH="2222552" progId="Excel.Sheet.12">
                  <p:embed/>
                </p:oleObj>
              </mc:Choice>
              <mc:Fallback>
                <p:oleObj name="Worksheet" r:id="rId2" imgW="2736815" imgH="222255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811F44F-EA7A-A3C2-6C99-359365918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8548" y="2466975"/>
                        <a:ext cx="5584031" cy="308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54767" y="3162471"/>
            <a:ext cx="2335109" cy="1780887"/>
          </a:xfrm>
        </p:spPr>
        <p:txBody>
          <a:bodyPr vert="horz" lIns="68580" tIns="34290" rIns="68580" bIns="0" rtlCol="0" anchor="b">
            <a:noAutofit/>
          </a:bodyPr>
          <a:lstStyle/>
          <a:p>
            <a:pPr defTabSz="685800"/>
            <a:r>
              <a:rPr lang="en-US" sz="3200" dirty="0">
                <a:solidFill>
                  <a:schemeClr val="bg1"/>
                </a:solidFill>
              </a:rPr>
              <a:t>Treasurer’s Report -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" y="2334827"/>
            <a:ext cx="3653817" cy="33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1192641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u="sng" dirty="0">
                <a:solidFill>
                  <a:prstClr val="black"/>
                </a:solidFill>
                <a:latin typeface="Calibri Light" panose="020F0302020204030204"/>
              </a:rPr>
              <a:t>“Flash” Estimate Month of April</a:t>
            </a:r>
            <a:endParaRPr lang="en-US" sz="1875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3081" y="2118904"/>
            <a:ext cx="3536708" cy="32232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As of April 30, 2025, the Association had Approximately (~) $17.7M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Decreased ~ $1M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Increased ~ $3.4M from March 2025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$8.8M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$48K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Remaining $8.9M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3666" y="2452005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651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167415" y="978993"/>
            <a:ext cx="4799032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Irrigation System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Requesting authorization to go forward with staff recommendation of $810,500 for Irrigation Services Inc.</a:t>
            </a:r>
          </a:p>
        </p:txBody>
      </p:sp>
    </p:spTree>
    <p:extLst>
      <p:ext uri="{BB962C8B-B14F-4D97-AF65-F5344CB8AC3E}">
        <p14:creationId xmlns:p14="http://schemas.microsoft.com/office/powerpoint/2010/main" val="119194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82315-FF0F-56C2-695C-200FA4017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704473-3A5A-F80D-D812-49AB5BDCF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413D05-43E8-D553-60AD-E9885DF0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0846C5-200D-2B41-57DD-7BAF86DD9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FD686-B97A-17FA-2A1D-3999C5739D8E}"/>
              </a:ext>
            </a:extLst>
          </p:cNvPr>
          <p:cNvSpPr txBox="1"/>
          <p:nvPr/>
        </p:nvSpPr>
        <p:spPr>
          <a:xfrm>
            <a:off x="4167415" y="978993"/>
            <a:ext cx="4799032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Crack Repairs – Tennis Courts and Pickleball Courts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Requesting authorization to go forward with staff recommendation of $33,395 for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American Tennis Courts Corp.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681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C7205-B5A5-DE35-D241-27597B1CF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A429F7-C699-D57A-7000-0EBCAFE5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OPVFD Firehouse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DEDBC-71BD-2458-635C-83C7FEC2B820}"/>
              </a:ext>
            </a:extLst>
          </p:cNvPr>
          <p:cNvSpPr txBox="1"/>
          <p:nvPr/>
        </p:nvSpPr>
        <p:spPr>
          <a:xfrm>
            <a:off x="106532" y="2225569"/>
            <a:ext cx="90374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Where were we: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Reevaluated initial proposal</a:t>
            </a:r>
          </a:p>
          <a:p>
            <a:pPr marL="1128713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19,100 sq. ft to 14,610 sq. ft.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Set up new work group with OPVFD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Fine tuned the interior costs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Safety and NFPA requirements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Transition costs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Developed sketches to be utilized by architect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Completed pre-planning stage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A drawing of a house&#10;&#10;AI-generated content may be incorrect.">
            <a:extLst>
              <a:ext uri="{FF2B5EF4-FFF2-40B4-BE49-F238E27FC236}">
                <a16:creationId xmlns:a16="http://schemas.microsoft.com/office/drawing/2014/main" id="{15127CA2-1DD7-0CBE-59AE-5428A03EC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" t="42847" r="7864" b="31133"/>
          <a:stretch/>
        </p:blipFill>
        <p:spPr>
          <a:xfrm rot="60000">
            <a:off x="1025115" y="5359018"/>
            <a:ext cx="7289071" cy="15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6FEA2-2054-1ED8-E2DD-502228999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758551-1C46-2254-F512-3363F277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OPVFD Firehouse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8CDE4-B616-B529-46F9-CCCA3233BB71}"/>
              </a:ext>
            </a:extLst>
          </p:cNvPr>
          <p:cNvSpPr txBox="1"/>
          <p:nvPr/>
        </p:nvSpPr>
        <p:spPr>
          <a:xfrm>
            <a:off x="0" y="2127920"/>
            <a:ext cx="903746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Where are we today: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Present motion for referendum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Architectural drawings – end of May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Funding – deliver options to the Board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Approval to move forward from Board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much money (ballpark) to go forward with referendum (June)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Next steps: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Bids or award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Timeline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Project plan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Shovel in ground:  estimate October 2025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Completion estimate – 65 weeks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drawing of a house&#10;&#10;AI-generated content may be incorrect.">
            <a:extLst>
              <a:ext uri="{FF2B5EF4-FFF2-40B4-BE49-F238E27FC236}">
                <a16:creationId xmlns:a16="http://schemas.microsoft.com/office/drawing/2014/main" id="{5EB72E85-0842-5B3B-2331-79AC1ECDA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" t="42847" r="7864" b="31133"/>
          <a:stretch/>
        </p:blipFill>
        <p:spPr>
          <a:xfrm rot="60000">
            <a:off x="1025115" y="5359018"/>
            <a:ext cx="7289071" cy="15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4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73FAD-3C45-A8DA-7120-0A0B2E48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1DB5-8EA7-5C0E-145B-95F9A9EC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1100832"/>
          </a:xfrm>
        </p:spPr>
        <p:txBody>
          <a:bodyPr/>
          <a:lstStyle/>
          <a:p>
            <a:pPr algn="ctr"/>
            <a:r>
              <a:rPr lang="en-US" dirty="0"/>
              <a:t>OPVFD Firehouse</a:t>
            </a:r>
            <a:br>
              <a:rPr lang="en-US" dirty="0"/>
            </a:br>
            <a:r>
              <a:rPr lang="en-US" dirty="0"/>
              <a:t>DMA Study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7EBE4EF1-6C3E-0CE1-F3E3-766C86E1C242}"/>
              </a:ext>
            </a:extLst>
          </p:cNvPr>
          <p:cNvSpPr txBox="1">
            <a:spLocks/>
          </p:cNvSpPr>
          <p:nvPr/>
        </p:nvSpPr>
        <p:spPr>
          <a:xfrm>
            <a:off x="177552" y="1961963"/>
            <a:ext cx="8788892" cy="247581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At this point today, I am recommending to the Board we fund our portion of the firehouse estimate out of general reserves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We are managing our reserve balance in compliance with the DMA lite study of 2021 which reflects a balance in the vicinity of 22-24% of fully funded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Since the funding of the building will not start until after October 2025, and the DMA study is scheduled for the August/September timeframe, our reserve funding will be evaluated and decided at that time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I have updated this Board and the Association over the last several months and I am stating today that I believe we have “goldilocks situation”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7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A9514-91EF-19C6-FE4E-E6660425B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BAE9-DE36-ACE8-110E-C94C2883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Racquet Sports Building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653D601E-56BD-CAA6-AD1A-BB2C1D25198A}"/>
              </a:ext>
            </a:extLst>
          </p:cNvPr>
          <p:cNvSpPr txBox="1">
            <a:spLocks/>
          </p:cNvSpPr>
          <p:nvPr/>
        </p:nvSpPr>
        <p:spPr>
          <a:xfrm>
            <a:off x="3870664" y="2245204"/>
            <a:ext cx="4989251" cy="2367591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Building finished before Memorial Day 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Cost:  approximately $275,000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8E09CD-68E3-01E1-FABB-35778253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1667"/>
            <a:ext cx="3551388" cy="23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6BB5F7-7A6B-D674-BDE5-5B1ACD9E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0408"/>
            <a:ext cx="3551387" cy="23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7FE1C9-5F37-59B9-CAFA-C1AC751D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24" y="3263282"/>
            <a:ext cx="5392076" cy="35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2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DA5AD-09EB-4000-CDD7-F73A4298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AB49-C86D-C598-F9D8-45600EF3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Bocce Ball Courts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C58519B-656F-F367-DA7E-9A02587B516B}"/>
              </a:ext>
            </a:extLst>
          </p:cNvPr>
          <p:cNvSpPr txBox="1">
            <a:spLocks/>
          </p:cNvSpPr>
          <p:nvPr/>
        </p:nvSpPr>
        <p:spPr>
          <a:xfrm>
            <a:off x="71020" y="1890946"/>
            <a:ext cx="5042517" cy="247581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Southwest Greens Delaware Valley began installing courts on May 19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Total cost: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$50,692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League play starting in June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Kickoff meeting of teams held on May 14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3F2596C3-F71D-0857-E041-33ACFC8AC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1609" y="4237612"/>
            <a:ext cx="2994730" cy="2246048"/>
          </a:xfrm>
          <a:prstGeom prst="rect">
            <a:avLst/>
          </a:prstGeom>
        </p:spPr>
      </p:pic>
      <p:pic>
        <p:nvPicPr>
          <p:cNvPr id="2050" name="ymail_attachmentIda97d7d1b-5def-419a-9677-cfd88663c3d1">
            <a:extLst>
              <a:ext uri="{FF2B5EF4-FFF2-40B4-BE49-F238E27FC236}">
                <a16:creationId xmlns:a16="http://schemas.microsoft.com/office/drawing/2014/main" id="{EBCEAEC8-DD87-499F-EAAA-029EE4EC1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8"/>
          <a:stretch/>
        </p:blipFill>
        <p:spPr bwMode="auto">
          <a:xfrm>
            <a:off x="5113538" y="1886368"/>
            <a:ext cx="4030462" cy="49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2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9D2229-9DC3-26BE-C31D-D3CF9299D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7E8C-FD67-F821-5436-2422ED7F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Irrigation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25E78818-3545-3D4E-D8E6-CC019B147BC8}"/>
              </a:ext>
            </a:extLst>
          </p:cNvPr>
          <p:cNvSpPr txBox="1">
            <a:spLocks/>
          </p:cNvSpPr>
          <p:nvPr/>
        </p:nvSpPr>
        <p:spPr>
          <a:xfrm>
            <a:off x="177552" y="2130641"/>
            <a:ext cx="5575178" cy="2307139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Phase II being reviewed today for approval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Holes 4-8 to be completed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Total cost:  $810,500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 to 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continue with same contractor (Irrigation Services Inc.)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06C8DD-203C-3A49-5E7D-F8D81DCB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" y="3875103"/>
            <a:ext cx="3977196" cy="29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0C2CA14-FB13-6BAB-ADFA-4D6A569F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80" y="2786109"/>
            <a:ext cx="3053918" cy="40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8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D6052A-1262-3037-4BC1-0B67D093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BFA8-3920-70AE-A44F-93F70B7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F391D59-4A48-8F5A-CCC4-A60CE2180087}"/>
              </a:ext>
            </a:extLst>
          </p:cNvPr>
          <p:cNvSpPr txBox="1">
            <a:spLocks/>
          </p:cNvSpPr>
          <p:nvPr/>
        </p:nvSpPr>
        <p:spPr>
          <a:xfrm>
            <a:off x="142042" y="2214481"/>
            <a:ext cx="5104659" cy="2658309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Association received workplace safety award on May 7th from insurance agency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5  consecutive years maintaining a loss ratio of 23.59%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 descr="A blue and yellow plaque on a wood surface&#10;&#10;AI-generated content may be incorrect.">
            <a:extLst>
              <a:ext uri="{FF2B5EF4-FFF2-40B4-BE49-F238E27FC236}">
                <a16:creationId xmlns:a16="http://schemas.microsoft.com/office/drawing/2014/main" id="{C391B08B-CCBE-EDC4-C9AD-D5F6059BA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10993" r="12880" b="8922"/>
          <a:stretch/>
        </p:blipFill>
        <p:spPr>
          <a:xfrm rot="5400000">
            <a:off x="4980346" y="2663236"/>
            <a:ext cx="4738419" cy="3424651"/>
          </a:xfrm>
          <a:prstGeom prst="rect">
            <a:avLst/>
          </a:prstGeom>
        </p:spPr>
      </p:pic>
      <p:pic>
        <p:nvPicPr>
          <p:cNvPr id="9" name="Picture 8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7211C92E-1039-DB20-207F-8F35217B6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7" y="4086463"/>
            <a:ext cx="3544410" cy="26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9468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C4FE95-5FDD-4F38-A968-D37070C529A2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410f877-682a-4a84-b4b9-52eb2a99858c"/>
    <ds:schemaRef ds:uri="http://schemas.microsoft.com/office/2006/documentManagement/types"/>
    <ds:schemaRef ds:uri="http://www.w3.org/XML/1998/namespace"/>
    <ds:schemaRef ds:uri="005420c5-ce29-4fd8-9b0b-06107616db10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195969</TotalTime>
  <Words>1282</Words>
  <Application>Microsoft Office PowerPoint</Application>
  <PresentationFormat>On-screen Show (4:3)</PresentationFormat>
  <Paragraphs>278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Worksheet</vt:lpstr>
      <vt:lpstr>GM Leadership Report –  John Viola – General Manager Linda Martin – Senior Director of Administration</vt:lpstr>
      <vt:lpstr>PowerPoint Presentation</vt:lpstr>
      <vt:lpstr>OPVFD Firehouse</vt:lpstr>
      <vt:lpstr>OPVFD Firehouse</vt:lpstr>
      <vt:lpstr>OPVFD Firehouse DMA Study</vt:lpstr>
      <vt:lpstr>Racquet Sports Building</vt:lpstr>
      <vt:lpstr>Bocce Ball Courts</vt:lpstr>
      <vt:lpstr>Irrigation</vt:lpstr>
      <vt:lpstr>Safety</vt:lpstr>
      <vt:lpstr>Landscaping</vt:lpstr>
      <vt:lpstr>Dog Park Gazebo</vt:lpstr>
      <vt:lpstr>Gym Floor</vt:lpstr>
      <vt:lpstr>Strategic Plan</vt:lpstr>
      <vt:lpstr>CPI Violation Dashboard April</vt:lpstr>
      <vt:lpstr>Work Orders April</vt:lpstr>
      <vt:lpstr>Customer Service Dashboard (from info@oceanpines.org) April</vt:lpstr>
      <vt:lpstr>Financials</vt:lpstr>
      <vt:lpstr>UNAUDITED “FLASH” ESTIMATE FINANCIAL CHANGE MONTH OF APRIL 2025</vt:lpstr>
      <vt:lpstr>UNAUDITED “FLASH” ESTIMATE APRIL FAVOR/(UNFAVORABLE) VS. BUDGET (IN 000’s) </vt:lpstr>
      <vt:lpstr>UNAUDITED “FLASH” ESTIMATE YTD APRIL 2025</vt:lpstr>
      <vt:lpstr>UNAUDITED “FLASH” ESTIMATE YTD APRIL FAVOR/(UNFAVORABLE) VS. BUDGET (IN 000’s) </vt:lpstr>
      <vt:lpstr>UNAUDITED “FLASH” ESTIMATE RESERVES APRIL 2025 ($ MILLIONS)</vt:lpstr>
      <vt:lpstr>PUBLIC SAFETY PERCENTAGE OF ASSESSMENT </vt:lpstr>
      <vt:lpstr>PUBLIC SAFETY INCREASES TO ASSESSMENT </vt:lpstr>
      <vt:lpstr>Treasurer’s Report -  Monica Rakowski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1795</cp:revision>
  <cp:lastPrinted>2025-05-23T19:33:15Z</cp:lastPrinted>
  <dcterms:created xsi:type="dcterms:W3CDTF">2021-01-13T14:26:54Z</dcterms:created>
  <dcterms:modified xsi:type="dcterms:W3CDTF">2025-05-24T18:23:13Z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