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43" r:id="rId4"/>
    <p:sldMasterId id="2147484422" r:id="rId5"/>
    <p:sldMasterId id="2147484503" r:id="rId6"/>
  </p:sldMasterIdLst>
  <p:notesMasterIdLst>
    <p:notesMasterId r:id="rId34"/>
  </p:notesMasterIdLst>
  <p:handoutMasterIdLst>
    <p:handoutMasterId r:id="rId35"/>
  </p:handoutMasterIdLst>
  <p:sldIdLst>
    <p:sldId id="1397" r:id="rId7"/>
    <p:sldId id="1644" r:id="rId8"/>
    <p:sldId id="1722" r:id="rId9"/>
    <p:sldId id="1712" r:id="rId10"/>
    <p:sldId id="1716" r:id="rId11"/>
    <p:sldId id="1704" r:id="rId12"/>
    <p:sldId id="1713" r:id="rId13"/>
    <p:sldId id="1714" r:id="rId14"/>
    <p:sldId id="1720" r:id="rId15"/>
    <p:sldId id="1729" r:id="rId16"/>
    <p:sldId id="1702" r:id="rId17"/>
    <p:sldId id="1724" r:id="rId18"/>
    <p:sldId id="1727" r:id="rId19"/>
    <p:sldId id="1726" r:id="rId20"/>
    <p:sldId id="1728" r:id="rId21"/>
    <p:sldId id="1723" r:id="rId22"/>
    <p:sldId id="1717" r:id="rId23"/>
    <p:sldId id="1705" r:id="rId24"/>
    <p:sldId id="654" r:id="rId25"/>
    <p:sldId id="1418" r:id="rId26"/>
    <p:sldId id="652" r:id="rId27"/>
    <p:sldId id="1441" r:id="rId28"/>
    <p:sldId id="1719" r:id="rId29"/>
    <p:sldId id="669" r:id="rId30"/>
    <p:sldId id="670" r:id="rId31"/>
    <p:sldId id="582" r:id="rId32"/>
    <p:sldId id="1725" r:id="rId33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4D2B0"/>
    <a:srgbClr val="F5EADF"/>
    <a:srgbClr val="D4D1CC"/>
    <a:srgbClr val="5F5ACC"/>
    <a:srgbClr val="D65C00"/>
    <a:srgbClr val="E4E1DE"/>
    <a:srgbClr val="BCE1EC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86" autoAdjust="0"/>
    <p:restoredTop sz="94706" autoAdjust="0"/>
  </p:normalViewPr>
  <p:slideViewPr>
    <p:cSldViewPr snapToGrid="0">
      <p:cViewPr varScale="1">
        <p:scale>
          <a:sx n="108" d="100"/>
          <a:sy n="108" d="100"/>
        </p:scale>
        <p:origin x="2004" y="102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3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6/15/2024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6/15/2024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7" tIns="46559" rIns="93117" bIns="4655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901"/>
            <a:ext cx="5505450" cy="3137535"/>
          </a:xfrm>
          <a:prstGeom prst="rect">
            <a:avLst/>
          </a:prstGeom>
        </p:spPr>
        <p:txBody>
          <a:bodyPr vert="horz" lIns="93117" tIns="46559" rIns="93117" bIns="4655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3"/>
          <a:stretch/>
        </p:blipFill>
        <p:spPr bwMode="gray">
          <a:xfrm>
            <a:off x="4568646" y="3429000"/>
            <a:ext cx="4575354" cy="34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5989837"/>
            <a:ext cx="2676912" cy="368363"/>
          </a:xfrm>
          <a:prstGeom prst="rect">
            <a:avLst/>
          </a:prstGeom>
        </p:spPr>
      </p:pic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255760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80094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42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83570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15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49033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9802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60086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590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733800"/>
            <a:ext cx="4343400" cy="2743200"/>
          </a:xfrm>
        </p:spPr>
        <p:txBody>
          <a:bodyPr/>
          <a:lstStyle>
            <a:lvl1pPr>
              <a:defRPr sz="1400"/>
            </a:lvl1pPr>
            <a:lvl2pPr>
              <a:buClr>
                <a:schemeClr val="accent5"/>
              </a:buCl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733800"/>
            <a:ext cx="4267200" cy="27432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58416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7510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ustom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7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54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4800" y="990600"/>
            <a:ext cx="4114800" cy="54864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53988" indent="-153988">
              <a:defRPr sz="1200">
                <a:latin typeface="Arial Narrow" panose="020B0606020202030204" pitchFamily="34" charset="0"/>
              </a:defRPr>
            </a:lvl2pPr>
            <a:lvl3pPr marL="325438" indent="-171450">
              <a:defRPr sz="1200">
                <a:latin typeface="Arial Narrow" panose="020B0606020202030204" pitchFamily="34" charset="0"/>
              </a:defRPr>
            </a:lvl3pPr>
            <a:lvl4pPr marL="461963" indent="-153988">
              <a:defRPr sz="1200">
                <a:latin typeface="Arial Narrow" panose="020B0606020202030204" pitchFamily="34" charset="0"/>
              </a:defRPr>
            </a:lvl4pPr>
            <a:lvl5pPr marL="581025" indent="-119063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24400" y="990600"/>
            <a:ext cx="4114800" cy="44958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61925" indent="-161925">
              <a:defRPr sz="1200">
                <a:latin typeface="Arial Narrow" panose="020B0606020202030204" pitchFamily="34" charset="0"/>
              </a:defRPr>
            </a:lvl2pPr>
            <a:lvl3pPr marL="307975" indent="-146050">
              <a:defRPr sz="1200">
                <a:latin typeface="Arial Narrow" panose="020B0606020202030204" pitchFamily="34" charset="0"/>
              </a:defRPr>
            </a:lvl3pPr>
            <a:lvl4pPr marL="427038" indent="-136525">
              <a:defRPr sz="1200">
                <a:latin typeface="Arial Narrow" panose="020B0606020202030204" pitchFamily="34" charset="0"/>
              </a:defRPr>
            </a:lvl4pPr>
            <a:lvl5pPr marL="530225" indent="-103188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724400" y="5562600"/>
            <a:ext cx="4114800" cy="914400"/>
          </a:xfrm>
        </p:spPr>
        <p:txBody>
          <a:bodyPr/>
          <a:lstStyle>
            <a:lvl1pPr marL="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1pPr>
            <a:lvl2pPr marL="211138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2pPr>
            <a:lvl3pPr marL="396875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3pPr>
            <a:lvl4pPr marL="595313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4pPr>
            <a:lvl5pPr marL="79375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246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82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2"/>
          <a:stretch/>
        </p:blipFill>
        <p:spPr bwMode="gray">
          <a:xfrm>
            <a:off x="4629551" y="3443954"/>
            <a:ext cx="4484537" cy="3414045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5"/>
              </a:buClr>
              <a:buSzTx/>
              <a:buFontTx/>
              <a:buNone/>
              <a:tabLst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5993827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6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9" y="965201"/>
            <a:ext cx="388778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8006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13022696"/>
              </p:ext>
            </p:extLst>
          </p:nvPr>
        </p:nvGraphicFramePr>
        <p:xfrm>
          <a:off x="204788" y="1403202"/>
          <a:ext cx="5953649" cy="3870960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9" y="965201"/>
            <a:ext cx="447833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97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72BD6-CB13-404C-BBAB-5920B3CC15CD}" type="datetime1">
              <a:rPr lang="en-US" smtClean="0"/>
              <a:t>6/15/2024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50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4C30-85AE-4A92-984D-60C6A1DBFA42}" type="datetime1">
              <a:rPr lang="en-US" smtClean="0"/>
              <a:t>6/15/2024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31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D159-92A4-4119-87A8-8289266E0BBE}" type="datetime1">
              <a:rPr lang="en-US" smtClean="0"/>
              <a:t>6/15/2024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0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4D32-E27B-4CF1-9451-12DE577B47D6}" type="datetime1">
              <a:rPr lang="en-US" smtClean="0"/>
              <a:t>6/15/2024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46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A779-EBE4-4697-A0A3-DA9E551BDAFC}" type="datetime1">
              <a:rPr lang="en-US" smtClean="0"/>
              <a:t>6/15/2024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142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66EE-F406-4A69-AC6B-1272CEEE21CC}" type="datetime1">
              <a:rPr lang="en-US" smtClean="0"/>
              <a:t>6/15/2024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16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FEFA-CBB5-452B-A6E0-F41E3EEAFFAB}" type="datetime1">
              <a:rPr lang="en-US" smtClean="0"/>
              <a:t>6/15/2024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5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2693F-7E9C-473F-B9BE-A99371B937BA}" type="datetime1">
              <a:rPr lang="en-US" smtClean="0"/>
              <a:t>6/15/2024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7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9"/>
          <a:stretch/>
        </p:blipFill>
        <p:spPr bwMode="gray">
          <a:xfrm flipV="1">
            <a:off x="4539274" y="0"/>
            <a:ext cx="4604726" cy="4572592"/>
          </a:xfrm>
          <a:prstGeom prst="rect">
            <a:avLst/>
          </a:prstGeom>
        </p:spPr>
      </p:pic>
      <p:sp>
        <p:nvSpPr>
          <p:cNvPr id="15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2019 by The Segal Group, Inc. All rights reserved.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622237"/>
            <a:ext cx="2676912" cy="368363"/>
          </a:xfrm>
          <a:prstGeom prst="rect">
            <a:avLst/>
          </a:prstGeom>
        </p:spPr>
      </p:pic>
      <p:sp>
        <p:nvSpPr>
          <p:cNvPr id="1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1168" tIns="64008" rIns="201168" bIns="64008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7052543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49939ED1-20B6-486E-AD1A-0AF57D3268A8}" type="datetime1">
              <a:rPr lang="en-US" smtClean="0"/>
              <a:t>6/15/2024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9466"/>
      </p:ext>
    </p:extLst>
  </p:cSld>
  <p:clrMapOvr>
    <a:masterClrMapping/>
  </p:clrMapOvr>
  <p:hf sldNum="0"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6/15/2024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31233"/>
      </p:ext>
    </p:extLst>
  </p:cSld>
  <p:clrMapOvr>
    <a:masterClrMapping/>
  </p:clrMapOvr>
  <p:hf sldNum="0"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6/15/2024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542176"/>
      </p:ext>
    </p:extLst>
  </p:cSld>
  <p:clrMapOvr>
    <a:masterClrMapping/>
  </p:clrMapOvr>
  <p:hf sldNum="0"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6/15/2024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95801"/>
      </p:ext>
    </p:extLst>
  </p:cSld>
  <p:clrMapOvr>
    <a:masterClrMapping/>
  </p:clrMapOvr>
  <p:hf sldNum="0"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06F1-6C94-4B42-9107-EF88F69A149F}" type="datetime1">
              <a:rPr lang="en-US" smtClean="0"/>
              <a:t>6/15/2024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354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18A4-7AB3-4151-BAC9-99ED2866EE8D}" type="datetime1">
              <a:rPr lang="en-US" smtClean="0"/>
              <a:t>6/15/2024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12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4CE95A8D-EBA0-4BF6-AE99-54C9718622BD}" type="datetime1">
              <a:rPr lang="en-US" smtClean="0"/>
              <a:t>6/15/2024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9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 rot="16454853">
            <a:off x="4470200" y="-124166"/>
            <a:ext cx="4544556" cy="44787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14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615352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57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399" y="1295400"/>
            <a:ext cx="8229601" cy="5078104"/>
          </a:xfrm>
        </p:spPr>
        <p:txBody>
          <a:bodyPr/>
          <a:lstStyle>
            <a:lvl1pPr marL="342900" indent="-342900">
              <a:buFont typeface="+mj-lt"/>
              <a:buNone/>
              <a:defRPr sz="2000" b="0">
                <a:latin typeface="Arial Black" pitchFamily="34" charset="0"/>
              </a:defRPr>
            </a:lvl1pPr>
            <a:lvl2pPr marL="569913" indent="-212725">
              <a:buClr>
                <a:schemeClr val="accent5"/>
              </a:buClr>
              <a:defRPr sz="2000" b="1"/>
            </a:lvl2pPr>
            <a:lvl3pPr marL="914400" indent="-223838">
              <a:buClr>
                <a:schemeClr val="accent5"/>
              </a:buClr>
              <a:defRPr sz="2000" b="1"/>
            </a:lvl3pPr>
            <a:lvl4pPr marL="1258888" indent="-231775">
              <a:buClr>
                <a:schemeClr val="accent5"/>
              </a:buClr>
              <a:defRPr sz="2000" b="1"/>
            </a:lvl4pPr>
            <a:lvl5pPr marL="1484313" indent="-225425">
              <a:buClr>
                <a:schemeClr val="accent5"/>
              </a:buClr>
              <a:defRPr sz="2000" b="1"/>
            </a:lvl5pPr>
          </a:lstStyle>
          <a:p>
            <a:pPr lvl="0"/>
            <a:r>
              <a:rPr lang="en-US" dirty="0"/>
              <a:t>	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437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2766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4685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45901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581400"/>
            <a:ext cx="43434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581400"/>
            <a:ext cx="42672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7766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7696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54" y="990600"/>
            <a:ext cx="8915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  <p:sldLayoutId id="2147484357" r:id="rId14"/>
    <p:sldLayoutId id="2147484358" r:id="rId15"/>
    <p:sldLayoutId id="2147484359" r:id="rId16"/>
    <p:sldLayoutId id="2147484360" r:id="rId17"/>
    <p:sldLayoutId id="2147484361" r:id="rId1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9pPr>
    </p:titleStyle>
    <p:bodyStyle>
      <a:lvl1pPr marL="209550" indent="-209550" algn="l" rtl="0" eaLnBrk="1" fontAlgn="base" hangingPunct="1">
        <a:lnSpc>
          <a:spcPct val="90000"/>
        </a:lnSpc>
        <a:spcBef>
          <a:spcPct val="65000"/>
        </a:spcBef>
        <a:spcAft>
          <a:spcPct val="0"/>
        </a:spcAft>
        <a:buClr>
          <a:schemeClr val="accent5"/>
        </a:buClr>
        <a:buFont typeface="Wingdings" pitchFamily="34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95288" indent="-18415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accent5"/>
        </a:buClr>
        <a:buFont typeface="Symbol" pitchFamily="82" charset="2"/>
        <a:buChar char="·"/>
        <a:defRPr sz="1600">
          <a:solidFill>
            <a:schemeClr val="tx1"/>
          </a:solidFill>
          <a:latin typeface="+mn-lt"/>
        </a:defRPr>
      </a:lvl2pPr>
      <a:lvl3pPr marL="593725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–"/>
        <a:defRPr sz="1600">
          <a:solidFill>
            <a:schemeClr val="tx1"/>
          </a:solidFill>
          <a:latin typeface="+mn-lt"/>
        </a:defRPr>
      </a:lvl3pPr>
      <a:lvl4pPr marL="792163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»"/>
        <a:defRPr sz="1600">
          <a:solidFill>
            <a:schemeClr val="tx1"/>
          </a:solidFill>
          <a:latin typeface="+mn-lt"/>
        </a:defRPr>
      </a:lvl4pPr>
      <a:lvl5pPr marL="9779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›"/>
        <a:defRPr sz="1600">
          <a:solidFill>
            <a:schemeClr val="tx1"/>
          </a:solidFill>
          <a:latin typeface="+mn-lt"/>
        </a:defRPr>
      </a:lvl5pPr>
      <a:lvl6pPr marL="14351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6pPr>
      <a:lvl7pPr marL="18923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7pPr>
      <a:lvl8pPr marL="23495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8pPr>
      <a:lvl9pPr marL="28067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444508"/>
            <a:ext cx="82296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982199"/>
            <a:ext cx="5332506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7" y="6420103"/>
            <a:ext cx="62603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9" y="972237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26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3" r:id="rId1"/>
    <p:sldLayoutId id="2147484424" r:id="rId2"/>
    <p:sldLayoutId id="2147484425" r:id="rId3"/>
  </p:sldLayoutIdLst>
  <p:txStyles>
    <p:titleStyle>
      <a:lvl1pPr algn="l" defTabSz="457189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189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6/15/2024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99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https://files.constantcontact.com/4fdfceab001/4cd6bb01-03f4-42e5-8212-a383c9bfe9d8.png?rdr=true" TargetMode="Externa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Freeform 6">
            <a:extLst>
              <a:ext uri="{FF2B5EF4-FFF2-40B4-BE49-F238E27FC236}">
                <a16:creationId xmlns:a16="http://schemas.microsoft.com/office/drawing/2014/main" id="{A14CE2B0-0F0F-433D-8ED6-770921C98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73" name="Freeform 9">
            <a:extLst>
              <a:ext uri="{FF2B5EF4-FFF2-40B4-BE49-F238E27FC236}">
                <a16:creationId xmlns:a16="http://schemas.microsoft.com/office/drawing/2014/main" id="{02AB05CC-4371-4DE4-AAE6-20E4B1579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547642"/>
            <a:ext cx="9144000" cy="2332906"/>
          </a:xfrm>
          <a:custGeom>
            <a:avLst/>
            <a:gdLst>
              <a:gd name="connsiteX0" fmla="*/ 0 w 12192000"/>
              <a:gd name="connsiteY0" fmla="*/ 0 h 2332906"/>
              <a:gd name="connsiteX1" fmla="*/ 1996017 w 12192000"/>
              <a:gd name="connsiteY1" fmla="*/ 0 h 2332906"/>
              <a:gd name="connsiteX2" fmla="*/ 2377017 w 12192000"/>
              <a:gd name="connsiteY2" fmla="*/ 263783 h 2332906"/>
              <a:gd name="connsiteX3" fmla="*/ 2385484 w 12192000"/>
              <a:gd name="connsiteY3" fmla="*/ 266713 h 2332906"/>
              <a:gd name="connsiteX4" fmla="*/ 2398184 w 12192000"/>
              <a:gd name="connsiteY4" fmla="*/ 271110 h 2332906"/>
              <a:gd name="connsiteX5" fmla="*/ 2410883 w 12192000"/>
              <a:gd name="connsiteY5" fmla="*/ 275506 h 2332906"/>
              <a:gd name="connsiteX6" fmla="*/ 2421467 w 12192000"/>
              <a:gd name="connsiteY6" fmla="*/ 275506 h 2332906"/>
              <a:gd name="connsiteX7" fmla="*/ 2434167 w 12192000"/>
              <a:gd name="connsiteY7" fmla="*/ 275506 h 2332906"/>
              <a:gd name="connsiteX8" fmla="*/ 2444750 w 12192000"/>
              <a:gd name="connsiteY8" fmla="*/ 271110 h 2332906"/>
              <a:gd name="connsiteX9" fmla="*/ 2457450 w 12192000"/>
              <a:gd name="connsiteY9" fmla="*/ 266713 h 2332906"/>
              <a:gd name="connsiteX10" fmla="*/ 2465917 w 12192000"/>
              <a:gd name="connsiteY10" fmla="*/ 263783 h 2332906"/>
              <a:gd name="connsiteX11" fmla="*/ 2846917 w 12192000"/>
              <a:gd name="connsiteY11" fmla="*/ 0 h 2332906"/>
              <a:gd name="connsiteX12" fmla="*/ 12192000 w 12192000"/>
              <a:gd name="connsiteY12" fmla="*/ 0 h 2332906"/>
              <a:gd name="connsiteX13" fmla="*/ 12192000 w 12192000"/>
              <a:gd name="connsiteY13" fmla="*/ 2332906 h 2332906"/>
              <a:gd name="connsiteX14" fmla="*/ 0 w 12192000"/>
              <a:gd name="connsiteY14" fmla="*/ 2332906 h 233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2332906">
                <a:moveTo>
                  <a:pt x="0" y="0"/>
                </a:moveTo>
                <a:lnTo>
                  <a:pt x="1996017" y="0"/>
                </a:lnTo>
                <a:lnTo>
                  <a:pt x="2377017" y="263783"/>
                </a:lnTo>
                <a:lnTo>
                  <a:pt x="2385484" y="266713"/>
                </a:lnTo>
                <a:lnTo>
                  <a:pt x="2398184" y="271110"/>
                </a:lnTo>
                <a:lnTo>
                  <a:pt x="2410883" y="275506"/>
                </a:lnTo>
                <a:lnTo>
                  <a:pt x="2421467" y="275506"/>
                </a:lnTo>
                <a:lnTo>
                  <a:pt x="2434167" y="275506"/>
                </a:lnTo>
                <a:lnTo>
                  <a:pt x="2444750" y="271110"/>
                </a:lnTo>
                <a:lnTo>
                  <a:pt x="2457450" y="266713"/>
                </a:lnTo>
                <a:lnTo>
                  <a:pt x="2465917" y="263783"/>
                </a:lnTo>
                <a:lnTo>
                  <a:pt x="2846917" y="0"/>
                </a:lnTo>
                <a:lnTo>
                  <a:pt x="12192000" y="0"/>
                </a:lnTo>
                <a:lnTo>
                  <a:pt x="12192000" y="2332906"/>
                </a:lnTo>
                <a:lnTo>
                  <a:pt x="0" y="23329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98" y="3865188"/>
            <a:ext cx="5370990" cy="298323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>
                <a:cs typeface="+mj-cs"/>
              </a:rPr>
              <a:t>GM Leadership Report – </a:t>
            </a:r>
            <a:br>
              <a:rPr lang="en-US" sz="3200" dirty="0">
                <a:cs typeface="+mj-cs"/>
              </a:rPr>
            </a:br>
            <a:r>
              <a:rPr lang="en-US" sz="3200" dirty="0">
                <a:cs typeface="+mj-cs"/>
              </a:rPr>
              <a:t>John Viola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DFCD9A1-5092-1A70-055C-5BD7FF6391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6" t="8509" r="5633" b="21202"/>
          <a:stretch/>
        </p:blipFill>
        <p:spPr bwMode="auto">
          <a:xfrm>
            <a:off x="1327212" y="641329"/>
            <a:ext cx="6489576" cy="333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31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FF7FA-A1AD-0737-0980-EE6EBFA8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Irrigation</a:t>
            </a:r>
          </a:p>
        </p:txBody>
      </p:sp>
      <p:sp>
        <p:nvSpPr>
          <p:cNvPr id="6" name="Title 12">
            <a:extLst>
              <a:ext uri="{FF2B5EF4-FFF2-40B4-BE49-F238E27FC236}">
                <a16:creationId xmlns:a16="http://schemas.microsoft.com/office/drawing/2014/main" id="{20DA1E32-FD4A-3A3E-6A4B-0831F194C873}"/>
              </a:ext>
            </a:extLst>
          </p:cNvPr>
          <p:cNvSpPr txBox="1">
            <a:spLocks/>
          </p:cNvSpPr>
          <p:nvPr/>
        </p:nvSpPr>
        <p:spPr>
          <a:xfrm>
            <a:off x="377299" y="2237173"/>
            <a:ext cx="8389397" cy="1834083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Material for phase I of the irrigation project has arrived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Project appr</a:t>
            </a: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oved by the Board at the December 16, 2023 meeting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Total cost of project:  $934,000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 descr="A truck on the road&#10;&#10;Description automatically generated">
            <a:extLst>
              <a:ext uri="{FF2B5EF4-FFF2-40B4-BE49-F238E27FC236}">
                <a16:creationId xmlns:a16="http://schemas.microsoft.com/office/drawing/2014/main" id="{39B2D349-CE05-B363-EFAF-E8AC0005EC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91838" y="3825261"/>
            <a:ext cx="3465989" cy="2599492"/>
          </a:xfrm>
          <a:prstGeom prst="rect">
            <a:avLst/>
          </a:prstGeom>
        </p:spPr>
      </p:pic>
      <p:pic>
        <p:nvPicPr>
          <p:cNvPr id="7" name="Picture 6" descr="A truck on a road&#10;&#10;Description automatically generated">
            <a:extLst>
              <a:ext uri="{FF2B5EF4-FFF2-40B4-BE49-F238E27FC236}">
                <a16:creationId xmlns:a16="http://schemas.microsoft.com/office/drawing/2014/main" id="{45B991FB-8932-34D1-2EE6-79B025A11B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39004" y="3825258"/>
            <a:ext cx="3465991" cy="2599493"/>
          </a:xfrm>
          <a:prstGeom prst="rect">
            <a:avLst/>
          </a:prstGeom>
        </p:spPr>
      </p:pic>
      <p:pic>
        <p:nvPicPr>
          <p:cNvPr id="9" name="Picture 8" descr="A parking lot with a number painted on it&#10;&#10;Description automatically generated">
            <a:extLst>
              <a:ext uri="{FF2B5EF4-FFF2-40B4-BE49-F238E27FC236}">
                <a16:creationId xmlns:a16="http://schemas.microsoft.com/office/drawing/2014/main" id="{3F3E9833-5E92-A37C-ED95-C4548A1E6E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433249" y="3825258"/>
            <a:ext cx="3465989" cy="259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292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Golf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968DF638-8D29-BD68-6067-77656C996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724" y="2186403"/>
            <a:ext cx="3826276" cy="215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116263DD-0320-ECAC-39DF-DC2791699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724" y="4507914"/>
            <a:ext cx="3826276" cy="215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2">
            <a:extLst>
              <a:ext uri="{FF2B5EF4-FFF2-40B4-BE49-F238E27FC236}">
                <a16:creationId xmlns:a16="http://schemas.microsoft.com/office/drawing/2014/main" id="{D3F3DB87-6CE8-28D9-88F5-232392ADDD74}"/>
              </a:ext>
            </a:extLst>
          </p:cNvPr>
          <p:cNvSpPr txBox="1">
            <a:spLocks/>
          </p:cNvSpPr>
          <p:nvPr/>
        </p:nvSpPr>
        <p:spPr>
          <a:xfrm>
            <a:off x="0" y="1890944"/>
            <a:ext cx="5211192" cy="2547891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1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Golf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Raven’s Roost was a great success on May 31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helping to finish the first month of the new budget year with sales ~$34,000 over last May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Ocean Pines Club Championship scheduled for August 3</a:t>
            </a:r>
            <a:r>
              <a:rPr lang="en-US" sz="1400" baseline="30000" dirty="0">
                <a:solidFill>
                  <a:prstClr val="black"/>
                </a:solidFill>
                <a:latin typeface="Century Gothic" panose="020B0502020202020204"/>
              </a:rPr>
              <a:t>rd</a:t>
            </a: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 and 4</a:t>
            </a:r>
            <a:r>
              <a:rPr lang="en-US" sz="1400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 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Four flights (one for each set of tees) with both gross and net winners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May numbers (not including memberships) up over 2023 (2024 = $271,000; 2023 = $236,000):</a:t>
            </a:r>
          </a:p>
          <a:p>
            <a:pPr marL="0" lvl="1">
              <a:spcBef>
                <a:spcPct val="0"/>
              </a:spcBef>
              <a:spcAft>
                <a:spcPts val="600"/>
              </a:spcAft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A83C8F51-C08F-5B9E-E4CA-CB386B51C9A4}"/>
              </a:ext>
            </a:extLst>
          </p:cNvPr>
          <p:cNvSpPr txBox="1">
            <a:spLocks/>
          </p:cNvSpPr>
          <p:nvPr/>
        </p:nvSpPr>
        <p:spPr>
          <a:xfrm>
            <a:off x="0" y="5584054"/>
            <a:ext cx="5211192" cy="1284304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1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Golf Maintenance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Verticutting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the fairways and greens as part of our thatch management program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Continue to repair leaks in old irrigation system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A777513-DCC2-D62B-59AB-F5E8BD89A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001835"/>
              </p:ext>
            </p:extLst>
          </p:nvPr>
        </p:nvGraphicFramePr>
        <p:xfrm>
          <a:off x="528221" y="4274600"/>
          <a:ext cx="4154750" cy="137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140">
                  <a:extLst>
                    <a:ext uri="{9D8B030D-6E8A-4147-A177-3AD203B41FA5}">
                      <a16:colId xmlns:a16="http://schemas.microsoft.com/office/drawing/2014/main" val="3677074493"/>
                    </a:ext>
                  </a:extLst>
                </a:gridCol>
                <a:gridCol w="949911">
                  <a:extLst>
                    <a:ext uri="{9D8B030D-6E8A-4147-A177-3AD203B41FA5}">
                      <a16:colId xmlns:a16="http://schemas.microsoft.com/office/drawing/2014/main" val="3935931476"/>
                    </a:ext>
                  </a:extLst>
                </a:gridCol>
                <a:gridCol w="941033">
                  <a:extLst>
                    <a:ext uri="{9D8B030D-6E8A-4147-A177-3AD203B41FA5}">
                      <a16:colId xmlns:a16="http://schemas.microsoft.com/office/drawing/2014/main" val="938667398"/>
                    </a:ext>
                  </a:extLst>
                </a:gridCol>
                <a:gridCol w="967666">
                  <a:extLst>
                    <a:ext uri="{9D8B030D-6E8A-4147-A177-3AD203B41FA5}">
                      <a16:colId xmlns:a16="http://schemas.microsoft.com/office/drawing/2014/main" val="417225974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  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  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Variance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92677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Greens Fees: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$162,000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$139,000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  $23,000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690646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Cart Fees: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$  67,000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$  58,000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  $  9,000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39163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Driving Range: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$    9,600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$    9,200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  $     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20394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Merchandise: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$  25,000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$  19,000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  $  6,000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300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5714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8" y="376166"/>
            <a:ext cx="7524003" cy="970450"/>
          </a:xfrm>
        </p:spPr>
        <p:txBody>
          <a:bodyPr/>
          <a:lstStyle/>
          <a:p>
            <a:pPr algn="ctr"/>
            <a:r>
              <a:rPr lang="en-US" dirty="0"/>
              <a:t>Memberships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124287" y="2459306"/>
            <a:ext cx="5051395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3AF204DF-A87A-8DF4-1B07-BB08E9A1FF91}"/>
              </a:ext>
            </a:extLst>
          </p:cNvPr>
          <p:cNvSpPr txBox="1">
            <a:spLocks/>
          </p:cNvSpPr>
          <p:nvPr/>
        </p:nvSpPr>
        <p:spPr>
          <a:xfrm>
            <a:off x="245168" y="2370337"/>
            <a:ext cx="8653660" cy="1141625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1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Memberships up over last year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7111BB-45F6-AB5D-79CC-35893F7051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414689"/>
              </p:ext>
            </p:extLst>
          </p:nvPr>
        </p:nvGraphicFramePr>
        <p:xfrm>
          <a:off x="2254927" y="3055144"/>
          <a:ext cx="4873840" cy="222885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376143">
                  <a:extLst>
                    <a:ext uri="{9D8B030D-6E8A-4147-A177-3AD203B41FA5}">
                      <a16:colId xmlns:a16="http://schemas.microsoft.com/office/drawing/2014/main" val="8977443"/>
                    </a:ext>
                  </a:extLst>
                </a:gridCol>
                <a:gridCol w="1261465">
                  <a:extLst>
                    <a:ext uri="{9D8B030D-6E8A-4147-A177-3AD203B41FA5}">
                      <a16:colId xmlns:a16="http://schemas.microsoft.com/office/drawing/2014/main" val="3891261733"/>
                    </a:ext>
                  </a:extLst>
                </a:gridCol>
                <a:gridCol w="1165899">
                  <a:extLst>
                    <a:ext uri="{9D8B030D-6E8A-4147-A177-3AD203B41FA5}">
                      <a16:colId xmlns:a16="http://schemas.microsoft.com/office/drawing/2014/main" val="4168174792"/>
                    </a:ext>
                  </a:extLst>
                </a:gridCol>
                <a:gridCol w="1070333">
                  <a:extLst>
                    <a:ext uri="{9D8B030D-6E8A-4147-A177-3AD203B41FA5}">
                      <a16:colId xmlns:a16="http://schemas.microsoft.com/office/drawing/2014/main" val="419348856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2023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2024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% Increase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47772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Beach Parking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 $        343,430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 $     364,036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6%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57140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Aquatics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 $        270,780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 $     303,754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12%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88807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Golf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 $        172,350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 $     234,309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36%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922711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Cart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 $          70,100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 $        90,850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30%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016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Tennis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 $          17,420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 $        15,485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-11%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9683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Platform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 $          13,480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 $        15,275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13%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16561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Pickleball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 $          56,215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 $        71,563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27%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718299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Combo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sng" strike="noStrike">
                          <a:effectLst/>
                          <a:latin typeface="+mj-lt"/>
                        </a:rPr>
                        <a:t> $          13,456 </a:t>
                      </a:r>
                      <a:endParaRPr lang="en-US" sz="1400" b="0" i="0" u="sng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sng" strike="noStrike">
                          <a:effectLst/>
                          <a:latin typeface="+mj-lt"/>
                        </a:rPr>
                        <a:t> $        20,000 </a:t>
                      </a:r>
                      <a:endParaRPr lang="en-US" sz="1400" b="0" i="0" u="sng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>
                          <a:effectLst/>
                          <a:latin typeface="+mj-lt"/>
                        </a:rPr>
                        <a:t>49%</a:t>
                      </a:r>
                      <a:endParaRPr lang="en-US" sz="1400" b="0" i="0" u="sng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448316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Total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 $        957,231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+mj-lt"/>
                        </a:rPr>
                        <a:t> $  1,115,272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+mj-lt"/>
                        </a:rPr>
                        <a:t>17%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20329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1506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Freeform 6">
            <a:extLst>
              <a:ext uri="{FF2B5EF4-FFF2-40B4-BE49-F238E27FC236}">
                <a16:creationId xmlns:a16="http://schemas.microsoft.com/office/drawing/2014/main" id="{A14CE2B0-0F0F-433D-8ED6-770921C98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073" name="Freeform 9">
            <a:extLst>
              <a:ext uri="{FF2B5EF4-FFF2-40B4-BE49-F238E27FC236}">
                <a16:creationId xmlns:a16="http://schemas.microsoft.com/office/drawing/2014/main" id="{02AB05CC-4371-4DE4-AAE6-20E4B1579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547642"/>
            <a:ext cx="9144000" cy="2332906"/>
          </a:xfrm>
          <a:custGeom>
            <a:avLst/>
            <a:gdLst>
              <a:gd name="connsiteX0" fmla="*/ 0 w 12192000"/>
              <a:gd name="connsiteY0" fmla="*/ 0 h 2332906"/>
              <a:gd name="connsiteX1" fmla="*/ 1996017 w 12192000"/>
              <a:gd name="connsiteY1" fmla="*/ 0 h 2332906"/>
              <a:gd name="connsiteX2" fmla="*/ 2377017 w 12192000"/>
              <a:gd name="connsiteY2" fmla="*/ 263783 h 2332906"/>
              <a:gd name="connsiteX3" fmla="*/ 2385484 w 12192000"/>
              <a:gd name="connsiteY3" fmla="*/ 266713 h 2332906"/>
              <a:gd name="connsiteX4" fmla="*/ 2398184 w 12192000"/>
              <a:gd name="connsiteY4" fmla="*/ 271110 h 2332906"/>
              <a:gd name="connsiteX5" fmla="*/ 2410883 w 12192000"/>
              <a:gd name="connsiteY5" fmla="*/ 275506 h 2332906"/>
              <a:gd name="connsiteX6" fmla="*/ 2421467 w 12192000"/>
              <a:gd name="connsiteY6" fmla="*/ 275506 h 2332906"/>
              <a:gd name="connsiteX7" fmla="*/ 2434167 w 12192000"/>
              <a:gd name="connsiteY7" fmla="*/ 275506 h 2332906"/>
              <a:gd name="connsiteX8" fmla="*/ 2444750 w 12192000"/>
              <a:gd name="connsiteY8" fmla="*/ 271110 h 2332906"/>
              <a:gd name="connsiteX9" fmla="*/ 2457450 w 12192000"/>
              <a:gd name="connsiteY9" fmla="*/ 266713 h 2332906"/>
              <a:gd name="connsiteX10" fmla="*/ 2465917 w 12192000"/>
              <a:gd name="connsiteY10" fmla="*/ 263783 h 2332906"/>
              <a:gd name="connsiteX11" fmla="*/ 2846917 w 12192000"/>
              <a:gd name="connsiteY11" fmla="*/ 0 h 2332906"/>
              <a:gd name="connsiteX12" fmla="*/ 12192000 w 12192000"/>
              <a:gd name="connsiteY12" fmla="*/ 0 h 2332906"/>
              <a:gd name="connsiteX13" fmla="*/ 12192000 w 12192000"/>
              <a:gd name="connsiteY13" fmla="*/ 2332906 h 2332906"/>
              <a:gd name="connsiteX14" fmla="*/ 0 w 12192000"/>
              <a:gd name="connsiteY14" fmla="*/ 2332906 h 233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2332906">
                <a:moveTo>
                  <a:pt x="0" y="0"/>
                </a:moveTo>
                <a:lnTo>
                  <a:pt x="1996017" y="0"/>
                </a:lnTo>
                <a:lnTo>
                  <a:pt x="2377017" y="263783"/>
                </a:lnTo>
                <a:lnTo>
                  <a:pt x="2385484" y="266713"/>
                </a:lnTo>
                <a:lnTo>
                  <a:pt x="2398184" y="271110"/>
                </a:lnTo>
                <a:lnTo>
                  <a:pt x="2410883" y="275506"/>
                </a:lnTo>
                <a:lnTo>
                  <a:pt x="2421467" y="275506"/>
                </a:lnTo>
                <a:lnTo>
                  <a:pt x="2434167" y="275506"/>
                </a:lnTo>
                <a:lnTo>
                  <a:pt x="2444750" y="271110"/>
                </a:lnTo>
                <a:lnTo>
                  <a:pt x="2457450" y="266713"/>
                </a:lnTo>
                <a:lnTo>
                  <a:pt x="2465917" y="263783"/>
                </a:lnTo>
                <a:lnTo>
                  <a:pt x="2846917" y="0"/>
                </a:lnTo>
                <a:lnTo>
                  <a:pt x="12192000" y="0"/>
                </a:lnTo>
                <a:lnTo>
                  <a:pt x="12192000" y="2332906"/>
                </a:lnTo>
                <a:lnTo>
                  <a:pt x="0" y="23329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97" y="3865188"/>
            <a:ext cx="7501632" cy="298323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>
                <a:cs typeface="+mj-cs"/>
              </a:rPr>
              <a:t>Director of Business Administration – </a:t>
            </a:r>
            <a:br>
              <a:rPr lang="en-US" sz="3200" dirty="0">
                <a:cs typeface="+mj-cs"/>
              </a:rPr>
            </a:br>
            <a:r>
              <a:rPr lang="en-US" sz="3200" dirty="0">
                <a:cs typeface="+mj-cs"/>
              </a:rPr>
              <a:t>Linda Martin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C084793-7627-5AC6-F930-651FB5F62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528" y="3207216"/>
            <a:ext cx="4385125" cy="246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F2EB1FE-40FE-90C1-7CB3-FD1F90650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7216"/>
            <a:ext cx="4354939" cy="244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CF0B642-E262-C838-276F-452117A01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528" y="2473"/>
            <a:ext cx="4374472" cy="2916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8EFCE19C-647E-A7E8-AA0A-217E27C0C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32" y="-3175"/>
            <a:ext cx="4374471" cy="291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24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Racquet Sports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4083728" y="2459306"/>
            <a:ext cx="1091954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5" name="Title 12">
            <a:extLst>
              <a:ext uri="{FF2B5EF4-FFF2-40B4-BE49-F238E27FC236}">
                <a16:creationId xmlns:a16="http://schemas.microsoft.com/office/drawing/2014/main" id="{78AEF390-8BB2-5927-DA8B-D85E8A7289FB}"/>
              </a:ext>
            </a:extLst>
          </p:cNvPr>
          <p:cNvSpPr txBox="1">
            <a:spLocks/>
          </p:cNvSpPr>
          <p:nvPr/>
        </p:nvSpPr>
        <p:spPr>
          <a:xfrm>
            <a:off x="4083728" y="2290438"/>
            <a:ext cx="4864962" cy="3524435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Pickleball tournament held last weekend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cap="none" dirty="0">
                <a:solidFill>
                  <a:prstClr val="black"/>
                </a:solidFill>
                <a:latin typeface="Century Gothic" panose="020B0502020202020204"/>
              </a:rPr>
              <a:t>Increase in play in pickleball and tennis; several days all courts were in use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cap="none" dirty="0">
                <a:solidFill>
                  <a:prstClr val="black"/>
                </a:solidFill>
                <a:latin typeface="Century Gothic" panose="020B0502020202020204"/>
              </a:rPr>
              <a:t>Tree branches hanging over pickleball courts were cut by Public Works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cap="none" dirty="0">
                <a:solidFill>
                  <a:prstClr val="black"/>
                </a:solidFill>
                <a:latin typeface="Century Gothic" panose="020B0502020202020204"/>
              </a:rPr>
              <a:t>Netting repaired on lower pickleball courts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Replacement chairs have arrived and are being placed around courts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779D0F-8B2A-0120-38A3-2E18CCE15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10" y="2284602"/>
            <a:ext cx="3492546" cy="4512268"/>
          </a:xfrm>
          <a:prstGeom prst="rect">
            <a:avLst/>
          </a:prstGeom>
          <a:ln w="31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75301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Aquatics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4083728" y="2459306"/>
            <a:ext cx="1091954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5" name="Title 12">
            <a:extLst>
              <a:ext uri="{FF2B5EF4-FFF2-40B4-BE49-F238E27FC236}">
                <a16:creationId xmlns:a16="http://schemas.microsoft.com/office/drawing/2014/main" id="{78AEF390-8BB2-5927-DA8B-D85E8A7289FB}"/>
              </a:ext>
            </a:extLst>
          </p:cNvPr>
          <p:cNvSpPr txBox="1">
            <a:spLocks/>
          </p:cNvSpPr>
          <p:nvPr/>
        </p:nvSpPr>
        <p:spPr>
          <a:xfrm>
            <a:off x="177553" y="2379216"/>
            <a:ext cx="4998129" cy="3719743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Good start to the season: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Memorial day weekend up 51% over last year – total $11,808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cap="none" dirty="0">
                <a:solidFill>
                  <a:prstClr val="black"/>
                </a:solidFill>
                <a:latin typeface="Century Gothic" panose="020B0502020202020204"/>
              </a:rPr>
              <a:t>Fully staffed lifeguards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cap="none" dirty="0">
                <a:solidFill>
                  <a:prstClr val="black"/>
                </a:solidFill>
                <a:latin typeface="Century Gothic" panose="020B0502020202020204"/>
              </a:rPr>
              <a:t>New flooring at splash pad installed at Swim &amp; Racquet on June 4</a:t>
            </a:r>
            <a:r>
              <a:rPr lang="en-US" sz="1800" cap="none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1800" cap="none" dirty="0">
                <a:solidFill>
                  <a:prstClr val="black"/>
                </a:solidFill>
                <a:latin typeface="Century Gothic" panose="020B0502020202020204"/>
              </a:rPr>
              <a:t>; concrete repairs done in-house by Public Works and the Aquatics team</a:t>
            </a:r>
          </a:p>
          <a:p>
            <a:pPr marL="342900" indent="-342900" defTabSz="9144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cap="none" dirty="0">
                <a:solidFill>
                  <a:prstClr val="black"/>
                </a:solidFill>
              </a:rPr>
              <a:t>Snack bar at Swim &amp; Racquet snack bar scheduled to open this Monday for the season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cap="none" dirty="0">
                <a:solidFill>
                  <a:prstClr val="black"/>
                </a:solidFill>
                <a:latin typeface="Century Gothic" panose="020B0502020202020204"/>
              </a:rPr>
              <a:t>School’s Out Splash Party this evening from 5:00-8:0 at Sports Core</a:t>
            </a:r>
          </a:p>
        </p:txBody>
      </p:sp>
      <p:pic>
        <p:nvPicPr>
          <p:cNvPr id="6" name="Picture 5" descr="A pool with chairs and umbrellas&#10;&#10;Description automatically generated">
            <a:extLst>
              <a:ext uri="{FF2B5EF4-FFF2-40B4-BE49-F238E27FC236}">
                <a16:creationId xmlns:a16="http://schemas.microsoft.com/office/drawing/2014/main" id="{DD43592B-D26B-73DD-18F1-6C84185530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95778" y="2509777"/>
            <a:ext cx="4969398" cy="372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22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8" y="376166"/>
            <a:ext cx="7524003" cy="970450"/>
          </a:xfrm>
        </p:spPr>
        <p:txBody>
          <a:bodyPr/>
          <a:lstStyle/>
          <a:p>
            <a:pPr algn="ctr"/>
            <a:r>
              <a:rPr lang="en-US" dirty="0"/>
              <a:t>Phyllis East Room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124287" y="2459306"/>
            <a:ext cx="5051395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3AF204DF-A87A-8DF4-1B07-BB08E9A1FF91}"/>
              </a:ext>
            </a:extLst>
          </p:cNvPr>
          <p:cNvSpPr txBox="1">
            <a:spLocks/>
          </p:cNvSpPr>
          <p:nvPr/>
        </p:nvSpPr>
        <p:spPr>
          <a:xfrm>
            <a:off x="4892866" y="2541511"/>
            <a:ext cx="4005962" cy="970451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Requested at the April Board Meeting for a plaque and information document to be installed at the Community Center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East Room is now officially the Phyllis East Room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Plaque and bio on Phyllis installed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6" name="Picture 5" descr="A gold sign with black text&#10;&#10;Description automatically generated">
            <a:extLst>
              <a:ext uri="{FF2B5EF4-FFF2-40B4-BE49-F238E27FC236}">
                <a16:creationId xmlns:a16="http://schemas.microsoft.com/office/drawing/2014/main" id="{F4B916BE-4740-4358-8D30-72E11C06AE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" t="20553" r="6052" b="20364"/>
          <a:stretch/>
        </p:blipFill>
        <p:spPr>
          <a:xfrm>
            <a:off x="461639" y="1879886"/>
            <a:ext cx="3789498" cy="1724447"/>
          </a:xfrm>
          <a:prstGeom prst="rect">
            <a:avLst/>
          </a:prstGeom>
        </p:spPr>
      </p:pic>
      <p:pic>
        <p:nvPicPr>
          <p:cNvPr id="8" name="Picture 7" descr="A framed picture of a document&#10;&#10;Description automatically generated">
            <a:extLst>
              <a:ext uri="{FF2B5EF4-FFF2-40B4-BE49-F238E27FC236}">
                <a16:creationId xmlns:a16="http://schemas.microsoft.com/office/drawing/2014/main" id="{85CAE965-D5FC-D018-13FE-3F5868A343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7" r="18661"/>
          <a:stretch/>
        </p:blipFill>
        <p:spPr>
          <a:xfrm>
            <a:off x="809998" y="3680248"/>
            <a:ext cx="2982896" cy="317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213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Signs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67957" y="2388285"/>
            <a:ext cx="8216749" cy="1040715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Signs ordered and will be placed soon at Manklin Meadows Complex and Community Gardens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E07B44-B35C-BAC6-8191-CE286B54E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8" y="3950563"/>
            <a:ext cx="4900091" cy="2772052"/>
          </a:xfrm>
          <a:prstGeom prst="rect">
            <a:avLst/>
          </a:prstGeom>
        </p:spPr>
      </p:pic>
      <p:pic>
        <p:nvPicPr>
          <p:cNvPr id="7" name="Picture 6" descr="A logo for a community gardens&#10;&#10;Description automatically generated">
            <a:extLst>
              <a:ext uri="{FF2B5EF4-FFF2-40B4-BE49-F238E27FC236}">
                <a16:creationId xmlns:a16="http://schemas.microsoft.com/office/drawing/2014/main" id="{EB41FD90-B32B-23BD-A21D-09705C83E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884" y="3693110"/>
            <a:ext cx="4039340" cy="302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75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I.T.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67957" y="2388285"/>
            <a:ext cx="8216749" cy="1040715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Two new cameras installed at dog park and ballfield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9760E2E-A0D2-7706-196E-E07DC9A90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18" y="3429000"/>
            <a:ext cx="41148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1">
            <a:extLst>
              <a:ext uri="{FF2B5EF4-FFF2-40B4-BE49-F238E27FC236}">
                <a16:creationId xmlns:a16="http://schemas.microsoft.com/office/drawing/2014/main" id="{602E1198-F031-FEF7-A9DF-A90B2B6BD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583" y="3429000"/>
            <a:ext cx="41148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9518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CPI Violation Dashboard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May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777221"/>
              </p:ext>
            </p:extLst>
          </p:nvPr>
        </p:nvGraphicFramePr>
        <p:xfrm>
          <a:off x="109536" y="3091340"/>
          <a:ext cx="8847908" cy="950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83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307832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752377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5/1/24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Violations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Violations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5/31/24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294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182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229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247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AD86D9-C03E-4A30-A454-1333AEBA4A40}"/>
              </a:ext>
            </a:extLst>
          </p:cNvPr>
          <p:cNvSpPr txBox="1"/>
          <p:nvPr/>
        </p:nvSpPr>
        <p:spPr>
          <a:xfrm>
            <a:off x="122598" y="2723080"/>
            <a:ext cx="328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45EED-5BDB-2387-3FB6-2B720D18D314}"/>
              </a:ext>
            </a:extLst>
          </p:cNvPr>
          <p:cNvSpPr txBox="1"/>
          <p:nvPr/>
        </p:nvSpPr>
        <p:spPr>
          <a:xfrm>
            <a:off x="122598" y="4509848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182 violations initiated in May:  39 maintenance/trash/debris; 6 leaf placement; 36 no permit;  9 signs; 92 miscellaneous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Miscellaneous violations includes stop work orders, trailers, unregistered/junk vehicles, and vehicle parking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229 violations complied out; 247 remain open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79 maintenance/trash/debris; 5 leaf placement; 52 no permit; 13 signs; 98 miscellaneous</a:t>
            </a:r>
          </a:p>
        </p:txBody>
      </p:sp>
    </p:spTree>
    <p:extLst>
      <p:ext uri="{BB962C8B-B14F-4D97-AF65-F5344CB8AC3E}">
        <p14:creationId xmlns:p14="http://schemas.microsoft.com/office/powerpoint/2010/main" val="1554711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FE8DED1-24FF-4A79-873B-ECE3ABE73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A6A048-501A-4387-906B-B8A8543E7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819" y="643467"/>
            <a:ext cx="8188361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06C59-3F02-F27D-BA1E-8E9684FDB7F5}"/>
              </a:ext>
            </a:extLst>
          </p:cNvPr>
          <p:cNvSpPr txBox="1"/>
          <p:nvPr/>
        </p:nvSpPr>
        <p:spPr>
          <a:xfrm>
            <a:off x="648071" y="643468"/>
            <a:ext cx="7434428" cy="535783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0" lvl="0" defTabSz="457200">
              <a:lnSpc>
                <a:spcPct val="120000"/>
              </a:lnSpc>
              <a:spcBef>
                <a:spcPct val="0"/>
              </a:spcBef>
            </a:pPr>
            <a:r>
              <a:rPr lang="en-US" sz="2800" b="1" u="sng" dirty="0">
                <a:latin typeface="+mj-lt"/>
                <a:ea typeface="+mj-ea"/>
                <a:cs typeface="+mj-cs"/>
              </a:rPr>
              <a:t>Initiatives</a:t>
            </a:r>
            <a:endParaRPr lang="en-US" dirty="0">
              <a:latin typeface="+mj-lt"/>
              <a:ea typeface="+mj-ea"/>
              <a:cs typeface="+mj-cs"/>
            </a:endParaRP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  <a:ea typeface="+mj-ea"/>
                <a:cs typeface="+mj-cs"/>
              </a:rPr>
              <a:t>Police – Chief Tim Robinson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  <a:ea typeface="+mj-ea"/>
                <a:cs typeface="+mj-cs"/>
              </a:rPr>
              <a:t>Recreation &amp; Parks – Debbie Donahue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  <a:ea typeface="+mj-ea"/>
                <a:cs typeface="+mj-cs"/>
              </a:rPr>
              <a:t>Skateboard Park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  <a:ea typeface="+mj-ea"/>
                <a:cs typeface="+mj-cs"/>
              </a:rPr>
              <a:t>Soft Shoreline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  <a:ea typeface="+mj-ea"/>
                <a:cs typeface="+mj-cs"/>
              </a:rPr>
              <a:t>Maintenance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  <a:ea typeface="+mj-ea"/>
                <a:cs typeface="+mj-cs"/>
              </a:rPr>
              <a:t>Landscaping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  <a:ea typeface="+mj-ea"/>
                <a:cs typeface="+mj-cs"/>
              </a:rPr>
              <a:t>Marina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  <a:ea typeface="+mj-ea"/>
                <a:cs typeface="+mj-cs"/>
              </a:rPr>
              <a:t>Irrigation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  <a:ea typeface="+mj-ea"/>
                <a:cs typeface="+mj-cs"/>
              </a:rPr>
              <a:t>Golf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  <a:ea typeface="+mj-ea"/>
                <a:cs typeface="+mj-cs"/>
              </a:rPr>
              <a:t>Memberships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  <a:ea typeface="+mj-ea"/>
                <a:cs typeface="+mj-cs"/>
              </a:rPr>
              <a:t>Racquet Sports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  <a:ea typeface="+mj-ea"/>
                <a:cs typeface="+mj-cs"/>
              </a:rPr>
              <a:t>Aquatics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  <a:ea typeface="+mj-ea"/>
                <a:cs typeface="+mj-cs"/>
              </a:rPr>
              <a:t>Phyllis East Room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  <a:ea typeface="+mj-ea"/>
                <a:cs typeface="+mj-cs"/>
              </a:rPr>
              <a:t>Signs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  <a:ea typeface="+mj-ea"/>
                <a:cs typeface="+mj-cs"/>
              </a:rPr>
              <a:t>I.T.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+mj-lt"/>
                <a:ea typeface="+mj-ea"/>
                <a:cs typeface="+mj-cs"/>
              </a:rPr>
              <a:t>M</a:t>
            </a:r>
            <a:r>
              <a:rPr lang="en-US" sz="1600" spc="0" baseline="0" dirty="0">
                <a:latin typeface="+mj-lt"/>
                <a:ea typeface="+mj-ea"/>
                <a:cs typeface="+mj-cs"/>
              </a:rPr>
              <a:t>etrics</a:t>
            </a:r>
            <a:endParaRPr lang="en-US" spc="0" baseline="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93288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Work Orders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May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571163"/>
              </p:ext>
            </p:extLst>
          </p:nvPr>
        </p:nvGraphicFramePr>
        <p:xfrm>
          <a:off x="571175" y="2521994"/>
          <a:ext cx="8046719" cy="140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72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164411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204843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879743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5/1/24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Work Orders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Work Orders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5/31/24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188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144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155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177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96AD777-9903-050C-60B7-A95C92E997D2}"/>
              </a:ext>
            </a:extLst>
          </p:cNvPr>
          <p:cNvSpPr txBox="1"/>
          <p:nvPr/>
        </p:nvSpPr>
        <p:spPr>
          <a:xfrm>
            <a:off x="1358434" y="4738046"/>
            <a:ext cx="69755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144 work orders initiated in May:  7 bulkhead;  33 drainage;                                       22 grounds/landscaping; 11 roads; 2 signs; 69 general maintenance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Majority still open in drainage (101):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Gill Sans MT" panose="020B0502020104020203"/>
              </a:rPr>
              <a:t>37 – over 30 days; 31 – over 60 days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Gill Sans MT" panose="020B0502020104020203"/>
              </a:rPr>
              <a:t>Average 1-4 work orders a day to complete depending upon severity</a:t>
            </a:r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</p:txBody>
      </p:sp>
    </p:spTree>
    <p:extLst>
      <p:ext uri="{BB962C8B-B14F-4D97-AF65-F5344CB8AC3E}">
        <p14:creationId xmlns:p14="http://schemas.microsoft.com/office/powerpoint/2010/main" val="708287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139332"/>
            <a:ext cx="7524003" cy="1663343"/>
          </a:xfrm>
        </p:spPr>
        <p:txBody>
          <a:bodyPr>
            <a:noAutofit/>
          </a:bodyPr>
          <a:lstStyle/>
          <a:p>
            <a:pPr algn="ctr"/>
            <a:r>
              <a:rPr lang="en-US" u="sng" dirty="0">
                <a:solidFill>
                  <a:schemeClr val="tx1"/>
                </a:solidFill>
              </a:rPr>
              <a:t>Customer Service Dashboard</a:t>
            </a:r>
            <a:br>
              <a:rPr lang="en-US" b="0" u="sng" dirty="0">
                <a:solidFill>
                  <a:schemeClr val="tx1"/>
                </a:solidFill>
              </a:rPr>
            </a:br>
            <a:r>
              <a:rPr lang="en-US" sz="3200" b="0" u="sng" dirty="0">
                <a:solidFill>
                  <a:schemeClr val="tx1"/>
                </a:solidFill>
              </a:rPr>
              <a:t>(from info@oceanpines.org)</a:t>
            </a:r>
            <a:br>
              <a:rPr lang="en-US" sz="3200" b="0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May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142486"/>
              </p:ext>
            </p:extLst>
          </p:nvPr>
        </p:nvGraphicFramePr>
        <p:xfrm>
          <a:off x="2159726" y="2125434"/>
          <a:ext cx="4977921" cy="253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906">
                  <a:extLst>
                    <a:ext uri="{9D8B030D-6E8A-4147-A177-3AD203B41FA5}">
                      <a16:colId xmlns:a16="http://schemas.microsoft.com/office/drawing/2014/main" val="160533530"/>
                    </a:ext>
                  </a:extLst>
                </a:gridCol>
                <a:gridCol w="2520015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227651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 Received – May</a:t>
                      </a:r>
                    </a:p>
                  </a:txBody>
                  <a:tcPr marL="68580" marR="68580" marT="34290" marB="34290" anchor="b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Amenities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6900878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CPI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5847516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Drainage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24032667"/>
                  </a:ext>
                </a:extLst>
              </a:tr>
              <a:tr h="317588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General 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9019372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Public Works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62857128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155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0244831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97C8FB9E-F9E1-9DA5-4E9C-7C66AD0CD3AF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802772"/>
            <a:ext cx="3708179" cy="1957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42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Financials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6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20" y="532660"/>
            <a:ext cx="5623560" cy="1105826"/>
          </a:xfrm>
        </p:spPr>
        <p:txBody>
          <a:bodyPr>
            <a:noAutofit/>
          </a:bodyPr>
          <a:lstStyle/>
          <a:p>
            <a:pPr algn="ctr"/>
            <a:r>
              <a:rPr lang="en-US" sz="2800" dirty="0">
                <a:latin typeface="Century Gothic" panose="020B0502020202020204" pitchFamily="34" charset="0"/>
              </a:rPr>
              <a:t>UNAUDITED “FLASH” ESTIMATE</a:t>
            </a:r>
            <a:br>
              <a:rPr lang="en-US" sz="2800" dirty="0">
                <a:latin typeface="Century Gothic" panose="020B0502020202020204" pitchFamily="34" charset="0"/>
              </a:rPr>
            </a:br>
            <a:r>
              <a:rPr lang="en-US" sz="2800" dirty="0">
                <a:latin typeface="Century Gothic" panose="020B0502020202020204" pitchFamily="34" charset="0"/>
              </a:rPr>
              <a:t>FINANCIAL CHANGE</a:t>
            </a:r>
            <a:br>
              <a:rPr lang="en-US" sz="2800" dirty="0">
                <a:latin typeface="Century Gothic" panose="020B0502020202020204" pitchFamily="34" charset="0"/>
              </a:rPr>
            </a:br>
            <a:r>
              <a:rPr lang="en-US" sz="2800" dirty="0">
                <a:latin typeface="Century Gothic" panose="020B0502020202020204" pitchFamily="34" charset="0"/>
              </a:rPr>
              <a:t>APRIL 2024 YTD</a:t>
            </a:r>
            <a:endParaRPr lang="en-US" sz="2800" dirty="0">
              <a:latin typeface="Franklin Gothic Medium" panose="020B06030201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662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560820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6E8A690-22BA-E3EE-1187-52AD7F3CF4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9553273"/>
              </p:ext>
            </p:extLst>
          </p:nvPr>
        </p:nvGraphicFramePr>
        <p:xfrm>
          <a:off x="1760220" y="2201662"/>
          <a:ext cx="5858715" cy="4538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14864" imgH="3876760" progId="Excel.Sheet.12">
                  <p:embed/>
                </p:oleObj>
              </mc:Choice>
              <mc:Fallback>
                <p:oleObj name="Worksheet" r:id="rId2" imgW="4714864" imgH="3876760" progId="Excel.Sheet.12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6E8A690-22BA-E3EE-1187-52AD7F3CF4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60220" y="2201662"/>
                        <a:ext cx="5858715" cy="45388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8458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8591" y="780140"/>
            <a:ext cx="5707559" cy="1043201"/>
          </a:xfrm>
        </p:spPr>
        <p:txBody>
          <a:bodyPr>
            <a:normAutofit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“FLASH” ESTIMATE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Franklin Gothic Medium" panose="020B0603020102020204" pitchFamily="34" charset="0"/>
              </a:rPr>
              <a:t>MAY 2024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A069AC-E94D-40E5-9EDF-5E65AB9AC418}"/>
              </a:ext>
            </a:extLst>
          </p:cNvPr>
          <p:cNvCxnSpPr>
            <a:cxnSpLocks/>
          </p:cNvCxnSpPr>
          <p:nvPr/>
        </p:nvCxnSpPr>
        <p:spPr>
          <a:xfrm>
            <a:off x="5728681" y="6961373"/>
            <a:ext cx="6638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BB0CDF-5ABB-387D-8A08-0F31CC442672}"/>
              </a:ext>
            </a:extLst>
          </p:cNvPr>
          <p:cNvCxnSpPr>
            <a:cxnSpLocks/>
          </p:cNvCxnSpPr>
          <p:nvPr/>
        </p:nvCxnSpPr>
        <p:spPr>
          <a:xfrm>
            <a:off x="5728681" y="5806701"/>
            <a:ext cx="66380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5EC5F070-1CFE-6F3B-AC01-B75EE67FBB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47875" y="2120762"/>
          <a:ext cx="4781550" cy="3685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495829" imgH="3876760" progId="Excel.Sheet.12">
                  <p:embed/>
                </p:oleObj>
              </mc:Choice>
              <mc:Fallback>
                <p:oleObj name="Worksheet" r:id="rId2" imgW="4495829" imgH="3876760" progId="Excel.Shee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5EC5F070-1CFE-6F3B-AC01-B75EE67FBB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47875" y="2120762"/>
                        <a:ext cx="4781550" cy="36859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143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4C8E-759C-4538-9575-26595E55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746" y="1102927"/>
            <a:ext cx="5986328" cy="868748"/>
          </a:xfrm>
        </p:spPr>
        <p:txBody>
          <a:bodyPr>
            <a:noAutofit/>
          </a:bodyPr>
          <a:lstStyle/>
          <a:p>
            <a:pPr algn="ctr"/>
            <a:r>
              <a:rPr lang="en-US" sz="2700" dirty="0">
                <a:latin typeface="Franklin Gothic Medium" panose="020B0603020102020204" pitchFamily="34" charset="0"/>
              </a:rPr>
              <a:t>UNAUDITED ESTIMATE RESERVES </a:t>
            </a:r>
            <a:br>
              <a:rPr lang="en-US" sz="2700" dirty="0">
                <a:latin typeface="Franklin Gothic Medium" panose="020B0603020102020204" pitchFamily="34" charset="0"/>
              </a:rPr>
            </a:br>
            <a:r>
              <a:rPr lang="en-US" sz="2700" dirty="0">
                <a:latin typeface="Franklin Gothic Medium" panose="020B0603020102020204" pitchFamily="34" charset="0"/>
              </a:rPr>
              <a:t>MAY 2024 ($ MILLIONS)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339740-C4C2-4E66-9638-BF57A372F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088601"/>
              </p:ext>
            </p:extLst>
          </p:nvPr>
        </p:nvGraphicFramePr>
        <p:xfrm>
          <a:off x="1214845" y="2401649"/>
          <a:ext cx="6957606" cy="2895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2835">
                  <a:extLst>
                    <a:ext uri="{9D8B030D-6E8A-4147-A177-3AD203B41FA5}">
                      <a16:colId xmlns:a16="http://schemas.microsoft.com/office/drawing/2014/main" val="1394482498"/>
                    </a:ext>
                  </a:extLst>
                </a:gridCol>
                <a:gridCol w="924699">
                  <a:extLst>
                    <a:ext uri="{9D8B030D-6E8A-4147-A177-3AD203B41FA5}">
                      <a16:colId xmlns:a16="http://schemas.microsoft.com/office/drawing/2014/main" val="3016120161"/>
                    </a:ext>
                  </a:extLst>
                </a:gridCol>
                <a:gridCol w="1071586">
                  <a:extLst>
                    <a:ext uri="{9D8B030D-6E8A-4147-A177-3AD203B41FA5}">
                      <a16:colId xmlns:a16="http://schemas.microsoft.com/office/drawing/2014/main" val="3864248913"/>
                    </a:ext>
                  </a:extLst>
                </a:gridCol>
                <a:gridCol w="958257">
                  <a:extLst>
                    <a:ext uri="{9D8B030D-6E8A-4147-A177-3AD203B41FA5}">
                      <a16:colId xmlns:a16="http://schemas.microsoft.com/office/drawing/2014/main" val="963910479"/>
                    </a:ext>
                  </a:extLst>
                </a:gridCol>
                <a:gridCol w="918641">
                  <a:extLst>
                    <a:ext uri="{9D8B030D-6E8A-4147-A177-3AD203B41FA5}">
                      <a16:colId xmlns:a16="http://schemas.microsoft.com/office/drawing/2014/main" val="2806363114"/>
                    </a:ext>
                  </a:extLst>
                </a:gridCol>
                <a:gridCol w="779335">
                  <a:extLst>
                    <a:ext uri="{9D8B030D-6E8A-4147-A177-3AD203B41FA5}">
                      <a16:colId xmlns:a16="http://schemas.microsoft.com/office/drawing/2014/main" val="2625739660"/>
                    </a:ext>
                  </a:extLst>
                </a:gridCol>
                <a:gridCol w="602253">
                  <a:extLst>
                    <a:ext uri="{9D8B030D-6E8A-4147-A177-3AD203B41FA5}">
                      <a16:colId xmlns:a16="http://schemas.microsoft.com/office/drawing/2014/main" val="208593501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4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General Replace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Bulkheads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Roads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Drainage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New Capital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Total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0847527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$0.3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$7.1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39790926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Contributions/</a:t>
                      </a:r>
                    </a:p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Interest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1.6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 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2.7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823467776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Casino Funds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0.5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9560772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Transfer (Spend)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(0.3)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(0.1)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(0.1)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(0.5)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18661611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5/31/24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$6.8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$1.3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$9.8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1901422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35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654767" y="3162471"/>
            <a:ext cx="2335109" cy="1780887"/>
          </a:xfrm>
        </p:spPr>
        <p:txBody>
          <a:bodyPr vert="horz" lIns="68580" tIns="34290" rIns="68580" bIns="0" rtlCol="0" anchor="b">
            <a:noAutofit/>
          </a:bodyPr>
          <a:lstStyle/>
          <a:p>
            <a:pPr defTabSz="685800"/>
            <a:r>
              <a:rPr lang="en-US" sz="3200" dirty="0">
                <a:solidFill>
                  <a:schemeClr val="bg1"/>
                </a:solidFill>
              </a:rPr>
              <a:t>Treasurer’s Report -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Monica Rakowski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17803-0051-4A79-B7E2-BA5BD7564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7" y="2334827"/>
            <a:ext cx="3653817" cy="335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8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FF842A-92F4-4637-B96B-ABE0E1852D76}"/>
              </a:ext>
            </a:extLst>
          </p:cNvPr>
          <p:cNvSpPr txBox="1"/>
          <p:nvPr/>
        </p:nvSpPr>
        <p:spPr>
          <a:xfrm>
            <a:off x="1598625" y="1192641"/>
            <a:ext cx="5946749" cy="72783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dirty="0">
                <a:solidFill>
                  <a:prstClr val="black"/>
                </a:solidFill>
                <a:latin typeface="Calibri Light" panose="020F0302020204030204"/>
              </a:rPr>
              <a:t>Cash &amp; Short-Term Investments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u="sng" dirty="0">
                <a:solidFill>
                  <a:prstClr val="black"/>
                </a:solidFill>
                <a:latin typeface="Calibri Light" panose="020F0302020204030204"/>
              </a:rPr>
              <a:t>“Flash” Estimate Month of May</a:t>
            </a:r>
            <a:endParaRPr lang="en-US" sz="1875" b="1" dirty="0">
              <a:solidFill>
                <a:srgbClr val="FEFEFE"/>
              </a:solidFill>
              <a:latin typeface="Calibri Light" panose="020F0302020204030204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03081" y="2118904"/>
            <a:ext cx="3536708" cy="32232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As of May 31, 2024, the Association had Approximately (~) $19.2M in Cash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Increased ~ $0.7M from the Same Time Period Last Year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Cash Increased ~ $0.4M from April 2024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$10.5M Invested in CDAR’s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$80K in Interest Income Recognized for the Month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Remaining $8.7M in Insured Cash Sweep, Treasury Bills, Money Market and Other Operating Accounts (Diversified Between 2 Local Banks)</a:t>
            </a:r>
          </a:p>
        </p:txBody>
      </p:sp>
      <p:pic>
        <p:nvPicPr>
          <p:cNvPr id="8" name="Graphic 7" descr="Dollar">
            <a:extLst>
              <a:ext uri="{FF2B5EF4-FFF2-40B4-BE49-F238E27FC236}">
                <a16:creationId xmlns:a16="http://schemas.microsoft.com/office/drawing/2014/main" id="{4FEA77A1-BF0C-4E09-BE54-FF8A202F6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53666" y="2452005"/>
            <a:ext cx="2787254" cy="2787254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16105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124287" y="2459306"/>
            <a:ext cx="5051395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3AF204DF-A87A-8DF4-1B07-BB08E9A1FF91}"/>
              </a:ext>
            </a:extLst>
          </p:cNvPr>
          <p:cNvSpPr txBox="1">
            <a:spLocks/>
          </p:cNvSpPr>
          <p:nvPr/>
        </p:nvSpPr>
        <p:spPr>
          <a:xfrm>
            <a:off x="245168" y="2329435"/>
            <a:ext cx="3811927" cy="1358092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Road safety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entury Gothic" panose="020B0502020202020204"/>
              </a:rPr>
              <a:t>Residential house numbers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July 4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6" name="Picture 5" descr="A road with trees and grass&#10;&#10;Description automatically generated">
            <a:extLst>
              <a:ext uri="{FF2B5EF4-FFF2-40B4-BE49-F238E27FC236}">
                <a16:creationId xmlns:a16="http://schemas.microsoft.com/office/drawing/2014/main" id="{4D6C81D9-0EBC-B4B8-D704-D8DA4CD0F8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274" y="3371103"/>
            <a:ext cx="6224726" cy="350140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535EF33-815E-089B-D6FA-0FCC6A260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</p:spPr>
        <p:txBody>
          <a:bodyPr/>
          <a:lstStyle/>
          <a:p>
            <a:pPr algn="ctr"/>
            <a:r>
              <a:rPr lang="en-US" dirty="0"/>
              <a:t>Chief Tim Robinson</a:t>
            </a:r>
          </a:p>
        </p:txBody>
      </p:sp>
    </p:spTree>
    <p:extLst>
      <p:ext uri="{BB962C8B-B14F-4D97-AF65-F5344CB8AC3E}">
        <p14:creationId xmlns:p14="http://schemas.microsoft.com/office/powerpoint/2010/main" val="1138729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Recreation and Parks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124287" y="2459306"/>
            <a:ext cx="5051395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5" name="Title 12">
            <a:extLst>
              <a:ext uri="{FF2B5EF4-FFF2-40B4-BE49-F238E27FC236}">
                <a16:creationId xmlns:a16="http://schemas.microsoft.com/office/drawing/2014/main" id="{78AEF390-8BB2-5927-DA8B-D85E8A7289FB}"/>
              </a:ext>
            </a:extLst>
          </p:cNvPr>
          <p:cNvSpPr txBox="1">
            <a:spLocks/>
          </p:cNvSpPr>
          <p:nvPr/>
        </p:nvSpPr>
        <p:spPr>
          <a:xfrm>
            <a:off x="124287" y="2281560"/>
            <a:ext cx="4128059" cy="3524435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Family Fun Nights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Concerts at the Park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Summer camp full and ready to start on June 17</a:t>
            </a:r>
            <a:r>
              <a:rPr lang="en-US" sz="1600" cap="none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 – all counselor positions have been filled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6" name="Picture 5" descr="A poster for a fun night at the yacht club&#10;&#10;Description automatically generated">
            <a:extLst>
              <a:ext uri="{FF2B5EF4-FFF2-40B4-BE49-F238E27FC236}">
                <a16:creationId xmlns:a16="http://schemas.microsoft.com/office/drawing/2014/main" id="{A47B08E8-8A6D-6518-ACEA-CDEE356A6B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655" y="1686757"/>
            <a:ext cx="1974317" cy="25557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7C2158-E5A6-6472-01EB-534DCD6F7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5534" y="1686757"/>
            <a:ext cx="1964179" cy="2542626"/>
          </a:xfrm>
          <a:prstGeom prst="rect">
            <a:avLst/>
          </a:prstGeom>
        </p:spPr>
      </p:pic>
      <p:pic>
        <p:nvPicPr>
          <p:cNvPr id="9" name="Picture 8" descr="A poster for a veterans memorial park event&#10;&#10;Description automatically generated">
            <a:extLst>
              <a:ext uri="{FF2B5EF4-FFF2-40B4-BE49-F238E27FC236}">
                <a16:creationId xmlns:a16="http://schemas.microsoft.com/office/drawing/2014/main" id="{51C55D18-75CD-A8D4-6C99-F76FCD5C15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654" y="4242507"/>
            <a:ext cx="1974317" cy="2555750"/>
          </a:xfrm>
          <a:prstGeom prst="rect">
            <a:avLst/>
          </a:prstGeom>
        </p:spPr>
      </p:pic>
      <p:pic>
        <p:nvPicPr>
          <p:cNvPr id="11" name="Picture 10" descr="A poster for a memorial day event&#10;&#10;Description automatically generated">
            <a:extLst>
              <a:ext uri="{FF2B5EF4-FFF2-40B4-BE49-F238E27FC236}">
                <a16:creationId xmlns:a16="http://schemas.microsoft.com/office/drawing/2014/main" id="{81F5F36B-9D1C-7B0A-5895-579B88EC36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535" y="4315374"/>
            <a:ext cx="1964178" cy="2542626"/>
          </a:xfrm>
          <a:prstGeom prst="rect">
            <a:avLst/>
          </a:prstGeom>
        </p:spPr>
      </p:pic>
      <p:pic>
        <p:nvPicPr>
          <p:cNvPr id="8" name="Picture 7" descr="A group of people painting on the floor&#10;&#10;Description automatically generated">
            <a:extLst>
              <a:ext uri="{FF2B5EF4-FFF2-40B4-BE49-F238E27FC236}">
                <a16:creationId xmlns:a16="http://schemas.microsoft.com/office/drawing/2014/main" id="{12B9A12F-5A22-79EE-4BAF-DC26128B23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15" y="4242507"/>
            <a:ext cx="3497802" cy="262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27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Skateboard Park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124287" y="2459306"/>
            <a:ext cx="5051395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 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5" name="Title 12">
            <a:extLst>
              <a:ext uri="{FF2B5EF4-FFF2-40B4-BE49-F238E27FC236}">
                <a16:creationId xmlns:a16="http://schemas.microsoft.com/office/drawing/2014/main" id="{78AEF390-8BB2-5927-DA8B-D85E8A7289FB}"/>
              </a:ext>
            </a:extLst>
          </p:cNvPr>
          <p:cNvSpPr txBox="1">
            <a:spLocks/>
          </p:cNvSpPr>
          <p:nvPr/>
        </p:nvSpPr>
        <p:spPr>
          <a:xfrm>
            <a:off x="124288" y="2299316"/>
            <a:ext cx="6356412" cy="3524435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Brought up at May Board Meeting during public comments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Power washing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cap="none" dirty="0">
                <a:solidFill>
                  <a:prstClr val="black"/>
                </a:solidFill>
                <a:latin typeface="Century Gothic" panose="020B0502020202020204"/>
              </a:rPr>
              <a:t>Crack repair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Looking into seating options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cap="none" dirty="0">
                <a:solidFill>
                  <a:prstClr val="black"/>
                </a:solidFill>
                <a:latin typeface="Century Gothic" panose="020B0502020202020204"/>
              </a:rPr>
              <a:t>Camera installed at park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6" name="Picture 5" descr="A tall wooden pole with a pole and a pole with a pole and a pole with a pole and a pole with a pole and a pole with a pole and a pole with a pole and a&#10;&#10;Description automatically generated">
            <a:extLst>
              <a:ext uri="{FF2B5EF4-FFF2-40B4-BE49-F238E27FC236}">
                <a16:creationId xmlns:a16="http://schemas.microsoft.com/office/drawing/2014/main" id="{2EAF84C6-8091-1B84-3A69-56385042C6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290" y="1882066"/>
            <a:ext cx="2546709" cy="4975934"/>
          </a:xfrm>
          <a:prstGeom prst="rect">
            <a:avLst/>
          </a:prstGeom>
        </p:spPr>
      </p:pic>
      <p:pic>
        <p:nvPicPr>
          <p:cNvPr id="7" name="Picture 6" descr="A skate park with a wooden sled&#10;&#10;Description automatically generated">
            <a:extLst>
              <a:ext uri="{FF2B5EF4-FFF2-40B4-BE49-F238E27FC236}">
                <a16:creationId xmlns:a16="http://schemas.microsoft.com/office/drawing/2014/main" id="{AE3900BA-ECB2-F78A-2EE0-D831273BAA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301" y="2982896"/>
            <a:ext cx="2908692" cy="387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396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039" y="127592"/>
            <a:ext cx="5581922" cy="1217569"/>
          </a:xfrm>
        </p:spPr>
        <p:txBody>
          <a:bodyPr/>
          <a:lstStyle/>
          <a:p>
            <a:pPr algn="ctr"/>
            <a:r>
              <a:rPr lang="en-US" dirty="0"/>
              <a:t>Soft Shoreline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119382" y="2170686"/>
            <a:ext cx="5047391" cy="2516628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Working with Maryland Coastal Bays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Received $150,000 grant (of which $50,000 allocated for site work)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5 priorities: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Water quality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Shoreline erosion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Fishing access (enhance)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Pond edge wetlands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Parking lot (addressing issues)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Next steps: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MOU reviewed by legal and signed - </a:t>
            </a:r>
            <a:r>
              <a:rPr lang="en-US" sz="1400" b="1" cap="none" dirty="0">
                <a:solidFill>
                  <a:srgbClr val="00B050"/>
                </a:solidFill>
                <a:latin typeface="Century Gothic" panose="020B0502020202020204"/>
              </a:rPr>
              <a:t>completed</a:t>
            </a:r>
            <a:endParaRPr lang="en-US" sz="1400" b="1" cap="none" dirty="0">
              <a:solidFill>
                <a:prstClr val="black"/>
              </a:solidFill>
              <a:latin typeface="Century Gothic" panose="020B0502020202020204"/>
            </a:endParaRP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Vista to do another survey (25% design plan)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Schedule a community meeting (possibly July)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September deadline to pursue further funds (utilizing Vista plans)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E7DC141-BA74-8448-82F8-FA9F0F15E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5" r="17484"/>
          <a:stretch/>
        </p:blipFill>
        <p:spPr bwMode="auto">
          <a:xfrm>
            <a:off x="5160517" y="4483223"/>
            <a:ext cx="3983483" cy="240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98DF852-DCEA-8F45-8F4B-C94BF5C91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895" y="1897642"/>
            <a:ext cx="3977227" cy="223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126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417250"/>
            <a:ext cx="7524003" cy="905523"/>
          </a:xfrm>
        </p:spPr>
        <p:txBody>
          <a:bodyPr/>
          <a:lstStyle/>
          <a:p>
            <a:pPr algn="ctr"/>
            <a:r>
              <a:rPr lang="en-US" dirty="0"/>
              <a:t>Maintenance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0" y="1899821"/>
            <a:ext cx="9143999" cy="209407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Beach Club: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Parking lot cleaned up and grounds maintenance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Showers repaired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Aquatics: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Pools cleaned prior to Memorial Day weekend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Daily inspections of any safety issues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Recreation &amp; Parks: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Playground equipment at Bainbridge and Bridgewater                                                                             parks to be power washed to remove oxidation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Shed installed for </a:t>
            </a:r>
            <a:r>
              <a:rPr lang="en-US" sz="1400" dirty="0" err="1">
                <a:solidFill>
                  <a:prstClr val="black"/>
                </a:solidFill>
                <a:latin typeface="Century Gothic" panose="020B0502020202020204"/>
              </a:rPr>
              <a:t>Pine’eer</a:t>
            </a: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 Craft Club upon request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Replacing parts and adding borders to ADA ramps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Skateboard park maintenance</a:t>
            </a: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Yacht Club: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Work orders (cooler repair, tv installation at tiki bar)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6075" lvl="1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Clubhouse: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</a:rPr>
              <a:t>Repairs to ice maker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Closet leak repaired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4" name="Picture 3" descr="A bar with chairs and a fence&#10;&#10;Description automatically generated with medium confidence">
            <a:extLst>
              <a:ext uri="{FF2B5EF4-FFF2-40B4-BE49-F238E27FC236}">
                <a16:creationId xmlns:a16="http://schemas.microsoft.com/office/drawing/2014/main" id="{EF9B867C-E3F7-2381-63B4-3E570CD1FF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708" y="4261282"/>
            <a:ext cx="3462291" cy="2596718"/>
          </a:xfrm>
          <a:prstGeom prst="rect">
            <a:avLst/>
          </a:prstGeom>
        </p:spPr>
      </p:pic>
      <p:pic>
        <p:nvPicPr>
          <p:cNvPr id="5" name="Picture 4" descr="A shed with a door&#10;&#10;Description automatically generated">
            <a:extLst>
              <a:ext uri="{FF2B5EF4-FFF2-40B4-BE49-F238E27FC236}">
                <a16:creationId xmlns:a16="http://schemas.microsoft.com/office/drawing/2014/main" id="{69C65058-623F-9843-BDDB-357AF829DE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37537" y="1754820"/>
            <a:ext cx="2864528" cy="214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199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Landscaping</a:t>
            </a:r>
          </a:p>
        </p:txBody>
      </p:sp>
      <p:sp>
        <p:nvSpPr>
          <p:cNvPr id="7" name="Title 12">
            <a:extLst>
              <a:ext uri="{FF2B5EF4-FFF2-40B4-BE49-F238E27FC236}">
                <a16:creationId xmlns:a16="http://schemas.microsoft.com/office/drawing/2014/main" id="{42666314-3D73-8B9D-2B4E-4C0F93AA1B05}"/>
              </a:ext>
            </a:extLst>
          </p:cNvPr>
          <p:cNvSpPr txBox="1">
            <a:spLocks/>
          </p:cNvSpPr>
          <p:nvPr/>
        </p:nvSpPr>
        <p:spPr>
          <a:xfrm>
            <a:off x="3382391" y="2171917"/>
            <a:ext cx="2299317" cy="3888927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Public Works has placed spring/ summer flowers throughout Ocean Pines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Landscaping crew has begun mulching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Banners replaced at both north and south entrances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Picture 4" descr="A planter box with plants and trees&#10;&#10;Description automatically generated">
            <a:extLst>
              <a:ext uri="{FF2B5EF4-FFF2-40B4-BE49-F238E27FC236}">
                <a16:creationId xmlns:a16="http://schemas.microsoft.com/office/drawing/2014/main" id="{8D678D5A-48F8-0969-A368-4348165797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0" r="350" b="11245"/>
          <a:stretch/>
        </p:blipFill>
        <p:spPr>
          <a:xfrm>
            <a:off x="0" y="1901150"/>
            <a:ext cx="3264719" cy="2179423"/>
          </a:xfrm>
          <a:prstGeom prst="rect">
            <a:avLst/>
          </a:prstGeom>
        </p:spPr>
      </p:pic>
      <p:pic>
        <p:nvPicPr>
          <p:cNvPr id="8" name="Picture 7" descr="A row of banners on a street&#10;&#10;Description automatically generated">
            <a:extLst>
              <a:ext uri="{FF2B5EF4-FFF2-40B4-BE49-F238E27FC236}">
                <a16:creationId xmlns:a16="http://schemas.microsoft.com/office/drawing/2014/main" id="{A6F41700-DBAA-FA72-EC89-DF54E3F5D8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64086"/>
            <a:ext cx="3269953" cy="2293914"/>
          </a:xfrm>
          <a:prstGeom prst="rect">
            <a:avLst/>
          </a:prstGeom>
        </p:spPr>
      </p:pic>
      <p:pic>
        <p:nvPicPr>
          <p:cNvPr id="6" name="Picture 5" descr="A road with yellow lines&#10;&#10;Description automatically generated">
            <a:extLst>
              <a:ext uri="{FF2B5EF4-FFF2-40B4-BE49-F238E27FC236}">
                <a16:creationId xmlns:a16="http://schemas.microsoft.com/office/drawing/2014/main" id="{8DCB6E5E-ED39-F745-DE51-6DEECFA8D2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62"/>
          <a:stretch/>
        </p:blipFill>
        <p:spPr>
          <a:xfrm rot="5400000">
            <a:off x="6478861" y="4192862"/>
            <a:ext cx="2139151" cy="31911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12C96B-B32C-D07A-E60E-8E133C9F662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410"/>
          <a:stretch/>
        </p:blipFill>
        <p:spPr>
          <a:xfrm>
            <a:off x="5952872" y="2083141"/>
            <a:ext cx="3191127" cy="24596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7850890-C4E2-6DBB-1A3D-94028D8DE1F2}"/>
              </a:ext>
            </a:extLst>
          </p:cNvPr>
          <p:cNvSpPr txBox="1"/>
          <p:nvPr/>
        </p:nvSpPr>
        <p:spPr>
          <a:xfrm>
            <a:off x="7214850" y="1856614"/>
            <a:ext cx="6671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Before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3E7E49-FC12-7F2C-69B6-48382F70600B}"/>
              </a:ext>
            </a:extLst>
          </p:cNvPr>
          <p:cNvSpPr txBox="1"/>
          <p:nvPr/>
        </p:nvSpPr>
        <p:spPr>
          <a:xfrm>
            <a:off x="7275764" y="4519176"/>
            <a:ext cx="5453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After</a:t>
            </a:r>
          </a:p>
        </p:txBody>
      </p:sp>
    </p:spTree>
    <p:extLst>
      <p:ext uri="{BB962C8B-B14F-4D97-AF65-F5344CB8AC3E}">
        <p14:creationId xmlns:p14="http://schemas.microsoft.com/office/powerpoint/2010/main" val="3460027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FF7FA-A1AD-0737-0980-EE6EBFA8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Marina</a:t>
            </a:r>
          </a:p>
        </p:txBody>
      </p:sp>
      <p:sp>
        <p:nvSpPr>
          <p:cNvPr id="6" name="Title 12">
            <a:extLst>
              <a:ext uri="{FF2B5EF4-FFF2-40B4-BE49-F238E27FC236}">
                <a16:creationId xmlns:a16="http://schemas.microsoft.com/office/drawing/2014/main" id="{20DA1E32-FD4A-3A3E-6A4B-0831F194C873}"/>
              </a:ext>
            </a:extLst>
          </p:cNvPr>
          <p:cNvSpPr txBox="1">
            <a:spLocks/>
          </p:cNvSpPr>
          <p:nvPr/>
        </p:nvSpPr>
        <p:spPr>
          <a:xfrm>
            <a:off x="4429956" y="1908699"/>
            <a:ext cx="4468871" cy="1718673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The Marina has once again received the Clean Marina Award from the Department of Natural Resources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Additional merchandise has been added: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fishing tackle for flounder, rockfish, tog, and sea bass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new selection of shirts</a:t>
            </a:r>
          </a:p>
          <a:p>
            <a:pPr marL="803275" lvl="2" indent="-346075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entury Gothic" panose="020B0502020202020204"/>
              </a:rPr>
              <a:t>Expansion of retail items (snacks, ice cream, and beverages)</a:t>
            </a:r>
            <a:endParaRPr lang="en-US" dirty="0">
              <a:solidFill>
                <a:prstClr val="black"/>
              </a:solidFill>
              <a:latin typeface="Century Gothic" panose="020B0502020202020204"/>
            </a:endParaRP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Currently have a waiting list of 90 boats requesting boat slips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Fuel sales for month of May:  $79,041</a:t>
            </a:r>
          </a:p>
          <a:p>
            <a:pPr marL="346075" marR="0" lvl="1" indent="-346075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entury Gothic" panose="020B0502020202020204"/>
              </a:rPr>
              <a:t>Marina open 6:00 a.m. – 6:00 p.m.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8DF49B7-6059-45D4-3B53-94F39425C2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4"/>
          <a:stretch/>
        </p:blipFill>
        <p:spPr bwMode="auto">
          <a:xfrm>
            <a:off x="0" y="2948326"/>
            <a:ext cx="4074848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868394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SIBSON CONSULTING Document">
  <a:themeElements>
    <a:clrScheme name="Sibson">
      <a:dk1>
        <a:sysClr val="windowText" lastClr="000000"/>
      </a:dk1>
      <a:lt1>
        <a:sysClr val="window" lastClr="FFFFFF"/>
      </a:lt1>
      <a:dk2>
        <a:srgbClr val="000000"/>
      </a:dk2>
      <a:lt2>
        <a:srgbClr val="B2B4B3"/>
      </a:lt2>
      <a:accent1>
        <a:srgbClr val="A0CFEB"/>
      </a:accent1>
      <a:accent2>
        <a:srgbClr val="0065BD"/>
      </a:accent2>
      <a:accent3>
        <a:srgbClr val="429C35"/>
      </a:accent3>
      <a:accent4>
        <a:srgbClr val="616365"/>
      </a:accent4>
      <a:accent5>
        <a:srgbClr val="C4262E"/>
      </a:accent5>
      <a:accent6>
        <a:srgbClr val="EEAF30"/>
      </a:accent6>
      <a:hlink>
        <a:srgbClr val="0065BD"/>
      </a:hlink>
      <a:folHlink>
        <a:srgbClr val="7030A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egal Report 1">
        <a:dk1>
          <a:srgbClr val="000000"/>
        </a:dk1>
        <a:lt1>
          <a:srgbClr val="FFFFFF"/>
        </a:lt1>
        <a:dk2>
          <a:srgbClr val="000000"/>
        </a:dk2>
        <a:lt2>
          <a:srgbClr val="B2B4B3"/>
        </a:lt2>
        <a:accent1>
          <a:srgbClr val="A0CFEB"/>
        </a:accent1>
        <a:accent2>
          <a:srgbClr val="C4262E"/>
        </a:accent2>
        <a:accent3>
          <a:srgbClr val="FFFFFF"/>
        </a:accent3>
        <a:accent4>
          <a:srgbClr val="000000"/>
        </a:accent4>
        <a:accent5>
          <a:srgbClr val="CDE4F3"/>
        </a:accent5>
        <a:accent6>
          <a:srgbClr val="B12129"/>
        </a:accent6>
        <a:hlink>
          <a:srgbClr val="3F9C35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IBSON CONSULTING Document" id="{8B48DD64-9FB5-4282-8588-7B21241C64BB}" vid="{85534FED-CE0B-46C2-A386-62A7B1E79165}"/>
    </a:ext>
  </a:extLst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4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5420c5-ce29-4fd8-9b0b-06107616db1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58D88600E1A94FA3EA08FFB8100B44" ma:contentTypeVersion="12" ma:contentTypeDescription="Create a new document." ma:contentTypeScope="" ma:versionID="07e4ddd58a83c4db61c786069a0f1040">
  <xsd:schema xmlns:xsd="http://www.w3.org/2001/XMLSchema" xmlns:xs="http://www.w3.org/2001/XMLSchema" xmlns:p="http://schemas.microsoft.com/office/2006/metadata/properties" xmlns:ns3="005420c5-ce29-4fd8-9b0b-06107616db10" xmlns:ns4="2410f877-682a-4a84-b4b9-52eb2a99858c" targetNamespace="http://schemas.microsoft.com/office/2006/metadata/properties" ma:root="true" ma:fieldsID="1f8d1c40977bbf3988b8287b743bd47e" ns3:_="" ns4:_="">
    <xsd:import namespace="005420c5-ce29-4fd8-9b0b-06107616db10"/>
    <xsd:import namespace="2410f877-682a-4a84-b4b9-52eb2a9985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5420c5-ce29-4fd8-9b0b-06107616db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10f877-682a-4a84-b4b9-52eb2a998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739C01-A55D-4154-8A5A-0B12F33738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C4FE95-5FDD-4F38-A968-D37070C529A2}">
  <ds:schemaRefs>
    <ds:schemaRef ds:uri="http://purl.org/dc/elements/1.1/"/>
    <ds:schemaRef ds:uri="2410f877-682a-4a84-b4b9-52eb2a99858c"/>
    <ds:schemaRef ds:uri="http://purl.org/dc/dcmitype/"/>
    <ds:schemaRef ds:uri="http://schemas.microsoft.com/office/2006/documentManagement/types"/>
    <ds:schemaRef ds:uri="005420c5-ce29-4fd8-9b0b-06107616db10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CA0E10A-4563-40F3-ADDD-5B4D89EAB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5420c5-ce29-4fd8-9b0b-06107616db10"/>
    <ds:schemaRef ds:uri="2410f877-682a-4a84-b4b9-52eb2a9985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180879</TotalTime>
  <Words>1266</Words>
  <Application>Microsoft Office PowerPoint</Application>
  <PresentationFormat>On-screen Show (4:3)</PresentationFormat>
  <Paragraphs>277</Paragraphs>
  <Slides>27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4" baseType="lpstr">
      <vt:lpstr>Arial</vt:lpstr>
      <vt:lpstr>Arial Black</vt:lpstr>
      <vt:lpstr>Arial Narrow</vt:lpstr>
      <vt:lpstr>Calibri</vt:lpstr>
      <vt:lpstr>Calibri Light</vt:lpstr>
      <vt:lpstr>Century Gothic</vt:lpstr>
      <vt:lpstr>Corbel</vt:lpstr>
      <vt:lpstr>Franklin Gothic Medium</vt:lpstr>
      <vt:lpstr>Gill Sans MT</vt:lpstr>
      <vt:lpstr>Symbol</vt:lpstr>
      <vt:lpstr>Times New Roman</vt:lpstr>
      <vt:lpstr>Wingdings</vt:lpstr>
      <vt:lpstr>Wingdings 2</vt:lpstr>
      <vt:lpstr>SIBSON CONSULTING Document</vt:lpstr>
      <vt:lpstr>Data slides</vt:lpstr>
      <vt:lpstr>Quotable</vt:lpstr>
      <vt:lpstr>Worksheet</vt:lpstr>
      <vt:lpstr>GM Leadership Report –  John Viola</vt:lpstr>
      <vt:lpstr>PowerPoint Presentation</vt:lpstr>
      <vt:lpstr>Chief Tim Robinson</vt:lpstr>
      <vt:lpstr>Recreation and Parks</vt:lpstr>
      <vt:lpstr>Skateboard Park</vt:lpstr>
      <vt:lpstr>Soft Shoreline</vt:lpstr>
      <vt:lpstr>Maintenance</vt:lpstr>
      <vt:lpstr>Landscaping</vt:lpstr>
      <vt:lpstr>Marina</vt:lpstr>
      <vt:lpstr>Irrigation</vt:lpstr>
      <vt:lpstr>Golf</vt:lpstr>
      <vt:lpstr>Memberships</vt:lpstr>
      <vt:lpstr>Director of Business Administration –  Linda Martin</vt:lpstr>
      <vt:lpstr>Racquet Sports</vt:lpstr>
      <vt:lpstr>Aquatics</vt:lpstr>
      <vt:lpstr>Phyllis East Room</vt:lpstr>
      <vt:lpstr>Signs</vt:lpstr>
      <vt:lpstr>I.T.</vt:lpstr>
      <vt:lpstr>CPI Violation Dashboard May</vt:lpstr>
      <vt:lpstr>Work Orders May</vt:lpstr>
      <vt:lpstr>Customer Service Dashboard (from info@oceanpines.org) May</vt:lpstr>
      <vt:lpstr>Financials</vt:lpstr>
      <vt:lpstr>UNAUDITED “FLASH” ESTIMATE FINANCIAL CHANGE APRIL 2024 YTD</vt:lpstr>
      <vt:lpstr>“FLASH” ESTIMATE MAY 2024</vt:lpstr>
      <vt:lpstr>UNAUDITED ESTIMATE RESERVES  MAY 2024 ($ MILLIONS)</vt:lpstr>
      <vt:lpstr>Treasurer’s Report -  Monica Rakowski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Directors Meeting</dc:title>
  <dc:creator>Michelle Bennett</dc:creator>
  <cp:lastModifiedBy>Linda Martin</cp:lastModifiedBy>
  <cp:revision>1514</cp:revision>
  <cp:lastPrinted>2024-06-15T10:58:16Z</cp:lastPrinted>
  <dcterms:created xsi:type="dcterms:W3CDTF">2021-01-13T14:26:54Z</dcterms:created>
  <dcterms:modified xsi:type="dcterms:W3CDTF">2024-06-15T10:58:35Z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0x010100DF58D88600E1A94FA3EA08FFB8100B44</vt:lpwstr>
  </property>
</Properties>
</file>