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4343" r:id="rId1"/>
    <p:sldMasterId id="2147484398" r:id="rId2"/>
    <p:sldMasterId id="2147484410" r:id="rId3"/>
  </p:sldMasterIdLst>
  <p:notesMasterIdLst>
    <p:notesMasterId r:id="rId65"/>
  </p:notesMasterIdLst>
  <p:handoutMasterIdLst>
    <p:handoutMasterId r:id="rId66"/>
  </p:handoutMasterIdLst>
  <p:sldIdLst>
    <p:sldId id="267" r:id="rId4"/>
    <p:sldId id="274" r:id="rId5"/>
    <p:sldId id="281" r:id="rId6"/>
    <p:sldId id="280" r:id="rId7"/>
    <p:sldId id="556" r:id="rId8"/>
    <p:sldId id="719" r:id="rId9"/>
    <p:sldId id="761" r:id="rId10"/>
    <p:sldId id="762" r:id="rId11"/>
    <p:sldId id="726" r:id="rId12"/>
    <p:sldId id="733" r:id="rId13"/>
    <p:sldId id="738" r:id="rId14"/>
    <p:sldId id="739" r:id="rId15"/>
    <p:sldId id="760" r:id="rId16"/>
    <p:sldId id="758" r:id="rId17"/>
    <p:sldId id="765" r:id="rId18"/>
    <p:sldId id="766" r:id="rId19"/>
    <p:sldId id="740" r:id="rId20"/>
    <p:sldId id="764" r:id="rId21"/>
    <p:sldId id="777" r:id="rId22"/>
    <p:sldId id="778" r:id="rId23"/>
    <p:sldId id="774" r:id="rId24"/>
    <p:sldId id="749" r:id="rId25"/>
    <p:sldId id="256" r:id="rId26"/>
    <p:sldId id="257" r:id="rId27"/>
    <p:sldId id="258" r:id="rId28"/>
    <p:sldId id="259" r:id="rId29"/>
    <p:sldId id="260" r:id="rId30"/>
    <p:sldId id="262" r:id="rId31"/>
    <p:sldId id="261" r:id="rId32"/>
    <p:sldId id="263" r:id="rId33"/>
    <p:sldId id="264" r:id="rId34"/>
    <p:sldId id="265" r:id="rId35"/>
    <p:sldId id="266" r:id="rId36"/>
    <p:sldId id="763" r:id="rId37"/>
    <p:sldId id="268" r:id="rId38"/>
    <p:sldId id="269" r:id="rId39"/>
    <p:sldId id="653" r:id="rId40"/>
    <p:sldId id="654" r:id="rId41"/>
    <p:sldId id="655" r:id="rId42"/>
    <p:sldId id="780" r:id="rId43"/>
    <p:sldId id="582" r:id="rId44"/>
    <p:sldId id="623" r:id="rId45"/>
    <p:sldId id="775" r:id="rId46"/>
    <p:sldId id="776" r:id="rId47"/>
    <p:sldId id="624" r:id="rId48"/>
    <p:sldId id="625" r:id="rId49"/>
    <p:sldId id="284" r:id="rId50"/>
    <p:sldId id="285" r:id="rId51"/>
    <p:sldId id="779" r:id="rId52"/>
    <p:sldId id="767" r:id="rId53"/>
    <p:sldId id="768" r:id="rId54"/>
    <p:sldId id="769" r:id="rId55"/>
    <p:sldId id="770" r:id="rId56"/>
    <p:sldId id="771" r:id="rId57"/>
    <p:sldId id="772" r:id="rId58"/>
    <p:sldId id="773" r:id="rId59"/>
    <p:sldId id="690" r:id="rId60"/>
    <p:sldId id="567" r:id="rId61"/>
    <p:sldId id="287" r:id="rId62"/>
    <p:sldId id="290" r:id="rId63"/>
    <p:sldId id="291" r:id="rId6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88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4D1CC"/>
    <a:srgbClr val="E4E1D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706" autoAdjust="0"/>
  </p:normalViewPr>
  <p:slideViewPr>
    <p:cSldViewPr snapToGrid="0">
      <p:cViewPr varScale="1">
        <p:scale>
          <a:sx n="110" d="100"/>
          <a:sy n="110" d="100"/>
        </p:scale>
        <p:origin x="1542" y="108"/>
      </p:cViewPr>
      <p:guideLst>
        <p:guide pos="2880"/>
        <p:guide orient="horz" pos="216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63" d="100"/>
          <a:sy n="63" d="100"/>
        </p:scale>
        <p:origin x="2838" y="10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baseline="0"/>
              <a:t>FY21/22 Assessment Collection Totals</a:t>
            </a:r>
            <a:endParaRPr lang="en-US"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2.5967894239848913E-2"/>
          <c:y val="0.11644672888111209"/>
          <c:w val="0.94806421152030218"/>
          <c:h val="0.7169892825896762"/>
        </c:manualLayout>
      </c:layout>
      <c:barChart>
        <c:barDir val="col"/>
        <c:grouping val="clustered"/>
        <c:varyColors val="0"/>
        <c:ser>
          <c:idx val="1"/>
          <c:order val="0"/>
          <c:tx>
            <c:strRef>
              <c:f>Summary!$A$1</c:f>
              <c:strCache>
                <c:ptCount val="1"/>
                <c:pt idx="0">
                  <c:v>FY 2021 - 2022 ASSESSMENT COLLECTION</c:v>
                </c:pt>
              </c:strCache>
            </c:strRef>
          </c:tx>
          <c:spPr>
            <a:solidFill>
              <a:schemeClr val="accent6">
                <a:lumMod val="60000"/>
                <a:lumOff val="40000"/>
              </a:schemeClr>
            </a:solidFill>
            <a:ln>
              <a:solidFill>
                <a:srgbClr val="00B050"/>
              </a:solidFill>
            </a:ln>
            <a:effectLst/>
            <a:sp3d>
              <a:contourClr>
                <a:srgbClr val="00B050"/>
              </a:contourClr>
            </a:sp3d>
          </c:spPr>
          <c:invertIfNegative val="0"/>
          <c:dLbls>
            <c:dLbl>
              <c:idx val="0"/>
              <c:layout>
                <c:manualLayout>
                  <c:x val="5.1118495509162275E-3"/>
                  <c:y val="-4.948767321115495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67D-4364-ABC1-230510A9B4DB}"/>
                </c:ext>
              </c:extLst>
            </c:dLbl>
            <c:dLbl>
              <c:idx val="1"/>
              <c:layout>
                <c:manualLayout>
                  <c:x val="2.419754870090724E-3"/>
                  <c:y val="-8.8049719767561811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67D-4364-ABC1-230510A9B4DB}"/>
                </c:ext>
              </c:extLst>
            </c:dLbl>
            <c:dLbl>
              <c:idx val="2"/>
              <c:layout>
                <c:manualLayout>
                  <c:x val="6.1162079510702246E-3"/>
                  <c:y val="-8.7192976423800222E-4"/>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67D-4364-ABC1-230510A9B4D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Summary!$A$6:$A$8</c:f>
              <c:strCache>
                <c:ptCount val="3"/>
                <c:pt idx="0">
                  <c:v>Mar 2021</c:v>
                </c:pt>
                <c:pt idx="1">
                  <c:v>Apr 2021</c:v>
                </c:pt>
                <c:pt idx="2">
                  <c:v>May 2021</c:v>
                </c:pt>
              </c:strCache>
            </c:strRef>
          </c:cat>
          <c:val>
            <c:numRef>
              <c:f>Summary!$C$6:$C$8</c:f>
              <c:numCache>
                <c:formatCode>"$"#,##0.00</c:formatCode>
                <c:ptCount val="3"/>
                <c:pt idx="0">
                  <c:v>2709626.94</c:v>
                </c:pt>
                <c:pt idx="1">
                  <c:v>6920662.3100000005</c:v>
                </c:pt>
                <c:pt idx="2">
                  <c:v>8302767.3000000007</c:v>
                </c:pt>
              </c:numCache>
            </c:numRef>
          </c:val>
          <c:extLst>
            <c:ext xmlns:c16="http://schemas.microsoft.com/office/drawing/2014/chart" uri="{C3380CC4-5D6E-409C-BE32-E72D297353CC}">
              <c16:uniqueId val="{00000003-467D-4364-ABC1-230510A9B4DB}"/>
            </c:ext>
          </c:extLst>
        </c:ser>
        <c:dLbls>
          <c:showLegendKey val="0"/>
          <c:showVal val="0"/>
          <c:showCatName val="0"/>
          <c:showSerName val="0"/>
          <c:showPercent val="0"/>
          <c:showBubbleSize val="0"/>
        </c:dLbls>
        <c:gapWidth val="396"/>
        <c:axId val="470690416"/>
        <c:axId val="470690744"/>
      </c:barChart>
      <c:catAx>
        <c:axId val="47069041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70690744"/>
        <c:crosses val="autoZero"/>
        <c:auto val="1"/>
        <c:lblAlgn val="ctr"/>
        <c:lblOffset val="100"/>
        <c:noMultiLvlLbl val="0"/>
      </c:catAx>
      <c:valAx>
        <c:axId val="470690744"/>
        <c:scaling>
          <c:orientation val="minMax"/>
        </c:scaling>
        <c:delete val="1"/>
        <c:axPos val="l"/>
        <c:majorGridlines>
          <c:spPr>
            <a:ln w="9525" cap="flat" cmpd="sng" algn="ctr">
              <a:solidFill>
                <a:schemeClr val="tx1">
                  <a:lumMod val="15000"/>
                  <a:lumOff val="85000"/>
                </a:schemeClr>
              </a:solidFill>
              <a:round/>
            </a:ln>
            <a:effectLst/>
          </c:spPr>
        </c:majorGridlines>
        <c:numFmt formatCode="&quot;$&quot;#,##0.00" sourceLinked="1"/>
        <c:majorTickMark val="none"/>
        <c:minorTickMark val="none"/>
        <c:tickLblPos val="nextTo"/>
        <c:crossAx val="4706904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Assessment Collection</a:t>
            </a:r>
            <a:r>
              <a:rPr lang="en-US" b="1" baseline="0"/>
              <a:t> Comparison </a:t>
            </a:r>
          </a:p>
          <a:p>
            <a:pPr>
              <a:defRPr/>
            </a:pPr>
            <a:r>
              <a:rPr lang="en-US" b="1" baseline="0"/>
              <a:t>(FY20-21 / FY21-22)</a:t>
            </a:r>
            <a:endParaRPr lang="en-US" sz="900" b="1"/>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3.0555555555555555E-2"/>
          <c:y val="0.23213367609254498"/>
          <c:w val="0.93888888888888888"/>
          <c:h val="0.68989602520764592"/>
        </c:manualLayout>
      </c:layout>
      <c:barChart>
        <c:barDir val="col"/>
        <c:grouping val="clustered"/>
        <c:varyColors val="0"/>
        <c:ser>
          <c:idx val="0"/>
          <c:order val="0"/>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'Comparison 2'!$A$2</c:f>
              <c:strCache>
                <c:ptCount val="1"/>
                <c:pt idx="0">
                  <c:v>Thrrough May of Fiscal Year</c:v>
                </c:pt>
              </c:strCache>
            </c:strRef>
          </c:cat>
          <c:val>
            <c:numRef>
              <c:f>'Comparison 2'!$B$4</c:f>
              <c:numCache>
                <c:formatCode>"$"#,##0</c:formatCode>
                <c:ptCount val="1"/>
                <c:pt idx="0">
                  <c:v>9126236.9000000004</c:v>
                </c:pt>
              </c:numCache>
            </c:numRef>
          </c:val>
          <c:extLst>
            <c:ext xmlns:c16="http://schemas.microsoft.com/office/drawing/2014/chart" uri="{C3380CC4-5D6E-409C-BE32-E72D297353CC}">
              <c16:uniqueId val="{00000000-86A9-4D4C-8850-F3AC0CAE8870}"/>
            </c:ext>
          </c:extLst>
        </c:ser>
        <c:ser>
          <c:idx val="1"/>
          <c:order val="1"/>
          <c:spPr>
            <a:solidFill>
              <a:srgbClr val="92D05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'Comparison 2'!$A$2</c:f>
              <c:strCache>
                <c:ptCount val="1"/>
                <c:pt idx="0">
                  <c:v>Thrrough May of Fiscal Year</c:v>
                </c:pt>
              </c:strCache>
            </c:strRef>
          </c:cat>
          <c:val>
            <c:numRef>
              <c:f>'Comparison 2'!$B$5</c:f>
              <c:numCache>
                <c:formatCode>"$"#,##0</c:formatCode>
                <c:ptCount val="1"/>
                <c:pt idx="0">
                  <c:v>6257744</c:v>
                </c:pt>
              </c:numCache>
            </c:numRef>
          </c:val>
          <c:extLst>
            <c:ext xmlns:c16="http://schemas.microsoft.com/office/drawing/2014/chart" uri="{C3380CC4-5D6E-409C-BE32-E72D297353CC}">
              <c16:uniqueId val="{00000001-86A9-4D4C-8850-F3AC0CAE8870}"/>
            </c:ext>
          </c:extLst>
        </c:ser>
        <c:ser>
          <c:idx val="2"/>
          <c:order val="2"/>
          <c:spPr>
            <a:solidFill>
              <a:srgbClr val="00206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'Comparison 2'!$A$2</c:f>
              <c:strCache>
                <c:ptCount val="1"/>
                <c:pt idx="0">
                  <c:v>Thrrough May of Fiscal Year</c:v>
                </c:pt>
              </c:strCache>
            </c:strRef>
          </c:cat>
          <c:val>
            <c:numRef>
              <c:f>'Comparison 2'!$C$4</c:f>
              <c:numCache>
                <c:formatCode>"$"#,##0</c:formatCode>
                <c:ptCount val="1"/>
                <c:pt idx="0">
                  <c:v>9348383</c:v>
                </c:pt>
              </c:numCache>
            </c:numRef>
          </c:val>
          <c:extLst>
            <c:ext xmlns:c16="http://schemas.microsoft.com/office/drawing/2014/chart" uri="{C3380CC4-5D6E-409C-BE32-E72D297353CC}">
              <c16:uniqueId val="{00000002-86A9-4D4C-8850-F3AC0CAE8870}"/>
            </c:ext>
          </c:extLst>
        </c:ser>
        <c:ser>
          <c:idx val="3"/>
          <c:order val="3"/>
          <c:spPr>
            <a:solidFill>
              <a:schemeClr val="accent4"/>
            </a:solidFill>
            <a:ln>
              <a:noFill/>
            </a:ln>
            <a:effectLst/>
          </c:spPr>
          <c:invertIfNegative val="0"/>
          <c:dPt>
            <c:idx val="0"/>
            <c:invertIfNegative val="0"/>
            <c:bubble3D val="0"/>
            <c:spPr>
              <a:solidFill>
                <a:srgbClr val="92D050"/>
              </a:solidFill>
              <a:ln>
                <a:noFill/>
              </a:ln>
              <a:effectLst/>
            </c:spPr>
            <c:extLst>
              <c:ext xmlns:c16="http://schemas.microsoft.com/office/drawing/2014/chart" uri="{C3380CC4-5D6E-409C-BE32-E72D297353CC}">
                <c16:uniqueId val="{00000004-86A9-4D4C-8850-F3AC0CAE8870}"/>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'Comparison 2'!$A$2</c:f>
              <c:strCache>
                <c:ptCount val="1"/>
                <c:pt idx="0">
                  <c:v>Thrrough May of Fiscal Year</c:v>
                </c:pt>
              </c:strCache>
            </c:strRef>
          </c:cat>
          <c:val>
            <c:numRef>
              <c:f>'Comparison 2'!$C$5</c:f>
              <c:numCache>
                <c:formatCode>"$"#,##0</c:formatCode>
                <c:ptCount val="1"/>
                <c:pt idx="0">
                  <c:v>8302767</c:v>
                </c:pt>
              </c:numCache>
            </c:numRef>
          </c:val>
          <c:extLst>
            <c:ext xmlns:c16="http://schemas.microsoft.com/office/drawing/2014/chart" uri="{C3380CC4-5D6E-409C-BE32-E72D297353CC}">
              <c16:uniqueId val="{00000005-86A9-4D4C-8850-F3AC0CAE8870}"/>
            </c:ext>
          </c:extLst>
        </c:ser>
        <c:dLbls>
          <c:showLegendKey val="0"/>
          <c:showVal val="0"/>
          <c:showCatName val="0"/>
          <c:showSerName val="0"/>
          <c:showPercent val="0"/>
          <c:showBubbleSize val="0"/>
        </c:dLbls>
        <c:gapWidth val="200"/>
        <c:overlap val="-30"/>
        <c:axId val="409811256"/>
        <c:axId val="409812240"/>
      </c:barChart>
      <c:catAx>
        <c:axId val="4098112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09812240"/>
        <c:crosses val="autoZero"/>
        <c:auto val="1"/>
        <c:lblAlgn val="ctr"/>
        <c:lblOffset val="100"/>
        <c:noMultiLvlLbl val="0"/>
      </c:catAx>
      <c:valAx>
        <c:axId val="409812240"/>
        <c:scaling>
          <c:orientation val="minMax"/>
        </c:scaling>
        <c:delete val="1"/>
        <c:axPos val="l"/>
        <c:majorGridlines>
          <c:spPr>
            <a:ln w="9525" cap="flat" cmpd="sng" algn="ctr">
              <a:solidFill>
                <a:schemeClr val="tx1">
                  <a:lumMod val="15000"/>
                  <a:lumOff val="85000"/>
                </a:schemeClr>
              </a:solidFill>
              <a:round/>
            </a:ln>
            <a:effectLst/>
          </c:spPr>
        </c:majorGridlines>
        <c:numFmt formatCode="&quot;$&quot;#,##0" sourceLinked="1"/>
        <c:majorTickMark val="none"/>
        <c:minorTickMark val="none"/>
        <c:tickLblPos val="nextTo"/>
        <c:crossAx val="40981125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_rels/drawing2.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svg"/><Relationship Id="rId1" Type="http://schemas.openxmlformats.org/officeDocument/2006/relationships/image" Target="../media/image50.png"/><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data1.xml><?xml version="1.0" encoding="utf-8"?>
<dgm:dataModel xmlns:dgm="http://schemas.openxmlformats.org/drawingml/2006/diagram" xmlns:a="http://schemas.openxmlformats.org/drawingml/2006/main">
  <dgm:ptLst>
    <dgm:pt modelId="{462F5009-0BF7-4DC7-8761-648C3A31CE0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13B849B3-EE92-4F22-8F7E-142A51942BD8}">
      <dgm:prSet custT="1"/>
      <dgm:spPr>
        <a:ln>
          <a:noFill/>
        </a:ln>
      </dgm:spPr>
      <dgm:t>
        <a:bodyPr/>
        <a:lstStyle/>
        <a:p>
          <a:pPr marL="0" defTabSz="1244600">
            <a:lnSpc>
              <a:spcPct val="100000"/>
            </a:lnSpc>
            <a:spcAft>
              <a:spcPts val="0"/>
            </a:spcAft>
            <a:buNone/>
          </a:pPr>
          <a:r>
            <a:rPr lang="en-US" sz="2800" b="1" dirty="0">
              <a:latin typeface="Calibri" panose="020F0502020204030204" pitchFamily="34" charset="0"/>
              <a:cs typeface="Calibri" panose="020F0502020204030204" pitchFamily="34" charset="0"/>
            </a:rPr>
            <a:t>GM Report</a:t>
          </a:r>
        </a:p>
      </dgm:t>
    </dgm:pt>
    <dgm:pt modelId="{A403FB1D-0A94-496E-995F-4AAC8EFE8D61}" type="parTrans" cxnId="{2431257B-6215-409A-A5EA-776FCF225ED4}">
      <dgm:prSet/>
      <dgm:spPr/>
      <dgm:t>
        <a:bodyPr/>
        <a:lstStyle/>
        <a:p>
          <a:endParaRPr lang="en-US"/>
        </a:p>
      </dgm:t>
    </dgm:pt>
    <dgm:pt modelId="{6BFC6230-1E06-4372-97E4-3FE1629361ED}" type="sibTrans" cxnId="{2431257B-6215-409A-A5EA-776FCF225ED4}">
      <dgm:prSet/>
      <dgm:spPr/>
      <dgm:t>
        <a:bodyPr/>
        <a:lstStyle/>
        <a:p>
          <a:endParaRPr lang="en-US"/>
        </a:p>
      </dgm:t>
    </dgm:pt>
    <dgm:pt modelId="{47EA2BBE-E0D7-41F6-8B37-ACDC42073D41}">
      <dgm:prSet custT="1"/>
      <dgm:spPr>
        <a:ln>
          <a:noFill/>
        </a:ln>
      </dgm:spPr>
      <dgm:t>
        <a:bodyPr/>
        <a:lstStyle/>
        <a:p>
          <a:pPr marL="339725" indent="-165100" defTabSz="977900">
            <a:lnSpc>
              <a:spcPct val="90000"/>
            </a:lnSpc>
            <a:spcAft>
              <a:spcPct val="15000"/>
            </a:spcAft>
          </a:pPr>
          <a:r>
            <a:rPr lang="en-US" sz="2400" dirty="0">
              <a:latin typeface="Calibri" panose="020F0502020204030204" pitchFamily="34" charset="0"/>
              <a:cs typeface="Calibri" panose="020F0502020204030204" pitchFamily="34" charset="0"/>
            </a:rPr>
            <a:t>Finance</a:t>
          </a:r>
        </a:p>
      </dgm:t>
    </dgm:pt>
    <dgm:pt modelId="{275359B2-A3D2-4FEC-921D-FCBF8C6C6FD9}" type="parTrans" cxnId="{24C1F378-62B5-4663-BC2A-E4766D44CC37}">
      <dgm:prSet/>
      <dgm:spPr/>
      <dgm:t>
        <a:bodyPr/>
        <a:lstStyle/>
        <a:p>
          <a:endParaRPr lang="en-US"/>
        </a:p>
      </dgm:t>
    </dgm:pt>
    <dgm:pt modelId="{0F62EF3D-D9E4-45ED-BFC7-4E422011447F}" type="sibTrans" cxnId="{24C1F378-62B5-4663-BC2A-E4766D44CC37}">
      <dgm:prSet/>
      <dgm:spPr/>
      <dgm:t>
        <a:bodyPr/>
        <a:lstStyle/>
        <a:p>
          <a:endParaRPr lang="en-US"/>
        </a:p>
      </dgm:t>
    </dgm:pt>
    <dgm:pt modelId="{EC2D8165-29D0-4383-B9BF-6A7FD7132DAA}">
      <dgm:prSet custT="1"/>
      <dgm:spPr>
        <a:ln>
          <a:noFill/>
        </a:ln>
      </dgm:spPr>
      <dgm:t>
        <a:bodyPr/>
        <a:lstStyle/>
        <a:p>
          <a:pPr marL="339725" indent="-165100" defTabSz="977900">
            <a:lnSpc>
              <a:spcPct val="90000"/>
            </a:lnSpc>
            <a:spcAft>
              <a:spcPct val="15000"/>
            </a:spcAft>
          </a:pPr>
          <a:r>
            <a:rPr lang="en-US" sz="2400" dirty="0">
              <a:latin typeface="Calibri" panose="020F0502020204030204" pitchFamily="34" charset="0"/>
              <a:cs typeface="Calibri" panose="020F0502020204030204" pitchFamily="34" charset="0"/>
            </a:rPr>
            <a:t>Aquatics – Status of Pools</a:t>
          </a:r>
        </a:p>
      </dgm:t>
    </dgm:pt>
    <dgm:pt modelId="{24B7DB75-630D-4393-956C-020CB2FC8965}" type="parTrans" cxnId="{767E8E76-00D2-4758-A4A5-0A7D14BFC4E3}">
      <dgm:prSet/>
      <dgm:spPr/>
      <dgm:t>
        <a:bodyPr/>
        <a:lstStyle/>
        <a:p>
          <a:endParaRPr lang="en-US"/>
        </a:p>
      </dgm:t>
    </dgm:pt>
    <dgm:pt modelId="{58C35318-E0FB-4683-A085-EE8E4CF88F0D}" type="sibTrans" cxnId="{767E8E76-00D2-4758-A4A5-0A7D14BFC4E3}">
      <dgm:prSet/>
      <dgm:spPr/>
      <dgm:t>
        <a:bodyPr/>
        <a:lstStyle/>
        <a:p>
          <a:endParaRPr lang="en-US"/>
        </a:p>
      </dgm:t>
    </dgm:pt>
    <dgm:pt modelId="{187EDFFA-7B51-48DB-9178-7937B1D3AFC8}">
      <dgm:prSet custT="1"/>
      <dgm:spPr>
        <a:ln>
          <a:noFill/>
        </a:ln>
      </dgm:spPr>
      <dgm:t>
        <a:bodyPr/>
        <a:lstStyle/>
        <a:p>
          <a:pPr marL="339725" indent="-165100" defTabSz="977900">
            <a:lnSpc>
              <a:spcPct val="90000"/>
            </a:lnSpc>
            <a:spcAft>
              <a:spcPct val="15000"/>
            </a:spcAft>
          </a:pPr>
          <a:r>
            <a:rPr lang="en-US" sz="2400" dirty="0">
              <a:latin typeface="Calibri" panose="020F0502020204030204" pitchFamily="34" charset="0"/>
              <a:cs typeface="Calibri" panose="020F0502020204030204" pitchFamily="34" charset="0"/>
            </a:rPr>
            <a:t>Public Works</a:t>
          </a:r>
        </a:p>
      </dgm:t>
    </dgm:pt>
    <dgm:pt modelId="{CC539BDE-4084-4524-B98E-4A3FA8D1864E}" type="parTrans" cxnId="{250799DD-5DA6-4583-9A42-A58726A8970D}">
      <dgm:prSet/>
      <dgm:spPr/>
      <dgm:t>
        <a:bodyPr/>
        <a:lstStyle/>
        <a:p>
          <a:endParaRPr lang="en-US"/>
        </a:p>
      </dgm:t>
    </dgm:pt>
    <dgm:pt modelId="{FE284B39-4887-4205-A59F-5C22EFBA471F}" type="sibTrans" cxnId="{250799DD-5DA6-4583-9A42-A58726A8970D}">
      <dgm:prSet/>
      <dgm:spPr/>
      <dgm:t>
        <a:bodyPr/>
        <a:lstStyle/>
        <a:p>
          <a:endParaRPr lang="en-US"/>
        </a:p>
      </dgm:t>
    </dgm:pt>
    <dgm:pt modelId="{0822FB6B-13E0-42B2-B700-15FC51511A96}">
      <dgm:prSet custT="1"/>
      <dgm:spPr>
        <a:ln>
          <a:noFill/>
        </a:ln>
      </dgm:spPr>
      <dgm:t>
        <a:bodyPr/>
        <a:lstStyle/>
        <a:p>
          <a:pPr marL="687388" indent="-225425" defTabSz="977900">
            <a:lnSpc>
              <a:spcPct val="90000"/>
            </a:lnSpc>
            <a:spcAft>
              <a:spcPct val="150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Bulkheads</a:t>
          </a:r>
        </a:p>
      </dgm:t>
    </dgm:pt>
    <dgm:pt modelId="{AC33DF6A-67F5-4FA7-9D65-67178CB87A1F}" type="parTrans" cxnId="{4D92187F-BA14-4863-BAE2-2620FFCE5DCC}">
      <dgm:prSet/>
      <dgm:spPr/>
      <dgm:t>
        <a:bodyPr/>
        <a:lstStyle/>
        <a:p>
          <a:endParaRPr lang="en-US"/>
        </a:p>
      </dgm:t>
    </dgm:pt>
    <dgm:pt modelId="{67B279ED-FD5C-442F-8680-6C0245CC8209}" type="sibTrans" cxnId="{4D92187F-BA14-4863-BAE2-2620FFCE5DCC}">
      <dgm:prSet/>
      <dgm:spPr/>
      <dgm:t>
        <a:bodyPr/>
        <a:lstStyle/>
        <a:p>
          <a:endParaRPr lang="en-US"/>
        </a:p>
      </dgm:t>
    </dgm:pt>
    <dgm:pt modelId="{66F49FF3-1A3B-4555-B7F9-10D8B64D7144}">
      <dgm:prSet custT="1"/>
      <dgm:spPr>
        <a:ln>
          <a:noFill/>
        </a:ln>
      </dgm:spPr>
      <dgm:t>
        <a:bodyPr/>
        <a:lstStyle/>
        <a:p>
          <a:pPr marL="687388" indent="-225425" defTabSz="977900">
            <a:lnSpc>
              <a:spcPct val="90000"/>
            </a:lnSpc>
            <a:spcAft>
              <a:spcPct val="150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Bainbridge Project</a:t>
          </a:r>
        </a:p>
      </dgm:t>
    </dgm:pt>
    <dgm:pt modelId="{B89DB4F8-CF5F-48E7-95C4-45087F3AA1C3}" type="parTrans" cxnId="{AFCF061B-CA2C-4C4B-A582-D5739A750595}">
      <dgm:prSet/>
      <dgm:spPr/>
      <dgm:t>
        <a:bodyPr/>
        <a:lstStyle/>
        <a:p>
          <a:endParaRPr lang="en-US"/>
        </a:p>
      </dgm:t>
    </dgm:pt>
    <dgm:pt modelId="{B216EFF6-AED6-4B93-9BFB-3E09B598A1D4}" type="sibTrans" cxnId="{AFCF061B-CA2C-4C4B-A582-D5739A750595}">
      <dgm:prSet/>
      <dgm:spPr/>
      <dgm:t>
        <a:bodyPr/>
        <a:lstStyle/>
        <a:p>
          <a:endParaRPr lang="en-US"/>
        </a:p>
      </dgm:t>
    </dgm:pt>
    <dgm:pt modelId="{509217AE-C52D-4019-A8F6-0BB033B73A03}">
      <dgm:prSet custT="1"/>
      <dgm:spPr>
        <a:ln>
          <a:noFill/>
        </a:ln>
      </dgm:spPr>
      <dgm:t>
        <a:bodyPr/>
        <a:lstStyle/>
        <a:p>
          <a:pPr marL="739775" indent="-225425" defTabSz="977900">
            <a:lnSpc>
              <a:spcPct val="90000"/>
            </a:lnSpc>
            <a:spcAft>
              <a:spcPct val="150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Northstar</a:t>
          </a:r>
        </a:p>
      </dgm:t>
    </dgm:pt>
    <dgm:pt modelId="{C7D2A9B7-5FEC-4E4B-907A-5106E737E1F4}" type="parTrans" cxnId="{36BC83AA-63E6-4800-8C64-E859C4471F95}">
      <dgm:prSet/>
      <dgm:spPr/>
      <dgm:t>
        <a:bodyPr/>
        <a:lstStyle/>
        <a:p>
          <a:endParaRPr lang="en-US"/>
        </a:p>
      </dgm:t>
    </dgm:pt>
    <dgm:pt modelId="{15540CE5-FD3B-46E6-9DDF-03A6E4742F97}" type="sibTrans" cxnId="{36BC83AA-63E6-4800-8C64-E859C4471F95}">
      <dgm:prSet/>
      <dgm:spPr/>
      <dgm:t>
        <a:bodyPr/>
        <a:lstStyle/>
        <a:p>
          <a:endParaRPr lang="en-US"/>
        </a:p>
      </dgm:t>
    </dgm:pt>
    <dgm:pt modelId="{AD0FEDAA-B5CE-4E0E-9CFB-7E3476FD666E}">
      <dgm:prSet custT="1"/>
      <dgm:spPr>
        <a:ln>
          <a:noFill/>
        </a:ln>
      </dgm:spPr>
      <dgm:t>
        <a:bodyPr/>
        <a:lstStyle/>
        <a:p>
          <a:pPr marL="739775" indent="-225425" defTabSz="977900">
            <a:lnSpc>
              <a:spcPct val="90000"/>
            </a:lnSpc>
            <a:spcAft>
              <a:spcPct val="150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PPP</a:t>
          </a:r>
        </a:p>
      </dgm:t>
    </dgm:pt>
    <dgm:pt modelId="{AB93698B-6657-4FAE-B7E7-C70026F5FB63}" type="parTrans" cxnId="{720D5C59-7B4E-49D3-9463-EA6E574ACD83}">
      <dgm:prSet/>
      <dgm:spPr/>
      <dgm:t>
        <a:bodyPr/>
        <a:lstStyle/>
        <a:p>
          <a:endParaRPr lang="en-US"/>
        </a:p>
      </dgm:t>
    </dgm:pt>
    <dgm:pt modelId="{513C10AD-3920-4929-BE1C-C9FA586B5977}" type="sibTrans" cxnId="{720D5C59-7B4E-49D3-9463-EA6E574ACD83}">
      <dgm:prSet/>
      <dgm:spPr/>
      <dgm:t>
        <a:bodyPr/>
        <a:lstStyle/>
        <a:p>
          <a:endParaRPr lang="en-US"/>
        </a:p>
      </dgm:t>
    </dgm:pt>
    <dgm:pt modelId="{6B52D2BB-DF36-49F3-B443-1CC8E2EE37F1}">
      <dgm:prSet custT="1"/>
      <dgm:spPr>
        <a:ln>
          <a:noFill/>
        </a:ln>
      </dgm:spPr>
      <dgm:t>
        <a:bodyPr/>
        <a:lstStyle/>
        <a:p>
          <a:pPr marL="339725" indent="-165100" defTabSz="974725">
            <a:lnSpc>
              <a:spcPct val="90000"/>
            </a:lnSpc>
            <a:spcAft>
              <a:spcPct val="15000"/>
            </a:spcAft>
          </a:pPr>
          <a:r>
            <a:rPr lang="en-US" sz="2400" dirty="0">
              <a:latin typeface="Calibri" panose="020F0502020204030204" pitchFamily="34" charset="0"/>
              <a:cs typeface="Calibri" panose="020F0502020204030204" pitchFamily="34" charset="0"/>
            </a:rPr>
            <a:t>Racquet</a:t>
          </a:r>
        </a:p>
      </dgm:t>
    </dgm:pt>
    <dgm:pt modelId="{D6E948C0-425F-4225-A7C1-B9CE2F1ECB0D}" type="parTrans" cxnId="{E4D508E6-98A4-4370-9601-352E7313B233}">
      <dgm:prSet/>
      <dgm:spPr/>
      <dgm:t>
        <a:bodyPr/>
        <a:lstStyle/>
        <a:p>
          <a:endParaRPr lang="en-US"/>
        </a:p>
      </dgm:t>
    </dgm:pt>
    <dgm:pt modelId="{7D9E2A6C-8E59-48B9-BF3A-1D00A42EE495}" type="sibTrans" cxnId="{E4D508E6-98A4-4370-9601-352E7313B233}">
      <dgm:prSet/>
      <dgm:spPr/>
      <dgm:t>
        <a:bodyPr/>
        <a:lstStyle/>
        <a:p>
          <a:endParaRPr lang="en-US"/>
        </a:p>
      </dgm:t>
    </dgm:pt>
    <dgm:pt modelId="{10582D4C-4468-4839-9787-0AD7158493B5}">
      <dgm:prSet custT="1"/>
      <dgm:spPr>
        <a:ln>
          <a:noFill/>
        </a:ln>
      </dgm:spPr>
      <dgm:t>
        <a:bodyPr/>
        <a:lstStyle/>
        <a:p>
          <a:pPr marL="687388" indent="-225425" defTabSz="977900">
            <a:lnSpc>
              <a:spcPct val="90000"/>
            </a:lnSpc>
            <a:spcAft>
              <a:spcPct val="150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Roads</a:t>
          </a:r>
        </a:p>
      </dgm:t>
    </dgm:pt>
    <dgm:pt modelId="{3125DD1F-44E8-44F5-B52D-E05D7A5F4E9C}" type="parTrans" cxnId="{68F14A08-AD58-4CE8-A9A2-84849C8292BB}">
      <dgm:prSet/>
      <dgm:spPr/>
      <dgm:t>
        <a:bodyPr/>
        <a:lstStyle/>
        <a:p>
          <a:endParaRPr lang="en-US"/>
        </a:p>
      </dgm:t>
    </dgm:pt>
    <dgm:pt modelId="{79D7B3DA-A9CB-42D3-8851-9175E71564AE}" type="sibTrans" cxnId="{68F14A08-AD58-4CE8-A9A2-84849C8292BB}">
      <dgm:prSet/>
      <dgm:spPr/>
      <dgm:t>
        <a:bodyPr/>
        <a:lstStyle/>
        <a:p>
          <a:endParaRPr lang="en-US"/>
        </a:p>
      </dgm:t>
    </dgm:pt>
    <dgm:pt modelId="{A55B7D81-FCB0-4F38-850A-476B0D563FC8}">
      <dgm:prSet custT="1"/>
      <dgm:spPr>
        <a:ln>
          <a:noFill/>
        </a:ln>
      </dgm:spPr>
      <dgm:t>
        <a:bodyPr/>
        <a:lstStyle/>
        <a:p>
          <a:pPr marL="687388" indent="-225425" defTabSz="977900">
            <a:lnSpc>
              <a:spcPct val="90000"/>
            </a:lnSpc>
            <a:spcAft>
              <a:spcPct val="150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High Sheriff Trail Mailbox Maintenance</a:t>
          </a:r>
        </a:p>
      </dgm:t>
    </dgm:pt>
    <dgm:pt modelId="{BA4B5C59-16C4-4468-A9E3-8B2259382F96}" type="parTrans" cxnId="{69B7CD07-1243-428C-B035-115C77F415E3}">
      <dgm:prSet/>
      <dgm:spPr/>
      <dgm:t>
        <a:bodyPr/>
        <a:lstStyle/>
        <a:p>
          <a:endParaRPr lang="en-US"/>
        </a:p>
      </dgm:t>
    </dgm:pt>
    <dgm:pt modelId="{4500406E-8EE2-4696-A560-8E054753ED8E}" type="sibTrans" cxnId="{69B7CD07-1243-428C-B035-115C77F415E3}">
      <dgm:prSet/>
      <dgm:spPr/>
      <dgm:t>
        <a:bodyPr/>
        <a:lstStyle/>
        <a:p>
          <a:endParaRPr lang="en-US"/>
        </a:p>
      </dgm:t>
    </dgm:pt>
    <dgm:pt modelId="{2EA37831-98DF-4FB2-A281-548581876936}">
      <dgm:prSet custT="1"/>
      <dgm:spPr>
        <a:ln>
          <a:noFill/>
        </a:ln>
      </dgm:spPr>
      <dgm:t>
        <a:bodyPr/>
        <a:lstStyle/>
        <a:p>
          <a:pPr marL="339725" indent="-165100" defTabSz="974725">
            <a:lnSpc>
              <a:spcPct val="90000"/>
            </a:lnSpc>
            <a:spcAft>
              <a:spcPct val="15000"/>
            </a:spcAft>
          </a:pPr>
          <a:r>
            <a:rPr lang="en-US" sz="2400" dirty="0">
              <a:latin typeface="Calibri" panose="020F0502020204030204" pitchFamily="34" charset="0"/>
              <a:cs typeface="Calibri" panose="020F0502020204030204" pitchFamily="34" charset="0"/>
            </a:rPr>
            <a:t>Marina</a:t>
          </a:r>
        </a:p>
      </dgm:t>
    </dgm:pt>
    <dgm:pt modelId="{97B186F7-585F-4370-B6D0-AE6191EFEF15}" type="parTrans" cxnId="{67E25FE6-82DE-426C-AC5E-B32A738C2F7F}">
      <dgm:prSet/>
      <dgm:spPr/>
      <dgm:t>
        <a:bodyPr/>
        <a:lstStyle/>
        <a:p>
          <a:endParaRPr lang="en-US"/>
        </a:p>
      </dgm:t>
    </dgm:pt>
    <dgm:pt modelId="{A659378C-9E86-466A-A53A-F874A9B092C9}" type="sibTrans" cxnId="{67E25FE6-82DE-426C-AC5E-B32A738C2F7F}">
      <dgm:prSet/>
      <dgm:spPr/>
      <dgm:t>
        <a:bodyPr/>
        <a:lstStyle/>
        <a:p>
          <a:endParaRPr lang="en-US"/>
        </a:p>
      </dgm:t>
    </dgm:pt>
    <dgm:pt modelId="{4212FDD6-5CBF-4426-B475-5F08F1A2F8FE}">
      <dgm:prSet custT="1"/>
      <dgm:spPr>
        <a:ln>
          <a:noFill/>
        </a:ln>
      </dgm:spPr>
      <dgm:t>
        <a:bodyPr/>
        <a:lstStyle/>
        <a:p>
          <a:pPr marL="339725" indent="-165100" defTabSz="974725">
            <a:lnSpc>
              <a:spcPct val="90000"/>
            </a:lnSpc>
            <a:spcAft>
              <a:spcPct val="15000"/>
            </a:spcAft>
          </a:pPr>
          <a:r>
            <a:rPr lang="en-US" sz="2400" dirty="0">
              <a:latin typeface="Calibri" panose="020F0502020204030204" pitchFamily="34" charset="0"/>
              <a:cs typeface="Calibri" panose="020F0502020204030204" pitchFamily="34" charset="0"/>
            </a:rPr>
            <a:t>Golf </a:t>
          </a:r>
        </a:p>
      </dgm:t>
    </dgm:pt>
    <dgm:pt modelId="{3A81BAB5-F2D4-4892-BCE3-DB09A2D2627B}" type="parTrans" cxnId="{2C498402-2CCD-41CD-A5B0-F3604F797551}">
      <dgm:prSet/>
      <dgm:spPr/>
      <dgm:t>
        <a:bodyPr/>
        <a:lstStyle/>
        <a:p>
          <a:endParaRPr lang="en-US"/>
        </a:p>
      </dgm:t>
    </dgm:pt>
    <dgm:pt modelId="{29A50EFB-C4A5-4A9F-BF3E-619BD2A40C43}" type="sibTrans" cxnId="{2C498402-2CCD-41CD-A5B0-F3604F797551}">
      <dgm:prSet/>
      <dgm:spPr/>
      <dgm:t>
        <a:bodyPr/>
        <a:lstStyle/>
        <a:p>
          <a:endParaRPr lang="en-US"/>
        </a:p>
      </dgm:t>
    </dgm:pt>
    <dgm:pt modelId="{8F2B0D11-19AC-4DB2-A690-53633A53F060}">
      <dgm:prSet custT="1"/>
      <dgm:spPr>
        <a:ln>
          <a:noFill/>
        </a:ln>
      </dgm:spPr>
      <dgm:t>
        <a:bodyPr/>
        <a:lstStyle/>
        <a:p>
          <a:pPr marL="339725" indent="-165100" defTabSz="974725">
            <a:lnSpc>
              <a:spcPct val="90000"/>
            </a:lnSpc>
            <a:spcAft>
              <a:spcPct val="15000"/>
            </a:spcAft>
          </a:pPr>
          <a:r>
            <a:rPr lang="en-US" sz="2400" dirty="0">
              <a:latin typeface="Calibri" panose="020F0502020204030204" pitchFamily="34" charset="0"/>
              <a:cs typeface="Calibri" panose="020F0502020204030204" pitchFamily="34" charset="0"/>
            </a:rPr>
            <a:t>Recreation &amp; Parks</a:t>
          </a:r>
        </a:p>
      </dgm:t>
    </dgm:pt>
    <dgm:pt modelId="{8B201F0E-3FB4-40DE-BB9C-871FF2904FF8}" type="parTrans" cxnId="{DD14A0A9-661A-4FD0-BBF8-AC1DF14DCB50}">
      <dgm:prSet/>
      <dgm:spPr/>
      <dgm:t>
        <a:bodyPr/>
        <a:lstStyle/>
        <a:p>
          <a:endParaRPr lang="en-US"/>
        </a:p>
      </dgm:t>
    </dgm:pt>
    <dgm:pt modelId="{508F19E3-C849-4FFF-AE2A-DFDB94AADB64}" type="sibTrans" cxnId="{DD14A0A9-661A-4FD0-BBF8-AC1DF14DCB50}">
      <dgm:prSet/>
      <dgm:spPr/>
      <dgm:t>
        <a:bodyPr/>
        <a:lstStyle/>
        <a:p>
          <a:endParaRPr lang="en-US"/>
        </a:p>
      </dgm:t>
    </dgm:pt>
    <dgm:pt modelId="{80C30358-0D67-40DB-9444-9B481F493D61}">
      <dgm:prSet custT="1"/>
      <dgm:spPr>
        <a:ln>
          <a:noFill/>
        </a:ln>
      </dgm:spPr>
      <dgm:t>
        <a:bodyPr/>
        <a:lstStyle/>
        <a:p>
          <a:pPr marL="687388" indent="-225425" defTabSz="977900">
            <a:lnSpc>
              <a:spcPct val="90000"/>
            </a:lnSpc>
            <a:spcAft>
              <a:spcPct val="15000"/>
            </a:spcAft>
            <a:buFont typeface="Wingdings" panose="05000000000000000000" pitchFamily="2" charset="2"/>
            <a:buChar char="Ø"/>
          </a:pPr>
          <a:r>
            <a:rPr lang="en-US" sz="2400" dirty="0">
              <a:latin typeface="Calibri" panose="020F0502020204030204" pitchFamily="34" charset="0"/>
              <a:cs typeface="Calibri" panose="020F0502020204030204" pitchFamily="34" charset="0"/>
            </a:rPr>
            <a:t>DMA Study</a:t>
          </a:r>
        </a:p>
      </dgm:t>
    </dgm:pt>
    <dgm:pt modelId="{53DEBC29-ACAA-4368-9F56-0C9A10500E27}" type="parTrans" cxnId="{0A80F670-8A97-4F00-BCE5-3A41335190F8}">
      <dgm:prSet/>
      <dgm:spPr/>
      <dgm:t>
        <a:bodyPr/>
        <a:lstStyle/>
        <a:p>
          <a:endParaRPr lang="en-US"/>
        </a:p>
      </dgm:t>
    </dgm:pt>
    <dgm:pt modelId="{A52C8E5A-6F96-4060-9F87-3DCAB5F05D6A}" type="sibTrans" cxnId="{0A80F670-8A97-4F00-BCE5-3A41335190F8}">
      <dgm:prSet/>
      <dgm:spPr/>
      <dgm:t>
        <a:bodyPr/>
        <a:lstStyle/>
        <a:p>
          <a:endParaRPr lang="en-US"/>
        </a:p>
      </dgm:t>
    </dgm:pt>
    <dgm:pt modelId="{341FFF4B-AFD9-4B69-9A5C-89DD38ED72EA}" type="pres">
      <dgm:prSet presAssocID="{462F5009-0BF7-4DC7-8761-648C3A31CE0C}" presName="diagram" presStyleCnt="0">
        <dgm:presLayoutVars>
          <dgm:dir/>
          <dgm:resizeHandles val="exact"/>
        </dgm:presLayoutVars>
      </dgm:prSet>
      <dgm:spPr/>
    </dgm:pt>
    <dgm:pt modelId="{17F224EC-808A-4A8F-B7DC-2E5B9557C321}" type="pres">
      <dgm:prSet presAssocID="{13B849B3-EE92-4F22-8F7E-142A51942BD8}" presName="node" presStyleLbl="node1" presStyleIdx="0" presStyleCnt="1" custScaleY="127461" custLinFactNeighborY="-177">
        <dgm:presLayoutVars>
          <dgm:bulletEnabled val="1"/>
        </dgm:presLayoutVars>
      </dgm:prSet>
      <dgm:spPr/>
    </dgm:pt>
  </dgm:ptLst>
  <dgm:cxnLst>
    <dgm:cxn modelId="{B894AF00-F5A3-433E-A759-41D55D7D2503}" type="presOf" srcId="{2EA37831-98DF-4FB2-A281-548581876936}" destId="{17F224EC-808A-4A8F-B7DC-2E5B9557C321}" srcOrd="0" destOrd="12" presId="urn:microsoft.com/office/officeart/2005/8/layout/default"/>
    <dgm:cxn modelId="{0D0D7B02-3F23-450F-967A-8989E95D5182}" type="presOf" srcId="{187EDFFA-7B51-48DB-9178-7937B1D3AFC8}" destId="{17F224EC-808A-4A8F-B7DC-2E5B9557C321}" srcOrd="0" destOrd="2" presId="urn:microsoft.com/office/officeart/2005/8/layout/default"/>
    <dgm:cxn modelId="{2C498402-2CCD-41CD-A5B0-F3604F797551}" srcId="{13B849B3-EE92-4F22-8F7E-142A51942BD8}" destId="{4212FDD6-5CBF-4426-B475-5F08F1A2F8FE}" srcOrd="13" destOrd="0" parTransId="{3A81BAB5-F2D4-4892-BCE3-DB09A2D2627B}" sibTransId="{29A50EFB-C4A5-4A9F-BF3E-619BD2A40C43}"/>
    <dgm:cxn modelId="{69B7CD07-1243-428C-B035-115C77F415E3}" srcId="{13B849B3-EE92-4F22-8F7E-142A51942BD8}" destId="{A55B7D81-FCB0-4F38-850A-476B0D563FC8}" srcOrd="4" destOrd="0" parTransId="{BA4B5C59-16C4-4468-A9E3-8B2259382F96}" sibTransId="{4500406E-8EE2-4696-A560-8E054753ED8E}"/>
    <dgm:cxn modelId="{68F14A08-AD58-4CE8-A9A2-84849C8292BB}" srcId="{13B849B3-EE92-4F22-8F7E-142A51942BD8}" destId="{10582D4C-4468-4839-9787-0AD7158493B5}" srcOrd="5" destOrd="0" parTransId="{3125DD1F-44E8-44F5-B52D-E05D7A5F4E9C}" sibTransId="{79D7B3DA-A9CB-42D3-8851-9175E71564AE}"/>
    <dgm:cxn modelId="{6C6CC20F-B28E-4E07-BB03-D6E4E95589DB}" type="presOf" srcId="{13B849B3-EE92-4F22-8F7E-142A51942BD8}" destId="{17F224EC-808A-4A8F-B7DC-2E5B9557C321}" srcOrd="0" destOrd="0" presId="urn:microsoft.com/office/officeart/2005/8/layout/default"/>
    <dgm:cxn modelId="{3D5BE018-F6EB-4391-B18F-1575064D8CE4}" type="presOf" srcId="{80C30358-0D67-40DB-9444-9B481F493D61}" destId="{17F224EC-808A-4A8F-B7DC-2E5B9557C321}" srcOrd="0" destOrd="7" presId="urn:microsoft.com/office/officeart/2005/8/layout/default"/>
    <dgm:cxn modelId="{AFCF061B-CA2C-4C4B-A582-D5739A750595}" srcId="{13B849B3-EE92-4F22-8F7E-142A51942BD8}" destId="{66F49FF3-1A3B-4555-B7F9-10D8B64D7144}" srcOrd="3" destOrd="0" parTransId="{B89DB4F8-CF5F-48E7-95C4-45087F3AA1C3}" sibTransId="{B216EFF6-AED6-4B93-9BFB-3E09B598A1D4}"/>
    <dgm:cxn modelId="{7BEE7929-4F48-4C65-9370-F280B29CAB7A}" type="presOf" srcId="{EC2D8165-29D0-4383-B9BF-6A7FD7132DAA}" destId="{17F224EC-808A-4A8F-B7DC-2E5B9557C321}" srcOrd="0" destOrd="1" presId="urn:microsoft.com/office/officeart/2005/8/layout/default"/>
    <dgm:cxn modelId="{6897745D-8832-4758-858D-3ABD4B617290}" type="presOf" srcId="{6B52D2BB-DF36-49F3-B443-1CC8E2EE37F1}" destId="{17F224EC-808A-4A8F-B7DC-2E5B9557C321}" srcOrd="0" destOrd="11" presId="urn:microsoft.com/office/officeart/2005/8/layout/default"/>
    <dgm:cxn modelId="{D408F561-88B6-4982-8311-CD4FF3CAC43A}" type="presOf" srcId="{66F49FF3-1A3B-4555-B7F9-10D8B64D7144}" destId="{17F224EC-808A-4A8F-B7DC-2E5B9557C321}" srcOrd="0" destOrd="4" presId="urn:microsoft.com/office/officeart/2005/8/layout/default"/>
    <dgm:cxn modelId="{32DB2943-72DE-4E8E-A57F-13FE94867DC8}" type="presOf" srcId="{AD0FEDAA-B5CE-4E0E-9CFB-7E3476FD666E}" destId="{17F224EC-808A-4A8F-B7DC-2E5B9557C321}" srcOrd="0" destOrd="10" presId="urn:microsoft.com/office/officeart/2005/8/layout/default"/>
    <dgm:cxn modelId="{0A80F670-8A97-4F00-BCE5-3A41335190F8}" srcId="{13B849B3-EE92-4F22-8F7E-142A51942BD8}" destId="{80C30358-0D67-40DB-9444-9B481F493D61}" srcOrd="6" destOrd="0" parTransId="{53DEBC29-ACAA-4368-9F56-0C9A10500E27}" sibTransId="{A52C8E5A-6F96-4060-9F87-3DCAB5F05D6A}"/>
    <dgm:cxn modelId="{767E8E76-00D2-4758-A4A5-0A7D14BFC4E3}" srcId="{13B849B3-EE92-4F22-8F7E-142A51942BD8}" destId="{EC2D8165-29D0-4383-B9BF-6A7FD7132DAA}" srcOrd="0" destOrd="0" parTransId="{24B7DB75-630D-4393-956C-020CB2FC8965}" sibTransId="{58C35318-E0FB-4683-A085-EE8E4CF88F0D}"/>
    <dgm:cxn modelId="{06D2A256-C7BD-437C-BC87-E1AF7F77F577}" type="presOf" srcId="{0822FB6B-13E0-42B2-B700-15FC51511A96}" destId="{17F224EC-808A-4A8F-B7DC-2E5B9557C321}" srcOrd="0" destOrd="3" presId="urn:microsoft.com/office/officeart/2005/8/layout/default"/>
    <dgm:cxn modelId="{24C1F378-62B5-4663-BC2A-E4766D44CC37}" srcId="{13B849B3-EE92-4F22-8F7E-142A51942BD8}" destId="{47EA2BBE-E0D7-41F6-8B37-ACDC42073D41}" srcOrd="7" destOrd="0" parTransId="{275359B2-A3D2-4FEC-921D-FCBF8C6C6FD9}" sibTransId="{0F62EF3D-D9E4-45ED-BFC7-4E422011447F}"/>
    <dgm:cxn modelId="{720D5C59-7B4E-49D3-9463-EA6E574ACD83}" srcId="{13B849B3-EE92-4F22-8F7E-142A51942BD8}" destId="{AD0FEDAA-B5CE-4E0E-9CFB-7E3476FD666E}" srcOrd="9" destOrd="0" parTransId="{AB93698B-6657-4FAE-B7E7-C70026F5FB63}" sibTransId="{513C10AD-3920-4929-BE1C-C9FA586B5977}"/>
    <dgm:cxn modelId="{2431257B-6215-409A-A5EA-776FCF225ED4}" srcId="{462F5009-0BF7-4DC7-8761-648C3A31CE0C}" destId="{13B849B3-EE92-4F22-8F7E-142A51942BD8}" srcOrd="0" destOrd="0" parTransId="{A403FB1D-0A94-496E-995F-4AAC8EFE8D61}" sibTransId="{6BFC6230-1E06-4372-97E4-3FE1629361ED}"/>
    <dgm:cxn modelId="{4D92187F-BA14-4863-BAE2-2620FFCE5DCC}" srcId="{13B849B3-EE92-4F22-8F7E-142A51942BD8}" destId="{0822FB6B-13E0-42B2-B700-15FC51511A96}" srcOrd="2" destOrd="0" parTransId="{AC33DF6A-67F5-4FA7-9D65-67178CB87A1F}" sibTransId="{67B279ED-FD5C-442F-8680-6C0245CC8209}"/>
    <dgm:cxn modelId="{89F88C84-29A8-4E82-8270-298E76795FAA}" type="presOf" srcId="{8F2B0D11-19AC-4DB2-A690-53633A53F060}" destId="{17F224EC-808A-4A8F-B7DC-2E5B9557C321}" srcOrd="0" destOrd="13" presId="urn:microsoft.com/office/officeart/2005/8/layout/default"/>
    <dgm:cxn modelId="{923E1187-16E0-4033-88E4-0A4061735B4D}" type="presOf" srcId="{10582D4C-4468-4839-9787-0AD7158493B5}" destId="{17F224EC-808A-4A8F-B7DC-2E5B9557C321}" srcOrd="0" destOrd="6" presId="urn:microsoft.com/office/officeart/2005/8/layout/default"/>
    <dgm:cxn modelId="{3959CC93-4118-4DF6-B3AF-8E38A7C86BA8}" type="presOf" srcId="{A55B7D81-FCB0-4F38-850A-476B0D563FC8}" destId="{17F224EC-808A-4A8F-B7DC-2E5B9557C321}" srcOrd="0" destOrd="5" presId="urn:microsoft.com/office/officeart/2005/8/layout/default"/>
    <dgm:cxn modelId="{E224DBA7-16D0-42D6-B487-67B9119E3F47}" type="presOf" srcId="{47EA2BBE-E0D7-41F6-8B37-ACDC42073D41}" destId="{17F224EC-808A-4A8F-B7DC-2E5B9557C321}" srcOrd="0" destOrd="8" presId="urn:microsoft.com/office/officeart/2005/8/layout/default"/>
    <dgm:cxn modelId="{DD14A0A9-661A-4FD0-BBF8-AC1DF14DCB50}" srcId="{13B849B3-EE92-4F22-8F7E-142A51942BD8}" destId="{8F2B0D11-19AC-4DB2-A690-53633A53F060}" srcOrd="12" destOrd="0" parTransId="{8B201F0E-3FB4-40DE-BB9C-871FF2904FF8}" sibTransId="{508F19E3-C849-4FFF-AE2A-DFDB94AADB64}"/>
    <dgm:cxn modelId="{36BC83AA-63E6-4800-8C64-E859C4471F95}" srcId="{13B849B3-EE92-4F22-8F7E-142A51942BD8}" destId="{509217AE-C52D-4019-A8F6-0BB033B73A03}" srcOrd="8" destOrd="0" parTransId="{C7D2A9B7-5FEC-4E4B-907A-5106E737E1F4}" sibTransId="{15540CE5-FD3B-46E6-9DDF-03A6E4742F97}"/>
    <dgm:cxn modelId="{65069AAE-1C59-452E-BF94-911C95C2CE82}" type="presOf" srcId="{4212FDD6-5CBF-4426-B475-5F08F1A2F8FE}" destId="{17F224EC-808A-4A8F-B7DC-2E5B9557C321}" srcOrd="0" destOrd="14" presId="urn:microsoft.com/office/officeart/2005/8/layout/default"/>
    <dgm:cxn modelId="{C6A483B8-C8A1-4F81-B127-BCA5EFA8B70B}" type="presOf" srcId="{462F5009-0BF7-4DC7-8761-648C3A31CE0C}" destId="{341FFF4B-AFD9-4B69-9A5C-89DD38ED72EA}" srcOrd="0" destOrd="0" presId="urn:microsoft.com/office/officeart/2005/8/layout/default"/>
    <dgm:cxn modelId="{250799DD-5DA6-4583-9A42-A58726A8970D}" srcId="{13B849B3-EE92-4F22-8F7E-142A51942BD8}" destId="{187EDFFA-7B51-48DB-9178-7937B1D3AFC8}" srcOrd="1" destOrd="0" parTransId="{CC539BDE-4084-4524-B98E-4A3FA8D1864E}" sibTransId="{FE284B39-4887-4205-A59F-5C22EFBA471F}"/>
    <dgm:cxn modelId="{E4D508E6-98A4-4370-9601-352E7313B233}" srcId="{13B849B3-EE92-4F22-8F7E-142A51942BD8}" destId="{6B52D2BB-DF36-49F3-B443-1CC8E2EE37F1}" srcOrd="10" destOrd="0" parTransId="{D6E948C0-425F-4225-A7C1-B9CE2F1ECB0D}" sibTransId="{7D9E2A6C-8E59-48B9-BF3A-1D00A42EE495}"/>
    <dgm:cxn modelId="{67E25FE6-82DE-426C-AC5E-B32A738C2F7F}" srcId="{13B849B3-EE92-4F22-8F7E-142A51942BD8}" destId="{2EA37831-98DF-4FB2-A281-548581876936}" srcOrd="11" destOrd="0" parTransId="{97B186F7-585F-4370-B6D0-AE6191EFEF15}" sibTransId="{A659378C-9E86-466A-A53A-F874A9B092C9}"/>
    <dgm:cxn modelId="{07BF8EFF-3CAB-441D-82A5-E43472E783FC}" type="presOf" srcId="{509217AE-C52D-4019-A8F6-0BB033B73A03}" destId="{17F224EC-808A-4A8F-B7DC-2E5B9557C321}" srcOrd="0" destOrd="9" presId="urn:microsoft.com/office/officeart/2005/8/layout/default"/>
    <dgm:cxn modelId="{14DFBC19-D3A1-4154-B6C1-2C201F856D38}" type="presParOf" srcId="{341FFF4B-AFD9-4B69-9A5C-89DD38ED72EA}" destId="{17F224EC-808A-4A8F-B7DC-2E5B9557C321}" srcOrd="0" destOrd="0" presId="urn:microsoft.com/office/officeart/2005/8/layout/defaul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A46A73-3A01-4FA8-97C7-32735820837F}"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D5530BC9-6857-465F-85C0-2BF4ADA4DAAB}">
      <dgm:prSet/>
      <dgm:spPr/>
      <dgm:t>
        <a:bodyPr/>
        <a:lstStyle/>
        <a:p>
          <a:pPr>
            <a:defRPr cap="all"/>
          </a:pPr>
          <a:r>
            <a:rPr lang="en-US"/>
            <a:t>Use of Wetting agents</a:t>
          </a:r>
        </a:p>
      </dgm:t>
    </dgm:pt>
    <dgm:pt modelId="{BBDF583A-C5B9-4C28-813F-A4DDB5872458}" type="parTrans" cxnId="{1EA76040-2CDC-4D9F-B120-02AB0249CE7C}">
      <dgm:prSet/>
      <dgm:spPr/>
      <dgm:t>
        <a:bodyPr/>
        <a:lstStyle/>
        <a:p>
          <a:endParaRPr lang="en-US"/>
        </a:p>
      </dgm:t>
    </dgm:pt>
    <dgm:pt modelId="{A40F82F9-0377-47D1-869D-88C8127A2FEE}" type="sibTrans" cxnId="{1EA76040-2CDC-4D9F-B120-02AB0249CE7C}">
      <dgm:prSet/>
      <dgm:spPr/>
      <dgm:t>
        <a:bodyPr/>
        <a:lstStyle/>
        <a:p>
          <a:endParaRPr lang="en-US"/>
        </a:p>
      </dgm:t>
    </dgm:pt>
    <dgm:pt modelId="{55696907-1FCE-436A-A52A-FC60CFE3707B}">
      <dgm:prSet/>
      <dgm:spPr/>
      <dgm:t>
        <a:bodyPr/>
        <a:lstStyle/>
        <a:p>
          <a:pPr>
            <a:defRPr cap="all"/>
          </a:pPr>
          <a:r>
            <a:rPr lang="en-US"/>
            <a:t>Deep Tine Aerification</a:t>
          </a:r>
        </a:p>
      </dgm:t>
    </dgm:pt>
    <dgm:pt modelId="{970048BD-661D-4D16-BBA1-3A2D226816D2}" type="parTrans" cxnId="{20C65551-08DA-4FE3-B873-1C2DC4B698B1}">
      <dgm:prSet/>
      <dgm:spPr/>
      <dgm:t>
        <a:bodyPr/>
        <a:lstStyle/>
        <a:p>
          <a:endParaRPr lang="en-US"/>
        </a:p>
      </dgm:t>
    </dgm:pt>
    <dgm:pt modelId="{7E728F9A-252A-4B96-B1A5-A5D3B02F0418}" type="sibTrans" cxnId="{20C65551-08DA-4FE3-B873-1C2DC4B698B1}">
      <dgm:prSet/>
      <dgm:spPr/>
      <dgm:t>
        <a:bodyPr/>
        <a:lstStyle/>
        <a:p>
          <a:endParaRPr lang="en-US"/>
        </a:p>
      </dgm:t>
    </dgm:pt>
    <dgm:pt modelId="{89A4C68D-DD03-4095-BA8C-80EE7B2E992B}">
      <dgm:prSet/>
      <dgm:spPr/>
      <dgm:t>
        <a:bodyPr/>
        <a:lstStyle/>
        <a:p>
          <a:pPr>
            <a:defRPr cap="all"/>
          </a:pPr>
          <a:r>
            <a:rPr lang="en-US"/>
            <a:t>Irrigation operation / hand watering</a:t>
          </a:r>
        </a:p>
      </dgm:t>
    </dgm:pt>
    <dgm:pt modelId="{1E1FD8AA-C654-4548-87F0-3A9DF54A678A}" type="parTrans" cxnId="{5911DAE7-DBCE-4D88-8B12-740426071320}">
      <dgm:prSet/>
      <dgm:spPr/>
      <dgm:t>
        <a:bodyPr/>
        <a:lstStyle/>
        <a:p>
          <a:endParaRPr lang="en-US"/>
        </a:p>
      </dgm:t>
    </dgm:pt>
    <dgm:pt modelId="{125F3995-43D3-473E-AC84-54936877D932}" type="sibTrans" cxnId="{5911DAE7-DBCE-4D88-8B12-740426071320}">
      <dgm:prSet/>
      <dgm:spPr/>
      <dgm:t>
        <a:bodyPr/>
        <a:lstStyle/>
        <a:p>
          <a:endParaRPr lang="en-US"/>
        </a:p>
      </dgm:t>
    </dgm:pt>
    <dgm:pt modelId="{9EC6DC39-35C0-4EDF-B96D-D1964E01EE39}">
      <dgm:prSet/>
      <dgm:spPr/>
      <dgm:t>
        <a:bodyPr/>
        <a:lstStyle/>
        <a:p>
          <a:pPr>
            <a:defRPr cap="all"/>
          </a:pPr>
          <a:r>
            <a:rPr lang="en-US"/>
            <a:t>Soil testing</a:t>
          </a:r>
        </a:p>
      </dgm:t>
    </dgm:pt>
    <dgm:pt modelId="{99119FD2-A1AF-4EB3-916E-E4B2756A2166}" type="parTrans" cxnId="{986D521F-0774-472F-A412-411FFF822F68}">
      <dgm:prSet/>
      <dgm:spPr/>
      <dgm:t>
        <a:bodyPr/>
        <a:lstStyle/>
        <a:p>
          <a:endParaRPr lang="en-US"/>
        </a:p>
      </dgm:t>
    </dgm:pt>
    <dgm:pt modelId="{35D5AFFE-4809-4DFE-A2C3-E227A3265D6B}" type="sibTrans" cxnId="{986D521F-0774-472F-A412-411FFF822F68}">
      <dgm:prSet/>
      <dgm:spPr/>
      <dgm:t>
        <a:bodyPr/>
        <a:lstStyle/>
        <a:p>
          <a:endParaRPr lang="en-US"/>
        </a:p>
      </dgm:t>
    </dgm:pt>
    <dgm:pt modelId="{05200F3A-6468-418E-A57C-AE54876F0E6B}" type="pres">
      <dgm:prSet presAssocID="{A7A46A73-3A01-4FA8-97C7-32735820837F}" presName="root" presStyleCnt="0">
        <dgm:presLayoutVars>
          <dgm:dir/>
          <dgm:resizeHandles val="exact"/>
        </dgm:presLayoutVars>
      </dgm:prSet>
      <dgm:spPr/>
    </dgm:pt>
    <dgm:pt modelId="{C4D00236-FF95-465A-BBDF-8701F294E0F5}" type="pres">
      <dgm:prSet presAssocID="{D5530BC9-6857-465F-85C0-2BF4ADA4DAAB}" presName="compNode" presStyleCnt="0"/>
      <dgm:spPr/>
    </dgm:pt>
    <dgm:pt modelId="{31C8D55C-5591-4938-88A0-BBF49F34B14A}" type="pres">
      <dgm:prSet presAssocID="{D5530BC9-6857-465F-85C0-2BF4ADA4DAAB}" presName="iconBgRect" presStyleLbl="bgShp" presStyleIdx="0" presStyleCnt="4"/>
      <dgm:spPr>
        <a:prstGeom prst="round2DiagRect">
          <a:avLst>
            <a:gd name="adj1" fmla="val 29727"/>
            <a:gd name="adj2" fmla="val 0"/>
          </a:avLst>
        </a:prstGeom>
      </dgm:spPr>
    </dgm:pt>
    <dgm:pt modelId="{4C349B93-2F14-4BF5-AFE3-83250040D62D}" type="pres">
      <dgm:prSet presAssocID="{D5530BC9-6857-465F-85C0-2BF4ADA4DAAB}"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ain"/>
        </a:ext>
      </dgm:extLst>
    </dgm:pt>
    <dgm:pt modelId="{0265C24E-966E-40D5-A6A1-121A523A2884}" type="pres">
      <dgm:prSet presAssocID="{D5530BC9-6857-465F-85C0-2BF4ADA4DAAB}" presName="spaceRect" presStyleCnt="0"/>
      <dgm:spPr/>
    </dgm:pt>
    <dgm:pt modelId="{5991D8DC-FB63-4950-8B9D-6B59D86376FF}" type="pres">
      <dgm:prSet presAssocID="{D5530BC9-6857-465F-85C0-2BF4ADA4DAAB}" presName="textRect" presStyleLbl="revTx" presStyleIdx="0" presStyleCnt="4">
        <dgm:presLayoutVars>
          <dgm:chMax val="1"/>
          <dgm:chPref val="1"/>
        </dgm:presLayoutVars>
      </dgm:prSet>
      <dgm:spPr/>
    </dgm:pt>
    <dgm:pt modelId="{AFE6BD07-A8B1-4787-AA6E-CAB70483CC5E}" type="pres">
      <dgm:prSet presAssocID="{A40F82F9-0377-47D1-869D-88C8127A2FEE}" presName="sibTrans" presStyleCnt="0"/>
      <dgm:spPr/>
    </dgm:pt>
    <dgm:pt modelId="{EFE0FE9D-8507-4766-8059-1EEC8F98BDC6}" type="pres">
      <dgm:prSet presAssocID="{55696907-1FCE-436A-A52A-FC60CFE3707B}" presName="compNode" presStyleCnt="0"/>
      <dgm:spPr/>
    </dgm:pt>
    <dgm:pt modelId="{FDFF7FD0-501B-40F7-A8E4-35EAFFC2AB5C}" type="pres">
      <dgm:prSet presAssocID="{55696907-1FCE-436A-A52A-FC60CFE3707B}" presName="iconBgRect" presStyleLbl="bgShp" presStyleIdx="1" presStyleCnt="4"/>
      <dgm:spPr>
        <a:prstGeom prst="round2DiagRect">
          <a:avLst>
            <a:gd name="adj1" fmla="val 29727"/>
            <a:gd name="adj2" fmla="val 0"/>
          </a:avLst>
        </a:prstGeom>
      </dgm:spPr>
    </dgm:pt>
    <dgm:pt modelId="{6FCBAFA9-D333-467C-9BA8-E9B063ECD63C}" type="pres">
      <dgm:prSet presAssocID="{55696907-1FCE-436A-A52A-FC60CFE3707B}"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755FE6C6-D923-454E-9E1D-5F0A551DD072}" type="pres">
      <dgm:prSet presAssocID="{55696907-1FCE-436A-A52A-FC60CFE3707B}" presName="spaceRect" presStyleCnt="0"/>
      <dgm:spPr/>
    </dgm:pt>
    <dgm:pt modelId="{97E9A83B-23D6-40C2-96A9-3AFA3DA6CF56}" type="pres">
      <dgm:prSet presAssocID="{55696907-1FCE-436A-A52A-FC60CFE3707B}" presName="textRect" presStyleLbl="revTx" presStyleIdx="1" presStyleCnt="4">
        <dgm:presLayoutVars>
          <dgm:chMax val="1"/>
          <dgm:chPref val="1"/>
        </dgm:presLayoutVars>
      </dgm:prSet>
      <dgm:spPr/>
    </dgm:pt>
    <dgm:pt modelId="{4C0B88B4-3B19-42FF-BC2C-1F04F93BFFAC}" type="pres">
      <dgm:prSet presAssocID="{7E728F9A-252A-4B96-B1A5-A5D3B02F0418}" presName="sibTrans" presStyleCnt="0"/>
      <dgm:spPr/>
    </dgm:pt>
    <dgm:pt modelId="{6782A840-A6E5-4379-8067-9405C4A9DF46}" type="pres">
      <dgm:prSet presAssocID="{89A4C68D-DD03-4095-BA8C-80EE7B2E992B}" presName="compNode" presStyleCnt="0"/>
      <dgm:spPr/>
    </dgm:pt>
    <dgm:pt modelId="{AB4149A7-B9AE-4BB7-9B08-7EC05484EEA0}" type="pres">
      <dgm:prSet presAssocID="{89A4C68D-DD03-4095-BA8C-80EE7B2E992B}" presName="iconBgRect" presStyleLbl="bgShp" presStyleIdx="2" presStyleCnt="4"/>
      <dgm:spPr>
        <a:prstGeom prst="round2DiagRect">
          <a:avLst>
            <a:gd name="adj1" fmla="val 29727"/>
            <a:gd name="adj2" fmla="val 0"/>
          </a:avLst>
        </a:prstGeom>
      </dgm:spPr>
    </dgm:pt>
    <dgm:pt modelId="{219ADA94-F16A-4D36-8E57-2CA9FBB603E3}" type="pres">
      <dgm:prSet presAssocID="{89A4C68D-DD03-4095-BA8C-80EE7B2E992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Watering pot"/>
        </a:ext>
      </dgm:extLst>
    </dgm:pt>
    <dgm:pt modelId="{D97BB43F-025A-4EDE-8739-1CB392597DBB}" type="pres">
      <dgm:prSet presAssocID="{89A4C68D-DD03-4095-BA8C-80EE7B2E992B}" presName="spaceRect" presStyleCnt="0"/>
      <dgm:spPr/>
    </dgm:pt>
    <dgm:pt modelId="{1A3AB726-2615-4BEA-9333-81D2921F4BEA}" type="pres">
      <dgm:prSet presAssocID="{89A4C68D-DD03-4095-BA8C-80EE7B2E992B}" presName="textRect" presStyleLbl="revTx" presStyleIdx="2" presStyleCnt="4">
        <dgm:presLayoutVars>
          <dgm:chMax val="1"/>
          <dgm:chPref val="1"/>
        </dgm:presLayoutVars>
      </dgm:prSet>
      <dgm:spPr/>
    </dgm:pt>
    <dgm:pt modelId="{E94A7E25-5D7D-4525-A971-3AC29D9726B6}" type="pres">
      <dgm:prSet presAssocID="{125F3995-43D3-473E-AC84-54936877D932}" presName="sibTrans" presStyleCnt="0"/>
      <dgm:spPr/>
    </dgm:pt>
    <dgm:pt modelId="{EB225C34-4FC6-407F-8891-E9C022D81790}" type="pres">
      <dgm:prSet presAssocID="{9EC6DC39-35C0-4EDF-B96D-D1964E01EE39}" presName="compNode" presStyleCnt="0"/>
      <dgm:spPr/>
    </dgm:pt>
    <dgm:pt modelId="{E1CAD6A6-C206-4F00-AE57-2E582C5C3A75}" type="pres">
      <dgm:prSet presAssocID="{9EC6DC39-35C0-4EDF-B96D-D1964E01EE39}" presName="iconBgRect" presStyleLbl="bgShp" presStyleIdx="3" presStyleCnt="4"/>
      <dgm:spPr>
        <a:prstGeom prst="round2DiagRect">
          <a:avLst>
            <a:gd name="adj1" fmla="val 29727"/>
            <a:gd name="adj2" fmla="val 0"/>
          </a:avLst>
        </a:prstGeom>
      </dgm:spPr>
    </dgm:pt>
    <dgm:pt modelId="{9AF05517-C5D7-40A2-8932-A59C79BAB74F}" type="pres">
      <dgm:prSet presAssocID="{9EC6DC39-35C0-4EDF-B96D-D1964E01EE3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Plant"/>
        </a:ext>
      </dgm:extLst>
    </dgm:pt>
    <dgm:pt modelId="{8B19C772-533A-4F5C-BDEA-211F0F80D41E}" type="pres">
      <dgm:prSet presAssocID="{9EC6DC39-35C0-4EDF-B96D-D1964E01EE39}" presName="spaceRect" presStyleCnt="0"/>
      <dgm:spPr/>
    </dgm:pt>
    <dgm:pt modelId="{71862D07-AAFB-4959-82B8-FD9CE08B60F7}" type="pres">
      <dgm:prSet presAssocID="{9EC6DC39-35C0-4EDF-B96D-D1964E01EE39}" presName="textRect" presStyleLbl="revTx" presStyleIdx="3" presStyleCnt="4">
        <dgm:presLayoutVars>
          <dgm:chMax val="1"/>
          <dgm:chPref val="1"/>
        </dgm:presLayoutVars>
      </dgm:prSet>
      <dgm:spPr/>
    </dgm:pt>
  </dgm:ptLst>
  <dgm:cxnLst>
    <dgm:cxn modelId="{986D521F-0774-472F-A412-411FFF822F68}" srcId="{A7A46A73-3A01-4FA8-97C7-32735820837F}" destId="{9EC6DC39-35C0-4EDF-B96D-D1964E01EE39}" srcOrd="3" destOrd="0" parTransId="{99119FD2-A1AF-4EB3-916E-E4B2756A2166}" sibTransId="{35D5AFFE-4809-4DFE-A2C3-E227A3265D6B}"/>
    <dgm:cxn modelId="{655A8834-A142-4C79-A85F-FA33CFE6BB06}" type="presOf" srcId="{D5530BC9-6857-465F-85C0-2BF4ADA4DAAB}" destId="{5991D8DC-FB63-4950-8B9D-6B59D86376FF}" srcOrd="0" destOrd="0" presId="urn:microsoft.com/office/officeart/2018/5/layout/IconLeafLabelList"/>
    <dgm:cxn modelId="{1EA76040-2CDC-4D9F-B120-02AB0249CE7C}" srcId="{A7A46A73-3A01-4FA8-97C7-32735820837F}" destId="{D5530BC9-6857-465F-85C0-2BF4ADA4DAAB}" srcOrd="0" destOrd="0" parTransId="{BBDF583A-C5B9-4C28-813F-A4DDB5872458}" sibTransId="{A40F82F9-0377-47D1-869D-88C8127A2FEE}"/>
    <dgm:cxn modelId="{20C65551-08DA-4FE3-B873-1C2DC4B698B1}" srcId="{A7A46A73-3A01-4FA8-97C7-32735820837F}" destId="{55696907-1FCE-436A-A52A-FC60CFE3707B}" srcOrd="1" destOrd="0" parTransId="{970048BD-661D-4D16-BBA1-3A2D226816D2}" sibTransId="{7E728F9A-252A-4B96-B1A5-A5D3B02F0418}"/>
    <dgm:cxn modelId="{4CE13276-F59D-4FD7-A732-8F23FC820BDD}" type="presOf" srcId="{9EC6DC39-35C0-4EDF-B96D-D1964E01EE39}" destId="{71862D07-AAFB-4959-82B8-FD9CE08B60F7}" srcOrd="0" destOrd="0" presId="urn:microsoft.com/office/officeart/2018/5/layout/IconLeafLabelList"/>
    <dgm:cxn modelId="{08450990-5DCB-47B9-B25C-670A779BF9CF}" type="presOf" srcId="{A7A46A73-3A01-4FA8-97C7-32735820837F}" destId="{05200F3A-6468-418E-A57C-AE54876F0E6B}" srcOrd="0" destOrd="0" presId="urn:microsoft.com/office/officeart/2018/5/layout/IconLeafLabelList"/>
    <dgm:cxn modelId="{F7CAB996-0DE3-454E-94D7-98C76E12461A}" type="presOf" srcId="{55696907-1FCE-436A-A52A-FC60CFE3707B}" destId="{97E9A83B-23D6-40C2-96A9-3AFA3DA6CF56}" srcOrd="0" destOrd="0" presId="urn:microsoft.com/office/officeart/2018/5/layout/IconLeafLabelList"/>
    <dgm:cxn modelId="{5911DAE7-DBCE-4D88-8B12-740426071320}" srcId="{A7A46A73-3A01-4FA8-97C7-32735820837F}" destId="{89A4C68D-DD03-4095-BA8C-80EE7B2E992B}" srcOrd="2" destOrd="0" parTransId="{1E1FD8AA-C654-4548-87F0-3A9DF54A678A}" sibTransId="{125F3995-43D3-473E-AC84-54936877D932}"/>
    <dgm:cxn modelId="{CE69D2F5-9C41-403E-A13E-CE5121186E66}" type="presOf" srcId="{89A4C68D-DD03-4095-BA8C-80EE7B2E992B}" destId="{1A3AB726-2615-4BEA-9333-81D2921F4BEA}" srcOrd="0" destOrd="0" presId="urn:microsoft.com/office/officeart/2018/5/layout/IconLeafLabelList"/>
    <dgm:cxn modelId="{63FA431C-6644-4664-9384-797C73D814F6}" type="presParOf" srcId="{05200F3A-6468-418E-A57C-AE54876F0E6B}" destId="{C4D00236-FF95-465A-BBDF-8701F294E0F5}" srcOrd="0" destOrd="0" presId="urn:microsoft.com/office/officeart/2018/5/layout/IconLeafLabelList"/>
    <dgm:cxn modelId="{EF8939B1-DA14-4F16-881F-4990AA95E296}" type="presParOf" srcId="{C4D00236-FF95-465A-BBDF-8701F294E0F5}" destId="{31C8D55C-5591-4938-88A0-BBF49F34B14A}" srcOrd="0" destOrd="0" presId="urn:microsoft.com/office/officeart/2018/5/layout/IconLeafLabelList"/>
    <dgm:cxn modelId="{7159D58C-CCFE-48BC-9CC2-B7FC88062D8D}" type="presParOf" srcId="{C4D00236-FF95-465A-BBDF-8701F294E0F5}" destId="{4C349B93-2F14-4BF5-AFE3-83250040D62D}" srcOrd="1" destOrd="0" presId="urn:microsoft.com/office/officeart/2018/5/layout/IconLeafLabelList"/>
    <dgm:cxn modelId="{950A7AC6-89B7-466B-AB7C-52363CBC2A71}" type="presParOf" srcId="{C4D00236-FF95-465A-BBDF-8701F294E0F5}" destId="{0265C24E-966E-40D5-A6A1-121A523A2884}" srcOrd="2" destOrd="0" presId="urn:microsoft.com/office/officeart/2018/5/layout/IconLeafLabelList"/>
    <dgm:cxn modelId="{49FABB00-8989-4E93-94A7-9C93F6BEFC26}" type="presParOf" srcId="{C4D00236-FF95-465A-BBDF-8701F294E0F5}" destId="{5991D8DC-FB63-4950-8B9D-6B59D86376FF}" srcOrd="3" destOrd="0" presId="urn:microsoft.com/office/officeart/2018/5/layout/IconLeafLabelList"/>
    <dgm:cxn modelId="{EC0A7CF1-6200-4196-B9D4-2E9B13C6644E}" type="presParOf" srcId="{05200F3A-6468-418E-A57C-AE54876F0E6B}" destId="{AFE6BD07-A8B1-4787-AA6E-CAB70483CC5E}" srcOrd="1" destOrd="0" presId="urn:microsoft.com/office/officeart/2018/5/layout/IconLeafLabelList"/>
    <dgm:cxn modelId="{8025E286-06C5-4AAB-9FEA-15675D48C988}" type="presParOf" srcId="{05200F3A-6468-418E-A57C-AE54876F0E6B}" destId="{EFE0FE9D-8507-4766-8059-1EEC8F98BDC6}" srcOrd="2" destOrd="0" presId="urn:microsoft.com/office/officeart/2018/5/layout/IconLeafLabelList"/>
    <dgm:cxn modelId="{D25A9F0A-D12D-4598-B4C1-EBFECA90535D}" type="presParOf" srcId="{EFE0FE9D-8507-4766-8059-1EEC8F98BDC6}" destId="{FDFF7FD0-501B-40F7-A8E4-35EAFFC2AB5C}" srcOrd="0" destOrd="0" presId="urn:microsoft.com/office/officeart/2018/5/layout/IconLeafLabelList"/>
    <dgm:cxn modelId="{59336FE0-0FB3-49FD-9357-5703D0C010F0}" type="presParOf" srcId="{EFE0FE9D-8507-4766-8059-1EEC8F98BDC6}" destId="{6FCBAFA9-D333-467C-9BA8-E9B063ECD63C}" srcOrd="1" destOrd="0" presId="urn:microsoft.com/office/officeart/2018/5/layout/IconLeafLabelList"/>
    <dgm:cxn modelId="{1CD3292F-699E-46CA-885F-B4BCB0195E52}" type="presParOf" srcId="{EFE0FE9D-8507-4766-8059-1EEC8F98BDC6}" destId="{755FE6C6-D923-454E-9E1D-5F0A551DD072}" srcOrd="2" destOrd="0" presId="urn:microsoft.com/office/officeart/2018/5/layout/IconLeafLabelList"/>
    <dgm:cxn modelId="{5677A9C7-E163-4079-8E15-A3391FC53C77}" type="presParOf" srcId="{EFE0FE9D-8507-4766-8059-1EEC8F98BDC6}" destId="{97E9A83B-23D6-40C2-96A9-3AFA3DA6CF56}" srcOrd="3" destOrd="0" presId="urn:microsoft.com/office/officeart/2018/5/layout/IconLeafLabelList"/>
    <dgm:cxn modelId="{D3A90471-49EA-421D-BD5F-314C20C5CD5A}" type="presParOf" srcId="{05200F3A-6468-418E-A57C-AE54876F0E6B}" destId="{4C0B88B4-3B19-42FF-BC2C-1F04F93BFFAC}" srcOrd="3" destOrd="0" presId="urn:microsoft.com/office/officeart/2018/5/layout/IconLeafLabelList"/>
    <dgm:cxn modelId="{ADBBC087-0994-4292-B1A4-3F5DBBFD1B00}" type="presParOf" srcId="{05200F3A-6468-418E-A57C-AE54876F0E6B}" destId="{6782A840-A6E5-4379-8067-9405C4A9DF46}" srcOrd="4" destOrd="0" presId="urn:microsoft.com/office/officeart/2018/5/layout/IconLeafLabelList"/>
    <dgm:cxn modelId="{44424DF4-110A-46FC-9B12-CD42D302FE2E}" type="presParOf" srcId="{6782A840-A6E5-4379-8067-9405C4A9DF46}" destId="{AB4149A7-B9AE-4BB7-9B08-7EC05484EEA0}" srcOrd="0" destOrd="0" presId="urn:microsoft.com/office/officeart/2018/5/layout/IconLeafLabelList"/>
    <dgm:cxn modelId="{0A99EF9E-474B-459F-AAD7-381F34EB2C37}" type="presParOf" srcId="{6782A840-A6E5-4379-8067-9405C4A9DF46}" destId="{219ADA94-F16A-4D36-8E57-2CA9FBB603E3}" srcOrd="1" destOrd="0" presId="urn:microsoft.com/office/officeart/2018/5/layout/IconLeafLabelList"/>
    <dgm:cxn modelId="{52B898E4-B2C3-433B-9395-B026F3F236C5}" type="presParOf" srcId="{6782A840-A6E5-4379-8067-9405C4A9DF46}" destId="{D97BB43F-025A-4EDE-8739-1CB392597DBB}" srcOrd="2" destOrd="0" presId="urn:microsoft.com/office/officeart/2018/5/layout/IconLeafLabelList"/>
    <dgm:cxn modelId="{6BF883F9-23E0-44B7-B676-DDD8B7DE2BC5}" type="presParOf" srcId="{6782A840-A6E5-4379-8067-9405C4A9DF46}" destId="{1A3AB726-2615-4BEA-9333-81D2921F4BEA}" srcOrd="3" destOrd="0" presId="urn:microsoft.com/office/officeart/2018/5/layout/IconLeafLabelList"/>
    <dgm:cxn modelId="{469FAF4A-6E0A-4ED4-BCF3-944D8027EFF4}" type="presParOf" srcId="{05200F3A-6468-418E-A57C-AE54876F0E6B}" destId="{E94A7E25-5D7D-4525-A971-3AC29D9726B6}" srcOrd="5" destOrd="0" presId="urn:microsoft.com/office/officeart/2018/5/layout/IconLeafLabelList"/>
    <dgm:cxn modelId="{770DF95A-2C2A-4AE9-950C-2D3D18600748}" type="presParOf" srcId="{05200F3A-6468-418E-A57C-AE54876F0E6B}" destId="{EB225C34-4FC6-407F-8891-E9C022D81790}" srcOrd="6" destOrd="0" presId="urn:microsoft.com/office/officeart/2018/5/layout/IconLeafLabelList"/>
    <dgm:cxn modelId="{C9EEC820-2141-48D0-A68E-7F0D28281D30}" type="presParOf" srcId="{EB225C34-4FC6-407F-8891-E9C022D81790}" destId="{E1CAD6A6-C206-4F00-AE57-2E582C5C3A75}" srcOrd="0" destOrd="0" presId="urn:microsoft.com/office/officeart/2018/5/layout/IconLeafLabelList"/>
    <dgm:cxn modelId="{7EC261F7-B56B-4CFB-AD5A-0F1E684C122A}" type="presParOf" srcId="{EB225C34-4FC6-407F-8891-E9C022D81790}" destId="{9AF05517-C5D7-40A2-8932-A59C79BAB74F}" srcOrd="1" destOrd="0" presId="urn:microsoft.com/office/officeart/2018/5/layout/IconLeafLabelList"/>
    <dgm:cxn modelId="{BC33891B-5E89-4DD1-94C0-86214A53C930}" type="presParOf" srcId="{EB225C34-4FC6-407F-8891-E9C022D81790}" destId="{8B19C772-533A-4F5C-BDEA-211F0F80D41E}" srcOrd="2" destOrd="0" presId="urn:microsoft.com/office/officeart/2018/5/layout/IconLeafLabelList"/>
    <dgm:cxn modelId="{6DA7299C-4FD7-4A97-AB68-AAB221FA684F}" type="presParOf" srcId="{EB225C34-4FC6-407F-8891-E9C022D81790}" destId="{71862D07-AAFB-4959-82B8-FD9CE08B60F7}"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7F224EC-808A-4A8F-B7DC-2E5B9557C321}">
      <dsp:nvSpPr>
        <dsp:cNvPr id="0" name=""/>
        <dsp:cNvSpPr/>
      </dsp:nvSpPr>
      <dsp:spPr>
        <a:xfrm>
          <a:off x="4018" y="0"/>
          <a:ext cx="8221563" cy="6287572"/>
        </a:xfrm>
        <a:prstGeom prst="rect">
          <a:avLst/>
        </a:prstGeom>
        <a:solidFill>
          <a:schemeClr val="accent1">
            <a:hueOff val="0"/>
            <a:satOff val="0"/>
            <a:lumOff val="0"/>
            <a:alphaOff val="0"/>
          </a:schemeClr>
        </a:solid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100000"/>
            </a:lnSpc>
            <a:spcBef>
              <a:spcPct val="0"/>
            </a:spcBef>
            <a:spcAft>
              <a:spcPts val="0"/>
            </a:spcAft>
            <a:buNone/>
          </a:pPr>
          <a:r>
            <a:rPr lang="en-US" sz="2800" b="1" kern="1200" dirty="0">
              <a:latin typeface="Calibri" panose="020F0502020204030204" pitchFamily="34" charset="0"/>
              <a:cs typeface="Calibri" panose="020F0502020204030204" pitchFamily="34" charset="0"/>
            </a:rPr>
            <a:t>GM Report</a:t>
          </a:r>
        </a:p>
        <a:p>
          <a:pPr marL="339725" lvl="1" indent="-165100" algn="l" defTabSz="9779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Aquatics – Status of Pools</a:t>
          </a:r>
        </a:p>
        <a:p>
          <a:pPr marL="339725" lvl="1" indent="-165100" algn="l" defTabSz="9779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Public Works</a:t>
          </a:r>
        </a:p>
        <a:p>
          <a:pPr marL="687388" lvl="1" indent="-225425" algn="l" defTabSz="977900">
            <a:lnSpc>
              <a:spcPct val="90000"/>
            </a:lnSpc>
            <a:spcBef>
              <a:spcPct val="0"/>
            </a:spcBef>
            <a:spcAft>
              <a:spcPct val="15000"/>
            </a:spcAft>
            <a:buFont typeface="Wingdings" panose="05000000000000000000" pitchFamily="2" charset="2"/>
            <a:buChar char="Ø"/>
          </a:pPr>
          <a:r>
            <a:rPr lang="en-US" sz="2400" kern="1200" dirty="0">
              <a:latin typeface="Calibri" panose="020F0502020204030204" pitchFamily="34" charset="0"/>
              <a:cs typeface="Calibri" panose="020F0502020204030204" pitchFamily="34" charset="0"/>
            </a:rPr>
            <a:t>Bulkheads</a:t>
          </a:r>
        </a:p>
        <a:p>
          <a:pPr marL="687388" lvl="1" indent="-225425" algn="l" defTabSz="977900">
            <a:lnSpc>
              <a:spcPct val="90000"/>
            </a:lnSpc>
            <a:spcBef>
              <a:spcPct val="0"/>
            </a:spcBef>
            <a:spcAft>
              <a:spcPct val="15000"/>
            </a:spcAft>
            <a:buFont typeface="Wingdings" panose="05000000000000000000" pitchFamily="2" charset="2"/>
            <a:buChar char="Ø"/>
          </a:pPr>
          <a:r>
            <a:rPr lang="en-US" sz="2400" kern="1200" dirty="0">
              <a:latin typeface="Calibri" panose="020F0502020204030204" pitchFamily="34" charset="0"/>
              <a:cs typeface="Calibri" panose="020F0502020204030204" pitchFamily="34" charset="0"/>
            </a:rPr>
            <a:t>Bainbridge Project</a:t>
          </a:r>
        </a:p>
        <a:p>
          <a:pPr marL="687388" lvl="1" indent="-225425" algn="l" defTabSz="977900">
            <a:lnSpc>
              <a:spcPct val="90000"/>
            </a:lnSpc>
            <a:spcBef>
              <a:spcPct val="0"/>
            </a:spcBef>
            <a:spcAft>
              <a:spcPct val="15000"/>
            </a:spcAft>
            <a:buFont typeface="Wingdings" panose="05000000000000000000" pitchFamily="2" charset="2"/>
            <a:buChar char="Ø"/>
          </a:pPr>
          <a:r>
            <a:rPr lang="en-US" sz="2400" kern="1200" dirty="0">
              <a:latin typeface="Calibri" panose="020F0502020204030204" pitchFamily="34" charset="0"/>
              <a:cs typeface="Calibri" panose="020F0502020204030204" pitchFamily="34" charset="0"/>
            </a:rPr>
            <a:t>High Sheriff Trail Mailbox Maintenance</a:t>
          </a:r>
        </a:p>
        <a:p>
          <a:pPr marL="687388" lvl="1" indent="-225425" algn="l" defTabSz="977900">
            <a:lnSpc>
              <a:spcPct val="90000"/>
            </a:lnSpc>
            <a:spcBef>
              <a:spcPct val="0"/>
            </a:spcBef>
            <a:spcAft>
              <a:spcPct val="15000"/>
            </a:spcAft>
            <a:buFont typeface="Wingdings" panose="05000000000000000000" pitchFamily="2" charset="2"/>
            <a:buChar char="Ø"/>
          </a:pPr>
          <a:r>
            <a:rPr lang="en-US" sz="2400" kern="1200" dirty="0">
              <a:latin typeface="Calibri" panose="020F0502020204030204" pitchFamily="34" charset="0"/>
              <a:cs typeface="Calibri" panose="020F0502020204030204" pitchFamily="34" charset="0"/>
            </a:rPr>
            <a:t>Roads</a:t>
          </a:r>
        </a:p>
        <a:p>
          <a:pPr marL="687388" lvl="1" indent="-225425" algn="l" defTabSz="977900">
            <a:lnSpc>
              <a:spcPct val="90000"/>
            </a:lnSpc>
            <a:spcBef>
              <a:spcPct val="0"/>
            </a:spcBef>
            <a:spcAft>
              <a:spcPct val="15000"/>
            </a:spcAft>
            <a:buFont typeface="Wingdings" panose="05000000000000000000" pitchFamily="2" charset="2"/>
            <a:buChar char="Ø"/>
          </a:pPr>
          <a:r>
            <a:rPr lang="en-US" sz="2400" kern="1200" dirty="0">
              <a:latin typeface="Calibri" panose="020F0502020204030204" pitchFamily="34" charset="0"/>
              <a:cs typeface="Calibri" panose="020F0502020204030204" pitchFamily="34" charset="0"/>
            </a:rPr>
            <a:t>DMA Study</a:t>
          </a:r>
        </a:p>
        <a:p>
          <a:pPr marL="339725" lvl="1" indent="-165100" algn="l" defTabSz="977900">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Finance</a:t>
          </a:r>
        </a:p>
        <a:p>
          <a:pPr marL="739775" lvl="1" indent="-225425" algn="l" defTabSz="977900">
            <a:lnSpc>
              <a:spcPct val="90000"/>
            </a:lnSpc>
            <a:spcBef>
              <a:spcPct val="0"/>
            </a:spcBef>
            <a:spcAft>
              <a:spcPct val="15000"/>
            </a:spcAft>
            <a:buFont typeface="Wingdings" panose="05000000000000000000" pitchFamily="2" charset="2"/>
            <a:buChar char="Ø"/>
          </a:pPr>
          <a:r>
            <a:rPr lang="en-US" sz="2400" kern="1200" dirty="0">
              <a:latin typeface="Calibri" panose="020F0502020204030204" pitchFamily="34" charset="0"/>
              <a:cs typeface="Calibri" panose="020F0502020204030204" pitchFamily="34" charset="0"/>
            </a:rPr>
            <a:t>Northstar</a:t>
          </a:r>
        </a:p>
        <a:p>
          <a:pPr marL="739775" lvl="1" indent="-225425" algn="l" defTabSz="977900">
            <a:lnSpc>
              <a:spcPct val="90000"/>
            </a:lnSpc>
            <a:spcBef>
              <a:spcPct val="0"/>
            </a:spcBef>
            <a:spcAft>
              <a:spcPct val="15000"/>
            </a:spcAft>
            <a:buFont typeface="Wingdings" panose="05000000000000000000" pitchFamily="2" charset="2"/>
            <a:buChar char="Ø"/>
          </a:pPr>
          <a:r>
            <a:rPr lang="en-US" sz="2400" kern="1200" dirty="0">
              <a:latin typeface="Calibri" panose="020F0502020204030204" pitchFamily="34" charset="0"/>
              <a:cs typeface="Calibri" panose="020F0502020204030204" pitchFamily="34" charset="0"/>
            </a:rPr>
            <a:t>PPP</a:t>
          </a:r>
        </a:p>
        <a:p>
          <a:pPr marL="339725" lvl="1" indent="-165100" algn="l" defTabSz="974725">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Racquet</a:t>
          </a:r>
        </a:p>
        <a:p>
          <a:pPr marL="339725" lvl="1" indent="-165100" algn="l" defTabSz="974725">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Marina</a:t>
          </a:r>
        </a:p>
        <a:p>
          <a:pPr marL="339725" lvl="1" indent="-165100" algn="l" defTabSz="974725">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Recreation &amp; Parks</a:t>
          </a:r>
        </a:p>
        <a:p>
          <a:pPr marL="339725" lvl="1" indent="-165100" algn="l" defTabSz="974725">
            <a:lnSpc>
              <a:spcPct val="90000"/>
            </a:lnSpc>
            <a:spcBef>
              <a:spcPct val="0"/>
            </a:spcBef>
            <a:spcAft>
              <a:spcPct val="15000"/>
            </a:spcAft>
            <a:buChar char="•"/>
          </a:pPr>
          <a:r>
            <a:rPr lang="en-US" sz="2400" kern="1200" dirty="0">
              <a:latin typeface="Calibri" panose="020F0502020204030204" pitchFamily="34" charset="0"/>
              <a:cs typeface="Calibri" panose="020F0502020204030204" pitchFamily="34" charset="0"/>
            </a:rPr>
            <a:t>Golf </a:t>
          </a:r>
        </a:p>
      </dsp:txBody>
      <dsp:txXfrm>
        <a:off x="4018" y="0"/>
        <a:ext cx="8221563" cy="62875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8D55C-5591-4938-88A0-BBF49F34B14A}">
      <dsp:nvSpPr>
        <dsp:cNvPr id="0" name=""/>
        <dsp:cNvSpPr/>
      </dsp:nvSpPr>
      <dsp:spPr>
        <a:xfrm>
          <a:off x="341781" y="435633"/>
          <a:ext cx="1062615" cy="1062615"/>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349B93-2F14-4BF5-AFE3-83250040D62D}">
      <dsp:nvSpPr>
        <dsp:cNvPr id="0" name=""/>
        <dsp:cNvSpPr/>
      </dsp:nvSpPr>
      <dsp:spPr>
        <a:xfrm>
          <a:off x="568240" y="662092"/>
          <a:ext cx="609697" cy="60969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991D8DC-FB63-4950-8B9D-6B59D86376FF}">
      <dsp:nvSpPr>
        <dsp:cNvPr id="0" name=""/>
        <dsp:cNvSpPr/>
      </dsp:nvSpPr>
      <dsp:spPr>
        <a:xfrm>
          <a:off x="2092" y="1829226"/>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Use of Wetting agents</a:t>
          </a:r>
        </a:p>
      </dsp:txBody>
      <dsp:txXfrm>
        <a:off x="2092" y="1829226"/>
        <a:ext cx="1741992" cy="696796"/>
      </dsp:txXfrm>
    </dsp:sp>
    <dsp:sp modelId="{FDFF7FD0-501B-40F7-A8E4-35EAFFC2AB5C}">
      <dsp:nvSpPr>
        <dsp:cNvPr id="0" name=""/>
        <dsp:cNvSpPr/>
      </dsp:nvSpPr>
      <dsp:spPr>
        <a:xfrm>
          <a:off x="2388621" y="435633"/>
          <a:ext cx="1062615" cy="1062615"/>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FCBAFA9-D333-467C-9BA8-E9B063ECD63C}">
      <dsp:nvSpPr>
        <dsp:cNvPr id="0" name=""/>
        <dsp:cNvSpPr/>
      </dsp:nvSpPr>
      <dsp:spPr>
        <a:xfrm>
          <a:off x="2615080" y="662092"/>
          <a:ext cx="609697" cy="60969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E9A83B-23D6-40C2-96A9-3AFA3DA6CF56}">
      <dsp:nvSpPr>
        <dsp:cNvPr id="0" name=""/>
        <dsp:cNvSpPr/>
      </dsp:nvSpPr>
      <dsp:spPr>
        <a:xfrm>
          <a:off x="2048933" y="1829226"/>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Deep Tine Aerification</a:t>
          </a:r>
        </a:p>
      </dsp:txBody>
      <dsp:txXfrm>
        <a:off x="2048933" y="1829226"/>
        <a:ext cx="1741992" cy="696796"/>
      </dsp:txXfrm>
    </dsp:sp>
    <dsp:sp modelId="{AB4149A7-B9AE-4BB7-9B08-7EC05484EEA0}">
      <dsp:nvSpPr>
        <dsp:cNvPr id="0" name=""/>
        <dsp:cNvSpPr/>
      </dsp:nvSpPr>
      <dsp:spPr>
        <a:xfrm>
          <a:off x="4435462" y="435633"/>
          <a:ext cx="1062615" cy="1062615"/>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19ADA94-F16A-4D36-8E57-2CA9FBB603E3}">
      <dsp:nvSpPr>
        <dsp:cNvPr id="0" name=""/>
        <dsp:cNvSpPr/>
      </dsp:nvSpPr>
      <dsp:spPr>
        <a:xfrm>
          <a:off x="4661921" y="662092"/>
          <a:ext cx="609697" cy="60969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3AB726-2615-4BEA-9333-81D2921F4BEA}">
      <dsp:nvSpPr>
        <dsp:cNvPr id="0" name=""/>
        <dsp:cNvSpPr/>
      </dsp:nvSpPr>
      <dsp:spPr>
        <a:xfrm>
          <a:off x="4095774" y="1829226"/>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Irrigation operation / hand watering</a:t>
          </a:r>
        </a:p>
      </dsp:txBody>
      <dsp:txXfrm>
        <a:off x="4095774" y="1829226"/>
        <a:ext cx="1741992" cy="696796"/>
      </dsp:txXfrm>
    </dsp:sp>
    <dsp:sp modelId="{E1CAD6A6-C206-4F00-AE57-2E582C5C3A75}">
      <dsp:nvSpPr>
        <dsp:cNvPr id="0" name=""/>
        <dsp:cNvSpPr/>
      </dsp:nvSpPr>
      <dsp:spPr>
        <a:xfrm>
          <a:off x="6482303" y="435633"/>
          <a:ext cx="1062615" cy="1062615"/>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AF05517-C5D7-40A2-8932-A59C79BAB74F}">
      <dsp:nvSpPr>
        <dsp:cNvPr id="0" name=""/>
        <dsp:cNvSpPr/>
      </dsp:nvSpPr>
      <dsp:spPr>
        <a:xfrm>
          <a:off x="6708762" y="662092"/>
          <a:ext cx="609697" cy="60969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1862D07-AAFB-4959-82B8-FD9CE08B60F7}">
      <dsp:nvSpPr>
        <dsp:cNvPr id="0" name=""/>
        <dsp:cNvSpPr/>
      </dsp:nvSpPr>
      <dsp:spPr>
        <a:xfrm>
          <a:off x="6142615" y="1829226"/>
          <a:ext cx="1741992" cy="6967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n-US" sz="1600" kern="1200"/>
            <a:t>Soil testing</a:t>
          </a:r>
        </a:p>
      </dsp:txBody>
      <dsp:txXfrm>
        <a:off x="6142615" y="1829226"/>
        <a:ext cx="1741992" cy="69679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17" tIns="46559" rIns="93117" bIns="46559" rtlCol="0"/>
          <a:lstStyle>
            <a:lvl1pPr algn="l">
              <a:defRPr sz="1200"/>
            </a:lvl1pPr>
          </a:lstStyle>
          <a:p>
            <a:endParaRPr/>
          </a:p>
        </p:txBody>
      </p:sp>
      <p:sp>
        <p:nvSpPr>
          <p:cNvPr id="3" name="Date Placeholder 2"/>
          <p:cNvSpPr>
            <a:spLocks noGrp="1"/>
          </p:cNvSpPr>
          <p:nvPr>
            <p:ph type="dt" sz="quarter" idx="1"/>
          </p:nvPr>
        </p:nvSpPr>
        <p:spPr>
          <a:xfrm>
            <a:off x="3970938" y="0"/>
            <a:ext cx="3037840" cy="466434"/>
          </a:xfrm>
          <a:prstGeom prst="rect">
            <a:avLst/>
          </a:prstGeom>
        </p:spPr>
        <p:txBody>
          <a:bodyPr vert="horz" lIns="93117" tIns="46559" rIns="93117" bIns="46559" rtlCol="0"/>
          <a:lstStyle>
            <a:lvl1pPr algn="r">
              <a:defRPr sz="1200"/>
            </a:lvl1pPr>
          </a:lstStyle>
          <a:p>
            <a:fld id="{20EA5F0D-C1DC-412F-A146-DDB3A74B588F}" type="datetimeFigureOut">
              <a:rPr lang="en-US"/>
              <a:t>6/15/2021</a:t>
            </a:fld>
            <a:endParaRPr/>
          </a:p>
        </p:txBody>
      </p:sp>
      <p:sp>
        <p:nvSpPr>
          <p:cNvPr id="4" name="Footer Placeholder 3"/>
          <p:cNvSpPr>
            <a:spLocks noGrp="1"/>
          </p:cNvSpPr>
          <p:nvPr>
            <p:ph type="ftr" sz="quarter" idx="2"/>
          </p:nvPr>
        </p:nvSpPr>
        <p:spPr>
          <a:xfrm>
            <a:off x="0" y="8829973"/>
            <a:ext cx="3037840" cy="466433"/>
          </a:xfrm>
          <a:prstGeom prst="rect">
            <a:avLst/>
          </a:prstGeom>
        </p:spPr>
        <p:txBody>
          <a:bodyPr vert="horz" lIns="93117" tIns="46559" rIns="93117" bIns="46559" rtlCol="0" anchor="b"/>
          <a:lstStyle>
            <a:lvl1pPr algn="l">
              <a:defRPr sz="1200"/>
            </a:lvl1pPr>
          </a:lstStyle>
          <a:p>
            <a:endParaRPr/>
          </a:p>
        </p:txBody>
      </p:sp>
      <p:sp>
        <p:nvSpPr>
          <p:cNvPr id="5" name="Slide Number Placeholder 4"/>
          <p:cNvSpPr>
            <a:spLocks noGrp="1"/>
          </p:cNvSpPr>
          <p:nvPr>
            <p:ph type="sldNum" sz="quarter" idx="3"/>
          </p:nvPr>
        </p:nvSpPr>
        <p:spPr>
          <a:xfrm>
            <a:off x="3970938" y="8829973"/>
            <a:ext cx="3037840" cy="466433"/>
          </a:xfrm>
          <a:prstGeom prst="rect">
            <a:avLst/>
          </a:prstGeom>
        </p:spPr>
        <p:txBody>
          <a:bodyPr vert="horz" lIns="93117" tIns="46559" rIns="93117" bIns="46559" rtlCol="0" anchor="b"/>
          <a:lstStyle>
            <a:lvl1pPr algn="r">
              <a:defRPr sz="1200"/>
            </a:lvl1pPr>
          </a:lstStyle>
          <a:p>
            <a:fld id="{7BAE14B8-3CC9-472D-9BC5-A84D80684DE2}" type="slidenum">
              <a:rPr/>
              <a:t>‹#›</a:t>
            </a:fld>
            <a:endParaRPr/>
          </a:p>
        </p:txBody>
      </p:sp>
    </p:spTree>
    <p:extLst>
      <p:ext uri="{BB962C8B-B14F-4D97-AF65-F5344CB8AC3E}">
        <p14:creationId xmlns:p14="http://schemas.microsoft.com/office/powerpoint/2010/main" val="2577827546"/>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17" tIns="46559" rIns="93117" bIns="46559" rtlCol="0"/>
          <a:lstStyle>
            <a:lvl1pPr algn="l">
              <a:defRPr sz="1200"/>
            </a:lvl1pPr>
          </a:lstStyle>
          <a:p>
            <a:endParaRPr/>
          </a:p>
        </p:txBody>
      </p:sp>
      <p:sp>
        <p:nvSpPr>
          <p:cNvPr id="3" name="Date Placeholder 2"/>
          <p:cNvSpPr>
            <a:spLocks noGrp="1"/>
          </p:cNvSpPr>
          <p:nvPr>
            <p:ph type="dt" idx="1"/>
          </p:nvPr>
        </p:nvSpPr>
        <p:spPr>
          <a:xfrm>
            <a:off x="3970938" y="0"/>
            <a:ext cx="3037840" cy="466434"/>
          </a:xfrm>
          <a:prstGeom prst="rect">
            <a:avLst/>
          </a:prstGeom>
        </p:spPr>
        <p:txBody>
          <a:bodyPr vert="horz" lIns="93117" tIns="46559" rIns="93117" bIns="46559" rtlCol="0"/>
          <a:lstStyle>
            <a:lvl1pPr algn="r">
              <a:defRPr sz="1200"/>
            </a:lvl1pPr>
          </a:lstStyle>
          <a:p>
            <a:fld id="{A8CDE508-72C8-4AB5-AA9C-1584D31690E0}" type="datetimeFigureOut">
              <a:rPr lang="en-US"/>
              <a:t>6/15/2021</a:t>
            </a:fld>
            <a:endParaRPr/>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17" tIns="46559" rIns="93117" bIns="46559" rtlCol="0" anchor="ctr"/>
          <a:lstStyle/>
          <a:p>
            <a:endParaRPr/>
          </a:p>
        </p:txBody>
      </p:sp>
      <p:sp>
        <p:nvSpPr>
          <p:cNvPr id="5" name="Notes Placeholder 4"/>
          <p:cNvSpPr>
            <a:spLocks noGrp="1"/>
          </p:cNvSpPr>
          <p:nvPr>
            <p:ph type="body" sz="quarter" idx="3"/>
          </p:nvPr>
        </p:nvSpPr>
        <p:spPr>
          <a:xfrm>
            <a:off x="701040" y="4473893"/>
            <a:ext cx="5608320" cy="3137535"/>
          </a:xfrm>
          <a:prstGeom prst="rect">
            <a:avLst/>
          </a:prstGeom>
        </p:spPr>
        <p:txBody>
          <a:bodyPr vert="horz" lIns="93117" tIns="46559" rIns="93117" bIns="46559"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829973"/>
            <a:ext cx="3037840" cy="466433"/>
          </a:xfrm>
          <a:prstGeom prst="rect">
            <a:avLst/>
          </a:prstGeom>
        </p:spPr>
        <p:txBody>
          <a:bodyPr vert="horz" lIns="93117" tIns="46559" rIns="93117" bIns="46559" rtlCol="0" anchor="b"/>
          <a:lstStyle>
            <a:lvl1pPr algn="l">
              <a:defRPr sz="1200"/>
            </a:lvl1pPr>
          </a:lstStyle>
          <a:p>
            <a:endParaRPr/>
          </a:p>
        </p:txBody>
      </p:sp>
      <p:sp>
        <p:nvSpPr>
          <p:cNvPr id="7" name="Slide Number Placeholder 6"/>
          <p:cNvSpPr>
            <a:spLocks noGrp="1"/>
          </p:cNvSpPr>
          <p:nvPr>
            <p:ph type="sldNum" sz="quarter" idx="5"/>
          </p:nvPr>
        </p:nvSpPr>
        <p:spPr>
          <a:xfrm>
            <a:off x="3970938" y="8829973"/>
            <a:ext cx="3037840" cy="466433"/>
          </a:xfrm>
          <a:prstGeom prst="rect">
            <a:avLst/>
          </a:prstGeom>
        </p:spPr>
        <p:txBody>
          <a:bodyPr vert="horz" lIns="93117" tIns="46559" rIns="93117" bIns="46559" rtlCol="0" anchor="b"/>
          <a:lstStyle>
            <a:lvl1pPr algn="r">
              <a:defRPr sz="1200"/>
            </a:lvl1pPr>
          </a:lstStyle>
          <a:p>
            <a:fld id="{7FB667E1-E601-4AAF-B95C-B25720D70A60}" type="slidenum">
              <a:rPr/>
              <a:t>‹#›</a:t>
            </a:fld>
            <a:endParaRPr/>
          </a:p>
        </p:txBody>
      </p:sp>
    </p:spTree>
    <p:extLst>
      <p:ext uri="{BB962C8B-B14F-4D97-AF65-F5344CB8AC3E}">
        <p14:creationId xmlns:p14="http://schemas.microsoft.com/office/powerpoint/2010/main" val="711136715"/>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23903"/>
          <a:stretch/>
        </p:blipFill>
        <p:spPr bwMode="gray">
          <a:xfrm>
            <a:off x="4568646" y="3429000"/>
            <a:ext cx="4575354" cy="3429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5989837"/>
            <a:ext cx="2676912" cy="368363"/>
          </a:xfrm>
          <a:prstGeom prst="rect">
            <a:avLst/>
          </a:prstGeom>
        </p:spPr>
      </p:pic>
      <p:sp>
        <p:nvSpPr>
          <p:cNvPr id="15"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a:t>Click icon to add picture</a:t>
            </a:r>
            <a:endParaRPr lang="en-US" dirty="0"/>
          </a:p>
        </p:txBody>
      </p:sp>
      <p:sp>
        <p:nvSpPr>
          <p:cNvPr id="16"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7"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10"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Tree>
    <p:extLst>
      <p:ext uri="{BB962C8B-B14F-4D97-AF65-F5344CB8AC3E}">
        <p14:creationId xmlns:p14="http://schemas.microsoft.com/office/powerpoint/2010/main" val="2557601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3800949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6"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793422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Title and Content">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0835708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Two Content">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01554" y="990600"/>
            <a:ext cx="4381500" cy="5334000"/>
          </a:xfr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1" name="Straight Connector 10"/>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049033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ustom Comparison">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12"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4"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7" name="Straight Connector 1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6898029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ustom  Four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3" name="Content Placeholder 2"/>
          <p:cNvSpPr>
            <a:spLocks noGrp="1"/>
          </p:cNvSpPr>
          <p:nvPr>
            <p:ph sz="half" idx="1"/>
          </p:nvPr>
        </p:nvSpPr>
        <p:spPr>
          <a:xfrm>
            <a:off x="67654" y="990600"/>
            <a:ext cx="4343400" cy="2600865"/>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59080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733800"/>
            <a:ext cx="4343400" cy="2743200"/>
          </a:xfrm>
        </p:spPr>
        <p:txBody>
          <a:bodyPr/>
          <a:lstStyle>
            <a:lvl1pPr>
              <a:defRPr sz="1400"/>
            </a:lvl1pPr>
            <a:lvl2pPr>
              <a:buClr>
                <a:schemeClr val="accent5"/>
              </a:buCl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733800"/>
            <a:ext cx="4267200" cy="27432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13"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14" name="Straight Connector 1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258416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ustom Title Only">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8"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9" name="Straight Connector 8"/>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751027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blank" preserve="1">
  <p:cSld name="Custom Blank">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sp>
        <p:nvSpPr>
          <p:cNvPr id="7"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14103542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I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304800" y="990600"/>
            <a:ext cx="4114800" cy="5486400"/>
          </a:xfrm>
        </p:spPr>
        <p:txBody>
          <a:bodyPr/>
          <a:lstStyle>
            <a:lvl1pPr marL="0" indent="0">
              <a:buNone/>
              <a:defRPr sz="1200">
                <a:latin typeface="Arial Narrow" panose="020B0606020202030204" pitchFamily="34" charset="0"/>
              </a:defRPr>
            </a:lvl1pPr>
            <a:lvl2pPr marL="153988" indent="-153988">
              <a:defRPr sz="1200">
                <a:latin typeface="Arial Narrow" panose="020B0606020202030204" pitchFamily="34" charset="0"/>
              </a:defRPr>
            </a:lvl2pPr>
            <a:lvl3pPr marL="325438" indent="-171450">
              <a:defRPr sz="1200">
                <a:latin typeface="Arial Narrow" panose="020B0606020202030204" pitchFamily="34" charset="0"/>
              </a:defRPr>
            </a:lvl3pPr>
            <a:lvl4pPr marL="461963" indent="-153988">
              <a:defRPr sz="1200">
                <a:latin typeface="Arial Narrow" panose="020B0606020202030204" pitchFamily="34" charset="0"/>
              </a:defRPr>
            </a:lvl4pPr>
            <a:lvl5pPr marL="581025" indent="-119063">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7"/>
          <p:cNvSpPr>
            <a:spLocks noGrp="1"/>
          </p:cNvSpPr>
          <p:nvPr>
            <p:ph type="body" sz="quarter" idx="11"/>
          </p:nvPr>
        </p:nvSpPr>
        <p:spPr>
          <a:xfrm>
            <a:off x="4724400" y="990600"/>
            <a:ext cx="4114800" cy="4495800"/>
          </a:xfrm>
        </p:spPr>
        <p:txBody>
          <a:bodyPr/>
          <a:lstStyle>
            <a:lvl1pPr marL="0" indent="0">
              <a:buNone/>
              <a:defRPr sz="1200">
                <a:latin typeface="Arial Narrow" panose="020B0606020202030204" pitchFamily="34" charset="0"/>
              </a:defRPr>
            </a:lvl1pPr>
            <a:lvl2pPr marL="161925" indent="-161925">
              <a:defRPr sz="1200">
                <a:latin typeface="Arial Narrow" panose="020B0606020202030204" pitchFamily="34" charset="0"/>
              </a:defRPr>
            </a:lvl2pPr>
            <a:lvl3pPr marL="307975" indent="-146050">
              <a:defRPr sz="1200">
                <a:latin typeface="Arial Narrow" panose="020B0606020202030204" pitchFamily="34" charset="0"/>
              </a:defRPr>
            </a:lvl3pPr>
            <a:lvl4pPr marL="427038" indent="-136525">
              <a:defRPr sz="1200">
                <a:latin typeface="Arial Narrow" panose="020B0606020202030204" pitchFamily="34" charset="0"/>
              </a:defRPr>
            </a:lvl4pPr>
            <a:lvl5pPr marL="530225" indent="-103188">
              <a:defRPr sz="1200">
                <a:latin typeface="Arial Narrow" panose="020B060602020203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Text Placeholder 9"/>
          <p:cNvSpPr>
            <a:spLocks noGrp="1"/>
          </p:cNvSpPr>
          <p:nvPr>
            <p:ph type="body" sz="quarter" idx="12"/>
          </p:nvPr>
        </p:nvSpPr>
        <p:spPr>
          <a:xfrm>
            <a:off x="4724400" y="5562600"/>
            <a:ext cx="4114800" cy="914400"/>
          </a:xfrm>
        </p:spPr>
        <p:txBody>
          <a:bodyPr/>
          <a:lstStyle>
            <a:lvl1pPr marL="0" indent="0">
              <a:buNone/>
              <a:defRPr sz="1000">
                <a:solidFill>
                  <a:schemeClr val="accent4"/>
                </a:solidFill>
                <a:latin typeface="Arial Narrow" panose="020B0606020202030204" pitchFamily="34" charset="0"/>
              </a:defRPr>
            </a:lvl1pPr>
            <a:lvl2pPr marL="211138" indent="0">
              <a:buNone/>
              <a:defRPr sz="1000">
                <a:solidFill>
                  <a:schemeClr val="accent4"/>
                </a:solidFill>
                <a:latin typeface="Arial Narrow" panose="020B0606020202030204" pitchFamily="34" charset="0"/>
              </a:defRPr>
            </a:lvl2pPr>
            <a:lvl3pPr marL="396875" indent="0">
              <a:buNone/>
              <a:defRPr sz="1000">
                <a:solidFill>
                  <a:schemeClr val="accent4"/>
                </a:solidFill>
                <a:latin typeface="Arial Narrow" panose="020B0606020202030204" pitchFamily="34" charset="0"/>
              </a:defRPr>
            </a:lvl3pPr>
            <a:lvl4pPr marL="595313" indent="0">
              <a:buNone/>
              <a:defRPr sz="1000">
                <a:solidFill>
                  <a:schemeClr val="accent4"/>
                </a:solidFill>
                <a:latin typeface="Arial Narrow" panose="020B0606020202030204" pitchFamily="34" charset="0"/>
              </a:defRPr>
            </a:lvl4pPr>
            <a:lvl5pPr marL="793750" indent="0">
              <a:buNone/>
              <a:defRPr sz="1000">
                <a:solidFill>
                  <a:schemeClr val="accent4"/>
                </a:solidFill>
                <a:latin typeface="Arial Narrow" panose="020B0606020202030204" pitchFamily="34" charset="0"/>
              </a:defRPr>
            </a:lvl5pPr>
          </a:lstStyle>
          <a:p>
            <a:pPr lvl="0"/>
            <a:r>
              <a:rPr lang="en-US"/>
              <a:t>Edit Master text styles</a:t>
            </a:r>
          </a:p>
        </p:txBody>
      </p:sp>
      <p:cxnSp>
        <p:nvCxnSpPr>
          <p:cNvPr id="7" name="Straight Connector 6"/>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5224614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96319" y="802299"/>
            <a:ext cx="5618515" cy="2541431"/>
          </a:xfrm>
        </p:spPr>
        <p:txBody>
          <a:bodyPr bIns="0" anchor="b">
            <a:normAutofit/>
          </a:bodyPr>
          <a:lstStyle>
            <a:lvl1pPr algn="l">
              <a:defRPr sz="5400"/>
            </a:lvl1pPr>
          </a:lstStyle>
          <a:p>
            <a:r>
              <a:rPr lang="en-US"/>
              <a:t>Click to edit Master title style</a:t>
            </a:r>
            <a:endParaRPr lang="en-US" dirty="0"/>
          </a:p>
        </p:txBody>
      </p:sp>
      <p:sp>
        <p:nvSpPr>
          <p:cNvPr id="3" name="Subtitle 2"/>
          <p:cNvSpPr>
            <a:spLocks noGrp="1"/>
          </p:cNvSpPr>
          <p:nvPr>
            <p:ph type="subTitle" idx="1"/>
          </p:nvPr>
        </p:nvSpPr>
        <p:spPr>
          <a:xfrm>
            <a:off x="2396319" y="3531205"/>
            <a:ext cx="5618515" cy="977621"/>
          </a:xfrm>
        </p:spPr>
        <p:txBody>
          <a:bodyPr tIns="91440" bIns="91440">
            <a:normAutofit/>
          </a:bodyPr>
          <a:lstStyle>
            <a:lvl1pPr marL="0" indent="0" algn="l">
              <a:buNone/>
              <a:defRPr sz="1600" b="0" cap="all" baseline="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272BD6-CB13-404C-BBAB-5920B3CC15CD}" type="datetime1">
              <a:rPr lang="en-US" smtClean="0"/>
              <a:t>6/15/2021</a:t>
            </a:fld>
            <a:endParaRPr lang="en-US"/>
          </a:p>
        </p:txBody>
      </p:sp>
      <p:sp>
        <p:nvSpPr>
          <p:cNvPr id="5" name="Footer Placeholder 4"/>
          <p:cNvSpPr>
            <a:spLocks noGrp="1"/>
          </p:cNvSpPr>
          <p:nvPr>
            <p:ph type="ftr" sz="quarter" idx="11"/>
          </p:nvPr>
        </p:nvSpPr>
        <p:spPr>
          <a:xfrm>
            <a:off x="2396319" y="329308"/>
            <a:ext cx="3086292" cy="309201"/>
          </a:xfrm>
        </p:spPr>
        <p:txBody>
          <a:bodyPr/>
          <a:lstStyle/>
          <a:p>
            <a:endParaRPr lang="en-US"/>
          </a:p>
        </p:txBody>
      </p:sp>
      <p:sp>
        <p:nvSpPr>
          <p:cNvPr id="6" name="Slide Number Placeholder 5"/>
          <p:cNvSpPr>
            <a:spLocks noGrp="1"/>
          </p:cNvSpPr>
          <p:nvPr>
            <p:ph type="sldNum" sz="quarter" idx="12"/>
          </p:nvPr>
        </p:nvSpPr>
        <p:spPr>
          <a:xfrm>
            <a:off x="1434703" y="798973"/>
            <a:ext cx="802005" cy="503578"/>
          </a:xfrm>
        </p:spPr>
        <p:txBody>
          <a:bodyPr/>
          <a:lstStyle/>
          <a:p>
            <a:fld id="{98B5F13F-7E1A-4580-A55C-09F2476A26E1}" type="slidenum">
              <a:rPr lang="en-US" smtClean="0"/>
              <a:t>‹#›</a:t>
            </a:fld>
            <a:endParaRPr lang="en-US"/>
          </a:p>
        </p:txBody>
      </p:sp>
      <p:cxnSp>
        <p:nvCxnSpPr>
          <p:cNvPr id="15" name="Straight Connector 14"/>
          <p:cNvCxnSpPr/>
          <p:nvPr/>
        </p:nvCxnSpPr>
        <p:spPr>
          <a:xfrm>
            <a:off x="2396319" y="3528542"/>
            <a:ext cx="5618515"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13983755"/>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Title Slide">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22752"/>
          <a:stretch/>
        </p:blipFill>
        <p:spPr bwMode="gray">
          <a:xfrm>
            <a:off x="4629551" y="3443954"/>
            <a:ext cx="4484537" cy="3414045"/>
          </a:xfrm>
          <a:prstGeom prst="rect">
            <a:avLst/>
          </a:prstGeom>
        </p:spPr>
      </p:pic>
      <p:sp>
        <p:nvSpPr>
          <p:cNvPr id="3" name="Picture Placeholder 2"/>
          <p:cNvSpPr>
            <a:spLocks noGrp="1"/>
          </p:cNvSpPr>
          <p:nvPr>
            <p:ph type="pic" sz="quarter" idx="10"/>
          </p:nvPr>
        </p:nvSpPr>
        <p:spPr bwMode="gray">
          <a:xfrm>
            <a:off x="0" y="0"/>
            <a:ext cx="9144000" cy="3429000"/>
          </a:xfrm>
          <a:noFill/>
          <a:ln>
            <a:noFill/>
          </a:ln>
        </p:spPr>
        <p:txBody>
          <a:bodyPr/>
          <a:lstStyle>
            <a:lvl1pPr marL="0" indent="0">
              <a:buFontTx/>
              <a:buNone/>
              <a:defRPr/>
            </a:lvl1pPr>
          </a:lstStyle>
          <a:p>
            <a:r>
              <a:rPr lang="en-US"/>
              <a:t>Click icon to add picture</a:t>
            </a:r>
            <a:endParaRPr lang="en-US" dirty="0"/>
          </a:p>
        </p:txBody>
      </p:sp>
      <p:sp>
        <p:nvSpPr>
          <p:cNvPr id="15" name="Title 6"/>
          <p:cNvSpPr>
            <a:spLocks noGrp="1"/>
          </p:cNvSpPr>
          <p:nvPr>
            <p:ph type="title"/>
          </p:nvPr>
        </p:nvSpPr>
        <p:spPr bwMode="gray">
          <a:xfrm>
            <a:off x="0" y="34290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6" name="Rectangle 3"/>
          <p:cNvSpPr>
            <a:spLocks noGrp="1" noChangeArrowheads="1"/>
          </p:cNvSpPr>
          <p:nvPr>
            <p:ph type="subTitle" idx="1"/>
          </p:nvPr>
        </p:nvSpPr>
        <p:spPr bwMode="gray">
          <a:xfrm>
            <a:off x="139938" y="44958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1" hasCustomPrompt="1"/>
          </p:nvPr>
        </p:nvSpPr>
        <p:spPr>
          <a:xfrm>
            <a:off x="0" y="5620334"/>
            <a:ext cx="4253472" cy="378565"/>
          </a:xfrm>
          <a:solidFill>
            <a:schemeClr val="accent4"/>
          </a:solidFill>
        </p:spPr>
        <p:txBody>
          <a:bodyPr wrap="none" lIns="201168" tIns="64008" rIns="201168" bIns="64008" anchor="ctr" anchorCtr="0">
            <a:spAutoFit/>
          </a:bodyPr>
          <a:lstStyle>
            <a:lvl1pPr marL="0" marR="0" indent="0" algn="l" defTabSz="914400" rtl="0" eaLnBrk="1" fontAlgn="base" latinLnBrk="0" hangingPunct="1">
              <a:lnSpc>
                <a:spcPct val="90000"/>
              </a:lnSpc>
              <a:spcBef>
                <a:spcPct val="65000"/>
              </a:spcBef>
              <a:spcAft>
                <a:spcPct val="0"/>
              </a:spcAft>
              <a:buClr>
                <a:schemeClr val="accent5"/>
              </a:buClr>
              <a:buSzTx/>
              <a:buFontTx/>
              <a:buNone/>
              <a:tabLst/>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9"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5993827"/>
            <a:ext cx="2674334" cy="368127"/>
          </a:xfrm>
          <a:prstGeom prst="rect">
            <a:avLst/>
          </a:prstGeom>
        </p:spPr>
      </p:pic>
    </p:spTree>
    <p:extLst>
      <p:ext uri="{BB962C8B-B14F-4D97-AF65-F5344CB8AC3E}">
        <p14:creationId xmlns:p14="http://schemas.microsoft.com/office/powerpoint/2010/main" val="260526809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304C30-85AE-4A92-984D-60C6A1DBFA42}" type="datetime1">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9342029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3491" y="1756130"/>
            <a:ext cx="5617002" cy="1887950"/>
          </a:xfrm>
        </p:spPr>
        <p:txBody>
          <a:bodyPr anchor="b">
            <a:normAutofit/>
          </a:bodyPr>
          <a:lstStyle>
            <a:lvl1pPr algn="l">
              <a:defRPr sz="3200"/>
            </a:lvl1pPr>
          </a:lstStyle>
          <a:p>
            <a:r>
              <a:rPr lang="en-US"/>
              <a:t>Click to edit Master title style</a:t>
            </a:r>
            <a:endParaRPr lang="en-US" dirty="0"/>
          </a:p>
        </p:txBody>
      </p:sp>
      <p:sp>
        <p:nvSpPr>
          <p:cNvPr id="3" name="Text Placeholder 2"/>
          <p:cNvSpPr>
            <a:spLocks noGrp="1"/>
          </p:cNvSpPr>
          <p:nvPr>
            <p:ph type="body" idx="1"/>
          </p:nvPr>
        </p:nvSpPr>
        <p:spPr>
          <a:xfrm>
            <a:off x="1443492" y="3806196"/>
            <a:ext cx="5617002" cy="1012929"/>
          </a:xfrm>
        </p:spPr>
        <p:txBody>
          <a:bodyPr tIns="91440">
            <a:normAutofit/>
          </a:bodyPr>
          <a:lstStyle>
            <a:lvl1pPr marL="0" indent="0" algn="l">
              <a:buNone/>
              <a:defRPr sz="1800">
                <a:solidFill>
                  <a:schemeClr val="tx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D72D159-92A4-4119-87A8-8289266E0BBE}" type="datetime1">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cxnSp>
        <p:nvCxnSpPr>
          <p:cNvPr id="15" name="Straight Connector 14"/>
          <p:cNvCxnSpPr/>
          <p:nvPr/>
        </p:nvCxnSpPr>
        <p:spPr>
          <a:xfrm>
            <a:off x="1443491" y="3804985"/>
            <a:ext cx="561700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80844446"/>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3491" y="804890"/>
            <a:ext cx="6571343"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3490" y="2013936"/>
            <a:ext cx="3125871" cy="34375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889182" y="2013936"/>
            <a:ext cx="3125652" cy="3437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F74D32-E27B-4CF1-9451-12DE577B47D6}" type="datetime1">
              <a:rPr lang="en-US" smtClean="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a:p>
        </p:txBody>
      </p:sp>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4946180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36" name="Straight Connector 35"/>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a:xfrm>
            <a:off x="1443491" y="804164"/>
            <a:ext cx="6571344"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3491" y="2019550"/>
            <a:ext cx="3125766" cy="801943"/>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1443491" y="2824270"/>
            <a:ext cx="3125766"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889182" y="2023004"/>
            <a:ext cx="3125652" cy="802237"/>
          </a:xfrm>
        </p:spPr>
        <p:txBody>
          <a:bodyPr anchor="b">
            <a:normAutofit/>
          </a:bodyPr>
          <a:lstStyle>
            <a:lvl1pPr marL="0" indent="0">
              <a:lnSpc>
                <a:spcPct val="100000"/>
              </a:lnSpc>
              <a:buNone/>
              <a:defRPr sz="2200" b="0" cap="all" baseline="0">
                <a:solidFill>
                  <a:schemeClr val="accent1"/>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889182" y="2821491"/>
            <a:ext cx="31256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E8A779-EBE4-4697-A0A3-DA9E551BDAFC}" type="datetime1">
              <a:rPr lang="en-US" smtClean="0"/>
              <a:t>6/15/2021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3317096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cxnSp>
        <p:nvCxnSpPr>
          <p:cNvPr id="32" name="Straight Connector 31"/>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EA666EE-F406-4A69-AC6B-1272CEEE21CC}" type="datetime1">
              <a:rPr lang="en-US" smtClean="0"/>
              <a:t>6/15/2021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203799902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BEFEFA-CBB5-452B-A6E0-F41E3EEAFFAB}" type="datetime1">
              <a:rPr lang="en-US" smtClean="0"/>
              <a:t>6/15/2021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4151752535"/>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39042" y="798973"/>
            <a:ext cx="2425950"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186656" y="798974"/>
            <a:ext cx="3828178"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39042" y="3205492"/>
            <a:ext cx="2427369" cy="2248181"/>
          </a:xfrm>
        </p:spPr>
        <p:txBody>
          <a:bodyPr>
            <a:normAutofit/>
          </a:bodyPr>
          <a:lstStyle>
            <a:lvl1pPr marL="0" indent="0" algn="l">
              <a:buNone/>
              <a:defRPr sz="16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012693F-7E9C-473F-B9BE-A99371B937BA}" type="datetime1">
              <a:rPr lang="en-US" smtClean="0"/>
              <a:t>6/15/2021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a:p>
        </p:txBody>
      </p:sp>
      <p:cxnSp>
        <p:nvCxnSpPr>
          <p:cNvPr id="17" name="Straight Connector 16"/>
          <p:cNvCxnSpPr/>
          <p:nvPr/>
        </p:nvCxnSpPr>
        <p:spPr>
          <a:xfrm>
            <a:off x="1441748" y="3205491"/>
            <a:ext cx="242327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540206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13" name="Group 12"/>
          <p:cNvGrpSpPr/>
          <p:nvPr/>
        </p:nvGrpSpPr>
        <p:grpSpPr>
          <a:xfrm>
            <a:off x="4996501" y="482171"/>
            <a:ext cx="3511387" cy="5149101"/>
            <a:chOff x="6852919" y="583365"/>
            <a:chExt cx="4681849" cy="5181928"/>
          </a:xfrm>
        </p:grpSpPr>
        <p:sp>
          <p:nvSpPr>
            <p:cNvPr id="14" name="Rectangle 13"/>
            <p:cNvSpPr/>
            <p:nvPr/>
          </p:nvSpPr>
          <p:spPr>
            <a:xfrm>
              <a:off x="6852919" y="583365"/>
              <a:ext cx="4681849"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5" name="Rectangle 14"/>
            <p:cNvSpPr/>
            <p:nvPr/>
          </p:nvSpPr>
          <p:spPr>
            <a:xfrm>
              <a:off x="7273787" y="915806"/>
              <a:ext cx="3844017" cy="4507918"/>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44148" y="1129513"/>
            <a:ext cx="3244935"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640128" y="1122543"/>
            <a:ext cx="2234998" cy="3866327"/>
          </a:xfrm>
          <a:solidFill>
            <a:schemeClr val="bg1">
              <a:lumMod val="85000"/>
            </a:schemeClr>
          </a:solidFill>
          <a:ln w="9525" cap="sq">
            <a:noFill/>
            <a:miter lim="800000"/>
          </a:ln>
          <a:effectLst/>
        </p:spPr>
        <p:txBody>
          <a:bodyPr anchor="t"/>
          <a:lstStyle>
            <a:lvl1pPr marL="0" indent="0" algn="ctr">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1443492" y="3145992"/>
            <a:ext cx="3240286" cy="2003742"/>
          </a:xfrm>
        </p:spPr>
        <p:txBody>
          <a:bodyPr>
            <a:normAutofit/>
          </a:bodyPr>
          <a:lstStyle>
            <a:lvl1pPr marL="0" indent="0" algn="l">
              <a:buNone/>
              <a:defRPr sz="18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a:xfrm>
            <a:off x="1436664" y="5469857"/>
            <a:ext cx="3252420" cy="320123"/>
          </a:xfrm>
        </p:spPr>
        <p:txBody>
          <a:bodyPr/>
          <a:lstStyle>
            <a:lvl1pPr algn="l">
              <a:defRPr/>
            </a:lvl1pPr>
          </a:lstStyle>
          <a:p>
            <a:fld id="{4CE95A8D-EBA0-4BF6-AE99-54C9718622BD}" type="datetime1">
              <a:rPr lang="en-US" smtClean="0"/>
              <a:t>6/15/2021</a:t>
            </a:fld>
            <a:endParaRPr lang="en-US"/>
          </a:p>
        </p:txBody>
      </p:sp>
      <p:sp>
        <p:nvSpPr>
          <p:cNvPr id="6" name="Footer Placeholder 5"/>
          <p:cNvSpPr>
            <a:spLocks noGrp="1"/>
          </p:cNvSpPr>
          <p:nvPr>
            <p:ph type="ftr" sz="quarter" idx="11"/>
          </p:nvPr>
        </p:nvSpPr>
        <p:spPr>
          <a:xfrm>
            <a:off x="1437530" y="318641"/>
            <a:ext cx="3251553" cy="320931"/>
          </a:xfrm>
        </p:spPr>
        <p:txBody>
          <a:bodyPr/>
          <a:lstStyle/>
          <a:p>
            <a:endParaRPr lang="en-US" dirty="0"/>
          </a:p>
        </p:txBody>
      </p:sp>
      <p:sp>
        <p:nvSpPr>
          <p:cNvPr id="7" name="Slide Number Placeholder 6"/>
          <p:cNvSpPr>
            <a:spLocks noGrp="1"/>
          </p:cNvSpPr>
          <p:nvPr>
            <p:ph type="sldNum" sz="quarter" idx="12"/>
          </p:nvPr>
        </p:nvSpPr>
        <p:spPr/>
        <p:txBody>
          <a:bodyPr/>
          <a:lstStyle/>
          <a:p>
            <a:fld id="{98B5F13F-7E1A-4580-A55C-09F2476A26E1}" type="slidenum">
              <a:rPr lang="en-US" smtClean="0"/>
              <a:t>‹#›</a:t>
            </a:fld>
            <a:endParaRPr lang="en-US"/>
          </a:p>
        </p:txBody>
      </p:sp>
      <p:cxnSp>
        <p:nvCxnSpPr>
          <p:cNvPr id="31" name="Straight Connector 30"/>
          <p:cNvCxnSpPr/>
          <p:nvPr/>
        </p:nvCxnSpPr>
        <p:spPr>
          <a:xfrm>
            <a:off x="1441281" y="3143605"/>
            <a:ext cx="3242014"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49679050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cxnSp>
        <p:nvCxnSpPr>
          <p:cNvPr id="33" name="Straight Connector 32"/>
          <p:cNvCxnSpPr/>
          <p:nvPr/>
        </p:nvCxnSpPr>
        <p:spPr>
          <a:xfrm>
            <a:off x="1443491" y="1847088"/>
            <a:ext cx="6571343"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C606F1-6C94-4B42-9107-EF88F69A149F}" type="datetime1">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spTree>
    <p:extLst>
      <p:ext uri="{BB962C8B-B14F-4D97-AF65-F5344CB8AC3E}">
        <p14:creationId xmlns:p14="http://schemas.microsoft.com/office/powerpoint/2010/main" val="13057112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8028" y="798974"/>
            <a:ext cx="1103027"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3491" y="798974"/>
            <a:ext cx="5301095"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7D18A4-7AB3-4151-BAC9-99ED2866EE8D}" type="datetime1">
              <a:rPr lang="en-US" smtClean="0"/>
              <a:t>6/15/2021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8B5F13F-7E1A-4580-A55C-09F2476A26E1}" type="slidenum">
              <a:rPr lang="en-US" smtClean="0"/>
              <a:t>‹#›</a:t>
            </a:fld>
            <a:endParaRPr lang="en-US"/>
          </a:p>
        </p:txBody>
      </p:sp>
      <p:cxnSp>
        <p:nvCxnSpPr>
          <p:cNvPr id="15" name="Straight Connector 14"/>
          <p:cNvCxnSpPr/>
          <p:nvPr/>
        </p:nvCxnSpPr>
        <p:spPr>
          <a:xfrm>
            <a:off x="6918028" y="798974"/>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837051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Alt_Title Slide">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t="-829"/>
          <a:stretch/>
        </p:blipFill>
        <p:spPr bwMode="gray">
          <a:xfrm flipV="1">
            <a:off x="4539274" y="0"/>
            <a:ext cx="4604726" cy="4572592"/>
          </a:xfrm>
          <a:prstGeom prst="rect">
            <a:avLst/>
          </a:prstGeom>
        </p:spPr>
      </p:pic>
      <p:sp>
        <p:nvSpPr>
          <p:cNvPr id="15"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2019 by The Segal Group, Inc. All rights reserved. </a:t>
            </a:r>
          </a:p>
        </p:txBody>
      </p:sp>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4626" y="622237"/>
            <a:ext cx="2676912" cy="368363"/>
          </a:xfrm>
          <a:prstGeom prst="rect">
            <a:avLst/>
          </a:prstGeom>
        </p:spPr>
      </p:pic>
      <p:sp>
        <p:nvSpPr>
          <p:cNvPr id="16" name="Text Placeholder 3"/>
          <p:cNvSpPr>
            <a:spLocks noGrp="1"/>
          </p:cNvSpPr>
          <p:nvPr>
            <p:ph type="body" sz="quarter" idx="11" hasCustomPrompt="1"/>
          </p:nvPr>
        </p:nvSpPr>
        <p:spPr>
          <a:xfrm>
            <a:off x="0" y="3733800"/>
            <a:ext cx="4253472" cy="378565"/>
          </a:xfrm>
          <a:solidFill>
            <a:schemeClr val="accent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201168" tIns="64008" rIns="201168" bIns="64008" numCol="1" anchor="ctr" anchorCtr="0" compatLnSpc="1">
            <a:prstTxWarp prst="textNoShape">
              <a:avLst/>
            </a:prstTxWarp>
            <a:spAutoFit/>
          </a:bodyPr>
          <a:lstStyle>
            <a:lvl1pPr marL="0" indent="0">
              <a:buNone/>
              <a:defRPr lang="en-US" sz="1800" b="1" dirty="0">
                <a:solidFill>
                  <a:schemeClr val="bg1"/>
                </a:solidFill>
              </a:defRPr>
            </a:lvl1pPr>
          </a:lstStyle>
          <a:p>
            <a:pPr lvl="0"/>
            <a:r>
              <a:rPr lang="en-US" dirty="0"/>
              <a:t>Click to edit DRAFT or Client Name</a:t>
            </a:r>
          </a:p>
        </p:txBody>
      </p:sp>
    </p:spTree>
    <p:extLst>
      <p:ext uri="{BB962C8B-B14F-4D97-AF65-F5344CB8AC3E}">
        <p14:creationId xmlns:p14="http://schemas.microsoft.com/office/powerpoint/2010/main" val="7052543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45B2E-B38A-42B3-82FD-58E0230D175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946B86B5-AEF3-4BCA-876B-F6643038C56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C156F90-B99E-43F3-BCB6-516A45D857BA}"/>
              </a:ext>
            </a:extLst>
          </p:cNvPr>
          <p:cNvSpPr>
            <a:spLocks noGrp="1"/>
          </p:cNvSpPr>
          <p:nvPr>
            <p:ph type="dt" sz="half" idx="10"/>
          </p:nvPr>
        </p:nvSpPr>
        <p:spPr/>
        <p:txBody>
          <a:bodyPr/>
          <a:lstStyle/>
          <a:p>
            <a:fld id="{F18C9405-25E1-49B2-A3E4-F68762B84F9C}" type="datetimeFigureOut">
              <a:rPr lang="en-US" smtClean="0"/>
              <a:t>6/15/2021</a:t>
            </a:fld>
            <a:endParaRPr lang="en-US"/>
          </a:p>
        </p:txBody>
      </p:sp>
      <p:sp>
        <p:nvSpPr>
          <p:cNvPr id="5" name="Footer Placeholder 4">
            <a:extLst>
              <a:ext uri="{FF2B5EF4-FFF2-40B4-BE49-F238E27FC236}">
                <a16:creationId xmlns:a16="http://schemas.microsoft.com/office/drawing/2014/main" id="{F4409C34-960E-4EB8-ADE8-6C491F4B56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0B2C9C1-8A4A-4EFB-9A67-0B7EE0078557}"/>
              </a:ext>
            </a:extLst>
          </p:cNvPr>
          <p:cNvSpPr>
            <a:spLocks noGrp="1"/>
          </p:cNvSpPr>
          <p:nvPr>
            <p:ph type="sldNum" sz="quarter" idx="12"/>
          </p:nvPr>
        </p:nvSpPr>
        <p:spPr/>
        <p:txBody>
          <a:bodyPr/>
          <a:lstStyle/>
          <a:p>
            <a:fld id="{69D2E05C-39F9-4B11-B980-155B30A81517}" type="slidenum">
              <a:rPr lang="en-US" smtClean="0"/>
              <a:t>‹#›</a:t>
            </a:fld>
            <a:endParaRPr lang="en-US"/>
          </a:p>
        </p:txBody>
      </p:sp>
    </p:spTree>
    <p:extLst>
      <p:ext uri="{BB962C8B-B14F-4D97-AF65-F5344CB8AC3E}">
        <p14:creationId xmlns:p14="http://schemas.microsoft.com/office/powerpoint/2010/main" val="148922638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E810EB-0185-457E-A201-D404F9DC67D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76AEF4-E7FB-46E2-8B14-6D98245C61E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5851F4-98FA-4118-BEB1-6BCE79AF7186}"/>
              </a:ext>
            </a:extLst>
          </p:cNvPr>
          <p:cNvSpPr>
            <a:spLocks noGrp="1"/>
          </p:cNvSpPr>
          <p:nvPr>
            <p:ph type="dt" sz="half" idx="10"/>
          </p:nvPr>
        </p:nvSpPr>
        <p:spPr/>
        <p:txBody>
          <a:bodyPr/>
          <a:lstStyle/>
          <a:p>
            <a:fld id="{F18C9405-25E1-49B2-A3E4-F68762B84F9C}" type="datetimeFigureOut">
              <a:rPr lang="en-US" smtClean="0"/>
              <a:t>6/15/2021</a:t>
            </a:fld>
            <a:endParaRPr lang="en-US"/>
          </a:p>
        </p:txBody>
      </p:sp>
      <p:sp>
        <p:nvSpPr>
          <p:cNvPr id="5" name="Footer Placeholder 4">
            <a:extLst>
              <a:ext uri="{FF2B5EF4-FFF2-40B4-BE49-F238E27FC236}">
                <a16:creationId xmlns:a16="http://schemas.microsoft.com/office/drawing/2014/main" id="{96A1DBFA-2ED8-4BDE-A1EA-870AE894FE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775BD7-004D-475C-B34D-B80616339D1B}"/>
              </a:ext>
            </a:extLst>
          </p:cNvPr>
          <p:cNvSpPr>
            <a:spLocks noGrp="1"/>
          </p:cNvSpPr>
          <p:nvPr>
            <p:ph type="sldNum" sz="quarter" idx="12"/>
          </p:nvPr>
        </p:nvSpPr>
        <p:spPr/>
        <p:txBody>
          <a:bodyPr/>
          <a:lstStyle/>
          <a:p>
            <a:fld id="{69D2E05C-39F9-4B11-B980-155B30A81517}" type="slidenum">
              <a:rPr lang="en-US" smtClean="0"/>
              <a:t>‹#›</a:t>
            </a:fld>
            <a:endParaRPr lang="en-US"/>
          </a:p>
        </p:txBody>
      </p:sp>
    </p:spTree>
    <p:extLst>
      <p:ext uri="{BB962C8B-B14F-4D97-AF65-F5344CB8AC3E}">
        <p14:creationId xmlns:p14="http://schemas.microsoft.com/office/powerpoint/2010/main" val="418653513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52CD1-F6D8-4A46-8854-17F8A5B95734}"/>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BF96AE5A-8D12-4216-8DF2-9583380AAB4B}"/>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43FCE8-9EF4-4B90-BDD6-F886AFDD5AEC}"/>
              </a:ext>
            </a:extLst>
          </p:cNvPr>
          <p:cNvSpPr>
            <a:spLocks noGrp="1"/>
          </p:cNvSpPr>
          <p:nvPr>
            <p:ph type="dt" sz="half" idx="10"/>
          </p:nvPr>
        </p:nvSpPr>
        <p:spPr/>
        <p:txBody>
          <a:bodyPr/>
          <a:lstStyle/>
          <a:p>
            <a:fld id="{F18C9405-25E1-49B2-A3E4-F68762B84F9C}" type="datetimeFigureOut">
              <a:rPr lang="en-US" smtClean="0"/>
              <a:t>6/15/2021</a:t>
            </a:fld>
            <a:endParaRPr lang="en-US"/>
          </a:p>
        </p:txBody>
      </p:sp>
      <p:sp>
        <p:nvSpPr>
          <p:cNvPr id="5" name="Footer Placeholder 4">
            <a:extLst>
              <a:ext uri="{FF2B5EF4-FFF2-40B4-BE49-F238E27FC236}">
                <a16:creationId xmlns:a16="http://schemas.microsoft.com/office/drawing/2014/main" id="{75052DCB-C62D-4B1A-BC5B-1F141EEF356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C9FA22-9D12-42AD-A372-0E931D6D6344}"/>
              </a:ext>
            </a:extLst>
          </p:cNvPr>
          <p:cNvSpPr>
            <a:spLocks noGrp="1"/>
          </p:cNvSpPr>
          <p:nvPr>
            <p:ph type="sldNum" sz="quarter" idx="12"/>
          </p:nvPr>
        </p:nvSpPr>
        <p:spPr/>
        <p:txBody>
          <a:bodyPr/>
          <a:lstStyle/>
          <a:p>
            <a:fld id="{69D2E05C-39F9-4B11-B980-155B30A81517}" type="slidenum">
              <a:rPr lang="en-US" smtClean="0"/>
              <a:t>‹#›</a:t>
            </a:fld>
            <a:endParaRPr lang="en-US"/>
          </a:p>
        </p:txBody>
      </p:sp>
    </p:spTree>
    <p:extLst>
      <p:ext uri="{BB962C8B-B14F-4D97-AF65-F5344CB8AC3E}">
        <p14:creationId xmlns:p14="http://schemas.microsoft.com/office/powerpoint/2010/main" val="9510828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11518-E33F-4031-ABB9-8A3D40C68EF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C83A63-FE7D-4D19-BF67-A298E2CAD6A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2F3AF2-A5C4-4A77-A785-DF70AE419693}"/>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5EE67C-0122-4BBD-8B03-6B89AF0628C3}"/>
              </a:ext>
            </a:extLst>
          </p:cNvPr>
          <p:cNvSpPr>
            <a:spLocks noGrp="1"/>
          </p:cNvSpPr>
          <p:nvPr>
            <p:ph type="dt" sz="half" idx="10"/>
          </p:nvPr>
        </p:nvSpPr>
        <p:spPr/>
        <p:txBody>
          <a:bodyPr/>
          <a:lstStyle/>
          <a:p>
            <a:fld id="{F18C9405-25E1-49B2-A3E4-F68762B84F9C}" type="datetimeFigureOut">
              <a:rPr lang="en-US" smtClean="0"/>
              <a:t>6/15/2021</a:t>
            </a:fld>
            <a:endParaRPr lang="en-US"/>
          </a:p>
        </p:txBody>
      </p:sp>
      <p:sp>
        <p:nvSpPr>
          <p:cNvPr id="6" name="Footer Placeholder 5">
            <a:extLst>
              <a:ext uri="{FF2B5EF4-FFF2-40B4-BE49-F238E27FC236}">
                <a16:creationId xmlns:a16="http://schemas.microsoft.com/office/drawing/2014/main" id="{11AC4851-AB32-42DD-9251-0937971E841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CC23642-F3AD-460D-A9B3-7062256678D2}"/>
              </a:ext>
            </a:extLst>
          </p:cNvPr>
          <p:cNvSpPr>
            <a:spLocks noGrp="1"/>
          </p:cNvSpPr>
          <p:nvPr>
            <p:ph type="sldNum" sz="quarter" idx="12"/>
          </p:nvPr>
        </p:nvSpPr>
        <p:spPr/>
        <p:txBody>
          <a:bodyPr/>
          <a:lstStyle/>
          <a:p>
            <a:fld id="{69D2E05C-39F9-4B11-B980-155B30A81517}" type="slidenum">
              <a:rPr lang="en-US" smtClean="0"/>
              <a:t>‹#›</a:t>
            </a:fld>
            <a:endParaRPr lang="en-US"/>
          </a:p>
        </p:txBody>
      </p:sp>
    </p:spTree>
    <p:extLst>
      <p:ext uri="{BB962C8B-B14F-4D97-AF65-F5344CB8AC3E}">
        <p14:creationId xmlns:p14="http://schemas.microsoft.com/office/powerpoint/2010/main" val="9491960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EE985-D505-4F7D-9E51-E8C5E9E8C8A7}"/>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B2FA213-DA40-49E8-A2DA-91726533825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C70AF80B-8D55-4B58-9C04-A0669848699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B5C995-BE32-4649-802B-CD3BF92FB090}"/>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315BECFA-D788-4562-9EBA-99CF83F390A7}"/>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22051D-BFB9-4399-9ED3-081497DD937F}"/>
              </a:ext>
            </a:extLst>
          </p:cNvPr>
          <p:cNvSpPr>
            <a:spLocks noGrp="1"/>
          </p:cNvSpPr>
          <p:nvPr>
            <p:ph type="dt" sz="half" idx="10"/>
          </p:nvPr>
        </p:nvSpPr>
        <p:spPr/>
        <p:txBody>
          <a:bodyPr/>
          <a:lstStyle/>
          <a:p>
            <a:fld id="{F18C9405-25E1-49B2-A3E4-F68762B84F9C}" type="datetimeFigureOut">
              <a:rPr lang="en-US" smtClean="0"/>
              <a:t>6/15/2021</a:t>
            </a:fld>
            <a:endParaRPr lang="en-US"/>
          </a:p>
        </p:txBody>
      </p:sp>
      <p:sp>
        <p:nvSpPr>
          <p:cNvPr id="8" name="Footer Placeholder 7">
            <a:extLst>
              <a:ext uri="{FF2B5EF4-FFF2-40B4-BE49-F238E27FC236}">
                <a16:creationId xmlns:a16="http://schemas.microsoft.com/office/drawing/2014/main" id="{23322A9C-0524-4854-BB76-197A5C78611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6778817-BB7E-4D49-AC89-0356B573F248}"/>
              </a:ext>
            </a:extLst>
          </p:cNvPr>
          <p:cNvSpPr>
            <a:spLocks noGrp="1"/>
          </p:cNvSpPr>
          <p:nvPr>
            <p:ph type="sldNum" sz="quarter" idx="12"/>
          </p:nvPr>
        </p:nvSpPr>
        <p:spPr/>
        <p:txBody>
          <a:bodyPr/>
          <a:lstStyle/>
          <a:p>
            <a:fld id="{69D2E05C-39F9-4B11-B980-155B30A81517}" type="slidenum">
              <a:rPr lang="en-US" smtClean="0"/>
              <a:t>‹#›</a:t>
            </a:fld>
            <a:endParaRPr lang="en-US"/>
          </a:p>
        </p:txBody>
      </p:sp>
    </p:spTree>
    <p:extLst>
      <p:ext uri="{BB962C8B-B14F-4D97-AF65-F5344CB8AC3E}">
        <p14:creationId xmlns:p14="http://schemas.microsoft.com/office/powerpoint/2010/main" val="23575360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A5DAD-6533-441C-9D3D-2A913DB5D5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0537F1-7F33-4881-BF04-28AB3A34F828}"/>
              </a:ext>
            </a:extLst>
          </p:cNvPr>
          <p:cNvSpPr>
            <a:spLocks noGrp="1"/>
          </p:cNvSpPr>
          <p:nvPr>
            <p:ph type="dt" sz="half" idx="10"/>
          </p:nvPr>
        </p:nvSpPr>
        <p:spPr/>
        <p:txBody>
          <a:bodyPr/>
          <a:lstStyle/>
          <a:p>
            <a:fld id="{F18C9405-25E1-49B2-A3E4-F68762B84F9C}" type="datetimeFigureOut">
              <a:rPr lang="en-US" smtClean="0"/>
              <a:t>6/15/2021</a:t>
            </a:fld>
            <a:endParaRPr lang="en-US"/>
          </a:p>
        </p:txBody>
      </p:sp>
      <p:sp>
        <p:nvSpPr>
          <p:cNvPr id="4" name="Footer Placeholder 3">
            <a:extLst>
              <a:ext uri="{FF2B5EF4-FFF2-40B4-BE49-F238E27FC236}">
                <a16:creationId xmlns:a16="http://schemas.microsoft.com/office/drawing/2014/main" id="{29DEBB1F-C536-4C0E-A290-F46A200DD2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86FE2A-1BD0-4B45-9D75-A22EBA24516C}"/>
              </a:ext>
            </a:extLst>
          </p:cNvPr>
          <p:cNvSpPr>
            <a:spLocks noGrp="1"/>
          </p:cNvSpPr>
          <p:nvPr>
            <p:ph type="sldNum" sz="quarter" idx="12"/>
          </p:nvPr>
        </p:nvSpPr>
        <p:spPr/>
        <p:txBody>
          <a:bodyPr/>
          <a:lstStyle/>
          <a:p>
            <a:fld id="{69D2E05C-39F9-4B11-B980-155B30A81517}" type="slidenum">
              <a:rPr lang="en-US" smtClean="0"/>
              <a:t>‹#›</a:t>
            </a:fld>
            <a:endParaRPr lang="en-US"/>
          </a:p>
        </p:txBody>
      </p:sp>
    </p:spTree>
    <p:extLst>
      <p:ext uri="{BB962C8B-B14F-4D97-AF65-F5344CB8AC3E}">
        <p14:creationId xmlns:p14="http://schemas.microsoft.com/office/powerpoint/2010/main" val="7699391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DDA3141-E959-4EF0-B3BF-B522BC3C9BA6}"/>
              </a:ext>
            </a:extLst>
          </p:cNvPr>
          <p:cNvSpPr>
            <a:spLocks noGrp="1"/>
          </p:cNvSpPr>
          <p:nvPr>
            <p:ph type="dt" sz="half" idx="10"/>
          </p:nvPr>
        </p:nvSpPr>
        <p:spPr/>
        <p:txBody>
          <a:bodyPr/>
          <a:lstStyle/>
          <a:p>
            <a:fld id="{F18C9405-25E1-49B2-A3E4-F68762B84F9C}" type="datetimeFigureOut">
              <a:rPr lang="en-US" smtClean="0"/>
              <a:t>6/15/2021</a:t>
            </a:fld>
            <a:endParaRPr lang="en-US"/>
          </a:p>
        </p:txBody>
      </p:sp>
      <p:sp>
        <p:nvSpPr>
          <p:cNvPr id="3" name="Footer Placeholder 2">
            <a:extLst>
              <a:ext uri="{FF2B5EF4-FFF2-40B4-BE49-F238E27FC236}">
                <a16:creationId xmlns:a16="http://schemas.microsoft.com/office/drawing/2014/main" id="{6C2611AE-AA67-4749-9C08-AA8B5116406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D46439D-0E7B-4F07-BD20-36D076DE552A}"/>
              </a:ext>
            </a:extLst>
          </p:cNvPr>
          <p:cNvSpPr>
            <a:spLocks noGrp="1"/>
          </p:cNvSpPr>
          <p:nvPr>
            <p:ph type="sldNum" sz="quarter" idx="12"/>
          </p:nvPr>
        </p:nvSpPr>
        <p:spPr/>
        <p:txBody>
          <a:bodyPr/>
          <a:lstStyle/>
          <a:p>
            <a:fld id="{69D2E05C-39F9-4B11-B980-155B30A81517}" type="slidenum">
              <a:rPr lang="en-US" smtClean="0"/>
              <a:t>‹#›</a:t>
            </a:fld>
            <a:endParaRPr lang="en-US"/>
          </a:p>
        </p:txBody>
      </p:sp>
    </p:spTree>
    <p:extLst>
      <p:ext uri="{BB962C8B-B14F-4D97-AF65-F5344CB8AC3E}">
        <p14:creationId xmlns:p14="http://schemas.microsoft.com/office/powerpoint/2010/main" val="349179757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B7C588-6132-46B8-B246-C2ECDA39328D}"/>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FFC0981-F7F3-417C-9E35-22E38E936DC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610F54-2418-44EE-A6B8-8833C2796C9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8045ECD-6160-4DDC-A3E0-95171C956A19}"/>
              </a:ext>
            </a:extLst>
          </p:cNvPr>
          <p:cNvSpPr>
            <a:spLocks noGrp="1"/>
          </p:cNvSpPr>
          <p:nvPr>
            <p:ph type="dt" sz="half" idx="10"/>
          </p:nvPr>
        </p:nvSpPr>
        <p:spPr/>
        <p:txBody>
          <a:bodyPr/>
          <a:lstStyle/>
          <a:p>
            <a:fld id="{F18C9405-25E1-49B2-A3E4-F68762B84F9C}" type="datetimeFigureOut">
              <a:rPr lang="en-US" smtClean="0"/>
              <a:t>6/15/2021</a:t>
            </a:fld>
            <a:endParaRPr lang="en-US"/>
          </a:p>
        </p:txBody>
      </p:sp>
      <p:sp>
        <p:nvSpPr>
          <p:cNvPr id="6" name="Footer Placeholder 5">
            <a:extLst>
              <a:ext uri="{FF2B5EF4-FFF2-40B4-BE49-F238E27FC236}">
                <a16:creationId xmlns:a16="http://schemas.microsoft.com/office/drawing/2014/main" id="{EE0662C0-22E1-4BC5-A584-C6D7D77162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7BE3D4-BCE6-4F19-9851-2495BA73B576}"/>
              </a:ext>
            </a:extLst>
          </p:cNvPr>
          <p:cNvSpPr>
            <a:spLocks noGrp="1"/>
          </p:cNvSpPr>
          <p:nvPr>
            <p:ph type="sldNum" sz="quarter" idx="12"/>
          </p:nvPr>
        </p:nvSpPr>
        <p:spPr/>
        <p:txBody>
          <a:bodyPr/>
          <a:lstStyle/>
          <a:p>
            <a:fld id="{69D2E05C-39F9-4B11-B980-155B30A81517}" type="slidenum">
              <a:rPr lang="en-US" smtClean="0"/>
              <a:t>‹#›</a:t>
            </a:fld>
            <a:endParaRPr lang="en-US"/>
          </a:p>
        </p:txBody>
      </p:sp>
    </p:spTree>
    <p:extLst>
      <p:ext uri="{BB962C8B-B14F-4D97-AF65-F5344CB8AC3E}">
        <p14:creationId xmlns:p14="http://schemas.microsoft.com/office/powerpoint/2010/main" val="285477586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03C03-2DD6-4152-B5C1-E8910A055FDE}"/>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94356FAE-478A-49D2-A43B-944FD9962BF6}"/>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CC6A12E7-DD89-428D-8B81-37C990813CAD}"/>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F86CABF-76A3-4424-9351-933DDCF21EF4}"/>
              </a:ext>
            </a:extLst>
          </p:cNvPr>
          <p:cNvSpPr>
            <a:spLocks noGrp="1"/>
          </p:cNvSpPr>
          <p:nvPr>
            <p:ph type="dt" sz="half" idx="10"/>
          </p:nvPr>
        </p:nvSpPr>
        <p:spPr/>
        <p:txBody>
          <a:bodyPr/>
          <a:lstStyle/>
          <a:p>
            <a:fld id="{F18C9405-25E1-49B2-A3E4-F68762B84F9C}" type="datetimeFigureOut">
              <a:rPr lang="en-US" smtClean="0"/>
              <a:t>6/15/2021</a:t>
            </a:fld>
            <a:endParaRPr lang="en-US"/>
          </a:p>
        </p:txBody>
      </p:sp>
      <p:sp>
        <p:nvSpPr>
          <p:cNvPr id="6" name="Footer Placeholder 5">
            <a:extLst>
              <a:ext uri="{FF2B5EF4-FFF2-40B4-BE49-F238E27FC236}">
                <a16:creationId xmlns:a16="http://schemas.microsoft.com/office/drawing/2014/main" id="{D818F0F8-F6FE-4555-97CC-3293833DFE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266A26-78AB-4C0E-A244-6A13610395A8}"/>
              </a:ext>
            </a:extLst>
          </p:cNvPr>
          <p:cNvSpPr>
            <a:spLocks noGrp="1"/>
          </p:cNvSpPr>
          <p:nvPr>
            <p:ph type="sldNum" sz="quarter" idx="12"/>
          </p:nvPr>
        </p:nvSpPr>
        <p:spPr/>
        <p:txBody>
          <a:bodyPr/>
          <a:lstStyle/>
          <a:p>
            <a:fld id="{69D2E05C-39F9-4B11-B980-155B30A81517}" type="slidenum">
              <a:rPr lang="en-US" smtClean="0"/>
              <a:t>‹#›</a:t>
            </a:fld>
            <a:endParaRPr lang="en-US"/>
          </a:p>
        </p:txBody>
      </p:sp>
    </p:spTree>
    <p:extLst>
      <p:ext uri="{BB962C8B-B14F-4D97-AF65-F5344CB8AC3E}">
        <p14:creationId xmlns:p14="http://schemas.microsoft.com/office/powerpoint/2010/main" val="221945517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4E6E5-4275-4571-A30A-C7509E6561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2D19D8-F4C6-4279-8A64-0D35247E4D4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19E258-B413-4A70-9015-F962F0B69BAF}"/>
              </a:ext>
            </a:extLst>
          </p:cNvPr>
          <p:cNvSpPr>
            <a:spLocks noGrp="1"/>
          </p:cNvSpPr>
          <p:nvPr>
            <p:ph type="dt" sz="half" idx="10"/>
          </p:nvPr>
        </p:nvSpPr>
        <p:spPr/>
        <p:txBody>
          <a:bodyPr/>
          <a:lstStyle/>
          <a:p>
            <a:fld id="{F18C9405-25E1-49B2-A3E4-F68762B84F9C}" type="datetimeFigureOut">
              <a:rPr lang="en-US" smtClean="0"/>
              <a:t>6/15/2021</a:t>
            </a:fld>
            <a:endParaRPr lang="en-US"/>
          </a:p>
        </p:txBody>
      </p:sp>
      <p:sp>
        <p:nvSpPr>
          <p:cNvPr id="5" name="Footer Placeholder 4">
            <a:extLst>
              <a:ext uri="{FF2B5EF4-FFF2-40B4-BE49-F238E27FC236}">
                <a16:creationId xmlns:a16="http://schemas.microsoft.com/office/drawing/2014/main" id="{38AADA9E-76BD-483F-A035-53953ACCCF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A3B3F4-EC60-44E8-8250-C60DE0342FC4}"/>
              </a:ext>
            </a:extLst>
          </p:cNvPr>
          <p:cNvSpPr>
            <a:spLocks noGrp="1"/>
          </p:cNvSpPr>
          <p:nvPr>
            <p:ph type="sldNum" sz="quarter" idx="12"/>
          </p:nvPr>
        </p:nvSpPr>
        <p:spPr/>
        <p:txBody>
          <a:bodyPr/>
          <a:lstStyle/>
          <a:p>
            <a:fld id="{69D2E05C-39F9-4B11-B980-155B30A81517}" type="slidenum">
              <a:rPr lang="en-US" smtClean="0"/>
              <a:t>‹#›</a:t>
            </a:fld>
            <a:endParaRPr lang="en-US"/>
          </a:p>
        </p:txBody>
      </p:sp>
    </p:spTree>
    <p:extLst>
      <p:ext uri="{BB962C8B-B14F-4D97-AF65-F5344CB8AC3E}">
        <p14:creationId xmlns:p14="http://schemas.microsoft.com/office/powerpoint/2010/main" val="22403315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4_Alt_Title Slide">
    <p:spTree>
      <p:nvGrpSpPr>
        <p:cNvPr id="1" name=""/>
        <p:cNvGrpSpPr/>
        <p:nvPr/>
      </p:nvGrpSpPr>
      <p:grpSpPr>
        <a:xfrm>
          <a:off x="0" y="0"/>
          <a:ext cx="0" cy="0"/>
          <a:chOff x="0" y="0"/>
          <a:chExt cx="0" cy="0"/>
        </a:xfrm>
      </p:grpSpPr>
      <p:pic>
        <p:nvPicPr>
          <p:cNvPr id="17" name="Picture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gray">
          <a:xfrm rot="16454853">
            <a:off x="4470200" y="-124166"/>
            <a:ext cx="4544556" cy="4478750"/>
          </a:xfrm>
          <a:prstGeom prst="rect">
            <a:avLst/>
          </a:prstGeom>
        </p:spPr>
      </p:pic>
      <p:sp>
        <p:nvSpPr>
          <p:cNvPr id="7" name="Title 6"/>
          <p:cNvSpPr>
            <a:spLocks noGrp="1"/>
          </p:cNvSpPr>
          <p:nvPr>
            <p:ph type="title"/>
          </p:nvPr>
        </p:nvSpPr>
        <p:spPr bwMode="gray">
          <a:xfrm>
            <a:off x="0" y="1752600"/>
            <a:ext cx="9144000" cy="1066800"/>
          </a:xfrm>
          <a:solidFill>
            <a:schemeClr val="accent5">
              <a:lumMod val="75000"/>
              <a:alpha val="64706"/>
            </a:schemeClr>
          </a:solidFill>
          <a:ln>
            <a:noFill/>
          </a:ln>
          <a:effectLst/>
        </p:spPr>
        <p:txBody>
          <a:bodyPr vert="horz" wrap="square" lIns="228600" tIns="137160" rIns="228600" bIns="91440" numCol="1" rtlCol="0" anchor="ctr" anchorCtr="0" compatLnSpc="1">
            <a:prstTxWarp prst="textNoShape">
              <a:avLst/>
            </a:prstTxWarp>
            <a:noAutofit/>
          </a:bodyPr>
          <a:lstStyle>
            <a:lvl1pPr>
              <a:defRPr lang="en-US" sz="2800" kern="1200" dirty="0">
                <a:solidFill>
                  <a:schemeClr val="bg1"/>
                </a:solidFill>
                <a:latin typeface="Arial" charset="0"/>
                <a:ea typeface="+mn-ea"/>
                <a:cs typeface="+mn-cs"/>
              </a:defRPr>
            </a:lvl1pPr>
          </a:lstStyle>
          <a:p>
            <a:pPr marL="0" lvl="0" indent="0">
              <a:spcBef>
                <a:spcPct val="65000"/>
              </a:spcBef>
              <a:buClr>
                <a:schemeClr val="accent5"/>
              </a:buClr>
              <a:buFont typeface="Wingdings" pitchFamily="34" charset="2"/>
              <a:buNone/>
            </a:pPr>
            <a:r>
              <a:rPr lang="en-US"/>
              <a:t>Click to edit Master title style</a:t>
            </a:r>
            <a:endParaRPr lang="en-US" dirty="0"/>
          </a:p>
        </p:txBody>
      </p:sp>
      <p:sp>
        <p:nvSpPr>
          <p:cNvPr id="10" name="Rectangle 3"/>
          <p:cNvSpPr>
            <a:spLocks noGrp="1" noChangeArrowheads="1"/>
          </p:cNvSpPr>
          <p:nvPr>
            <p:ph type="subTitle" idx="1"/>
          </p:nvPr>
        </p:nvSpPr>
        <p:spPr bwMode="gray">
          <a:xfrm>
            <a:off x="120098" y="2819400"/>
            <a:ext cx="7429500" cy="914400"/>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spcBef>
                <a:spcPts val="1200"/>
              </a:spcBef>
              <a:buNone/>
              <a:defRPr lang="en-US" sz="2200" b="1" kern="0" noProof="0" smtClean="0">
                <a:solidFill>
                  <a:schemeClr val="accent4"/>
                </a:solidFill>
              </a:defRPr>
            </a:lvl1pPr>
          </a:lstStyle>
          <a:p>
            <a:pPr lvl="0"/>
            <a:r>
              <a:rPr lang="en-US" noProof="0"/>
              <a:t>Click to edit Master subtitle style</a:t>
            </a:r>
            <a:endParaRPr lang="en-US" noProof="0" dirty="0"/>
          </a:p>
        </p:txBody>
      </p:sp>
      <p:sp>
        <p:nvSpPr>
          <p:cNvPr id="4" name="Text Placeholder 3"/>
          <p:cNvSpPr>
            <a:spLocks noGrp="1"/>
          </p:cNvSpPr>
          <p:nvPr>
            <p:ph type="body" sz="quarter" idx="12" hasCustomPrompt="1"/>
          </p:nvPr>
        </p:nvSpPr>
        <p:spPr>
          <a:xfrm>
            <a:off x="120098" y="1050768"/>
            <a:ext cx="6065354" cy="701832"/>
          </a:xfrm>
          <a:noFill/>
        </p:spPr>
        <p:txBody>
          <a:bodyPr wrap="square" rtlCol="0" anchor="b" anchorCtr="0">
            <a:noAutofit/>
          </a:bodyPr>
          <a:lstStyle>
            <a:lvl1pPr marL="0" indent="0">
              <a:buNone/>
              <a:defRPr lang="en-US" sz="2200" b="1" kern="0" dirty="0">
                <a:solidFill>
                  <a:schemeClr val="accent4"/>
                </a:solidFill>
              </a:defRPr>
            </a:lvl1pPr>
          </a:lstStyle>
          <a:p>
            <a:pPr marL="0" lvl="0" defTabSz="914400" latinLnBrk="0"/>
            <a:r>
              <a:rPr lang="en-US" dirty="0"/>
              <a:t>Client or Plan Name</a:t>
            </a:r>
          </a:p>
        </p:txBody>
      </p:sp>
      <p:sp>
        <p:nvSpPr>
          <p:cNvPr id="12" name="Text Placeholder 3"/>
          <p:cNvSpPr>
            <a:spLocks noGrp="1"/>
          </p:cNvSpPr>
          <p:nvPr>
            <p:ph type="body" sz="quarter" idx="13" hasCustomPrompt="1"/>
          </p:nvPr>
        </p:nvSpPr>
        <p:spPr>
          <a:xfrm>
            <a:off x="120098" y="4191000"/>
            <a:ext cx="6065354" cy="1371600"/>
          </a:xfrm>
          <a:noFill/>
        </p:spPr>
        <p:txBody>
          <a:bodyPr wrap="square" rtlCol="0" anchor="t" anchorCtr="0">
            <a:noAutofit/>
          </a:bodyPr>
          <a:lstStyle>
            <a:lvl1pPr marL="0" indent="0">
              <a:buNone/>
              <a:defRPr lang="en-US" sz="1800" b="0" i="1" kern="0" dirty="0">
                <a:solidFill>
                  <a:schemeClr val="accent4"/>
                </a:solidFill>
              </a:defRPr>
            </a:lvl1pPr>
          </a:lstStyle>
          <a:p>
            <a:pPr marL="0" lvl="0" defTabSz="914400" latinLnBrk="0"/>
            <a:r>
              <a:rPr lang="en-US" dirty="0"/>
              <a:t>Presented by:</a:t>
            </a:r>
          </a:p>
        </p:txBody>
      </p:sp>
      <p:sp>
        <p:nvSpPr>
          <p:cNvPr id="11" name="Text Placeholder 3"/>
          <p:cNvSpPr>
            <a:spLocks noGrp="1"/>
          </p:cNvSpPr>
          <p:nvPr>
            <p:ph type="body" sz="quarter" idx="11" hasCustomPrompt="1"/>
          </p:nvPr>
        </p:nvSpPr>
        <p:spPr>
          <a:xfrm>
            <a:off x="0" y="3733800"/>
            <a:ext cx="4253472" cy="378565"/>
          </a:xfrm>
          <a:solidFill>
            <a:schemeClr val="accent4"/>
          </a:solidFill>
        </p:spPr>
        <p:txBody>
          <a:bodyPr wrap="none" lIns="201168" tIns="64008" rIns="201168" bIns="64008" anchor="ctr" anchorCtr="0">
            <a:spAutoFit/>
          </a:bodyPr>
          <a:lstStyle>
            <a:lvl1pPr marL="0" indent="0">
              <a:buFontTx/>
              <a:buNone/>
              <a:defRPr sz="1800" b="1">
                <a:solidFill>
                  <a:schemeClr val="bg1"/>
                </a:solidFill>
              </a:defRPr>
            </a:lvl1pPr>
            <a:lvl2pPr marL="211138" indent="0">
              <a:buFontTx/>
              <a:buNone/>
              <a:defRPr/>
            </a:lvl2pPr>
            <a:lvl3pPr marL="396875" indent="0">
              <a:buFontTx/>
              <a:buNone/>
              <a:defRPr/>
            </a:lvl3pPr>
            <a:lvl4pPr marL="595313" indent="0">
              <a:buFontTx/>
              <a:buNone/>
              <a:defRPr/>
            </a:lvl4pPr>
            <a:lvl5pPr marL="793750" indent="0">
              <a:buFontTx/>
              <a:buNone/>
              <a:defRPr/>
            </a:lvl5pPr>
          </a:lstStyle>
          <a:p>
            <a:pPr lvl="0"/>
            <a:r>
              <a:rPr lang="en-US" dirty="0"/>
              <a:t>Click to edit DRAFT or Client Name</a:t>
            </a:r>
          </a:p>
        </p:txBody>
      </p:sp>
      <p:sp>
        <p:nvSpPr>
          <p:cNvPr id="14" name="Text Box 47"/>
          <p:cNvSpPr txBox="1">
            <a:spLocks noChangeArrowheads="1"/>
          </p:cNvSpPr>
          <p:nvPr/>
        </p:nvSpPr>
        <p:spPr bwMode="gray">
          <a:xfrm>
            <a:off x="133048" y="6578667"/>
            <a:ext cx="30780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635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dirty="0">
                <a:solidFill>
                  <a:srgbClr val="616365"/>
                </a:solidFill>
              </a:rPr>
              <a:t>Copyright © 2018 by The Segal Group, Inc. All rights reserved. </a:t>
            </a:r>
          </a:p>
        </p:txBody>
      </p:sp>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bwMode="gray">
          <a:xfrm>
            <a:off x="6107204" y="615352"/>
            <a:ext cx="2674334" cy="368127"/>
          </a:xfrm>
          <a:prstGeom prst="rect">
            <a:avLst/>
          </a:prstGeom>
        </p:spPr>
      </p:pic>
    </p:spTree>
    <p:extLst>
      <p:ext uri="{BB962C8B-B14F-4D97-AF65-F5344CB8AC3E}">
        <p14:creationId xmlns:p14="http://schemas.microsoft.com/office/powerpoint/2010/main" val="103245708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638FBCE-91B0-4326-ABE7-C5A781317D7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2DE3D15-A9B2-45A0-88BE-5AF5AD9A4C03}"/>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4EBDF3-083C-4157-921E-8C6C94281807}"/>
              </a:ext>
            </a:extLst>
          </p:cNvPr>
          <p:cNvSpPr>
            <a:spLocks noGrp="1"/>
          </p:cNvSpPr>
          <p:nvPr>
            <p:ph type="dt" sz="half" idx="10"/>
          </p:nvPr>
        </p:nvSpPr>
        <p:spPr/>
        <p:txBody>
          <a:bodyPr/>
          <a:lstStyle/>
          <a:p>
            <a:fld id="{F18C9405-25E1-49B2-A3E4-F68762B84F9C}" type="datetimeFigureOut">
              <a:rPr lang="en-US" smtClean="0"/>
              <a:t>6/15/2021</a:t>
            </a:fld>
            <a:endParaRPr lang="en-US"/>
          </a:p>
        </p:txBody>
      </p:sp>
      <p:sp>
        <p:nvSpPr>
          <p:cNvPr id="5" name="Footer Placeholder 4">
            <a:extLst>
              <a:ext uri="{FF2B5EF4-FFF2-40B4-BE49-F238E27FC236}">
                <a16:creationId xmlns:a16="http://schemas.microsoft.com/office/drawing/2014/main" id="{6E7FC847-8858-4C4D-AAA4-8987F9CEC3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098742B-608D-4165-99EF-5698F9AAEA3A}"/>
              </a:ext>
            </a:extLst>
          </p:cNvPr>
          <p:cNvSpPr>
            <a:spLocks noGrp="1"/>
          </p:cNvSpPr>
          <p:nvPr>
            <p:ph type="sldNum" sz="quarter" idx="12"/>
          </p:nvPr>
        </p:nvSpPr>
        <p:spPr/>
        <p:txBody>
          <a:bodyPr/>
          <a:lstStyle/>
          <a:p>
            <a:fld id="{69D2E05C-39F9-4B11-B980-155B30A81517}" type="slidenum">
              <a:rPr lang="en-US" smtClean="0"/>
              <a:t>‹#›</a:t>
            </a:fld>
            <a:endParaRPr lang="en-US"/>
          </a:p>
        </p:txBody>
      </p:sp>
    </p:spTree>
    <p:extLst>
      <p:ext uri="{BB962C8B-B14F-4D97-AF65-F5344CB8AC3E}">
        <p14:creationId xmlns:p14="http://schemas.microsoft.com/office/powerpoint/2010/main" val="1014399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1_Section_Page">
    <p:spTree>
      <p:nvGrpSpPr>
        <p:cNvPr id="1" name=""/>
        <p:cNvGrpSpPr/>
        <p:nvPr/>
      </p:nvGrpSpPr>
      <p:grpSpPr>
        <a:xfrm>
          <a:off x="0" y="0"/>
          <a:ext cx="0" cy="0"/>
          <a:chOff x="0" y="0"/>
          <a:chExt cx="0" cy="0"/>
        </a:xfrm>
      </p:grpSpPr>
      <p:pic>
        <p:nvPicPr>
          <p:cNvPr id="22" name="Picture 2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3593" y="0"/>
            <a:ext cx="3200407" cy="2743206"/>
          </a:xfrm>
          <a:prstGeom prst="rect">
            <a:avLst/>
          </a:prstGeom>
        </p:spPr>
      </p:pic>
      <p:pic>
        <p:nvPicPr>
          <p:cNvPr id="24" name="Picture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70109"/>
            <a:ext cx="1847092" cy="1179578"/>
          </a:xfrm>
          <a:prstGeom prst="rect">
            <a:avLst/>
          </a:prstGeom>
        </p:spPr>
      </p:pic>
      <p:sp>
        <p:nvSpPr>
          <p:cNvPr id="3" name="Text Placeholder 2"/>
          <p:cNvSpPr>
            <a:spLocks noGrp="1"/>
          </p:cNvSpPr>
          <p:nvPr>
            <p:ph type="body" sz="quarter" idx="10" hasCustomPrompt="1"/>
          </p:nvPr>
        </p:nvSpPr>
        <p:spPr>
          <a:xfrm>
            <a:off x="152399" y="1295400"/>
            <a:ext cx="8229601" cy="5078104"/>
          </a:xfrm>
        </p:spPr>
        <p:txBody>
          <a:bodyPr/>
          <a:lstStyle>
            <a:lvl1pPr marL="342900" indent="-342900">
              <a:buFont typeface="+mj-lt"/>
              <a:buNone/>
              <a:defRPr sz="2000" b="0">
                <a:latin typeface="Arial Black" pitchFamily="34" charset="0"/>
              </a:defRPr>
            </a:lvl1pPr>
            <a:lvl2pPr marL="569913" indent="-212725">
              <a:buClr>
                <a:schemeClr val="accent5"/>
              </a:buClr>
              <a:defRPr sz="2000" b="1"/>
            </a:lvl2pPr>
            <a:lvl3pPr marL="914400" indent="-223838">
              <a:buClr>
                <a:schemeClr val="accent5"/>
              </a:buClr>
              <a:defRPr sz="2000" b="1"/>
            </a:lvl3pPr>
            <a:lvl4pPr marL="1258888" indent="-231775">
              <a:buClr>
                <a:schemeClr val="accent5"/>
              </a:buClr>
              <a:defRPr sz="2000" b="1"/>
            </a:lvl4pPr>
            <a:lvl5pPr marL="1484313" indent="-225425">
              <a:buClr>
                <a:schemeClr val="accent5"/>
              </a:buClr>
              <a:defRPr sz="2000" b="1"/>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8322211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7654" y="990600"/>
            <a:ext cx="8915400" cy="5257800"/>
          </a:xfrm>
          <a:prstGeom prst="rect">
            <a:avLst/>
          </a:prstGeom>
        </p:spPr>
        <p:txBody>
          <a:bodyPr/>
          <a:lstStyle>
            <a:lvl1pPr>
              <a:buClr>
                <a:schemeClr val="accent5"/>
              </a:buClr>
              <a:defRPr/>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4" name="Straight Connector 3"/>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Tree>
    <p:extLst>
      <p:ext uri="{BB962C8B-B14F-4D97-AF65-F5344CB8AC3E}">
        <p14:creationId xmlns:p14="http://schemas.microsoft.com/office/powerpoint/2010/main" val="26843796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52117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6" name="Straight Connector 5"/>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7276669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_Four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7654" y="990600"/>
            <a:ext cx="4343400" cy="2468563"/>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715854" y="990600"/>
            <a:ext cx="4267200" cy="2459010"/>
          </a:xfrm>
          <a:prstGeom prst="rect">
            <a:avLst/>
          </a:prstGeom>
        </p:spPr>
        <p:txBody>
          <a:bodyPr/>
          <a:lstStyle>
            <a:lvl1pPr>
              <a:buClr>
                <a:schemeClr val="accent5"/>
              </a:buClr>
              <a:defRPr sz="1400"/>
            </a:lvl1pPr>
            <a:lvl2pPr>
              <a:defRPr sz="1400"/>
            </a:lvl2pPr>
            <a:lvl3pPr>
              <a:defRPr sz="1400"/>
            </a:lvl3pPr>
            <a:lvl4pPr>
              <a:defRPr sz="1400"/>
            </a:lvl4pPr>
            <a:lvl5pPr>
              <a:defRPr sz="14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10"/>
          </p:nvPr>
        </p:nvSpPr>
        <p:spPr>
          <a:xfrm>
            <a:off x="67654" y="3581400"/>
            <a:ext cx="43434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Content Placeholder 8"/>
          <p:cNvSpPr>
            <a:spLocks noGrp="1"/>
          </p:cNvSpPr>
          <p:nvPr>
            <p:ph sz="quarter" idx="11"/>
          </p:nvPr>
        </p:nvSpPr>
        <p:spPr>
          <a:xfrm>
            <a:off x="4715854" y="3581400"/>
            <a:ext cx="4267200" cy="2667000"/>
          </a:xfrm>
        </p:spPr>
        <p:txBody>
          <a:bodyPr/>
          <a:lstStyle>
            <a:lvl1pPr>
              <a:buClr>
                <a:schemeClr val="accent5"/>
              </a:buClr>
              <a:defRPr sz="1400"/>
            </a:lvl1pPr>
            <a:lvl2pPr>
              <a:defRPr sz="1400"/>
            </a:lvl2pPr>
            <a:lvl3pPr>
              <a:defRPr sz="14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776679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Text Placeholder 2"/>
          <p:cNvSpPr>
            <a:spLocks noGrp="1"/>
          </p:cNvSpPr>
          <p:nvPr>
            <p:ph type="body" idx="1"/>
          </p:nvPr>
        </p:nvSpPr>
        <p:spPr>
          <a:xfrm>
            <a:off x="76200" y="990600"/>
            <a:ext cx="4361471" cy="639762"/>
          </a:xfrm>
          <a:prstGeom prst="rect">
            <a:avLst/>
          </a:prstGeom>
        </p:spPr>
        <p:txBody>
          <a:bodyPr anchor="b"/>
          <a:lstStyle>
            <a:lvl1pPr marL="214313" indent="-214313">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3"/>
          <p:cNvSpPr>
            <a:spLocks noGrp="1"/>
          </p:cNvSpPr>
          <p:nvPr>
            <p:ph sz="half" idx="2"/>
          </p:nvPr>
        </p:nvSpPr>
        <p:spPr>
          <a:xfrm>
            <a:off x="67654" y="1676400"/>
            <a:ext cx="4343400"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ext Placeholder 4"/>
          <p:cNvSpPr>
            <a:spLocks noGrp="1"/>
          </p:cNvSpPr>
          <p:nvPr>
            <p:ph type="body" sz="quarter" idx="3"/>
          </p:nvPr>
        </p:nvSpPr>
        <p:spPr>
          <a:xfrm>
            <a:off x="4648200" y="990600"/>
            <a:ext cx="4370996" cy="639762"/>
          </a:xfrm>
          <a:prstGeom prst="rect">
            <a:avLst/>
          </a:prstGeom>
        </p:spPr>
        <p:txBody>
          <a:bodyPr anchor="b"/>
          <a:lstStyle>
            <a:lvl1pPr marL="204788" indent="-204788">
              <a:buFont typeface="Arial" pitchFamily="34" charset="0"/>
              <a:buChar char=" "/>
              <a:defRPr sz="1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p:cNvSpPr>
            <a:spLocks noGrp="1"/>
          </p:cNvSpPr>
          <p:nvPr>
            <p:ph sz="quarter" idx="4"/>
          </p:nvPr>
        </p:nvSpPr>
        <p:spPr>
          <a:xfrm>
            <a:off x="4645025" y="1676400"/>
            <a:ext cx="4346575" cy="4800600"/>
          </a:xfrm>
          <a:prstGeom prst="rect">
            <a:avLst/>
          </a:prstGeom>
        </p:spPr>
        <p:txBody>
          <a:bodyPr/>
          <a:lstStyle>
            <a:lvl1pPr>
              <a:defRPr sz="1400"/>
            </a:lvl1pPr>
            <a:lvl2pPr>
              <a:defRPr sz="1400"/>
            </a:lvl2pPr>
            <a:lvl3pPr>
              <a:defRPr sz="1400"/>
            </a:lvl3pPr>
            <a:lvl4pPr>
              <a:defRPr sz="1400"/>
            </a:lvl4pPr>
            <a:lvl5pPr>
              <a:defRPr sz="14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8" name="Straight Connector 7"/>
          <p:cNvCxnSpPr/>
          <p:nvPr/>
        </p:nvCxnSpPr>
        <p:spPr bwMode="auto">
          <a:xfrm>
            <a:off x="379562" y="855663"/>
            <a:ext cx="8764438" cy="0"/>
          </a:xfrm>
          <a:prstGeom prst="line">
            <a:avLst/>
          </a:prstGeom>
          <a:solidFill>
            <a:schemeClr val="accent1"/>
          </a:solidFill>
          <a:ln w="19050" cap="flat" cmpd="sng" algn="ctr">
            <a:solidFill>
              <a:schemeClr val="accent4"/>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9769637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7.jp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sp>
        <p:nvSpPr>
          <p:cNvPr id="2" name="Rectangle 3"/>
          <p:cNvSpPr>
            <a:spLocks noGrp="1" noChangeArrowheads="1"/>
          </p:cNvSpPr>
          <p:nvPr>
            <p:ph type="body" idx="1"/>
          </p:nvPr>
        </p:nvSpPr>
        <p:spPr bwMode="auto">
          <a:xfrm>
            <a:off x="67654" y="990600"/>
            <a:ext cx="8915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Rectangle 2"/>
          <p:cNvSpPr>
            <a:spLocks noGrp="1" noChangeArrowheads="1"/>
          </p:cNvSpPr>
          <p:nvPr>
            <p:ph type="title"/>
          </p:nvPr>
        </p:nvSpPr>
        <p:spPr bwMode="auto">
          <a:xfrm>
            <a:off x="276224" y="76200"/>
            <a:ext cx="871537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 name="Slide Number Placeholder 7"/>
          <p:cNvSpPr txBox="1">
            <a:spLocks/>
          </p:cNvSpPr>
          <p:nvPr/>
        </p:nvSpPr>
        <p:spPr>
          <a:xfrm>
            <a:off x="8578971" y="6616757"/>
            <a:ext cx="547777" cy="225484"/>
          </a:xfrm>
          <a:prstGeom prst="rect">
            <a:avLst/>
          </a:prstGeom>
          <a:ln>
            <a:noFill/>
          </a:ln>
        </p:spPr>
        <p:txBody>
          <a:bodyPr vert="horz" lIns="91440" tIns="45720" rIns="91440" bIns="45720" rtlCol="0" anchor="ctr"/>
          <a:lstStyle>
            <a:defPPr>
              <a:defRPr lang="en-US"/>
            </a:defPPr>
            <a:lvl1pPr algn="r" rtl="0" fontAlgn="base">
              <a:lnSpc>
                <a:spcPct val="90000"/>
              </a:lnSpc>
              <a:spcBef>
                <a:spcPct val="50000"/>
              </a:spcBef>
              <a:spcAft>
                <a:spcPct val="0"/>
              </a:spcAft>
              <a:defRPr sz="1000" kern="1200">
                <a:solidFill>
                  <a:schemeClr val="tx1"/>
                </a:solidFill>
                <a:latin typeface="Arial" charset="0"/>
                <a:ea typeface="+mn-ea"/>
                <a:cs typeface="+mn-cs"/>
              </a:defRPr>
            </a:lvl1pPr>
            <a:lvl2pPr marL="457200" algn="l" rtl="0" fontAlgn="base">
              <a:lnSpc>
                <a:spcPct val="90000"/>
              </a:lnSpc>
              <a:spcBef>
                <a:spcPct val="50000"/>
              </a:spcBef>
              <a:spcAft>
                <a:spcPct val="0"/>
              </a:spcAft>
              <a:defRPr sz="1600" kern="1200">
                <a:solidFill>
                  <a:schemeClr val="tx1"/>
                </a:solidFill>
                <a:latin typeface="Arial" charset="0"/>
                <a:ea typeface="+mn-ea"/>
                <a:cs typeface="+mn-cs"/>
              </a:defRPr>
            </a:lvl2pPr>
            <a:lvl3pPr marL="914400" algn="l" rtl="0" fontAlgn="base">
              <a:lnSpc>
                <a:spcPct val="90000"/>
              </a:lnSpc>
              <a:spcBef>
                <a:spcPct val="50000"/>
              </a:spcBef>
              <a:spcAft>
                <a:spcPct val="0"/>
              </a:spcAft>
              <a:defRPr sz="1600" kern="1200">
                <a:solidFill>
                  <a:schemeClr val="tx1"/>
                </a:solidFill>
                <a:latin typeface="Arial" charset="0"/>
                <a:ea typeface="+mn-ea"/>
                <a:cs typeface="+mn-cs"/>
              </a:defRPr>
            </a:lvl3pPr>
            <a:lvl4pPr marL="1371600" algn="l" rtl="0" fontAlgn="base">
              <a:lnSpc>
                <a:spcPct val="90000"/>
              </a:lnSpc>
              <a:spcBef>
                <a:spcPct val="50000"/>
              </a:spcBef>
              <a:spcAft>
                <a:spcPct val="0"/>
              </a:spcAft>
              <a:defRPr sz="1600" kern="1200">
                <a:solidFill>
                  <a:schemeClr val="tx1"/>
                </a:solidFill>
                <a:latin typeface="Arial" charset="0"/>
                <a:ea typeface="+mn-ea"/>
                <a:cs typeface="+mn-cs"/>
              </a:defRPr>
            </a:lvl4pPr>
            <a:lvl5pPr marL="1828800" algn="l" rtl="0" fontAlgn="base">
              <a:lnSpc>
                <a:spcPct val="90000"/>
              </a:lnSpc>
              <a:spcBef>
                <a:spcPct val="5000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fld id="{296C8835-0D17-40BE-AF3A-B681D566BC72}" type="slidenum">
              <a:rPr lang="en-US" smtClean="0">
                <a:solidFill>
                  <a:prstClr val="black"/>
                </a:solidFill>
              </a:rPr>
              <a:pPr/>
              <a:t>‹#›</a:t>
            </a:fld>
            <a:endParaRPr lang="en-US" dirty="0">
              <a:solidFill>
                <a:prstClr val="black"/>
              </a:solidFill>
            </a:endParaRPr>
          </a:p>
        </p:txBody>
      </p:sp>
      <p:pic>
        <p:nvPicPr>
          <p:cNvPr id="8" name="Picture 7"/>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7154692" y="6597294"/>
            <a:ext cx="1591056" cy="219012"/>
          </a:xfrm>
          <a:prstGeom prst="rect">
            <a:avLst/>
          </a:prstGeom>
        </p:spPr>
      </p:pic>
    </p:spTree>
    <p:extLst>
      <p:ext uri="{BB962C8B-B14F-4D97-AF65-F5344CB8AC3E}">
        <p14:creationId xmlns:p14="http://schemas.microsoft.com/office/powerpoint/2010/main" val="390357866"/>
      </p:ext>
    </p:extLst>
  </p:cSld>
  <p:clrMap bg1="lt1" tx1="dk1" bg2="lt2" tx2="dk2" accent1="accent1" accent2="accent2" accent3="accent3" accent4="accent4" accent5="accent5" accent6="accent6" hlink="hlink" folHlink="folHlink"/>
  <p:sldLayoutIdLst>
    <p:sldLayoutId id="2147484344" r:id="rId1"/>
    <p:sldLayoutId id="2147484345" r:id="rId2"/>
    <p:sldLayoutId id="2147484346" r:id="rId3"/>
    <p:sldLayoutId id="2147484347" r:id="rId4"/>
    <p:sldLayoutId id="2147484348" r:id="rId5"/>
    <p:sldLayoutId id="2147484349" r:id="rId6"/>
    <p:sldLayoutId id="2147484350" r:id="rId7"/>
    <p:sldLayoutId id="2147484351" r:id="rId8"/>
    <p:sldLayoutId id="2147484352" r:id="rId9"/>
    <p:sldLayoutId id="2147484353" r:id="rId10"/>
    <p:sldLayoutId id="2147484354" r:id="rId11"/>
    <p:sldLayoutId id="2147484355" r:id="rId12"/>
    <p:sldLayoutId id="2147484356" r:id="rId13"/>
    <p:sldLayoutId id="2147484357" r:id="rId14"/>
    <p:sldLayoutId id="2147484358" r:id="rId15"/>
    <p:sldLayoutId id="2147484359" r:id="rId16"/>
    <p:sldLayoutId id="2147484360" r:id="rId17"/>
    <p:sldLayoutId id="2147484361" r:id="rId18"/>
  </p:sldLayoutIdLst>
  <p:hf sldNum="0" hdr="0" ftr="0" dt="0"/>
  <p:txStyles>
    <p:titleStyle>
      <a:lvl1pPr algn="l" rtl="0" eaLnBrk="1" fontAlgn="base" hangingPunct="1">
        <a:lnSpc>
          <a:spcPct val="90000"/>
        </a:lnSpc>
        <a:spcBef>
          <a:spcPct val="0"/>
        </a:spcBef>
        <a:spcAft>
          <a:spcPct val="0"/>
        </a:spcAft>
        <a:defRPr sz="2200" b="1">
          <a:solidFill>
            <a:schemeClr val="tx2"/>
          </a:solidFill>
          <a:latin typeface="+mj-lt"/>
          <a:ea typeface="+mj-ea"/>
          <a:cs typeface="+mj-cs"/>
        </a:defRPr>
      </a:lvl1pPr>
      <a:lvl2pPr algn="l" rtl="0" eaLnBrk="1" fontAlgn="base" hangingPunct="1">
        <a:lnSpc>
          <a:spcPct val="90000"/>
        </a:lnSpc>
        <a:spcBef>
          <a:spcPct val="0"/>
        </a:spcBef>
        <a:spcAft>
          <a:spcPct val="0"/>
        </a:spcAft>
        <a:defRPr sz="2200" b="1">
          <a:solidFill>
            <a:schemeClr val="tx2"/>
          </a:solidFill>
          <a:latin typeface="Arial" charset="0"/>
        </a:defRPr>
      </a:lvl2pPr>
      <a:lvl3pPr algn="l" rtl="0" eaLnBrk="1" fontAlgn="base" hangingPunct="1">
        <a:lnSpc>
          <a:spcPct val="90000"/>
        </a:lnSpc>
        <a:spcBef>
          <a:spcPct val="0"/>
        </a:spcBef>
        <a:spcAft>
          <a:spcPct val="0"/>
        </a:spcAft>
        <a:defRPr sz="2200" b="1">
          <a:solidFill>
            <a:schemeClr val="tx2"/>
          </a:solidFill>
          <a:latin typeface="Arial" charset="0"/>
        </a:defRPr>
      </a:lvl3pPr>
      <a:lvl4pPr algn="l" rtl="0" eaLnBrk="1" fontAlgn="base" hangingPunct="1">
        <a:lnSpc>
          <a:spcPct val="90000"/>
        </a:lnSpc>
        <a:spcBef>
          <a:spcPct val="0"/>
        </a:spcBef>
        <a:spcAft>
          <a:spcPct val="0"/>
        </a:spcAft>
        <a:defRPr sz="2200" b="1">
          <a:solidFill>
            <a:schemeClr val="tx2"/>
          </a:solidFill>
          <a:latin typeface="Arial" charset="0"/>
        </a:defRPr>
      </a:lvl4pPr>
      <a:lvl5pPr algn="l" rtl="0" eaLnBrk="1" fontAlgn="base" hangingPunct="1">
        <a:lnSpc>
          <a:spcPct val="90000"/>
        </a:lnSpc>
        <a:spcBef>
          <a:spcPct val="0"/>
        </a:spcBef>
        <a:spcAft>
          <a:spcPct val="0"/>
        </a:spcAft>
        <a:defRPr sz="2200" b="1">
          <a:solidFill>
            <a:schemeClr val="tx2"/>
          </a:solidFill>
          <a:latin typeface="Arial" charset="0"/>
        </a:defRPr>
      </a:lvl5pPr>
      <a:lvl6pPr marL="457200" algn="l" rtl="0" eaLnBrk="1" fontAlgn="base" hangingPunct="1">
        <a:lnSpc>
          <a:spcPct val="90000"/>
        </a:lnSpc>
        <a:spcBef>
          <a:spcPct val="0"/>
        </a:spcBef>
        <a:spcAft>
          <a:spcPct val="0"/>
        </a:spcAft>
        <a:defRPr sz="2200" b="1">
          <a:solidFill>
            <a:schemeClr val="tx2"/>
          </a:solidFill>
          <a:latin typeface="Arial" charset="0"/>
        </a:defRPr>
      </a:lvl6pPr>
      <a:lvl7pPr marL="914400" algn="l" rtl="0" eaLnBrk="1" fontAlgn="base" hangingPunct="1">
        <a:lnSpc>
          <a:spcPct val="90000"/>
        </a:lnSpc>
        <a:spcBef>
          <a:spcPct val="0"/>
        </a:spcBef>
        <a:spcAft>
          <a:spcPct val="0"/>
        </a:spcAft>
        <a:defRPr sz="2200" b="1">
          <a:solidFill>
            <a:schemeClr val="tx2"/>
          </a:solidFill>
          <a:latin typeface="Arial" charset="0"/>
        </a:defRPr>
      </a:lvl7pPr>
      <a:lvl8pPr marL="1371600" algn="l" rtl="0" eaLnBrk="1" fontAlgn="base" hangingPunct="1">
        <a:lnSpc>
          <a:spcPct val="90000"/>
        </a:lnSpc>
        <a:spcBef>
          <a:spcPct val="0"/>
        </a:spcBef>
        <a:spcAft>
          <a:spcPct val="0"/>
        </a:spcAft>
        <a:defRPr sz="2200" b="1">
          <a:solidFill>
            <a:schemeClr val="tx2"/>
          </a:solidFill>
          <a:latin typeface="Arial" charset="0"/>
        </a:defRPr>
      </a:lvl8pPr>
      <a:lvl9pPr marL="1828800" algn="l" rtl="0" eaLnBrk="1" fontAlgn="base" hangingPunct="1">
        <a:lnSpc>
          <a:spcPct val="90000"/>
        </a:lnSpc>
        <a:spcBef>
          <a:spcPct val="0"/>
        </a:spcBef>
        <a:spcAft>
          <a:spcPct val="0"/>
        </a:spcAft>
        <a:defRPr sz="2200" b="1">
          <a:solidFill>
            <a:schemeClr val="tx2"/>
          </a:solidFill>
          <a:latin typeface="Arial" charset="0"/>
        </a:defRPr>
      </a:lvl9pPr>
    </p:titleStyle>
    <p:bodyStyle>
      <a:lvl1pPr marL="209550" indent="-209550" algn="l" rtl="0" eaLnBrk="1" fontAlgn="base" hangingPunct="1">
        <a:lnSpc>
          <a:spcPct val="90000"/>
        </a:lnSpc>
        <a:spcBef>
          <a:spcPct val="65000"/>
        </a:spcBef>
        <a:spcAft>
          <a:spcPct val="0"/>
        </a:spcAft>
        <a:buClr>
          <a:schemeClr val="accent5"/>
        </a:buClr>
        <a:buFont typeface="Wingdings" pitchFamily="34" charset="2"/>
        <a:buChar char="Ø"/>
        <a:defRPr sz="1600">
          <a:solidFill>
            <a:schemeClr val="tx1"/>
          </a:solidFill>
          <a:latin typeface="+mn-lt"/>
          <a:ea typeface="+mn-ea"/>
          <a:cs typeface="+mn-cs"/>
        </a:defRPr>
      </a:lvl1pPr>
      <a:lvl2pPr marL="395288" indent="-184150" algn="l" rtl="0" eaLnBrk="1" fontAlgn="base" hangingPunct="1">
        <a:lnSpc>
          <a:spcPct val="90000"/>
        </a:lnSpc>
        <a:spcBef>
          <a:spcPct val="30000"/>
        </a:spcBef>
        <a:spcAft>
          <a:spcPct val="0"/>
        </a:spcAft>
        <a:buClr>
          <a:schemeClr val="accent5"/>
        </a:buClr>
        <a:buFont typeface="Symbol" pitchFamily="82" charset="2"/>
        <a:buChar char="·"/>
        <a:defRPr sz="1600">
          <a:solidFill>
            <a:schemeClr val="tx1"/>
          </a:solidFill>
          <a:latin typeface="+mn-lt"/>
        </a:defRPr>
      </a:lvl2pPr>
      <a:lvl3pPr marL="593725"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3pPr>
      <a:lvl4pPr marL="792163" indent="-196850" algn="l" rtl="0" eaLnBrk="1" fontAlgn="base" hangingPunct="1">
        <a:lnSpc>
          <a:spcPct val="90000"/>
        </a:lnSpc>
        <a:spcBef>
          <a:spcPct val="15000"/>
        </a:spcBef>
        <a:spcAft>
          <a:spcPct val="0"/>
        </a:spcAft>
        <a:buClr>
          <a:schemeClr val="accent5"/>
        </a:buClr>
        <a:buChar char="»"/>
        <a:defRPr sz="1600">
          <a:solidFill>
            <a:schemeClr val="tx1"/>
          </a:solidFill>
          <a:latin typeface="+mn-lt"/>
        </a:defRPr>
      </a:lvl4pPr>
      <a:lvl5pPr marL="977900" indent="-184150" algn="l" rtl="0" eaLnBrk="1" fontAlgn="base" hangingPunct="1">
        <a:lnSpc>
          <a:spcPct val="90000"/>
        </a:lnSpc>
        <a:spcBef>
          <a:spcPct val="15000"/>
        </a:spcBef>
        <a:spcAft>
          <a:spcPct val="0"/>
        </a:spcAft>
        <a:buClr>
          <a:schemeClr val="accent5"/>
        </a:buClr>
        <a:buChar char="›"/>
        <a:defRPr sz="1600">
          <a:solidFill>
            <a:schemeClr val="tx1"/>
          </a:solidFill>
          <a:latin typeface="+mn-lt"/>
        </a:defRPr>
      </a:lvl5pPr>
      <a:lvl6pPr marL="14351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6pPr>
      <a:lvl7pPr marL="18923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7pPr>
      <a:lvl8pPr marL="23495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8pPr>
      <a:lvl9pPr marL="2806700" indent="-184150" algn="l" rtl="0" eaLnBrk="1" fontAlgn="base" hangingPunct="1">
        <a:lnSpc>
          <a:spcPct val="90000"/>
        </a:lnSpc>
        <a:spcBef>
          <a:spcPct val="15000"/>
        </a:spcBef>
        <a:spcAft>
          <a:spcPct val="0"/>
        </a:spcAft>
        <a:buClr>
          <a:schemeClr val="folHlink"/>
        </a:buClr>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0" name="Rectangle 9"/>
          <p:cNvSpPr/>
          <p:nvPr/>
        </p:nvSpPr>
        <p:spPr>
          <a:xfrm>
            <a:off x="0" y="2015734"/>
            <a:ext cx="9144000" cy="4079520"/>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l="12500" t="1538" r="12500" b="-1538"/>
          <a:stretch/>
        </p:blipFill>
        <p:spPr>
          <a:xfrm>
            <a:off x="-1" y="6095253"/>
            <a:ext cx="9144001" cy="774727"/>
          </a:xfrm>
          <a:prstGeom prst="rect">
            <a:avLst/>
          </a:prstGeom>
        </p:spPr>
      </p:pic>
      <p:cxnSp>
        <p:nvCxnSpPr>
          <p:cNvPr id="13" name="Straight Connector 12"/>
          <p:cNvCxnSpPr/>
          <p:nvPr/>
        </p:nvCxnSpPr>
        <p:spPr>
          <a:xfrm>
            <a:off x="0" y="6101127"/>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443491" y="804520"/>
            <a:ext cx="6571343"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43491" y="2015733"/>
            <a:ext cx="6571343"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646542" y="330370"/>
            <a:ext cx="2368292"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9939ED1-20B6-486E-AD1A-0AF57D3268A8}" type="datetime1">
              <a:rPr lang="en-US" smtClean="0"/>
              <a:t>6/15/2021</a:t>
            </a:fld>
            <a:endParaRPr lang="en-US" dirty="0"/>
          </a:p>
        </p:txBody>
      </p:sp>
      <p:sp>
        <p:nvSpPr>
          <p:cNvPr id="5" name="Footer Placeholder 4"/>
          <p:cNvSpPr>
            <a:spLocks noGrp="1"/>
          </p:cNvSpPr>
          <p:nvPr>
            <p:ph type="ftr" sz="quarter" idx="3"/>
          </p:nvPr>
        </p:nvSpPr>
        <p:spPr>
          <a:xfrm>
            <a:off x="1443491" y="329308"/>
            <a:ext cx="4034004"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7725" y="798973"/>
            <a:ext cx="795746"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spTree>
    <p:extLst>
      <p:ext uri="{BB962C8B-B14F-4D97-AF65-F5344CB8AC3E}">
        <p14:creationId xmlns:p14="http://schemas.microsoft.com/office/powerpoint/2010/main" val="3646056018"/>
      </p:ext>
    </p:extLst>
  </p:cSld>
  <p:clrMap bg1="lt1" tx1="dk1" bg2="lt2" tx2="dk2" accent1="accent1" accent2="accent2" accent3="accent3" accent4="accent4" accent5="accent5" accent6="accent6" hlink="hlink" folHlink="folHlink"/>
  <p:sldLayoutIdLst>
    <p:sldLayoutId id="2147484399" r:id="rId1"/>
    <p:sldLayoutId id="2147484400" r:id="rId2"/>
    <p:sldLayoutId id="2147484401" r:id="rId3"/>
    <p:sldLayoutId id="2147484402" r:id="rId4"/>
    <p:sldLayoutId id="2147484403" r:id="rId5"/>
    <p:sldLayoutId id="2147484404" r:id="rId6"/>
    <p:sldLayoutId id="2147484405" r:id="rId7"/>
    <p:sldLayoutId id="2147484406" r:id="rId8"/>
    <p:sldLayoutId id="2147484407" r:id="rId9"/>
    <p:sldLayoutId id="2147484408" r:id="rId10"/>
    <p:sldLayoutId id="2147484409" r:id="rId11"/>
  </p:sldLayoutIdLst>
  <p:hf sldNum="0" hdr="0"/>
  <p:txStyles>
    <p:title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685800" rtl="0" eaLnBrk="1" latinLnBrk="0" hangingPunct="1">
        <a:lnSpc>
          <a:spcPct val="120000"/>
        </a:lnSpc>
        <a:spcBef>
          <a:spcPts val="1000"/>
        </a:spcBef>
        <a:buClr>
          <a:schemeClr val="accent1"/>
        </a:buClr>
        <a:buSzPct val="100000"/>
        <a:buFont typeface="Arial" panose="020B0604020202020204" pitchFamily="34" charset="0"/>
        <a:buChar char="•"/>
        <a:defRPr sz="2000" kern="1200" cap="none">
          <a:solidFill>
            <a:schemeClr val="tx1"/>
          </a:solidFill>
          <a:effectLst/>
          <a:latin typeface="+mn-lt"/>
          <a:ea typeface="+mn-ea"/>
          <a:cs typeface="+mn-cs"/>
        </a:defRPr>
      </a:lvl1pPr>
      <a:lvl2pPr marL="6858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baseline="0">
          <a:solidFill>
            <a:schemeClr val="tx1"/>
          </a:solidFill>
          <a:effectLst/>
          <a:latin typeface="+mn-lt"/>
          <a:ea typeface="+mn-ea"/>
          <a:cs typeface="+mn-cs"/>
        </a:defRPr>
      </a:lvl2pPr>
      <a:lvl3pPr marL="11430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600" kern="1200" cap="none">
          <a:solidFill>
            <a:schemeClr val="tx1"/>
          </a:solidFill>
          <a:effectLst/>
          <a:latin typeface="+mn-lt"/>
          <a:ea typeface="+mn-ea"/>
          <a:cs typeface="+mn-cs"/>
        </a:defRPr>
      </a:lvl3pPr>
      <a:lvl4pPr marL="16002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685800" rtl="0" eaLnBrk="1" latinLnBrk="0" hangingPunct="1">
        <a:lnSpc>
          <a:spcPct val="120000"/>
        </a:lnSpc>
        <a:spcBef>
          <a:spcPts val="500"/>
        </a:spcBef>
        <a:buClr>
          <a:schemeClr val="accent1"/>
        </a:buClr>
        <a:buSzPct val="100000"/>
        <a:buFont typeface="Arial" panose="020B0604020202020204" pitchFamily="34" charset="0"/>
        <a:buChar char="•"/>
        <a:defRPr sz="1200" kern="1200" cap="none">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54417B-3147-44E0-AB85-9C778E53F680}"/>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B7A1BAA-404F-46E8-9996-58F91DBDC18D}"/>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9D13577-9969-4F6B-BA46-3CFC0160430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18C9405-25E1-49B2-A3E4-F68762B84F9C}" type="datetimeFigureOut">
              <a:rPr lang="en-US" smtClean="0"/>
              <a:t>6/15/2021</a:t>
            </a:fld>
            <a:endParaRPr lang="en-US"/>
          </a:p>
        </p:txBody>
      </p:sp>
      <p:sp>
        <p:nvSpPr>
          <p:cNvPr id="5" name="Footer Placeholder 4">
            <a:extLst>
              <a:ext uri="{FF2B5EF4-FFF2-40B4-BE49-F238E27FC236}">
                <a16:creationId xmlns:a16="http://schemas.microsoft.com/office/drawing/2014/main" id="{0D98CC26-3810-4BF2-9C30-64F6801AAC8F}"/>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CCE94F4-E433-4CF0-92C4-BF7CD01F5FF7}"/>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69D2E05C-39F9-4B11-B980-155B30A81517}" type="slidenum">
              <a:rPr lang="en-US" smtClean="0"/>
              <a:t>‹#›</a:t>
            </a:fld>
            <a:endParaRPr lang="en-US"/>
          </a:p>
        </p:txBody>
      </p:sp>
    </p:spTree>
    <p:extLst>
      <p:ext uri="{BB962C8B-B14F-4D97-AF65-F5344CB8AC3E}">
        <p14:creationId xmlns:p14="http://schemas.microsoft.com/office/powerpoint/2010/main" val="1651599985"/>
      </p:ext>
    </p:extLst>
  </p:cSld>
  <p:clrMap bg1="lt1" tx1="dk1" bg2="lt2" tx2="dk2" accent1="accent1" accent2="accent2" accent3="accent3" accent4="accent4" accent5="accent5" accent6="accent6" hlink="hlink" folHlink="folHlink"/>
  <p:sldLayoutIdLst>
    <p:sldLayoutId id="2147484411" r:id="rId1"/>
    <p:sldLayoutId id="2147484412" r:id="rId2"/>
    <p:sldLayoutId id="2147484413" r:id="rId3"/>
    <p:sldLayoutId id="2147484414" r:id="rId4"/>
    <p:sldLayoutId id="2147484415" r:id="rId5"/>
    <p:sldLayoutId id="2147484416" r:id="rId6"/>
    <p:sldLayoutId id="2147484417" r:id="rId7"/>
    <p:sldLayoutId id="2147484418" r:id="rId8"/>
    <p:sldLayoutId id="2147484419" r:id="rId9"/>
    <p:sldLayoutId id="2147484420" r:id="rId10"/>
    <p:sldLayoutId id="214748442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9.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6.xml"/><Relationship Id="rId4" Type="http://schemas.openxmlformats.org/officeDocument/2006/relationships/image" Target="../media/image22.jpeg"/></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Layout" Target="../slideLayouts/slideLayout26.xml"/><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26.xml"/><Relationship Id="rId5" Type="http://schemas.openxmlformats.org/officeDocument/2006/relationships/image" Target="../media/image27.jpeg"/><Relationship Id="rId4" Type="http://schemas.openxmlformats.org/officeDocument/2006/relationships/image" Target="../media/image26.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6.xml"/><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26.xml"/><Relationship Id="rId4" Type="http://schemas.openxmlformats.org/officeDocument/2006/relationships/image" Target="../media/image33.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30.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1.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1.xml"/></Relationships>
</file>

<file path=ppt/slides/_rels/slide27.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1.xml"/></Relationships>
</file>

<file path=ppt/slides/_rels/slide3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31.xml"/></Relationships>
</file>

<file path=ppt/slides/_rels/slide3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3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0.xml"/></Relationships>
</file>

<file path=ppt/slides/_rels/slide42.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7.jpg"/><Relationship Id="rId1" Type="http://schemas.openxmlformats.org/officeDocument/2006/relationships/slideLayout" Target="../slideLayouts/slideLayout20.xml"/><Relationship Id="rId4" Type="http://schemas.openxmlformats.org/officeDocument/2006/relationships/image" Target="../media/image64.sv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7.jpg"/><Relationship Id="rId1" Type="http://schemas.openxmlformats.org/officeDocument/2006/relationships/slideLayout" Target="../slideLayouts/slideLayout20.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hyperlink" Target="mailto:info@oceanpines.org" TargetMode="External"/><Relationship Id="rId2" Type="http://schemas.openxmlformats.org/officeDocument/2006/relationships/image" Target="../media/image16.png"/><Relationship Id="rId1" Type="http://schemas.openxmlformats.org/officeDocument/2006/relationships/slideLayout" Target="../slideLayouts/slideLayout2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56412368-7E6B-4064-B6FA-72DF6DA0C2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014FE20-9BCC-4219-A8AD-B1C110BD55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p:cNvSpPr>
            <a:spLocks noGrp="1"/>
          </p:cNvSpPr>
          <p:nvPr>
            <p:ph type="ctrTitle"/>
          </p:nvPr>
        </p:nvSpPr>
        <p:spPr>
          <a:xfrm>
            <a:off x="1089462" y="976508"/>
            <a:ext cx="4143979" cy="2367221"/>
          </a:xfrm>
        </p:spPr>
        <p:txBody>
          <a:bodyPr>
            <a:normAutofit/>
          </a:bodyPr>
          <a:lstStyle/>
          <a:p>
            <a:r>
              <a:rPr lang="en-US" sz="4700">
                <a:latin typeface="Franklin Gothic Medium" panose="020B0603020102020204" pitchFamily="34" charset="0"/>
              </a:rPr>
              <a:t>Board of Directors Meeting</a:t>
            </a:r>
          </a:p>
        </p:txBody>
      </p:sp>
      <p:sp>
        <p:nvSpPr>
          <p:cNvPr id="4" name="Subtitle 3"/>
          <p:cNvSpPr>
            <a:spLocks noGrp="1"/>
          </p:cNvSpPr>
          <p:nvPr>
            <p:ph type="subTitle" idx="1"/>
          </p:nvPr>
        </p:nvSpPr>
        <p:spPr>
          <a:xfrm>
            <a:off x="1089462" y="3531204"/>
            <a:ext cx="4148190" cy="1606576"/>
          </a:xfrm>
        </p:spPr>
        <p:txBody>
          <a:bodyPr>
            <a:normAutofit/>
          </a:bodyPr>
          <a:lstStyle/>
          <a:p>
            <a:r>
              <a:rPr lang="en-US" sz="2400" dirty="0">
                <a:latin typeface="Franklin Gothic Medium" panose="020B0603020102020204" pitchFamily="34" charset="0"/>
              </a:rPr>
              <a:t>June 16, 2021</a:t>
            </a:r>
          </a:p>
        </p:txBody>
      </p:sp>
      <p:cxnSp>
        <p:nvCxnSpPr>
          <p:cNvPr id="10" name="Straight Connector 16">
            <a:extLst>
              <a:ext uri="{FF2B5EF4-FFF2-40B4-BE49-F238E27FC236}">
                <a16:creationId xmlns:a16="http://schemas.microsoft.com/office/drawing/2014/main" id="{A661C966-C6C8-4667-903D-E68521C357F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463" y="3528543"/>
            <a:ext cx="415208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19" name="Group 18">
            <a:extLst>
              <a:ext uri="{FF2B5EF4-FFF2-40B4-BE49-F238E27FC236}">
                <a16:creationId xmlns:a16="http://schemas.microsoft.com/office/drawing/2014/main" id="{36439133-030D-427C-AADE-2B48B199178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608041" y="482171"/>
            <a:ext cx="3055899" cy="5149101"/>
            <a:chOff x="7477388" y="482171"/>
            <a:chExt cx="4074533" cy="5149101"/>
          </a:xfrm>
        </p:grpSpPr>
        <p:sp>
          <p:nvSpPr>
            <p:cNvPr id="20" name="Rectangle 19">
              <a:extLst>
                <a:ext uri="{FF2B5EF4-FFF2-40B4-BE49-F238E27FC236}">
                  <a16:creationId xmlns:a16="http://schemas.microsoft.com/office/drawing/2014/main" id="{2C11378B-6628-411A-9A79-CF10232D7D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77388" y="482171"/>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8E6BF6A-26B8-45E6-887E-FE78A7984F4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47" y="812507"/>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82388B0B-738B-4313-8674-79D97E74A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63718" y="977965"/>
            <a:ext cx="2339583"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descr="Meeting">
            <a:extLst>
              <a:ext uri="{FF2B5EF4-FFF2-40B4-BE49-F238E27FC236}">
                <a16:creationId xmlns:a16="http://schemas.microsoft.com/office/drawing/2014/main" id="{80607E5A-D77F-43FC-8C0E-97F0202CBCE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087279" y="1999767"/>
            <a:ext cx="2099328" cy="2099328"/>
          </a:xfrm>
          <a:prstGeom prst="rect">
            <a:avLst/>
          </a:prstGeom>
        </p:spPr>
      </p:pic>
      <p:pic>
        <p:nvPicPr>
          <p:cNvPr id="25" name="Picture 24">
            <a:extLst>
              <a:ext uri="{FF2B5EF4-FFF2-40B4-BE49-F238E27FC236}">
                <a16:creationId xmlns:a16="http://schemas.microsoft.com/office/drawing/2014/main" id="{6DF84359-5DD6-461B-9519-90AA2F46C1B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7" name="Straight Connector 26">
            <a:extLst>
              <a:ext uri="{FF2B5EF4-FFF2-40B4-BE49-F238E27FC236}">
                <a16:creationId xmlns:a16="http://schemas.microsoft.com/office/drawing/2014/main" id="{E90BC892-CE86-41EE-8A3B-2178D5170C7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71771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extBox 2">
            <a:extLst>
              <a:ext uri="{FF2B5EF4-FFF2-40B4-BE49-F238E27FC236}">
                <a16:creationId xmlns:a16="http://schemas.microsoft.com/office/drawing/2014/main" id="{C0174ADF-6996-4DE5-8987-A9A4959199C8}"/>
              </a:ext>
            </a:extLst>
          </p:cNvPr>
          <p:cNvGraphicFramePr/>
          <p:nvPr>
            <p:extLst>
              <p:ext uri="{D42A27DB-BD31-4B8C-83A1-F6EECF244321}">
                <p14:modId xmlns:p14="http://schemas.microsoft.com/office/powerpoint/2010/main" val="1441474665"/>
              </p:ext>
            </p:extLst>
          </p:nvPr>
        </p:nvGraphicFramePr>
        <p:xfrm>
          <a:off x="457200" y="269966"/>
          <a:ext cx="8229600" cy="628758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14360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99C55-AFD3-4B77-B6E7-4C4A808F6548}"/>
              </a:ext>
            </a:extLst>
          </p:cNvPr>
          <p:cNvSpPr txBox="1"/>
          <p:nvPr/>
        </p:nvSpPr>
        <p:spPr>
          <a:xfrm>
            <a:off x="137160" y="139331"/>
            <a:ext cx="8869680" cy="5852160"/>
          </a:xfrm>
          <a:prstGeom prst="rect">
            <a:avLst/>
          </a:prstGeom>
          <a:solidFill>
            <a:srgbClr val="D4D1CC"/>
          </a:solidFill>
        </p:spPr>
        <p:txBody>
          <a:bodyPr vert="horz" lIns="91440" tIns="45720" rIns="91440" bIns="45720" rtlCol="0" anchor="ctr">
            <a:normAutofit/>
          </a:bodyPr>
          <a:lstStyle/>
          <a:p>
            <a:r>
              <a:rPr lang="en-US" sz="2400" b="1" dirty="0">
                <a:effectLst/>
                <a:latin typeface="Calibri" panose="020F0502020204030204" pitchFamily="34" charset="0"/>
                <a:ea typeface="Times New Roman" panose="02020603050405020304" pitchFamily="18" charset="0"/>
              </a:rPr>
              <a:t>Aquatics</a:t>
            </a:r>
          </a:p>
          <a:p>
            <a:pPr marL="342900" indent="-342900">
              <a:buFont typeface="Arial" panose="020B0604020202020204" pitchFamily="34" charset="0"/>
              <a:buChar char="•"/>
            </a:pPr>
            <a:r>
              <a:rPr kumimoji="0" lang="en-US" altLang="en-US" sz="1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All pools have passed opening inspections and have been issued license to operate this summer.</a:t>
            </a:r>
          </a:p>
          <a:p>
            <a:pPr marL="342900" indent="-342900">
              <a:buFont typeface="Arial" panose="020B0604020202020204" pitchFamily="34" charset="0"/>
              <a:buChar char="•"/>
            </a:pPr>
            <a:endParaRPr kumimoji="0" lang="en-US" altLang="en-US" sz="1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kumimoji="0" lang="en-US" altLang="en-US" sz="1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We are operating without capacity limits or covid restrictions.</a:t>
            </a:r>
          </a:p>
          <a:p>
            <a:pPr marL="342900" indent="-342900">
              <a:buFont typeface="Arial" panose="020B0604020202020204" pitchFamily="34" charset="0"/>
              <a:buChar char="•"/>
            </a:pPr>
            <a:endParaRPr kumimoji="0" lang="en-US" altLang="en-US" sz="1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kumimoji="0" lang="en-US" altLang="en-US" sz="1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“We have turned the Corner”, fully staffed, No Closures</a:t>
            </a:r>
          </a:p>
          <a:p>
            <a:pPr marL="342900" indent="-342900">
              <a:buFont typeface="Arial" panose="020B0604020202020204" pitchFamily="34" charset="0"/>
              <a:buChar char="•"/>
            </a:pPr>
            <a:endParaRPr lang="en-US" altLang="en-US" sz="1900" dirty="0">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kumimoji="0" lang="en-US" altLang="en-US" sz="1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31 Lifeguards hired for 33 positions. Swim instructors have been hired and we are jumpstarting the program</a:t>
            </a:r>
          </a:p>
          <a:p>
            <a:pPr marL="342900" indent="-342900">
              <a:buFont typeface="Arial" panose="020B0604020202020204" pitchFamily="34" charset="0"/>
              <a:buChar char="•"/>
            </a:pPr>
            <a:endParaRPr kumimoji="0" lang="en-US" altLang="en-US" sz="1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kumimoji="0" lang="en-US" altLang="en-US" sz="1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Memorial weekend- Saturday and Sunday were a wash out for the outdoor pools. Sports Core hosted approximately 350 guest a day on both Saturday and Sunday.</a:t>
            </a:r>
          </a:p>
          <a:p>
            <a:pPr marL="342900" indent="-342900">
              <a:buFont typeface="Arial" panose="020B0604020202020204" pitchFamily="34" charset="0"/>
              <a:buChar char="•"/>
            </a:pPr>
            <a:endParaRPr kumimoji="0" lang="en-US" altLang="en-US" sz="1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kumimoji="0" lang="en-US" altLang="en-US" sz="19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Calibri" panose="020F0502020204030204" pitchFamily="34" charset="0"/>
              </a:rPr>
              <a:t>Although initially very cold, all outdoor pools are warming up.</a:t>
            </a:r>
            <a:endParaRPr kumimoji="0" lang="en-US" altLang="en-US" sz="1900"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a:p>
            <a:endParaRPr lang="en-US" sz="2400" b="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200970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99C55-AFD3-4B77-B6E7-4C4A808F6548}"/>
              </a:ext>
            </a:extLst>
          </p:cNvPr>
          <p:cNvSpPr txBox="1"/>
          <p:nvPr/>
        </p:nvSpPr>
        <p:spPr>
          <a:xfrm>
            <a:off x="182880" y="1"/>
            <a:ext cx="8778240" cy="6113416"/>
          </a:xfrm>
          <a:prstGeom prst="rect">
            <a:avLst/>
          </a:prstGeom>
          <a:solidFill>
            <a:srgbClr val="E4E1DE"/>
          </a:solidFill>
        </p:spPr>
        <p:txBody>
          <a:bodyPr vert="horz" lIns="91440" tIns="45720" rIns="91440" bIns="45720" rtlCol="0" anchor="ctr">
            <a:normAutofit fontScale="85000" lnSpcReduction="10000"/>
          </a:bodyPr>
          <a:lstStyle/>
          <a:p>
            <a:pPr marL="0" marR="0">
              <a:spcBef>
                <a:spcPts val="0"/>
              </a:spcBef>
              <a:spcAft>
                <a:spcPts val="0"/>
              </a:spcAft>
            </a:pPr>
            <a:r>
              <a:rPr lang="en-US" sz="3800" b="1" dirty="0">
                <a:effectLst/>
                <a:latin typeface="Calibri" panose="020F0502020204030204" pitchFamily="34" charset="0"/>
                <a:ea typeface="Times New Roman" panose="02020603050405020304" pitchFamily="18" charset="0"/>
              </a:rPr>
              <a:t>Public Works</a:t>
            </a:r>
          </a:p>
          <a:p>
            <a:pPr marL="0" marR="0">
              <a:spcBef>
                <a:spcPts val="0"/>
              </a:spcBef>
              <a:spcAft>
                <a:spcPts val="0"/>
              </a:spcAft>
            </a:pPr>
            <a:r>
              <a:rPr lang="en-US" sz="3300" b="1" dirty="0">
                <a:effectLst/>
                <a:latin typeface="Calibri" panose="020F0502020204030204" pitchFamily="34" charset="0"/>
                <a:ea typeface="Times New Roman" panose="02020603050405020304" pitchFamily="18" charset="0"/>
              </a:rPr>
              <a:t>Bulkheads</a:t>
            </a:r>
          </a:p>
          <a:p>
            <a:pPr marL="0" marR="0">
              <a:spcBef>
                <a:spcPts val="0"/>
              </a:spcBef>
              <a:spcAft>
                <a:spcPts val="0"/>
              </a:spcAft>
            </a:pPr>
            <a:endParaRPr lang="en-US" sz="2400" b="1" dirty="0">
              <a:effectLst/>
              <a:latin typeface="Calibri" panose="020F0502020204030204" pitchFamily="34" charset="0"/>
              <a:ea typeface="Times New Roman" panose="02020603050405020304" pitchFamily="18" charset="0"/>
            </a:endParaRPr>
          </a:p>
          <a:p>
            <a:pPr marL="0" marR="0">
              <a:lnSpc>
                <a:spcPct val="107000"/>
              </a:lnSpc>
              <a:spcBef>
                <a:spcPts val="0"/>
              </a:spcBef>
              <a:spcAft>
                <a:spcPts val="80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Finishing up the 2020-2021 bulkhead replacement program . </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900" dirty="0">
                <a:latin typeface="Calibri" panose="020F0502020204030204" pitchFamily="34" charset="0"/>
                <a:ea typeface="Calibri" panose="020F0502020204030204" pitchFamily="34" charset="0"/>
                <a:cs typeface="Times New Roman" panose="02020603050405020304" pitchFamily="18" charset="0"/>
              </a:rPr>
              <a:t>F</a:t>
            </a:r>
            <a:r>
              <a:rPr lang="en-US" sz="1900" dirty="0">
                <a:effectLst/>
                <a:latin typeface="Calibri" panose="020F0502020204030204" pitchFamily="34" charset="0"/>
                <a:ea typeface="Calibri" panose="020F0502020204030204" pitchFamily="34" charset="0"/>
                <a:cs typeface="Times New Roman" panose="02020603050405020304" pitchFamily="18" charset="0"/>
              </a:rPr>
              <a:t>inished the installation of the bulkheads and have back filled all areas . </a:t>
            </a:r>
          </a:p>
          <a:p>
            <a:pPr marL="342900" marR="0" lvl="0" indent="-342900">
              <a:lnSpc>
                <a:spcPct val="107000"/>
              </a:lnSpc>
              <a:spcBef>
                <a:spcPts val="0"/>
              </a:spcBef>
              <a:spcAft>
                <a:spcPts val="0"/>
              </a:spcAft>
              <a:buFont typeface="Symbol" panose="05050102010706020507" pitchFamily="18"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They are in the process of finishing the last 7 lots with topsoil and sod. </a:t>
            </a:r>
          </a:p>
          <a:p>
            <a:pPr marL="342900" marR="0" lvl="0" indent="-342900">
              <a:lnSpc>
                <a:spcPct val="107000"/>
              </a:lnSpc>
              <a:spcBef>
                <a:spcPts val="0"/>
              </a:spcBef>
              <a:spcAft>
                <a:spcPts val="0"/>
              </a:spcAft>
              <a:buFont typeface="Symbol" panose="05050102010706020507" pitchFamily="18"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They are doing  final grading and sod in the park area.</a:t>
            </a:r>
          </a:p>
          <a:p>
            <a:pPr marL="342900" marR="0" lvl="0" indent="-342900">
              <a:lnSpc>
                <a:spcPct val="107000"/>
              </a:lnSpc>
              <a:spcBef>
                <a:spcPts val="0"/>
              </a:spcBef>
              <a:spcAft>
                <a:spcPts val="0"/>
              </a:spcAft>
              <a:buFont typeface="Symbol" panose="05050102010706020507" pitchFamily="18"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All areas except for a small section should be completed by end of next week weather permitting.</a:t>
            </a:r>
          </a:p>
          <a:p>
            <a:pPr marL="0" marR="0">
              <a:lnSpc>
                <a:spcPct val="107000"/>
              </a:lnSpc>
              <a:spcBef>
                <a:spcPts val="0"/>
              </a:spcBef>
              <a:spcAft>
                <a:spcPts val="800"/>
              </a:spcAft>
            </a:pP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2020-2021 Bulkhead Replacements:                                                                  Budget: $1,405,000.00</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Total spent to date to contractor.                                                                                 $1,136,265.62</a:t>
            </a:r>
          </a:p>
          <a:p>
            <a:pPr marL="342900" marR="0" lvl="0" indent="-342900">
              <a:lnSpc>
                <a:spcPct val="107000"/>
              </a:lnSpc>
              <a:spcBef>
                <a:spcPts val="0"/>
              </a:spcBef>
              <a:spcAft>
                <a:spcPts val="0"/>
              </a:spcAft>
              <a:buFont typeface="Symbol" panose="05050102010706020507" pitchFamily="18"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Topsoil and sod installation to date                                                                                       $8461.00</a:t>
            </a:r>
          </a:p>
          <a:p>
            <a:pPr marL="342900" marR="0" lvl="0" indent="-342900">
              <a:lnSpc>
                <a:spcPct val="107000"/>
              </a:lnSpc>
              <a:spcBef>
                <a:spcPts val="0"/>
              </a:spcBef>
              <a:spcAft>
                <a:spcPts val="800"/>
              </a:spcAft>
              <a:buFont typeface="Symbol" panose="05050102010706020507" pitchFamily="18"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Amount still due upon  completion                                                                                    </a:t>
            </a:r>
            <a:r>
              <a:rPr lang="en-US" sz="1900" u="sng" dirty="0">
                <a:effectLst/>
                <a:latin typeface="Calibri" panose="020F0502020204030204" pitchFamily="34" charset="0"/>
                <a:ea typeface="Calibri" panose="020F0502020204030204" pitchFamily="34" charset="0"/>
                <a:cs typeface="Times New Roman" panose="02020603050405020304" pitchFamily="18" charset="0"/>
              </a:rPr>
              <a:t>$73,804.00 +/ - </a:t>
            </a:r>
          </a:p>
          <a:p>
            <a:pPr marL="0" marR="0">
              <a:lnSpc>
                <a:spcPct val="107000"/>
              </a:lnSpc>
              <a:spcBef>
                <a:spcPts val="0"/>
              </a:spcBef>
              <a:spcAft>
                <a:spcPts val="80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							Total $1,218,530.62</a:t>
            </a:r>
          </a:p>
          <a:p>
            <a:pPr marL="0" marR="0">
              <a:lnSpc>
                <a:spcPct val="107000"/>
              </a:lnSpc>
              <a:spcBef>
                <a:spcPts val="0"/>
              </a:spcBef>
              <a:spcAft>
                <a:spcPts val="800"/>
              </a:spcAft>
            </a:pPr>
            <a:r>
              <a:rPr lang="en-US" sz="1900" b="1" dirty="0">
                <a:effectLst/>
                <a:latin typeface="Calibri" panose="020F0502020204030204" pitchFamily="34" charset="0"/>
                <a:ea typeface="Calibri" panose="020F0502020204030204" pitchFamily="34" charset="0"/>
                <a:cs typeface="Times New Roman" panose="02020603050405020304" pitchFamily="18" charset="0"/>
              </a:rPr>
              <a:t>We have one emergency bulkhead to be replaced in Goldeneye due to failure of tie rods.</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The contractor should be starting this project in 2 weeks.</a:t>
            </a:r>
          </a:p>
          <a:p>
            <a:pPr marL="342900" marR="0" lvl="0" indent="-342900">
              <a:lnSpc>
                <a:spcPct val="107000"/>
              </a:lnSpc>
              <a:spcBef>
                <a:spcPts val="0"/>
              </a:spcBef>
              <a:spcAft>
                <a:spcPts val="800"/>
              </a:spcAft>
              <a:buFont typeface="Symbol" panose="05050102010706020507" pitchFamily="18"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They should be able to complete in 2-3 weeks weather permitting.</a:t>
            </a:r>
          </a:p>
          <a:p>
            <a:pPr marL="0" marR="0">
              <a:lnSpc>
                <a:spcPct val="107000"/>
              </a:lnSpc>
              <a:spcBef>
                <a:spcPts val="0"/>
              </a:spcBef>
              <a:spcAft>
                <a:spcPts val="800"/>
              </a:spcAft>
            </a:pPr>
            <a:r>
              <a:rPr lang="en-US" sz="1900" dirty="0">
                <a:effectLst/>
                <a:latin typeface="Calibri" panose="020F0502020204030204" pitchFamily="34" charset="0"/>
                <a:ea typeface="Calibri" panose="020F0502020204030204" pitchFamily="34" charset="0"/>
                <a:cs typeface="Times New Roman" panose="02020603050405020304" pitchFamily="18" charset="0"/>
              </a:rPr>
              <a:t> </a:t>
            </a:r>
            <a:r>
              <a:rPr lang="en-US" sz="1900" b="1" dirty="0">
                <a:effectLst/>
                <a:latin typeface="Calibri" panose="020F0502020204030204" pitchFamily="34" charset="0"/>
                <a:ea typeface="Calibri" panose="020F0502020204030204" pitchFamily="34" charset="0"/>
                <a:cs typeface="Times New Roman" panose="02020603050405020304" pitchFamily="18" charset="0"/>
              </a:rPr>
              <a:t>Estimated Budget: $40,600.00</a:t>
            </a:r>
            <a:endParaRPr lang="en-US" sz="19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This is for 100 ln. ft. @ $ 355.  ft.			$35,500</a:t>
            </a:r>
          </a:p>
          <a:p>
            <a:pPr marL="342900" marR="0" lvl="0" indent="-342900">
              <a:lnSpc>
                <a:spcPct val="107000"/>
              </a:lnSpc>
              <a:spcBef>
                <a:spcPts val="0"/>
              </a:spcBef>
              <a:spcAft>
                <a:spcPts val="800"/>
              </a:spcAft>
              <a:buFont typeface="Symbol" panose="05050102010706020507" pitchFamily="18" charset="2"/>
              <a:buChar char=""/>
            </a:pPr>
            <a:r>
              <a:rPr lang="en-US" sz="1900" dirty="0">
                <a:effectLst/>
                <a:latin typeface="Calibri" panose="020F0502020204030204" pitchFamily="34" charset="0"/>
                <a:ea typeface="Calibri" panose="020F0502020204030204" pitchFamily="34" charset="0"/>
                <a:cs typeface="Times New Roman" panose="02020603050405020304" pitchFamily="18" charset="0"/>
              </a:rPr>
              <a:t>Extra services sod placement, extras 			$  5,100</a:t>
            </a:r>
            <a:endParaRPr lang="en-US" sz="1900" dirty="0">
              <a:latin typeface="+mn-lt"/>
            </a:endParaRPr>
          </a:p>
        </p:txBody>
      </p:sp>
      <p:cxnSp>
        <p:nvCxnSpPr>
          <p:cNvPr id="4" name="Straight Connector 3">
            <a:extLst>
              <a:ext uri="{FF2B5EF4-FFF2-40B4-BE49-F238E27FC236}">
                <a16:creationId xmlns:a16="http://schemas.microsoft.com/office/drawing/2014/main" id="{83E103F4-6A5B-4233-A214-D903FF6973CE}"/>
              </a:ext>
            </a:extLst>
          </p:cNvPr>
          <p:cNvCxnSpPr>
            <a:cxnSpLocks/>
          </p:cNvCxnSpPr>
          <p:nvPr/>
        </p:nvCxnSpPr>
        <p:spPr>
          <a:xfrm>
            <a:off x="7086449" y="4184883"/>
            <a:ext cx="128016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06469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27CD9B31-7E2E-4D51-9F42-D64182BF5524}"/>
              </a:ext>
            </a:extLst>
          </p:cNvPr>
          <p:cNvSpPr>
            <a:spLocks noGrp="1"/>
          </p:cNvSpPr>
          <p:nvPr>
            <p:ph type="title"/>
          </p:nvPr>
        </p:nvSpPr>
        <p:spPr>
          <a:xfrm>
            <a:off x="731520" y="262"/>
            <a:ext cx="7680960" cy="1005840"/>
          </a:xfrm>
          <a:blipFill>
            <a:blip r:embed="rId2"/>
            <a:tile tx="0" ty="0" sx="100000" sy="100000" flip="none" algn="tl"/>
          </a:blipFill>
          <a:effectLst>
            <a:softEdge rad="127000"/>
          </a:effectLst>
        </p:spPr>
        <p:txBody>
          <a:bodyPr vert="horz" lIns="91440" tIns="45720" rIns="91440" bIns="0" rtlCol="0" anchor="b">
            <a:normAutofit fontScale="90000"/>
          </a:bodyPr>
          <a:lstStyle/>
          <a:p>
            <a:pPr algn="ctr" defTabSz="914400">
              <a:lnSpc>
                <a:spcPct val="100000"/>
              </a:lnSpc>
              <a:spcAft>
                <a:spcPts val="600"/>
              </a:spcAft>
            </a:pPr>
            <a:r>
              <a:rPr lang="en-US" sz="3800" b="1" dirty="0">
                <a:solidFill>
                  <a:schemeClr val="bg1"/>
                </a:solidFill>
              </a:rPr>
              <a:t>Bainbridge Project update</a:t>
            </a:r>
            <a:br>
              <a:rPr lang="en-US" sz="3800" b="1" dirty="0">
                <a:solidFill>
                  <a:schemeClr val="bg1"/>
                </a:solidFill>
              </a:rPr>
            </a:br>
            <a:r>
              <a:rPr lang="en-US" sz="900" b="1" dirty="0">
                <a:solidFill>
                  <a:schemeClr val="bg1"/>
                </a:solidFill>
              </a:rPr>
              <a:t>  </a:t>
            </a:r>
            <a:endParaRPr lang="en-US" sz="3800" b="1" dirty="0">
              <a:solidFill>
                <a:schemeClr val="bg1"/>
              </a:solidFill>
            </a:endParaRPr>
          </a:p>
        </p:txBody>
      </p:sp>
      <p:graphicFrame>
        <p:nvGraphicFramePr>
          <p:cNvPr id="2" name="Table 4">
            <a:extLst>
              <a:ext uri="{FF2B5EF4-FFF2-40B4-BE49-F238E27FC236}">
                <a16:creationId xmlns:a16="http://schemas.microsoft.com/office/drawing/2014/main" id="{F501BA18-5A3B-4173-93D2-B6283063C0B3}"/>
              </a:ext>
            </a:extLst>
          </p:cNvPr>
          <p:cNvGraphicFramePr>
            <a:graphicFrameLocks noGrp="1"/>
          </p:cNvGraphicFramePr>
          <p:nvPr>
            <p:extLst>
              <p:ext uri="{D42A27DB-BD31-4B8C-83A1-F6EECF244321}">
                <p14:modId xmlns:p14="http://schemas.microsoft.com/office/powerpoint/2010/main" val="2304372067"/>
              </p:ext>
            </p:extLst>
          </p:nvPr>
        </p:nvGraphicFramePr>
        <p:xfrm>
          <a:off x="418011" y="1039948"/>
          <a:ext cx="8107680" cy="5364480"/>
        </p:xfrm>
        <a:graphic>
          <a:graphicData uri="http://schemas.openxmlformats.org/drawingml/2006/table">
            <a:tbl>
              <a:tblPr firstRow="1" bandRow="1">
                <a:tableStyleId>{2D5ABB26-0587-4C30-8999-92F81FD0307C}</a:tableStyleId>
              </a:tblPr>
              <a:tblGrid>
                <a:gridCol w="483694">
                  <a:extLst>
                    <a:ext uri="{9D8B030D-6E8A-4147-A177-3AD203B41FA5}">
                      <a16:colId xmlns:a16="http://schemas.microsoft.com/office/drawing/2014/main" val="2066422982"/>
                    </a:ext>
                  </a:extLst>
                </a:gridCol>
                <a:gridCol w="247826">
                  <a:extLst>
                    <a:ext uri="{9D8B030D-6E8A-4147-A177-3AD203B41FA5}">
                      <a16:colId xmlns:a16="http://schemas.microsoft.com/office/drawing/2014/main" val="793594126"/>
                    </a:ext>
                  </a:extLst>
                </a:gridCol>
                <a:gridCol w="206553">
                  <a:extLst>
                    <a:ext uri="{9D8B030D-6E8A-4147-A177-3AD203B41FA5}">
                      <a16:colId xmlns:a16="http://schemas.microsoft.com/office/drawing/2014/main" val="2478592230"/>
                    </a:ext>
                  </a:extLst>
                </a:gridCol>
                <a:gridCol w="3564259">
                  <a:extLst>
                    <a:ext uri="{9D8B030D-6E8A-4147-A177-3AD203B41FA5}">
                      <a16:colId xmlns:a16="http://schemas.microsoft.com/office/drawing/2014/main" val="2923370828"/>
                    </a:ext>
                  </a:extLst>
                </a:gridCol>
                <a:gridCol w="1846217">
                  <a:extLst>
                    <a:ext uri="{9D8B030D-6E8A-4147-A177-3AD203B41FA5}">
                      <a16:colId xmlns:a16="http://schemas.microsoft.com/office/drawing/2014/main" val="2209779447"/>
                    </a:ext>
                  </a:extLst>
                </a:gridCol>
                <a:gridCol w="1759131">
                  <a:extLst>
                    <a:ext uri="{9D8B030D-6E8A-4147-A177-3AD203B41FA5}">
                      <a16:colId xmlns:a16="http://schemas.microsoft.com/office/drawing/2014/main" val="959368113"/>
                    </a:ext>
                  </a:extLst>
                </a:gridCol>
              </a:tblGrid>
              <a:tr h="365760">
                <a:tc gridSpan="5">
                  <a:txBody>
                    <a:bodyPr/>
                    <a:lstStyle/>
                    <a:p>
                      <a:r>
                        <a:rPr lang="en-US" sz="2000" b="1" dirty="0">
                          <a:latin typeface="+mn-lt"/>
                        </a:rPr>
                        <a:t>Bainbridge</a:t>
                      </a:r>
                      <a:endParaRPr lang="en-US" sz="1600" b="1" dirty="0"/>
                    </a:p>
                  </a:txBody>
                  <a:tcPr>
                    <a:solidFill>
                      <a:srgbClr val="D4D1CC"/>
                    </a:solidFill>
                  </a:tcPr>
                </a:tc>
                <a:tc hMerge="1">
                  <a:txBody>
                    <a:bodyPr/>
                    <a:lstStyle/>
                    <a:p>
                      <a:endParaRPr lang="en-US" dirty="0"/>
                    </a:p>
                  </a:txBody>
                  <a:tcPr/>
                </a:tc>
                <a:tc hMerge="1">
                  <a:txBody>
                    <a:bodyPr/>
                    <a:lstStyle/>
                    <a:p>
                      <a:endParaRPr lang="en-US"/>
                    </a:p>
                  </a:txBody>
                  <a:tcPr/>
                </a:tc>
                <a:tc hMerge="1">
                  <a:txBody>
                    <a:bodyPr/>
                    <a:lstStyle/>
                    <a:p>
                      <a:endParaRPr lang="en-US" dirty="0"/>
                    </a:p>
                  </a:txBody>
                  <a:tcPr/>
                </a:tc>
                <a:tc hMerge="1">
                  <a:txBody>
                    <a:bodyPr/>
                    <a:lstStyle/>
                    <a:p>
                      <a:endParaRPr lang="en-US" sz="1600" b="1" dirty="0"/>
                    </a:p>
                  </a:txBody>
                  <a:tcPr>
                    <a:solidFill>
                      <a:srgbClr val="D4D1CC"/>
                    </a:solidFill>
                  </a:tcPr>
                </a:tc>
                <a:tc>
                  <a:txBody>
                    <a:bodyPr/>
                    <a:lstStyle/>
                    <a:p>
                      <a:endParaRPr lang="en-US" sz="1600" b="1" dirty="0"/>
                    </a:p>
                  </a:txBody>
                  <a:tcPr>
                    <a:solidFill>
                      <a:srgbClr val="D4D1CC"/>
                    </a:solidFill>
                  </a:tcPr>
                </a:tc>
                <a:extLst>
                  <a:ext uri="{0D108BD9-81ED-4DB2-BD59-A6C34878D82A}">
                    <a16:rowId xmlns:a16="http://schemas.microsoft.com/office/drawing/2014/main" val="2856831003"/>
                  </a:ext>
                </a:extLst>
              </a:tr>
              <a:tr h="365760">
                <a:tc>
                  <a:txBody>
                    <a:bodyPr/>
                    <a:lstStyle/>
                    <a:p>
                      <a:endParaRPr lang="en-US" dirty="0"/>
                    </a:p>
                  </a:txBody>
                  <a:tcPr>
                    <a:solidFill>
                      <a:srgbClr val="D4D1CC"/>
                    </a:solidFill>
                  </a:tcPr>
                </a:tc>
                <a:tc gridSpan="3">
                  <a:txBody>
                    <a:bodyPr/>
                    <a:lstStyle/>
                    <a:p>
                      <a:r>
                        <a:rPr lang="en-US" sz="2000" u="sng" dirty="0"/>
                        <a:t>Budget</a:t>
                      </a:r>
                    </a:p>
                  </a:txBody>
                  <a:tcPr>
                    <a:solidFill>
                      <a:srgbClr val="D4D1CC"/>
                    </a:solidFill>
                  </a:tcPr>
                </a:tc>
                <a:tc hMerge="1">
                  <a:txBody>
                    <a:bodyPr/>
                    <a:lstStyle/>
                    <a:p>
                      <a:endParaRPr lang="en-US"/>
                    </a:p>
                  </a:txBody>
                  <a:tcPr/>
                </a:tc>
                <a:tc hMerge="1">
                  <a:txBody>
                    <a:bodyPr/>
                    <a:lstStyle/>
                    <a:p>
                      <a:endParaRPr lang="en-US" dirty="0"/>
                    </a:p>
                  </a:txBody>
                  <a:tcPr/>
                </a:tc>
                <a:tc>
                  <a:txBody>
                    <a:bodyPr/>
                    <a:lstStyle/>
                    <a:p>
                      <a:endParaRPr lang="en-US" sz="2000" dirty="0"/>
                    </a:p>
                  </a:txBody>
                  <a:tcPr>
                    <a:solidFill>
                      <a:srgbClr val="D4D1CC"/>
                    </a:solidFill>
                  </a:tcPr>
                </a:tc>
                <a:tc>
                  <a:txBody>
                    <a:bodyPr/>
                    <a:lstStyle/>
                    <a:p>
                      <a:endParaRPr lang="en-US" sz="2000" dirty="0"/>
                    </a:p>
                  </a:txBody>
                  <a:tcPr>
                    <a:solidFill>
                      <a:srgbClr val="D4D1CC"/>
                    </a:solidFill>
                  </a:tcPr>
                </a:tc>
                <a:extLst>
                  <a:ext uri="{0D108BD9-81ED-4DB2-BD59-A6C34878D82A}">
                    <a16:rowId xmlns:a16="http://schemas.microsoft.com/office/drawing/2014/main" val="347162493"/>
                  </a:ext>
                </a:extLst>
              </a:tr>
              <a:tr h="365760">
                <a:tc>
                  <a:txBody>
                    <a:bodyPr/>
                    <a:lstStyle/>
                    <a:p>
                      <a:endParaRPr lang="en-US" dirty="0"/>
                    </a:p>
                  </a:txBody>
                  <a:tcPr>
                    <a:solidFill>
                      <a:srgbClr val="D4D1CC"/>
                    </a:solidFill>
                  </a:tcPr>
                </a:tc>
                <a:tc>
                  <a:txBody>
                    <a:bodyPr/>
                    <a:lstStyle/>
                    <a:p>
                      <a:endParaRPr lang="en-US" sz="2000" dirty="0"/>
                    </a:p>
                  </a:txBody>
                  <a:tcPr>
                    <a:solidFill>
                      <a:srgbClr val="D4D1CC"/>
                    </a:solidFill>
                  </a:tcPr>
                </a:tc>
                <a:tc gridSpan="2">
                  <a:txBody>
                    <a:bodyPr/>
                    <a:lstStyle/>
                    <a:p>
                      <a:r>
                        <a:rPr lang="en-US" sz="2000"/>
                        <a:t>Grant</a:t>
                      </a:r>
                      <a:endParaRPr lang="en-US" sz="2000" dirty="0"/>
                    </a:p>
                  </a:txBody>
                  <a:tcPr>
                    <a:solidFill>
                      <a:srgbClr val="D4D1CC"/>
                    </a:solidFill>
                  </a:tcPr>
                </a:tc>
                <a:tc hMerge="1">
                  <a:txBody>
                    <a:bodyPr/>
                    <a:lstStyle/>
                    <a:p>
                      <a:r>
                        <a:rPr lang="en-US" sz="2000" dirty="0"/>
                        <a:t>Grant</a:t>
                      </a:r>
                    </a:p>
                  </a:txBody>
                  <a:tcPr>
                    <a:solidFill>
                      <a:srgbClr val="D4D1CC"/>
                    </a:solidFill>
                  </a:tcPr>
                </a:tc>
                <a:tc>
                  <a:txBody>
                    <a:bodyPr/>
                    <a:lstStyle/>
                    <a:p>
                      <a:r>
                        <a:rPr lang="en-US" sz="2000"/>
                        <a:t>$482,337</a:t>
                      </a:r>
                      <a:endParaRPr lang="en-US" sz="2000" dirty="0"/>
                    </a:p>
                  </a:txBody>
                  <a:tcPr>
                    <a:solidFill>
                      <a:srgbClr val="D4D1CC"/>
                    </a:solidFill>
                  </a:tcPr>
                </a:tc>
                <a:tc>
                  <a:txBody>
                    <a:bodyPr/>
                    <a:lstStyle/>
                    <a:p>
                      <a:endParaRPr lang="en-US" sz="2000" dirty="0"/>
                    </a:p>
                  </a:txBody>
                  <a:tcPr>
                    <a:solidFill>
                      <a:srgbClr val="D4D1CC"/>
                    </a:solidFill>
                  </a:tcPr>
                </a:tc>
                <a:extLst>
                  <a:ext uri="{0D108BD9-81ED-4DB2-BD59-A6C34878D82A}">
                    <a16:rowId xmlns:a16="http://schemas.microsoft.com/office/drawing/2014/main" val="2621037838"/>
                  </a:ext>
                </a:extLst>
              </a:tr>
              <a:tr h="365760">
                <a:tc>
                  <a:txBody>
                    <a:bodyPr/>
                    <a:lstStyle/>
                    <a:p>
                      <a:endParaRPr lang="en-US" dirty="0"/>
                    </a:p>
                  </a:txBody>
                  <a:tcPr>
                    <a:solidFill>
                      <a:srgbClr val="D4D1CC"/>
                    </a:solidFill>
                  </a:tcPr>
                </a:tc>
                <a:tc>
                  <a:txBody>
                    <a:bodyPr/>
                    <a:lstStyle/>
                    <a:p>
                      <a:endParaRPr lang="en-US" sz="2000" dirty="0"/>
                    </a:p>
                  </a:txBody>
                  <a:tcPr>
                    <a:solidFill>
                      <a:srgbClr val="D4D1CC"/>
                    </a:solidFill>
                  </a:tcPr>
                </a:tc>
                <a:tc gridSpan="2">
                  <a:txBody>
                    <a:bodyPr/>
                    <a:lstStyle/>
                    <a:p>
                      <a:r>
                        <a:rPr lang="en-US" sz="2000"/>
                        <a:t>OPA (budget)</a:t>
                      </a:r>
                      <a:endParaRPr lang="en-US" sz="2000" dirty="0"/>
                    </a:p>
                  </a:txBody>
                  <a:tcPr>
                    <a:solidFill>
                      <a:srgbClr val="D4D1CC"/>
                    </a:solidFill>
                  </a:tcPr>
                </a:tc>
                <a:tc hMerge="1">
                  <a:txBody>
                    <a:bodyPr/>
                    <a:lstStyle/>
                    <a:p>
                      <a:r>
                        <a:rPr lang="en-US" sz="2000" dirty="0"/>
                        <a:t>OPA (budget)</a:t>
                      </a:r>
                    </a:p>
                  </a:txBody>
                  <a:tcPr>
                    <a:solidFill>
                      <a:srgbClr val="D4D1CC"/>
                    </a:solidFill>
                  </a:tcPr>
                </a:tc>
                <a:tc>
                  <a:txBody>
                    <a:bodyPr/>
                    <a:lstStyle/>
                    <a:p>
                      <a:r>
                        <a:rPr lang="en-US" sz="2000" u="sng"/>
                        <a:t>  235,000</a:t>
                      </a:r>
                      <a:endParaRPr lang="en-US" sz="2000" u="sng" dirty="0"/>
                    </a:p>
                  </a:txBody>
                  <a:tcPr>
                    <a:solidFill>
                      <a:srgbClr val="D4D1CC"/>
                    </a:solidFill>
                  </a:tcPr>
                </a:tc>
                <a:tc>
                  <a:txBody>
                    <a:bodyPr/>
                    <a:lstStyle/>
                    <a:p>
                      <a:endParaRPr lang="en-US" sz="2000" u="sng" dirty="0"/>
                    </a:p>
                  </a:txBody>
                  <a:tcPr>
                    <a:solidFill>
                      <a:srgbClr val="D4D1CC"/>
                    </a:solidFill>
                  </a:tcPr>
                </a:tc>
                <a:extLst>
                  <a:ext uri="{0D108BD9-81ED-4DB2-BD59-A6C34878D82A}">
                    <a16:rowId xmlns:a16="http://schemas.microsoft.com/office/drawing/2014/main" val="2441807801"/>
                  </a:ext>
                </a:extLst>
              </a:tr>
              <a:tr h="365760">
                <a:tc>
                  <a:txBody>
                    <a:bodyPr/>
                    <a:lstStyle/>
                    <a:p>
                      <a:endParaRPr lang="en-US" dirty="0"/>
                    </a:p>
                  </a:txBody>
                  <a:tcPr>
                    <a:solidFill>
                      <a:srgbClr val="D4D1CC"/>
                    </a:solidFill>
                  </a:tcPr>
                </a:tc>
                <a:tc>
                  <a:txBody>
                    <a:bodyPr/>
                    <a:lstStyle/>
                    <a:p>
                      <a:endParaRPr lang="en-US" sz="2000" dirty="0"/>
                    </a:p>
                  </a:txBody>
                  <a:tcPr>
                    <a:solidFill>
                      <a:srgbClr val="D4D1CC"/>
                    </a:solidFill>
                  </a:tcPr>
                </a:tc>
                <a:tc gridSpan="2">
                  <a:txBody>
                    <a:bodyPr/>
                    <a:lstStyle/>
                    <a:p>
                      <a:r>
                        <a:rPr lang="en-US" sz="2000" dirty="0"/>
                        <a:t>Project Budget</a:t>
                      </a:r>
                    </a:p>
                  </a:txBody>
                  <a:tcPr>
                    <a:solidFill>
                      <a:srgbClr val="D4D1CC"/>
                    </a:solidFill>
                  </a:tcPr>
                </a:tc>
                <a:tc hMerge="1">
                  <a:txBody>
                    <a:bodyPr/>
                    <a:lstStyle/>
                    <a:p>
                      <a:r>
                        <a:rPr lang="en-US" sz="2000" dirty="0"/>
                        <a:t>Project</a:t>
                      </a:r>
                    </a:p>
                  </a:txBody>
                  <a:tcPr>
                    <a:solidFill>
                      <a:srgbClr val="D4D1CC"/>
                    </a:solidFill>
                  </a:tcPr>
                </a:tc>
                <a:tc>
                  <a:txBody>
                    <a:bodyPr/>
                    <a:lstStyle/>
                    <a:p>
                      <a:r>
                        <a:rPr lang="en-US" sz="2000" dirty="0"/>
                        <a:t>$717,337</a:t>
                      </a:r>
                    </a:p>
                  </a:txBody>
                  <a:tcPr>
                    <a:solidFill>
                      <a:srgbClr val="D4D1CC"/>
                    </a:solidFill>
                  </a:tcPr>
                </a:tc>
                <a:tc>
                  <a:txBody>
                    <a:bodyPr/>
                    <a:lstStyle/>
                    <a:p>
                      <a:endParaRPr lang="en-US" sz="2000" dirty="0"/>
                    </a:p>
                  </a:txBody>
                  <a:tcPr>
                    <a:solidFill>
                      <a:srgbClr val="D4D1CC"/>
                    </a:solidFill>
                  </a:tcPr>
                </a:tc>
                <a:extLst>
                  <a:ext uri="{0D108BD9-81ED-4DB2-BD59-A6C34878D82A}">
                    <a16:rowId xmlns:a16="http://schemas.microsoft.com/office/drawing/2014/main" val="2693831560"/>
                  </a:ext>
                </a:extLst>
              </a:tr>
              <a:tr h="182880">
                <a:tc>
                  <a:txBody>
                    <a:bodyPr/>
                    <a:lstStyle/>
                    <a:p>
                      <a:endParaRPr lang="en-US" sz="500" dirty="0"/>
                    </a:p>
                  </a:txBody>
                  <a:tcPr>
                    <a:solidFill>
                      <a:srgbClr val="D4D1CC"/>
                    </a:solidFill>
                  </a:tcPr>
                </a:tc>
                <a:tc>
                  <a:txBody>
                    <a:bodyPr/>
                    <a:lstStyle/>
                    <a:p>
                      <a:endParaRPr lang="en-US" sz="800" dirty="0"/>
                    </a:p>
                  </a:txBody>
                  <a:tcPr>
                    <a:solidFill>
                      <a:srgbClr val="D4D1CC"/>
                    </a:solidFill>
                  </a:tcPr>
                </a:tc>
                <a:tc gridSpan="2">
                  <a:txBody>
                    <a:bodyPr/>
                    <a:lstStyle/>
                    <a:p>
                      <a:endParaRPr lang="en-US" sz="800" dirty="0"/>
                    </a:p>
                  </a:txBody>
                  <a:tcPr>
                    <a:solidFill>
                      <a:srgbClr val="D4D1CC"/>
                    </a:solidFill>
                  </a:tcPr>
                </a:tc>
                <a:tc hMerge="1">
                  <a:txBody>
                    <a:bodyPr/>
                    <a:lstStyle/>
                    <a:p>
                      <a:endParaRPr lang="en-US"/>
                    </a:p>
                  </a:txBody>
                  <a:tcPr/>
                </a:tc>
                <a:tc>
                  <a:txBody>
                    <a:bodyPr/>
                    <a:lstStyle/>
                    <a:p>
                      <a:endParaRPr lang="en-US" sz="800" dirty="0"/>
                    </a:p>
                  </a:txBody>
                  <a:tcPr>
                    <a:solidFill>
                      <a:srgbClr val="D4D1CC"/>
                    </a:solidFill>
                  </a:tcPr>
                </a:tc>
                <a:tc>
                  <a:txBody>
                    <a:bodyPr/>
                    <a:lstStyle/>
                    <a:p>
                      <a:endParaRPr lang="en-US" sz="800" dirty="0"/>
                    </a:p>
                  </a:txBody>
                  <a:tcPr>
                    <a:solidFill>
                      <a:srgbClr val="D4D1CC"/>
                    </a:solidFill>
                  </a:tcPr>
                </a:tc>
                <a:extLst>
                  <a:ext uri="{0D108BD9-81ED-4DB2-BD59-A6C34878D82A}">
                    <a16:rowId xmlns:a16="http://schemas.microsoft.com/office/drawing/2014/main" val="2775365262"/>
                  </a:ext>
                </a:extLst>
              </a:tr>
              <a:tr h="365760">
                <a:tc>
                  <a:txBody>
                    <a:bodyPr/>
                    <a:lstStyle/>
                    <a:p>
                      <a:endParaRPr lang="en-US" dirty="0"/>
                    </a:p>
                  </a:txBody>
                  <a:tcPr>
                    <a:solidFill>
                      <a:srgbClr val="D4D1CC"/>
                    </a:solidFill>
                  </a:tcPr>
                </a:tc>
                <a:tc>
                  <a:txBody>
                    <a:bodyPr/>
                    <a:lstStyle/>
                    <a:p>
                      <a:endParaRPr lang="en-US" sz="2000" dirty="0"/>
                    </a:p>
                  </a:txBody>
                  <a:tcPr>
                    <a:solidFill>
                      <a:srgbClr val="D4D1CC"/>
                    </a:solidFill>
                  </a:tcPr>
                </a:tc>
                <a:tc gridSpan="2">
                  <a:txBody>
                    <a:bodyPr/>
                    <a:lstStyle/>
                    <a:p>
                      <a:r>
                        <a:rPr lang="en-US" sz="2000" dirty="0"/>
                        <a:t>Contract EQR</a:t>
                      </a:r>
                    </a:p>
                  </a:txBody>
                  <a:tcPr>
                    <a:solidFill>
                      <a:srgbClr val="D4D1CC"/>
                    </a:solidFill>
                  </a:tcPr>
                </a:tc>
                <a:tc hMerge="1">
                  <a:txBody>
                    <a:bodyPr/>
                    <a:lstStyle/>
                    <a:p>
                      <a:r>
                        <a:rPr lang="en-US" sz="2000" dirty="0"/>
                        <a:t>Contract EQR</a:t>
                      </a:r>
                    </a:p>
                  </a:txBody>
                  <a:tcPr>
                    <a:solidFill>
                      <a:srgbClr val="D4D1CC"/>
                    </a:solidFill>
                  </a:tcPr>
                </a:tc>
                <a:tc>
                  <a:txBody>
                    <a:bodyPr/>
                    <a:lstStyle/>
                    <a:p>
                      <a:endParaRPr lang="en-US" sz="2000" dirty="0"/>
                    </a:p>
                  </a:txBody>
                  <a:tcPr>
                    <a:solidFill>
                      <a:srgbClr val="D4D1CC"/>
                    </a:solidFill>
                  </a:tcPr>
                </a:tc>
                <a:tc>
                  <a:txBody>
                    <a:bodyPr/>
                    <a:lstStyle/>
                    <a:p>
                      <a:r>
                        <a:rPr lang="en-US" sz="2000" dirty="0"/>
                        <a:t>  $534,650</a:t>
                      </a:r>
                    </a:p>
                  </a:txBody>
                  <a:tcPr>
                    <a:solidFill>
                      <a:srgbClr val="D4D1CC"/>
                    </a:solidFill>
                  </a:tcPr>
                </a:tc>
                <a:extLst>
                  <a:ext uri="{0D108BD9-81ED-4DB2-BD59-A6C34878D82A}">
                    <a16:rowId xmlns:a16="http://schemas.microsoft.com/office/drawing/2014/main" val="3886192748"/>
                  </a:ext>
                </a:extLst>
              </a:tr>
              <a:tr h="365760">
                <a:tc>
                  <a:txBody>
                    <a:bodyPr/>
                    <a:lstStyle/>
                    <a:p>
                      <a:endParaRPr lang="en-US" dirty="0"/>
                    </a:p>
                  </a:txBody>
                  <a:tcPr>
                    <a:solidFill>
                      <a:srgbClr val="D4D1CC"/>
                    </a:solidFill>
                  </a:tcPr>
                </a:tc>
                <a:tc>
                  <a:txBody>
                    <a:bodyPr/>
                    <a:lstStyle/>
                    <a:p>
                      <a:endParaRPr lang="en-US" sz="2000" dirty="0"/>
                    </a:p>
                  </a:txBody>
                  <a:tcPr>
                    <a:solidFill>
                      <a:srgbClr val="D4D1CC"/>
                    </a:solidFill>
                  </a:tcPr>
                </a:tc>
                <a:tc gridSpan="2">
                  <a:txBody>
                    <a:bodyPr/>
                    <a:lstStyle/>
                    <a:p>
                      <a:r>
                        <a:rPr lang="en-US" sz="2000"/>
                        <a:t>Change Orders + Credit (net)</a:t>
                      </a:r>
                      <a:endParaRPr lang="en-US" sz="2000" dirty="0"/>
                    </a:p>
                  </a:txBody>
                  <a:tcPr>
                    <a:solidFill>
                      <a:srgbClr val="D4D1CC"/>
                    </a:solidFill>
                  </a:tcPr>
                </a:tc>
                <a:tc hMerge="1">
                  <a:txBody>
                    <a:bodyPr/>
                    <a:lstStyle/>
                    <a:p>
                      <a:r>
                        <a:rPr lang="en-US" sz="2000" dirty="0"/>
                        <a:t>Change Orders + Credit (net)</a:t>
                      </a:r>
                    </a:p>
                  </a:txBody>
                  <a:tcPr>
                    <a:solidFill>
                      <a:srgbClr val="D4D1CC"/>
                    </a:solidFill>
                  </a:tcPr>
                </a:tc>
                <a:tc>
                  <a:txBody>
                    <a:bodyPr/>
                    <a:lstStyle/>
                    <a:p>
                      <a:endParaRPr lang="en-US" sz="2000" u="sng" dirty="0"/>
                    </a:p>
                  </a:txBody>
                  <a:tcPr>
                    <a:solidFill>
                      <a:srgbClr val="D4D1CC"/>
                    </a:solidFill>
                  </a:tcPr>
                </a:tc>
                <a:tc>
                  <a:txBody>
                    <a:bodyPr/>
                    <a:lstStyle/>
                    <a:p>
                      <a:r>
                        <a:rPr lang="en-US" sz="2000" u="sng" dirty="0"/>
                        <a:t>      28,984</a:t>
                      </a:r>
                    </a:p>
                  </a:txBody>
                  <a:tcPr>
                    <a:solidFill>
                      <a:srgbClr val="D4D1CC"/>
                    </a:solidFill>
                  </a:tcPr>
                </a:tc>
                <a:extLst>
                  <a:ext uri="{0D108BD9-81ED-4DB2-BD59-A6C34878D82A}">
                    <a16:rowId xmlns:a16="http://schemas.microsoft.com/office/drawing/2014/main" val="783737152"/>
                  </a:ext>
                </a:extLst>
              </a:tr>
              <a:tr h="0">
                <a:tc>
                  <a:txBody>
                    <a:bodyPr/>
                    <a:lstStyle/>
                    <a:p>
                      <a:endParaRPr lang="en-US" dirty="0"/>
                    </a:p>
                  </a:txBody>
                  <a:tcPr>
                    <a:solidFill>
                      <a:srgbClr val="D4D1CC"/>
                    </a:solidFill>
                  </a:tcPr>
                </a:tc>
                <a:tc>
                  <a:txBody>
                    <a:bodyPr/>
                    <a:lstStyle/>
                    <a:p>
                      <a:endParaRPr lang="en-US" sz="2000" dirty="0"/>
                    </a:p>
                  </a:txBody>
                  <a:tcPr>
                    <a:solidFill>
                      <a:srgbClr val="D4D1CC"/>
                    </a:solidFill>
                  </a:tcPr>
                </a:tc>
                <a:tc gridSpan="2">
                  <a:txBody>
                    <a:bodyPr/>
                    <a:lstStyle/>
                    <a:p>
                      <a:endParaRPr lang="en-US" sz="2000" dirty="0"/>
                    </a:p>
                  </a:txBody>
                  <a:tcPr>
                    <a:solidFill>
                      <a:srgbClr val="D4D1CC"/>
                    </a:solidFill>
                  </a:tcPr>
                </a:tc>
                <a:tc hMerge="1">
                  <a:txBody>
                    <a:bodyPr/>
                    <a:lstStyle/>
                    <a:p>
                      <a:endParaRPr lang="en-US" sz="2000" dirty="0"/>
                    </a:p>
                  </a:txBody>
                  <a:tcPr>
                    <a:solidFill>
                      <a:srgbClr val="D4D1CC"/>
                    </a:solidFill>
                  </a:tcPr>
                </a:tc>
                <a:tc>
                  <a:txBody>
                    <a:bodyPr/>
                    <a:lstStyle/>
                    <a:p>
                      <a:endParaRPr lang="en-US" sz="2000" u="none" dirty="0"/>
                    </a:p>
                  </a:txBody>
                  <a:tcPr>
                    <a:solidFill>
                      <a:srgbClr val="D4D1CC"/>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000" u="none" dirty="0"/>
                        <a:t>  $561,998</a:t>
                      </a:r>
                    </a:p>
                  </a:txBody>
                  <a:tcPr>
                    <a:solidFill>
                      <a:srgbClr val="D4D1CC"/>
                    </a:solidFill>
                  </a:tcPr>
                </a:tc>
                <a:extLst>
                  <a:ext uri="{0D108BD9-81ED-4DB2-BD59-A6C34878D82A}">
                    <a16:rowId xmlns:a16="http://schemas.microsoft.com/office/drawing/2014/main" val="791063749"/>
                  </a:ext>
                </a:extLst>
              </a:tr>
              <a:tr h="365760">
                <a:tc>
                  <a:txBody>
                    <a:bodyPr/>
                    <a:lstStyle/>
                    <a:p>
                      <a:endParaRPr lang="en-US" dirty="0"/>
                    </a:p>
                  </a:txBody>
                  <a:tcPr>
                    <a:solidFill>
                      <a:srgbClr val="D4D1CC"/>
                    </a:solidFill>
                  </a:tcPr>
                </a:tc>
                <a:tc gridSpan="5">
                  <a:txBody>
                    <a:bodyPr/>
                    <a:lstStyle/>
                    <a:p>
                      <a:pPr marL="174625" marR="0" lvl="0" indent="-17462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latin typeface="+mn-lt"/>
                        </a:rPr>
                        <a:t>First reimbursement from County of $52,046 received</a:t>
                      </a:r>
                    </a:p>
                  </a:txBody>
                  <a:tcPr>
                    <a:solidFill>
                      <a:srgbClr val="D4D1CC"/>
                    </a:solidFill>
                  </a:tcPr>
                </a:tc>
                <a:tc hMerge="1">
                  <a:txBody>
                    <a:bodyPr/>
                    <a:lstStyle/>
                    <a:p>
                      <a:endParaRPr lang="en-US"/>
                    </a:p>
                  </a:txBody>
                  <a:tcPr/>
                </a:tc>
                <a:tc hMerge="1">
                  <a:txBody>
                    <a:bodyPr/>
                    <a:lstStyle/>
                    <a:p>
                      <a:endParaRPr lang="en-US" dirty="0"/>
                    </a:p>
                  </a:txBody>
                  <a:tcPr/>
                </a:tc>
                <a:tc hMerge="1">
                  <a:txBody>
                    <a:bodyPr/>
                    <a:lstStyle/>
                    <a:p>
                      <a:pPr marL="174625" marR="0" lvl="0" indent="-17462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mn-lt"/>
                      </a:endParaRPr>
                    </a:p>
                  </a:txBody>
                  <a:tcPr>
                    <a:solidFill>
                      <a:srgbClr val="D4D1CC"/>
                    </a:solidFill>
                  </a:tcPr>
                </a:tc>
                <a:tc hMerge="1">
                  <a:txBody>
                    <a:bodyPr/>
                    <a:lstStyle/>
                    <a:p>
                      <a:pPr marL="174625" marR="0" lvl="0" indent="-174625"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000" dirty="0">
                        <a:latin typeface="+mn-lt"/>
                      </a:endParaRPr>
                    </a:p>
                  </a:txBody>
                  <a:tcPr>
                    <a:solidFill>
                      <a:srgbClr val="D4D1CC"/>
                    </a:solidFill>
                  </a:tcPr>
                </a:tc>
                <a:extLst>
                  <a:ext uri="{0D108BD9-81ED-4DB2-BD59-A6C34878D82A}">
                    <a16:rowId xmlns:a16="http://schemas.microsoft.com/office/drawing/2014/main" val="3293031775"/>
                  </a:ext>
                </a:extLst>
              </a:tr>
              <a:tr h="365760">
                <a:tc>
                  <a:txBody>
                    <a:bodyPr/>
                    <a:lstStyle/>
                    <a:p>
                      <a:endParaRPr lang="en-US" dirty="0"/>
                    </a:p>
                  </a:txBody>
                  <a:tcPr>
                    <a:solidFill>
                      <a:srgbClr val="D4D1CC"/>
                    </a:solidFill>
                  </a:tcPr>
                </a:tc>
                <a:tc gridSpan="5">
                  <a:txBody>
                    <a:bodyPr/>
                    <a:lstStyle/>
                    <a:p>
                      <a:pPr marL="174625" indent="-174625">
                        <a:buFont typeface="Arial" panose="020B0604020202020204" pitchFamily="34" charset="0"/>
                        <a:buChar char="•"/>
                      </a:pPr>
                      <a:r>
                        <a:rPr lang="en-US" sz="2000" dirty="0"/>
                        <a:t>Second payment of $128,674 currently being processed</a:t>
                      </a:r>
                    </a:p>
                  </a:txBody>
                  <a:tcPr>
                    <a:solidFill>
                      <a:srgbClr val="D4D1CC"/>
                    </a:solidFill>
                  </a:tcPr>
                </a:tc>
                <a:tc hMerge="1">
                  <a:txBody>
                    <a:bodyPr/>
                    <a:lstStyle/>
                    <a:p>
                      <a:endParaRPr lang="en-US"/>
                    </a:p>
                  </a:txBody>
                  <a:tcPr/>
                </a:tc>
                <a:tc hMerge="1">
                  <a:txBody>
                    <a:bodyPr/>
                    <a:lstStyle/>
                    <a:p>
                      <a:endParaRPr lang="en-US" sz="2200" dirty="0"/>
                    </a:p>
                  </a:txBody>
                  <a:tcPr>
                    <a:solidFill>
                      <a:srgbClr val="D4D1CC"/>
                    </a:solidFill>
                  </a:tcPr>
                </a:tc>
                <a:tc hMerge="1">
                  <a:txBody>
                    <a:bodyPr/>
                    <a:lstStyle/>
                    <a:p>
                      <a:pPr marL="174625" indent="-174625">
                        <a:buFont typeface="Arial" panose="020B0604020202020204" pitchFamily="34" charset="0"/>
                        <a:buChar char="•"/>
                      </a:pPr>
                      <a:endParaRPr lang="en-US" sz="2000" dirty="0"/>
                    </a:p>
                  </a:txBody>
                  <a:tcPr>
                    <a:solidFill>
                      <a:srgbClr val="D4D1CC"/>
                    </a:solidFill>
                  </a:tcPr>
                </a:tc>
                <a:tc hMerge="1">
                  <a:txBody>
                    <a:bodyPr/>
                    <a:lstStyle/>
                    <a:p>
                      <a:pPr marL="174625" indent="-174625">
                        <a:buFont typeface="Arial" panose="020B0604020202020204" pitchFamily="34" charset="0"/>
                        <a:buChar char="•"/>
                      </a:pPr>
                      <a:endParaRPr lang="en-US" sz="2000" dirty="0"/>
                    </a:p>
                  </a:txBody>
                  <a:tcPr>
                    <a:solidFill>
                      <a:srgbClr val="D4D1CC"/>
                    </a:solidFill>
                  </a:tcPr>
                </a:tc>
                <a:extLst>
                  <a:ext uri="{0D108BD9-81ED-4DB2-BD59-A6C34878D82A}">
                    <a16:rowId xmlns:a16="http://schemas.microsoft.com/office/drawing/2014/main" val="873097511"/>
                  </a:ext>
                </a:extLst>
              </a:tr>
              <a:tr h="365760">
                <a:tc>
                  <a:txBody>
                    <a:bodyPr/>
                    <a:lstStyle/>
                    <a:p>
                      <a:endParaRPr lang="en-US" dirty="0"/>
                    </a:p>
                  </a:txBody>
                  <a:tcPr>
                    <a:solidFill>
                      <a:srgbClr val="D4D1CC"/>
                    </a:solidFill>
                  </a:tcPr>
                </a:tc>
                <a:tc gridSpan="3">
                  <a:txBody>
                    <a:bodyPr/>
                    <a:lstStyle/>
                    <a:p>
                      <a:r>
                        <a:rPr lang="en-US" sz="2000" dirty="0"/>
                        <a:t>How much we spent last year</a:t>
                      </a:r>
                    </a:p>
                  </a:txBody>
                  <a:tcPr>
                    <a:solidFill>
                      <a:srgbClr val="D4D1CC"/>
                    </a:solidFill>
                  </a:tcPr>
                </a:tc>
                <a:tc hMerge="1">
                  <a:txBody>
                    <a:bodyPr/>
                    <a:lstStyle/>
                    <a:p>
                      <a:endParaRPr lang="en-US"/>
                    </a:p>
                  </a:txBody>
                  <a:tcPr/>
                </a:tc>
                <a:tc hMerge="1">
                  <a:txBody>
                    <a:bodyPr/>
                    <a:lstStyle/>
                    <a:p>
                      <a:endParaRPr lang="en-US" dirty="0"/>
                    </a:p>
                  </a:txBody>
                  <a:tcPr/>
                </a:tc>
                <a:tc>
                  <a:txBody>
                    <a:bodyPr/>
                    <a:lstStyle/>
                    <a:p>
                      <a:endParaRPr lang="en-US" sz="2000" dirty="0"/>
                    </a:p>
                  </a:txBody>
                  <a:tcPr>
                    <a:solidFill>
                      <a:srgbClr val="D4D1CC"/>
                    </a:solidFill>
                  </a:tcPr>
                </a:tc>
                <a:tc>
                  <a:txBody>
                    <a:bodyPr/>
                    <a:lstStyle/>
                    <a:p>
                      <a:endParaRPr lang="en-US" sz="2000" dirty="0"/>
                    </a:p>
                  </a:txBody>
                  <a:tcPr>
                    <a:solidFill>
                      <a:srgbClr val="D4D1CC"/>
                    </a:solidFill>
                  </a:tcPr>
                </a:tc>
                <a:extLst>
                  <a:ext uri="{0D108BD9-81ED-4DB2-BD59-A6C34878D82A}">
                    <a16:rowId xmlns:a16="http://schemas.microsoft.com/office/drawing/2014/main" val="1781609707"/>
                  </a:ext>
                </a:extLst>
              </a:tr>
              <a:tr h="365760">
                <a:tc>
                  <a:txBody>
                    <a:bodyPr/>
                    <a:lstStyle/>
                    <a:p>
                      <a:endParaRPr lang="en-US" dirty="0"/>
                    </a:p>
                  </a:txBody>
                  <a:tcPr>
                    <a:solidFill>
                      <a:srgbClr val="D4D1CC"/>
                    </a:solidFill>
                  </a:tcPr>
                </a:tc>
                <a:tc gridSpan="2">
                  <a:txBody>
                    <a:bodyPr/>
                    <a:lstStyle/>
                    <a:p>
                      <a:endParaRPr lang="en-US" sz="2000" dirty="0"/>
                    </a:p>
                  </a:txBody>
                  <a:tcPr>
                    <a:solidFill>
                      <a:srgbClr val="D4D1CC"/>
                    </a:solidFill>
                  </a:tcPr>
                </a:tc>
                <a:tc hMerge="1">
                  <a:txBody>
                    <a:bodyPr/>
                    <a:lstStyle/>
                    <a:p>
                      <a:endParaRPr lang="en-US" sz="2000" dirty="0"/>
                    </a:p>
                  </a:txBody>
                  <a:tcPr>
                    <a:solidFill>
                      <a:srgbClr val="D4D1CC"/>
                    </a:solidFill>
                  </a:tcPr>
                </a:tc>
                <a:tc>
                  <a:txBody>
                    <a:bodyPr/>
                    <a:lstStyle/>
                    <a:p>
                      <a:r>
                        <a:rPr lang="en-US" sz="2000" dirty="0"/>
                        <a:t>Vista</a:t>
                      </a:r>
                    </a:p>
                  </a:txBody>
                  <a:tcPr>
                    <a:solidFill>
                      <a:srgbClr val="D4D1CC"/>
                    </a:solidFill>
                  </a:tcPr>
                </a:tc>
                <a:tc>
                  <a:txBody>
                    <a:bodyPr/>
                    <a:lstStyle/>
                    <a:p>
                      <a:r>
                        <a:rPr lang="en-US" sz="2000" dirty="0"/>
                        <a:t>$122,176</a:t>
                      </a:r>
                    </a:p>
                  </a:txBody>
                  <a:tcPr>
                    <a:solidFill>
                      <a:srgbClr val="D4D1CC"/>
                    </a:solidFill>
                  </a:tcPr>
                </a:tc>
                <a:tc>
                  <a:txBody>
                    <a:bodyPr/>
                    <a:lstStyle/>
                    <a:p>
                      <a:endParaRPr lang="en-US" sz="2000" dirty="0"/>
                    </a:p>
                  </a:txBody>
                  <a:tcPr>
                    <a:solidFill>
                      <a:srgbClr val="D4D1CC"/>
                    </a:solidFill>
                  </a:tcPr>
                </a:tc>
                <a:extLst>
                  <a:ext uri="{0D108BD9-81ED-4DB2-BD59-A6C34878D82A}">
                    <a16:rowId xmlns:a16="http://schemas.microsoft.com/office/drawing/2014/main" val="573973357"/>
                  </a:ext>
                </a:extLst>
              </a:tr>
              <a:tr h="365760">
                <a:tc>
                  <a:txBody>
                    <a:bodyPr/>
                    <a:lstStyle/>
                    <a:p>
                      <a:endParaRPr lang="en-US" dirty="0"/>
                    </a:p>
                  </a:txBody>
                  <a:tcPr>
                    <a:solidFill>
                      <a:srgbClr val="D4D1CC"/>
                    </a:solidFill>
                  </a:tcPr>
                </a:tc>
                <a:tc gridSpan="2">
                  <a:txBody>
                    <a:bodyPr/>
                    <a:lstStyle/>
                    <a:p>
                      <a:endParaRPr lang="en-US" sz="2000" dirty="0"/>
                    </a:p>
                  </a:txBody>
                  <a:tcPr>
                    <a:solidFill>
                      <a:srgbClr val="D4D1CC"/>
                    </a:solidFill>
                  </a:tcPr>
                </a:tc>
                <a:tc hMerge="1">
                  <a:txBody>
                    <a:bodyPr/>
                    <a:lstStyle/>
                    <a:p>
                      <a:endParaRPr lang="en-US" sz="2000" dirty="0"/>
                    </a:p>
                  </a:txBody>
                  <a:tcPr>
                    <a:solidFill>
                      <a:srgbClr val="D4D1CC"/>
                    </a:solidFill>
                  </a:tcPr>
                </a:tc>
                <a:tc>
                  <a:txBody>
                    <a:bodyPr/>
                    <a:lstStyle/>
                    <a:p>
                      <a:r>
                        <a:rPr lang="en-US" sz="2000" dirty="0"/>
                        <a:t>County (for review permits)</a:t>
                      </a:r>
                    </a:p>
                  </a:txBody>
                  <a:tcPr>
                    <a:solidFill>
                      <a:srgbClr val="D4D1CC"/>
                    </a:solidFill>
                  </a:tcPr>
                </a:tc>
                <a:tc>
                  <a:txBody>
                    <a:bodyPr/>
                    <a:lstStyle/>
                    <a:p>
                      <a:r>
                        <a:rPr lang="en-US" sz="2000" dirty="0"/>
                        <a:t>$  32,474</a:t>
                      </a:r>
                    </a:p>
                  </a:txBody>
                  <a:tcPr>
                    <a:solidFill>
                      <a:srgbClr val="D4D1CC"/>
                    </a:solidFill>
                  </a:tcPr>
                </a:tc>
                <a:tc>
                  <a:txBody>
                    <a:bodyPr/>
                    <a:lstStyle/>
                    <a:p>
                      <a:endParaRPr lang="en-US" sz="2000" dirty="0"/>
                    </a:p>
                  </a:txBody>
                  <a:tcPr>
                    <a:solidFill>
                      <a:srgbClr val="D4D1CC"/>
                    </a:solidFill>
                  </a:tcPr>
                </a:tc>
                <a:extLst>
                  <a:ext uri="{0D108BD9-81ED-4DB2-BD59-A6C34878D82A}">
                    <a16:rowId xmlns:a16="http://schemas.microsoft.com/office/drawing/2014/main" val="1589308437"/>
                  </a:ext>
                </a:extLst>
              </a:tr>
            </a:tbl>
          </a:graphicData>
        </a:graphic>
      </p:graphicFrame>
      <p:cxnSp>
        <p:nvCxnSpPr>
          <p:cNvPr id="7" name="Straight Connector 6">
            <a:extLst>
              <a:ext uri="{FF2B5EF4-FFF2-40B4-BE49-F238E27FC236}">
                <a16:creationId xmlns:a16="http://schemas.microsoft.com/office/drawing/2014/main" id="{6141BC3B-E3D6-4C9C-A71D-CFD7BA0E2AB1}"/>
              </a:ext>
            </a:extLst>
          </p:cNvPr>
          <p:cNvCxnSpPr>
            <a:cxnSpLocks/>
          </p:cNvCxnSpPr>
          <p:nvPr/>
        </p:nvCxnSpPr>
        <p:spPr>
          <a:xfrm>
            <a:off x="5039934" y="2974385"/>
            <a:ext cx="91440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549C8C-51DB-49DF-B5DD-25EFFEE60E5F}"/>
              </a:ext>
            </a:extLst>
          </p:cNvPr>
          <p:cNvCxnSpPr>
            <a:cxnSpLocks/>
          </p:cNvCxnSpPr>
          <p:nvPr/>
        </p:nvCxnSpPr>
        <p:spPr>
          <a:xfrm>
            <a:off x="7047262" y="4380821"/>
            <a:ext cx="91440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11034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99C55-AFD3-4B77-B6E7-4C4A808F6548}"/>
              </a:ext>
            </a:extLst>
          </p:cNvPr>
          <p:cNvSpPr txBox="1"/>
          <p:nvPr/>
        </p:nvSpPr>
        <p:spPr>
          <a:xfrm>
            <a:off x="733696" y="3997234"/>
            <a:ext cx="3217817" cy="1045028"/>
          </a:xfrm>
          <a:prstGeom prst="rect">
            <a:avLst/>
          </a:prstGeom>
          <a:solidFill>
            <a:srgbClr val="E4E1DE"/>
          </a:solidFill>
        </p:spPr>
        <p:txBody>
          <a:bodyPr vert="horz" lIns="91440" tIns="45720" rIns="91440" bIns="45720" rtlCol="0" anchor="ctr">
            <a:normAutofit fontScale="92500" lnSpcReduction="20000"/>
          </a:bodyPr>
          <a:lstStyle/>
          <a:p>
            <a:pPr marL="174625" marR="0" lvl="0" indent="-114300">
              <a:spcBef>
                <a:spcPts val="0"/>
              </a:spcBef>
              <a:spcAft>
                <a:spcPts val="0"/>
              </a:spcAft>
              <a:buFont typeface="Arial" panose="020B0604020202020204" pitchFamily="34" charset="0"/>
              <a:buChar char="•"/>
            </a:pPr>
            <a:r>
              <a:rPr lang="en-US" sz="1600" dirty="0">
                <a:latin typeface="+mn-lt"/>
              </a:rPr>
              <a:t>Forebay - Inlet of the pond where filtration takes place before entering main pond, completed May 12th. Separated by dirt berm, grasses and plants</a:t>
            </a:r>
          </a:p>
        </p:txBody>
      </p:sp>
      <p:sp>
        <p:nvSpPr>
          <p:cNvPr id="4" name="Title 1">
            <a:extLst>
              <a:ext uri="{FF2B5EF4-FFF2-40B4-BE49-F238E27FC236}">
                <a16:creationId xmlns:a16="http://schemas.microsoft.com/office/drawing/2014/main" id="{27CD9B31-7E2E-4D51-9F42-D64182BF5524}"/>
              </a:ext>
            </a:extLst>
          </p:cNvPr>
          <p:cNvSpPr>
            <a:spLocks noGrp="1"/>
          </p:cNvSpPr>
          <p:nvPr>
            <p:ph type="title"/>
          </p:nvPr>
        </p:nvSpPr>
        <p:spPr>
          <a:xfrm>
            <a:off x="1086649" y="262"/>
            <a:ext cx="6966663" cy="853178"/>
          </a:xfrm>
          <a:blipFill>
            <a:blip r:embed="rId2"/>
            <a:tile tx="0" ty="0" sx="100000" sy="100000" flip="none" algn="tl"/>
          </a:blipFill>
          <a:effectLst>
            <a:softEdge rad="127000"/>
          </a:effectLst>
        </p:spPr>
        <p:txBody>
          <a:bodyPr vert="horz" lIns="91440" tIns="45720" rIns="91440" bIns="0" rtlCol="0" anchor="b">
            <a:normAutofit/>
          </a:bodyPr>
          <a:lstStyle/>
          <a:p>
            <a:pPr algn="ctr" defTabSz="914400">
              <a:lnSpc>
                <a:spcPct val="100000"/>
              </a:lnSpc>
            </a:pPr>
            <a:r>
              <a:rPr lang="en-US" sz="3800" b="1" dirty="0">
                <a:solidFill>
                  <a:schemeClr val="bg1"/>
                </a:solidFill>
              </a:rPr>
              <a:t>Bainbridge Project</a:t>
            </a:r>
            <a:br>
              <a:rPr lang="en-US" sz="3800" b="1" dirty="0">
                <a:solidFill>
                  <a:schemeClr val="bg1"/>
                </a:solidFill>
              </a:rPr>
            </a:br>
            <a:r>
              <a:rPr lang="en-US" sz="900" b="1" dirty="0">
                <a:solidFill>
                  <a:schemeClr val="bg1"/>
                </a:solidFill>
              </a:rPr>
              <a:t>  </a:t>
            </a:r>
            <a:endParaRPr lang="en-US" sz="3800" b="1" dirty="0">
              <a:solidFill>
                <a:schemeClr val="bg1"/>
              </a:solidFill>
            </a:endParaRPr>
          </a:p>
        </p:txBody>
      </p:sp>
      <p:pic>
        <p:nvPicPr>
          <p:cNvPr id="5" name="Picture 4">
            <a:extLst>
              <a:ext uri="{FF2B5EF4-FFF2-40B4-BE49-F238E27FC236}">
                <a16:creationId xmlns:a16="http://schemas.microsoft.com/office/drawing/2014/main" id="{21F91EAD-8461-4F40-91CF-6D39E400D03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0" r="-287" b="-279"/>
          <a:stretch/>
        </p:blipFill>
        <p:spPr>
          <a:xfrm>
            <a:off x="0" y="853440"/>
            <a:ext cx="4685211" cy="3126377"/>
          </a:xfrm>
          <a:prstGeom prst="rect">
            <a:avLst/>
          </a:prstGeom>
        </p:spPr>
      </p:pic>
      <p:pic>
        <p:nvPicPr>
          <p:cNvPr id="7" name="Picture 6">
            <a:extLst>
              <a:ext uri="{FF2B5EF4-FFF2-40B4-BE49-F238E27FC236}">
                <a16:creationId xmlns:a16="http://schemas.microsoft.com/office/drawing/2014/main" id="{29764B98-19E9-444D-828E-FE9260EDFD2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00" t="-557" r="6905" b="557"/>
          <a:stretch/>
        </p:blipFill>
        <p:spPr>
          <a:xfrm>
            <a:off x="4781006" y="853440"/>
            <a:ext cx="4362994" cy="3126377"/>
          </a:xfrm>
          <a:prstGeom prst="rect">
            <a:avLst/>
          </a:prstGeom>
        </p:spPr>
      </p:pic>
      <p:sp>
        <p:nvSpPr>
          <p:cNvPr id="8" name="TextBox 7">
            <a:extLst>
              <a:ext uri="{FF2B5EF4-FFF2-40B4-BE49-F238E27FC236}">
                <a16:creationId xmlns:a16="http://schemas.microsoft.com/office/drawing/2014/main" id="{C9E7B879-4F24-480B-A6A7-9A254A68BA70}"/>
              </a:ext>
            </a:extLst>
          </p:cNvPr>
          <p:cNvSpPr txBox="1"/>
          <p:nvPr/>
        </p:nvSpPr>
        <p:spPr>
          <a:xfrm>
            <a:off x="5353594" y="3997234"/>
            <a:ext cx="3217817" cy="1045028"/>
          </a:xfrm>
          <a:prstGeom prst="rect">
            <a:avLst/>
          </a:prstGeom>
          <a:solidFill>
            <a:srgbClr val="E4E1DE"/>
          </a:solidFill>
        </p:spPr>
        <p:txBody>
          <a:bodyPr vert="horz" lIns="91440" tIns="45720" rIns="91440" bIns="45720" rtlCol="0" anchor="ctr">
            <a:normAutofit lnSpcReduction="10000"/>
          </a:bodyPr>
          <a:lstStyle/>
          <a:p>
            <a:pPr marL="174625" marR="0" lvl="0" indent="-114300">
              <a:spcBef>
                <a:spcPts val="0"/>
              </a:spcBef>
              <a:spcAft>
                <a:spcPts val="0"/>
              </a:spcAft>
              <a:buFont typeface="Arial" panose="020B0604020202020204" pitchFamily="34" charset="0"/>
              <a:buChar char="•"/>
            </a:pPr>
            <a:r>
              <a:rPr lang="en-US" sz="1600" dirty="0">
                <a:latin typeface="+mn-lt"/>
              </a:rPr>
              <a:t>Main Pond – benches for planting are completed, located under the water. Next step is to purchase and install plants</a:t>
            </a:r>
          </a:p>
        </p:txBody>
      </p:sp>
    </p:spTree>
    <p:extLst>
      <p:ext uri="{BB962C8B-B14F-4D97-AF65-F5344CB8AC3E}">
        <p14:creationId xmlns:p14="http://schemas.microsoft.com/office/powerpoint/2010/main" val="30690079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99C55-AFD3-4B77-B6E7-4C4A808F6548}"/>
              </a:ext>
            </a:extLst>
          </p:cNvPr>
          <p:cNvSpPr txBox="1"/>
          <p:nvPr/>
        </p:nvSpPr>
        <p:spPr>
          <a:xfrm>
            <a:off x="733696" y="3997234"/>
            <a:ext cx="3217817" cy="1045028"/>
          </a:xfrm>
          <a:prstGeom prst="rect">
            <a:avLst/>
          </a:prstGeom>
          <a:solidFill>
            <a:srgbClr val="E4E1DE"/>
          </a:solidFill>
        </p:spPr>
        <p:txBody>
          <a:bodyPr vert="horz" lIns="91440" tIns="45720" rIns="91440" bIns="45720" rtlCol="0" anchor="ctr">
            <a:normAutofit fontScale="92500"/>
          </a:bodyPr>
          <a:lstStyle/>
          <a:p>
            <a:pPr marL="174625" marR="0" lvl="0" indent="-114300">
              <a:spcBef>
                <a:spcPts val="0"/>
              </a:spcBef>
              <a:spcAft>
                <a:spcPts val="0"/>
              </a:spcAft>
              <a:buFont typeface="Arial" panose="020B0604020202020204" pitchFamily="34" charset="0"/>
              <a:buChar char="•"/>
            </a:pPr>
            <a:r>
              <a:rPr lang="en-US" sz="1600" dirty="0">
                <a:latin typeface="+mn-lt"/>
              </a:rPr>
              <a:t>Forebay - Inlet of the pond where filtration takes place before entering main pond</a:t>
            </a:r>
            <a:r>
              <a:rPr lang="en-US" sz="1600" dirty="0"/>
              <a:t>. </a:t>
            </a:r>
            <a:r>
              <a:rPr lang="en-US" sz="1600" dirty="0">
                <a:latin typeface="+mn-lt"/>
              </a:rPr>
              <a:t>Separated by dirt berm (a closer look at the berm)</a:t>
            </a:r>
          </a:p>
        </p:txBody>
      </p:sp>
      <p:sp>
        <p:nvSpPr>
          <p:cNvPr id="4" name="Title 1">
            <a:extLst>
              <a:ext uri="{FF2B5EF4-FFF2-40B4-BE49-F238E27FC236}">
                <a16:creationId xmlns:a16="http://schemas.microsoft.com/office/drawing/2014/main" id="{27CD9B31-7E2E-4D51-9F42-D64182BF5524}"/>
              </a:ext>
            </a:extLst>
          </p:cNvPr>
          <p:cNvSpPr>
            <a:spLocks noGrp="1"/>
          </p:cNvSpPr>
          <p:nvPr>
            <p:ph type="title"/>
          </p:nvPr>
        </p:nvSpPr>
        <p:spPr>
          <a:xfrm>
            <a:off x="1086649" y="262"/>
            <a:ext cx="6966663" cy="853178"/>
          </a:xfrm>
          <a:blipFill>
            <a:blip r:embed="rId2"/>
            <a:tile tx="0" ty="0" sx="100000" sy="100000" flip="none" algn="tl"/>
          </a:blipFill>
          <a:effectLst>
            <a:softEdge rad="127000"/>
          </a:effectLst>
        </p:spPr>
        <p:txBody>
          <a:bodyPr vert="horz" lIns="91440" tIns="45720" rIns="91440" bIns="0" rtlCol="0" anchor="b">
            <a:normAutofit/>
          </a:bodyPr>
          <a:lstStyle/>
          <a:p>
            <a:pPr algn="ctr" defTabSz="914400">
              <a:lnSpc>
                <a:spcPct val="100000"/>
              </a:lnSpc>
            </a:pPr>
            <a:r>
              <a:rPr lang="en-US" sz="3800" b="1" dirty="0">
                <a:solidFill>
                  <a:schemeClr val="bg1"/>
                </a:solidFill>
              </a:rPr>
              <a:t>Bainbridge Project</a:t>
            </a:r>
            <a:br>
              <a:rPr lang="en-US" sz="3800" b="1" dirty="0">
                <a:solidFill>
                  <a:schemeClr val="bg1"/>
                </a:solidFill>
              </a:rPr>
            </a:br>
            <a:r>
              <a:rPr lang="en-US" sz="900" b="1" dirty="0">
                <a:solidFill>
                  <a:schemeClr val="bg1"/>
                </a:solidFill>
              </a:rPr>
              <a:t>  </a:t>
            </a:r>
            <a:endParaRPr lang="en-US" sz="3800" b="1" dirty="0">
              <a:solidFill>
                <a:schemeClr val="bg1"/>
              </a:solidFill>
            </a:endParaRPr>
          </a:p>
        </p:txBody>
      </p:sp>
      <p:pic>
        <p:nvPicPr>
          <p:cNvPr id="5" name="Picture 4">
            <a:extLst>
              <a:ext uri="{FF2B5EF4-FFF2-40B4-BE49-F238E27FC236}">
                <a16:creationId xmlns:a16="http://schemas.microsoft.com/office/drawing/2014/main" id="{21F91EAD-8461-4F40-91CF-6D39E400D031}"/>
              </a:ext>
            </a:extLst>
          </p:cNvPr>
          <p:cNvPicPr>
            <a:picLocks noChangeAspect="1"/>
          </p:cNvPicPr>
          <p:nvPr/>
        </p:nvPicPr>
        <p:blipFill>
          <a:blip r:embed="rId3" cstate="print">
            <a:extLst>
              <a:ext uri="{28A0092B-C50C-407E-A947-70E740481C1C}">
                <a14:useLocalDpi xmlns:a14="http://schemas.microsoft.com/office/drawing/2010/main" val="0"/>
              </a:ext>
            </a:extLst>
          </a:blip>
          <a:srcRect l="67" r="67"/>
          <a:stretch/>
        </p:blipFill>
        <p:spPr>
          <a:xfrm>
            <a:off x="0" y="853440"/>
            <a:ext cx="4685211" cy="3126377"/>
          </a:xfrm>
          <a:prstGeom prst="rect">
            <a:avLst/>
          </a:prstGeom>
        </p:spPr>
      </p:pic>
      <p:pic>
        <p:nvPicPr>
          <p:cNvPr id="7" name="Picture 6">
            <a:extLst>
              <a:ext uri="{FF2B5EF4-FFF2-40B4-BE49-F238E27FC236}">
                <a16:creationId xmlns:a16="http://schemas.microsoft.com/office/drawing/2014/main" id="{29764B98-19E9-444D-828E-FE9260EDFD29}"/>
              </a:ext>
            </a:extLst>
          </p:cNvPr>
          <p:cNvPicPr>
            <a:picLocks noChangeAspect="1"/>
          </p:cNvPicPr>
          <p:nvPr/>
        </p:nvPicPr>
        <p:blipFill>
          <a:blip r:embed="rId4" cstate="print">
            <a:extLst>
              <a:ext uri="{28A0092B-C50C-407E-A947-70E740481C1C}">
                <a14:useLocalDpi xmlns:a14="http://schemas.microsoft.com/office/drawing/2010/main" val="0"/>
              </a:ext>
            </a:extLst>
          </a:blip>
          <a:srcRect l="3501" r="3501"/>
          <a:stretch/>
        </p:blipFill>
        <p:spPr>
          <a:xfrm>
            <a:off x="4781006" y="853440"/>
            <a:ext cx="4362994" cy="3126377"/>
          </a:xfrm>
          <a:prstGeom prst="rect">
            <a:avLst/>
          </a:prstGeom>
        </p:spPr>
      </p:pic>
      <p:sp>
        <p:nvSpPr>
          <p:cNvPr id="8" name="TextBox 7">
            <a:extLst>
              <a:ext uri="{FF2B5EF4-FFF2-40B4-BE49-F238E27FC236}">
                <a16:creationId xmlns:a16="http://schemas.microsoft.com/office/drawing/2014/main" id="{C9E7B879-4F24-480B-A6A7-9A254A68BA70}"/>
              </a:ext>
            </a:extLst>
          </p:cNvPr>
          <p:cNvSpPr txBox="1"/>
          <p:nvPr/>
        </p:nvSpPr>
        <p:spPr>
          <a:xfrm>
            <a:off x="5829300" y="4023359"/>
            <a:ext cx="2266406" cy="505097"/>
          </a:xfrm>
          <a:prstGeom prst="rect">
            <a:avLst/>
          </a:prstGeom>
          <a:solidFill>
            <a:srgbClr val="E4E1DE"/>
          </a:solidFill>
        </p:spPr>
        <p:txBody>
          <a:bodyPr vert="horz" lIns="91440" tIns="45720" rIns="91440" bIns="45720" rtlCol="0" anchor="ctr">
            <a:normAutofit/>
          </a:bodyPr>
          <a:lstStyle/>
          <a:p>
            <a:pPr marL="174625" marR="0" lvl="0" indent="-114300">
              <a:spcBef>
                <a:spcPts val="0"/>
              </a:spcBef>
              <a:spcAft>
                <a:spcPts val="0"/>
              </a:spcAft>
              <a:buFont typeface="Arial" panose="020B0604020202020204" pitchFamily="34" charset="0"/>
              <a:buChar char="•"/>
            </a:pPr>
            <a:r>
              <a:rPr lang="en-US" sz="1600" dirty="0">
                <a:latin typeface="+mn-lt"/>
              </a:rPr>
              <a:t>Pond outfall structure</a:t>
            </a:r>
          </a:p>
          <a:p>
            <a:pPr marL="174625" marR="0" lvl="0" indent="-114300">
              <a:spcBef>
                <a:spcPts val="0"/>
              </a:spcBef>
              <a:spcAft>
                <a:spcPts val="0"/>
              </a:spcAft>
              <a:buFont typeface="Arial" panose="020B0604020202020204" pitchFamily="34" charset="0"/>
              <a:buChar char="•"/>
            </a:pPr>
            <a:endParaRPr lang="en-US" sz="1600" dirty="0">
              <a:latin typeface="+mn-lt"/>
            </a:endParaRPr>
          </a:p>
        </p:txBody>
      </p:sp>
    </p:spTree>
    <p:extLst>
      <p:ext uri="{BB962C8B-B14F-4D97-AF65-F5344CB8AC3E}">
        <p14:creationId xmlns:p14="http://schemas.microsoft.com/office/powerpoint/2010/main" val="30498741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99C55-AFD3-4B77-B6E7-4C4A808F6548}"/>
              </a:ext>
            </a:extLst>
          </p:cNvPr>
          <p:cNvSpPr txBox="1"/>
          <p:nvPr/>
        </p:nvSpPr>
        <p:spPr>
          <a:xfrm>
            <a:off x="1094011" y="4550306"/>
            <a:ext cx="2497184" cy="566057"/>
          </a:xfrm>
          <a:prstGeom prst="rect">
            <a:avLst/>
          </a:prstGeom>
          <a:solidFill>
            <a:srgbClr val="E4E1DE"/>
          </a:solidFill>
        </p:spPr>
        <p:txBody>
          <a:bodyPr vert="horz" lIns="91440" tIns="45720" rIns="91440" bIns="45720" rtlCol="0" anchor="ctr">
            <a:normAutofit fontScale="92500" lnSpcReduction="10000"/>
          </a:bodyPr>
          <a:lstStyle/>
          <a:p>
            <a:pPr marL="174625" marR="0" lvl="0" indent="-114300">
              <a:spcBef>
                <a:spcPts val="0"/>
              </a:spcBef>
              <a:spcAft>
                <a:spcPts val="0"/>
              </a:spcAft>
              <a:buFont typeface="Arial" panose="020B0604020202020204" pitchFamily="34" charset="0"/>
              <a:buChar char="•"/>
            </a:pPr>
            <a:r>
              <a:rPr lang="en-US" dirty="0">
                <a:latin typeface="+mn-lt"/>
              </a:rPr>
              <a:t>One Cluster - $1,600</a:t>
            </a:r>
          </a:p>
          <a:p>
            <a:pPr marL="174625" marR="0" lvl="0" indent="-114300">
              <a:spcBef>
                <a:spcPts val="0"/>
              </a:spcBef>
              <a:spcAft>
                <a:spcPts val="0"/>
              </a:spcAft>
              <a:buFont typeface="Arial" panose="020B0604020202020204" pitchFamily="34" charset="0"/>
              <a:buChar char="•"/>
            </a:pPr>
            <a:r>
              <a:rPr lang="en-US" dirty="0"/>
              <a:t>Paving - $2,500</a:t>
            </a:r>
            <a:endParaRPr lang="en-US" dirty="0">
              <a:latin typeface="+mn-lt"/>
            </a:endParaRPr>
          </a:p>
        </p:txBody>
      </p:sp>
      <p:sp>
        <p:nvSpPr>
          <p:cNvPr id="4" name="Title 1">
            <a:extLst>
              <a:ext uri="{FF2B5EF4-FFF2-40B4-BE49-F238E27FC236}">
                <a16:creationId xmlns:a16="http://schemas.microsoft.com/office/drawing/2014/main" id="{27CD9B31-7E2E-4D51-9F42-D64182BF5524}"/>
              </a:ext>
            </a:extLst>
          </p:cNvPr>
          <p:cNvSpPr>
            <a:spLocks noGrp="1"/>
          </p:cNvSpPr>
          <p:nvPr>
            <p:ph type="title"/>
          </p:nvPr>
        </p:nvSpPr>
        <p:spPr>
          <a:xfrm>
            <a:off x="0" y="262"/>
            <a:ext cx="9143999" cy="822960"/>
          </a:xfrm>
          <a:blipFill>
            <a:blip r:embed="rId2"/>
            <a:tile tx="0" ty="0" sx="100000" sy="100000" flip="none" algn="tl"/>
          </a:blipFill>
          <a:effectLst>
            <a:softEdge rad="127000"/>
          </a:effectLst>
        </p:spPr>
        <p:txBody>
          <a:bodyPr vert="horz" lIns="91440" tIns="45720" rIns="91440" bIns="0" rtlCol="0" anchor="b">
            <a:normAutofit/>
          </a:bodyPr>
          <a:lstStyle/>
          <a:p>
            <a:pPr algn="ctr" defTabSz="914400">
              <a:lnSpc>
                <a:spcPct val="100000"/>
              </a:lnSpc>
              <a:spcAft>
                <a:spcPts val="1200"/>
              </a:spcAft>
            </a:pPr>
            <a:r>
              <a:rPr lang="en-US" sz="2800" b="1" dirty="0">
                <a:solidFill>
                  <a:schemeClr val="bg1"/>
                </a:solidFill>
              </a:rPr>
              <a:t>High sheriff trail mailbox maintenance</a:t>
            </a:r>
            <a:br>
              <a:rPr lang="en-US" sz="3800" b="1" dirty="0">
                <a:solidFill>
                  <a:schemeClr val="bg1"/>
                </a:solidFill>
              </a:rPr>
            </a:br>
            <a:r>
              <a:rPr lang="en-US" sz="900" b="1" dirty="0">
                <a:solidFill>
                  <a:schemeClr val="bg1"/>
                </a:solidFill>
              </a:rPr>
              <a:t>  </a:t>
            </a:r>
            <a:endParaRPr lang="en-US" sz="3800" b="1" dirty="0">
              <a:solidFill>
                <a:schemeClr val="bg1"/>
              </a:solidFill>
            </a:endParaRPr>
          </a:p>
        </p:txBody>
      </p:sp>
      <p:pic>
        <p:nvPicPr>
          <p:cNvPr id="5" name="Picture 4">
            <a:extLst>
              <a:ext uri="{FF2B5EF4-FFF2-40B4-BE49-F238E27FC236}">
                <a16:creationId xmlns:a16="http://schemas.microsoft.com/office/drawing/2014/main" id="{21F91EAD-8461-4F40-91CF-6D39E400D031}"/>
              </a:ext>
            </a:extLst>
          </p:cNvPr>
          <p:cNvPicPr>
            <a:picLocks noChangeAspect="1"/>
          </p:cNvPicPr>
          <p:nvPr/>
        </p:nvPicPr>
        <p:blipFill>
          <a:blip r:embed="rId3" cstate="print">
            <a:extLst>
              <a:ext uri="{28A0092B-C50C-407E-A947-70E740481C1C}">
                <a14:useLocalDpi xmlns:a14="http://schemas.microsoft.com/office/drawing/2010/main" val="0"/>
              </a:ext>
            </a:extLst>
          </a:blip>
          <a:srcRect l="67" r="67"/>
          <a:stretch/>
        </p:blipFill>
        <p:spPr>
          <a:xfrm>
            <a:off x="-2" y="1346980"/>
            <a:ext cx="4685211" cy="3126377"/>
          </a:xfrm>
          <a:prstGeom prst="rect">
            <a:avLst/>
          </a:prstGeom>
        </p:spPr>
      </p:pic>
      <p:pic>
        <p:nvPicPr>
          <p:cNvPr id="7" name="Picture 6">
            <a:extLst>
              <a:ext uri="{FF2B5EF4-FFF2-40B4-BE49-F238E27FC236}">
                <a16:creationId xmlns:a16="http://schemas.microsoft.com/office/drawing/2014/main" id="{29764B98-19E9-444D-828E-FE9260EDFD29}"/>
              </a:ext>
            </a:extLst>
          </p:cNvPr>
          <p:cNvPicPr>
            <a:picLocks noChangeAspect="1"/>
          </p:cNvPicPr>
          <p:nvPr/>
        </p:nvPicPr>
        <p:blipFill>
          <a:blip r:embed="rId4" cstate="print">
            <a:extLst>
              <a:ext uri="{28A0092B-C50C-407E-A947-70E740481C1C}">
                <a14:useLocalDpi xmlns:a14="http://schemas.microsoft.com/office/drawing/2010/main" val="0"/>
              </a:ext>
            </a:extLst>
          </a:blip>
          <a:srcRect l="3501" r="3501"/>
          <a:stretch/>
        </p:blipFill>
        <p:spPr>
          <a:xfrm>
            <a:off x="5760712" y="3500844"/>
            <a:ext cx="3317826" cy="2377440"/>
          </a:xfrm>
          <a:prstGeom prst="rect">
            <a:avLst/>
          </a:prstGeom>
        </p:spPr>
      </p:pic>
      <p:sp>
        <p:nvSpPr>
          <p:cNvPr id="8" name="TextBox 7">
            <a:extLst>
              <a:ext uri="{FF2B5EF4-FFF2-40B4-BE49-F238E27FC236}">
                <a16:creationId xmlns:a16="http://schemas.microsoft.com/office/drawing/2014/main" id="{C9E7B879-4F24-480B-A6A7-9A254A68BA70}"/>
              </a:ext>
            </a:extLst>
          </p:cNvPr>
          <p:cNvSpPr txBox="1"/>
          <p:nvPr/>
        </p:nvSpPr>
        <p:spPr>
          <a:xfrm>
            <a:off x="5879275" y="5939248"/>
            <a:ext cx="2985912" cy="96442"/>
          </a:xfrm>
          <a:prstGeom prst="rect">
            <a:avLst/>
          </a:prstGeom>
          <a:solidFill>
            <a:srgbClr val="E4E1DE"/>
          </a:solidFill>
        </p:spPr>
        <p:txBody>
          <a:bodyPr vert="horz" lIns="91440" tIns="45720" rIns="91440" bIns="45720" rtlCol="0" anchor="ctr">
            <a:normAutofit fontScale="25000" lnSpcReduction="20000"/>
          </a:bodyPr>
          <a:lstStyle/>
          <a:p>
            <a:pPr marL="174625" marR="0" lvl="0" indent="-114300">
              <a:lnSpc>
                <a:spcPct val="120000"/>
              </a:lnSpc>
              <a:spcBef>
                <a:spcPts val="0"/>
              </a:spcBef>
              <a:spcAft>
                <a:spcPts val="0"/>
              </a:spcAft>
              <a:buFont typeface="Arial" panose="020B0604020202020204" pitchFamily="34" charset="0"/>
              <a:buChar char="•"/>
            </a:pPr>
            <a:r>
              <a:rPr lang="en-US" sz="7200" dirty="0"/>
              <a:t>Pedestal (Fabricated) - $156</a:t>
            </a:r>
            <a:endParaRPr lang="en-US" sz="7200" dirty="0">
              <a:latin typeface="+mn-lt"/>
            </a:endParaRPr>
          </a:p>
          <a:p>
            <a:pPr marL="174625" marR="0" lvl="0" indent="-114300">
              <a:spcBef>
                <a:spcPts val="0"/>
              </a:spcBef>
              <a:spcAft>
                <a:spcPts val="0"/>
              </a:spcAft>
              <a:buFont typeface="Arial" panose="020B0604020202020204" pitchFamily="34" charset="0"/>
              <a:buChar char="•"/>
            </a:pPr>
            <a:endParaRPr lang="en-US" sz="1600" dirty="0">
              <a:latin typeface="+mn-lt"/>
            </a:endParaRPr>
          </a:p>
        </p:txBody>
      </p:sp>
      <p:pic>
        <p:nvPicPr>
          <p:cNvPr id="9" name="Picture 8">
            <a:extLst>
              <a:ext uri="{FF2B5EF4-FFF2-40B4-BE49-F238E27FC236}">
                <a16:creationId xmlns:a16="http://schemas.microsoft.com/office/drawing/2014/main" id="{13A7BDBA-F5A7-445E-8626-D44FC5089C08}"/>
              </a:ext>
            </a:extLst>
          </p:cNvPr>
          <p:cNvPicPr>
            <a:picLocks noChangeAspect="1"/>
          </p:cNvPicPr>
          <p:nvPr/>
        </p:nvPicPr>
        <p:blipFill>
          <a:blip r:embed="rId5" cstate="print">
            <a:extLst>
              <a:ext uri="{28A0092B-C50C-407E-A947-70E740481C1C}">
                <a14:useLocalDpi xmlns:a14="http://schemas.microsoft.com/office/drawing/2010/main" val="0"/>
              </a:ext>
            </a:extLst>
          </a:blip>
          <a:srcRect l="3501" r="3501"/>
          <a:stretch/>
        </p:blipFill>
        <p:spPr>
          <a:xfrm>
            <a:off x="5760712" y="822310"/>
            <a:ext cx="3317826" cy="2377440"/>
          </a:xfrm>
          <a:prstGeom prst="rect">
            <a:avLst/>
          </a:prstGeom>
        </p:spPr>
      </p:pic>
      <p:sp>
        <p:nvSpPr>
          <p:cNvPr id="10" name="TextBox 9">
            <a:extLst>
              <a:ext uri="{FF2B5EF4-FFF2-40B4-BE49-F238E27FC236}">
                <a16:creationId xmlns:a16="http://schemas.microsoft.com/office/drawing/2014/main" id="{0C578A1D-8B42-4511-A6D6-2C9AE35520D1}"/>
              </a:ext>
            </a:extLst>
          </p:cNvPr>
          <p:cNvSpPr txBox="1"/>
          <p:nvPr/>
        </p:nvSpPr>
        <p:spPr>
          <a:xfrm>
            <a:off x="6026332" y="3193543"/>
            <a:ext cx="2673532" cy="274320"/>
          </a:xfrm>
          <a:prstGeom prst="rect">
            <a:avLst/>
          </a:prstGeom>
          <a:solidFill>
            <a:srgbClr val="E4E1DE"/>
          </a:solidFill>
        </p:spPr>
        <p:txBody>
          <a:bodyPr vert="horz" lIns="91440" tIns="45720" rIns="91440" bIns="45720" rtlCol="0" anchor="ctr">
            <a:noAutofit/>
          </a:bodyPr>
          <a:lstStyle/>
          <a:p>
            <a:pPr marL="174625" marR="0" lvl="0" indent="-114300">
              <a:spcBef>
                <a:spcPts val="0"/>
              </a:spcBef>
              <a:spcAft>
                <a:spcPts val="0"/>
              </a:spcAft>
              <a:buFont typeface="Arial" panose="020B0604020202020204" pitchFamily="34" charset="0"/>
              <a:buChar char="•"/>
            </a:pPr>
            <a:r>
              <a:rPr lang="en-US" dirty="0">
                <a:latin typeface="+mn-lt"/>
              </a:rPr>
              <a:t>Concrete Pad - $2,800</a:t>
            </a:r>
          </a:p>
        </p:txBody>
      </p:sp>
      <p:sp>
        <p:nvSpPr>
          <p:cNvPr id="2" name="Rectangle: Rounded Corners 1">
            <a:extLst>
              <a:ext uri="{FF2B5EF4-FFF2-40B4-BE49-F238E27FC236}">
                <a16:creationId xmlns:a16="http://schemas.microsoft.com/office/drawing/2014/main" id="{E0C1F436-AEEF-4F54-A0AA-652E86BBA13E}"/>
              </a:ext>
            </a:extLst>
          </p:cNvPr>
          <p:cNvSpPr/>
          <p:nvPr/>
        </p:nvSpPr>
        <p:spPr>
          <a:xfrm>
            <a:off x="339634" y="2412274"/>
            <a:ext cx="705395" cy="653143"/>
          </a:xfrm>
          <a:prstGeom prst="roundRect">
            <a:avLst/>
          </a:prstGeom>
          <a:solidFill>
            <a:srgbClr val="FFFF00">
              <a:alpha val="2000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442761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99C55-AFD3-4B77-B6E7-4C4A808F6548}"/>
              </a:ext>
            </a:extLst>
          </p:cNvPr>
          <p:cNvSpPr txBox="1"/>
          <p:nvPr/>
        </p:nvSpPr>
        <p:spPr>
          <a:xfrm>
            <a:off x="457200" y="269966"/>
            <a:ext cx="8229600" cy="5538651"/>
          </a:xfrm>
          <a:prstGeom prst="rect">
            <a:avLst/>
          </a:prstGeom>
          <a:solidFill>
            <a:srgbClr val="D4D1CC"/>
          </a:solidFill>
        </p:spPr>
        <p:txBody>
          <a:bodyPr vert="horz" lIns="91440" tIns="45720" rIns="91440" bIns="45720" rtlCol="0" anchor="ctr">
            <a:normAutofit fontScale="85000" lnSpcReduction="20000"/>
          </a:bodyPr>
          <a:lstStyle/>
          <a:p>
            <a:pPr marL="165100" marR="0" lvl="0" indent="-165100" defTabSz="914400" eaLnBrk="1" fontAlgn="auto" latinLnBrk="0" hangingPunct="1">
              <a:lnSpc>
                <a:spcPct val="90000"/>
              </a:lnSpc>
              <a:spcBef>
                <a:spcPts val="0"/>
              </a:spcBef>
              <a:spcAft>
                <a:spcPct val="15000"/>
              </a:spcAft>
              <a:buClrTx/>
              <a:buSzTx/>
              <a:buFontTx/>
              <a:buNone/>
              <a:tabLst/>
              <a:defRPr/>
            </a:pPr>
            <a:r>
              <a:rPr kumimoji="0" lang="en-US" sz="3100" b="1"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Roads</a:t>
            </a:r>
            <a:endParaRPr kumimoji="0" lang="en-US" sz="2300" b="1"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27013" indent="-227013">
              <a:lnSpc>
                <a:spcPct val="90000"/>
              </a:lnSpc>
              <a:spcAft>
                <a:spcPct val="15000"/>
              </a:spcAft>
              <a:buFont typeface="Arial" panose="020B0604020202020204" pitchFamily="34" charset="0"/>
              <a:buChar char="•"/>
              <a:defRPr/>
            </a:pPr>
            <a:r>
              <a:rPr lang="en-US" sz="2300" kern="0" dirty="0">
                <a:solidFill>
                  <a:sysClr val="windowText" lastClr="000000"/>
                </a:solidFill>
                <a:latin typeface="Calibri" panose="020F0502020204030204" pitchFamily="34" charset="0"/>
                <a:cs typeface="Calibri" panose="020F0502020204030204" pitchFamily="34" charset="0"/>
              </a:rPr>
              <a:t>Reserve balance at the end of April (20/21 budget) $220,000</a:t>
            </a:r>
            <a:endParaRPr kumimoji="0" lang="en-US" sz="23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27013" marR="0" lvl="0" indent="-227013"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r>
              <a:rPr kumimoji="0" lang="en-US" sz="23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Contract awarded to Chesapeake Paving in April for $208,579 /</a:t>
            </a:r>
            <a:r>
              <a:rPr lang="en-US" sz="2300" kern="0" dirty="0">
                <a:solidFill>
                  <a:sysClr val="windowText" lastClr="000000"/>
                </a:solidFill>
                <a:latin typeface="Calibri" panose="020F0502020204030204" pitchFamily="34" charset="0"/>
                <a:cs typeface="Calibri" panose="020F0502020204030204" pitchFamily="34" charset="0"/>
              </a:rPr>
              <a:t> balance $11,421 (21/22 budget)</a:t>
            </a:r>
            <a:endParaRPr kumimoji="0" lang="en-US" sz="23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227013" marR="0" lvl="0" indent="-227013"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r>
              <a:rPr kumimoji="0" lang="en-US" sz="23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1 ½” overlay of the following roads (2.24 miles = approx. $93,115 per mile) will begin mid-June -</a:t>
            </a:r>
          </a:p>
          <a:p>
            <a:pPr marL="400050" marR="0" lvl="0" indent="-225425" defTabSz="914400" eaLnBrk="1" fontAlgn="auto" latinLnBrk="0" hangingPunct="1">
              <a:lnSpc>
                <a:spcPct val="90000"/>
              </a:lnSpc>
              <a:spcBef>
                <a:spcPts val="0"/>
              </a:spcBef>
              <a:spcAft>
                <a:spcPct val="15000"/>
              </a:spcAft>
              <a:buClrTx/>
              <a:buSzTx/>
              <a:buFont typeface="Wingdings" panose="05000000000000000000" pitchFamily="2" charset="2"/>
              <a:buChar char="Ø"/>
              <a:tabLst/>
              <a:defRPr/>
            </a:pPr>
            <a:r>
              <a:rPr lang="en-US" sz="2300" kern="0" dirty="0">
                <a:solidFill>
                  <a:sysClr val="windowText" lastClr="000000"/>
                </a:solidFill>
                <a:latin typeface="Calibri" panose="020F0502020204030204" pitchFamily="34" charset="0"/>
                <a:cs typeface="Calibri" panose="020F0502020204030204" pitchFamily="34" charset="0"/>
              </a:rPr>
              <a:t>Admiral Avenue</a:t>
            </a:r>
          </a:p>
          <a:p>
            <a:pPr marL="400050" marR="0" lvl="0" indent="-225425" defTabSz="914400" eaLnBrk="1" fontAlgn="auto" latinLnBrk="0" hangingPunct="1">
              <a:lnSpc>
                <a:spcPct val="90000"/>
              </a:lnSpc>
              <a:spcBef>
                <a:spcPts val="0"/>
              </a:spcBef>
              <a:spcAft>
                <a:spcPct val="15000"/>
              </a:spcAft>
              <a:buClrTx/>
              <a:buSzTx/>
              <a:buFont typeface="Wingdings" panose="05000000000000000000" pitchFamily="2" charset="2"/>
              <a:buChar char="Ø"/>
              <a:tabLst/>
              <a:defRPr/>
            </a:pPr>
            <a:r>
              <a:rPr kumimoji="0" lang="en-US" sz="23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Carriage Lane</a:t>
            </a:r>
          </a:p>
          <a:p>
            <a:pPr marL="400050" marR="0" lvl="0" indent="-225425" defTabSz="914400" eaLnBrk="1" fontAlgn="auto" latinLnBrk="0" hangingPunct="1">
              <a:lnSpc>
                <a:spcPct val="90000"/>
              </a:lnSpc>
              <a:spcBef>
                <a:spcPts val="0"/>
              </a:spcBef>
              <a:spcAft>
                <a:spcPct val="15000"/>
              </a:spcAft>
              <a:buClrTx/>
              <a:buSzTx/>
              <a:buFont typeface="Wingdings" panose="05000000000000000000" pitchFamily="2" charset="2"/>
              <a:buChar char="Ø"/>
              <a:tabLst/>
              <a:defRPr/>
            </a:pPr>
            <a:r>
              <a:rPr lang="en-US" sz="2300" kern="0" dirty="0">
                <a:solidFill>
                  <a:sysClr val="windowText" lastClr="000000"/>
                </a:solidFill>
                <a:latin typeface="Calibri" panose="020F0502020204030204" pitchFamily="34" charset="0"/>
                <a:cs typeface="Calibri" panose="020F0502020204030204" pitchFamily="34" charset="0"/>
              </a:rPr>
              <a:t>Drawbridge Road</a:t>
            </a:r>
          </a:p>
          <a:p>
            <a:pPr marL="400050" marR="0" lvl="0" indent="-225425" defTabSz="914400" eaLnBrk="1" fontAlgn="auto" latinLnBrk="0" hangingPunct="1">
              <a:lnSpc>
                <a:spcPct val="90000"/>
              </a:lnSpc>
              <a:spcBef>
                <a:spcPts val="0"/>
              </a:spcBef>
              <a:spcAft>
                <a:spcPct val="15000"/>
              </a:spcAft>
              <a:buClrTx/>
              <a:buSzTx/>
              <a:buFont typeface="Wingdings" panose="05000000000000000000" pitchFamily="2" charset="2"/>
              <a:buChar char="Ø"/>
              <a:tabLst/>
              <a:defRPr/>
            </a:pPr>
            <a:r>
              <a:rPr kumimoji="0" lang="en-US" sz="2300" b="0" i="0" u="none" strike="noStrike" kern="0" cap="none" spc="0" normalizeH="0" baseline="0" noProof="0" dirty="0" err="1">
                <a:ln>
                  <a:noFill/>
                </a:ln>
                <a:solidFill>
                  <a:sysClr val="windowText" lastClr="000000"/>
                </a:solidFill>
                <a:effectLst/>
                <a:uLnTx/>
                <a:uFillTx/>
                <a:latin typeface="Calibri" panose="020F0502020204030204" pitchFamily="34" charset="0"/>
                <a:cs typeface="Calibri" panose="020F0502020204030204" pitchFamily="34" charset="0"/>
              </a:rPr>
              <a:t>Harbormist</a:t>
            </a:r>
            <a:r>
              <a:rPr kumimoji="0" lang="en-US" sz="23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Circle</a:t>
            </a:r>
          </a:p>
          <a:p>
            <a:pPr marL="400050" marR="0" lvl="0" indent="-225425" defTabSz="914400" eaLnBrk="1" fontAlgn="auto" latinLnBrk="0" hangingPunct="1">
              <a:lnSpc>
                <a:spcPct val="90000"/>
              </a:lnSpc>
              <a:spcBef>
                <a:spcPts val="0"/>
              </a:spcBef>
              <a:spcAft>
                <a:spcPct val="15000"/>
              </a:spcAft>
              <a:buClrTx/>
              <a:buSzTx/>
              <a:buFont typeface="Wingdings" panose="05000000000000000000" pitchFamily="2" charset="2"/>
              <a:buChar char="Ø"/>
              <a:tabLst/>
              <a:defRPr/>
            </a:pPr>
            <a:r>
              <a:rPr lang="en-US" sz="2300" kern="0" dirty="0">
                <a:solidFill>
                  <a:sysClr val="windowText" lastClr="000000"/>
                </a:solidFill>
                <a:latin typeface="Calibri" panose="020F0502020204030204" pitchFamily="34" charset="0"/>
                <a:cs typeface="Calibri" panose="020F0502020204030204" pitchFamily="34" charset="0"/>
              </a:rPr>
              <a:t>Raft Road</a:t>
            </a:r>
          </a:p>
          <a:p>
            <a:pPr marL="400050" marR="0" lvl="0" indent="-225425" defTabSz="914400" eaLnBrk="1" fontAlgn="auto" latinLnBrk="0" hangingPunct="1">
              <a:lnSpc>
                <a:spcPct val="90000"/>
              </a:lnSpc>
              <a:spcBef>
                <a:spcPts val="0"/>
              </a:spcBef>
              <a:spcAft>
                <a:spcPct val="15000"/>
              </a:spcAft>
              <a:buClrTx/>
              <a:buSzTx/>
              <a:buFont typeface="Wingdings" panose="05000000000000000000" pitchFamily="2" charset="2"/>
              <a:buChar char="Ø"/>
              <a:tabLst/>
              <a:defRPr/>
            </a:pPr>
            <a:r>
              <a:rPr kumimoji="0" lang="en-US" sz="23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Tail of the Fox Dr.</a:t>
            </a:r>
          </a:p>
          <a:p>
            <a:pPr marL="227013" marR="0" lvl="0" indent="-227013"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r>
              <a:rPr lang="en-US" sz="2300" kern="0" dirty="0">
                <a:solidFill>
                  <a:sysClr val="windowText" lastClr="000000"/>
                </a:solidFill>
                <a:latin typeface="Calibri" panose="020F0502020204030204" pitchFamily="34" charset="0"/>
                <a:cs typeface="Calibri" panose="020F0502020204030204" pitchFamily="34" charset="0"/>
              </a:rPr>
              <a:t>This price is $93/ton compared to $100/ton in 2019</a:t>
            </a:r>
            <a:endParaRPr kumimoji="0" lang="en-US" sz="23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342900" marR="0" lvl="0" indent="-342900"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endParaRPr lang="en-US" sz="2300" kern="0" dirty="0">
              <a:solidFill>
                <a:sysClr val="windowText" lastClr="000000"/>
              </a:solidFill>
              <a:latin typeface="Calibri" panose="020F0502020204030204" pitchFamily="34" charset="0"/>
              <a:cs typeface="Calibri" panose="020F0502020204030204" pitchFamily="34" charset="0"/>
            </a:endParaRPr>
          </a:p>
          <a:p>
            <a:pPr marL="0" marR="0">
              <a:spcBef>
                <a:spcPts val="0"/>
              </a:spcBef>
              <a:spcAft>
                <a:spcPts val="0"/>
              </a:spcAft>
            </a:pPr>
            <a:r>
              <a:rPr lang="en-US" sz="3200" b="1" dirty="0">
                <a:effectLst/>
                <a:latin typeface="Calibri" panose="020F0502020204030204" pitchFamily="34" charset="0"/>
                <a:ea typeface="Times New Roman" panose="02020603050405020304" pitchFamily="18" charset="0"/>
              </a:rPr>
              <a:t>DMA Study – Budget - $16,000</a:t>
            </a:r>
          </a:p>
          <a:p>
            <a:pPr marL="285750" marR="0" indent="-28575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rPr>
              <a:t>The final draft report was due the end of May but has been postponed – new target date is by the end of June.</a:t>
            </a:r>
            <a:endParaRPr lang="en-US" sz="2400" dirty="0">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rPr>
              <a:t>Most likely the Budget &amp; Finance presentation will be the beginning of July and the Board presentation to be done on July 21</a:t>
            </a:r>
            <a:r>
              <a:rPr lang="en-US" sz="2400" baseline="30000" dirty="0">
                <a:effectLst/>
                <a:latin typeface="Calibri" panose="020F0502020204030204" pitchFamily="34" charset="0"/>
                <a:ea typeface="Calibri" panose="020F0502020204030204" pitchFamily="34" charset="0"/>
              </a:rPr>
              <a:t>st</a:t>
            </a:r>
            <a:endParaRPr lang="en-US" sz="2400" dirty="0">
              <a:effectLst/>
              <a:latin typeface="Calibri" panose="020F0502020204030204" pitchFamily="34" charset="0"/>
              <a:ea typeface="Calibri" panose="020F0502020204030204" pitchFamily="34" charset="0"/>
            </a:endParaRPr>
          </a:p>
          <a:p>
            <a:pPr marL="285750" marR="0" indent="-285750">
              <a:spcBef>
                <a:spcPts val="0"/>
              </a:spcBef>
              <a:spcAft>
                <a:spcPts val="0"/>
              </a:spcAft>
              <a:buFont typeface="Arial" panose="020B0604020202020204" pitchFamily="34" charset="0"/>
              <a:buChar char="•"/>
            </a:pPr>
            <a:r>
              <a:rPr lang="en-US" sz="2400" dirty="0">
                <a:effectLst/>
                <a:latin typeface="Calibri" panose="020F0502020204030204" pitchFamily="34" charset="0"/>
                <a:ea typeface="Calibri" panose="020F0502020204030204" pitchFamily="34" charset="0"/>
              </a:rPr>
              <a:t>The drafts of the bulkheads and roads are completed</a:t>
            </a:r>
            <a:endParaRPr kumimoji="0" lang="en-US" sz="23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342900" marR="0" lvl="0" indent="-342900"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endParaRPr lang="en-US" sz="2400" b="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693101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99C55-AFD3-4B77-B6E7-4C4A808F6548}"/>
              </a:ext>
            </a:extLst>
          </p:cNvPr>
          <p:cNvSpPr txBox="1"/>
          <p:nvPr/>
        </p:nvSpPr>
        <p:spPr>
          <a:xfrm>
            <a:off x="457200" y="269966"/>
            <a:ext cx="8229600" cy="5538651"/>
          </a:xfrm>
          <a:prstGeom prst="rect">
            <a:avLst/>
          </a:prstGeom>
          <a:solidFill>
            <a:srgbClr val="D4D1CC"/>
          </a:solidFill>
        </p:spPr>
        <p:txBody>
          <a:bodyPr vert="horz" lIns="91440" tIns="45720" rIns="91440" bIns="45720" rtlCol="0" anchor="ctr">
            <a:normAutofit/>
          </a:bodyPr>
          <a:lstStyle/>
          <a:p>
            <a:pPr marL="165100" marR="0" lvl="0" indent="-165100" defTabSz="914400" eaLnBrk="1" fontAlgn="auto" latinLnBrk="0" hangingPunct="1">
              <a:lnSpc>
                <a:spcPct val="90000"/>
              </a:lnSpc>
              <a:spcBef>
                <a:spcPts val="0"/>
              </a:spcBef>
              <a:spcAft>
                <a:spcPct val="15000"/>
              </a:spcAft>
              <a:buClrTx/>
              <a:buSzTx/>
              <a:buFontTx/>
              <a:buNone/>
              <a:tabLst/>
              <a:defRPr/>
            </a:pPr>
            <a:r>
              <a:rPr kumimoji="0" lang="en-US" sz="3100" b="1"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Finance</a:t>
            </a:r>
            <a:endParaRPr kumimoji="0" lang="en-US" sz="23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342900" marR="0" lvl="0" indent="-342900"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r>
              <a:rPr kumimoji="0" lang="en-US" sz="23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Northstar</a:t>
            </a:r>
          </a:p>
          <a:p>
            <a:pPr marL="855663" marR="0" lvl="0" indent="-342900" defTabSz="914400" eaLnBrk="1" fontAlgn="auto" latinLnBrk="0" hangingPunct="1">
              <a:lnSpc>
                <a:spcPct val="90000"/>
              </a:lnSpc>
              <a:spcBef>
                <a:spcPts val="0"/>
              </a:spcBef>
              <a:spcAft>
                <a:spcPct val="15000"/>
              </a:spcAft>
              <a:buClrTx/>
              <a:buSzTx/>
              <a:buFont typeface="Wingdings" panose="05000000000000000000" pitchFamily="2" charset="2"/>
              <a:buChar char="Ø"/>
              <a:tabLst/>
              <a:defRPr/>
            </a:pPr>
            <a:r>
              <a:rPr lang="en-US" sz="2300" dirty="0">
                <a:latin typeface="Calibri" panose="020F0502020204030204" pitchFamily="34" charset="0"/>
                <a:ea typeface="Calibri" panose="020F0502020204030204" pitchFamily="34" charset="0"/>
              </a:rPr>
              <a:t>Currently 23 Open Issues</a:t>
            </a:r>
          </a:p>
          <a:p>
            <a:pPr marL="855663" marR="0" lvl="0" indent="-342900" defTabSz="914400" eaLnBrk="1" fontAlgn="auto" latinLnBrk="0" hangingPunct="1">
              <a:lnSpc>
                <a:spcPct val="90000"/>
              </a:lnSpc>
              <a:spcBef>
                <a:spcPts val="0"/>
              </a:spcBef>
              <a:spcAft>
                <a:spcPct val="15000"/>
              </a:spcAft>
              <a:buClrTx/>
              <a:buSzTx/>
              <a:buFont typeface="Wingdings" panose="05000000000000000000" pitchFamily="2" charset="2"/>
              <a:buChar char="Ø"/>
              <a:tabLst/>
              <a:defRPr/>
            </a:pPr>
            <a:r>
              <a:rPr lang="en-US" sz="2300" dirty="0">
                <a:latin typeface="Calibri" panose="020F0502020204030204" pitchFamily="34" charset="0"/>
                <a:ea typeface="Calibri" panose="020F0502020204030204" pitchFamily="34" charset="0"/>
              </a:rPr>
              <a:t>Northstar Upgrade to v 6.4  (6/7/21)</a:t>
            </a:r>
          </a:p>
          <a:p>
            <a:pPr marL="855663" marR="0" lvl="0" indent="-342900" defTabSz="914400" eaLnBrk="1" fontAlgn="auto" latinLnBrk="0" hangingPunct="1">
              <a:lnSpc>
                <a:spcPct val="90000"/>
              </a:lnSpc>
              <a:spcBef>
                <a:spcPts val="0"/>
              </a:spcBef>
              <a:spcAft>
                <a:spcPct val="15000"/>
              </a:spcAft>
              <a:buClrTx/>
              <a:buSzTx/>
              <a:buFont typeface="Wingdings" panose="05000000000000000000" pitchFamily="2" charset="2"/>
              <a:buChar char="Ø"/>
              <a:tabLst/>
              <a:defRPr/>
            </a:pPr>
            <a:r>
              <a:rPr lang="en-US" sz="2300" dirty="0">
                <a:latin typeface="Calibri" panose="020F0502020204030204" pitchFamily="34" charset="0"/>
                <a:ea typeface="Calibri" panose="020F0502020204030204" pitchFamily="34" charset="0"/>
              </a:rPr>
              <a:t>We experience issues created by the update. Areas already addressed now need to be addressed again.</a:t>
            </a:r>
          </a:p>
          <a:p>
            <a:pPr marL="855663" marR="0" lvl="0" indent="-342900" defTabSz="914400" eaLnBrk="1" fontAlgn="auto" latinLnBrk="0" hangingPunct="1">
              <a:lnSpc>
                <a:spcPct val="90000"/>
              </a:lnSpc>
              <a:spcBef>
                <a:spcPts val="0"/>
              </a:spcBef>
              <a:spcAft>
                <a:spcPct val="15000"/>
              </a:spcAft>
              <a:buClrTx/>
              <a:buSzTx/>
              <a:buFont typeface="Wingdings" panose="05000000000000000000" pitchFamily="2" charset="2"/>
              <a:buChar char="Ø"/>
              <a:tabLst/>
              <a:defRPr/>
            </a:pPr>
            <a:r>
              <a:rPr lang="en-US" sz="2300" dirty="0">
                <a:latin typeface="Calibri" panose="020F0502020204030204" pitchFamily="34" charset="0"/>
                <a:ea typeface="Calibri" panose="020F0502020204030204" pitchFamily="34" charset="0"/>
              </a:rPr>
              <a:t>IT manager is working on a list of issues with Northstar. </a:t>
            </a:r>
          </a:p>
          <a:p>
            <a:pPr marL="342900" marR="0" lvl="0" indent="-342900">
              <a:spcBef>
                <a:spcPts val="0"/>
              </a:spcBef>
              <a:spcAft>
                <a:spcPts val="0"/>
              </a:spcAft>
              <a:buFont typeface="Arial" panose="020B0604020202020204" pitchFamily="34" charset="0"/>
              <a:buChar char="•"/>
            </a:pPr>
            <a:r>
              <a:rPr kumimoji="0" lang="en-US" sz="2300" b="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PPP</a:t>
            </a:r>
          </a:p>
          <a:p>
            <a:pPr marL="801688" marR="0" lvl="0" indent="-287338">
              <a:spcBef>
                <a:spcPts val="0"/>
              </a:spcBef>
              <a:spcAft>
                <a:spcPts val="0"/>
              </a:spcAft>
              <a:buFont typeface="Wingdings" panose="05000000000000000000" pitchFamily="2" charset="2"/>
              <a:buChar char="Ø"/>
            </a:pPr>
            <a:r>
              <a:rPr lang="en-US" sz="2300" dirty="0">
                <a:latin typeface="Calibri" panose="020F0502020204030204" pitchFamily="34" charset="0"/>
                <a:ea typeface="Calibri" panose="020F0502020204030204" pitchFamily="34" charset="0"/>
              </a:rPr>
              <a:t>Forgiveness application and back-up support provided to Bank of Ocean City in mid-March</a:t>
            </a:r>
          </a:p>
          <a:p>
            <a:pPr marL="801688" marR="0" lvl="0" indent="-287338">
              <a:spcBef>
                <a:spcPts val="0"/>
              </a:spcBef>
              <a:spcAft>
                <a:spcPts val="0"/>
              </a:spcAft>
              <a:buFont typeface="Wingdings" panose="05000000000000000000" pitchFamily="2" charset="2"/>
              <a:buChar char="Ø"/>
            </a:pPr>
            <a:r>
              <a:rPr lang="en-US" sz="2300" dirty="0">
                <a:latin typeface="Calibri" panose="020F0502020204030204" pitchFamily="34" charset="0"/>
                <a:ea typeface="Calibri" panose="020F0502020204030204" pitchFamily="34" charset="0"/>
              </a:rPr>
              <a:t>Bank of Ocean City provided application and support to SBA on 3/16/2021</a:t>
            </a:r>
          </a:p>
          <a:p>
            <a:pPr marL="801688" marR="0" lvl="0" indent="-287338">
              <a:spcBef>
                <a:spcPts val="0"/>
              </a:spcBef>
              <a:spcAft>
                <a:spcPts val="0"/>
              </a:spcAft>
              <a:buFont typeface="Wingdings" panose="05000000000000000000" pitchFamily="2" charset="2"/>
              <a:buChar char="Ø"/>
            </a:pPr>
            <a:r>
              <a:rPr lang="en-US" sz="2300" dirty="0">
                <a:latin typeface="Calibri" panose="020F0502020204030204" pitchFamily="34" charset="0"/>
                <a:ea typeface="Calibri" panose="020F0502020204030204" pitchFamily="34" charset="0"/>
              </a:rPr>
              <a:t>PPP – Bank of Ocean City contacted GM John Viola. Official letter of forgiveness sent by SBA received by Ocean Pines.</a:t>
            </a:r>
            <a:endParaRPr lang="en-US" sz="2400" b="1"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8570978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99C55-AFD3-4B77-B6E7-4C4A808F6548}"/>
              </a:ext>
            </a:extLst>
          </p:cNvPr>
          <p:cNvSpPr txBox="1"/>
          <p:nvPr/>
        </p:nvSpPr>
        <p:spPr>
          <a:xfrm>
            <a:off x="0" y="2991395"/>
            <a:ext cx="9144000" cy="3749040"/>
          </a:xfrm>
          <a:prstGeom prst="rect">
            <a:avLst/>
          </a:prstGeom>
          <a:solidFill>
            <a:srgbClr val="D4D1CC"/>
          </a:solidFill>
        </p:spPr>
        <p:txBody>
          <a:bodyPr vert="horz" lIns="91440" tIns="45720" rIns="91440" bIns="45720" rtlCol="0" anchor="ctr">
            <a:normAutofit lnSpcReduction="10000"/>
          </a:bodyPr>
          <a:lstStyle/>
          <a:p>
            <a:pPr marR="0" lvl="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R="0" lvl="0">
              <a:spcBef>
                <a:spcPts val="0"/>
              </a:spcBef>
              <a:spcAft>
                <a:spcPts val="0"/>
              </a:spcAft>
            </a:pPr>
            <a:endParaRPr lang="en-US" dirty="0">
              <a:latin typeface="Calibri" panose="020F0502020204030204" pitchFamily="34" charset="0"/>
              <a:ea typeface="Times New Roman" panose="02020603050405020304" pitchFamily="18" charset="0"/>
            </a:endParaRPr>
          </a:p>
          <a:p>
            <a:pPr marR="0" lvl="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R="0" lvl="0">
              <a:spcBef>
                <a:spcPts val="0"/>
              </a:spcBef>
              <a:spcAft>
                <a:spcPts val="0"/>
              </a:spcAft>
            </a:pPr>
            <a:endParaRPr lang="en-US" dirty="0">
              <a:latin typeface="Calibri" panose="020F0502020204030204" pitchFamily="34" charset="0"/>
              <a:ea typeface="Times New Roman" panose="02020603050405020304" pitchFamily="18" charset="0"/>
            </a:endParaRPr>
          </a:p>
          <a:p>
            <a:pPr marR="0" lvl="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R="0" lvl="0">
              <a:spcBef>
                <a:spcPts val="0"/>
              </a:spcBef>
              <a:spcAft>
                <a:spcPts val="0"/>
              </a:spcAft>
            </a:pPr>
            <a:endParaRPr lang="en-US" dirty="0">
              <a:latin typeface="Calibri" panose="020F0502020204030204" pitchFamily="34" charset="0"/>
              <a:ea typeface="Times New Roman" panose="02020603050405020304" pitchFamily="18" charset="0"/>
            </a:endParaRPr>
          </a:p>
          <a:p>
            <a:pPr marR="0" lvl="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R="0" lvl="0">
              <a:spcBef>
                <a:spcPts val="0"/>
              </a:spcBef>
              <a:spcAft>
                <a:spcPts val="0"/>
              </a:spcAft>
            </a:pPr>
            <a:endParaRPr lang="en-US" sz="1800" dirty="0">
              <a:effectLst/>
              <a:latin typeface="Calibri" panose="020F0502020204030204" pitchFamily="34" charset="0"/>
              <a:ea typeface="Times New Roman" panose="02020603050405020304" pitchFamily="18" charset="0"/>
            </a:endParaRPr>
          </a:p>
          <a:p>
            <a:pPr marR="0" lvl="0">
              <a:spcBef>
                <a:spcPts val="0"/>
              </a:spcBef>
              <a:spcAft>
                <a:spcPts val="0"/>
              </a:spcAft>
            </a:pPr>
            <a:endParaRPr lang="en-US" dirty="0">
              <a:latin typeface="Calibri" panose="020F0502020204030204" pitchFamily="34" charset="0"/>
              <a:ea typeface="Times New Roman" panose="02020603050405020304" pitchFamily="18" charset="0"/>
            </a:endParaRPr>
          </a:p>
          <a:p>
            <a:pPr marR="0" lvl="0">
              <a:spcBef>
                <a:spcPts val="0"/>
              </a:spcBef>
              <a:spcAft>
                <a:spcPts val="0"/>
              </a:spcAft>
            </a:pPr>
            <a:endParaRPr lang="en-US" dirty="0">
              <a:latin typeface="Calibri" panose="020F0502020204030204" pitchFamily="34" charset="0"/>
              <a:ea typeface="Times New Roman" panose="02020603050405020304" pitchFamily="18" charset="0"/>
            </a:endParaRPr>
          </a:p>
          <a:p>
            <a:pPr marR="0" lvl="0">
              <a:spcBef>
                <a:spcPts val="0"/>
              </a:spcBef>
              <a:spcAft>
                <a:spcPts val="0"/>
              </a:spcAft>
            </a:pPr>
            <a:endParaRPr lang="en-US" dirty="0">
              <a:latin typeface="Calibri" panose="020F0502020204030204" pitchFamily="34" charset="0"/>
              <a:ea typeface="Times New Roman" panose="02020603050405020304" pitchFamily="18" charset="0"/>
            </a:endParaRPr>
          </a:p>
          <a:p>
            <a:pPr marL="285750" marR="0" lvl="0" indent="-285750">
              <a:spcBef>
                <a:spcPts val="0"/>
              </a:spcBef>
              <a:spcAft>
                <a:spcPts val="0"/>
              </a:spcAft>
              <a:buFont typeface="Arial" panose="020B0604020202020204" pitchFamily="34" charset="0"/>
              <a:buChar char="•"/>
            </a:pPr>
            <a:r>
              <a:rPr lang="en-US" sz="1600" dirty="0" err="1">
                <a:effectLst/>
                <a:latin typeface="Calibri" panose="020F0502020204030204" pitchFamily="34" charset="0"/>
                <a:ea typeface="Times New Roman" panose="02020603050405020304" pitchFamily="18" charset="0"/>
              </a:rPr>
              <a:t>Tranzfusion</a:t>
            </a:r>
            <a:r>
              <a:rPr lang="en-US" sz="1600" dirty="0">
                <a:effectLst/>
                <a:latin typeface="Calibri" panose="020F0502020204030204" pitchFamily="34" charset="0"/>
                <a:ea typeface="Times New Roman" panose="02020603050405020304" pitchFamily="18" charset="0"/>
              </a:rPr>
              <a:t> played at the Yacht Club on Saturday, June 13</a:t>
            </a:r>
            <a:endParaRPr lang="en-US" sz="1600" dirty="0">
              <a:effectLst/>
              <a:latin typeface="Calibri" panose="020F0502020204030204" pitchFamily="34"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sz="1600" dirty="0">
                <a:effectLst/>
                <a:latin typeface="Calibri" panose="020F0502020204030204" pitchFamily="34" charset="0"/>
                <a:ea typeface="Times New Roman" panose="02020603050405020304" pitchFamily="18" charset="0"/>
              </a:rPr>
              <a:t>The Matt Ortt Companies reported the highest grossing volumes of sales ever on that day.</a:t>
            </a:r>
            <a:endParaRPr lang="en-US" sz="1600" dirty="0">
              <a:effectLst/>
              <a:latin typeface="Calibri" panose="020F0502020204030204" pitchFamily="34" charset="0"/>
              <a:ea typeface="Calibri" panose="020F0502020204030204" pitchFamily="34" charset="0"/>
            </a:endParaRPr>
          </a:p>
          <a:p>
            <a:pPr marL="285750" marR="0" lvl="0" indent="-285750">
              <a:spcBef>
                <a:spcPts val="0"/>
              </a:spcBef>
              <a:spcAft>
                <a:spcPts val="0"/>
              </a:spcAft>
              <a:buFont typeface="Arial" panose="020B0604020202020204" pitchFamily="34" charset="0"/>
              <a:buChar char="•"/>
            </a:pPr>
            <a:r>
              <a:rPr lang="en-US" sz="1600" dirty="0">
                <a:effectLst/>
                <a:latin typeface="Calibri" panose="020F0502020204030204" pitchFamily="34" charset="0"/>
                <a:ea typeface="Times New Roman" panose="02020603050405020304" pitchFamily="18" charset="0"/>
              </a:rPr>
              <a:t>Over $56,000 in sales on Saturday alone, including pool service, indoor restaurant operations, banquet room and outdoor band entertainment</a:t>
            </a:r>
            <a:r>
              <a:rPr lang="en-US" sz="1600" dirty="0">
                <a:effectLst/>
                <a:latin typeface="Calibri" panose="020F0502020204030204" pitchFamily="34" charset="0"/>
                <a:ea typeface="Calibri" panose="020F0502020204030204" pitchFamily="34" charset="0"/>
              </a:rPr>
              <a:t> </a:t>
            </a:r>
          </a:p>
        </p:txBody>
      </p:sp>
      <p:pic>
        <p:nvPicPr>
          <p:cNvPr id="4" name="Picture 3" descr="A picture containing person, outdoor, people, group&#10;&#10;Description automatically generated">
            <a:extLst>
              <a:ext uri="{FF2B5EF4-FFF2-40B4-BE49-F238E27FC236}">
                <a16:creationId xmlns:a16="http://schemas.microsoft.com/office/drawing/2014/main" id="{6F32167C-7F80-4514-8F6E-668EE38AED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5910" y="450685"/>
            <a:ext cx="4114800" cy="2743200"/>
          </a:xfrm>
          <a:prstGeom prst="rect">
            <a:avLst/>
          </a:prstGeom>
        </p:spPr>
      </p:pic>
      <p:pic>
        <p:nvPicPr>
          <p:cNvPr id="6" name="Picture 5" descr="A group of people playing instruments&#10;&#10;Description automatically generated with medium confidence">
            <a:extLst>
              <a:ext uri="{FF2B5EF4-FFF2-40B4-BE49-F238E27FC236}">
                <a16:creationId xmlns:a16="http://schemas.microsoft.com/office/drawing/2014/main" id="{E3D36125-FAE5-45F9-8B68-5C58A3A0D33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35927" y="2928258"/>
            <a:ext cx="4114800" cy="2743200"/>
          </a:xfrm>
          <a:prstGeom prst="rect">
            <a:avLst/>
          </a:prstGeom>
        </p:spPr>
      </p:pic>
      <p:pic>
        <p:nvPicPr>
          <p:cNvPr id="8" name="Picture 7" descr="A large crowd of people at an outdoor event&#10;&#10;Description automatically generated with medium confidence">
            <a:extLst>
              <a:ext uri="{FF2B5EF4-FFF2-40B4-BE49-F238E27FC236}">
                <a16:creationId xmlns:a16="http://schemas.microsoft.com/office/drawing/2014/main" id="{000C8611-81D1-4C91-A355-37B89B8B991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0709" y="450685"/>
            <a:ext cx="4114800" cy="2743200"/>
          </a:xfrm>
          <a:prstGeom prst="rect">
            <a:avLst/>
          </a:prstGeom>
        </p:spPr>
      </p:pic>
      <p:sp>
        <p:nvSpPr>
          <p:cNvPr id="9" name="TextBox 8">
            <a:extLst>
              <a:ext uri="{FF2B5EF4-FFF2-40B4-BE49-F238E27FC236}">
                <a16:creationId xmlns:a16="http://schemas.microsoft.com/office/drawing/2014/main" id="{6FFF89BC-2E8D-468A-9DD2-E0A15708E5BA}"/>
              </a:ext>
            </a:extLst>
          </p:cNvPr>
          <p:cNvSpPr txBox="1"/>
          <p:nvPr/>
        </p:nvSpPr>
        <p:spPr>
          <a:xfrm>
            <a:off x="452846" y="13057"/>
            <a:ext cx="6287588" cy="461665"/>
          </a:xfrm>
          <a:prstGeom prst="rect">
            <a:avLst/>
          </a:prstGeom>
          <a:noFill/>
        </p:spPr>
        <p:txBody>
          <a:bodyPr wrap="square" rtlCol="0">
            <a:spAutoFit/>
          </a:bodyPr>
          <a:lstStyle/>
          <a:p>
            <a:r>
              <a:rPr lang="en-US" sz="2400" dirty="0"/>
              <a:t>Yacht Club</a:t>
            </a:r>
          </a:p>
        </p:txBody>
      </p:sp>
    </p:spTree>
    <p:extLst>
      <p:ext uri="{BB962C8B-B14F-4D97-AF65-F5344CB8AC3E}">
        <p14:creationId xmlns:p14="http://schemas.microsoft.com/office/powerpoint/2010/main" val="4810087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1BF0792A-0F2B-4A2E-AB38-0A4F18A307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57DB18D-C2F1-4C8C-8808-9C01ECE683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nvGrpSpPr>
          <p:cNvPr id="30" name="Group 29">
            <a:extLst>
              <a:ext uri="{FF2B5EF4-FFF2-40B4-BE49-F238E27FC236}">
                <a16:creationId xmlns:a16="http://schemas.microsoft.com/office/drawing/2014/main" id="{E5D935FA-3336-4941-9214-E250A5727F4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253" y="644327"/>
            <a:ext cx="6974974" cy="4811366"/>
            <a:chOff x="7639235" y="600024"/>
            <a:chExt cx="3898557" cy="6878929"/>
          </a:xfrm>
        </p:grpSpPr>
        <p:sp>
          <p:nvSpPr>
            <p:cNvPr id="31" name="Rectangle 30">
              <a:extLst>
                <a:ext uri="{FF2B5EF4-FFF2-40B4-BE49-F238E27FC236}">
                  <a16:creationId xmlns:a16="http://schemas.microsoft.com/office/drawing/2014/main" id="{45D9E2ED-FF90-4200-A7EE-6D41D6526F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639235" y="600024"/>
              <a:ext cx="3898557" cy="687892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3A4BEB8D-68AD-4314-8A2B-F8DC85A530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0263" y="1062693"/>
              <a:ext cx="3635738" cy="59547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3" name="Title 12"/>
          <p:cNvSpPr>
            <a:spLocks noGrp="1"/>
          </p:cNvSpPr>
          <p:nvPr>
            <p:ph type="title"/>
          </p:nvPr>
        </p:nvSpPr>
        <p:spPr>
          <a:xfrm>
            <a:off x="1793556" y="1590734"/>
            <a:ext cx="5554405" cy="2520012"/>
          </a:xfrm>
          <a:solidFill>
            <a:schemeClr val="bg2"/>
          </a:solidFill>
        </p:spPr>
        <p:txBody>
          <a:bodyPr vert="horz" lIns="91440" tIns="45720" rIns="91440" bIns="0" rtlCol="0" anchor="ctr">
            <a:normAutofit/>
          </a:bodyPr>
          <a:lstStyle/>
          <a:p>
            <a:pPr algn="ctr" defTabSz="914400"/>
            <a:r>
              <a:rPr lang="en-US" sz="5200">
                <a:solidFill>
                  <a:schemeClr val="tx2"/>
                </a:solidFill>
              </a:rPr>
              <a:t>Approval of Agenda</a:t>
            </a:r>
          </a:p>
        </p:txBody>
      </p:sp>
      <p:cxnSp>
        <p:nvCxnSpPr>
          <p:cNvPr id="34" name="Straight Connector 33">
            <a:extLst>
              <a:ext uri="{FF2B5EF4-FFF2-40B4-BE49-F238E27FC236}">
                <a16:creationId xmlns:a16="http://schemas.microsoft.com/office/drawing/2014/main" id="{87F797D1-251E-41FE-9FF8-AD487DEF28A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1416139"/>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cxnSp>
        <p:nvCxnSpPr>
          <p:cNvPr id="36" name="Straight Connector 35">
            <a:extLst>
              <a:ext uri="{FF2B5EF4-FFF2-40B4-BE49-F238E27FC236}">
                <a16:creationId xmlns:a16="http://schemas.microsoft.com/office/drawing/2014/main" id="{09A0CE28-0E59-4F4D-9855-8A8DCE9A8EF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93555" y="4285341"/>
            <a:ext cx="555440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8" name="Picture 37">
            <a:extLst>
              <a:ext uri="{FF2B5EF4-FFF2-40B4-BE49-F238E27FC236}">
                <a16:creationId xmlns:a16="http://schemas.microsoft.com/office/drawing/2014/main" id="{75CC23F7-9F20-4C4B-8608-BD4DE9728FA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478088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lt">
                                    <p:tmPct val="10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4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99C55-AFD3-4B77-B6E7-4C4A808F6548}"/>
              </a:ext>
            </a:extLst>
          </p:cNvPr>
          <p:cNvSpPr txBox="1"/>
          <p:nvPr/>
        </p:nvSpPr>
        <p:spPr>
          <a:xfrm>
            <a:off x="52248" y="3335282"/>
            <a:ext cx="2462352" cy="2651760"/>
          </a:xfrm>
          <a:prstGeom prst="rect">
            <a:avLst/>
          </a:prstGeom>
          <a:solidFill>
            <a:srgbClr val="D4D1CC"/>
          </a:solidFill>
        </p:spPr>
        <p:txBody>
          <a:bodyPr vert="horz" lIns="91440" tIns="45720" rIns="91440" bIns="45720" numCol="1" rtlCol="0" anchor="ctr">
            <a:noAutofit/>
          </a:bodyPr>
          <a:lstStyle/>
          <a:p>
            <a:pPr marL="174625" marR="0" lvl="0" indent="-174625">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Ocean Pines Pickleball 2021 Summer Classic </a:t>
            </a:r>
            <a:r>
              <a:rPr lang="en-US" sz="1200" dirty="0">
                <a:latin typeface="Calibri" panose="020F0502020204030204" pitchFamily="34" charset="0"/>
                <a:ea typeface="Times New Roman" panose="02020603050405020304" pitchFamily="18" charset="0"/>
              </a:rPr>
              <a:t>- </a:t>
            </a:r>
            <a:r>
              <a:rPr lang="en-US" sz="1200" dirty="0">
                <a:effectLst/>
                <a:latin typeface="Calibri" panose="020F0502020204030204" pitchFamily="34" charset="0"/>
                <a:ea typeface="Times New Roman" panose="02020603050405020304" pitchFamily="18" charset="0"/>
              </a:rPr>
              <a:t>June 12 &amp; 13 - Ocean Pines Racquet Center</a:t>
            </a:r>
          </a:p>
          <a:p>
            <a:pPr marL="174625" marR="0" lvl="0" indent="-174625">
              <a:spcBef>
                <a:spcPts val="0"/>
              </a:spcBef>
              <a:spcAft>
                <a:spcPts val="0"/>
              </a:spcAft>
              <a:buFont typeface="Arial" panose="020B0604020202020204" pitchFamily="34" charset="0"/>
              <a:buChar char="•"/>
            </a:pPr>
            <a:r>
              <a:rPr lang="en-US" sz="1200" dirty="0">
                <a:effectLst/>
                <a:latin typeface="Calibri" panose="020F0502020204030204" pitchFamily="34" charset="0"/>
                <a:ea typeface="Times New Roman" panose="02020603050405020304" pitchFamily="18" charset="0"/>
              </a:rPr>
              <a:t>Approximately 240 players and an additional 150 spectators</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Revenue to OPA:</a:t>
            </a:r>
          </a:p>
          <a:p>
            <a:pPr marL="287338" marR="0" indent="-112713">
              <a:spcBef>
                <a:spcPts val="0"/>
              </a:spcBef>
              <a:spcAft>
                <a:spcPts val="0"/>
              </a:spcAft>
              <a:buFont typeface="Wingdings" panose="05000000000000000000" pitchFamily="2" charset="2"/>
              <a:buChar char="Ø"/>
            </a:pPr>
            <a:r>
              <a:rPr lang="en-US" sz="1200" dirty="0">
                <a:effectLst/>
                <a:latin typeface="Calibri" panose="020F0502020204030204" pitchFamily="34" charset="0"/>
                <a:ea typeface="Calibri" panose="020F0502020204030204" pitchFamily="34" charset="0"/>
              </a:rPr>
              <a:t>Court rental $500.00 – as agreed by previous management</a:t>
            </a:r>
          </a:p>
          <a:p>
            <a:pPr marL="287338" marR="0" indent="-112713">
              <a:spcBef>
                <a:spcPts val="0"/>
              </a:spcBef>
              <a:spcAft>
                <a:spcPts val="0"/>
              </a:spcAft>
              <a:buFont typeface="Wingdings" panose="05000000000000000000" pitchFamily="2" charset="2"/>
              <a:buChar char="Ø"/>
            </a:pPr>
            <a:r>
              <a:rPr lang="en-US" sz="1200" dirty="0">
                <a:effectLst/>
                <a:latin typeface="Calibri" panose="020F0502020204030204" pitchFamily="34" charset="0"/>
                <a:ea typeface="Calibri" panose="020F0502020204030204" pitchFamily="34" charset="0"/>
              </a:rPr>
              <a:t>Concession $276.00</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Expenses –</a:t>
            </a:r>
          </a:p>
          <a:p>
            <a:pPr marL="287338" marR="0" indent="-112713">
              <a:spcBef>
                <a:spcPts val="0"/>
              </a:spcBef>
              <a:spcAft>
                <a:spcPts val="0"/>
              </a:spcAft>
              <a:buFont typeface="Wingdings" panose="05000000000000000000" pitchFamily="2" charset="2"/>
              <a:buChar char="Ø"/>
            </a:pPr>
            <a:r>
              <a:rPr lang="en-US" sz="1200" dirty="0">
                <a:latin typeface="Calibri" panose="020F0502020204030204" pitchFamily="34" charset="0"/>
                <a:ea typeface="Calibri" panose="020F0502020204030204" pitchFamily="34" charset="0"/>
              </a:rPr>
              <a:t>C</a:t>
            </a:r>
            <a:r>
              <a:rPr lang="en-US" sz="1200" dirty="0">
                <a:effectLst/>
                <a:latin typeface="Calibri" panose="020F0502020204030204" pitchFamily="34" charset="0"/>
                <a:ea typeface="Calibri" panose="020F0502020204030204" pitchFamily="34" charset="0"/>
              </a:rPr>
              <a:t>oncession $189.82 </a:t>
            </a:r>
          </a:p>
          <a:p>
            <a:pPr marL="287338" marR="0" indent="-112713">
              <a:spcBef>
                <a:spcPts val="0"/>
              </a:spcBef>
              <a:spcAft>
                <a:spcPts val="0"/>
              </a:spcAft>
              <a:buFont typeface="Wingdings" panose="05000000000000000000" pitchFamily="2" charset="2"/>
              <a:buChar char="Ø"/>
            </a:pPr>
            <a:r>
              <a:rPr lang="en-US" sz="1200" dirty="0">
                <a:effectLst/>
                <a:latin typeface="Calibri" panose="020F0502020204030204" pitchFamily="34" charset="0"/>
                <a:ea typeface="Calibri" panose="020F0502020204030204" pitchFamily="34" charset="0"/>
              </a:rPr>
              <a:t>Banners $233.45 to be billed to pickleball</a:t>
            </a:r>
          </a:p>
        </p:txBody>
      </p:sp>
      <p:pic>
        <p:nvPicPr>
          <p:cNvPr id="4" name="Picture 3">
            <a:extLst>
              <a:ext uri="{FF2B5EF4-FFF2-40B4-BE49-F238E27FC236}">
                <a16:creationId xmlns:a16="http://schemas.microsoft.com/office/drawing/2014/main" id="{6F32167C-7F80-4514-8F6E-668EE38AED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29142" y="555175"/>
            <a:ext cx="3688336" cy="2743200"/>
          </a:xfrm>
          <a:prstGeom prst="rect">
            <a:avLst/>
          </a:prstGeom>
        </p:spPr>
      </p:pic>
      <p:pic>
        <p:nvPicPr>
          <p:cNvPr id="6" name="Picture 5">
            <a:extLst>
              <a:ext uri="{FF2B5EF4-FFF2-40B4-BE49-F238E27FC236}">
                <a16:creationId xmlns:a16="http://schemas.microsoft.com/office/drawing/2014/main" id="{E3D36125-FAE5-45F9-8B68-5C58A3A0D33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14600" y="2933319"/>
            <a:ext cx="4114800" cy="2733078"/>
          </a:xfrm>
          <a:prstGeom prst="rect">
            <a:avLst/>
          </a:prstGeom>
        </p:spPr>
      </p:pic>
      <p:pic>
        <p:nvPicPr>
          <p:cNvPr id="8" name="Picture 7">
            <a:extLst>
              <a:ext uri="{FF2B5EF4-FFF2-40B4-BE49-F238E27FC236}">
                <a16:creationId xmlns:a16="http://schemas.microsoft.com/office/drawing/2014/main" id="{000C8611-81D1-4C91-A355-37B89B8B99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349"/>
          <a:stretch/>
        </p:blipFill>
        <p:spPr>
          <a:xfrm>
            <a:off x="5125564" y="555175"/>
            <a:ext cx="3750774" cy="2743200"/>
          </a:xfrm>
          <a:prstGeom prst="rect">
            <a:avLst/>
          </a:prstGeom>
        </p:spPr>
      </p:pic>
      <p:sp>
        <p:nvSpPr>
          <p:cNvPr id="2" name="TextBox 1">
            <a:extLst>
              <a:ext uri="{FF2B5EF4-FFF2-40B4-BE49-F238E27FC236}">
                <a16:creationId xmlns:a16="http://schemas.microsoft.com/office/drawing/2014/main" id="{7D578E98-7C70-4F93-978F-29DF4ADCB993}"/>
              </a:ext>
            </a:extLst>
          </p:cNvPr>
          <p:cNvSpPr txBox="1"/>
          <p:nvPr/>
        </p:nvSpPr>
        <p:spPr>
          <a:xfrm>
            <a:off x="452846" y="13057"/>
            <a:ext cx="6287588" cy="461665"/>
          </a:xfrm>
          <a:prstGeom prst="rect">
            <a:avLst/>
          </a:prstGeom>
          <a:noFill/>
        </p:spPr>
        <p:txBody>
          <a:bodyPr wrap="square" rtlCol="0">
            <a:spAutoFit/>
          </a:bodyPr>
          <a:lstStyle/>
          <a:p>
            <a:r>
              <a:rPr lang="en-US" sz="2400" dirty="0"/>
              <a:t>Racquet Sports</a:t>
            </a:r>
          </a:p>
        </p:txBody>
      </p:sp>
      <p:sp>
        <p:nvSpPr>
          <p:cNvPr id="7" name="TextBox 6">
            <a:extLst>
              <a:ext uri="{FF2B5EF4-FFF2-40B4-BE49-F238E27FC236}">
                <a16:creationId xmlns:a16="http://schemas.microsoft.com/office/drawing/2014/main" id="{033A849E-4655-4BE0-BDB1-0608002BF0C7}"/>
              </a:ext>
            </a:extLst>
          </p:cNvPr>
          <p:cNvSpPr txBox="1"/>
          <p:nvPr/>
        </p:nvSpPr>
        <p:spPr>
          <a:xfrm>
            <a:off x="6740434" y="3348253"/>
            <a:ext cx="2344783" cy="2743200"/>
          </a:xfrm>
          <a:prstGeom prst="rect">
            <a:avLst/>
          </a:prstGeom>
          <a:solidFill>
            <a:srgbClr val="D4D1CC"/>
          </a:solidFill>
        </p:spPr>
        <p:txBody>
          <a:bodyPr vert="horz" lIns="91440" tIns="45720" rIns="91440" bIns="45720" numCol="1" rtlCol="0" anchor="ctr">
            <a:normAutofit/>
          </a:bodyPr>
          <a:lstStyle/>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Revenue to pickleball club:</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240 players @ $ 45.00 = 10,800</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8 sponsors @ $500.00 = 4,000</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A portion of the proceeds go to the pickleball club</a:t>
            </a:r>
          </a:p>
          <a:p>
            <a:pPr marL="171450" marR="0" indent="-171450">
              <a:spcBef>
                <a:spcPts val="0"/>
              </a:spcBef>
              <a:spcAft>
                <a:spcPts val="0"/>
              </a:spcAft>
              <a:buFont typeface="Arial" panose="020B0604020202020204" pitchFamily="34" charset="0"/>
              <a:buChar char="•"/>
            </a:pPr>
            <a:r>
              <a:rPr lang="en-US" sz="1200" dirty="0">
                <a:effectLst/>
                <a:latin typeface="Calibri" panose="020F0502020204030204" pitchFamily="34" charset="0"/>
                <a:ea typeface="Calibri" panose="020F0502020204030204" pitchFamily="34" charset="0"/>
              </a:rPr>
              <a:t>A portion of the proceeds are donated to the American Cancer Society</a:t>
            </a:r>
          </a:p>
          <a:p>
            <a:pPr marL="171450" marR="0" indent="-171450">
              <a:spcBef>
                <a:spcPts val="0"/>
              </a:spcBef>
              <a:spcAft>
                <a:spcPts val="0"/>
              </a:spcAft>
              <a:buFont typeface="Arial" panose="020B0604020202020204" pitchFamily="34" charset="0"/>
              <a:buChar char="•"/>
            </a:pPr>
            <a:endParaRPr lang="en-US" sz="1200" dirty="0">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endParaRPr lang="en-US" sz="1200" dirty="0">
              <a:effectLst/>
              <a:latin typeface="Calibri" panose="020F0502020204030204" pitchFamily="34" charset="0"/>
              <a:ea typeface="Calibri" panose="020F0502020204030204" pitchFamily="34" charset="0"/>
            </a:endParaRPr>
          </a:p>
          <a:p>
            <a:pPr marL="171450" marR="0" indent="-171450">
              <a:spcBef>
                <a:spcPts val="0"/>
              </a:spcBef>
              <a:spcAft>
                <a:spcPts val="0"/>
              </a:spcAft>
              <a:buFont typeface="Arial" panose="020B0604020202020204" pitchFamily="34" charset="0"/>
              <a:buChar char="•"/>
            </a:pPr>
            <a:endParaRPr lang="en-US" sz="16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2079716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8999C55-AFD3-4B77-B6E7-4C4A808F6548}"/>
              </a:ext>
            </a:extLst>
          </p:cNvPr>
          <p:cNvSpPr txBox="1"/>
          <p:nvPr/>
        </p:nvSpPr>
        <p:spPr>
          <a:xfrm>
            <a:off x="457200" y="269966"/>
            <a:ext cx="8229600" cy="5538651"/>
          </a:xfrm>
          <a:prstGeom prst="rect">
            <a:avLst/>
          </a:prstGeom>
          <a:solidFill>
            <a:srgbClr val="D4D1CC"/>
          </a:solidFill>
        </p:spPr>
        <p:txBody>
          <a:bodyPr vert="horz" lIns="91440" tIns="45720" rIns="91440" bIns="45720" rtlCol="0" anchor="ctr">
            <a:normAutofit fontScale="62500" lnSpcReduction="20000"/>
          </a:bodyPr>
          <a:lstStyle/>
          <a:p>
            <a:pPr marL="165100" marR="0" lvl="0" indent="-165100" defTabSz="914400" eaLnBrk="1" fontAlgn="auto" latinLnBrk="0" hangingPunct="1">
              <a:lnSpc>
                <a:spcPct val="90000"/>
              </a:lnSpc>
              <a:spcBef>
                <a:spcPts val="0"/>
              </a:spcBef>
              <a:spcAft>
                <a:spcPct val="15000"/>
              </a:spcAft>
              <a:buClrTx/>
              <a:buSzTx/>
              <a:buFontTx/>
              <a:buNone/>
              <a:tabLst/>
              <a:defRPr/>
            </a:pP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Marina</a:t>
            </a:r>
          </a:p>
          <a:p>
            <a:pPr marL="457200" marR="0" lvl="0" indent="-230188"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r>
              <a:rPr lang="en-US" sz="3100" kern="0" dirty="0">
                <a:solidFill>
                  <a:sysClr val="windowText" lastClr="000000"/>
                </a:solidFill>
                <a:latin typeface="Calibri" panose="020F0502020204030204" pitchFamily="34" charset="0"/>
                <a:cs typeface="Calibri" panose="020F0502020204030204" pitchFamily="34" charset="0"/>
              </a:rPr>
              <a:t>Couple</a:t>
            </a: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 rain days during the Memorial Day weekend but still did well overall</a:t>
            </a:r>
          </a:p>
          <a:p>
            <a:pPr marL="457200" marR="0" lvl="0" indent="-230188"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Fuel pricing is still below the local Marina’s</a:t>
            </a:r>
          </a:p>
          <a:p>
            <a:pPr marL="165100" marR="0" lvl="0" indent="-165100" defTabSz="914400" eaLnBrk="1" fontAlgn="auto" latinLnBrk="0" hangingPunct="1">
              <a:lnSpc>
                <a:spcPct val="90000"/>
              </a:lnSpc>
              <a:spcBef>
                <a:spcPts val="0"/>
              </a:spcBef>
              <a:spcAft>
                <a:spcPct val="15000"/>
              </a:spcAft>
              <a:buClrTx/>
              <a:buSzTx/>
              <a:buFontTx/>
              <a:buNone/>
              <a:tabLst/>
              <a:defRPr/>
            </a:pPr>
            <a:endPar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endParaRPr>
          </a:p>
          <a:p>
            <a:pPr marL="165100" marR="0" lvl="0" indent="-165100" defTabSz="914400" eaLnBrk="1" fontAlgn="auto" latinLnBrk="0" hangingPunct="1">
              <a:lnSpc>
                <a:spcPct val="90000"/>
              </a:lnSpc>
              <a:spcBef>
                <a:spcPts val="0"/>
              </a:spcBef>
              <a:spcAft>
                <a:spcPct val="15000"/>
              </a:spcAft>
              <a:buClrTx/>
              <a:buSzTx/>
              <a:buFontTx/>
              <a:buNone/>
              <a:tabLst/>
              <a:defRPr/>
            </a:pP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Rec and Parks </a:t>
            </a:r>
          </a:p>
          <a:p>
            <a:pPr marL="457200" marR="0" lvl="0" indent="-230188"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Summer camp starts the 21 – Full staff of counselors – and camp is full</a:t>
            </a:r>
          </a:p>
          <a:p>
            <a:pPr marL="457200" marR="0" lvl="0" indent="-230188"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We were able to fit almost every request</a:t>
            </a:r>
          </a:p>
          <a:p>
            <a:pPr marL="457200" marR="0" lvl="0" indent="-230188"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Family Fun Night starts Wednesday June 23</a:t>
            </a:r>
          </a:p>
          <a:p>
            <a:pPr marL="457200" marR="0" lvl="0" indent="-230188"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Concerts start Thursday June 24 – First group is The Uptown Band</a:t>
            </a:r>
          </a:p>
          <a:p>
            <a:pPr marL="457200" marR="0" lvl="0" indent="-230188"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Preparing for July 4th Events</a:t>
            </a:r>
          </a:p>
          <a:p>
            <a:pPr marL="457200" marR="0" lvl="0" indent="-230188"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5K run</a:t>
            </a:r>
          </a:p>
          <a:p>
            <a:pPr marL="457200" marR="0" lvl="0" indent="-230188"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July 4th Celebration, carnival </a:t>
            </a:r>
          </a:p>
          <a:p>
            <a:pPr marL="457200" marR="0" lvl="0" indent="-230188" defTabSz="914400" eaLnBrk="1" fontAlgn="auto" latinLnBrk="0" hangingPunct="1">
              <a:lnSpc>
                <a:spcPct val="90000"/>
              </a:lnSpc>
              <a:spcBef>
                <a:spcPts val="0"/>
              </a:spcBef>
              <a:spcAft>
                <a:spcPct val="15000"/>
              </a:spcAft>
              <a:buClrTx/>
              <a:buSzTx/>
              <a:buFont typeface="Arial" panose="020B0604020202020204" pitchFamily="34" charset="0"/>
              <a:buChar char="•"/>
              <a:tabLst/>
              <a:defRPr/>
            </a:pP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Fireworks</a:t>
            </a:r>
          </a:p>
          <a:p>
            <a:pPr marL="627063" marR="0" lvl="0" indent="-165100" defTabSz="914400" eaLnBrk="1" fontAlgn="auto" latinLnBrk="0" hangingPunct="1">
              <a:lnSpc>
                <a:spcPct val="90000"/>
              </a:lnSpc>
              <a:spcBef>
                <a:spcPts val="0"/>
              </a:spcBef>
              <a:spcAft>
                <a:spcPct val="15000"/>
              </a:spcAft>
              <a:buClrTx/>
              <a:buSzTx/>
              <a:buFont typeface="Wingdings" panose="05000000000000000000" pitchFamily="2" charset="2"/>
              <a:buChar char="Ø"/>
              <a:tabLst/>
              <a:defRPr/>
            </a:pP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Fireworks will be over the pond same as in 2019</a:t>
            </a:r>
          </a:p>
          <a:p>
            <a:pPr marL="627063" marR="0" lvl="0" indent="-165100" defTabSz="914400" eaLnBrk="1" fontAlgn="auto" latinLnBrk="0" hangingPunct="1">
              <a:lnSpc>
                <a:spcPct val="90000"/>
              </a:lnSpc>
              <a:spcBef>
                <a:spcPts val="0"/>
              </a:spcBef>
              <a:spcAft>
                <a:spcPct val="15000"/>
              </a:spcAft>
              <a:buClrTx/>
              <a:buSzTx/>
              <a:buFont typeface="Wingdings" panose="05000000000000000000" pitchFamily="2" charset="2"/>
              <a:buChar char="Ø"/>
              <a:tabLst/>
              <a:defRPr/>
            </a:pP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Start time 9:15 pm</a:t>
            </a:r>
          </a:p>
          <a:p>
            <a:pPr marL="627063" marR="0" lvl="0" indent="-165100" defTabSz="914400" eaLnBrk="1" fontAlgn="auto" latinLnBrk="0" hangingPunct="1">
              <a:lnSpc>
                <a:spcPct val="90000"/>
              </a:lnSpc>
              <a:spcBef>
                <a:spcPts val="0"/>
              </a:spcBef>
              <a:spcAft>
                <a:spcPct val="15000"/>
              </a:spcAft>
              <a:buClrTx/>
              <a:buSzTx/>
              <a:buFont typeface="Wingdings" panose="05000000000000000000" pitchFamily="2" charset="2"/>
              <a:buChar char="Ø"/>
              <a:tabLst/>
              <a:defRPr/>
            </a:pP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Parking at the library, Lot next to Taylor Bank, Racquet complex, side lot to Vets Memorial(off of Manklin Road)</a:t>
            </a:r>
          </a:p>
          <a:p>
            <a:pPr marL="627063" marR="0" lvl="0" indent="-165100" defTabSz="914400" eaLnBrk="1" fontAlgn="auto" latinLnBrk="0" hangingPunct="1">
              <a:lnSpc>
                <a:spcPct val="90000"/>
              </a:lnSpc>
              <a:spcBef>
                <a:spcPts val="0"/>
              </a:spcBef>
              <a:spcAft>
                <a:spcPct val="15000"/>
              </a:spcAft>
              <a:buClrTx/>
              <a:buSzTx/>
              <a:buFont typeface="Wingdings" panose="05000000000000000000" pitchFamily="2" charset="2"/>
              <a:buChar char="Ø"/>
              <a:tabLst/>
              <a:defRPr/>
            </a:pPr>
            <a:r>
              <a:rPr kumimoji="0" lang="en-US" sz="3100" i="0" u="none" strike="noStrike" kern="0" cap="none" spc="0" normalizeH="0" baseline="0" noProof="0" dirty="0">
                <a:ln>
                  <a:noFill/>
                </a:ln>
                <a:solidFill>
                  <a:sysClr val="windowText" lastClr="000000"/>
                </a:solidFill>
                <a:effectLst/>
                <a:uLnTx/>
                <a:uFillTx/>
                <a:latin typeface="Calibri" panose="020F0502020204030204" pitchFamily="34" charset="0"/>
                <a:cs typeface="Calibri" panose="020F0502020204030204" pitchFamily="34" charset="0"/>
              </a:rPr>
              <a:t>Cathell road will be blocked off once fireworks truck arrives (time TBD)</a:t>
            </a:r>
          </a:p>
        </p:txBody>
      </p:sp>
    </p:spTree>
    <p:extLst>
      <p:ext uri="{BB962C8B-B14F-4D97-AF65-F5344CB8AC3E}">
        <p14:creationId xmlns:p14="http://schemas.microsoft.com/office/powerpoint/2010/main" val="15309331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1" name="Rectangle 8">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2" name="Picture 10">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3" name="Straight Connector 12">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14">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5" name="Rectangle 16">
            <a:extLst>
              <a:ext uri="{FF2B5EF4-FFF2-40B4-BE49-F238E27FC236}">
                <a16:creationId xmlns:a16="http://schemas.microsoft.com/office/drawing/2014/main" id="{4F6621CF-F493-40D5-98AE-24A9D3AD43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83" y="0"/>
            <a:ext cx="9146155" cy="4950268"/>
          </a:xfrm>
          <a:prstGeom prst="rect">
            <a:avLst/>
          </a:prstGeom>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18">
            <a:extLst>
              <a:ext uri="{FF2B5EF4-FFF2-40B4-BE49-F238E27FC236}">
                <a16:creationId xmlns:a16="http://schemas.microsoft.com/office/drawing/2014/main" id="{CADEE02A-D296-42EA-88F5-7803F69CEE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8" y="4950269"/>
            <a:ext cx="9143772" cy="1907732"/>
          </a:xfrm>
          <a:prstGeom prst="rect">
            <a:avLst/>
          </a:prstGeom>
          <a:solidFill>
            <a:schemeClr val="accent1"/>
          </a:solidFill>
          <a:ln>
            <a:noFill/>
          </a:ln>
        </p:spPr>
        <p:style>
          <a:lnRef idx="2">
            <a:schemeClr val="accent1">
              <a:shade val="50000"/>
            </a:schemeClr>
          </a:lnRef>
          <a:fillRef idx="1002">
            <a:schemeClr val="dk2"/>
          </a:fillRef>
          <a:effectRef idx="0">
            <a:schemeClr val="accent1"/>
          </a:effectRef>
          <a:fontRef idx="minor">
            <a:schemeClr val="lt1"/>
          </a:fontRef>
        </p:style>
        <p:txBody>
          <a:bodyPr rtlCol="0" anchor="ctr"/>
          <a:lstStyle/>
          <a:p>
            <a:pPr algn="ctr"/>
            <a:endParaRPr lang="en-US"/>
          </a:p>
        </p:txBody>
      </p:sp>
      <p:pic>
        <p:nvPicPr>
          <p:cNvPr id="4" name="Picture 3" descr="A person wearing a helmet&#10;&#10;Description automatically generated with medium confidence">
            <a:extLst>
              <a:ext uri="{FF2B5EF4-FFF2-40B4-BE49-F238E27FC236}">
                <a16:creationId xmlns:a16="http://schemas.microsoft.com/office/drawing/2014/main" id="{495FE04D-73AE-4798-B495-7186C82DEB5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175" r="21507"/>
          <a:stretch/>
        </p:blipFill>
        <p:spPr>
          <a:xfrm>
            <a:off x="2384" y="-2"/>
            <a:ext cx="3488338" cy="6858002"/>
          </a:xfrm>
          <a:prstGeom prst="rect">
            <a:avLst/>
          </a:prstGeom>
          <a:ln w="88900" cap="sq" cmpd="thickThin">
            <a:solidFill>
              <a:srgbClr val="000000"/>
            </a:solidFill>
            <a:prstDash val="solid"/>
            <a:miter lim="800000"/>
          </a:ln>
          <a:effectLst>
            <a:innerShdw blurRad="76200">
              <a:srgbClr val="000000"/>
            </a:innerShdw>
          </a:effectLst>
        </p:spPr>
      </p:pic>
      <p:sp>
        <p:nvSpPr>
          <p:cNvPr id="6" name="TextBox 5">
            <a:extLst>
              <a:ext uri="{FF2B5EF4-FFF2-40B4-BE49-F238E27FC236}">
                <a16:creationId xmlns:a16="http://schemas.microsoft.com/office/drawing/2014/main" id="{AD10E066-B632-4C4B-8FD8-2E32002C7611}"/>
              </a:ext>
            </a:extLst>
          </p:cNvPr>
          <p:cNvSpPr txBox="1"/>
          <p:nvPr/>
        </p:nvSpPr>
        <p:spPr>
          <a:xfrm>
            <a:off x="3612159" y="1053744"/>
            <a:ext cx="5486400" cy="5755422"/>
          </a:xfrm>
          <a:prstGeom prst="rect">
            <a:avLst/>
          </a:prstGeom>
          <a:solidFill>
            <a:srgbClr val="E4E1DE"/>
          </a:solidFill>
        </p:spPr>
        <p:txBody>
          <a:bodyPr wrap="square" rtlCol="0">
            <a:spAutoFit/>
          </a:bodyPr>
          <a:lstStyle/>
          <a:p>
            <a:pPr marL="398463" indent="-285750" defTabSz="5199063">
              <a:buFont typeface="Arial" panose="020B0604020202020204" pitchFamily="34" charset="0"/>
              <a:buChar char="•"/>
            </a:pPr>
            <a:r>
              <a:rPr lang="en-US" sz="1600" dirty="0">
                <a:latin typeface="Gill Sans MT" panose="020B0502020104020203" pitchFamily="34" charset="0"/>
              </a:rPr>
              <a:t>19 Years of Golf Maintenance Experience</a:t>
            </a:r>
          </a:p>
          <a:p>
            <a:pPr marL="398463" indent="-285750" defTabSz="5199063">
              <a:buFont typeface="Arial" panose="020B0604020202020204" pitchFamily="34" charset="0"/>
              <a:buChar char="•"/>
            </a:pPr>
            <a:r>
              <a:rPr lang="en-US" sz="1600" dirty="0">
                <a:latin typeface="Gill Sans MT" panose="020B0502020104020203" pitchFamily="34" charset="0"/>
              </a:rPr>
              <a:t>Graduated From Penn State University with a Bachelor’s Degree in Turf Grass Science.</a:t>
            </a:r>
          </a:p>
          <a:p>
            <a:pPr marL="398463" indent="-285750" defTabSz="5199063">
              <a:buFont typeface="Arial" panose="020B0604020202020204" pitchFamily="34" charset="0"/>
              <a:buChar char="•"/>
            </a:pPr>
            <a:r>
              <a:rPr lang="en-US" sz="1600" dirty="0">
                <a:latin typeface="Gill Sans MT" panose="020B0502020104020203" pitchFamily="34" charset="0"/>
              </a:rPr>
              <a:t>Maryland Certifications include a Pesticide Applicator’s License and a Fertilizer Applicator’s License</a:t>
            </a:r>
          </a:p>
          <a:p>
            <a:pPr marL="398463" indent="-285750" defTabSz="5199063">
              <a:buFont typeface="Arial" panose="020B0604020202020204" pitchFamily="34" charset="0"/>
              <a:buChar char="•"/>
            </a:pPr>
            <a:r>
              <a:rPr lang="en-US" sz="1600" dirty="0">
                <a:latin typeface="Gill Sans MT" panose="020B0502020104020203" pitchFamily="34" charset="0"/>
              </a:rPr>
              <a:t>Completed Links “Level Two” Irrigation Software Training. </a:t>
            </a:r>
          </a:p>
          <a:p>
            <a:pPr marL="398463" indent="-285750" defTabSz="5199063">
              <a:buFont typeface="Arial" panose="020B0604020202020204" pitchFamily="34" charset="0"/>
              <a:buChar char="•"/>
            </a:pPr>
            <a:r>
              <a:rPr lang="en-US" sz="1600" dirty="0">
                <a:latin typeface="Gill Sans MT" panose="020B0502020104020203" pitchFamily="34" charset="0"/>
              </a:rPr>
              <a:t>Member of the Eastern Shore Association of golf course superintendents</a:t>
            </a:r>
          </a:p>
          <a:p>
            <a:pPr marL="398463" indent="-285750" defTabSz="5199063">
              <a:buFont typeface="Arial" panose="020B0604020202020204" pitchFamily="34" charset="0"/>
              <a:buChar char="•"/>
            </a:pPr>
            <a:r>
              <a:rPr lang="en-US" sz="1600" dirty="0">
                <a:latin typeface="Gill Sans MT" panose="020B0502020104020203" pitchFamily="34" charset="0"/>
              </a:rPr>
              <a:t>Completed lynx level 2 central control software training</a:t>
            </a:r>
          </a:p>
          <a:p>
            <a:pPr marL="398463" indent="-285750" defTabSz="5199063">
              <a:buFont typeface="Arial" panose="020B0604020202020204" pitchFamily="34" charset="0"/>
              <a:buChar char="•"/>
            </a:pPr>
            <a:r>
              <a:rPr lang="en-US" sz="1600" dirty="0">
                <a:latin typeface="Gill Sans MT" panose="020B0502020104020203" pitchFamily="34" charset="0"/>
              </a:rPr>
              <a:t>As Superintendent, Helps Oversee the Entire Golf Operation Including Managing Staff and Budget, Supervising Chemical and Fertilizer Applications, and Maintaining the Irrigation System</a:t>
            </a:r>
            <a:br>
              <a:rPr lang="en-US" sz="1600" dirty="0">
                <a:latin typeface="Gill Sans MT" panose="020B0502020104020203" pitchFamily="34" charset="0"/>
              </a:rPr>
            </a:br>
            <a:endParaRPr lang="en-US" sz="1600" dirty="0">
              <a:latin typeface="Gill Sans MT" panose="020B0502020104020203" pitchFamily="34" charset="0"/>
            </a:endParaRPr>
          </a:p>
          <a:p>
            <a:pPr marL="398463" indent="-285750" defTabSz="5199063">
              <a:buFont typeface="Arial" panose="020B0604020202020204" pitchFamily="34" charset="0"/>
              <a:buChar char="•"/>
            </a:pPr>
            <a:r>
              <a:rPr lang="en-US" sz="1600" dirty="0"/>
              <a:t>Tournament Experience:</a:t>
            </a:r>
            <a:br>
              <a:rPr lang="en-US" sz="1600" dirty="0"/>
            </a:br>
            <a:r>
              <a:rPr lang="en-US" sz="1600" dirty="0"/>
              <a:t>- 2010 Memorial Tournament hosted by Muirfield Village Golf Club</a:t>
            </a:r>
            <a:br>
              <a:rPr lang="en-US" sz="1600" dirty="0"/>
            </a:br>
            <a:r>
              <a:rPr lang="en-US" sz="1600" dirty="0"/>
              <a:t>-2014 U.S. Senior Open Sectional Qualifying Round</a:t>
            </a:r>
            <a:br>
              <a:rPr lang="en-US" sz="1600" dirty="0"/>
            </a:br>
            <a:r>
              <a:rPr lang="en-US" sz="1600" dirty="0"/>
              <a:t>-2015  79th PSWGA Women’s Amateur Championship, 46th PSWGA Senior Women’s Amateur Championship, 20th PSWGA Super Senior Women’s Amateur Championship</a:t>
            </a:r>
            <a:br>
              <a:rPr lang="en-US" sz="1600" dirty="0"/>
            </a:br>
            <a:endParaRPr lang="en-US" sz="1600" dirty="0"/>
          </a:p>
        </p:txBody>
      </p:sp>
      <p:sp>
        <p:nvSpPr>
          <p:cNvPr id="8" name="Title 7">
            <a:extLst>
              <a:ext uri="{FF2B5EF4-FFF2-40B4-BE49-F238E27FC236}">
                <a16:creationId xmlns:a16="http://schemas.microsoft.com/office/drawing/2014/main" id="{3379D1C3-53A0-4440-8E98-10EF09C20C10}"/>
              </a:ext>
            </a:extLst>
          </p:cNvPr>
          <p:cNvSpPr>
            <a:spLocks noGrp="1"/>
          </p:cNvSpPr>
          <p:nvPr>
            <p:ph type="title"/>
          </p:nvPr>
        </p:nvSpPr>
        <p:spPr>
          <a:xfrm>
            <a:off x="3629344" y="29462"/>
            <a:ext cx="5436280" cy="1049235"/>
          </a:xfrm>
        </p:spPr>
        <p:txBody>
          <a:bodyPr/>
          <a:lstStyle/>
          <a:p>
            <a:r>
              <a:rPr lang="en-US" dirty="0"/>
              <a:t>Superintendent</a:t>
            </a:r>
            <a:br>
              <a:rPr lang="en-US" dirty="0"/>
            </a:br>
            <a:r>
              <a:rPr lang="en-US" dirty="0"/>
              <a:t>Justin Hartshorne</a:t>
            </a:r>
          </a:p>
        </p:txBody>
      </p:sp>
    </p:spTree>
    <p:extLst>
      <p:ext uri="{BB962C8B-B14F-4D97-AF65-F5344CB8AC3E}">
        <p14:creationId xmlns:p14="http://schemas.microsoft.com/office/powerpoint/2010/main" val="2226614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B7DB1-AFE7-4913-ACA3-0A93B57FFED7}"/>
              </a:ext>
            </a:extLst>
          </p:cNvPr>
          <p:cNvSpPr>
            <a:spLocks noGrp="1"/>
          </p:cNvSpPr>
          <p:nvPr>
            <p:ph type="ctrTitle"/>
          </p:nvPr>
        </p:nvSpPr>
        <p:spPr>
          <a:xfrm>
            <a:off x="5598460" y="2195219"/>
            <a:ext cx="3065480" cy="2166836"/>
          </a:xfrm>
        </p:spPr>
        <p:txBody>
          <a:bodyPr anchor="b">
            <a:normAutofit/>
          </a:bodyPr>
          <a:lstStyle/>
          <a:p>
            <a:pPr algn="l"/>
            <a:r>
              <a:rPr lang="en-US" sz="4050" dirty="0"/>
              <a:t>Aerification</a:t>
            </a:r>
            <a:br>
              <a:rPr lang="en-US" sz="4050" dirty="0"/>
            </a:br>
            <a:endParaRPr lang="en-US" sz="4050" dirty="0"/>
          </a:p>
        </p:txBody>
      </p:sp>
      <p:sp>
        <p:nvSpPr>
          <p:cNvPr id="3" name="Subtitle 2">
            <a:extLst>
              <a:ext uri="{FF2B5EF4-FFF2-40B4-BE49-F238E27FC236}">
                <a16:creationId xmlns:a16="http://schemas.microsoft.com/office/drawing/2014/main" id="{A4E95CFF-1A75-4823-8030-66318C6E5D38}"/>
              </a:ext>
            </a:extLst>
          </p:cNvPr>
          <p:cNvSpPr>
            <a:spLocks noGrp="1"/>
          </p:cNvSpPr>
          <p:nvPr>
            <p:ph type="subTitle" idx="1"/>
          </p:nvPr>
        </p:nvSpPr>
        <p:spPr>
          <a:xfrm>
            <a:off x="5598459" y="4420420"/>
            <a:ext cx="3065479" cy="860897"/>
          </a:xfrm>
        </p:spPr>
        <p:txBody>
          <a:bodyPr anchor="t">
            <a:normAutofit/>
          </a:bodyPr>
          <a:lstStyle/>
          <a:p>
            <a:pPr algn="l"/>
            <a:endParaRPr lang="en-US" sz="1500" dirty="0"/>
          </a:p>
          <a:p>
            <a:pPr algn="l"/>
            <a:endParaRPr lang="en-US" sz="1500" dirty="0"/>
          </a:p>
          <a:p>
            <a:pPr algn="l"/>
            <a:endParaRPr lang="en-US" sz="1500" dirty="0"/>
          </a:p>
          <a:p>
            <a:pPr algn="l"/>
            <a:endParaRPr lang="en-US" sz="1500" dirty="0"/>
          </a:p>
          <a:p>
            <a:pPr algn="l"/>
            <a:endParaRPr lang="en-US" sz="1500" dirty="0"/>
          </a:p>
          <a:p>
            <a:pPr algn="l"/>
            <a:endParaRPr lang="en-US" sz="1500" dirty="0"/>
          </a:p>
          <a:p>
            <a:pPr algn="l"/>
            <a:endParaRPr lang="en-US" sz="1500" dirty="0"/>
          </a:p>
          <a:p>
            <a:pPr algn="l"/>
            <a:endParaRPr lang="en-US" sz="1500" dirty="0"/>
          </a:p>
          <a:p>
            <a:pPr algn="l"/>
            <a:endParaRPr lang="en-US" sz="1500" dirty="0"/>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857250"/>
            <a:ext cx="5391038" cy="51435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pic>
        <p:nvPicPr>
          <p:cNvPr id="5" name="Picture 4" descr="A picture containing grass, tree, outdoor, ground&#10;&#10;Description automatically generated">
            <a:extLst>
              <a:ext uri="{FF2B5EF4-FFF2-40B4-BE49-F238E27FC236}">
                <a16:creationId xmlns:a16="http://schemas.microsoft.com/office/drawing/2014/main" id="{85329281-C698-4FB5-B829-9EDDB2186B9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6820" r="-1" b="-1"/>
          <a:stretch/>
        </p:blipFill>
        <p:spPr>
          <a:xfrm>
            <a:off x="1" y="857257"/>
            <a:ext cx="5271371" cy="51434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98680372"/>
      </p:ext>
    </p:extLst>
  </p:cSld>
  <p:clrMapOvr>
    <a:overrideClrMapping bg1="dk1" tx1="lt1" bg2="dk2" tx2="lt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4796" cy="51435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16" name="Group 15">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812718"/>
            <a:ext cx="9386888" cy="5192849"/>
            <a:chOff x="-329674" y="-51881"/>
            <a:chExt cx="12515851" cy="6923798"/>
          </a:xfrm>
        </p:grpSpPr>
        <p:sp>
          <p:nvSpPr>
            <p:cNvPr id="17"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8"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19"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0"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1"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2"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3"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4"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6"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8"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29"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3"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4"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5"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FEB87CC8-9214-4A84-9AA6-4B7F4B65AB11}"/>
              </a:ext>
            </a:extLst>
          </p:cNvPr>
          <p:cNvSpPr>
            <a:spLocks noGrp="1"/>
          </p:cNvSpPr>
          <p:nvPr>
            <p:ph type="title"/>
          </p:nvPr>
        </p:nvSpPr>
        <p:spPr>
          <a:xfrm>
            <a:off x="666473" y="4280172"/>
            <a:ext cx="3831754" cy="1333372"/>
          </a:xfrm>
        </p:spPr>
        <p:txBody>
          <a:bodyPr>
            <a:normAutofit/>
          </a:bodyPr>
          <a:lstStyle/>
          <a:p>
            <a:pPr algn="r"/>
            <a:r>
              <a:rPr lang="en-US" sz="3000" dirty="0"/>
              <a:t>Aerification</a:t>
            </a:r>
          </a:p>
        </p:txBody>
      </p:sp>
      <p:pic>
        <p:nvPicPr>
          <p:cNvPr id="5" name="Content Placeholder 4" descr="A picture containing grass, outdoor, plant, empty&#10;&#10;Description automatically generated">
            <a:extLst>
              <a:ext uri="{FF2B5EF4-FFF2-40B4-BE49-F238E27FC236}">
                <a16:creationId xmlns:a16="http://schemas.microsoft.com/office/drawing/2014/main" id="{CB313340-9855-40E7-BDB6-C1CB730D6B6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55"/>
          <a:stretch/>
        </p:blipFill>
        <p:spPr>
          <a:xfrm>
            <a:off x="15" y="857258"/>
            <a:ext cx="4498212" cy="3230117"/>
          </a:xfrm>
          <a:custGeom>
            <a:avLst/>
            <a:gdLst/>
            <a:ahLst/>
            <a:cxnLst/>
            <a:rect l="l" t="t" r="r" b="b"/>
            <a:pathLst>
              <a:path w="5997636" h="4306833">
                <a:moveTo>
                  <a:pt x="0" y="0"/>
                </a:moveTo>
                <a:lnTo>
                  <a:pt x="5997636" y="0"/>
                </a:lnTo>
                <a:lnTo>
                  <a:pt x="5997636" y="4302053"/>
                </a:lnTo>
                <a:lnTo>
                  <a:pt x="5313331" y="4306748"/>
                </a:lnTo>
                <a:cubicBezTo>
                  <a:pt x="3800480" y="4309129"/>
                  <a:pt x="2093145" y="4262282"/>
                  <a:pt x="400746" y="4118385"/>
                </a:cubicBezTo>
                <a:lnTo>
                  <a:pt x="0" y="4081409"/>
                </a:lnTo>
                <a:lnTo>
                  <a:pt x="0" y="2982070"/>
                </a:lnTo>
                <a:lnTo>
                  <a:pt x="0" y="2789945"/>
                </a:lnTo>
                <a:close/>
              </a:path>
            </a:pathLst>
          </a:custGeom>
        </p:spPr>
      </p:pic>
      <p:pic>
        <p:nvPicPr>
          <p:cNvPr id="7" name="Picture 6" descr="A long straight road&#10;&#10;Description automatically generated with low confidence">
            <a:extLst>
              <a:ext uri="{FF2B5EF4-FFF2-40B4-BE49-F238E27FC236}">
                <a16:creationId xmlns:a16="http://schemas.microsoft.com/office/drawing/2014/main" id="{C59BBCEF-F49F-466E-874F-7EC739EF4F2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4702"/>
          <a:stretch/>
        </p:blipFill>
        <p:spPr>
          <a:xfrm>
            <a:off x="4632327" y="857258"/>
            <a:ext cx="4511674" cy="3224666"/>
          </a:xfrm>
          <a:custGeom>
            <a:avLst/>
            <a:gdLst/>
            <a:ahLst/>
            <a:cxnLst/>
            <a:rect l="l" t="t" r="r" b="b"/>
            <a:pathLst>
              <a:path w="6015565" h="4299565">
                <a:moveTo>
                  <a:pt x="0" y="0"/>
                </a:moveTo>
                <a:lnTo>
                  <a:pt x="6015565" y="0"/>
                </a:lnTo>
                <a:lnTo>
                  <a:pt x="6015565" y="2789945"/>
                </a:lnTo>
                <a:lnTo>
                  <a:pt x="6015565" y="2982070"/>
                </a:lnTo>
                <a:lnTo>
                  <a:pt x="6015565" y="3957888"/>
                </a:lnTo>
                <a:lnTo>
                  <a:pt x="5937368" y="3966171"/>
                </a:lnTo>
                <a:cubicBezTo>
                  <a:pt x="3963073" y="4164120"/>
                  <a:pt x="2060717" y="4257123"/>
                  <a:pt x="577162" y="4289728"/>
                </a:cubicBezTo>
                <a:lnTo>
                  <a:pt x="0" y="4299565"/>
                </a:lnTo>
                <a:close/>
              </a:path>
            </a:pathLst>
          </a:custGeom>
        </p:spPr>
      </p:pic>
      <p:sp>
        <p:nvSpPr>
          <p:cNvPr id="11" name="Content Placeholder 10">
            <a:extLst>
              <a:ext uri="{FF2B5EF4-FFF2-40B4-BE49-F238E27FC236}">
                <a16:creationId xmlns:a16="http://schemas.microsoft.com/office/drawing/2014/main" id="{400C36B1-D524-4922-9FA3-1C23FC8EC647}"/>
              </a:ext>
            </a:extLst>
          </p:cNvPr>
          <p:cNvSpPr>
            <a:spLocks noGrp="1"/>
          </p:cNvSpPr>
          <p:nvPr>
            <p:ph idx="1"/>
          </p:nvPr>
        </p:nvSpPr>
        <p:spPr>
          <a:xfrm>
            <a:off x="4643832" y="4285817"/>
            <a:ext cx="3906408" cy="1327725"/>
          </a:xfrm>
        </p:spPr>
        <p:txBody>
          <a:bodyPr anchor="ctr">
            <a:normAutofit/>
          </a:bodyPr>
          <a:lstStyle/>
          <a:p>
            <a:r>
              <a:rPr lang="en-US" sz="1350" dirty="0"/>
              <a:t>Coring tines used to remove soil</a:t>
            </a:r>
          </a:p>
          <a:p>
            <a:r>
              <a:rPr lang="en-US" sz="1350" dirty="0"/>
              <a:t>Apply sand to fill holes</a:t>
            </a:r>
          </a:p>
          <a:p>
            <a:r>
              <a:rPr lang="en-US" sz="1350" dirty="0"/>
              <a:t>Drag sand into holes with a broom</a:t>
            </a:r>
          </a:p>
          <a:p>
            <a:r>
              <a:rPr lang="en-US" sz="1350" dirty="0"/>
              <a:t>Want to fill the holes to the surface to promote quicker recovery</a:t>
            </a:r>
          </a:p>
        </p:txBody>
      </p:sp>
    </p:spTree>
    <p:extLst>
      <p:ext uri="{BB962C8B-B14F-4D97-AF65-F5344CB8AC3E}">
        <p14:creationId xmlns:p14="http://schemas.microsoft.com/office/powerpoint/2010/main" val="3355169019"/>
      </p:ext>
    </p:extLst>
  </p:cSld>
  <p:clrMapOvr>
    <a:overrideClrMapping bg1="dk1" tx1="lt1" bg2="dk2" tx2="lt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descr="A picture containing grass, outdoor, field, sport&#10;&#10;Description automatically generated">
            <a:extLst>
              <a:ext uri="{FF2B5EF4-FFF2-40B4-BE49-F238E27FC236}">
                <a16:creationId xmlns:a16="http://schemas.microsoft.com/office/drawing/2014/main" id="{2D46A439-C3B5-4412-A616-4FF21D3242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1" b="26624"/>
          <a:stretch/>
        </p:blipFill>
        <p:spPr>
          <a:xfrm>
            <a:off x="3886578" y="857257"/>
            <a:ext cx="5257422" cy="5143493"/>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13" name="Freeform: Shape 11">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49"/>
            <a:ext cx="4860055" cy="51435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useBgFill="1">
        <p:nvSpPr>
          <p:cNvPr id="14" name="Freeform: Shape 13">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4686912" cy="51435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15" name="Title 1">
            <a:extLst>
              <a:ext uri="{FF2B5EF4-FFF2-40B4-BE49-F238E27FC236}">
                <a16:creationId xmlns:a16="http://schemas.microsoft.com/office/drawing/2014/main" id="{8C66B472-F498-490C-95D2-261B2E6A3337}"/>
              </a:ext>
            </a:extLst>
          </p:cNvPr>
          <p:cNvSpPr>
            <a:spLocks noGrp="1"/>
          </p:cNvSpPr>
          <p:nvPr>
            <p:ph type="title"/>
          </p:nvPr>
        </p:nvSpPr>
        <p:spPr>
          <a:xfrm>
            <a:off x="603505" y="1904467"/>
            <a:ext cx="3586844" cy="994172"/>
          </a:xfrm>
        </p:spPr>
        <p:txBody>
          <a:bodyPr>
            <a:normAutofit/>
          </a:bodyPr>
          <a:lstStyle/>
          <a:p>
            <a:r>
              <a:rPr lang="en-US" dirty="0"/>
              <a:t>Aerification</a:t>
            </a:r>
          </a:p>
        </p:txBody>
      </p:sp>
      <p:sp>
        <p:nvSpPr>
          <p:cNvPr id="16" name="Content Placeholder 8">
            <a:extLst>
              <a:ext uri="{FF2B5EF4-FFF2-40B4-BE49-F238E27FC236}">
                <a16:creationId xmlns:a16="http://schemas.microsoft.com/office/drawing/2014/main" id="{54FDF36B-F832-41FC-85F4-B6A981A0C3A7}"/>
              </a:ext>
            </a:extLst>
          </p:cNvPr>
          <p:cNvSpPr>
            <a:spLocks noGrp="1"/>
          </p:cNvSpPr>
          <p:nvPr>
            <p:ph idx="1"/>
          </p:nvPr>
        </p:nvSpPr>
        <p:spPr>
          <a:xfrm>
            <a:off x="603504" y="3011237"/>
            <a:ext cx="3586844" cy="2386263"/>
          </a:xfrm>
        </p:spPr>
        <p:txBody>
          <a:bodyPr anchor="t">
            <a:normAutofit/>
          </a:bodyPr>
          <a:lstStyle/>
          <a:p>
            <a:pPr marL="0" indent="0">
              <a:buNone/>
            </a:pPr>
            <a:endParaRPr lang="en-US" sz="1350" dirty="0"/>
          </a:p>
          <a:p>
            <a:r>
              <a:rPr lang="en-US" sz="1350" dirty="0"/>
              <a:t>Relieves compaction</a:t>
            </a:r>
          </a:p>
          <a:p>
            <a:r>
              <a:rPr lang="en-US" sz="1350" dirty="0"/>
              <a:t>Removes organic matter</a:t>
            </a:r>
          </a:p>
          <a:p>
            <a:r>
              <a:rPr lang="en-US" sz="1350" dirty="0"/>
              <a:t>Increased water and air movement</a:t>
            </a:r>
          </a:p>
          <a:p>
            <a:r>
              <a:rPr lang="en-US" sz="1350" dirty="0"/>
              <a:t>Only impacts less than 10% of the surface area</a:t>
            </a:r>
          </a:p>
        </p:txBody>
      </p:sp>
    </p:spTree>
    <p:extLst>
      <p:ext uri="{BB962C8B-B14F-4D97-AF65-F5344CB8AC3E}">
        <p14:creationId xmlns:p14="http://schemas.microsoft.com/office/powerpoint/2010/main" val="4274009654"/>
      </p:ext>
    </p:extLst>
  </p:cSld>
  <p:clrMapOvr>
    <a:overrideClrMapping bg1="dk1" tx1="lt1" bg2="dk2" tx2="lt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E1819-F2D2-4F0D-80CC-18BAD96887E8}"/>
              </a:ext>
            </a:extLst>
          </p:cNvPr>
          <p:cNvSpPr>
            <a:spLocks noGrp="1"/>
          </p:cNvSpPr>
          <p:nvPr>
            <p:ph type="title"/>
          </p:nvPr>
        </p:nvSpPr>
        <p:spPr>
          <a:xfrm>
            <a:off x="5598460" y="2195219"/>
            <a:ext cx="3065480" cy="2166836"/>
          </a:xfrm>
        </p:spPr>
        <p:txBody>
          <a:bodyPr vert="horz" lIns="68580" tIns="34290" rIns="68580" bIns="34290" rtlCol="0" anchor="b">
            <a:normAutofit/>
          </a:bodyPr>
          <a:lstStyle/>
          <a:p>
            <a:r>
              <a:rPr lang="en-US" sz="4050"/>
              <a:t>Topdressing</a:t>
            </a:r>
          </a:p>
        </p:txBody>
      </p:sp>
      <p:sp>
        <p:nvSpPr>
          <p:cNvPr id="14" name="Freeform: Shape 13">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857250"/>
            <a:ext cx="5391038" cy="51435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pic>
        <p:nvPicPr>
          <p:cNvPr id="9" name="Content Placeholder 8" descr="A picture containing grass, outdoor, green&#10;&#10;Description automatically generated">
            <a:extLst>
              <a:ext uri="{FF2B5EF4-FFF2-40B4-BE49-F238E27FC236}">
                <a16:creationId xmlns:a16="http://schemas.microsoft.com/office/drawing/2014/main" id="{AF72D04F-D3BD-46DA-A36F-7ABB14B5FDAB}"/>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351" r="-1" b="16468"/>
          <a:stretch/>
        </p:blipFill>
        <p:spPr>
          <a:xfrm>
            <a:off x="1" y="857257"/>
            <a:ext cx="5271371" cy="51434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725250959"/>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Picture 4" descr="A grassy field with trees in the background&#10;&#10;Description automatically generated">
            <a:extLst>
              <a:ext uri="{FF2B5EF4-FFF2-40B4-BE49-F238E27FC236}">
                <a16:creationId xmlns:a16="http://schemas.microsoft.com/office/drawing/2014/main" id="{ECA3A733-F490-4E90-87CD-44AA3CFBAFF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743" r="7596"/>
          <a:stretch/>
        </p:blipFill>
        <p:spPr>
          <a:xfrm>
            <a:off x="15" y="857257"/>
            <a:ext cx="5257407" cy="5143493"/>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36" name="Freeform: Shape 9">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6" y="857249"/>
            <a:ext cx="4860055" cy="51435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useBgFill="1">
        <p:nvSpPr>
          <p:cNvPr id="37" name="Freeform: Shape 11">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857250"/>
            <a:ext cx="4686912" cy="51435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C6465983-B62C-4735-86A2-EDD74F58E7EE}"/>
              </a:ext>
            </a:extLst>
          </p:cNvPr>
          <p:cNvSpPr>
            <a:spLocks noGrp="1"/>
          </p:cNvSpPr>
          <p:nvPr>
            <p:ph type="title"/>
          </p:nvPr>
        </p:nvSpPr>
        <p:spPr>
          <a:xfrm>
            <a:off x="5101077" y="1904467"/>
            <a:ext cx="3614964" cy="994172"/>
          </a:xfrm>
        </p:spPr>
        <p:txBody>
          <a:bodyPr>
            <a:normAutofit/>
          </a:bodyPr>
          <a:lstStyle/>
          <a:p>
            <a:r>
              <a:rPr lang="en-US"/>
              <a:t>Topdressing</a:t>
            </a:r>
            <a:endParaRPr lang="en-US" dirty="0"/>
          </a:p>
        </p:txBody>
      </p:sp>
      <p:sp>
        <p:nvSpPr>
          <p:cNvPr id="3" name="Content Placeholder 2">
            <a:extLst>
              <a:ext uri="{FF2B5EF4-FFF2-40B4-BE49-F238E27FC236}">
                <a16:creationId xmlns:a16="http://schemas.microsoft.com/office/drawing/2014/main" id="{59E7B758-AE02-45A0-97D8-2817ECD627DB}"/>
              </a:ext>
            </a:extLst>
          </p:cNvPr>
          <p:cNvSpPr>
            <a:spLocks noGrp="1"/>
          </p:cNvSpPr>
          <p:nvPr>
            <p:ph idx="1"/>
          </p:nvPr>
        </p:nvSpPr>
        <p:spPr>
          <a:xfrm>
            <a:off x="5101077" y="3011237"/>
            <a:ext cx="3614963" cy="2386263"/>
          </a:xfrm>
        </p:spPr>
        <p:txBody>
          <a:bodyPr anchor="t">
            <a:normAutofit/>
          </a:bodyPr>
          <a:lstStyle/>
          <a:p>
            <a:r>
              <a:rPr lang="en-US" sz="1350" dirty="0"/>
              <a:t>Process of applying light sand to surfaces</a:t>
            </a:r>
          </a:p>
          <a:p>
            <a:r>
              <a:rPr lang="en-US" sz="1350" dirty="0"/>
              <a:t>Dilutes organic matter</a:t>
            </a:r>
          </a:p>
          <a:p>
            <a:r>
              <a:rPr lang="en-US" sz="1350" dirty="0"/>
              <a:t>Improves smoothness and firmness of the putting surface</a:t>
            </a:r>
          </a:p>
          <a:p>
            <a:r>
              <a:rPr lang="en-US" sz="1350" dirty="0"/>
              <a:t>Improves plant growth and texture</a:t>
            </a:r>
          </a:p>
        </p:txBody>
      </p:sp>
    </p:spTree>
    <p:extLst>
      <p:ext uri="{BB962C8B-B14F-4D97-AF65-F5344CB8AC3E}">
        <p14:creationId xmlns:p14="http://schemas.microsoft.com/office/powerpoint/2010/main" val="1803303206"/>
      </p:ext>
    </p:extLst>
  </p:cSld>
  <p:clrMapOvr>
    <a:overrideClrMapping bg1="dk1" tx1="lt1" bg2="dk2" tx2="lt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descr="A picture containing grass, outdoor, outdoor object, lawn mower&#10;&#10;Description automatically generated">
            <a:extLst>
              <a:ext uri="{FF2B5EF4-FFF2-40B4-BE49-F238E27FC236}">
                <a16:creationId xmlns:a16="http://schemas.microsoft.com/office/drawing/2014/main" id="{FCB7C0A9-324A-457F-A623-077A9CDFD9C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7221" r="-1" b="9404"/>
          <a:stretch/>
        </p:blipFill>
        <p:spPr>
          <a:xfrm>
            <a:off x="15" y="857257"/>
            <a:ext cx="5257407" cy="5143493"/>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7" name="Freeform: Shape 16">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6" y="857249"/>
            <a:ext cx="4860055" cy="51435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useBgFill="1">
        <p:nvSpPr>
          <p:cNvPr id="19" name="Freeform: Shape 18">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857250"/>
            <a:ext cx="4686912" cy="51435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CF9646FC-80AD-4D12-81D2-DC8386B1AED7}"/>
              </a:ext>
            </a:extLst>
          </p:cNvPr>
          <p:cNvSpPr>
            <a:spLocks noGrp="1"/>
          </p:cNvSpPr>
          <p:nvPr>
            <p:ph type="title"/>
          </p:nvPr>
        </p:nvSpPr>
        <p:spPr>
          <a:xfrm>
            <a:off x="5101077" y="1904467"/>
            <a:ext cx="3614964" cy="994172"/>
          </a:xfrm>
        </p:spPr>
        <p:txBody>
          <a:bodyPr vert="horz" lIns="68580" tIns="34290" rIns="68580" bIns="34290" rtlCol="0" anchor="ctr">
            <a:normAutofit/>
          </a:bodyPr>
          <a:lstStyle/>
          <a:p>
            <a:r>
              <a:rPr lang="en-US"/>
              <a:t>Ninja Tines</a:t>
            </a:r>
            <a:br>
              <a:rPr lang="en-US"/>
            </a:br>
            <a:endParaRPr lang="en-US"/>
          </a:p>
        </p:txBody>
      </p:sp>
      <p:sp>
        <p:nvSpPr>
          <p:cNvPr id="14" name="Content Placeholder 13">
            <a:extLst>
              <a:ext uri="{FF2B5EF4-FFF2-40B4-BE49-F238E27FC236}">
                <a16:creationId xmlns:a16="http://schemas.microsoft.com/office/drawing/2014/main" id="{C1ADA42B-D09D-44C4-A1AF-A9716A64510C}"/>
              </a:ext>
            </a:extLst>
          </p:cNvPr>
          <p:cNvSpPr>
            <a:spLocks noGrp="1"/>
          </p:cNvSpPr>
          <p:nvPr>
            <p:ph idx="1"/>
          </p:nvPr>
        </p:nvSpPr>
        <p:spPr>
          <a:xfrm>
            <a:off x="5101077" y="3011237"/>
            <a:ext cx="3614963" cy="2386263"/>
          </a:xfrm>
        </p:spPr>
        <p:txBody>
          <a:bodyPr anchor="t">
            <a:normAutofit/>
          </a:bodyPr>
          <a:lstStyle/>
          <a:p>
            <a:r>
              <a:rPr lang="en-US" sz="1350" dirty="0"/>
              <a:t>Shallow aerification with small tines</a:t>
            </a:r>
          </a:p>
          <a:p>
            <a:r>
              <a:rPr lang="en-US" sz="1350" dirty="0"/>
              <a:t>Remove material 1-2 inches deep</a:t>
            </a:r>
          </a:p>
          <a:p>
            <a:r>
              <a:rPr lang="en-US" sz="1350" dirty="0" err="1"/>
              <a:t>Topdress</a:t>
            </a:r>
            <a:r>
              <a:rPr lang="en-US" sz="1350" dirty="0"/>
              <a:t> with sand behind</a:t>
            </a:r>
          </a:p>
        </p:txBody>
      </p:sp>
    </p:spTree>
    <p:extLst>
      <p:ext uri="{BB962C8B-B14F-4D97-AF65-F5344CB8AC3E}">
        <p14:creationId xmlns:p14="http://schemas.microsoft.com/office/powerpoint/2010/main" val="2175008317"/>
      </p:ext>
    </p:extLst>
  </p:cSld>
  <p:clrMapOvr>
    <a:overrideClrMapping bg1="dk1" tx1="lt1" bg2="dk2" tx2="lt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3" name="Rectangle 20">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4796" cy="51435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23" name="Group 22">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812718"/>
            <a:ext cx="9386888" cy="5192849"/>
            <a:chOff x="-329674" y="-51881"/>
            <a:chExt cx="12515851" cy="6923798"/>
          </a:xfrm>
        </p:grpSpPr>
        <p:sp>
          <p:nvSpPr>
            <p:cNvPr id="24"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5"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6"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27"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8"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29"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0"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1"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2"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3"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34"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5"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36"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7"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8"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39"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0"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41"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42"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46A1EF2C-A086-4594-9BED-BC15D3DC59EE}"/>
              </a:ext>
            </a:extLst>
          </p:cNvPr>
          <p:cNvSpPr>
            <a:spLocks noGrp="1"/>
          </p:cNvSpPr>
          <p:nvPr>
            <p:ph type="title"/>
          </p:nvPr>
        </p:nvSpPr>
        <p:spPr>
          <a:xfrm>
            <a:off x="666473" y="4427349"/>
            <a:ext cx="3820197" cy="1333372"/>
          </a:xfrm>
        </p:spPr>
        <p:txBody>
          <a:bodyPr vert="horz" lIns="68580" tIns="34290" rIns="68580" bIns="34290" rtlCol="0" anchor="ctr">
            <a:normAutofit/>
          </a:bodyPr>
          <a:lstStyle/>
          <a:p>
            <a:pPr algn="r"/>
            <a:r>
              <a:rPr lang="en-US" sz="3000" dirty="0"/>
              <a:t>Ninja Tines</a:t>
            </a:r>
          </a:p>
        </p:txBody>
      </p:sp>
      <p:pic>
        <p:nvPicPr>
          <p:cNvPr id="5" name="Content Placeholder 4" descr="A grassy area with trees in the background&#10;&#10;Description automatically generated with medium confidence">
            <a:extLst>
              <a:ext uri="{FF2B5EF4-FFF2-40B4-BE49-F238E27FC236}">
                <a16:creationId xmlns:a16="http://schemas.microsoft.com/office/drawing/2014/main" id="{0C02DE32-D005-44EF-8911-AB1F30FEE46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49738"/>
          <a:stretch/>
        </p:blipFill>
        <p:spPr>
          <a:xfrm>
            <a:off x="15" y="859404"/>
            <a:ext cx="9143985" cy="3446966"/>
          </a:xfrm>
          <a:custGeom>
            <a:avLst/>
            <a:gdLst/>
            <a:ahLst/>
            <a:cxnLst/>
            <a:rect l="l" t="t" r="r" b="b"/>
            <a:pathLst>
              <a:path w="12192000" h="4621300">
                <a:moveTo>
                  <a:pt x="0" y="0"/>
                </a:moveTo>
                <a:lnTo>
                  <a:pt x="12192000" y="0"/>
                </a:lnTo>
                <a:lnTo>
                  <a:pt x="12192000" y="3104412"/>
                </a:lnTo>
                <a:lnTo>
                  <a:pt x="12192000" y="3296537"/>
                </a:lnTo>
                <a:lnTo>
                  <a:pt x="12192000" y="4272355"/>
                </a:lnTo>
                <a:lnTo>
                  <a:pt x="12113803" y="4280638"/>
                </a:lnTo>
                <a:cubicBezTo>
                  <a:pt x="10139508" y="4478587"/>
                  <a:pt x="8237152" y="4571590"/>
                  <a:pt x="6753597" y="4604195"/>
                </a:cubicBezTo>
                <a:cubicBezTo>
                  <a:pt x="4940362" y="4644044"/>
                  <a:pt x="2657278" y="4624714"/>
                  <a:pt x="400746" y="4432852"/>
                </a:cubicBezTo>
                <a:lnTo>
                  <a:pt x="0" y="4395876"/>
                </a:lnTo>
                <a:lnTo>
                  <a:pt x="0" y="3296537"/>
                </a:lnTo>
                <a:lnTo>
                  <a:pt x="0" y="3104412"/>
                </a:lnTo>
                <a:close/>
              </a:path>
            </a:pathLst>
          </a:custGeom>
        </p:spPr>
      </p:pic>
      <p:sp>
        <p:nvSpPr>
          <p:cNvPr id="44" name="Content Placeholder 17">
            <a:extLst>
              <a:ext uri="{FF2B5EF4-FFF2-40B4-BE49-F238E27FC236}">
                <a16:creationId xmlns:a16="http://schemas.microsoft.com/office/drawing/2014/main" id="{2B9F44C5-7799-4660-9496-005C4133FE79}"/>
              </a:ext>
            </a:extLst>
          </p:cNvPr>
          <p:cNvSpPr>
            <a:spLocks noGrp="1"/>
          </p:cNvSpPr>
          <p:nvPr>
            <p:ph idx="1"/>
          </p:nvPr>
        </p:nvSpPr>
        <p:spPr>
          <a:xfrm>
            <a:off x="4670030" y="4432995"/>
            <a:ext cx="3880210" cy="1327725"/>
          </a:xfrm>
        </p:spPr>
        <p:txBody>
          <a:bodyPr anchor="ctr">
            <a:normAutofit/>
          </a:bodyPr>
          <a:lstStyle/>
          <a:p>
            <a:r>
              <a:rPr lang="en-US" sz="1350" dirty="0"/>
              <a:t>Reduces organic matter</a:t>
            </a:r>
          </a:p>
          <a:p>
            <a:r>
              <a:rPr lang="en-US" sz="1350" dirty="0"/>
              <a:t>Increased air and water movement</a:t>
            </a:r>
          </a:p>
          <a:p>
            <a:r>
              <a:rPr lang="en-US" sz="1350" dirty="0"/>
              <a:t>Sand added for smoothness and firmness</a:t>
            </a:r>
          </a:p>
        </p:txBody>
      </p:sp>
    </p:spTree>
    <p:extLst>
      <p:ext uri="{BB962C8B-B14F-4D97-AF65-F5344CB8AC3E}">
        <p14:creationId xmlns:p14="http://schemas.microsoft.com/office/powerpoint/2010/main" val="1043904019"/>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1143002" y="1999615"/>
            <a:ext cx="6858000" cy="2764028"/>
          </a:xfrm>
        </p:spPr>
        <p:txBody>
          <a:bodyPr vert="horz" lIns="91440" tIns="45720" rIns="91440" bIns="45720" rtlCol="0" anchor="ctr">
            <a:normAutofit fontScale="90000"/>
          </a:bodyPr>
          <a:lstStyle/>
          <a:p>
            <a:pPr algn="ctr" defTabSz="914400"/>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br>
              <a:rPr lang="en-US" sz="1600" b="1" kern="1200" dirty="0">
                <a:solidFill>
                  <a:schemeClr val="tx1"/>
                </a:solidFill>
                <a:latin typeface="+mj-lt"/>
                <a:ea typeface="+mj-ea"/>
                <a:cs typeface="+mj-cs"/>
              </a:rPr>
            </a:br>
            <a:r>
              <a:rPr lang="en-US" sz="3600" b="1" kern="1200" dirty="0">
                <a:solidFill>
                  <a:schemeClr val="tx1"/>
                </a:solidFill>
                <a:latin typeface="+mj-lt"/>
                <a:ea typeface="+mj-ea"/>
                <a:cs typeface="+mj-cs"/>
              </a:rPr>
              <a:t>Approval of Minutes</a:t>
            </a:r>
            <a:br>
              <a:rPr lang="en-US" sz="2700" b="1" kern="1200" dirty="0">
                <a:solidFill>
                  <a:schemeClr val="tx1"/>
                </a:solidFill>
                <a:latin typeface="+mj-lt"/>
                <a:ea typeface="+mj-ea"/>
                <a:cs typeface="+mj-cs"/>
              </a:rPr>
            </a:br>
            <a:br>
              <a:rPr lang="en-US" sz="1600" kern="1200" dirty="0">
                <a:solidFill>
                  <a:schemeClr val="tx1"/>
                </a:solidFill>
                <a:effectLst/>
                <a:latin typeface="+mj-lt"/>
                <a:ea typeface="+mj-ea"/>
                <a:cs typeface="+mj-cs"/>
              </a:rPr>
            </a:br>
            <a:r>
              <a:rPr lang="en-US" sz="2700" kern="1200" dirty="0">
                <a:solidFill>
                  <a:schemeClr val="tx1"/>
                </a:solidFill>
                <a:effectLst/>
                <a:latin typeface="+mj-lt"/>
                <a:ea typeface="+mj-ea"/>
                <a:cs typeface="+mj-cs"/>
              </a:rPr>
              <a:t>May 15, 2021 – Regular Meeting</a:t>
            </a:r>
            <a:br>
              <a:rPr lang="en-US" sz="2700" kern="1200" dirty="0">
                <a:solidFill>
                  <a:schemeClr val="tx1"/>
                </a:solidFill>
                <a:effectLst/>
                <a:highlight>
                  <a:srgbClr val="FFFF00"/>
                </a:highlight>
                <a:latin typeface="+mj-lt"/>
                <a:ea typeface="+mj-ea"/>
                <a:cs typeface="+mj-cs"/>
              </a:rPr>
            </a:br>
            <a:br>
              <a:rPr lang="en-US" sz="2700" kern="1200" dirty="0">
                <a:solidFill>
                  <a:schemeClr val="tx1"/>
                </a:solidFill>
                <a:effectLst/>
                <a:latin typeface="+mj-lt"/>
                <a:ea typeface="+mj-ea"/>
                <a:cs typeface="+mj-cs"/>
              </a:rPr>
            </a:br>
            <a:br>
              <a:rPr lang="en-US" sz="2700" kern="1200" dirty="0">
                <a:solidFill>
                  <a:schemeClr val="tx1"/>
                </a:solidFill>
                <a:effectLst/>
                <a:latin typeface="+mj-lt"/>
                <a:ea typeface="+mj-ea"/>
                <a:cs typeface="+mj-cs"/>
              </a:rPr>
            </a:br>
            <a:br>
              <a:rPr lang="en-US" sz="2700" kern="1200" dirty="0">
                <a:solidFill>
                  <a:schemeClr val="tx1"/>
                </a:solidFill>
                <a:effectLst/>
                <a:latin typeface="+mj-lt"/>
                <a:ea typeface="+mj-ea"/>
                <a:cs typeface="+mj-cs"/>
              </a:rPr>
            </a:br>
            <a:br>
              <a:rPr lang="en-US" sz="1600" kern="1200" dirty="0">
                <a:solidFill>
                  <a:schemeClr val="tx1"/>
                </a:solidFill>
                <a:highlight>
                  <a:srgbClr val="FFFF00"/>
                </a:highlight>
                <a:latin typeface="+mj-lt"/>
                <a:ea typeface="+mj-ea"/>
                <a:cs typeface="+mj-cs"/>
              </a:rPr>
            </a:br>
            <a:br>
              <a:rPr lang="en-US" sz="1600" kern="1200" dirty="0">
                <a:solidFill>
                  <a:schemeClr val="tx1"/>
                </a:solidFill>
                <a:latin typeface="+mj-lt"/>
                <a:ea typeface="+mj-ea"/>
                <a:cs typeface="+mj-cs"/>
              </a:rPr>
            </a:br>
            <a:endParaRPr lang="en-US" sz="1600" kern="1200" dirty="0">
              <a:solidFill>
                <a:schemeClr val="tx1"/>
              </a:solidFill>
              <a:latin typeface="+mj-lt"/>
              <a:ea typeface="+mj-ea"/>
              <a:cs typeface="+mj-cs"/>
            </a:endParaRPr>
          </a:p>
        </p:txBody>
      </p:sp>
    </p:spTree>
    <p:extLst>
      <p:ext uri="{BB962C8B-B14F-4D97-AF65-F5344CB8AC3E}">
        <p14:creationId xmlns:p14="http://schemas.microsoft.com/office/powerpoint/2010/main" val="27103071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4CFD33-CE73-46CC-88B0-425201D5BF75}"/>
              </a:ext>
            </a:extLst>
          </p:cNvPr>
          <p:cNvSpPr>
            <a:spLocks noGrp="1"/>
          </p:cNvSpPr>
          <p:nvPr>
            <p:ph type="title"/>
          </p:nvPr>
        </p:nvSpPr>
        <p:spPr>
          <a:xfrm>
            <a:off x="5598460" y="2195219"/>
            <a:ext cx="3065480" cy="2166836"/>
          </a:xfrm>
        </p:spPr>
        <p:txBody>
          <a:bodyPr vert="horz" lIns="68580" tIns="34290" rIns="68580" bIns="34290" rtlCol="0" anchor="b">
            <a:normAutofit/>
          </a:bodyPr>
          <a:lstStyle/>
          <a:p>
            <a:r>
              <a:rPr lang="en-US" sz="4050"/>
              <a:t>Verticutting</a:t>
            </a:r>
          </a:p>
        </p:txBody>
      </p:sp>
      <p:sp>
        <p:nvSpPr>
          <p:cNvPr id="10" name="Freeform: Shape 9">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857250"/>
            <a:ext cx="5391038" cy="51435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pic>
        <p:nvPicPr>
          <p:cNvPr id="5" name="Content Placeholder 4" descr="A picture containing outdoor, grass&#10;&#10;Description automatically generated">
            <a:extLst>
              <a:ext uri="{FF2B5EF4-FFF2-40B4-BE49-F238E27FC236}">
                <a16:creationId xmlns:a16="http://schemas.microsoft.com/office/drawing/2014/main" id="{FA05FE3D-80A6-4EA0-87FD-F55EB1A939A1}"/>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6813" r="-1" b="20006"/>
          <a:stretch/>
        </p:blipFill>
        <p:spPr>
          <a:xfrm>
            <a:off x="1" y="857257"/>
            <a:ext cx="5271371" cy="5143493"/>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2942937985"/>
      </p:ext>
    </p:extLst>
  </p:cSld>
  <p:clrMapOvr>
    <a:overrideClrMapping bg1="dk1" tx1="lt1" bg2="dk2" tx2="lt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Content Placeholder 4" descr="A picture containing grass, outdoor, sky, field&#10;&#10;Description automatically generated">
            <a:extLst>
              <a:ext uri="{FF2B5EF4-FFF2-40B4-BE49-F238E27FC236}">
                <a16:creationId xmlns:a16="http://schemas.microsoft.com/office/drawing/2014/main" id="{D8FC702A-D79C-4F86-BB4D-AFA483D7A37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821" r="21518"/>
          <a:stretch/>
        </p:blipFill>
        <p:spPr>
          <a:xfrm>
            <a:off x="15" y="857257"/>
            <a:ext cx="5257407" cy="5143493"/>
          </a:xfrm>
          <a:custGeom>
            <a:avLst/>
            <a:gdLst/>
            <a:ahLst/>
            <a:cxnLst/>
            <a:rect l="l" t="t" r="r" b="b"/>
            <a:pathLst>
              <a:path w="7009896" h="6858000">
                <a:moveTo>
                  <a:pt x="0" y="0"/>
                </a:moveTo>
                <a:lnTo>
                  <a:pt x="7009896" y="0"/>
                </a:lnTo>
                <a:lnTo>
                  <a:pt x="7009896" y="1"/>
                </a:lnTo>
                <a:lnTo>
                  <a:pt x="6295211" y="1"/>
                </a:lnTo>
                <a:lnTo>
                  <a:pt x="6195255" y="380651"/>
                </a:lnTo>
                <a:cubicBezTo>
                  <a:pt x="5677600" y="2559611"/>
                  <a:pt x="5966601" y="4758249"/>
                  <a:pt x="6880029" y="6647018"/>
                </a:cubicBezTo>
                <a:lnTo>
                  <a:pt x="6988280" y="6858000"/>
                </a:lnTo>
                <a:lnTo>
                  <a:pt x="0" y="6858000"/>
                </a:lnTo>
                <a:close/>
              </a:path>
            </a:pathLst>
          </a:custGeom>
        </p:spPr>
      </p:pic>
      <p:sp>
        <p:nvSpPr>
          <p:cNvPr id="12" name="Freeform: Shape 11">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283946" y="857249"/>
            <a:ext cx="4860055" cy="51435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useBgFill="1">
        <p:nvSpPr>
          <p:cNvPr id="14" name="Freeform: Shape 13">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457088" y="857250"/>
            <a:ext cx="4686912" cy="51435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B649E4AC-C36A-414D-A98D-528E36967248}"/>
              </a:ext>
            </a:extLst>
          </p:cNvPr>
          <p:cNvSpPr>
            <a:spLocks noGrp="1"/>
          </p:cNvSpPr>
          <p:nvPr>
            <p:ph type="title"/>
          </p:nvPr>
        </p:nvSpPr>
        <p:spPr>
          <a:xfrm>
            <a:off x="5101077" y="1904467"/>
            <a:ext cx="3614964" cy="994172"/>
          </a:xfrm>
        </p:spPr>
        <p:txBody>
          <a:bodyPr>
            <a:normAutofit/>
          </a:bodyPr>
          <a:lstStyle/>
          <a:p>
            <a:r>
              <a:rPr lang="en-US" dirty="0" err="1"/>
              <a:t>Verticutting</a:t>
            </a:r>
            <a:endParaRPr lang="en-US" dirty="0"/>
          </a:p>
        </p:txBody>
      </p:sp>
      <p:sp>
        <p:nvSpPr>
          <p:cNvPr id="9" name="Content Placeholder 8">
            <a:extLst>
              <a:ext uri="{FF2B5EF4-FFF2-40B4-BE49-F238E27FC236}">
                <a16:creationId xmlns:a16="http://schemas.microsoft.com/office/drawing/2014/main" id="{8E706423-7244-453C-A539-19079E7C5A68}"/>
              </a:ext>
            </a:extLst>
          </p:cNvPr>
          <p:cNvSpPr>
            <a:spLocks noGrp="1"/>
          </p:cNvSpPr>
          <p:nvPr>
            <p:ph idx="1"/>
          </p:nvPr>
        </p:nvSpPr>
        <p:spPr>
          <a:xfrm>
            <a:off x="5101077" y="3011237"/>
            <a:ext cx="3614963" cy="2386263"/>
          </a:xfrm>
        </p:spPr>
        <p:txBody>
          <a:bodyPr anchor="t">
            <a:normAutofit/>
          </a:bodyPr>
          <a:lstStyle/>
          <a:p>
            <a:r>
              <a:rPr lang="en-US" sz="1350" dirty="0"/>
              <a:t>Cuts channels across the surface</a:t>
            </a:r>
          </a:p>
          <a:p>
            <a:r>
              <a:rPr lang="en-US" sz="1350" dirty="0"/>
              <a:t>Blow off debris</a:t>
            </a:r>
          </a:p>
          <a:p>
            <a:r>
              <a:rPr lang="en-US" sz="1350" dirty="0"/>
              <a:t>Apply sand topdressing </a:t>
            </a:r>
          </a:p>
          <a:p>
            <a:endParaRPr lang="en-US" sz="1350" dirty="0">
              <a:solidFill>
                <a:schemeClr val="bg1"/>
              </a:solidFill>
            </a:endParaRPr>
          </a:p>
          <a:p>
            <a:endParaRPr lang="en-US" sz="1350" dirty="0"/>
          </a:p>
        </p:txBody>
      </p:sp>
    </p:spTree>
    <p:extLst>
      <p:ext uri="{BB962C8B-B14F-4D97-AF65-F5344CB8AC3E}">
        <p14:creationId xmlns:p14="http://schemas.microsoft.com/office/powerpoint/2010/main" val="167846157"/>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E52985E-2553-471E-82AA-5ED7A3298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294981" y="4203783"/>
            <a:ext cx="8579095" cy="1383192"/>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45E40FB8-A08A-42A4-9E78-30A1E46E089D}"/>
              </a:ext>
            </a:extLst>
          </p:cNvPr>
          <p:cNvSpPr>
            <a:spLocks noGrp="1"/>
          </p:cNvSpPr>
          <p:nvPr>
            <p:ph type="title"/>
          </p:nvPr>
        </p:nvSpPr>
        <p:spPr>
          <a:xfrm>
            <a:off x="486953" y="4319130"/>
            <a:ext cx="2913856" cy="1145056"/>
          </a:xfrm>
        </p:spPr>
        <p:txBody>
          <a:bodyPr>
            <a:normAutofit/>
          </a:bodyPr>
          <a:lstStyle/>
          <a:p>
            <a:pPr algn="r"/>
            <a:r>
              <a:rPr lang="en-US" sz="2250">
                <a:solidFill>
                  <a:schemeClr val="bg1"/>
                </a:solidFill>
              </a:rPr>
              <a:t>Verticutting</a:t>
            </a:r>
          </a:p>
        </p:txBody>
      </p:sp>
      <p:pic>
        <p:nvPicPr>
          <p:cNvPr id="12" name="Picture 11" descr="A grassy area with buildings in the background&#10;&#10;Description automatically generated with low confidence">
            <a:extLst>
              <a:ext uri="{FF2B5EF4-FFF2-40B4-BE49-F238E27FC236}">
                <a16:creationId xmlns:a16="http://schemas.microsoft.com/office/drawing/2014/main" id="{4D10F7E5-DAF3-4D82-A867-ADA449175EE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 b="10088"/>
          <a:stretch/>
        </p:blipFill>
        <p:spPr>
          <a:xfrm>
            <a:off x="294981" y="1121948"/>
            <a:ext cx="4169610" cy="2811780"/>
          </a:xfrm>
          <a:prstGeom prst="rect">
            <a:avLst/>
          </a:prstGeom>
        </p:spPr>
      </p:pic>
      <p:pic>
        <p:nvPicPr>
          <p:cNvPr id="9" name="Content Placeholder 8" descr="A grassy area with trees in the background&#10;&#10;Description automatically generated with medium confidence">
            <a:extLst>
              <a:ext uri="{FF2B5EF4-FFF2-40B4-BE49-F238E27FC236}">
                <a16:creationId xmlns:a16="http://schemas.microsoft.com/office/drawing/2014/main" id="{5F4255B9-DFC9-4A2E-A656-8B98FBA1A52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 b="49310"/>
          <a:stretch/>
        </p:blipFill>
        <p:spPr>
          <a:xfrm>
            <a:off x="4688803" y="1125010"/>
            <a:ext cx="4160216" cy="2811780"/>
          </a:xfrm>
          <a:prstGeom prst="rect">
            <a:avLst/>
          </a:prstGeom>
        </p:spPr>
      </p:pic>
      <p:cxnSp>
        <p:nvCxnSpPr>
          <p:cNvPr id="21" name="Straight Connector 20">
            <a:extLst>
              <a:ext uri="{FF2B5EF4-FFF2-40B4-BE49-F238E27FC236}">
                <a16:creationId xmlns:a16="http://schemas.microsoft.com/office/drawing/2014/main" id="{DAE3ABC6-4042-4293-A7DF-F01181363B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3554905" y="4374807"/>
            <a:ext cx="0" cy="1028700"/>
          </a:xfrm>
          <a:prstGeom prst="line">
            <a:avLst/>
          </a:prstGeom>
          <a:ln w="19050">
            <a:solidFill>
              <a:schemeClr val="bg1">
                <a:alpha val="75000"/>
              </a:schemeClr>
            </a:solidFill>
          </a:ln>
        </p:spPr>
        <p:style>
          <a:lnRef idx="1">
            <a:schemeClr val="accent1"/>
          </a:lnRef>
          <a:fillRef idx="0">
            <a:schemeClr val="accent1"/>
          </a:fillRef>
          <a:effectRef idx="0">
            <a:schemeClr val="accent1"/>
          </a:effectRef>
          <a:fontRef idx="minor">
            <a:schemeClr val="tx1"/>
          </a:fontRef>
        </p:style>
      </p:cxnSp>
      <p:sp>
        <p:nvSpPr>
          <p:cNvPr id="15" name="Content Placeholder 15">
            <a:extLst>
              <a:ext uri="{FF2B5EF4-FFF2-40B4-BE49-F238E27FC236}">
                <a16:creationId xmlns:a16="http://schemas.microsoft.com/office/drawing/2014/main" id="{01883BD5-7ADA-45BF-BA5B-38469CD23816}"/>
              </a:ext>
            </a:extLst>
          </p:cNvPr>
          <p:cNvSpPr>
            <a:spLocks noGrp="1"/>
          </p:cNvSpPr>
          <p:nvPr>
            <p:ph idx="1"/>
          </p:nvPr>
        </p:nvSpPr>
        <p:spPr>
          <a:xfrm>
            <a:off x="3709002" y="4319130"/>
            <a:ext cx="4957441" cy="1145056"/>
          </a:xfrm>
        </p:spPr>
        <p:txBody>
          <a:bodyPr anchor="ctr">
            <a:normAutofit/>
          </a:bodyPr>
          <a:lstStyle/>
          <a:p>
            <a:r>
              <a:rPr lang="en-US" sz="1650" dirty="0">
                <a:solidFill>
                  <a:schemeClr val="bg1"/>
                </a:solidFill>
              </a:rPr>
              <a:t>Removes Organic Material</a:t>
            </a:r>
          </a:p>
          <a:p>
            <a:r>
              <a:rPr lang="en-US" sz="1650" dirty="0">
                <a:solidFill>
                  <a:schemeClr val="bg1"/>
                </a:solidFill>
              </a:rPr>
              <a:t>Increased oxygen and water movement</a:t>
            </a:r>
          </a:p>
          <a:p>
            <a:r>
              <a:rPr lang="en-US" sz="1650" dirty="0">
                <a:solidFill>
                  <a:schemeClr val="bg1"/>
                </a:solidFill>
              </a:rPr>
              <a:t>Apply sand to improve smoothness and firmness</a:t>
            </a:r>
          </a:p>
        </p:txBody>
      </p:sp>
    </p:spTree>
    <p:extLst>
      <p:ext uri="{BB962C8B-B14F-4D97-AF65-F5344CB8AC3E}">
        <p14:creationId xmlns:p14="http://schemas.microsoft.com/office/powerpoint/2010/main" val="20973840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E8FAE-7BF3-44F8-9412-3DEDD20B66D9}"/>
              </a:ext>
            </a:extLst>
          </p:cNvPr>
          <p:cNvSpPr>
            <a:spLocks noGrp="1"/>
          </p:cNvSpPr>
          <p:nvPr>
            <p:ph type="title"/>
          </p:nvPr>
        </p:nvSpPr>
        <p:spPr>
          <a:xfrm>
            <a:off x="4975601" y="1904467"/>
            <a:ext cx="3754752" cy="994172"/>
          </a:xfrm>
        </p:spPr>
        <p:txBody>
          <a:bodyPr>
            <a:normAutofit/>
          </a:bodyPr>
          <a:lstStyle/>
          <a:p>
            <a:r>
              <a:rPr lang="en-US" dirty="0"/>
              <a:t>Drainage</a:t>
            </a:r>
          </a:p>
        </p:txBody>
      </p:sp>
      <p:sp>
        <p:nvSpPr>
          <p:cNvPr id="12" name="Freeform: Shape 11">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857250"/>
            <a:ext cx="4629587" cy="51435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pic>
        <p:nvPicPr>
          <p:cNvPr id="5" name="Content Placeholder 4" descr="A picture containing ocean floor&#10;&#10;Description automatically generated">
            <a:extLst>
              <a:ext uri="{FF2B5EF4-FFF2-40B4-BE49-F238E27FC236}">
                <a16:creationId xmlns:a16="http://schemas.microsoft.com/office/drawing/2014/main" id="{38AA6AB2-583C-4D06-B7A7-A5117F9F341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619" r="-2" b="-2"/>
          <a:stretch/>
        </p:blipFill>
        <p:spPr>
          <a:xfrm>
            <a:off x="15" y="857257"/>
            <a:ext cx="4518101" cy="5143493"/>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
        <p:nvSpPr>
          <p:cNvPr id="9" name="Content Placeholder 8">
            <a:extLst>
              <a:ext uri="{FF2B5EF4-FFF2-40B4-BE49-F238E27FC236}">
                <a16:creationId xmlns:a16="http://schemas.microsoft.com/office/drawing/2014/main" id="{5D9D79C8-AE85-4E23-9F46-E05522B3F50B}"/>
              </a:ext>
            </a:extLst>
          </p:cNvPr>
          <p:cNvSpPr>
            <a:spLocks noGrp="1"/>
          </p:cNvSpPr>
          <p:nvPr>
            <p:ph idx="1"/>
          </p:nvPr>
        </p:nvSpPr>
        <p:spPr>
          <a:xfrm>
            <a:off x="4978934" y="3011237"/>
            <a:ext cx="3753055" cy="2386263"/>
          </a:xfrm>
        </p:spPr>
        <p:txBody>
          <a:bodyPr anchor="t">
            <a:normAutofit/>
          </a:bodyPr>
          <a:lstStyle/>
          <a:p>
            <a:r>
              <a:rPr lang="en-US" sz="1350" dirty="0"/>
              <a:t>Clean out existing drain lines to improve performance</a:t>
            </a:r>
          </a:p>
        </p:txBody>
      </p:sp>
    </p:spTree>
    <p:extLst>
      <p:ext uri="{BB962C8B-B14F-4D97-AF65-F5344CB8AC3E}">
        <p14:creationId xmlns:p14="http://schemas.microsoft.com/office/powerpoint/2010/main" val="3350453034"/>
      </p:ext>
    </p:extLst>
  </p:cSld>
  <p:clrMapOvr>
    <a:overrideClrMapping bg1="dk1" tx1="lt1" bg2="dk2"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13">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pic>
        <p:nvPicPr>
          <p:cNvPr id="5" name="Content Placeholder 4" descr="A picture containing grass, outdoor, tree&#10;&#10;Description automatically generated">
            <a:extLst>
              <a:ext uri="{FF2B5EF4-FFF2-40B4-BE49-F238E27FC236}">
                <a16:creationId xmlns:a16="http://schemas.microsoft.com/office/drawing/2014/main" id="{2437DDDB-BC90-45C4-8F50-BADAB34BA2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162" r="2973"/>
          <a:stretch/>
        </p:blipFill>
        <p:spPr>
          <a:xfrm>
            <a:off x="5523058" y="857237"/>
            <a:ext cx="3620942" cy="5143499"/>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7" name="Picture 6" descr="A picture containing grass, outdoor, plant, garden&#10;&#10;Description automatically generated">
            <a:extLst>
              <a:ext uri="{FF2B5EF4-FFF2-40B4-BE49-F238E27FC236}">
                <a16:creationId xmlns:a16="http://schemas.microsoft.com/office/drawing/2014/main" id="{184363D2-B703-4C01-B2A6-1D97AA61776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89" r="656"/>
          <a:stretch/>
        </p:blipFill>
        <p:spPr>
          <a:xfrm>
            <a:off x="2339520" y="857264"/>
            <a:ext cx="3724718" cy="514349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p:spPr>
      </p:pic>
      <p:sp useBgFill="1">
        <p:nvSpPr>
          <p:cNvPr id="27" name="Freeform: Shape 15">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2959361" cy="51435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useBgFill="1">
        <p:nvSpPr>
          <p:cNvPr id="28" name="Freeform: Shape 17">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2952503" cy="51435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685800">
              <a:defRPr/>
            </a:pPr>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0BC36B7D-9CAE-4B8D-9D56-B8EE355ECD07}"/>
              </a:ext>
            </a:extLst>
          </p:cNvPr>
          <p:cNvSpPr>
            <a:spLocks noGrp="1"/>
          </p:cNvSpPr>
          <p:nvPr>
            <p:ph type="title"/>
          </p:nvPr>
        </p:nvSpPr>
        <p:spPr>
          <a:xfrm>
            <a:off x="336042" y="1368029"/>
            <a:ext cx="2103378" cy="994172"/>
          </a:xfrm>
        </p:spPr>
        <p:txBody>
          <a:bodyPr anchor="ctr">
            <a:normAutofit/>
          </a:bodyPr>
          <a:lstStyle/>
          <a:p>
            <a:r>
              <a:rPr lang="en-US" sz="2100"/>
              <a:t>Drainage</a:t>
            </a:r>
          </a:p>
        </p:txBody>
      </p:sp>
      <p:sp>
        <p:nvSpPr>
          <p:cNvPr id="29" name="Rectangle 19">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619901"/>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30" name="Rectangle 21">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9184" y="2424706"/>
            <a:ext cx="212598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1" name="Content Placeholder 10">
            <a:extLst>
              <a:ext uri="{FF2B5EF4-FFF2-40B4-BE49-F238E27FC236}">
                <a16:creationId xmlns:a16="http://schemas.microsoft.com/office/drawing/2014/main" id="{392EC6A4-F02B-4E18-9F16-13D09C34FCD9}"/>
              </a:ext>
            </a:extLst>
          </p:cNvPr>
          <p:cNvSpPr>
            <a:spLocks noGrp="1"/>
          </p:cNvSpPr>
          <p:nvPr>
            <p:ph idx="1"/>
          </p:nvPr>
        </p:nvSpPr>
        <p:spPr>
          <a:xfrm>
            <a:off x="336042" y="2550878"/>
            <a:ext cx="2103378" cy="2939094"/>
          </a:xfrm>
        </p:spPr>
        <p:txBody>
          <a:bodyPr>
            <a:normAutofit/>
          </a:bodyPr>
          <a:lstStyle/>
          <a:p>
            <a:r>
              <a:rPr lang="en-US" sz="1350" dirty="0"/>
              <a:t>Install new drain lines</a:t>
            </a:r>
          </a:p>
          <a:p>
            <a:r>
              <a:rPr lang="en-US" sz="1350" dirty="0"/>
              <a:t>Move water rapidly from wet areas to improve playability</a:t>
            </a:r>
          </a:p>
          <a:p>
            <a:r>
              <a:rPr lang="en-US" sz="1350" dirty="0"/>
              <a:t>Option to expand and add pipe as needed to wet areas</a:t>
            </a:r>
          </a:p>
        </p:txBody>
      </p:sp>
    </p:spTree>
    <p:extLst>
      <p:ext uri="{BB962C8B-B14F-4D97-AF65-F5344CB8AC3E}">
        <p14:creationId xmlns:p14="http://schemas.microsoft.com/office/powerpoint/2010/main" val="9064150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5DB3719-6FDC-4E5D-891D-FF40B7300F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sp>
        <p:nvSpPr>
          <p:cNvPr id="2" name="Title 1">
            <a:extLst>
              <a:ext uri="{FF2B5EF4-FFF2-40B4-BE49-F238E27FC236}">
                <a16:creationId xmlns:a16="http://schemas.microsoft.com/office/drawing/2014/main" id="{A51B5FB5-6968-49D6-A5E9-FD2A46B8B57A}"/>
              </a:ext>
            </a:extLst>
          </p:cNvPr>
          <p:cNvSpPr>
            <a:spLocks noGrp="1"/>
          </p:cNvSpPr>
          <p:nvPr>
            <p:ph type="title"/>
          </p:nvPr>
        </p:nvSpPr>
        <p:spPr>
          <a:xfrm>
            <a:off x="628650" y="1131094"/>
            <a:ext cx="7886700" cy="994172"/>
          </a:xfrm>
        </p:spPr>
        <p:txBody>
          <a:bodyPr>
            <a:normAutofit/>
          </a:bodyPr>
          <a:lstStyle/>
          <a:p>
            <a:r>
              <a:rPr lang="en-US" sz="3150"/>
              <a:t>Additional agronomic/maintenance practices</a:t>
            </a:r>
          </a:p>
        </p:txBody>
      </p:sp>
      <p:sp>
        <p:nvSpPr>
          <p:cNvPr id="11" name="sketch line">
            <a:extLst>
              <a:ext uri="{FF2B5EF4-FFF2-40B4-BE49-F238E27FC236}">
                <a16:creationId xmlns:a16="http://schemas.microsoft.com/office/drawing/2014/main" id="{E0CBAC23-2E3F-4A90-BA59-F8299F6A5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8650" y="2256235"/>
            <a:ext cx="7818120" cy="13716"/>
          </a:xfrm>
          <a:custGeom>
            <a:avLst/>
            <a:gdLst>
              <a:gd name="connsiteX0" fmla="*/ 0 w 7818120"/>
              <a:gd name="connsiteY0" fmla="*/ 0 h 13716"/>
              <a:gd name="connsiteX1" fmla="*/ 416966 w 7818120"/>
              <a:gd name="connsiteY1" fmla="*/ 0 h 13716"/>
              <a:gd name="connsiteX2" fmla="*/ 1146658 w 7818120"/>
              <a:gd name="connsiteY2" fmla="*/ 0 h 13716"/>
              <a:gd name="connsiteX3" fmla="*/ 1563624 w 7818120"/>
              <a:gd name="connsiteY3" fmla="*/ 0 h 13716"/>
              <a:gd name="connsiteX4" fmla="*/ 2136953 w 7818120"/>
              <a:gd name="connsiteY4" fmla="*/ 0 h 13716"/>
              <a:gd name="connsiteX5" fmla="*/ 2944825 w 7818120"/>
              <a:gd name="connsiteY5" fmla="*/ 0 h 13716"/>
              <a:gd name="connsiteX6" fmla="*/ 3596335 w 7818120"/>
              <a:gd name="connsiteY6" fmla="*/ 0 h 13716"/>
              <a:gd name="connsiteX7" fmla="*/ 4326026 w 7818120"/>
              <a:gd name="connsiteY7" fmla="*/ 0 h 13716"/>
              <a:gd name="connsiteX8" fmla="*/ 4899355 w 7818120"/>
              <a:gd name="connsiteY8" fmla="*/ 0 h 13716"/>
              <a:gd name="connsiteX9" fmla="*/ 5550865 w 7818120"/>
              <a:gd name="connsiteY9" fmla="*/ 0 h 13716"/>
              <a:gd name="connsiteX10" fmla="*/ 6358738 w 7818120"/>
              <a:gd name="connsiteY10" fmla="*/ 0 h 13716"/>
              <a:gd name="connsiteX11" fmla="*/ 6853885 w 7818120"/>
              <a:gd name="connsiteY11" fmla="*/ 0 h 13716"/>
              <a:gd name="connsiteX12" fmla="*/ 7818120 w 7818120"/>
              <a:gd name="connsiteY12" fmla="*/ 0 h 13716"/>
              <a:gd name="connsiteX13" fmla="*/ 7818120 w 7818120"/>
              <a:gd name="connsiteY13" fmla="*/ 13716 h 13716"/>
              <a:gd name="connsiteX14" fmla="*/ 7244791 w 7818120"/>
              <a:gd name="connsiteY14" fmla="*/ 13716 h 13716"/>
              <a:gd name="connsiteX15" fmla="*/ 6827825 w 7818120"/>
              <a:gd name="connsiteY15" fmla="*/ 13716 h 13716"/>
              <a:gd name="connsiteX16" fmla="*/ 6176315 w 7818120"/>
              <a:gd name="connsiteY16" fmla="*/ 13716 h 13716"/>
              <a:gd name="connsiteX17" fmla="*/ 5681167 w 7818120"/>
              <a:gd name="connsiteY17" fmla="*/ 13716 h 13716"/>
              <a:gd name="connsiteX18" fmla="*/ 5029657 w 7818120"/>
              <a:gd name="connsiteY18" fmla="*/ 13716 h 13716"/>
              <a:gd name="connsiteX19" fmla="*/ 4378147 w 7818120"/>
              <a:gd name="connsiteY19" fmla="*/ 13716 h 13716"/>
              <a:gd name="connsiteX20" fmla="*/ 3726637 w 7818120"/>
              <a:gd name="connsiteY20" fmla="*/ 13716 h 13716"/>
              <a:gd name="connsiteX21" fmla="*/ 3075127 w 7818120"/>
              <a:gd name="connsiteY21" fmla="*/ 13716 h 13716"/>
              <a:gd name="connsiteX22" fmla="*/ 2501798 w 7818120"/>
              <a:gd name="connsiteY22" fmla="*/ 13716 h 13716"/>
              <a:gd name="connsiteX23" fmla="*/ 1772107 w 7818120"/>
              <a:gd name="connsiteY23" fmla="*/ 13716 h 13716"/>
              <a:gd name="connsiteX24" fmla="*/ 1120597 w 7818120"/>
              <a:gd name="connsiteY24" fmla="*/ 13716 h 13716"/>
              <a:gd name="connsiteX25" fmla="*/ 0 w 7818120"/>
              <a:gd name="connsiteY25" fmla="*/ 13716 h 13716"/>
              <a:gd name="connsiteX26" fmla="*/ 0 w 7818120"/>
              <a:gd name="connsiteY26"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7818120" h="13716" fill="none" extrusionOk="0">
                <a:moveTo>
                  <a:pt x="0" y="0"/>
                </a:moveTo>
                <a:cubicBezTo>
                  <a:pt x="121520" y="-12182"/>
                  <a:pt x="211324" y="18247"/>
                  <a:pt x="416966" y="0"/>
                </a:cubicBezTo>
                <a:cubicBezTo>
                  <a:pt x="622608" y="-18247"/>
                  <a:pt x="891241" y="-13744"/>
                  <a:pt x="1146658" y="0"/>
                </a:cubicBezTo>
                <a:cubicBezTo>
                  <a:pt x="1402075" y="13744"/>
                  <a:pt x="1378880" y="-8543"/>
                  <a:pt x="1563624" y="0"/>
                </a:cubicBezTo>
                <a:cubicBezTo>
                  <a:pt x="1748368" y="8543"/>
                  <a:pt x="1972300" y="7443"/>
                  <a:pt x="2136953" y="0"/>
                </a:cubicBezTo>
                <a:cubicBezTo>
                  <a:pt x="2301606" y="-7443"/>
                  <a:pt x="2679634" y="12382"/>
                  <a:pt x="2944825" y="0"/>
                </a:cubicBezTo>
                <a:cubicBezTo>
                  <a:pt x="3210016" y="-12382"/>
                  <a:pt x="3409232" y="17967"/>
                  <a:pt x="3596335" y="0"/>
                </a:cubicBezTo>
                <a:cubicBezTo>
                  <a:pt x="3783438" y="-17967"/>
                  <a:pt x="4002523" y="-28578"/>
                  <a:pt x="4326026" y="0"/>
                </a:cubicBezTo>
                <a:cubicBezTo>
                  <a:pt x="4649529" y="28578"/>
                  <a:pt x="4777384" y="-3624"/>
                  <a:pt x="4899355" y="0"/>
                </a:cubicBezTo>
                <a:cubicBezTo>
                  <a:pt x="5021326" y="3624"/>
                  <a:pt x="5317653" y="1281"/>
                  <a:pt x="5550865" y="0"/>
                </a:cubicBezTo>
                <a:cubicBezTo>
                  <a:pt x="5784077" y="-1281"/>
                  <a:pt x="6142956" y="-39637"/>
                  <a:pt x="6358738" y="0"/>
                </a:cubicBezTo>
                <a:cubicBezTo>
                  <a:pt x="6574520" y="39637"/>
                  <a:pt x="6724785" y="-4460"/>
                  <a:pt x="6853885" y="0"/>
                </a:cubicBezTo>
                <a:cubicBezTo>
                  <a:pt x="6982985" y="4460"/>
                  <a:pt x="7403044" y="-1955"/>
                  <a:pt x="7818120" y="0"/>
                </a:cubicBezTo>
                <a:cubicBezTo>
                  <a:pt x="7818217" y="2784"/>
                  <a:pt x="7818136" y="9558"/>
                  <a:pt x="7818120" y="13716"/>
                </a:cubicBezTo>
                <a:cubicBezTo>
                  <a:pt x="7698847" y="-7839"/>
                  <a:pt x="7390924" y="18407"/>
                  <a:pt x="7244791" y="13716"/>
                </a:cubicBezTo>
                <a:cubicBezTo>
                  <a:pt x="7098658" y="9025"/>
                  <a:pt x="6952735" y="24785"/>
                  <a:pt x="6827825" y="13716"/>
                </a:cubicBezTo>
                <a:cubicBezTo>
                  <a:pt x="6702915" y="2647"/>
                  <a:pt x="6338661" y="29958"/>
                  <a:pt x="6176315" y="13716"/>
                </a:cubicBezTo>
                <a:cubicBezTo>
                  <a:pt x="6013969" y="-2526"/>
                  <a:pt x="5850602" y="1790"/>
                  <a:pt x="5681167" y="13716"/>
                </a:cubicBezTo>
                <a:cubicBezTo>
                  <a:pt x="5511732" y="25642"/>
                  <a:pt x="5312143" y="-4154"/>
                  <a:pt x="5029657" y="13716"/>
                </a:cubicBezTo>
                <a:cubicBezTo>
                  <a:pt x="4747171" y="31586"/>
                  <a:pt x="4655062" y="26168"/>
                  <a:pt x="4378147" y="13716"/>
                </a:cubicBezTo>
                <a:cubicBezTo>
                  <a:pt x="4101232" y="1265"/>
                  <a:pt x="4037646" y="40134"/>
                  <a:pt x="3726637" y="13716"/>
                </a:cubicBezTo>
                <a:cubicBezTo>
                  <a:pt x="3415628" y="-12702"/>
                  <a:pt x="3321756" y="40935"/>
                  <a:pt x="3075127" y="13716"/>
                </a:cubicBezTo>
                <a:cubicBezTo>
                  <a:pt x="2828498" y="-13503"/>
                  <a:pt x="2684733" y="10281"/>
                  <a:pt x="2501798" y="13716"/>
                </a:cubicBezTo>
                <a:cubicBezTo>
                  <a:pt x="2318863" y="17151"/>
                  <a:pt x="2121844" y="-17585"/>
                  <a:pt x="1772107" y="13716"/>
                </a:cubicBezTo>
                <a:cubicBezTo>
                  <a:pt x="1422370" y="45017"/>
                  <a:pt x="1431548" y="27094"/>
                  <a:pt x="1120597" y="13716"/>
                </a:cubicBezTo>
                <a:cubicBezTo>
                  <a:pt x="809646" y="339"/>
                  <a:pt x="246393" y="51668"/>
                  <a:pt x="0" y="13716"/>
                </a:cubicBezTo>
                <a:cubicBezTo>
                  <a:pt x="-100" y="9589"/>
                  <a:pt x="468" y="2983"/>
                  <a:pt x="0" y="0"/>
                </a:cubicBezTo>
                <a:close/>
              </a:path>
              <a:path w="7818120" h="13716" stroke="0" extrusionOk="0">
                <a:moveTo>
                  <a:pt x="0" y="0"/>
                </a:moveTo>
                <a:cubicBezTo>
                  <a:pt x="177487" y="-4302"/>
                  <a:pt x="287499" y="4997"/>
                  <a:pt x="573329" y="0"/>
                </a:cubicBezTo>
                <a:cubicBezTo>
                  <a:pt x="859159" y="-4997"/>
                  <a:pt x="821965" y="-336"/>
                  <a:pt x="990295" y="0"/>
                </a:cubicBezTo>
                <a:cubicBezTo>
                  <a:pt x="1158625" y="336"/>
                  <a:pt x="1587918" y="-4681"/>
                  <a:pt x="1798168" y="0"/>
                </a:cubicBezTo>
                <a:cubicBezTo>
                  <a:pt x="2008418" y="4681"/>
                  <a:pt x="2088841" y="-2754"/>
                  <a:pt x="2371496" y="0"/>
                </a:cubicBezTo>
                <a:cubicBezTo>
                  <a:pt x="2654151" y="2754"/>
                  <a:pt x="2701462" y="-24976"/>
                  <a:pt x="2944825" y="0"/>
                </a:cubicBezTo>
                <a:cubicBezTo>
                  <a:pt x="3188188" y="24976"/>
                  <a:pt x="3511636" y="25407"/>
                  <a:pt x="3752698" y="0"/>
                </a:cubicBezTo>
                <a:cubicBezTo>
                  <a:pt x="3993760" y="-25407"/>
                  <a:pt x="4107153" y="6432"/>
                  <a:pt x="4247845" y="0"/>
                </a:cubicBezTo>
                <a:cubicBezTo>
                  <a:pt x="4388537" y="-6432"/>
                  <a:pt x="4835598" y="-5108"/>
                  <a:pt x="5055718" y="0"/>
                </a:cubicBezTo>
                <a:cubicBezTo>
                  <a:pt x="5275838" y="5108"/>
                  <a:pt x="5461006" y="-24536"/>
                  <a:pt x="5863590" y="0"/>
                </a:cubicBezTo>
                <a:cubicBezTo>
                  <a:pt x="6266174" y="24536"/>
                  <a:pt x="6355549" y="-19657"/>
                  <a:pt x="6515100" y="0"/>
                </a:cubicBezTo>
                <a:cubicBezTo>
                  <a:pt x="6674651" y="19657"/>
                  <a:pt x="7275423" y="-57462"/>
                  <a:pt x="7818120" y="0"/>
                </a:cubicBezTo>
                <a:cubicBezTo>
                  <a:pt x="7817446" y="5682"/>
                  <a:pt x="7817517" y="9439"/>
                  <a:pt x="7818120" y="13716"/>
                </a:cubicBezTo>
                <a:cubicBezTo>
                  <a:pt x="7610240" y="34"/>
                  <a:pt x="7521789" y="3149"/>
                  <a:pt x="7401154" y="13716"/>
                </a:cubicBezTo>
                <a:cubicBezTo>
                  <a:pt x="7280519" y="24283"/>
                  <a:pt x="6930719" y="-347"/>
                  <a:pt x="6593281" y="13716"/>
                </a:cubicBezTo>
                <a:cubicBezTo>
                  <a:pt x="6255843" y="27779"/>
                  <a:pt x="6286682" y="-3410"/>
                  <a:pt x="6098134" y="13716"/>
                </a:cubicBezTo>
                <a:cubicBezTo>
                  <a:pt x="5909586" y="30842"/>
                  <a:pt x="5602789" y="44024"/>
                  <a:pt x="5446624" y="13716"/>
                </a:cubicBezTo>
                <a:cubicBezTo>
                  <a:pt x="5290459" y="-16592"/>
                  <a:pt x="4917039" y="17388"/>
                  <a:pt x="4638751" y="13716"/>
                </a:cubicBezTo>
                <a:cubicBezTo>
                  <a:pt x="4360463" y="10044"/>
                  <a:pt x="4304690" y="878"/>
                  <a:pt x="3987241" y="13716"/>
                </a:cubicBezTo>
                <a:cubicBezTo>
                  <a:pt x="3669792" y="26555"/>
                  <a:pt x="3758742" y="27979"/>
                  <a:pt x="3570275" y="13716"/>
                </a:cubicBezTo>
                <a:cubicBezTo>
                  <a:pt x="3381808" y="-547"/>
                  <a:pt x="3267153" y="31628"/>
                  <a:pt x="3075127" y="13716"/>
                </a:cubicBezTo>
                <a:cubicBezTo>
                  <a:pt x="2883101" y="-4196"/>
                  <a:pt x="2665825" y="6401"/>
                  <a:pt x="2267255" y="13716"/>
                </a:cubicBezTo>
                <a:cubicBezTo>
                  <a:pt x="1868685" y="21031"/>
                  <a:pt x="1884698" y="23838"/>
                  <a:pt x="1615745" y="13716"/>
                </a:cubicBezTo>
                <a:cubicBezTo>
                  <a:pt x="1346792" y="3595"/>
                  <a:pt x="1320952" y="5858"/>
                  <a:pt x="1120597" y="13716"/>
                </a:cubicBezTo>
                <a:cubicBezTo>
                  <a:pt x="920242" y="21574"/>
                  <a:pt x="556507" y="46218"/>
                  <a:pt x="0" y="13716"/>
                </a:cubicBezTo>
                <a:cubicBezTo>
                  <a:pt x="303" y="7982"/>
                  <a:pt x="182" y="5202"/>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aphicFrame>
        <p:nvGraphicFramePr>
          <p:cNvPr id="5" name="Content Placeholder 2">
            <a:extLst>
              <a:ext uri="{FF2B5EF4-FFF2-40B4-BE49-F238E27FC236}">
                <a16:creationId xmlns:a16="http://schemas.microsoft.com/office/drawing/2014/main" id="{87DB07F2-D7F8-4400-A400-86885EFCE0D8}"/>
              </a:ext>
            </a:extLst>
          </p:cNvPr>
          <p:cNvGraphicFramePr>
            <a:graphicFrameLocks noGrp="1"/>
          </p:cNvGraphicFramePr>
          <p:nvPr>
            <p:ph idx="1"/>
          </p:nvPr>
        </p:nvGraphicFramePr>
        <p:xfrm>
          <a:off x="628650" y="2528315"/>
          <a:ext cx="7886700" cy="2961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840581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9" name="Rectangle 78">
            <a:extLst>
              <a:ext uri="{FF2B5EF4-FFF2-40B4-BE49-F238E27FC236}">
                <a16:creationId xmlns:a16="http://schemas.microsoft.com/office/drawing/2014/main" id="{A3BAF07C-C39E-42EB-BB22-8D46691D97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857250"/>
            <a:ext cx="9144796" cy="5143500"/>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a:solidFill>
                <a:prstClr val="white"/>
              </a:solidFill>
              <a:latin typeface="Calibri" panose="020F0502020204030204"/>
            </a:endParaRPr>
          </a:p>
        </p:txBody>
      </p:sp>
      <p:grpSp>
        <p:nvGrpSpPr>
          <p:cNvPr id="81" name="Group 80">
            <a:extLst>
              <a:ext uri="{FF2B5EF4-FFF2-40B4-BE49-F238E27FC236}">
                <a16:creationId xmlns:a16="http://schemas.microsoft.com/office/drawing/2014/main" id="{D8E9CF54-0466-4261-9E62-0249E60E188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47255" y="812718"/>
            <a:ext cx="9386888" cy="5192849"/>
            <a:chOff x="-329674" y="-51881"/>
            <a:chExt cx="12515851" cy="6923798"/>
          </a:xfrm>
        </p:grpSpPr>
        <p:sp>
          <p:nvSpPr>
            <p:cNvPr id="82" name="Freeform 5">
              <a:extLst>
                <a:ext uri="{FF2B5EF4-FFF2-40B4-BE49-F238E27FC236}">
                  <a16:creationId xmlns:a16="http://schemas.microsoft.com/office/drawing/2014/main" id="{33E32106-E8B1-4F76-9EE6-58537738A3C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29674" y="1298404"/>
              <a:ext cx="9702800" cy="5573512"/>
            </a:xfrm>
            <a:custGeom>
              <a:avLst/>
              <a:gdLst/>
              <a:ahLst/>
              <a:cxnLst/>
              <a:rect l="0" t="0" r="r" b="b"/>
              <a:pathLst>
                <a:path w="2038" h="1169">
                  <a:moveTo>
                    <a:pt x="1752" y="1169"/>
                  </a:moveTo>
                  <a:cubicBezTo>
                    <a:pt x="2038" y="928"/>
                    <a:pt x="1673" y="513"/>
                    <a:pt x="1487" y="334"/>
                  </a:cubicBezTo>
                  <a:cubicBezTo>
                    <a:pt x="1316" y="170"/>
                    <a:pt x="1099" y="43"/>
                    <a:pt x="860" y="22"/>
                  </a:cubicBezTo>
                  <a:cubicBezTo>
                    <a:pt x="621" y="0"/>
                    <a:pt x="341" y="128"/>
                    <a:pt x="199" y="318"/>
                  </a:cubicBezTo>
                  <a:cubicBezTo>
                    <a:pt x="0" y="586"/>
                    <a:pt x="184" y="965"/>
                    <a:pt x="399" y="1165"/>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3" name="Freeform 6">
              <a:extLst>
                <a:ext uri="{FF2B5EF4-FFF2-40B4-BE49-F238E27FC236}">
                  <a16:creationId xmlns:a16="http://schemas.microsoft.com/office/drawing/2014/main" id="{C32C2C46-A045-44FB-8A74-5EBD650C278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70451" y="2018236"/>
              <a:ext cx="7373938" cy="4848892"/>
            </a:xfrm>
            <a:custGeom>
              <a:avLst/>
              <a:gdLst/>
              <a:ahLst/>
              <a:cxnLst/>
              <a:rect l="0" t="0" r="r" b="b"/>
              <a:pathLst>
                <a:path w="1549" h="1017">
                  <a:moveTo>
                    <a:pt x="1025" y="1016"/>
                  </a:moveTo>
                  <a:cubicBezTo>
                    <a:pt x="1223" y="971"/>
                    <a:pt x="1549" y="857"/>
                    <a:pt x="1443" y="592"/>
                  </a:cubicBezTo>
                  <a:cubicBezTo>
                    <a:pt x="1344" y="344"/>
                    <a:pt x="1041" y="111"/>
                    <a:pt x="782" y="53"/>
                  </a:cubicBezTo>
                  <a:cubicBezTo>
                    <a:pt x="545" y="0"/>
                    <a:pt x="275" y="117"/>
                    <a:pt x="150" y="329"/>
                  </a:cubicBezTo>
                  <a:cubicBezTo>
                    <a:pt x="0" y="584"/>
                    <a:pt x="243" y="911"/>
                    <a:pt x="477" y="1017"/>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4" name="Freeform 7">
              <a:extLst>
                <a:ext uri="{FF2B5EF4-FFF2-40B4-BE49-F238E27FC236}">
                  <a16:creationId xmlns:a16="http://schemas.microsoft.com/office/drawing/2014/main" id="{6A76F79C-6683-4940-BCF7-4BCCCEE4068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51351" y="1788400"/>
              <a:ext cx="8035925" cy="5083516"/>
            </a:xfrm>
            <a:custGeom>
              <a:avLst/>
              <a:gdLst/>
              <a:ahLst/>
              <a:cxnLst/>
              <a:rect l="0" t="0" r="r" b="b"/>
              <a:pathLst>
                <a:path w="1688" h="1066">
                  <a:moveTo>
                    <a:pt x="1302" y="1066"/>
                  </a:moveTo>
                  <a:cubicBezTo>
                    <a:pt x="1416" y="1024"/>
                    <a:pt x="1551" y="962"/>
                    <a:pt x="1613" y="850"/>
                  </a:cubicBezTo>
                  <a:cubicBezTo>
                    <a:pt x="1688" y="715"/>
                    <a:pt x="1606" y="575"/>
                    <a:pt x="1517" y="471"/>
                  </a:cubicBezTo>
                  <a:cubicBezTo>
                    <a:pt x="1336" y="258"/>
                    <a:pt x="1084" y="62"/>
                    <a:pt x="798" y="28"/>
                  </a:cubicBezTo>
                  <a:cubicBezTo>
                    <a:pt x="559" y="0"/>
                    <a:pt x="317" y="138"/>
                    <a:pt x="181" y="333"/>
                  </a:cubicBezTo>
                  <a:cubicBezTo>
                    <a:pt x="0" y="592"/>
                    <a:pt x="191" y="907"/>
                    <a:pt x="420" y="1066"/>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85" name="Freeform 8">
              <a:extLst>
                <a:ext uri="{FF2B5EF4-FFF2-40B4-BE49-F238E27FC236}">
                  <a16:creationId xmlns:a16="http://schemas.microsoft.com/office/drawing/2014/main" id="{FF4675A3-6D07-4B1F-9BFC-AEBEA1AD067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49842"/>
              <a:ext cx="10334625" cy="6322075"/>
            </a:xfrm>
            <a:custGeom>
              <a:avLst/>
              <a:gdLst/>
              <a:ahLst/>
              <a:cxnLst/>
              <a:rect l="0" t="0" r="r" b="b"/>
              <a:pathLst>
                <a:path w="2171" h="1326">
                  <a:moveTo>
                    <a:pt x="1873" y="1326"/>
                  </a:moveTo>
                  <a:cubicBezTo>
                    <a:pt x="2171" y="1045"/>
                    <a:pt x="1825" y="678"/>
                    <a:pt x="1609" y="473"/>
                  </a:cubicBezTo>
                  <a:cubicBezTo>
                    <a:pt x="1406" y="281"/>
                    <a:pt x="1159" y="116"/>
                    <a:pt x="880" y="63"/>
                  </a:cubicBezTo>
                  <a:cubicBezTo>
                    <a:pt x="545" y="0"/>
                    <a:pt x="214" y="161"/>
                    <a:pt x="0" y="423"/>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6" name="Freeform 9">
              <a:extLst>
                <a:ext uri="{FF2B5EF4-FFF2-40B4-BE49-F238E27FC236}">
                  <a16:creationId xmlns:a16="http://schemas.microsoft.com/office/drawing/2014/main" id="{765E127A-B6B7-4B1D-B7BD-6C8C969D29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6186246"/>
              <a:ext cx="504825" cy="681527"/>
            </a:xfrm>
            <a:custGeom>
              <a:avLst/>
              <a:gdLst/>
              <a:ahLst/>
              <a:cxnLst/>
              <a:rect l="0" t="0" r="r" b="b"/>
              <a:pathLst>
                <a:path w="106" h="143">
                  <a:moveTo>
                    <a:pt x="0" y="0"/>
                  </a:moveTo>
                  <a:cubicBezTo>
                    <a:pt x="35" y="54"/>
                    <a:pt x="70" y="101"/>
                    <a:pt x="106" y="143"/>
                  </a:cubicBezTo>
                </a:path>
              </a:pathLst>
            </a:custGeom>
            <a:noFill/>
            <a:ln w="4763"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7" name="Freeform 10">
              <a:extLst>
                <a:ext uri="{FF2B5EF4-FFF2-40B4-BE49-F238E27FC236}">
                  <a16:creationId xmlns:a16="http://schemas.microsoft.com/office/drawing/2014/main" id="{3BCA9D9E-C72C-4751-BFA9-10B85CACE3C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1881"/>
              <a:ext cx="11091863" cy="6923796"/>
            </a:xfrm>
            <a:custGeom>
              <a:avLst/>
              <a:gdLst/>
              <a:ahLst/>
              <a:cxnLst/>
              <a:rect l="0" t="0" r="r" b="b"/>
              <a:pathLst>
                <a:path w="2330" h="1452">
                  <a:moveTo>
                    <a:pt x="2046" y="1452"/>
                  </a:moveTo>
                  <a:cubicBezTo>
                    <a:pt x="2330" y="1153"/>
                    <a:pt x="2049" y="821"/>
                    <a:pt x="1813" y="601"/>
                  </a:cubicBezTo>
                  <a:cubicBezTo>
                    <a:pt x="1569" y="375"/>
                    <a:pt x="1282" y="179"/>
                    <a:pt x="956" y="97"/>
                  </a:cubicBezTo>
                  <a:cubicBezTo>
                    <a:pt x="572" y="0"/>
                    <a:pt x="292" y="101"/>
                    <a:pt x="0" y="366"/>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8" name="Freeform 11">
              <a:extLst>
                <a:ext uri="{FF2B5EF4-FFF2-40B4-BE49-F238E27FC236}">
                  <a16:creationId xmlns:a16="http://schemas.microsoft.com/office/drawing/2014/main" id="{080C708C-69BF-441B-AB75-C98160ED06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426601" y="5579"/>
              <a:ext cx="5788025" cy="6847184"/>
            </a:xfrm>
            <a:custGeom>
              <a:avLst/>
              <a:gdLst/>
              <a:ahLst/>
              <a:cxnLst/>
              <a:rect l="0" t="0" r="r" b="b"/>
              <a:pathLst>
                <a:path w="1216" h="1436">
                  <a:moveTo>
                    <a:pt x="1094" y="1436"/>
                  </a:moveTo>
                  <a:cubicBezTo>
                    <a:pt x="1216" y="1114"/>
                    <a:pt x="904" y="770"/>
                    <a:pt x="709" y="551"/>
                  </a:cubicBezTo>
                  <a:cubicBezTo>
                    <a:pt x="509" y="327"/>
                    <a:pt x="274" y="127"/>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89" name="Freeform 12">
              <a:extLst>
                <a:ext uri="{FF2B5EF4-FFF2-40B4-BE49-F238E27FC236}">
                  <a16:creationId xmlns:a16="http://schemas.microsoft.com/office/drawing/2014/main" id="{3E79964E-F8F1-4763-8892-7BC3DAE306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1057275" cy="614491"/>
            </a:xfrm>
            <a:custGeom>
              <a:avLst/>
              <a:gdLst/>
              <a:ahLst/>
              <a:cxnLst/>
              <a:rect l="0" t="0" r="r" b="b"/>
              <a:pathLst>
                <a:path w="222" h="129">
                  <a:moveTo>
                    <a:pt x="222" y="0"/>
                  </a:moveTo>
                  <a:cubicBezTo>
                    <a:pt x="152" y="35"/>
                    <a:pt x="76" y="78"/>
                    <a:pt x="0" y="129"/>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0" name="Freeform 13">
              <a:extLst>
                <a:ext uri="{FF2B5EF4-FFF2-40B4-BE49-F238E27FC236}">
                  <a16:creationId xmlns:a16="http://schemas.microsoft.com/office/drawing/2014/main" id="{FE09592A-FCC9-4AE5-BA0B-730C6F3BBE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821889" y="5579"/>
              <a:ext cx="5588000" cy="6866337"/>
            </a:xfrm>
            <a:custGeom>
              <a:avLst/>
              <a:gdLst/>
              <a:ahLst/>
              <a:cxnLst/>
              <a:rect l="0" t="0" r="r" b="b"/>
              <a:pathLst>
                <a:path w="1174" h="1440">
                  <a:moveTo>
                    <a:pt x="1067" y="1440"/>
                  </a:moveTo>
                  <a:cubicBezTo>
                    <a:pt x="1174" y="1124"/>
                    <a:pt x="887" y="797"/>
                    <a:pt x="698" y="577"/>
                  </a:cubicBezTo>
                  <a:cubicBezTo>
                    <a:pt x="500" y="348"/>
                    <a:pt x="270" y="141"/>
                    <a:pt x="0" y="0"/>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1" name="Freeform 14">
              <a:extLst>
                <a:ext uri="{FF2B5EF4-FFF2-40B4-BE49-F238E27FC236}">
                  <a16:creationId xmlns:a16="http://schemas.microsoft.com/office/drawing/2014/main" id="{96448994-820C-4BC1-ABF3-4579C6F99A6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3701" y="790"/>
              <a:ext cx="595313" cy="352734"/>
            </a:xfrm>
            <a:custGeom>
              <a:avLst/>
              <a:gdLst/>
              <a:ahLst/>
              <a:cxnLst/>
              <a:rect l="0" t="0" r="r" b="b"/>
              <a:pathLst>
                <a:path w="125" h="74">
                  <a:moveTo>
                    <a:pt x="125" y="0"/>
                  </a:moveTo>
                  <a:cubicBezTo>
                    <a:pt x="85" y="22"/>
                    <a:pt x="43" y="47"/>
                    <a:pt x="0" y="74"/>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92" name="Freeform 15">
              <a:extLst>
                <a:ext uri="{FF2B5EF4-FFF2-40B4-BE49-F238E27FC236}">
                  <a16:creationId xmlns:a16="http://schemas.microsoft.com/office/drawing/2014/main" id="{9BB0D192-565A-42B9-B292-CC032D71A6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012389" y="5579"/>
              <a:ext cx="5497513" cy="6866337"/>
            </a:xfrm>
            <a:custGeom>
              <a:avLst/>
              <a:gdLst/>
              <a:ahLst/>
              <a:cxnLst/>
              <a:rect l="0" t="0" r="r" b="b"/>
              <a:pathLst>
                <a:path w="1155" h="1440">
                  <a:moveTo>
                    <a:pt x="1056" y="1440"/>
                  </a:moveTo>
                  <a:cubicBezTo>
                    <a:pt x="1155" y="1123"/>
                    <a:pt x="875" y="801"/>
                    <a:pt x="686" y="580"/>
                  </a:cubicBezTo>
                  <a:cubicBezTo>
                    <a:pt x="491" y="352"/>
                    <a:pt x="264" y="145"/>
                    <a:pt x="0" y="0"/>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3" name="Freeform 16">
              <a:extLst>
                <a:ext uri="{FF2B5EF4-FFF2-40B4-BE49-F238E27FC236}">
                  <a16:creationId xmlns:a16="http://schemas.microsoft.com/office/drawing/2014/main" id="{6D1CA09C-5F40-4E92-A7E9-D1FCEE5128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61" y="5579"/>
              <a:ext cx="357188" cy="213875"/>
            </a:xfrm>
            <a:custGeom>
              <a:avLst/>
              <a:gdLst/>
              <a:ahLst/>
              <a:cxnLst/>
              <a:rect l="0" t="0" r="r" b="b"/>
              <a:pathLst>
                <a:path w="75" h="45">
                  <a:moveTo>
                    <a:pt x="75" y="0"/>
                  </a:moveTo>
                  <a:cubicBezTo>
                    <a:pt x="50" y="14"/>
                    <a:pt x="25" y="29"/>
                    <a:pt x="0" y="45"/>
                  </a:cubicBezTo>
                </a:path>
              </a:pathLst>
            </a:custGeom>
            <a:noFill/>
            <a:ln w="12700" cap="flat">
              <a:solidFill>
                <a:schemeClr val="tx1">
                  <a:alpha val="35000"/>
                </a:schemeClr>
              </a:solidFill>
              <a:prstDash val="dashDot"/>
              <a:miter lim="800000"/>
              <a:headEnd/>
              <a:tailEnd/>
            </a:ln>
            <a:extLst>
              <a:ext uri="{909E8E84-426E-40DD-AFC4-6F175D3DCCD1}">
                <a14:hiddenFill xmlns:a14="http://schemas.microsoft.com/office/drawing/2010/main">
                  <a:solidFill>
                    <a:srgbClr val="FFFFFF"/>
                  </a:solidFill>
                </a14:hiddenFill>
              </a:ext>
            </a:extLst>
          </p:spPr>
        </p:sp>
        <p:sp>
          <p:nvSpPr>
            <p:cNvPr id="94" name="Freeform 17">
              <a:extLst>
                <a:ext uri="{FF2B5EF4-FFF2-40B4-BE49-F238E27FC236}">
                  <a16:creationId xmlns:a16="http://schemas.microsoft.com/office/drawing/2014/main" id="{379F5AA5-2E14-4880-A5A6-07AEF2AD89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210826" y="790"/>
              <a:ext cx="5522913" cy="6871126"/>
            </a:xfrm>
            <a:custGeom>
              <a:avLst/>
              <a:gdLst/>
              <a:ahLst/>
              <a:cxnLst/>
              <a:rect l="0" t="0" r="r" b="b"/>
              <a:pathLst>
                <a:path w="1160" h="1441">
                  <a:moveTo>
                    <a:pt x="1053" y="1441"/>
                  </a:moveTo>
                  <a:cubicBezTo>
                    <a:pt x="1160" y="1129"/>
                    <a:pt x="892" y="817"/>
                    <a:pt x="705" y="599"/>
                  </a:cubicBezTo>
                  <a:cubicBezTo>
                    <a:pt x="503" y="365"/>
                    <a:pt x="270" y="152"/>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5" name="Freeform 18">
              <a:extLst>
                <a:ext uri="{FF2B5EF4-FFF2-40B4-BE49-F238E27FC236}">
                  <a16:creationId xmlns:a16="http://schemas.microsoft.com/office/drawing/2014/main" id="{EF14BD32-D239-4DA3-98B3-7752073657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463239" y="5579"/>
              <a:ext cx="5413375" cy="6866337"/>
            </a:xfrm>
            <a:custGeom>
              <a:avLst/>
              <a:gdLst/>
              <a:ahLst/>
              <a:cxnLst/>
              <a:rect l="0" t="0" r="r" b="b"/>
              <a:pathLst>
                <a:path w="1137" h="1440">
                  <a:moveTo>
                    <a:pt x="1040" y="1440"/>
                  </a:moveTo>
                  <a:cubicBezTo>
                    <a:pt x="1137" y="1131"/>
                    <a:pt x="883" y="828"/>
                    <a:pt x="698" y="611"/>
                  </a:cubicBezTo>
                  <a:cubicBezTo>
                    <a:pt x="498" y="375"/>
                    <a:pt x="268" y="159"/>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6" name="Freeform 19">
              <a:extLst>
                <a:ext uri="{FF2B5EF4-FFF2-40B4-BE49-F238E27FC236}">
                  <a16:creationId xmlns:a16="http://schemas.microsoft.com/office/drawing/2014/main" id="{CF07B250-E5E4-4624-9BD7-8D513A67B7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877576" y="5579"/>
              <a:ext cx="5037138" cy="6861550"/>
            </a:xfrm>
            <a:custGeom>
              <a:avLst/>
              <a:gdLst/>
              <a:ahLst/>
              <a:cxnLst/>
              <a:rect l="0" t="0" r="r" b="b"/>
              <a:pathLst>
                <a:path w="1058" h="1439">
                  <a:moveTo>
                    <a:pt x="1011" y="1439"/>
                  </a:moveTo>
                  <a:cubicBezTo>
                    <a:pt x="1058" y="1131"/>
                    <a:pt x="825" y="841"/>
                    <a:pt x="648" y="617"/>
                  </a:cubicBezTo>
                  <a:cubicBezTo>
                    <a:pt x="462" y="383"/>
                    <a:pt x="248" y="16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7" name="Freeform 20">
              <a:extLst>
                <a:ext uri="{FF2B5EF4-FFF2-40B4-BE49-F238E27FC236}">
                  <a16:creationId xmlns:a16="http://schemas.microsoft.com/office/drawing/2014/main" id="{BCC5D120-7C8C-4290-865C-4EE6E4F245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768289" y="5579"/>
              <a:ext cx="3417888" cy="2742066"/>
            </a:xfrm>
            <a:custGeom>
              <a:avLst/>
              <a:gdLst/>
              <a:ahLst/>
              <a:cxnLst/>
              <a:rect l="0" t="0" r="r" b="b"/>
              <a:pathLst>
                <a:path w="718" h="575">
                  <a:moveTo>
                    <a:pt x="718" y="575"/>
                  </a:moveTo>
                  <a:cubicBezTo>
                    <a:pt x="500" y="360"/>
                    <a:pt x="260" y="163"/>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8" name="Freeform 21">
              <a:extLst>
                <a:ext uri="{FF2B5EF4-FFF2-40B4-BE49-F238E27FC236}">
                  <a16:creationId xmlns:a16="http://schemas.microsoft.com/office/drawing/2014/main" id="{C24688C6-CAE5-4EF2-B2BA-A138DA0A24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235014" y="10367"/>
              <a:ext cx="2951163" cy="2555325"/>
            </a:xfrm>
            <a:custGeom>
              <a:avLst/>
              <a:gdLst/>
              <a:ahLst/>
              <a:cxnLst/>
              <a:rect l="0" t="0" r="r" b="b"/>
              <a:pathLst>
                <a:path w="620" h="536">
                  <a:moveTo>
                    <a:pt x="620" y="536"/>
                  </a:moveTo>
                  <a:cubicBezTo>
                    <a:pt x="404" y="314"/>
                    <a:pt x="196" y="138"/>
                    <a:pt x="0" y="0"/>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sp>
          <p:nvSpPr>
            <p:cNvPr id="99" name="Freeform 22">
              <a:extLst>
                <a:ext uri="{FF2B5EF4-FFF2-40B4-BE49-F238E27FC236}">
                  <a16:creationId xmlns:a16="http://schemas.microsoft.com/office/drawing/2014/main" id="{6BD31099-7C13-4901-A04F-632B1CD846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020826" y="5579"/>
              <a:ext cx="2165350" cy="1358265"/>
            </a:xfrm>
            <a:custGeom>
              <a:avLst/>
              <a:gdLst/>
              <a:ahLst/>
              <a:cxnLst/>
              <a:rect l="0" t="0" r="r" b="b"/>
              <a:pathLst>
                <a:path w="455" h="285">
                  <a:moveTo>
                    <a:pt x="0" y="0"/>
                  </a:moveTo>
                  <a:cubicBezTo>
                    <a:pt x="153" y="85"/>
                    <a:pt x="308" y="180"/>
                    <a:pt x="455" y="285"/>
                  </a:cubicBezTo>
                </a:path>
              </a:pathLst>
            </a:custGeom>
            <a:noFill/>
            <a:ln w="9525" cap="flat">
              <a:solidFill>
                <a:schemeClr val="tx1">
                  <a:alpha val="35000"/>
                </a:schemeClr>
              </a:solidFill>
              <a:prstDash val="dash"/>
              <a:miter lim="800000"/>
              <a:headEnd/>
              <a:tailEnd/>
            </a:ln>
            <a:extLst>
              <a:ext uri="{909E8E84-426E-40DD-AFC4-6F175D3DCCD1}">
                <a14:hiddenFill xmlns:a14="http://schemas.microsoft.com/office/drawing/2010/main">
                  <a:solidFill>
                    <a:srgbClr val="FFFFFF"/>
                  </a:solidFill>
                </a14:hiddenFill>
              </a:ext>
            </a:extLst>
          </p:spPr>
        </p:sp>
        <p:sp>
          <p:nvSpPr>
            <p:cNvPr id="100" name="Freeform 23">
              <a:extLst>
                <a:ext uri="{FF2B5EF4-FFF2-40B4-BE49-F238E27FC236}">
                  <a16:creationId xmlns:a16="http://schemas.microsoft.com/office/drawing/2014/main" id="{679F5FF7-82B2-4033-8FBE-63170C9378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290826" y="5579"/>
              <a:ext cx="895350" cy="534687"/>
            </a:xfrm>
            <a:custGeom>
              <a:avLst/>
              <a:gdLst/>
              <a:ahLst/>
              <a:cxnLst/>
              <a:rect l="0" t="0" r="r" b="b"/>
              <a:pathLst>
                <a:path w="188" h="112">
                  <a:moveTo>
                    <a:pt x="0" y="0"/>
                  </a:moveTo>
                  <a:cubicBezTo>
                    <a:pt x="63" y="36"/>
                    <a:pt x="126" y="73"/>
                    <a:pt x="188" y="112"/>
                  </a:cubicBezTo>
                </a:path>
              </a:pathLst>
            </a:custGeom>
            <a:noFill/>
            <a:ln w="9525" cap="flat">
              <a:solidFill>
                <a:schemeClr val="tx1">
                  <a:alpha val="35000"/>
                </a:schemeClr>
              </a:solidFill>
              <a:prstDash val="solid"/>
              <a:miter lim="800000"/>
              <a:headEnd/>
              <a:tailEnd/>
            </a:ln>
            <a:extLst>
              <a:ext uri="{909E8E84-426E-40DD-AFC4-6F175D3DCCD1}">
                <a14:hiddenFill xmlns:a14="http://schemas.microsoft.com/office/drawing/2010/main">
                  <a:solidFill>
                    <a:srgbClr val="FFFFFF"/>
                  </a:solidFill>
                </a14:hiddenFill>
              </a:ext>
            </a:extLst>
          </p:spPr>
        </p:sp>
      </p:grpSp>
      <p:sp>
        <p:nvSpPr>
          <p:cNvPr id="2" name="Title 1">
            <a:extLst>
              <a:ext uri="{FF2B5EF4-FFF2-40B4-BE49-F238E27FC236}">
                <a16:creationId xmlns:a16="http://schemas.microsoft.com/office/drawing/2014/main" id="{6C55C475-627C-44D4-96BD-8FA0D40F8707}"/>
              </a:ext>
            </a:extLst>
          </p:cNvPr>
          <p:cNvSpPr>
            <a:spLocks noGrp="1"/>
          </p:cNvSpPr>
          <p:nvPr>
            <p:ph type="title"/>
          </p:nvPr>
        </p:nvSpPr>
        <p:spPr>
          <a:xfrm>
            <a:off x="666473" y="4427349"/>
            <a:ext cx="3735662" cy="1333372"/>
          </a:xfrm>
        </p:spPr>
        <p:txBody>
          <a:bodyPr>
            <a:normAutofit/>
          </a:bodyPr>
          <a:lstStyle/>
          <a:p>
            <a:pPr algn="r"/>
            <a:r>
              <a:rPr lang="en-US" sz="3000" dirty="0"/>
              <a:t>Overall Goal</a:t>
            </a:r>
          </a:p>
        </p:txBody>
      </p:sp>
      <p:sp>
        <p:nvSpPr>
          <p:cNvPr id="102" name="Freeform: Shape 101">
            <a:extLst>
              <a:ext uri="{FF2B5EF4-FFF2-40B4-BE49-F238E27FC236}">
                <a16:creationId xmlns:a16="http://schemas.microsoft.com/office/drawing/2014/main" id="{44C110BA-81E8-4247-853A-5F2B93E92E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3403369"/>
          </a:xfrm>
          <a:custGeom>
            <a:avLst/>
            <a:gdLst>
              <a:gd name="connsiteX0" fmla="*/ 0 w 12192000"/>
              <a:gd name="connsiteY0" fmla="*/ 0 h 4537825"/>
              <a:gd name="connsiteX1" fmla="*/ 12192000 w 12192000"/>
              <a:gd name="connsiteY1" fmla="*/ 0 h 4537825"/>
              <a:gd name="connsiteX2" fmla="*/ 12192000 w 12192000"/>
              <a:gd name="connsiteY2" fmla="*/ 3020937 h 4537825"/>
              <a:gd name="connsiteX3" fmla="*/ 12192000 w 12192000"/>
              <a:gd name="connsiteY3" fmla="*/ 3213062 h 4537825"/>
              <a:gd name="connsiteX4" fmla="*/ 12192000 w 12192000"/>
              <a:gd name="connsiteY4" fmla="*/ 4188880 h 4537825"/>
              <a:gd name="connsiteX5" fmla="*/ 12113803 w 12192000"/>
              <a:gd name="connsiteY5" fmla="*/ 4197163 h 4537825"/>
              <a:gd name="connsiteX6" fmla="*/ 6753597 w 12192000"/>
              <a:gd name="connsiteY6" fmla="*/ 4520720 h 4537825"/>
              <a:gd name="connsiteX7" fmla="*/ 400746 w 12192000"/>
              <a:gd name="connsiteY7" fmla="*/ 4349377 h 4537825"/>
              <a:gd name="connsiteX8" fmla="*/ 0 w 12192000"/>
              <a:gd name="connsiteY8" fmla="*/ 4312401 h 4537825"/>
              <a:gd name="connsiteX9" fmla="*/ 0 w 12192000"/>
              <a:gd name="connsiteY9" fmla="*/ 3213062 h 4537825"/>
              <a:gd name="connsiteX10" fmla="*/ 0 w 12192000"/>
              <a:gd name="connsiteY10" fmla="*/ 3020937 h 453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537825">
                <a:moveTo>
                  <a:pt x="0" y="0"/>
                </a:moveTo>
                <a:lnTo>
                  <a:pt x="12192000" y="0"/>
                </a:lnTo>
                <a:lnTo>
                  <a:pt x="12192000" y="3020937"/>
                </a:lnTo>
                <a:lnTo>
                  <a:pt x="12192000" y="3213062"/>
                </a:lnTo>
                <a:lnTo>
                  <a:pt x="12192000" y="4188880"/>
                </a:lnTo>
                <a:lnTo>
                  <a:pt x="12113803" y="4197163"/>
                </a:lnTo>
                <a:cubicBezTo>
                  <a:pt x="10139508" y="4395112"/>
                  <a:pt x="8237152" y="4488115"/>
                  <a:pt x="6753597" y="4520720"/>
                </a:cubicBezTo>
                <a:cubicBezTo>
                  <a:pt x="4940362" y="4560569"/>
                  <a:pt x="2657278" y="4541239"/>
                  <a:pt x="400746" y="4349377"/>
                </a:cubicBezTo>
                <a:lnTo>
                  <a:pt x="0" y="4312401"/>
                </a:lnTo>
                <a:lnTo>
                  <a:pt x="0" y="3213062"/>
                </a:lnTo>
                <a:lnTo>
                  <a:pt x="0" y="3020937"/>
                </a:lnTo>
                <a:close/>
              </a:path>
            </a:pathLst>
          </a:custGeom>
          <a:solidFill>
            <a:schemeClr val="tx1"/>
          </a:solidFill>
          <a:ln w="44450">
            <a:noFill/>
          </a:ln>
          <a:effectLst/>
        </p:spPr>
        <p:style>
          <a:lnRef idx="2">
            <a:schemeClr val="accent1">
              <a:shade val="50000"/>
            </a:schemeClr>
          </a:lnRef>
          <a:fillRef idx="1003">
            <a:schemeClr val="dk2"/>
          </a:fillRef>
          <a:effectRef idx="0">
            <a:schemeClr val="accent1"/>
          </a:effectRef>
          <a:fontRef idx="minor">
            <a:schemeClr val="lt1"/>
          </a:fontRef>
        </p:style>
        <p:txBody>
          <a:bodyPr wrap="square" rtlCol="0" anchor="ctr">
            <a:noAutofit/>
          </a:bodyPr>
          <a:lstStyle/>
          <a:p>
            <a:pPr algn="ctr" defTabSz="685800"/>
            <a:endParaRPr lang="en-US" sz="1350">
              <a:solidFill>
                <a:prstClr val="white"/>
              </a:solidFill>
              <a:latin typeface="Calibri" panose="020F0502020204030204"/>
            </a:endParaRPr>
          </a:p>
        </p:txBody>
      </p:sp>
      <p:pic>
        <p:nvPicPr>
          <p:cNvPr id="5" name="Content Placeholder 4">
            <a:extLst>
              <a:ext uri="{FF2B5EF4-FFF2-40B4-BE49-F238E27FC236}">
                <a16:creationId xmlns:a16="http://schemas.microsoft.com/office/drawing/2014/main" id="{4FC4012C-ED97-400A-A952-36C4CB1DEB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42919" r="1" b="24024"/>
          <a:stretch/>
        </p:blipFill>
        <p:spPr>
          <a:xfrm>
            <a:off x="708350" y="1351496"/>
            <a:ext cx="3521334" cy="2516886"/>
          </a:xfrm>
          <a:prstGeom prst="rect">
            <a:avLst/>
          </a:prstGeom>
        </p:spPr>
      </p:pic>
      <p:pic>
        <p:nvPicPr>
          <p:cNvPr id="7" name="Picture 6" descr="A picture containing grass&#10;&#10;Description automatically generated">
            <a:extLst>
              <a:ext uri="{FF2B5EF4-FFF2-40B4-BE49-F238E27FC236}">
                <a16:creationId xmlns:a16="http://schemas.microsoft.com/office/drawing/2014/main" id="{EE44C3FA-D49F-4700-87A9-1CD4A20E1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072" b="23071"/>
          <a:stretch/>
        </p:blipFill>
        <p:spPr>
          <a:xfrm>
            <a:off x="4926218" y="1351496"/>
            <a:ext cx="3508359" cy="2519331"/>
          </a:xfrm>
          <a:prstGeom prst="rect">
            <a:avLst/>
          </a:prstGeom>
        </p:spPr>
      </p:pic>
      <p:sp>
        <p:nvSpPr>
          <p:cNvPr id="11" name="Content Placeholder 10">
            <a:extLst>
              <a:ext uri="{FF2B5EF4-FFF2-40B4-BE49-F238E27FC236}">
                <a16:creationId xmlns:a16="http://schemas.microsoft.com/office/drawing/2014/main" id="{1422063A-D65E-414C-8573-E3EEB690B5FE}"/>
              </a:ext>
            </a:extLst>
          </p:cNvPr>
          <p:cNvSpPr>
            <a:spLocks noGrp="1"/>
          </p:cNvSpPr>
          <p:nvPr>
            <p:ph idx="1"/>
          </p:nvPr>
        </p:nvSpPr>
        <p:spPr>
          <a:xfrm>
            <a:off x="4743450" y="4432995"/>
            <a:ext cx="3806790" cy="1327725"/>
          </a:xfrm>
        </p:spPr>
        <p:txBody>
          <a:bodyPr anchor="ctr">
            <a:normAutofit/>
          </a:bodyPr>
          <a:lstStyle/>
          <a:p>
            <a:r>
              <a:rPr lang="en-US" sz="1350" dirty="0"/>
              <a:t>Improved plant health </a:t>
            </a:r>
          </a:p>
          <a:p>
            <a:r>
              <a:rPr lang="en-US" sz="1350" dirty="0"/>
              <a:t>Increase ability to handle summer stress</a:t>
            </a:r>
          </a:p>
          <a:p>
            <a:r>
              <a:rPr lang="en-US" sz="1350" dirty="0"/>
              <a:t>Smooth and firm putting surface </a:t>
            </a:r>
          </a:p>
        </p:txBody>
      </p:sp>
    </p:spTree>
    <p:extLst>
      <p:ext uri="{BB962C8B-B14F-4D97-AF65-F5344CB8AC3E}">
        <p14:creationId xmlns:p14="http://schemas.microsoft.com/office/powerpoint/2010/main" val="112659459"/>
      </p:ext>
    </p:extLst>
  </p:cSld>
  <p:clrMapOvr>
    <a:overrideClrMapping bg1="dk1" tx1="lt1" bg2="dk2"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899" y="85060"/>
            <a:ext cx="7498080" cy="1031358"/>
          </a:xfrm>
        </p:spPr>
        <p:txBody>
          <a:bodyPr>
            <a:normAutofit fontScale="90000"/>
          </a:bodyPr>
          <a:lstStyle/>
          <a:p>
            <a:pPr algn="ctr"/>
            <a:r>
              <a:rPr lang="en-US" sz="3600" b="1" dirty="0">
                <a:latin typeface="Century Gothic" panose="020B0502020202020204" pitchFamily="34" charset="0"/>
              </a:rPr>
              <a:t>Financial Change</a:t>
            </a:r>
            <a:br>
              <a:rPr lang="en-US" sz="3600" b="1" dirty="0">
                <a:latin typeface="Century Gothic" panose="020B0502020202020204" pitchFamily="34" charset="0"/>
              </a:rPr>
            </a:br>
            <a:r>
              <a:rPr lang="en-US" sz="3600" b="1" dirty="0">
                <a:latin typeface="Century Gothic" panose="020B0502020202020204" pitchFamily="34" charset="0"/>
              </a:rPr>
              <a:t> month of APRIL 2021</a:t>
            </a:r>
            <a:br>
              <a:rPr lang="en-US" sz="3600" dirty="0">
                <a:latin typeface="Franklin Gothic Medium" panose="020B0603020102020204" pitchFamily="34" charset="0"/>
              </a:rPr>
            </a:b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graphicFrame>
        <p:nvGraphicFramePr>
          <p:cNvPr id="4" name="Table 3">
            <a:extLst>
              <a:ext uri="{FF2B5EF4-FFF2-40B4-BE49-F238E27FC236}">
                <a16:creationId xmlns:a16="http://schemas.microsoft.com/office/drawing/2014/main" id="{9EA52B43-19FA-4221-AEE4-462E04F3AFA6}"/>
              </a:ext>
            </a:extLst>
          </p:cNvPr>
          <p:cNvGraphicFramePr>
            <a:graphicFrameLocks noGrp="1"/>
          </p:cNvGraphicFramePr>
          <p:nvPr>
            <p:extLst>
              <p:ext uri="{D42A27DB-BD31-4B8C-83A1-F6EECF244321}">
                <p14:modId xmlns:p14="http://schemas.microsoft.com/office/powerpoint/2010/main" val="684734932"/>
              </p:ext>
            </p:extLst>
          </p:nvPr>
        </p:nvGraphicFramePr>
        <p:xfrm>
          <a:off x="274320" y="2039147"/>
          <a:ext cx="8595360" cy="3090167"/>
        </p:xfrm>
        <a:graphic>
          <a:graphicData uri="http://schemas.openxmlformats.org/drawingml/2006/table">
            <a:tbl>
              <a:tblPr>
                <a:tableStyleId>{5C22544A-7EE6-4342-B048-85BDC9FD1C3A}</a:tableStyleId>
              </a:tblPr>
              <a:tblGrid>
                <a:gridCol w="2628271">
                  <a:extLst>
                    <a:ext uri="{9D8B030D-6E8A-4147-A177-3AD203B41FA5}">
                      <a16:colId xmlns:a16="http://schemas.microsoft.com/office/drawing/2014/main" val="1529911752"/>
                    </a:ext>
                  </a:extLst>
                </a:gridCol>
                <a:gridCol w="1976011">
                  <a:extLst>
                    <a:ext uri="{9D8B030D-6E8A-4147-A177-3AD203B41FA5}">
                      <a16:colId xmlns:a16="http://schemas.microsoft.com/office/drawing/2014/main" val="1196787798"/>
                    </a:ext>
                  </a:extLst>
                </a:gridCol>
                <a:gridCol w="2054867">
                  <a:extLst>
                    <a:ext uri="{9D8B030D-6E8A-4147-A177-3AD203B41FA5}">
                      <a16:colId xmlns:a16="http://schemas.microsoft.com/office/drawing/2014/main" val="1193626519"/>
                    </a:ext>
                  </a:extLst>
                </a:gridCol>
                <a:gridCol w="1936211">
                  <a:extLst>
                    <a:ext uri="{9D8B030D-6E8A-4147-A177-3AD203B41FA5}">
                      <a16:colId xmlns:a16="http://schemas.microsoft.com/office/drawing/2014/main" val="3714425827"/>
                    </a:ext>
                  </a:extLst>
                </a:gridCol>
              </a:tblGrid>
              <a:tr h="363512">
                <a:tc gridSpan="4">
                  <a:txBody>
                    <a:bodyPr/>
                    <a:lstStyle/>
                    <a:p>
                      <a:pPr algn="ctr" fontAlgn="b"/>
                      <a:r>
                        <a:rPr lang="en-US" sz="1800" b="1" u="none" strike="noStrike" dirty="0">
                          <a:effectLst/>
                          <a:latin typeface="Century Gothic" panose="020B0502020202020204" pitchFamily="34" charset="0"/>
                        </a:rPr>
                        <a:t>April (In 000’s)</a:t>
                      </a:r>
                      <a:endParaRPr lang="en-US" sz="1800" b="1" i="0" u="none" strike="noStrike" dirty="0">
                        <a:solidFill>
                          <a:srgbClr val="000000"/>
                        </a:solidFill>
                        <a:effectLst/>
                        <a:latin typeface="Century Gothic" panose="020B0502020202020204" pitchFamily="34" charset="0"/>
                      </a:endParaRPr>
                    </a:p>
                  </a:txBody>
                  <a:tcPr marL="8663" marR="8663" marT="8663" marB="0" anchor="b">
                    <a:lnL w="12700" cmpd="sng">
                      <a:noFill/>
                    </a:lnL>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635703382"/>
                  </a:ext>
                </a:extLst>
              </a:tr>
              <a:tr h="454399">
                <a:tc>
                  <a:txBody>
                    <a:bodyPr/>
                    <a:lstStyle/>
                    <a:p>
                      <a:pPr algn="l" fontAlgn="b"/>
                      <a:endParaRPr lang="en-US" sz="14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rowSpan="3">
                  <a:txBody>
                    <a:bodyPr/>
                    <a:lstStyle/>
                    <a:p>
                      <a:pPr algn="ctr" fontAlgn="ctr"/>
                      <a:r>
                        <a:rPr lang="en-US" sz="1600" u="none" strike="noStrike" dirty="0">
                          <a:effectLst/>
                          <a:latin typeface="Century Gothic" panose="020B0502020202020204" pitchFamily="34" charset="0"/>
                        </a:rPr>
                        <a:t>Budget</a:t>
                      </a:r>
                      <a:endParaRPr lang="en-US" sz="1600" b="1"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3">
                  <a:txBody>
                    <a:bodyPr/>
                    <a:lstStyle/>
                    <a:p>
                      <a:pPr algn="ctr" fontAlgn="ctr"/>
                      <a:r>
                        <a:rPr lang="en-US" sz="1600" u="none" strike="noStrike" dirty="0">
                          <a:effectLst/>
                          <a:latin typeface="Century Gothic" panose="020B0502020202020204" pitchFamily="34" charset="0"/>
                        </a:rPr>
                        <a:t>Current Year</a:t>
                      </a:r>
                      <a:endParaRPr lang="en-US" sz="1600" b="1"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3">
                  <a:txBody>
                    <a:bodyPr/>
                    <a:lstStyle/>
                    <a:p>
                      <a:pPr algn="ctr" fontAlgn="ctr"/>
                      <a:r>
                        <a:rPr lang="en-US" sz="1600" u="none" strike="noStrike" dirty="0">
                          <a:effectLst/>
                          <a:latin typeface="Century Gothic" panose="020B0502020202020204" pitchFamily="34" charset="0"/>
                        </a:rPr>
                        <a:t>Favor/ (</a:t>
                      </a:r>
                      <a:r>
                        <a:rPr lang="en-US" sz="1600" u="none" strike="noStrike" dirty="0" err="1">
                          <a:effectLst/>
                          <a:latin typeface="Century Gothic" panose="020B0502020202020204" pitchFamily="34" charset="0"/>
                        </a:rPr>
                        <a:t>Unfavor</a:t>
                      </a:r>
                      <a:r>
                        <a:rPr lang="en-US" sz="1600" u="none" strike="noStrike" dirty="0">
                          <a:effectLst/>
                          <a:latin typeface="Century Gothic" panose="020B0502020202020204" pitchFamily="34" charset="0"/>
                        </a:rPr>
                        <a:t>) vs. Budget</a:t>
                      </a:r>
                      <a:endParaRPr lang="en-US" sz="1600" b="1"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670456"/>
                  </a:ext>
                </a:extLst>
              </a:tr>
              <a:tr h="308259">
                <a:tc>
                  <a:txBody>
                    <a:bodyPr/>
                    <a:lstStyle/>
                    <a:p>
                      <a:pPr algn="l" fontAlgn="ctr"/>
                      <a:endParaRPr lang="en-US" sz="1400" b="0" i="0" u="none" strike="noStrike" dirty="0">
                        <a:solidFill>
                          <a:srgbClr val="000000"/>
                        </a:solidFill>
                        <a:effectLst/>
                        <a:latin typeface="Century Gothic" panose="020B0502020202020204" pitchFamily="34" charset="0"/>
                      </a:endParaRPr>
                    </a:p>
                  </a:txBody>
                  <a:tcPr marL="8663" marR="8663" marT="866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49768013"/>
                  </a:ext>
                </a:extLst>
              </a:tr>
              <a:tr h="318077">
                <a:tc>
                  <a:txBody>
                    <a:bodyPr/>
                    <a:lstStyle/>
                    <a:p>
                      <a:pPr algn="l" fontAlgn="ctr"/>
                      <a:endParaRPr lang="en-US" sz="1400" b="0" i="0" u="none" strike="noStrike" dirty="0">
                        <a:solidFill>
                          <a:srgbClr val="000000"/>
                        </a:solidFill>
                        <a:effectLst/>
                        <a:latin typeface="Century Gothic" panose="020B0502020202020204" pitchFamily="34" charset="0"/>
                      </a:endParaRPr>
                    </a:p>
                  </a:txBody>
                  <a:tcPr marL="8663" marR="8663" marT="866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24399997"/>
                  </a:ext>
                </a:extLst>
              </a:tr>
              <a:tr h="548640">
                <a:tc>
                  <a:txBody>
                    <a:bodyPr/>
                    <a:lstStyle/>
                    <a:p>
                      <a:pPr algn="l" fontAlgn="ctr"/>
                      <a:r>
                        <a:rPr lang="en-US" sz="1600" u="none" strike="noStrike" dirty="0">
                          <a:effectLst/>
                          <a:latin typeface="Century Gothic" panose="020B0502020202020204" pitchFamily="34" charset="0"/>
                        </a:rPr>
                        <a:t>Net Revenues</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$266</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$414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$148</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73053170"/>
                  </a:ext>
                </a:extLst>
              </a:tr>
              <a:tr h="548640">
                <a:tc>
                  <a:txBody>
                    <a:bodyPr/>
                    <a:lstStyle/>
                    <a:p>
                      <a:pPr algn="l" fontAlgn="ctr"/>
                      <a:r>
                        <a:rPr lang="en-US" sz="1600" u="none" strike="noStrike" dirty="0">
                          <a:effectLst/>
                          <a:latin typeface="Century Gothic" panose="020B0502020202020204" pitchFamily="34" charset="0"/>
                        </a:rPr>
                        <a:t>Expenses</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1,138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1,340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(202)</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81779007"/>
                  </a:ext>
                </a:extLst>
              </a:tr>
              <a:tr h="548640">
                <a:tc>
                  <a:txBody>
                    <a:bodyPr/>
                    <a:lstStyle/>
                    <a:p>
                      <a:pPr algn="l" fontAlgn="ctr"/>
                      <a:r>
                        <a:rPr lang="en-US" sz="1600" u="none" strike="noStrike">
                          <a:effectLst/>
                          <a:latin typeface="Century Gothic" panose="020B0502020202020204" pitchFamily="34" charset="0"/>
                        </a:rPr>
                        <a:t>Net Operating</a:t>
                      </a:r>
                      <a:endParaRPr lang="en-US" sz="1600" b="0" i="0" u="none" strike="noStrike">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$(872)</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$(926)</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$(54)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21347524"/>
                  </a:ext>
                </a:extLst>
              </a:tr>
            </a:tbl>
          </a:graphicData>
        </a:graphic>
      </p:graphicFrame>
      <p:cxnSp>
        <p:nvCxnSpPr>
          <p:cNvPr id="7" name="Straight Connector 6">
            <a:extLst>
              <a:ext uri="{FF2B5EF4-FFF2-40B4-BE49-F238E27FC236}">
                <a16:creationId xmlns:a16="http://schemas.microsoft.com/office/drawing/2014/main" id="{8ABD57F0-C576-4D33-9D5C-8AA05477F7A7}"/>
              </a:ext>
            </a:extLst>
          </p:cNvPr>
          <p:cNvCxnSpPr/>
          <p:nvPr/>
        </p:nvCxnSpPr>
        <p:spPr>
          <a:xfrm>
            <a:off x="3283128"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3FF8C9-394A-4DB1-B0B7-27187982C27B}"/>
              </a:ext>
            </a:extLst>
          </p:cNvPr>
          <p:cNvCxnSpPr/>
          <p:nvPr/>
        </p:nvCxnSpPr>
        <p:spPr>
          <a:xfrm>
            <a:off x="3283125"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E8791C-6187-4DB4-AC51-A3441D2C644F}"/>
              </a:ext>
            </a:extLst>
          </p:cNvPr>
          <p:cNvCxnSpPr/>
          <p:nvPr/>
        </p:nvCxnSpPr>
        <p:spPr>
          <a:xfrm>
            <a:off x="5436728" y="5138661"/>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4BCDB8-FD88-44B1-926B-CAF5B511EF42}"/>
              </a:ext>
            </a:extLst>
          </p:cNvPr>
          <p:cNvCxnSpPr/>
          <p:nvPr/>
        </p:nvCxnSpPr>
        <p:spPr>
          <a:xfrm>
            <a:off x="5362300"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BE8885-3D74-48CC-831A-3D441959FAC2}"/>
              </a:ext>
            </a:extLst>
          </p:cNvPr>
          <p:cNvCxnSpPr/>
          <p:nvPr/>
        </p:nvCxnSpPr>
        <p:spPr>
          <a:xfrm>
            <a:off x="7293422"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3EE72A-EF33-4FB1-8F07-9D325E592EAB}"/>
              </a:ext>
            </a:extLst>
          </p:cNvPr>
          <p:cNvCxnSpPr/>
          <p:nvPr/>
        </p:nvCxnSpPr>
        <p:spPr>
          <a:xfrm>
            <a:off x="7293422" y="4585020"/>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4825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7899" y="85060"/>
            <a:ext cx="7498080" cy="1031358"/>
          </a:xfrm>
        </p:spPr>
        <p:txBody>
          <a:bodyPr>
            <a:normAutofit fontScale="90000"/>
          </a:bodyPr>
          <a:lstStyle/>
          <a:p>
            <a:pPr algn="ctr"/>
            <a:r>
              <a:rPr lang="en-US" sz="3600" b="1" dirty="0">
                <a:latin typeface="Century Gothic" panose="020B0502020202020204" pitchFamily="34" charset="0"/>
              </a:rPr>
              <a:t>Financial Change</a:t>
            </a:r>
            <a:br>
              <a:rPr lang="en-US" sz="3600" b="1" dirty="0">
                <a:latin typeface="Century Gothic" panose="020B0502020202020204" pitchFamily="34" charset="0"/>
              </a:rPr>
            </a:br>
            <a:r>
              <a:rPr lang="en-US" sz="3600" b="1" dirty="0" err="1">
                <a:latin typeface="Century Gothic" panose="020B0502020202020204" pitchFamily="34" charset="0"/>
              </a:rPr>
              <a:t>ytd</a:t>
            </a:r>
            <a:r>
              <a:rPr lang="en-US" sz="3600" b="1" dirty="0">
                <a:latin typeface="Century Gothic" panose="020B0502020202020204" pitchFamily="34" charset="0"/>
              </a:rPr>
              <a:t> </a:t>
            </a:r>
            <a:r>
              <a:rPr lang="en-US" sz="3600" b="1" dirty="0" err="1">
                <a:latin typeface="Century Gothic" panose="020B0502020202020204" pitchFamily="34" charset="0"/>
              </a:rPr>
              <a:t>april</a:t>
            </a:r>
            <a:r>
              <a:rPr lang="en-US" sz="3600" b="1" dirty="0">
                <a:latin typeface="Century Gothic" panose="020B0502020202020204" pitchFamily="34" charset="0"/>
              </a:rPr>
              <a:t> 2021</a:t>
            </a:r>
            <a:br>
              <a:rPr lang="en-US" sz="3600" dirty="0">
                <a:latin typeface="Franklin Gothic Medium" panose="020B0603020102020204" pitchFamily="34" charset="0"/>
              </a:rPr>
            </a:b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graphicFrame>
        <p:nvGraphicFramePr>
          <p:cNvPr id="4" name="Table 3">
            <a:extLst>
              <a:ext uri="{FF2B5EF4-FFF2-40B4-BE49-F238E27FC236}">
                <a16:creationId xmlns:a16="http://schemas.microsoft.com/office/drawing/2014/main" id="{9EA52B43-19FA-4221-AEE4-462E04F3AFA6}"/>
              </a:ext>
            </a:extLst>
          </p:cNvPr>
          <p:cNvGraphicFramePr>
            <a:graphicFrameLocks noGrp="1"/>
          </p:cNvGraphicFramePr>
          <p:nvPr/>
        </p:nvGraphicFramePr>
        <p:xfrm>
          <a:off x="274320" y="2039147"/>
          <a:ext cx="8595360" cy="3130149"/>
        </p:xfrm>
        <a:graphic>
          <a:graphicData uri="http://schemas.openxmlformats.org/drawingml/2006/table">
            <a:tbl>
              <a:tblPr>
                <a:tableStyleId>{5C22544A-7EE6-4342-B048-85BDC9FD1C3A}</a:tableStyleId>
              </a:tblPr>
              <a:tblGrid>
                <a:gridCol w="2509399">
                  <a:extLst>
                    <a:ext uri="{9D8B030D-6E8A-4147-A177-3AD203B41FA5}">
                      <a16:colId xmlns:a16="http://schemas.microsoft.com/office/drawing/2014/main" val="1529911752"/>
                    </a:ext>
                  </a:extLst>
                </a:gridCol>
                <a:gridCol w="2094883">
                  <a:extLst>
                    <a:ext uri="{9D8B030D-6E8A-4147-A177-3AD203B41FA5}">
                      <a16:colId xmlns:a16="http://schemas.microsoft.com/office/drawing/2014/main" val="1196787798"/>
                    </a:ext>
                  </a:extLst>
                </a:gridCol>
                <a:gridCol w="2054867">
                  <a:extLst>
                    <a:ext uri="{9D8B030D-6E8A-4147-A177-3AD203B41FA5}">
                      <a16:colId xmlns:a16="http://schemas.microsoft.com/office/drawing/2014/main" val="1193626519"/>
                    </a:ext>
                  </a:extLst>
                </a:gridCol>
                <a:gridCol w="1936211">
                  <a:extLst>
                    <a:ext uri="{9D8B030D-6E8A-4147-A177-3AD203B41FA5}">
                      <a16:colId xmlns:a16="http://schemas.microsoft.com/office/drawing/2014/main" val="3714425827"/>
                    </a:ext>
                  </a:extLst>
                </a:gridCol>
              </a:tblGrid>
              <a:tr h="363512">
                <a:tc gridSpan="4">
                  <a:txBody>
                    <a:bodyPr/>
                    <a:lstStyle/>
                    <a:p>
                      <a:pPr algn="ctr" fontAlgn="b"/>
                      <a:r>
                        <a:rPr lang="en-US" sz="1800" b="1" u="none" strike="noStrike" dirty="0">
                          <a:effectLst/>
                          <a:latin typeface="Century Gothic" panose="020B0502020202020204" pitchFamily="34" charset="0"/>
                        </a:rPr>
                        <a:t>April YTD (In 000’s)</a:t>
                      </a:r>
                      <a:endParaRPr lang="en-US" sz="1800" b="1" i="0" u="none" strike="noStrike" dirty="0">
                        <a:solidFill>
                          <a:srgbClr val="000000"/>
                        </a:solidFill>
                        <a:effectLst/>
                        <a:latin typeface="Century Gothic" panose="020B0502020202020204" pitchFamily="34" charset="0"/>
                      </a:endParaRPr>
                    </a:p>
                  </a:txBody>
                  <a:tcPr marL="8663" marR="8663" marT="8663" marB="0" anchor="b">
                    <a:lnL w="12700" cmpd="sng">
                      <a:noFill/>
                    </a:lnL>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2635703382"/>
                  </a:ext>
                </a:extLst>
              </a:tr>
              <a:tr h="454399">
                <a:tc>
                  <a:txBody>
                    <a:bodyPr/>
                    <a:lstStyle/>
                    <a:p>
                      <a:pPr algn="l" fontAlgn="b"/>
                      <a:endParaRPr lang="en-US" sz="14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rowSpan="3">
                  <a:txBody>
                    <a:bodyPr/>
                    <a:lstStyle/>
                    <a:p>
                      <a:pPr algn="ctr" fontAlgn="ctr"/>
                      <a:r>
                        <a:rPr lang="en-US" sz="1600" u="none" strike="noStrike" dirty="0">
                          <a:effectLst/>
                          <a:latin typeface="Century Gothic" panose="020B0502020202020204" pitchFamily="34" charset="0"/>
                        </a:rPr>
                        <a:t>Budget</a:t>
                      </a:r>
                      <a:endParaRPr lang="en-US" sz="1600" b="1"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3">
                  <a:txBody>
                    <a:bodyPr/>
                    <a:lstStyle/>
                    <a:p>
                      <a:pPr algn="ctr" fontAlgn="ctr"/>
                      <a:r>
                        <a:rPr lang="en-US" sz="1600" u="none" strike="noStrike" dirty="0">
                          <a:effectLst/>
                          <a:latin typeface="Century Gothic" panose="020B0502020202020204" pitchFamily="34" charset="0"/>
                        </a:rPr>
                        <a:t>Current Year</a:t>
                      </a:r>
                      <a:endParaRPr lang="en-US" sz="1600" b="1"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rowSpan="3">
                  <a:txBody>
                    <a:bodyPr/>
                    <a:lstStyle/>
                    <a:p>
                      <a:pPr algn="ctr" fontAlgn="ctr"/>
                      <a:r>
                        <a:rPr lang="en-US" sz="1600" u="none" strike="noStrike" dirty="0">
                          <a:effectLst/>
                          <a:latin typeface="Century Gothic" panose="020B0502020202020204" pitchFamily="34" charset="0"/>
                        </a:rPr>
                        <a:t>Favor/ (</a:t>
                      </a:r>
                      <a:r>
                        <a:rPr lang="en-US" sz="1600" u="none" strike="noStrike" dirty="0" err="1">
                          <a:effectLst/>
                          <a:latin typeface="Century Gothic" panose="020B0502020202020204" pitchFamily="34" charset="0"/>
                        </a:rPr>
                        <a:t>Unfavor</a:t>
                      </a:r>
                      <a:r>
                        <a:rPr lang="en-US" sz="1600" u="none" strike="noStrike" dirty="0">
                          <a:effectLst/>
                          <a:latin typeface="Century Gothic" panose="020B0502020202020204" pitchFamily="34" charset="0"/>
                        </a:rPr>
                        <a:t>) vs. Budget</a:t>
                      </a:r>
                      <a:endParaRPr lang="en-US" sz="1600" b="1"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31670456"/>
                  </a:ext>
                </a:extLst>
              </a:tr>
              <a:tr h="308259">
                <a:tc>
                  <a:txBody>
                    <a:bodyPr/>
                    <a:lstStyle/>
                    <a:p>
                      <a:pPr algn="l" fontAlgn="ctr"/>
                      <a:endParaRPr lang="en-US" sz="1400" b="0" i="0" u="none" strike="noStrike" dirty="0">
                        <a:solidFill>
                          <a:srgbClr val="000000"/>
                        </a:solidFill>
                        <a:effectLst/>
                        <a:latin typeface="Century Gothic" panose="020B0502020202020204" pitchFamily="34" charset="0"/>
                      </a:endParaRPr>
                    </a:p>
                  </a:txBody>
                  <a:tcPr marL="8663" marR="8663" marT="866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49768013"/>
                  </a:ext>
                </a:extLst>
              </a:tr>
              <a:tr h="358059">
                <a:tc>
                  <a:txBody>
                    <a:bodyPr/>
                    <a:lstStyle/>
                    <a:p>
                      <a:pPr algn="l" fontAlgn="ctr"/>
                      <a:endParaRPr lang="en-US" sz="1400" b="0" i="0" u="none" strike="noStrike" dirty="0">
                        <a:solidFill>
                          <a:srgbClr val="000000"/>
                        </a:solidFill>
                        <a:effectLst/>
                        <a:latin typeface="Century Gothic" panose="020B0502020202020204" pitchFamily="34" charset="0"/>
                      </a:endParaRPr>
                    </a:p>
                  </a:txBody>
                  <a:tcPr marL="8663" marR="8663" marT="8663"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vMerge="1">
                  <a:txBody>
                    <a:bodyPr/>
                    <a:lstStyle/>
                    <a:p>
                      <a:endParaRPr lang="en-US"/>
                    </a:p>
                  </a:txBody>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424399997"/>
                  </a:ext>
                </a:extLst>
              </a:tr>
              <a:tr h="548640">
                <a:tc>
                  <a:txBody>
                    <a:bodyPr/>
                    <a:lstStyle/>
                    <a:p>
                      <a:pPr algn="l" fontAlgn="ctr"/>
                      <a:r>
                        <a:rPr lang="en-US" sz="1600" u="none" strike="noStrike" dirty="0">
                          <a:effectLst/>
                          <a:latin typeface="Century Gothic" panose="020B0502020202020204" pitchFamily="34" charset="0"/>
                        </a:rPr>
                        <a:t>Net Revenues</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$13,003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$13,373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$370</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1473053170"/>
                  </a:ext>
                </a:extLst>
              </a:tr>
              <a:tr h="548640">
                <a:tc>
                  <a:txBody>
                    <a:bodyPr/>
                    <a:lstStyle/>
                    <a:p>
                      <a:pPr algn="l" fontAlgn="ctr"/>
                      <a:r>
                        <a:rPr lang="en-US" sz="1600" u="none" strike="noStrike" dirty="0">
                          <a:effectLst/>
                          <a:latin typeface="Century Gothic" panose="020B0502020202020204" pitchFamily="34" charset="0"/>
                        </a:rPr>
                        <a:t>Expenses</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13,003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12,098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b="0" i="0" u="none" strike="noStrike" dirty="0">
                          <a:solidFill>
                            <a:srgbClr val="000000"/>
                          </a:solidFill>
                          <a:effectLst/>
                          <a:latin typeface="Century Gothic" panose="020B0502020202020204" pitchFamily="34" charset="0"/>
                        </a:rPr>
                        <a:t>     905</a:t>
                      </a: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481779007"/>
                  </a:ext>
                </a:extLst>
              </a:tr>
              <a:tr h="548640">
                <a:tc>
                  <a:txBody>
                    <a:bodyPr/>
                    <a:lstStyle/>
                    <a:p>
                      <a:pPr algn="l" fontAlgn="ctr"/>
                      <a:r>
                        <a:rPr lang="en-US" sz="1600" u="none" strike="noStrike">
                          <a:effectLst/>
                          <a:latin typeface="Century Gothic" panose="020B0502020202020204" pitchFamily="34" charset="0"/>
                        </a:rPr>
                        <a:t>Net Operating</a:t>
                      </a:r>
                      <a:endParaRPr lang="en-US" sz="1600" b="0" i="0" u="none" strike="noStrike">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$0</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  $1,275</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tc>
                  <a:txBody>
                    <a:bodyPr/>
                    <a:lstStyle/>
                    <a:p>
                      <a:pPr algn="ctr" fontAlgn="ctr"/>
                      <a:r>
                        <a:rPr lang="en-US" sz="1600" u="none" strike="noStrike" dirty="0">
                          <a:effectLst/>
                          <a:latin typeface="Century Gothic" panose="020B0502020202020204" pitchFamily="34" charset="0"/>
                        </a:rPr>
                        <a:t>$1,275 </a:t>
                      </a:r>
                      <a:endParaRPr lang="en-US" sz="1600" b="0" i="0" u="none" strike="noStrike" dirty="0">
                        <a:solidFill>
                          <a:srgbClr val="000000"/>
                        </a:solidFill>
                        <a:effectLst/>
                        <a:latin typeface="Century Gothic" panose="020B0502020202020204" pitchFamily="34" charset="0"/>
                      </a:endParaRPr>
                    </a:p>
                  </a:txBody>
                  <a:tcPr marL="8663" marR="8663" marT="8663"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solidFill>
                  </a:tcPr>
                </a:tc>
                <a:extLst>
                  <a:ext uri="{0D108BD9-81ED-4DB2-BD59-A6C34878D82A}">
                    <a16:rowId xmlns:a16="http://schemas.microsoft.com/office/drawing/2014/main" val="2021347524"/>
                  </a:ext>
                </a:extLst>
              </a:tr>
            </a:tbl>
          </a:graphicData>
        </a:graphic>
      </p:graphicFrame>
      <p:cxnSp>
        <p:nvCxnSpPr>
          <p:cNvPr id="7" name="Straight Connector 6">
            <a:extLst>
              <a:ext uri="{FF2B5EF4-FFF2-40B4-BE49-F238E27FC236}">
                <a16:creationId xmlns:a16="http://schemas.microsoft.com/office/drawing/2014/main" id="{8ABD57F0-C576-4D33-9D5C-8AA05477F7A7}"/>
              </a:ext>
            </a:extLst>
          </p:cNvPr>
          <p:cNvCxnSpPr/>
          <p:nvPr/>
        </p:nvCxnSpPr>
        <p:spPr>
          <a:xfrm>
            <a:off x="3283128"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393FF8C9-394A-4DB1-B0B7-27187982C27B}"/>
              </a:ext>
            </a:extLst>
          </p:cNvPr>
          <p:cNvCxnSpPr/>
          <p:nvPr/>
        </p:nvCxnSpPr>
        <p:spPr>
          <a:xfrm>
            <a:off x="3283125"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E8791C-6187-4DB4-AC51-A3441D2C644F}"/>
              </a:ext>
            </a:extLst>
          </p:cNvPr>
          <p:cNvCxnSpPr/>
          <p:nvPr/>
        </p:nvCxnSpPr>
        <p:spPr>
          <a:xfrm>
            <a:off x="5436728" y="5138661"/>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C4BCDB8-FD88-44B1-926B-CAF5B511EF42}"/>
              </a:ext>
            </a:extLst>
          </p:cNvPr>
          <p:cNvCxnSpPr/>
          <p:nvPr/>
        </p:nvCxnSpPr>
        <p:spPr>
          <a:xfrm>
            <a:off x="5362300" y="4576343"/>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FBE8885-3D74-48CC-831A-3D441959FAC2}"/>
              </a:ext>
            </a:extLst>
          </p:cNvPr>
          <p:cNvCxnSpPr/>
          <p:nvPr/>
        </p:nvCxnSpPr>
        <p:spPr>
          <a:xfrm>
            <a:off x="7293422" y="5138055"/>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D3EE72A-EF33-4FB1-8F07-9D325E592EAB}"/>
              </a:ext>
            </a:extLst>
          </p:cNvPr>
          <p:cNvCxnSpPr/>
          <p:nvPr/>
        </p:nvCxnSpPr>
        <p:spPr>
          <a:xfrm>
            <a:off x="7293422" y="4585020"/>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5570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121499"/>
            <a:ext cx="7498080" cy="792904"/>
          </a:xfrm>
        </p:spPr>
        <p:txBody>
          <a:bodyPr>
            <a:normAutofit/>
          </a:bodyPr>
          <a:lstStyle/>
          <a:p>
            <a:pPr algn="ctr"/>
            <a:r>
              <a:rPr lang="en-US" sz="2400" b="1" dirty="0">
                <a:latin typeface="Century Gothic" panose="020B0502020202020204" pitchFamily="34" charset="0"/>
              </a:rPr>
              <a:t>Detail for the Month of </a:t>
            </a:r>
            <a:r>
              <a:rPr lang="en-US" sz="2400" b="1" dirty="0" err="1">
                <a:latin typeface="Century Gothic" panose="020B0502020202020204" pitchFamily="34" charset="0"/>
              </a:rPr>
              <a:t>april</a:t>
            </a:r>
            <a:br>
              <a:rPr lang="en-US" sz="2400" b="1" dirty="0">
                <a:latin typeface="Century Gothic" panose="020B0502020202020204" pitchFamily="34" charset="0"/>
              </a:rPr>
            </a:br>
            <a:r>
              <a:rPr lang="en-US" sz="2400" b="1" dirty="0">
                <a:latin typeface="Century Gothic" panose="020B0502020202020204" pitchFamily="34" charset="0"/>
              </a:rPr>
              <a:t>Favor/(Unfavorable) Vs. Budget (in 000’s)</a:t>
            </a:r>
            <a:endParaRPr lang="en-US" sz="2000" dirty="0">
              <a:latin typeface="Franklin Gothic Medium" panose="020B0603020102020204" pitchFamily="34" charset="0"/>
            </a:endParaRPr>
          </a:p>
        </p:txBody>
      </p:sp>
      <p:cxnSp>
        <p:nvCxnSpPr>
          <p:cNvPr id="13" name="Straight Connector 12">
            <a:extLst>
              <a:ext uri="{FF2B5EF4-FFF2-40B4-BE49-F238E27FC236}">
                <a16:creationId xmlns:a16="http://schemas.microsoft.com/office/drawing/2014/main" id="{DFBE8885-3D74-48CC-831A-3D441959FAC2}"/>
              </a:ext>
            </a:extLst>
          </p:cNvPr>
          <p:cNvCxnSpPr/>
          <p:nvPr/>
        </p:nvCxnSpPr>
        <p:spPr>
          <a:xfrm>
            <a:off x="6483719" y="4617264"/>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5EECFE4-987D-4DFB-A37C-8DE6FB98A576}"/>
              </a:ext>
            </a:extLst>
          </p:cNvPr>
          <p:cNvCxnSpPr/>
          <p:nvPr/>
        </p:nvCxnSpPr>
        <p:spPr>
          <a:xfrm>
            <a:off x="6489106" y="4258975"/>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5" name="Table 6">
            <a:extLst>
              <a:ext uri="{FF2B5EF4-FFF2-40B4-BE49-F238E27FC236}">
                <a16:creationId xmlns:a16="http://schemas.microsoft.com/office/drawing/2014/main" id="{51FE97F5-49DA-4AF4-ACAC-3E7281E896E2}"/>
              </a:ext>
            </a:extLst>
          </p:cNvPr>
          <p:cNvGraphicFramePr>
            <a:graphicFrameLocks noGrp="1"/>
          </p:cNvGraphicFramePr>
          <p:nvPr>
            <p:extLst>
              <p:ext uri="{D42A27DB-BD31-4B8C-83A1-F6EECF244321}">
                <p14:modId xmlns:p14="http://schemas.microsoft.com/office/powerpoint/2010/main" val="51173194"/>
              </p:ext>
            </p:extLst>
          </p:nvPr>
        </p:nvGraphicFramePr>
        <p:xfrm>
          <a:off x="1051560" y="914403"/>
          <a:ext cx="7498080" cy="5191760"/>
        </p:xfrm>
        <a:graphic>
          <a:graphicData uri="http://schemas.openxmlformats.org/drawingml/2006/table">
            <a:tbl>
              <a:tblPr firstRow="1" bandRow="1">
                <a:tableStyleId>{5C22544A-7EE6-4342-B048-85BDC9FD1C3A}</a:tableStyleId>
              </a:tblPr>
              <a:tblGrid>
                <a:gridCol w="4715474">
                  <a:extLst>
                    <a:ext uri="{9D8B030D-6E8A-4147-A177-3AD203B41FA5}">
                      <a16:colId xmlns:a16="http://schemas.microsoft.com/office/drawing/2014/main" val="2078890817"/>
                    </a:ext>
                  </a:extLst>
                </a:gridCol>
                <a:gridCol w="2782606">
                  <a:extLst>
                    <a:ext uri="{9D8B030D-6E8A-4147-A177-3AD203B41FA5}">
                      <a16:colId xmlns:a16="http://schemas.microsoft.com/office/drawing/2014/main" val="1772542581"/>
                    </a:ext>
                  </a:extLst>
                </a:gridCol>
              </a:tblGrid>
              <a:tr h="370840">
                <a:tc>
                  <a:txBody>
                    <a:bodyPr/>
                    <a:lstStyle/>
                    <a:p>
                      <a:pPr algn="ctr"/>
                      <a:r>
                        <a:rPr lang="en-US" sz="1800" dirty="0"/>
                        <a:t>Department/Amenity</a:t>
                      </a:r>
                    </a:p>
                  </a:txBody>
                  <a:tcPr/>
                </a:tc>
                <a:tc>
                  <a:txBody>
                    <a:bodyPr/>
                    <a:lstStyle/>
                    <a:p>
                      <a:pPr algn="ctr"/>
                      <a:r>
                        <a:rPr lang="en-US" sz="1800" dirty="0"/>
                        <a:t>Favorable/(Unfavorable)</a:t>
                      </a:r>
                    </a:p>
                  </a:txBody>
                  <a:tcPr/>
                </a:tc>
                <a:extLst>
                  <a:ext uri="{0D108BD9-81ED-4DB2-BD59-A6C34878D82A}">
                    <a16:rowId xmlns:a16="http://schemas.microsoft.com/office/drawing/2014/main" val="249879345"/>
                  </a:ext>
                </a:extLst>
              </a:tr>
              <a:tr h="370840">
                <a:tc>
                  <a:txBody>
                    <a:bodyPr/>
                    <a:lstStyle/>
                    <a:p>
                      <a:r>
                        <a:rPr lang="en-US" sz="1800" dirty="0"/>
                        <a:t>Public Works</a:t>
                      </a:r>
                    </a:p>
                  </a:txBody>
                  <a:tcPr/>
                </a:tc>
                <a:tc>
                  <a:txBody>
                    <a:bodyPr/>
                    <a:lstStyle/>
                    <a:p>
                      <a:pPr algn="ctr"/>
                      <a:r>
                        <a:rPr lang="en-US" sz="1800" dirty="0"/>
                        <a:t>$28.7</a:t>
                      </a:r>
                    </a:p>
                  </a:txBody>
                  <a:tcPr/>
                </a:tc>
                <a:extLst>
                  <a:ext uri="{0D108BD9-81ED-4DB2-BD59-A6C34878D82A}">
                    <a16:rowId xmlns:a16="http://schemas.microsoft.com/office/drawing/2014/main" val="2866297982"/>
                  </a:ext>
                </a:extLst>
              </a:tr>
              <a:tr h="370840">
                <a:tc>
                  <a:txBody>
                    <a:bodyPr/>
                    <a:lstStyle/>
                    <a:p>
                      <a:r>
                        <a:rPr lang="en-US" sz="1800" dirty="0"/>
                        <a:t>Recreation &amp; Parks</a:t>
                      </a:r>
                    </a:p>
                  </a:txBody>
                  <a:tcPr/>
                </a:tc>
                <a:tc>
                  <a:txBody>
                    <a:bodyPr/>
                    <a:lstStyle/>
                    <a:p>
                      <a:pPr algn="ctr"/>
                      <a:r>
                        <a:rPr lang="en-US" sz="1800" dirty="0"/>
                        <a:t>  19.0</a:t>
                      </a:r>
                    </a:p>
                  </a:txBody>
                  <a:tcPr/>
                </a:tc>
                <a:extLst>
                  <a:ext uri="{0D108BD9-81ED-4DB2-BD59-A6C34878D82A}">
                    <a16:rowId xmlns:a16="http://schemas.microsoft.com/office/drawing/2014/main" val="4108260565"/>
                  </a:ext>
                </a:extLst>
              </a:tr>
              <a:tr h="370840">
                <a:tc>
                  <a:txBody>
                    <a:bodyPr/>
                    <a:lstStyle/>
                    <a:p>
                      <a:r>
                        <a:rPr lang="en-US" sz="1800" dirty="0"/>
                        <a:t>Aquatics</a:t>
                      </a:r>
                    </a:p>
                  </a:txBody>
                  <a:tcPr/>
                </a:tc>
                <a:tc>
                  <a:txBody>
                    <a:bodyPr/>
                    <a:lstStyle/>
                    <a:p>
                      <a:pPr algn="ctr"/>
                      <a:r>
                        <a:rPr lang="en-US" sz="1800" dirty="0"/>
                        <a:t>    5.2</a:t>
                      </a:r>
                    </a:p>
                  </a:txBody>
                  <a:tcPr/>
                </a:tc>
                <a:extLst>
                  <a:ext uri="{0D108BD9-81ED-4DB2-BD59-A6C34878D82A}">
                    <a16:rowId xmlns:a16="http://schemas.microsoft.com/office/drawing/2014/main" val="2175427186"/>
                  </a:ext>
                </a:extLst>
              </a:tr>
              <a:tr h="370840">
                <a:tc>
                  <a:txBody>
                    <a:bodyPr/>
                    <a:lstStyle/>
                    <a:p>
                      <a:r>
                        <a:rPr lang="en-US" sz="1800" dirty="0"/>
                        <a:t>Golf Ops + Maintenance</a:t>
                      </a:r>
                    </a:p>
                  </a:txBody>
                  <a:tcPr/>
                </a:tc>
                <a:tc>
                  <a:txBody>
                    <a:bodyPr/>
                    <a:lstStyle/>
                    <a:p>
                      <a:pPr algn="ctr"/>
                      <a:r>
                        <a:rPr lang="en-US" sz="1800" dirty="0"/>
                        <a:t>  (48.3)</a:t>
                      </a:r>
                    </a:p>
                  </a:txBody>
                  <a:tcPr/>
                </a:tc>
                <a:extLst>
                  <a:ext uri="{0D108BD9-81ED-4DB2-BD59-A6C34878D82A}">
                    <a16:rowId xmlns:a16="http://schemas.microsoft.com/office/drawing/2014/main" val="2241443736"/>
                  </a:ext>
                </a:extLst>
              </a:tr>
              <a:tr h="370840">
                <a:tc>
                  <a:txBody>
                    <a:bodyPr/>
                    <a:lstStyle/>
                    <a:p>
                      <a:r>
                        <a:rPr lang="en-US" sz="1800" dirty="0"/>
                        <a:t>General Maintenance</a:t>
                      </a:r>
                    </a:p>
                  </a:txBody>
                  <a:tcPr/>
                </a:tc>
                <a:tc>
                  <a:txBody>
                    <a:bodyPr/>
                    <a:lstStyle/>
                    <a:p>
                      <a:pPr algn="ctr"/>
                      <a:r>
                        <a:rPr lang="en-US" sz="1800" dirty="0"/>
                        <a:t>  (35.2)</a:t>
                      </a:r>
                    </a:p>
                  </a:txBody>
                  <a:tcPr/>
                </a:tc>
                <a:extLst>
                  <a:ext uri="{0D108BD9-81ED-4DB2-BD59-A6C34878D82A}">
                    <a16:rowId xmlns:a16="http://schemas.microsoft.com/office/drawing/2014/main" val="3357447575"/>
                  </a:ext>
                </a:extLst>
              </a:tr>
              <a:tr h="370840">
                <a:tc>
                  <a:txBody>
                    <a:bodyPr/>
                    <a:lstStyle/>
                    <a:p>
                      <a:r>
                        <a:rPr lang="en-US" sz="1800" dirty="0"/>
                        <a:t>Yacht Club</a:t>
                      </a:r>
                    </a:p>
                  </a:txBody>
                  <a:tcPr/>
                </a:tc>
                <a:tc>
                  <a:txBody>
                    <a:bodyPr/>
                    <a:lstStyle/>
                    <a:p>
                      <a:pPr algn="ctr"/>
                      <a:r>
                        <a:rPr lang="en-US" sz="1800" dirty="0"/>
                        <a:t>  (14.8)</a:t>
                      </a:r>
                    </a:p>
                  </a:txBody>
                  <a:tcPr/>
                </a:tc>
                <a:extLst>
                  <a:ext uri="{0D108BD9-81ED-4DB2-BD59-A6C34878D82A}">
                    <a16:rowId xmlns:a16="http://schemas.microsoft.com/office/drawing/2014/main" val="774661581"/>
                  </a:ext>
                </a:extLst>
              </a:tr>
              <a:tr h="370840">
                <a:tc>
                  <a:txBody>
                    <a:bodyPr/>
                    <a:lstStyle/>
                    <a:p>
                      <a:r>
                        <a:rPr lang="en-US" sz="1800" dirty="0"/>
                        <a:t>Clubhouse Grille</a:t>
                      </a:r>
                    </a:p>
                  </a:txBody>
                  <a:tcPr/>
                </a:tc>
                <a:tc>
                  <a:txBody>
                    <a:bodyPr/>
                    <a:lstStyle/>
                    <a:p>
                      <a:pPr algn="ctr"/>
                      <a:r>
                        <a:rPr lang="en-US" sz="1800" dirty="0"/>
                        <a:t>  10.0</a:t>
                      </a:r>
                    </a:p>
                  </a:txBody>
                  <a:tcPr/>
                </a:tc>
                <a:extLst>
                  <a:ext uri="{0D108BD9-81ED-4DB2-BD59-A6C34878D82A}">
                    <a16:rowId xmlns:a16="http://schemas.microsoft.com/office/drawing/2014/main" val="3579634605"/>
                  </a:ext>
                </a:extLst>
              </a:tr>
              <a:tr h="370840">
                <a:tc>
                  <a:txBody>
                    <a:bodyPr/>
                    <a:lstStyle/>
                    <a:p>
                      <a:r>
                        <a:rPr lang="en-US" sz="1800" dirty="0"/>
                        <a:t>Beach Club</a:t>
                      </a:r>
                    </a:p>
                  </a:txBody>
                  <a:tcPr/>
                </a:tc>
                <a:tc>
                  <a:txBody>
                    <a:bodyPr/>
                    <a:lstStyle/>
                    <a:p>
                      <a:pPr algn="ctr"/>
                      <a:r>
                        <a:rPr lang="en-US" sz="1800" dirty="0"/>
                        <a:t>    (4.1)</a:t>
                      </a:r>
                    </a:p>
                  </a:txBody>
                  <a:tcPr/>
                </a:tc>
                <a:extLst>
                  <a:ext uri="{0D108BD9-81ED-4DB2-BD59-A6C34878D82A}">
                    <a16:rowId xmlns:a16="http://schemas.microsoft.com/office/drawing/2014/main" val="258087054"/>
                  </a:ext>
                </a:extLst>
              </a:tr>
              <a:tr h="370840">
                <a:tc>
                  <a:txBody>
                    <a:bodyPr/>
                    <a:lstStyle/>
                    <a:p>
                      <a:r>
                        <a:rPr lang="en-US" sz="1800" dirty="0"/>
                        <a:t>Beach Parking</a:t>
                      </a:r>
                    </a:p>
                  </a:txBody>
                  <a:tcPr/>
                </a:tc>
                <a:tc>
                  <a:txBody>
                    <a:bodyPr/>
                    <a:lstStyle/>
                    <a:p>
                      <a:pPr algn="ctr"/>
                      <a:r>
                        <a:rPr lang="en-US" sz="1800" dirty="0"/>
                        <a:t>  19.1</a:t>
                      </a:r>
                    </a:p>
                  </a:txBody>
                  <a:tcPr/>
                </a:tc>
                <a:extLst>
                  <a:ext uri="{0D108BD9-81ED-4DB2-BD59-A6C34878D82A}">
                    <a16:rowId xmlns:a16="http://schemas.microsoft.com/office/drawing/2014/main" val="2950065326"/>
                  </a:ext>
                </a:extLst>
              </a:tr>
              <a:tr h="370840">
                <a:tc>
                  <a:txBody>
                    <a:bodyPr/>
                    <a:lstStyle/>
                    <a:p>
                      <a:r>
                        <a:rPr lang="en-US" sz="1800" dirty="0"/>
                        <a:t>Tennis</a:t>
                      </a:r>
                    </a:p>
                  </a:txBody>
                  <a:tcPr/>
                </a:tc>
                <a:tc>
                  <a:txBody>
                    <a:bodyPr/>
                    <a:lstStyle/>
                    <a:p>
                      <a:pPr algn="ctr"/>
                      <a:r>
                        <a:rPr lang="en-US" sz="1800" dirty="0"/>
                        <a:t>  (13.7)</a:t>
                      </a:r>
                    </a:p>
                  </a:txBody>
                  <a:tcPr/>
                </a:tc>
                <a:extLst>
                  <a:ext uri="{0D108BD9-81ED-4DB2-BD59-A6C34878D82A}">
                    <a16:rowId xmlns:a16="http://schemas.microsoft.com/office/drawing/2014/main" val="2015419951"/>
                  </a:ext>
                </a:extLst>
              </a:tr>
              <a:tr h="370840">
                <a:tc>
                  <a:txBody>
                    <a:bodyPr/>
                    <a:lstStyle/>
                    <a:p>
                      <a:r>
                        <a:rPr lang="en-US" sz="1800" dirty="0"/>
                        <a:t>Marinas</a:t>
                      </a:r>
                    </a:p>
                  </a:txBody>
                  <a:tcPr/>
                </a:tc>
                <a:tc>
                  <a:txBody>
                    <a:bodyPr/>
                    <a:lstStyle/>
                    <a:p>
                      <a:pPr algn="ctr"/>
                      <a:r>
                        <a:rPr lang="en-US" sz="1800" dirty="0"/>
                        <a:t>    (5.5)</a:t>
                      </a:r>
                    </a:p>
                  </a:txBody>
                  <a:tcPr/>
                </a:tc>
                <a:extLst>
                  <a:ext uri="{0D108BD9-81ED-4DB2-BD59-A6C34878D82A}">
                    <a16:rowId xmlns:a16="http://schemas.microsoft.com/office/drawing/2014/main" val="412781301"/>
                  </a:ext>
                </a:extLst>
              </a:tr>
              <a:tr h="370840">
                <a:tc>
                  <a:txBody>
                    <a:bodyPr/>
                    <a:lstStyle/>
                    <a:p>
                      <a:r>
                        <a:rPr lang="en-US" sz="1800" dirty="0"/>
                        <a:t>Other (Admin, Police, Finance, </a:t>
                      </a:r>
                      <a:r>
                        <a:rPr lang="en-US" sz="1800" dirty="0" err="1"/>
                        <a:t>Mgr</a:t>
                      </a:r>
                      <a:r>
                        <a:rPr lang="en-US" sz="1800" dirty="0"/>
                        <a:t> Office)</a:t>
                      </a:r>
                    </a:p>
                  </a:txBody>
                  <a:tcPr/>
                </a:tc>
                <a:tc>
                  <a:txBody>
                    <a:bodyPr/>
                    <a:lstStyle/>
                    <a:p>
                      <a:pPr algn="ctr"/>
                      <a:r>
                        <a:rPr lang="en-US" sz="1800" dirty="0"/>
                        <a:t>  (14.8)</a:t>
                      </a:r>
                    </a:p>
                  </a:txBody>
                  <a:tcPr/>
                </a:tc>
                <a:extLst>
                  <a:ext uri="{0D108BD9-81ED-4DB2-BD59-A6C34878D82A}">
                    <a16:rowId xmlns:a16="http://schemas.microsoft.com/office/drawing/2014/main" val="3908455180"/>
                  </a:ext>
                </a:extLst>
              </a:tr>
              <a:tr h="370840">
                <a:tc>
                  <a:txBody>
                    <a:bodyPr/>
                    <a:lstStyle/>
                    <a:p>
                      <a:r>
                        <a:rPr lang="en-US" sz="1800" dirty="0"/>
                        <a:t>               </a:t>
                      </a:r>
                      <a:r>
                        <a:rPr lang="en-US" sz="1800" b="1" dirty="0"/>
                        <a:t>TOTAL</a:t>
                      </a:r>
                    </a:p>
                  </a:txBody>
                  <a:tcPr/>
                </a:tc>
                <a:tc>
                  <a:txBody>
                    <a:bodyPr/>
                    <a:lstStyle/>
                    <a:p>
                      <a:pPr algn="ctr"/>
                      <a:r>
                        <a:rPr lang="en-US" sz="1800" b="1" dirty="0"/>
                        <a:t>($54.4)</a:t>
                      </a:r>
                    </a:p>
                  </a:txBody>
                  <a:tcPr/>
                </a:tc>
                <a:extLst>
                  <a:ext uri="{0D108BD9-81ED-4DB2-BD59-A6C34878D82A}">
                    <a16:rowId xmlns:a16="http://schemas.microsoft.com/office/drawing/2014/main" val="1258657457"/>
                  </a:ext>
                </a:extLst>
              </a:tr>
            </a:tbl>
          </a:graphicData>
        </a:graphic>
      </p:graphicFrame>
      <p:cxnSp>
        <p:nvCxnSpPr>
          <p:cNvPr id="8" name="Straight Connector 7">
            <a:extLst>
              <a:ext uri="{FF2B5EF4-FFF2-40B4-BE49-F238E27FC236}">
                <a16:creationId xmlns:a16="http://schemas.microsoft.com/office/drawing/2014/main" id="{16A069AC-E94D-40E5-9EDF-5E65AB9AC418}"/>
              </a:ext>
            </a:extLst>
          </p:cNvPr>
          <p:cNvCxnSpPr>
            <a:cxnSpLocks/>
          </p:cNvCxnSpPr>
          <p:nvPr/>
        </p:nvCxnSpPr>
        <p:spPr>
          <a:xfrm>
            <a:off x="6694333" y="6078424"/>
            <a:ext cx="885066"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D39DB2-FD2B-4C24-97CD-5CB0EE8D8AB5}"/>
              </a:ext>
            </a:extLst>
          </p:cNvPr>
          <p:cNvCxnSpPr>
            <a:cxnSpLocks/>
          </p:cNvCxnSpPr>
          <p:nvPr/>
        </p:nvCxnSpPr>
        <p:spPr>
          <a:xfrm>
            <a:off x="6694333" y="5700154"/>
            <a:ext cx="885066"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30310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6" name="Picture 15">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8" name="Straight Connector 17">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2" name="Rectangle 21">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Title 2"/>
          <p:cNvSpPr>
            <a:spLocks noGrp="1"/>
          </p:cNvSpPr>
          <p:nvPr>
            <p:ph type="title"/>
          </p:nvPr>
        </p:nvSpPr>
        <p:spPr>
          <a:xfrm>
            <a:off x="4938900" y="967167"/>
            <a:ext cx="3113479" cy="2374516"/>
          </a:xfrm>
        </p:spPr>
        <p:txBody>
          <a:bodyPr vert="horz" lIns="91440" tIns="45720" rIns="91440" bIns="0" rtlCol="0" anchor="b">
            <a:normAutofit/>
          </a:bodyPr>
          <a:lstStyle/>
          <a:p>
            <a:pPr defTabSz="914400"/>
            <a:r>
              <a:rPr lang="en-US" sz="3300"/>
              <a:t>President’s Remarks</a:t>
            </a:r>
            <a:br>
              <a:rPr lang="en-US" sz="3300"/>
            </a:br>
            <a:br>
              <a:rPr lang="en-US" sz="3300"/>
            </a:br>
            <a:r>
              <a:rPr lang="en-US" sz="3300"/>
              <a:t>Larry Perrone</a:t>
            </a:r>
          </a:p>
        </p:txBody>
      </p:sp>
      <p:pic>
        <p:nvPicPr>
          <p:cNvPr id="9" name="Picture 8">
            <a:extLst>
              <a:ext uri="{FF2B5EF4-FFF2-40B4-BE49-F238E27FC236}">
                <a16:creationId xmlns:a16="http://schemas.microsoft.com/office/drawing/2014/main" id="{20CC12D0-C2A5-4479-BBF3-18DC9A00B359}"/>
              </a:ext>
            </a:extLst>
          </p:cNvPr>
          <p:cNvPicPr>
            <a:picLocks noChangeAspect="1"/>
          </p:cNvPicPr>
          <p:nvPr/>
        </p:nvPicPr>
        <p:blipFill rotWithShape="1">
          <a:blip r:embed="rId3">
            <a:extLst>
              <a:ext uri="{28A0092B-C50C-407E-A947-70E740481C1C}">
                <a14:useLocalDpi xmlns:a14="http://schemas.microsoft.com/office/drawing/2010/main" val="0"/>
              </a:ext>
            </a:extLst>
          </a:blip>
          <a:srcRect l="24939" r="408" b="4100"/>
          <a:stretch/>
        </p:blipFill>
        <p:spPr>
          <a:xfrm>
            <a:off x="893609" y="805583"/>
            <a:ext cx="3628155" cy="4660762"/>
          </a:xfrm>
          <a:prstGeom prst="rect">
            <a:avLst/>
          </a:prstGeom>
        </p:spPr>
      </p:pic>
      <p:cxnSp>
        <p:nvCxnSpPr>
          <p:cNvPr id="26" name="Straight Connector 25">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34735" y="3526496"/>
            <a:ext cx="3112448"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8" name="Picture 27">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0" name="Straight Connector 29">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8675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2960" y="0"/>
            <a:ext cx="7498080" cy="1090556"/>
          </a:xfrm>
        </p:spPr>
        <p:txBody>
          <a:bodyPr>
            <a:normAutofit fontScale="90000"/>
          </a:bodyPr>
          <a:lstStyle/>
          <a:p>
            <a:pPr algn="ctr"/>
            <a:r>
              <a:rPr lang="en-US" sz="2800" b="1" dirty="0">
                <a:latin typeface="Century Gothic" panose="020B0502020202020204" pitchFamily="34" charset="0"/>
              </a:rPr>
              <a:t>Detail for April YTD</a:t>
            </a:r>
            <a:br>
              <a:rPr lang="en-US" sz="2800" b="1" dirty="0">
                <a:latin typeface="Century Gothic" panose="020B0502020202020204" pitchFamily="34" charset="0"/>
              </a:rPr>
            </a:br>
            <a:r>
              <a:rPr lang="en-US" sz="2800" b="1" dirty="0">
                <a:latin typeface="Century Gothic" panose="020B0502020202020204" pitchFamily="34" charset="0"/>
              </a:rPr>
              <a:t>Favor/(Unfavorable) Vs. Budget (in 000’s)</a:t>
            </a:r>
            <a:br>
              <a:rPr lang="en-US" sz="2700" dirty="0">
                <a:latin typeface="Franklin Gothic Medium" panose="020B0603020102020204" pitchFamily="34" charset="0"/>
              </a:rPr>
            </a:br>
            <a:endParaRPr lang="en-US" sz="2700" dirty="0">
              <a:latin typeface="Franklin Gothic Medium" panose="020B0603020102020204" pitchFamily="34" charset="0"/>
            </a:endParaRPr>
          </a:p>
        </p:txBody>
      </p:sp>
      <p:cxnSp>
        <p:nvCxnSpPr>
          <p:cNvPr id="13" name="Straight Connector 12">
            <a:extLst>
              <a:ext uri="{FF2B5EF4-FFF2-40B4-BE49-F238E27FC236}">
                <a16:creationId xmlns:a16="http://schemas.microsoft.com/office/drawing/2014/main" id="{DFBE8885-3D74-48CC-831A-3D441959FAC2}"/>
              </a:ext>
            </a:extLst>
          </p:cNvPr>
          <p:cNvCxnSpPr/>
          <p:nvPr/>
        </p:nvCxnSpPr>
        <p:spPr>
          <a:xfrm>
            <a:off x="6483719" y="4617264"/>
            <a:ext cx="1097280"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A5EECFE4-987D-4DFB-A37C-8DE6FB98A576}"/>
              </a:ext>
            </a:extLst>
          </p:cNvPr>
          <p:cNvCxnSpPr/>
          <p:nvPr/>
        </p:nvCxnSpPr>
        <p:spPr>
          <a:xfrm>
            <a:off x="6489106" y="4258975"/>
            <a:ext cx="1097280"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graphicFrame>
        <p:nvGraphicFramePr>
          <p:cNvPr id="5" name="Table 6">
            <a:extLst>
              <a:ext uri="{FF2B5EF4-FFF2-40B4-BE49-F238E27FC236}">
                <a16:creationId xmlns:a16="http://schemas.microsoft.com/office/drawing/2014/main" id="{51FE97F5-49DA-4AF4-ACAC-3E7281E896E2}"/>
              </a:ext>
            </a:extLst>
          </p:cNvPr>
          <p:cNvGraphicFramePr>
            <a:graphicFrameLocks noGrp="1"/>
          </p:cNvGraphicFramePr>
          <p:nvPr>
            <p:extLst>
              <p:ext uri="{D42A27DB-BD31-4B8C-83A1-F6EECF244321}">
                <p14:modId xmlns:p14="http://schemas.microsoft.com/office/powerpoint/2010/main" val="1577466862"/>
              </p:ext>
            </p:extLst>
          </p:nvPr>
        </p:nvGraphicFramePr>
        <p:xfrm>
          <a:off x="981468" y="812718"/>
          <a:ext cx="7181064" cy="5877450"/>
        </p:xfrm>
        <a:graphic>
          <a:graphicData uri="http://schemas.openxmlformats.org/drawingml/2006/table">
            <a:tbl>
              <a:tblPr firstRow="1" bandRow="1">
                <a:tableStyleId>{5C22544A-7EE6-4342-B048-85BDC9FD1C3A}</a:tableStyleId>
              </a:tblPr>
              <a:tblGrid>
                <a:gridCol w="4071312">
                  <a:extLst>
                    <a:ext uri="{9D8B030D-6E8A-4147-A177-3AD203B41FA5}">
                      <a16:colId xmlns:a16="http://schemas.microsoft.com/office/drawing/2014/main" val="2078890817"/>
                    </a:ext>
                  </a:extLst>
                </a:gridCol>
                <a:gridCol w="3109752">
                  <a:extLst>
                    <a:ext uri="{9D8B030D-6E8A-4147-A177-3AD203B41FA5}">
                      <a16:colId xmlns:a16="http://schemas.microsoft.com/office/drawing/2014/main" val="1772542581"/>
                    </a:ext>
                  </a:extLst>
                </a:gridCol>
              </a:tblGrid>
              <a:tr h="352639">
                <a:tc>
                  <a:txBody>
                    <a:bodyPr/>
                    <a:lstStyle/>
                    <a:p>
                      <a:pPr algn="ctr"/>
                      <a:r>
                        <a:rPr lang="en-US" sz="1800" dirty="0"/>
                        <a:t>Department/Amenity</a:t>
                      </a:r>
                    </a:p>
                  </a:txBody>
                  <a:tcPr/>
                </a:tc>
                <a:tc>
                  <a:txBody>
                    <a:bodyPr/>
                    <a:lstStyle/>
                    <a:p>
                      <a:pPr algn="ctr"/>
                      <a:r>
                        <a:rPr lang="en-US" sz="1800" dirty="0"/>
                        <a:t>Favorable/(Unfavorable)</a:t>
                      </a:r>
                    </a:p>
                  </a:txBody>
                  <a:tcPr/>
                </a:tc>
                <a:extLst>
                  <a:ext uri="{0D108BD9-81ED-4DB2-BD59-A6C34878D82A}">
                    <a16:rowId xmlns:a16="http://schemas.microsoft.com/office/drawing/2014/main" val="249879345"/>
                  </a:ext>
                </a:extLst>
              </a:tr>
              <a:tr h="352639">
                <a:tc>
                  <a:txBody>
                    <a:bodyPr/>
                    <a:lstStyle/>
                    <a:p>
                      <a:r>
                        <a:rPr lang="en-US" sz="1800" dirty="0"/>
                        <a:t>Public Works/General </a:t>
                      </a:r>
                      <a:r>
                        <a:rPr lang="en-US" sz="1800" dirty="0" err="1"/>
                        <a:t>Maint</a:t>
                      </a:r>
                      <a:r>
                        <a:rPr lang="en-US" sz="1800" dirty="0"/>
                        <a:t>/CPI</a:t>
                      </a:r>
                    </a:p>
                  </a:txBody>
                  <a:tcPr/>
                </a:tc>
                <a:tc>
                  <a:txBody>
                    <a:bodyPr/>
                    <a:lstStyle/>
                    <a:p>
                      <a:pPr algn="ctr"/>
                      <a:r>
                        <a:rPr lang="en-US" sz="1800" dirty="0"/>
                        <a:t>  $364.2</a:t>
                      </a:r>
                    </a:p>
                  </a:txBody>
                  <a:tcPr/>
                </a:tc>
                <a:extLst>
                  <a:ext uri="{0D108BD9-81ED-4DB2-BD59-A6C34878D82A}">
                    <a16:rowId xmlns:a16="http://schemas.microsoft.com/office/drawing/2014/main" val="3555533042"/>
                  </a:ext>
                </a:extLst>
              </a:tr>
              <a:tr h="391050">
                <a:tc>
                  <a:txBody>
                    <a:bodyPr/>
                    <a:lstStyle/>
                    <a:p>
                      <a:r>
                        <a:rPr lang="en-US" sz="1800" dirty="0"/>
                        <a:t>Recreation &amp; Parks</a:t>
                      </a:r>
                    </a:p>
                  </a:txBody>
                  <a:tcPr/>
                </a:tc>
                <a:tc>
                  <a:txBody>
                    <a:bodyPr/>
                    <a:lstStyle/>
                    <a:p>
                      <a:pPr algn="ctr"/>
                      <a:r>
                        <a:rPr lang="en-US" sz="1800" dirty="0"/>
                        <a:t>      97.1</a:t>
                      </a:r>
                    </a:p>
                  </a:txBody>
                  <a:tcPr/>
                </a:tc>
                <a:extLst>
                  <a:ext uri="{0D108BD9-81ED-4DB2-BD59-A6C34878D82A}">
                    <a16:rowId xmlns:a16="http://schemas.microsoft.com/office/drawing/2014/main" val="2564262093"/>
                  </a:ext>
                </a:extLst>
              </a:tr>
              <a:tr h="352639">
                <a:tc>
                  <a:txBody>
                    <a:bodyPr/>
                    <a:lstStyle/>
                    <a:p>
                      <a:r>
                        <a:rPr lang="en-US" sz="1800" dirty="0"/>
                        <a:t>Aquatics</a:t>
                      </a:r>
                    </a:p>
                  </a:txBody>
                  <a:tcPr/>
                </a:tc>
                <a:tc>
                  <a:txBody>
                    <a:bodyPr/>
                    <a:lstStyle/>
                    <a:p>
                      <a:pPr algn="ctr"/>
                      <a:r>
                        <a:rPr lang="en-US" sz="1800" dirty="0"/>
                        <a:t>    (193.0)</a:t>
                      </a:r>
                    </a:p>
                  </a:txBody>
                  <a:tcPr/>
                </a:tc>
                <a:extLst>
                  <a:ext uri="{0D108BD9-81ED-4DB2-BD59-A6C34878D82A}">
                    <a16:rowId xmlns:a16="http://schemas.microsoft.com/office/drawing/2014/main" val="2259948000"/>
                  </a:ext>
                </a:extLst>
              </a:tr>
              <a:tr h="352639">
                <a:tc>
                  <a:txBody>
                    <a:bodyPr/>
                    <a:lstStyle/>
                    <a:p>
                      <a:r>
                        <a:rPr lang="en-US" sz="1800" dirty="0"/>
                        <a:t>Golf Ops + Maintenance</a:t>
                      </a:r>
                    </a:p>
                  </a:txBody>
                  <a:tcPr/>
                </a:tc>
                <a:tc>
                  <a:txBody>
                    <a:bodyPr/>
                    <a:lstStyle/>
                    <a:p>
                      <a:pPr algn="ctr"/>
                      <a:r>
                        <a:rPr lang="en-US" sz="1800" dirty="0"/>
                        <a:t>      (56.4)</a:t>
                      </a:r>
                    </a:p>
                  </a:txBody>
                  <a:tcPr/>
                </a:tc>
                <a:extLst>
                  <a:ext uri="{0D108BD9-81ED-4DB2-BD59-A6C34878D82A}">
                    <a16:rowId xmlns:a16="http://schemas.microsoft.com/office/drawing/2014/main" val="3156360232"/>
                  </a:ext>
                </a:extLst>
              </a:tr>
              <a:tr h="352639">
                <a:tc>
                  <a:txBody>
                    <a:bodyPr/>
                    <a:lstStyle/>
                    <a:p>
                      <a:r>
                        <a:rPr lang="en-US" sz="1800" dirty="0"/>
                        <a:t>Yacht Club</a:t>
                      </a:r>
                    </a:p>
                  </a:txBody>
                  <a:tcPr/>
                </a:tc>
                <a:tc>
                  <a:txBody>
                    <a:bodyPr/>
                    <a:lstStyle/>
                    <a:p>
                      <a:pPr algn="ctr"/>
                      <a:r>
                        <a:rPr lang="en-US" sz="1800" dirty="0"/>
                        <a:t>      (73.8)</a:t>
                      </a:r>
                    </a:p>
                  </a:txBody>
                  <a:tcPr/>
                </a:tc>
                <a:extLst>
                  <a:ext uri="{0D108BD9-81ED-4DB2-BD59-A6C34878D82A}">
                    <a16:rowId xmlns:a16="http://schemas.microsoft.com/office/drawing/2014/main" val="2282572894"/>
                  </a:ext>
                </a:extLst>
              </a:tr>
              <a:tr h="352639">
                <a:tc>
                  <a:txBody>
                    <a:bodyPr/>
                    <a:lstStyle/>
                    <a:p>
                      <a:r>
                        <a:rPr lang="en-US" sz="1800" dirty="0"/>
                        <a:t>Clubhouse Grille</a:t>
                      </a:r>
                    </a:p>
                  </a:txBody>
                  <a:tcPr/>
                </a:tc>
                <a:tc>
                  <a:txBody>
                    <a:bodyPr/>
                    <a:lstStyle/>
                    <a:p>
                      <a:pPr algn="ctr"/>
                      <a:r>
                        <a:rPr lang="en-US" sz="1800" dirty="0"/>
                        <a:t>      23.8</a:t>
                      </a:r>
                    </a:p>
                  </a:txBody>
                  <a:tcPr/>
                </a:tc>
                <a:extLst>
                  <a:ext uri="{0D108BD9-81ED-4DB2-BD59-A6C34878D82A}">
                    <a16:rowId xmlns:a16="http://schemas.microsoft.com/office/drawing/2014/main" val="1058598834"/>
                  </a:ext>
                </a:extLst>
              </a:tr>
              <a:tr h="352639">
                <a:tc>
                  <a:txBody>
                    <a:bodyPr/>
                    <a:lstStyle/>
                    <a:p>
                      <a:r>
                        <a:rPr lang="en-US" sz="1800" dirty="0"/>
                        <a:t>Beach Club</a:t>
                      </a:r>
                    </a:p>
                  </a:txBody>
                  <a:tcPr/>
                </a:tc>
                <a:tc>
                  <a:txBody>
                    <a:bodyPr/>
                    <a:lstStyle/>
                    <a:p>
                      <a:pPr algn="ctr"/>
                      <a:r>
                        <a:rPr lang="en-US" sz="1800" dirty="0"/>
                        <a:t>       (5.1)</a:t>
                      </a:r>
                    </a:p>
                  </a:txBody>
                  <a:tcPr/>
                </a:tc>
                <a:extLst>
                  <a:ext uri="{0D108BD9-81ED-4DB2-BD59-A6C34878D82A}">
                    <a16:rowId xmlns:a16="http://schemas.microsoft.com/office/drawing/2014/main" val="3684653889"/>
                  </a:ext>
                </a:extLst>
              </a:tr>
              <a:tr h="352639">
                <a:tc>
                  <a:txBody>
                    <a:bodyPr/>
                    <a:lstStyle/>
                    <a:p>
                      <a:r>
                        <a:rPr lang="en-US" sz="1800" dirty="0"/>
                        <a:t>Beach Parking</a:t>
                      </a:r>
                    </a:p>
                  </a:txBody>
                  <a:tcPr/>
                </a:tc>
                <a:tc>
                  <a:txBody>
                    <a:bodyPr/>
                    <a:lstStyle/>
                    <a:p>
                      <a:pPr algn="ctr"/>
                      <a:r>
                        <a:rPr lang="en-US" sz="1800" dirty="0"/>
                        <a:t>    (158.9)</a:t>
                      </a:r>
                    </a:p>
                  </a:txBody>
                  <a:tcPr/>
                </a:tc>
                <a:extLst>
                  <a:ext uri="{0D108BD9-81ED-4DB2-BD59-A6C34878D82A}">
                    <a16:rowId xmlns:a16="http://schemas.microsoft.com/office/drawing/2014/main" val="1504323499"/>
                  </a:ext>
                </a:extLst>
              </a:tr>
              <a:tr h="352639">
                <a:tc>
                  <a:txBody>
                    <a:bodyPr/>
                    <a:lstStyle/>
                    <a:p>
                      <a:r>
                        <a:rPr lang="en-US" sz="1800" dirty="0"/>
                        <a:t>Racquet Sports</a:t>
                      </a:r>
                    </a:p>
                  </a:txBody>
                  <a:tcPr/>
                </a:tc>
                <a:tc>
                  <a:txBody>
                    <a:bodyPr/>
                    <a:lstStyle/>
                    <a:p>
                      <a:pPr algn="ctr"/>
                      <a:r>
                        <a:rPr lang="en-US" sz="1800" dirty="0"/>
                        <a:t>     (41.2)</a:t>
                      </a:r>
                    </a:p>
                  </a:txBody>
                  <a:tcPr/>
                </a:tc>
                <a:extLst>
                  <a:ext uri="{0D108BD9-81ED-4DB2-BD59-A6C34878D82A}">
                    <a16:rowId xmlns:a16="http://schemas.microsoft.com/office/drawing/2014/main" val="2015419951"/>
                  </a:ext>
                </a:extLst>
              </a:tr>
              <a:tr h="352639">
                <a:tc>
                  <a:txBody>
                    <a:bodyPr/>
                    <a:lstStyle/>
                    <a:p>
                      <a:r>
                        <a:rPr lang="en-US" sz="1800" b="0" dirty="0"/>
                        <a:t>Marinas</a:t>
                      </a:r>
                    </a:p>
                  </a:txBody>
                  <a:tcPr/>
                </a:tc>
                <a:tc>
                  <a:txBody>
                    <a:bodyPr/>
                    <a:lstStyle/>
                    <a:p>
                      <a:pPr algn="ctr"/>
                      <a:r>
                        <a:rPr lang="en-US" sz="1800" b="0" dirty="0"/>
                        <a:t>      58.1</a:t>
                      </a:r>
                    </a:p>
                  </a:txBody>
                  <a:tcPr/>
                </a:tc>
                <a:extLst>
                  <a:ext uri="{0D108BD9-81ED-4DB2-BD59-A6C34878D82A}">
                    <a16:rowId xmlns:a16="http://schemas.microsoft.com/office/drawing/2014/main" val="649115769"/>
                  </a:ext>
                </a:extLst>
              </a:tr>
              <a:tr h="352639">
                <a:tc>
                  <a:txBody>
                    <a:bodyPr/>
                    <a:lstStyle/>
                    <a:p>
                      <a:r>
                        <a:rPr lang="en-US" sz="1800" b="0" dirty="0"/>
                        <a:t>Finance</a:t>
                      </a:r>
                    </a:p>
                  </a:txBody>
                  <a:tcPr/>
                </a:tc>
                <a:tc>
                  <a:txBody>
                    <a:bodyPr/>
                    <a:lstStyle/>
                    <a:p>
                      <a:pPr algn="ctr"/>
                      <a:r>
                        <a:rPr lang="en-US" sz="1800" b="0" dirty="0"/>
                        <a:t>      85.2</a:t>
                      </a:r>
                    </a:p>
                  </a:txBody>
                  <a:tcPr/>
                </a:tc>
                <a:extLst>
                  <a:ext uri="{0D108BD9-81ED-4DB2-BD59-A6C34878D82A}">
                    <a16:rowId xmlns:a16="http://schemas.microsoft.com/office/drawing/2014/main" val="1418947841"/>
                  </a:ext>
                </a:extLst>
              </a:tr>
              <a:tr h="352639">
                <a:tc>
                  <a:txBody>
                    <a:bodyPr/>
                    <a:lstStyle/>
                    <a:p>
                      <a:r>
                        <a:rPr lang="en-US" sz="1800" b="0" dirty="0"/>
                        <a:t>Public Relations</a:t>
                      </a:r>
                    </a:p>
                  </a:txBody>
                  <a:tcPr/>
                </a:tc>
                <a:tc>
                  <a:txBody>
                    <a:bodyPr/>
                    <a:lstStyle/>
                    <a:p>
                      <a:pPr algn="ctr"/>
                      <a:r>
                        <a:rPr lang="en-US" sz="1800" b="0" dirty="0"/>
                        <a:t>      58.5</a:t>
                      </a:r>
                    </a:p>
                  </a:txBody>
                  <a:tcPr/>
                </a:tc>
                <a:extLst>
                  <a:ext uri="{0D108BD9-81ED-4DB2-BD59-A6C34878D82A}">
                    <a16:rowId xmlns:a16="http://schemas.microsoft.com/office/drawing/2014/main" val="3220223809"/>
                  </a:ext>
                </a:extLst>
              </a:tr>
              <a:tr h="352639">
                <a:tc>
                  <a:txBody>
                    <a:bodyPr/>
                    <a:lstStyle/>
                    <a:p>
                      <a:r>
                        <a:rPr lang="en-US" sz="1800" b="0" dirty="0"/>
                        <a:t>Police</a:t>
                      </a:r>
                    </a:p>
                  </a:txBody>
                  <a:tcPr/>
                </a:tc>
                <a:tc>
                  <a:txBody>
                    <a:bodyPr/>
                    <a:lstStyle/>
                    <a:p>
                      <a:pPr algn="ctr"/>
                      <a:r>
                        <a:rPr lang="en-US" sz="1800" b="0" dirty="0"/>
                        <a:t>      44.5</a:t>
                      </a:r>
                    </a:p>
                  </a:txBody>
                  <a:tcPr/>
                </a:tc>
                <a:extLst>
                  <a:ext uri="{0D108BD9-81ED-4DB2-BD59-A6C34878D82A}">
                    <a16:rowId xmlns:a16="http://schemas.microsoft.com/office/drawing/2014/main" val="713398055"/>
                  </a:ext>
                </a:extLst>
              </a:tr>
              <a:tr h="352639">
                <a:tc>
                  <a:txBody>
                    <a:bodyPr/>
                    <a:lstStyle/>
                    <a:p>
                      <a:r>
                        <a:rPr lang="en-US" sz="1800" b="0" dirty="0"/>
                        <a:t>General Admin &amp; Other</a:t>
                      </a:r>
                    </a:p>
                  </a:txBody>
                  <a:tcPr/>
                </a:tc>
                <a:tc>
                  <a:txBody>
                    <a:bodyPr/>
                    <a:lstStyle/>
                    <a:p>
                      <a:pPr algn="ctr"/>
                      <a:r>
                        <a:rPr lang="en-US" sz="1800" b="0" dirty="0"/>
                        <a:t>  1,072.3</a:t>
                      </a:r>
                    </a:p>
                  </a:txBody>
                  <a:tcPr/>
                </a:tc>
                <a:extLst>
                  <a:ext uri="{0D108BD9-81ED-4DB2-BD59-A6C34878D82A}">
                    <a16:rowId xmlns:a16="http://schemas.microsoft.com/office/drawing/2014/main" val="256929905"/>
                  </a:ext>
                </a:extLst>
              </a:tr>
              <a:tr h="352639">
                <a:tc>
                  <a:txBody>
                    <a:bodyPr/>
                    <a:lstStyle/>
                    <a:p>
                      <a:r>
                        <a:rPr lang="en-US" sz="1800" dirty="0"/>
                        <a:t>               </a:t>
                      </a:r>
                      <a:r>
                        <a:rPr lang="en-US" sz="1800" b="1" dirty="0"/>
                        <a:t>TOTAL</a:t>
                      </a:r>
                    </a:p>
                  </a:txBody>
                  <a:tcPr/>
                </a:tc>
                <a:tc>
                  <a:txBody>
                    <a:bodyPr/>
                    <a:lstStyle/>
                    <a:p>
                      <a:pPr algn="ctr"/>
                      <a:r>
                        <a:rPr lang="en-US" sz="1800" b="1" dirty="0"/>
                        <a:t>$1,275.3</a:t>
                      </a:r>
                    </a:p>
                  </a:txBody>
                  <a:tcPr/>
                </a:tc>
                <a:extLst>
                  <a:ext uri="{0D108BD9-81ED-4DB2-BD59-A6C34878D82A}">
                    <a16:rowId xmlns:a16="http://schemas.microsoft.com/office/drawing/2014/main" val="1258657457"/>
                  </a:ext>
                </a:extLst>
              </a:tr>
            </a:tbl>
          </a:graphicData>
        </a:graphic>
      </p:graphicFrame>
      <p:cxnSp>
        <p:nvCxnSpPr>
          <p:cNvPr id="8" name="Straight Connector 7">
            <a:extLst>
              <a:ext uri="{FF2B5EF4-FFF2-40B4-BE49-F238E27FC236}">
                <a16:creationId xmlns:a16="http://schemas.microsoft.com/office/drawing/2014/main" id="{16A069AC-E94D-40E5-9EDF-5E65AB9AC418}"/>
              </a:ext>
            </a:extLst>
          </p:cNvPr>
          <p:cNvCxnSpPr>
            <a:cxnSpLocks/>
          </p:cNvCxnSpPr>
          <p:nvPr/>
        </p:nvCxnSpPr>
        <p:spPr>
          <a:xfrm>
            <a:off x="6208668" y="6646623"/>
            <a:ext cx="885066" cy="0"/>
          </a:xfrm>
          <a:prstGeom prst="line">
            <a:avLst/>
          </a:prstGeom>
          <a:ln w="38100" cmpd="dbl">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D39DB2-FD2B-4C24-97CD-5CB0EE8D8AB5}"/>
              </a:ext>
            </a:extLst>
          </p:cNvPr>
          <p:cNvCxnSpPr>
            <a:cxnSpLocks/>
          </p:cNvCxnSpPr>
          <p:nvPr/>
        </p:nvCxnSpPr>
        <p:spPr>
          <a:xfrm>
            <a:off x="6208668" y="6265663"/>
            <a:ext cx="885066" cy="0"/>
          </a:xfrm>
          <a:prstGeom prst="line">
            <a:avLst/>
          </a:prstGeom>
          <a:ln w="158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73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a:xfrm>
            <a:off x="4938900" y="2055741"/>
            <a:ext cx="3113479" cy="2374516"/>
          </a:xfrm>
        </p:spPr>
        <p:txBody>
          <a:bodyPr vert="horz" lIns="91440" tIns="45720" rIns="91440" bIns="0" rtlCol="0" anchor="b">
            <a:normAutofit/>
          </a:bodyPr>
          <a:lstStyle/>
          <a:p>
            <a:pPr defTabSz="914400"/>
            <a:r>
              <a:rPr lang="en-US" sz="3600" dirty="0"/>
              <a:t>Treasurer’s Report - </a:t>
            </a:r>
            <a:br>
              <a:rPr lang="en-US" sz="3600" dirty="0"/>
            </a:br>
            <a:r>
              <a:rPr lang="en-US" sz="3600" dirty="0"/>
              <a:t>Doug Parks</a:t>
            </a:r>
          </a:p>
        </p:txBody>
      </p:sp>
      <p:pic>
        <p:nvPicPr>
          <p:cNvPr id="4" name="Picture 3">
            <a:extLst>
              <a:ext uri="{FF2B5EF4-FFF2-40B4-BE49-F238E27FC236}">
                <a16:creationId xmlns:a16="http://schemas.microsoft.com/office/drawing/2014/main" id="{C3617803-0051-4A79-B7E2-BA5BD7564C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521" y="1430056"/>
            <a:ext cx="3720332" cy="3411816"/>
          </a:xfrm>
          <a:prstGeom prst="rect">
            <a:avLst/>
          </a:prstGeom>
        </p:spPr>
      </p:pic>
    </p:spTree>
    <p:extLst>
      <p:ext uri="{BB962C8B-B14F-4D97-AF65-F5344CB8AC3E}">
        <p14:creationId xmlns:p14="http://schemas.microsoft.com/office/powerpoint/2010/main" val="1775418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EFF842A-92F4-4637-B96B-ABE0E1852D76}"/>
              </a:ext>
            </a:extLst>
          </p:cNvPr>
          <p:cNvSpPr txBox="1"/>
          <p:nvPr/>
        </p:nvSpPr>
        <p:spPr>
          <a:xfrm>
            <a:off x="607500" y="447188"/>
            <a:ext cx="7928998" cy="970450"/>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500" b="1" i="0" u="none" strike="noStrike" kern="1200" cap="none" spc="0" normalizeH="0" baseline="0" noProof="0" dirty="0">
                <a:ln>
                  <a:noFill/>
                </a:ln>
                <a:solidFill>
                  <a:prstClr val="black"/>
                </a:solidFill>
                <a:effectLst/>
                <a:uLnTx/>
                <a:uFillTx/>
                <a:latin typeface="Calibri Light" panose="020F0302020204030204"/>
                <a:ea typeface="+mn-ea"/>
                <a:cs typeface="+mn-cs"/>
              </a:rPr>
              <a:t>Cash &amp; Short-Term Investments</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500" b="1" i="0" u="sng" strike="noStrike" kern="1200" cap="none" spc="0" normalizeH="0" baseline="0" noProof="0" dirty="0">
                <a:ln>
                  <a:noFill/>
                </a:ln>
                <a:solidFill>
                  <a:prstClr val="black"/>
                </a:solidFill>
                <a:effectLst/>
                <a:uLnTx/>
                <a:uFillTx/>
                <a:latin typeface="Calibri Light" panose="020F0302020204030204"/>
                <a:ea typeface="+mn-ea"/>
                <a:cs typeface="+mn-cs"/>
              </a:rPr>
              <a:t>Activity for Month of April</a:t>
            </a:r>
            <a:endParaRPr kumimoji="0" lang="en-US" sz="2500" b="1" i="0" u="none" strike="noStrike" kern="1200" cap="none" spc="0" normalizeH="0" baseline="0" noProof="0" dirty="0">
              <a:ln>
                <a:noFill/>
              </a:ln>
              <a:solidFill>
                <a:srgbClr val="FEFEFE"/>
              </a:solidFill>
              <a:effectLst/>
              <a:uLnTx/>
              <a:uFillTx/>
              <a:latin typeface="Calibri Light" panose="020F0302020204030204"/>
              <a:ea typeface="+mn-ea"/>
              <a:cs typeface="+mn-cs"/>
            </a:endParaRPr>
          </a:p>
        </p:txBody>
      </p:sp>
      <p:sp>
        <p:nvSpPr>
          <p:cNvPr id="4" name="Content Placeholder 2"/>
          <p:cNvSpPr txBox="1">
            <a:spLocks/>
          </p:cNvSpPr>
          <p:nvPr/>
        </p:nvSpPr>
        <p:spPr>
          <a:xfrm>
            <a:off x="213440" y="1682205"/>
            <a:ext cx="4715611" cy="4297680"/>
          </a:xfrm>
          <a:prstGeom prst="rect">
            <a:avLst/>
          </a:prstGeom>
        </p:spPr>
        <p:txBody>
          <a:bodyPr vert="horz" lIns="91440" tIns="45720" rIns="91440" bIns="45720" rtlCol="0" anchor="ctr">
            <a:normAutofit/>
          </a:bodyPr>
          <a:lst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a:lstStyle>
          <a:p>
            <a:pPr marL="349250" marR="0" lvl="0" indent="-349250" algn="l" defTabSz="457200" rtl="0" eaLnBrk="1" fontAlgn="auto" latinLnBrk="0" hangingPunct="1">
              <a:lnSpc>
                <a:spcPct val="90000"/>
              </a:lnSpc>
              <a:spcBef>
                <a:spcPct val="20000"/>
              </a:spcBef>
              <a:spcAft>
                <a:spcPts val="600"/>
              </a:spcAft>
              <a:buClr>
                <a:srgbClr val="4472C4"/>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Overall Laddered Investment Rate of Return on CDAR’s for April Approx. 0.85%</a:t>
            </a:r>
          </a:p>
          <a:p>
            <a:pPr marL="349250" marR="0" lvl="0" indent="-349250" algn="l" defTabSz="457200" rtl="0" eaLnBrk="1" fontAlgn="auto" latinLnBrk="0" hangingPunct="1">
              <a:lnSpc>
                <a:spcPct val="90000"/>
              </a:lnSpc>
              <a:spcBef>
                <a:spcPct val="20000"/>
              </a:spcBef>
              <a:spcAft>
                <a:spcPts val="600"/>
              </a:spcAft>
              <a:buClr>
                <a:srgbClr val="4472C4"/>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As of April 30, 2021, the Association had approx. $15.5 million in cash</a:t>
            </a:r>
          </a:p>
          <a:p>
            <a:pPr marL="685800" marR="0" lvl="1" indent="-336550" algn="l" defTabSz="457200" rtl="0" eaLnBrk="1" fontAlgn="auto" latinLnBrk="0" hangingPunct="1">
              <a:lnSpc>
                <a:spcPct val="90000"/>
              </a:lnSpc>
              <a:spcBef>
                <a:spcPct val="20000"/>
              </a:spcBef>
              <a:spcAft>
                <a:spcPts val="600"/>
              </a:spcAft>
              <a:buClr>
                <a:srgbClr val="4472C4"/>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Approx. $9.5 million invested in CDAR’s, fully FDIC insured</a:t>
            </a:r>
          </a:p>
          <a:p>
            <a:pPr marL="685800" marR="0" lvl="1" indent="-336550" algn="l" defTabSz="457200" rtl="0" eaLnBrk="1" fontAlgn="auto" latinLnBrk="0" hangingPunct="1">
              <a:lnSpc>
                <a:spcPct val="90000"/>
              </a:lnSpc>
              <a:spcBef>
                <a:spcPct val="20000"/>
              </a:spcBef>
              <a:spcAft>
                <a:spcPts val="600"/>
              </a:spcAft>
              <a:buClr>
                <a:srgbClr val="4472C4"/>
              </a:buClr>
              <a:buSzPct val="110000"/>
              <a:buFont typeface="Wingdings 2" charset="2"/>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Approx. $6.0 million in Money Market, and other operating accounts, fully insured</a:t>
            </a:r>
          </a:p>
        </p:txBody>
      </p:sp>
      <p:pic>
        <p:nvPicPr>
          <p:cNvPr id="8" name="Graphic 7" descr="Dollar">
            <a:extLst>
              <a:ext uri="{FF2B5EF4-FFF2-40B4-BE49-F238E27FC236}">
                <a16:creationId xmlns:a16="http://schemas.microsoft.com/office/drawing/2014/main" id="{4FEA77A1-BF0C-4E09-BE54-FF8A202F69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214222" y="2126340"/>
            <a:ext cx="3716338" cy="3716338"/>
          </a:xfrm>
          <a:prstGeom prst="roundRect">
            <a:avLst>
              <a:gd name="adj" fmla="val 3876"/>
            </a:avLst>
          </a:prstGeom>
          <a:ln>
            <a:solidFill>
              <a:schemeClr val="accent1"/>
            </a:solidFill>
          </a:ln>
          <a:effectLst/>
        </p:spPr>
      </p:pic>
    </p:spTree>
    <p:extLst>
      <p:ext uri="{BB962C8B-B14F-4D97-AF65-F5344CB8AC3E}">
        <p14:creationId xmlns:p14="http://schemas.microsoft.com/office/powerpoint/2010/main" val="3291944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0FEC62CC-12C8-4B29-AA5B-308B747B1CA5}"/>
              </a:ext>
            </a:extLst>
          </p:cNvPr>
          <p:cNvGraphicFramePr>
            <a:graphicFrameLocks/>
          </p:cNvGraphicFramePr>
          <p:nvPr>
            <p:extLst>
              <p:ext uri="{D42A27DB-BD31-4B8C-83A1-F6EECF244321}">
                <p14:modId xmlns:p14="http://schemas.microsoft.com/office/powerpoint/2010/main" val="3806503864"/>
              </p:ext>
            </p:extLst>
          </p:nvPr>
        </p:nvGraphicFramePr>
        <p:xfrm>
          <a:off x="482600" y="1339850"/>
          <a:ext cx="8321040" cy="42976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13706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Chart 1">
            <a:extLst>
              <a:ext uri="{FF2B5EF4-FFF2-40B4-BE49-F238E27FC236}">
                <a16:creationId xmlns:a16="http://schemas.microsoft.com/office/drawing/2014/main" id="{B5F2093F-DF64-448F-89CF-8CADF4EE3B1F}"/>
              </a:ext>
            </a:extLst>
          </p:cNvPr>
          <p:cNvGraphicFramePr>
            <a:graphicFrameLocks/>
          </p:cNvGraphicFramePr>
          <p:nvPr/>
        </p:nvGraphicFramePr>
        <p:xfrm>
          <a:off x="482600" y="1339850"/>
          <a:ext cx="8178800" cy="41783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091945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4C8E-759C-4538-9575-26595E557F40}"/>
              </a:ext>
            </a:extLst>
          </p:cNvPr>
          <p:cNvSpPr>
            <a:spLocks noGrp="1"/>
          </p:cNvSpPr>
          <p:nvPr>
            <p:ph type="title"/>
          </p:nvPr>
        </p:nvSpPr>
        <p:spPr>
          <a:xfrm>
            <a:off x="1193320" y="327570"/>
            <a:ext cx="7019502" cy="589220"/>
          </a:xfrm>
        </p:spPr>
        <p:txBody>
          <a:bodyPr>
            <a:noAutofit/>
          </a:bodyPr>
          <a:lstStyle/>
          <a:p>
            <a:pPr algn="ctr"/>
            <a:r>
              <a:rPr lang="en-US" sz="3600" dirty="0">
                <a:latin typeface="Franklin Gothic Medium" panose="020B0603020102020204" pitchFamily="34" charset="0"/>
              </a:rPr>
              <a:t>Unaudited Reserves APRIL 2021 ($Millions)</a:t>
            </a:r>
          </a:p>
        </p:txBody>
      </p:sp>
      <p:graphicFrame>
        <p:nvGraphicFramePr>
          <p:cNvPr id="4" name="Table 3">
            <a:extLst>
              <a:ext uri="{FF2B5EF4-FFF2-40B4-BE49-F238E27FC236}">
                <a16:creationId xmlns:a16="http://schemas.microsoft.com/office/drawing/2014/main" id="{56339740-C4C2-4E66-9638-BF57A372FE54}"/>
              </a:ext>
            </a:extLst>
          </p:cNvPr>
          <p:cNvGraphicFramePr>
            <a:graphicFrameLocks noGrp="1"/>
          </p:cNvGraphicFramePr>
          <p:nvPr/>
        </p:nvGraphicFramePr>
        <p:xfrm>
          <a:off x="95795" y="2059198"/>
          <a:ext cx="8987246" cy="3850296"/>
        </p:xfrm>
        <a:graphic>
          <a:graphicData uri="http://schemas.openxmlformats.org/drawingml/2006/table">
            <a:tbl>
              <a:tblPr firstRow="1" bandRow="1">
                <a:tableStyleId>{5C22544A-7EE6-4342-B048-85BDC9FD1C3A}</a:tableStyleId>
              </a:tblPr>
              <a:tblGrid>
                <a:gridCol w="2199577">
                  <a:extLst>
                    <a:ext uri="{9D8B030D-6E8A-4147-A177-3AD203B41FA5}">
                      <a16:colId xmlns:a16="http://schemas.microsoft.com/office/drawing/2014/main" val="1394482498"/>
                    </a:ext>
                  </a:extLst>
                </a:gridCol>
                <a:gridCol w="1194448">
                  <a:extLst>
                    <a:ext uri="{9D8B030D-6E8A-4147-A177-3AD203B41FA5}">
                      <a16:colId xmlns:a16="http://schemas.microsoft.com/office/drawing/2014/main" val="3016120161"/>
                    </a:ext>
                  </a:extLst>
                </a:gridCol>
                <a:gridCol w="1384184">
                  <a:extLst>
                    <a:ext uri="{9D8B030D-6E8A-4147-A177-3AD203B41FA5}">
                      <a16:colId xmlns:a16="http://schemas.microsoft.com/office/drawing/2014/main" val="3864248913"/>
                    </a:ext>
                  </a:extLst>
                </a:gridCol>
                <a:gridCol w="1237796">
                  <a:extLst>
                    <a:ext uri="{9D8B030D-6E8A-4147-A177-3AD203B41FA5}">
                      <a16:colId xmlns:a16="http://schemas.microsoft.com/office/drawing/2014/main" val="963910479"/>
                    </a:ext>
                  </a:extLst>
                </a:gridCol>
                <a:gridCol w="1186622">
                  <a:extLst>
                    <a:ext uri="{9D8B030D-6E8A-4147-A177-3AD203B41FA5}">
                      <a16:colId xmlns:a16="http://schemas.microsoft.com/office/drawing/2014/main" val="2806363114"/>
                    </a:ext>
                  </a:extLst>
                </a:gridCol>
                <a:gridCol w="1006679">
                  <a:extLst>
                    <a:ext uri="{9D8B030D-6E8A-4147-A177-3AD203B41FA5}">
                      <a16:colId xmlns:a16="http://schemas.microsoft.com/office/drawing/2014/main" val="2625739660"/>
                    </a:ext>
                  </a:extLst>
                </a:gridCol>
                <a:gridCol w="777940">
                  <a:extLst>
                    <a:ext uri="{9D8B030D-6E8A-4147-A177-3AD203B41FA5}">
                      <a16:colId xmlns:a16="http://schemas.microsoft.com/office/drawing/2014/main" val="2085935011"/>
                    </a:ext>
                  </a:extLst>
                </a:gridCol>
              </a:tblGrid>
              <a:tr h="543990">
                <a:tc>
                  <a:txBody>
                    <a:bodyPr/>
                    <a:lstStyle/>
                    <a:p>
                      <a:endParaRPr lang="en-US" dirty="0">
                        <a:latin typeface="Franklin Gothic Medium" panose="020B0603020102020204" pitchFamily="34" charset="0"/>
                      </a:endParaRPr>
                    </a:p>
                  </a:txBody>
                  <a:tcPr marL="68580" marR="68580"/>
                </a:tc>
                <a:tc>
                  <a:txBody>
                    <a:bodyPr/>
                    <a:lstStyle/>
                    <a:p>
                      <a:pPr algn="ctr"/>
                      <a:r>
                        <a:rPr lang="en-US" sz="2100" dirty="0" err="1">
                          <a:latin typeface="Franklin Gothic Medium" panose="020B0603020102020204" pitchFamily="34" charset="0"/>
                        </a:rPr>
                        <a:t>GeneralReplace</a:t>
                      </a:r>
                      <a:endParaRPr lang="en-US" sz="2100" dirty="0">
                        <a:latin typeface="Franklin Gothic Medium" panose="020B0603020102020204" pitchFamily="34" charset="0"/>
                      </a:endParaRPr>
                    </a:p>
                  </a:txBody>
                  <a:tcPr marL="68580" marR="68580" anchor="ctr"/>
                </a:tc>
                <a:tc>
                  <a:txBody>
                    <a:bodyPr/>
                    <a:lstStyle/>
                    <a:p>
                      <a:pPr algn="ctr"/>
                      <a:r>
                        <a:rPr lang="en-US" sz="2100" dirty="0">
                          <a:latin typeface="Franklin Gothic Medium" panose="020B0603020102020204" pitchFamily="34" charset="0"/>
                        </a:rPr>
                        <a:t>Bulkheads</a:t>
                      </a:r>
                    </a:p>
                  </a:txBody>
                  <a:tcPr marL="68580" marR="68580" anchor="ctr"/>
                </a:tc>
                <a:tc>
                  <a:txBody>
                    <a:bodyPr/>
                    <a:lstStyle/>
                    <a:p>
                      <a:pPr algn="ctr"/>
                      <a:r>
                        <a:rPr lang="en-US" sz="2100" dirty="0">
                          <a:latin typeface="Franklin Gothic Medium" panose="020B0603020102020204" pitchFamily="34" charset="0"/>
                        </a:rPr>
                        <a:t>Roads</a:t>
                      </a:r>
                    </a:p>
                  </a:txBody>
                  <a:tcPr marL="68580" marR="68580" anchor="ctr"/>
                </a:tc>
                <a:tc>
                  <a:txBody>
                    <a:bodyPr/>
                    <a:lstStyle/>
                    <a:p>
                      <a:pPr algn="ctr"/>
                      <a:r>
                        <a:rPr lang="en-US" sz="2100" dirty="0">
                          <a:latin typeface="Franklin Gothic Medium" panose="020B0603020102020204" pitchFamily="34" charset="0"/>
                        </a:rPr>
                        <a:t>Drainage</a:t>
                      </a:r>
                    </a:p>
                  </a:txBody>
                  <a:tcPr marL="68580" marR="68580" anchor="ctr"/>
                </a:tc>
                <a:tc>
                  <a:txBody>
                    <a:bodyPr/>
                    <a:lstStyle/>
                    <a:p>
                      <a:pPr algn="ctr"/>
                      <a:r>
                        <a:rPr lang="en-US" sz="2100" dirty="0">
                          <a:latin typeface="Franklin Gothic Medium" panose="020B0603020102020204" pitchFamily="34" charset="0"/>
                        </a:rPr>
                        <a:t>New Capital</a:t>
                      </a:r>
                    </a:p>
                  </a:txBody>
                  <a:tcPr marL="68580" marR="68580" anchor="ctr"/>
                </a:tc>
                <a:tc>
                  <a:txBody>
                    <a:bodyPr/>
                    <a:lstStyle/>
                    <a:p>
                      <a:pPr algn="ctr"/>
                      <a:r>
                        <a:rPr lang="en-US" sz="2100" dirty="0">
                          <a:latin typeface="Franklin Gothic Medium" panose="020B0603020102020204" pitchFamily="34" charset="0"/>
                        </a:rPr>
                        <a:t>Total</a:t>
                      </a:r>
                    </a:p>
                  </a:txBody>
                  <a:tcPr marL="68580" marR="68580" anchor="ctr"/>
                </a:tc>
                <a:extLst>
                  <a:ext uri="{0D108BD9-81ED-4DB2-BD59-A6C34878D82A}">
                    <a16:rowId xmlns:a16="http://schemas.microsoft.com/office/drawing/2014/main" val="3190847527"/>
                  </a:ext>
                </a:extLst>
              </a:tr>
              <a:tr h="604434">
                <a:tc>
                  <a:txBody>
                    <a:bodyPr/>
                    <a:lstStyle/>
                    <a:p>
                      <a:r>
                        <a:rPr lang="en-US" sz="2000" b="1" dirty="0">
                          <a:latin typeface="Franklin Gothic Medium" panose="020B0603020102020204" pitchFamily="34" charset="0"/>
                        </a:rPr>
                        <a:t>4/30/20 Balance</a:t>
                      </a:r>
                    </a:p>
                  </a:txBody>
                  <a:tcPr marL="68580" marR="68580" anchor="ctr"/>
                </a:tc>
                <a:tc>
                  <a:txBody>
                    <a:bodyPr/>
                    <a:lstStyle/>
                    <a:p>
                      <a:pPr algn="ctr"/>
                      <a:r>
                        <a:rPr lang="en-US" sz="2000" b="1" dirty="0">
                          <a:latin typeface="Franklin Gothic Medium" panose="020B0603020102020204" pitchFamily="34" charset="0"/>
                        </a:rPr>
                        <a:t>$3.5</a:t>
                      </a:r>
                    </a:p>
                  </a:txBody>
                  <a:tcPr marL="68580" marR="68580" anchor="ctr"/>
                </a:tc>
                <a:tc>
                  <a:txBody>
                    <a:bodyPr/>
                    <a:lstStyle/>
                    <a:p>
                      <a:pPr algn="ctr"/>
                      <a:r>
                        <a:rPr lang="en-US" sz="2000" b="1" dirty="0">
                          <a:latin typeface="Franklin Gothic Medium" panose="020B0603020102020204" pitchFamily="34" charset="0"/>
                        </a:rPr>
                        <a:t>$1.6</a:t>
                      </a:r>
                    </a:p>
                  </a:txBody>
                  <a:tcPr marL="68580" marR="68580" anchor="ctr"/>
                </a:tc>
                <a:tc>
                  <a:txBody>
                    <a:bodyPr/>
                    <a:lstStyle/>
                    <a:p>
                      <a:pPr algn="ctr"/>
                      <a:r>
                        <a:rPr lang="en-US" sz="2000" b="1" dirty="0">
                          <a:latin typeface="Franklin Gothic Medium" panose="020B0603020102020204" pitchFamily="34" charset="0"/>
                        </a:rPr>
                        <a:t>$0</a:t>
                      </a:r>
                    </a:p>
                  </a:txBody>
                  <a:tcPr marL="68580" marR="68580" anchor="ctr"/>
                </a:tc>
                <a:tc>
                  <a:txBody>
                    <a:bodyPr/>
                    <a:lstStyle/>
                    <a:p>
                      <a:pPr algn="ctr"/>
                      <a:r>
                        <a:rPr lang="en-US" sz="2000" b="1" dirty="0">
                          <a:latin typeface="Franklin Gothic Medium" panose="020B0603020102020204" pitchFamily="34" charset="0"/>
                        </a:rPr>
                        <a:t>$0.5</a:t>
                      </a:r>
                    </a:p>
                  </a:txBody>
                  <a:tcPr marL="68580" marR="68580" anchor="ctr"/>
                </a:tc>
                <a:tc>
                  <a:txBody>
                    <a:bodyPr/>
                    <a:lstStyle/>
                    <a:p>
                      <a:pPr algn="ctr"/>
                      <a:r>
                        <a:rPr lang="en-US" sz="2000" b="1" dirty="0">
                          <a:latin typeface="Franklin Gothic Medium" panose="020B0603020102020204" pitchFamily="34" charset="0"/>
                        </a:rPr>
                        <a:t>$0</a:t>
                      </a:r>
                    </a:p>
                  </a:txBody>
                  <a:tcPr marL="68580" marR="68580" anchor="ctr"/>
                </a:tc>
                <a:tc>
                  <a:txBody>
                    <a:bodyPr/>
                    <a:lstStyle/>
                    <a:p>
                      <a:pPr algn="ctr"/>
                      <a:r>
                        <a:rPr lang="en-US" sz="2000" b="1" dirty="0">
                          <a:latin typeface="Franklin Gothic Medium" panose="020B0603020102020204" pitchFamily="34" charset="0"/>
                        </a:rPr>
                        <a:t>$5.6</a:t>
                      </a:r>
                    </a:p>
                  </a:txBody>
                  <a:tcPr marL="68580" marR="68580" anchor="ctr"/>
                </a:tc>
                <a:extLst>
                  <a:ext uri="{0D108BD9-81ED-4DB2-BD59-A6C34878D82A}">
                    <a16:rowId xmlns:a16="http://schemas.microsoft.com/office/drawing/2014/main" val="2939790926"/>
                  </a:ext>
                </a:extLst>
              </a:tr>
              <a:tr h="604434">
                <a:tc>
                  <a:txBody>
                    <a:bodyPr/>
                    <a:lstStyle/>
                    <a:p>
                      <a:r>
                        <a:rPr lang="en-US" sz="2000" dirty="0">
                          <a:latin typeface="Franklin Gothic Medium" panose="020B0603020102020204" pitchFamily="34" charset="0"/>
                        </a:rPr>
                        <a:t>Contributions/</a:t>
                      </a:r>
                    </a:p>
                    <a:p>
                      <a:r>
                        <a:rPr lang="en-US" sz="2000" dirty="0">
                          <a:latin typeface="Franklin Gothic Medium" panose="020B0603020102020204" pitchFamily="34" charset="0"/>
                        </a:rPr>
                        <a:t>Interest</a:t>
                      </a:r>
                    </a:p>
                  </a:txBody>
                  <a:tcPr marL="68580" marR="68580" anchor="ctr"/>
                </a:tc>
                <a:tc>
                  <a:txBody>
                    <a:bodyPr/>
                    <a:lstStyle/>
                    <a:p>
                      <a:pPr algn="ctr"/>
                      <a:r>
                        <a:rPr lang="en-US" sz="2000" dirty="0">
                          <a:latin typeface="Franklin Gothic Medium" panose="020B0603020102020204" pitchFamily="34" charset="0"/>
                        </a:rPr>
                        <a:t>  1.8</a:t>
                      </a:r>
                    </a:p>
                  </a:txBody>
                  <a:tcPr marL="68580" marR="68580" anchor="ctr"/>
                </a:tc>
                <a:tc>
                  <a:txBody>
                    <a:bodyPr/>
                    <a:lstStyle/>
                    <a:p>
                      <a:pPr algn="ctr"/>
                      <a:r>
                        <a:rPr lang="en-US" sz="2000" dirty="0">
                          <a:latin typeface="Franklin Gothic Medium" panose="020B0603020102020204" pitchFamily="34" charset="0"/>
                        </a:rPr>
                        <a:t>  0.9</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  0.3</a:t>
                      </a:r>
                    </a:p>
                  </a:txBody>
                  <a:tcPr marL="68580" marR="68580" anchor="ctr"/>
                </a:tc>
                <a:tc>
                  <a:txBody>
                    <a:bodyPr/>
                    <a:lstStyle/>
                    <a:p>
                      <a:pPr algn="ctr"/>
                      <a:r>
                        <a:rPr lang="en-US" sz="2000" dirty="0">
                          <a:latin typeface="Franklin Gothic Medium" panose="020B0603020102020204" pitchFamily="34" charset="0"/>
                        </a:rPr>
                        <a:t>0.2</a:t>
                      </a:r>
                    </a:p>
                  </a:txBody>
                  <a:tcPr marL="68580" marR="68580" anchor="ctr"/>
                </a:tc>
                <a:tc>
                  <a:txBody>
                    <a:bodyPr/>
                    <a:lstStyle/>
                    <a:p>
                      <a:pPr algn="ctr"/>
                      <a:r>
                        <a:rPr lang="en-US" sz="2000" dirty="0">
                          <a:latin typeface="Franklin Gothic Medium" panose="020B0603020102020204" pitchFamily="34" charset="0"/>
                        </a:rPr>
                        <a:t> 3.2</a:t>
                      </a:r>
                    </a:p>
                  </a:txBody>
                  <a:tcPr marL="68580" marR="68580" anchor="ctr"/>
                </a:tc>
                <a:extLst>
                  <a:ext uri="{0D108BD9-81ED-4DB2-BD59-A6C34878D82A}">
                    <a16:rowId xmlns:a16="http://schemas.microsoft.com/office/drawing/2014/main" val="823467776"/>
                  </a:ext>
                </a:extLst>
              </a:tr>
              <a:tr h="604434">
                <a:tc>
                  <a:txBody>
                    <a:bodyPr/>
                    <a:lstStyle/>
                    <a:p>
                      <a:r>
                        <a:rPr lang="en-US" sz="2000" dirty="0">
                          <a:latin typeface="Franklin Gothic Medium" panose="020B0603020102020204" pitchFamily="34" charset="0"/>
                        </a:rPr>
                        <a:t>Casino Funds</a:t>
                      </a:r>
                    </a:p>
                  </a:txBody>
                  <a:tcPr marL="68580" marR="68580" anchor="ctr"/>
                </a:tc>
                <a:tc>
                  <a:txBody>
                    <a:bodyPr/>
                    <a:lstStyle/>
                    <a:p>
                      <a:pPr algn="ctr"/>
                      <a:r>
                        <a:rPr lang="en-US" sz="2000" dirty="0">
                          <a:latin typeface="Franklin Gothic Medium" panose="020B0603020102020204" pitchFamily="34" charset="0"/>
                        </a:rPr>
                        <a:t>  -</a:t>
                      </a:r>
                    </a:p>
                  </a:txBody>
                  <a:tcPr marL="68580" marR="68580" anchor="ctr"/>
                </a:tc>
                <a:tc>
                  <a:txBody>
                    <a:bodyPr/>
                    <a:lstStyle/>
                    <a:p>
                      <a:pPr algn="ctr"/>
                      <a:r>
                        <a:rPr lang="en-US" sz="2000" dirty="0">
                          <a:latin typeface="Franklin Gothic Medium" panose="020B0603020102020204" pitchFamily="34" charset="0"/>
                        </a:rPr>
                        <a:t> -</a:t>
                      </a:r>
                    </a:p>
                  </a:txBody>
                  <a:tcPr marL="68580" marR="68580" anchor="ctr"/>
                </a:tc>
                <a:tc>
                  <a:txBody>
                    <a:bodyPr/>
                    <a:lstStyle/>
                    <a:p>
                      <a:pPr algn="ctr"/>
                      <a:r>
                        <a:rPr lang="en-US" sz="2000" dirty="0">
                          <a:latin typeface="Franklin Gothic Medium" panose="020B0603020102020204" pitchFamily="34" charset="0"/>
                        </a:rPr>
                        <a:t>0.3</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a:t>
                      </a:r>
                    </a:p>
                  </a:txBody>
                  <a:tcPr marL="68580" marR="68580" anchor="ctr"/>
                </a:tc>
                <a:tc>
                  <a:txBody>
                    <a:bodyPr/>
                    <a:lstStyle/>
                    <a:p>
                      <a:pPr algn="ctr"/>
                      <a:r>
                        <a:rPr lang="en-US" sz="2000" dirty="0">
                          <a:latin typeface="Franklin Gothic Medium" panose="020B0603020102020204" pitchFamily="34" charset="0"/>
                        </a:rPr>
                        <a:t> 0.3</a:t>
                      </a:r>
                    </a:p>
                  </a:txBody>
                  <a:tcPr marL="68580" marR="68580" anchor="ctr"/>
                </a:tc>
                <a:extLst>
                  <a:ext uri="{0D108BD9-81ED-4DB2-BD59-A6C34878D82A}">
                    <a16:rowId xmlns:a16="http://schemas.microsoft.com/office/drawing/2014/main" val="3199560772"/>
                  </a:ext>
                </a:extLst>
              </a:tr>
              <a:tr h="604434">
                <a:tc>
                  <a:txBody>
                    <a:bodyPr/>
                    <a:lstStyle/>
                    <a:p>
                      <a:r>
                        <a:rPr lang="en-US" sz="2000" dirty="0">
                          <a:latin typeface="Franklin Gothic Medium" panose="020B0603020102020204" pitchFamily="34" charset="0"/>
                        </a:rPr>
                        <a:t>Transfer (Spend)</a:t>
                      </a:r>
                    </a:p>
                  </a:txBody>
                  <a:tcPr marL="68580" marR="68580" anchor="ctr"/>
                </a:tc>
                <a:tc>
                  <a:txBody>
                    <a:bodyPr/>
                    <a:lstStyle/>
                    <a:p>
                      <a:pPr algn="ctr"/>
                      <a:r>
                        <a:rPr lang="en-US" sz="2000" dirty="0">
                          <a:latin typeface="Franklin Gothic Medium" panose="020B0603020102020204" pitchFamily="34" charset="0"/>
                        </a:rPr>
                        <a:t>  (1.5)</a:t>
                      </a:r>
                    </a:p>
                  </a:txBody>
                  <a:tcPr marL="68580" marR="68580" anchor="ctr"/>
                </a:tc>
                <a:tc>
                  <a:txBody>
                    <a:bodyPr/>
                    <a:lstStyle/>
                    <a:p>
                      <a:pPr algn="ctr"/>
                      <a:r>
                        <a:rPr lang="en-US" sz="2000" dirty="0">
                          <a:latin typeface="Franklin Gothic Medium" panose="020B0603020102020204" pitchFamily="34" charset="0"/>
                        </a:rPr>
                        <a:t>  (1.5)</a:t>
                      </a:r>
                    </a:p>
                  </a:txBody>
                  <a:tcPr marL="68580" marR="68580" anchor="ctr"/>
                </a:tc>
                <a:tc>
                  <a:txBody>
                    <a:bodyPr/>
                    <a:lstStyle/>
                    <a:p>
                      <a:pPr algn="ctr"/>
                      <a:r>
                        <a:rPr lang="en-US" sz="2000" dirty="0">
                          <a:latin typeface="Franklin Gothic Medium" panose="020B0603020102020204" pitchFamily="34" charset="0"/>
                        </a:rPr>
                        <a:t>(0.1)</a:t>
                      </a:r>
                    </a:p>
                  </a:txBody>
                  <a:tcPr marL="68580" marR="68580" anchor="ctr"/>
                </a:tc>
                <a:tc>
                  <a:txBody>
                    <a:bodyPr/>
                    <a:lstStyle/>
                    <a:p>
                      <a:pPr algn="ctr"/>
                      <a:r>
                        <a:rPr lang="en-US" sz="2000" dirty="0">
                          <a:latin typeface="Franklin Gothic Medium" panose="020B0603020102020204" pitchFamily="34" charset="0"/>
                        </a:rPr>
                        <a:t>(0.3)</a:t>
                      </a:r>
                    </a:p>
                  </a:txBody>
                  <a:tcPr marL="68580" marR="68580" anchor="ctr"/>
                </a:tc>
                <a:tc>
                  <a:txBody>
                    <a:bodyPr/>
                    <a:lstStyle/>
                    <a:p>
                      <a:pPr algn="ctr"/>
                      <a:r>
                        <a:rPr lang="en-US" sz="2000" dirty="0">
                          <a:latin typeface="Franklin Gothic Medium" panose="020B0603020102020204" pitchFamily="34" charset="0"/>
                        </a:rPr>
                        <a:t>(0.1)</a:t>
                      </a:r>
                    </a:p>
                  </a:txBody>
                  <a:tcPr marL="68580" marR="68580" anchor="ctr"/>
                </a:tc>
                <a:tc>
                  <a:txBody>
                    <a:bodyPr/>
                    <a:lstStyle/>
                    <a:p>
                      <a:pPr algn="ctr"/>
                      <a:r>
                        <a:rPr lang="en-US" sz="2000" dirty="0">
                          <a:latin typeface="Franklin Gothic Medium" panose="020B0603020102020204" pitchFamily="34" charset="0"/>
                        </a:rPr>
                        <a:t>(3.5)</a:t>
                      </a:r>
                    </a:p>
                  </a:txBody>
                  <a:tcPr marL="68580" marR="68580" anchor="ctr"/>
                </a:tc>
                <a:extLst>
                  <a:ext uri="{0D108BD9-81ED-4DB2-BD59-A6C34878D82A}">
                    <a16:rowId xmlns:a16="http://schemas.microsoft.com/office/drawing/2014/main" val="2918661611"/>
                  </a:ext>
                </a:extLst>
              </a:tr>
              <a:tr h="604434">
                <a:tc>
                  <a:txBody>
                    <a:bodyPr/>
                    <a:lstStyle/>
                    <a:p>
                      <a:r>
                        <a:rPr lang="en-US" sz="2000" b="1" dirty="0">
                          <a:latin typeface="Franklin Gothic Medium" panose="020B0603020102020204" pitchFamily="34" charset="0"/>
                        </a:rPr>
                        <a:t>4/30/21 Balance</a:t>
                      </a:r>
                    </a:p>
                  </a:txBody>
                  <a:tcPr marL="68580" marR="68580" anchor="ctr"/>
                </a:tc>
                <a:tc>
                  <a:txBody>
                    <a:bodyPr/>
                    <a:lstStyle/>
                    <a:p>
                      <a:pPr algn="ctr"/>
                      <a:r>
                        <a:rPr lang="en-US" sz="2000" b="1" dirty="0">
                          <a:latin typeface="Franklin Gothic Medium" panose="020B0603020102020204" pitchFamily="34" charset="0"/>
                        </a:rPr>
                        <a:t>$3.8</a:t>
                      </a:r>
                    </a:p>
                  </a:txBody>
                  <a:tcPr marL="68580" marR="68580" anchor="ctr"/>
                </a:tc>
                <a:tc>
                  <a:txBody>
                    <a:bodyPr/>
                    <a:lstStyle/>
                    <a:p>
                      <a:pPr algn="ctr"/>
                      <a:r>
                        <a:rPr lang="en-US" sz="2000" b="1" dirty="0">
                          <a:latin typeface="Franklin Gothic Medium" panose="020B0603020102020204" pitchFamily="34" charset="0"/>
                        </a:rPr>
                        <a:t>$1.0</a:t>
                      </a:r>
                    </a:p>
                  </a:txBody>
                  <a:tcPr marL="68580" marR="68580" anchor="ctr"/>
                </a:tc>
                <a:tc>
                  <a:txBody>
                    <a:bodyPr/>
                    <a:lstStyle/>
                    <a:p>
                      <a:pPr algn="ctr"/>
                      <a:r>
                        <a:rPr lang="en-US" sz="2000" b="1" dirty="0">
                          <a:latin typeface="Franklin Gothic Medium" panose="020B0603020102020204" pitchFamily="34" charset="0"/>
                        </a:rPr>
                        <a:t>$0.2</a:t>
                      </a:r>
                    </a:p>
                  </a:txBody>
                  <a:tcPr marL="68580" marR="68580" anchor="ctr"/>
                </a:tc>
                <a:tc>
                  <a:txBody>
                    <a:bodyPr/>
                    <a:lstStyle/>
                    <a:p>
                      <a:pPr algn="ctr"/>
                      <a:r>
                        <a:rPr lang="en-US" sz="2000" b="1" dirty="0">
                          <a:latin typeface="Franklin Gothic Medium" panose="020B0603020102020204" pitchFamily="34" charset="0"/>
                        </a:rPr>
                        <a:t>$0.5</a:t>
                      </a:r>
                    </a:p>
                  </a:txBody>
                  <a:tcPr marL="68580" marR="68580" anchor="ctr"/>
                </a:tc>
                <a:tc>
                  <a:txBody>
                    <a:bodyPr/>
                    <a:lstStyle/>
                    <a:p>
                      <a:pPr algn="ctr"/>
                      <a:r>
                        <a:rPr lang="en-US" sz="2000" b="1" dirty="0">
                          <a:latin typeface="Franklin Gothic Medium" panose="020B0603020102020204" pitchFamily="34" charset="0"/>
                        </a:rPr>
                        <a:t>$0.1</a:t>
                      </a:r>
                    </a:p>
                  </a:txBody>
                  <a:tcPr marL="68580" marR="68580" anchor="ctr"/>
                </a:tc>
                <a:tc>
                  <a:txBody>
                    <a:bodyPr/>
                    <a:lstStyle/>
                    <a:p>
                      <a:pPr algn="ctr"/>
                      <a:r>
                        <a:rPr lang="en-US" sz="2000" b="1" dirty="0">
                          <a:latin typeface="Franklin Gothic Medium" panose="020B0603020102020204" pitchFamily="34" charset="0"/>
                        </a:rPr>
                        <a:t>$5.6</a:t>
                      </a:r>
                    </a:p>
                  </a:txBody>
                  <a:tcPr marL="68580" marR="68580" anchor="ctr"/>
                </a:tc>
                <a:extLst>
                  <a:ext uri="{0D108BD9-81ED-4DB2-BD59-A6C34878D82A}">
                    <a16:rowId xmlns:a16="http://schemas.microsoft.com/office/drawing/2014/main" val="1901422235"/>
                  </a:ext>
                </a:extLst>
              </a:tr>
            </a:tbl>
          </a:graphicData>
        </a:graphic>
      </p:graphicFrame>
    </p:spTree>
    <p:extLst>
      <p:ext uri="{BB962C8B-B14F-4D97-AF65-F5344CB8AC3E}">
        <p14:creationId xmlns:p14="http://schemas.microsoft.com/office/powerpoint/2010/main" val="1646444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04C8E-759C-4538-9575-26595E557F40}"/>
              </a:ext>
            </a:extLst>
          </p:cNvPr>
          <p:cNvSpPr>
            <a:spLocks noGrp="1"/>
          </p:cNvSpPr>
          <p:nvPr>
            <p:ph type="title"/>
          </p:nvPr>
        </p:nvSpPr>
        <p:spPr>
          <a:xfrm>
            <a:off x="367903" y="43533"/>
            <a:ext cx="8408193" cy="584865"/>
          </a:xfrm>
        </p:spPr>
        <p:txBody>
          <a:bodyPr vert="horz" lIns="91440" tIns="45720" rIns="91440" bIns="45720" rtlCol="0" anchor="ctr">
            <a:normAutofit fontScale="90000"/>
          </a:bodyPr>
          <a:lstStyle/>
          <a:p>
            <a:pPr algn="ctr" defTabSz="914400"/>
            <a:r>
              <a:rPr lang="en-US" sz="2800" kern="1200" dirty="0">
                <a:latin typeface="+mj-lt"/>
                <a:ea typeface="+mj-ea"/>
                <a:cs typeface="+mj-cs"/>
              </a:rPr>
              <a:t>Reserves 4/30/21 unaudited estimate</a:t>
            </a:r>
            <a:br>
              <a:rPr lang="en-US" sz="2800" kern="1200" dirty="0">
                <a:latin typeface="+mj-lt"/>
                <a:ea typeface="+mj-ea"/>
                <a:cs typeface="+mj-cs"/>
              </a:rPr>
            </a:br>
            <a:r>
              <a:rPr lang="en-US" sz="2000" b="1" dirty="0">
                <a:solidFill>
                  <a:srgbClr val="000000"/>
                </a:solidFill>
                <a:latin typeface="Franklin Gothic Medium" panose="020B0603020102020204" pitchFamily="34" charset="0"/>
              </a:rPr>
              <a:t>(in </a:t>
            </a:r>
            <a:r>
              <a:rPr lang="en-US" sz="2000" b="1" dirty="0" err="1">
                <a:solidFill>
                  <a:srgbClr val="000000"/>
                </a:solidFill>
                <a:latin typeface="Franklin Gothic Medium" panose="020B0603020102020204" pitchFamily="34" charset="0"/>
              </a:rPr>
              <a:t>ooo’s</a:t>
            </a:r>
            <a:r>
              <a:rPr lang="en-US" sz="2000" b="1" dirty="0">
                <a:solidFill>
                  <a:srgbClr val="000000"/>
                </a:solidFill>
                <a:latin typeface="Franklin Gothic Medium" panose="020B0603020102020204" pitchFamily="34" charset="0"/>
              </a:rPr>
              <a:t>)</a:t>
            </a:r>
            <a:endParaRPr lang="en-US" sz="2800" kern="1200" dirty="0">
              <a:latin typeface="+mj-lt"/>
              <a:ea typeface="+mj-ea"/>
              <a:cs typeface="+mj-cs"/>
            </a:endParaRPr>
          </a:p>
        </p:txBody>
      </p:sp>
      <p:graphicFrame>
        <p:nvGraphicFramePr>
          <p:cNvPr id="4" name="Table 3">
            <a:extLst>
              <a:ext uri="{FF2B5EF4-FFF2-40B4-BE49-F238E27FC236}">
                <a16:creationId xmlns:a16="http://schemas.microsoft.com/office/drawing/2014/main" id="{56339740-C4C2-4E66-9638-BF57A372FE54}"/>
              </a:ext>
            </a:extLst>
          </p:cNvPr>
          <p:cNvGraphicFramePr>
            <a:graphicFrameLocks noGrp="1"/>
          </p:cNvGraphicFramePr>
          <p:nvPr>
            <p:extLst>
              <p:ext uri="{D42A27DB-BD31-4B8C-83A1-F6EECF244321}">
                <p14:modId xmlns:p14="http://schemas.microsoft.com/office/powerpoint/2010/main" val="2458529625"/>
              </p:ext>
            </p:extLst>
          </p:nvPr>
        </p:nvGraphicFramePr>
        <p:xfrm>
          <a:off x="109057" y="654527"/>
          <a:ext cx="8939149" cy="6132711"/>
        </p:xfrm>
        <a:graphic>
          <a:graphicData uri="http://schemas.openxmlformats.org/drawingml/2006/table">
            <a:tbl>
              <a:tblPr firstRow="1" bandRow="1">
                <a:tableStyleId>{5C22544A-7EE6-4342-B048-85BDC9FD1C3A}</a:tableStyleId>
              </a:tblPr>
              <a:tblGrid>
                <a:gridCol w="3559176">
                  <a:extLst>
                    <a:ext uri="{9D8B030D-6E8A-4147-A177-3AD203B41FA5}">
                      <a16:colId xmlns:a16="http://schemas.microsoft.com/office/drawing/2014/main" val="1394482498"/>
                    </a:ext>
                  </a:extLst>
                </a:gridCol>
                <a:gridCol w="1180214">
                  <a:extLst>
                    <a:ext uri="{9D8B030D-6E8A-4147-A177-3AD203B41FA5}">
                      <a16:colId xmlns:a16="http://schemas.microsoft.com/office/drawing/2014/main" val="3016120161"/>
                    </a:ext>
                  </a:extLst>
                </a:gridCol>
                <a:gridCol w="1277099">
                  <a:extLst>
                    <a:ext uri="{9D8B030D-6E8A-4147-A177-3AD203B41FA5}">
                      <a16:colId xmlns:a16="http://schemas.microsoft.com/office/drawing/2014/main" val="3864248913"/>
                    </a:ext>
                  </a:extLst>
                </a:gridCol>
                <a:gridCol w="1319051">
                  <a:extLst>
                    <a:ext uri="{9D8B030D-6E8A-4147-A177-3AD203B41FA5}">
                      <a16:colId xmlns:a16="http://schemas.microsoft.com/office/drawing/2014/main" val="963910479"/>
                    </a:ext>
                  </a:extLst>
                </a:gridCol>
                <a:gridCol w="1603609">
                  <a:extLst>
                    <a:ext uri="{9D8B030D-6E8A-4147-A177-3AD203B41FA5}">
                      <a16:colId xmlns:a16="http://schemas.microsoft.com/office/drawing/2014/main" val="2085935011"/>
                    </a:ext>
                  </a:extLst>
                </a:gridCol>
              </a:tblGrid>
              <a:tr h="476361">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Beginning Balance</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Unaudited Balance</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823467776"/>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4/30/2020</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Additions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Expenditures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4/30/2021</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extLst>
                  <a:ext uri="{0D108BD9-81ED-4DB2-BD59-A6C34878D82A}">
                    <a16:rowId xmlns:a16="http://schemas.microsoft.com/office/drawing/2014/main" val="3199560772"/>
                  </a:ext>
                </a:extLst>
              </a:tr>
              <a:tr h="275344">
                <a:tc>
                  <a:txBody>
                    <a:bodyPr/>
                    <a:lstStyle/>
                    <a:p>
                      <a:pPr algn="l" fontAlgn="b"/>
                      <a:r>
                        <a:rPr lang="en-US" sz="1800" b="0" i="0" u="none" strike="noStrike" dirty="0">
                          <a:solidFill>
                            <a:srgbClr val="000000"/>
                          </a:solidFill>
                          <a:effectLst/>
                          <a:latin typeface="Franklin Gothic Medium" panose="020B0603020102020204" pitchFamily="34" charset="0"/>
                        </a:rPr>
                        <a:t>Major Maintenance &amp; Replacement:</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l" fontAlgn="b"/>
                      <a:r>
                        <a:rPr lang="en-US" sz="1800" b="0" i="0" u="none" strike="noStrike" dirty="0">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18661611"/>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Police Renovation</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(610)</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01422235"/>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a:t>
                      </a:r>
                      <a:r>
                        <a:rPr lang="en-US" sz="1800" b="0" i="0" u="none" strike="noStrike" dirty="0" err="1">
                          <a:solidFill>
                            <a:srgbClr val="000000"/>
                          </a:solidFill>
                          <a:effectLst/>
                          <a:latin typeface="Franklin Gothic Medium" panose="020B0603020102020204" pitchFamily="34" charset="0"/>
                        </a:rPr>
                        <a:t>Northstar</a:t>
                      </a:r>
                      <a:endParaRPr lang="en-US" sz="1800" b="0" i="0" u="none" strike="noStrike" dirty="0">
                        <a:solidFill>
                          <a:srgbClr val="000000"/>
                        </a:solidFill>
                        <a:effectLst/>
                        <a:latin typeface="Franklin Gothic Medium" panose="020B0603020102020204" pitchFamily="34" charset="0"/>
                      </a:endParaRP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(75)</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793735571"/>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Admin Siding-Roof</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(73)</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04362491"/>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Aquatics (Splash Pads, </a:t>
                      </a:r>
                      <a:r>
                        <a:rPr lang="en-US" sz="1800" b="0" i="0" u="none" strike="noStrike" dirty="0" err="1">
                          <a:solidFill>
                            <a:srgbClr val="000000"/>
                          </a:solidFill>
                          <a:effectLst/>
                          <a:latin typeface="Franklin Gothic Medium" panose="020B0603020102020204" pitchFamily="34" charset="0"/>
                        </a:rPr>
                        <a:t>etc</a:t>
                      </a:r>
                      <a:r>
                        <a:rPr lang="en-US" sz="1800" b="0" i="0" u="none" strike="noStrike" dirty="0">
                          <a:solidFill>
                            <a:srgbClr val="000000"/>
                          </a:solidFill>
                          <a:effectLst/>
                          <a:latin typeface="Franklin Gothic Medium" panose="020B0603020102020204" pitchFamily="34" charset="0"/>
                        </a:rPr>
                        <a:t>)</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(50)</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58501643"/>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Yacht Club + Beach Club</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(40)</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86657525"/>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Racquet Sports Sidewalks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(65)</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625787923"/>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Tractor for Ditch Maintenance</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(150)</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0648689"/>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Rough Mower</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(67)</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78704656"/>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Police Vehicles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(90)</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04903692"/>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       Playground Equipment/Other</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(253)</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endParaRPr lang="en-US" sz="1800" b="0" i="0" u="none" strike="noStrike" dirty="0">
                        <a:solidFill>
                          <a:srgbClr val="000000"/>
                        </a:solidFill>
                        <a:effectLst/>
                        <a:latin typeface="Franklin Gothic Medium" panose="020B0603020102020204" pitchFamily="34" charset="0"/>
                      </a:endParaRP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92904026"/>
                  </a:ext>
                </a:extLst>
              </a:tr>
              <a:tr h="240183">
                <a:tc>
                  <a:txBody>
                    <a:bodyPr/>
                    <a:lstStyle/>
                    <a:p>
                      <a:pPr algn="l" fontAlgn="b"/>
                      <a:r>
                        <a:rPr lang="en-US" sz="1800" b="1" i="0" u="none" strike="noStrike" dirty="0">
                          <a:solidFill>
                            <a:srgbClr val="000000"/>
                          </a:solidFill>
                          <a:effectLst/>
                          <a:latin typeface="Franklin Gothic Medium" panose="020B0603020102020204" pitchFamily="34" charset="0"/>
                        </a:rPr>
                        <a:t>                   Total</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3,481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1,845</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(1,473)</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3,853</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237541083"/>
                  </a:ext>
                </a:extLst>
              </a:tr>
              <a:tr h="240183">
                <a:tc>
                  <a:txBody>
                    <a:bodyPr/>
                    <a:lstStyle/>
                    <a:p>
                      <a:pPr algn="l" fontAlgn="b"/>
                      <a:r>
                        <a:rPr lang="en-US" sz="1800" b="0" i="0" u="none" strike="noStrike">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53002767"/>
                  </a:ext>
                </a:extLst>
              </a:tr>
              <a:tr h="240183">
                <a:tc>
                  <a:txBody>
                    <a:bodyPr/>
                    <a:lstStyle/>
                    <a:p>
                      <a:pPr algn="l" fontAlgn="b"/>
                      <a:r>
                        <a:rPr lang="en-US" sz="1800" b="0" i="0" u="none" strike="noStrike">
                          <a:solidFill>
                            <a:srgbClr val="000000"/>
                          </a:solidFill>
                          <a:effectLst/>
                          <a:latin typeface="Franklin Gothic Medium" panose="020B0603020102020204" pitchFamily="34" charset="0"/>
                        </a:rPr>
                        <a:t>Bulkheads &amp; Waterways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1,653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920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(1,559)</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1,014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16989499"/>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Roads</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0</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326</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(110)</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216</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34877057"/>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Drainage</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506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258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(296)</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468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534395"/>
                  </a:ext>
                </a:extLst>
              </a:tr>
              <a:tr h="240183">
                <a:tc>
                  <a:txBody>
                    <a:bodyPr/>
                    <a:lstStyle/>
                    <a:p>
                      <a:pPr algn="l" fontAlgn="b"/>
                      <a:r>
                        <a:rPr lang="en-US" sz="1800" b="0" i="0" u="none" strike="noStrike" dirty="0">
                          <a:solidFill>
                            <a:srgbClr val="000000"/>
                          </a:solidFill>
                          <a:effectLst/>
                          <a:latin typeface="Franklin Gothic Medium" panose="020B0603020102020204" pitchFamily="34" charset="0"/>
                        </a:rPr>
                        <a:t>New Capital</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0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168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(66)</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102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80010029"/>
                  </a:ext>
                </a:extLst>
              </a:tr>
              <a:tr h="240183">
                <a:tc>
                  <a:txBody>
                    <a:bodyPr/>
                    <a:lstStyle/>
                    <a:p>
                      <a:pPr algn="l" fontAlgn="b"/>
                      <a:r>
                        <a:rPr lang="en-US" sz="1800" b="0" i="0" u="none" strike="noStrike">
                          <a:solidFill>
                            <a:srgbClr val="000000"/>
                          </a:solidFill>
                          <a:effectLst/>
                          <a:latin typeface="Franklin Gothic Medium" panose="020B0603020102020204" pitchFamily="34" charset="0"/>
                        </a:rPr>
                        <a:t> </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0"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430071085"/>
                  </a:ext>
                </a:extLst>
              </a:tr>
              <a:tr h="240183">
                <a:tc>
                  <a:txBody>
                    <a:bodyPr/>
                    <a:lstStyle/>
                    <a:p>
                      <a:pPr algn="l" fontAlgn="b"/>
                      <a:r>
                        <a:rPr lang="en-US" sz="1800" b="1" i="0" u="none" strike="noStrike" dirty="0">
                          <a:solidFill>
                            <a:srgbClr val="000000"/>
                          </a:solidFill>
                          <a:effectLst/>
                          <a:latin typeface="Franklin Gothic Medium" panose="020B0603020102020204" pitchFamily="34" charset="0"/>
                        </a:rPr>
                        <a:t>TOTAL 4/30/21</a:t>
                      </a:r>
                    </a:p>
                  </a:txBody>
                  <a:tcPr marL="4651" marR="4651" marT="4651" marB="0" anchor="b">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5,640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3,517 </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(3,571)</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b"/>
                      <a:r>
                        <a:rPr lang="en-US" sz="1800" b="1" i="0" u="none" strike="noStrike" dirty="0">
                          <a:solidFill>
                            <a:srgbClr val="000000"/>
                          </a:solidFill>
                          <a:effectLst/>
                          <a:latin typeface="Franklin Gothic Medium" panose="020B0603020102020204" pitchFamily="34" charset="0"/>
                        </a:rPr>
                        <a:t>  5,653</a:t>
                      </a:r>
                    </a:p>
                  </a:txBody>
                  <a:tcPr marL="4651" marR="4651" marT="4651" marB="0" anchor="ctr">
                    <a:lnL w="12700" cap="flat" cmpd="sng" algn="ctr">
                      <a:solidFill>
                        <a:schemeClr val="accent1">
                          <a:lumMod val="20000"/>
                          <a:lumOff val="80000"/>
                        </a:schemeClr>
                      </a:solidFill>
                      <a:prstDash val="solid"/>
                      <a:round/>
                      <a:headEnd type="none" w="med" len="med"/>
                      <a:tailEnd type="none" w="med" len="med"/>
                    </a:lnL>
                    <a:lnR w="12700" cap="flat" cmpd="sng" algn="ctr">
                      <a:solidFill>
                        <a:schemeClr val="accent1">
                          <a:lumMod val="20000"/>
                          <a:lumOff val="80000"/>
                        </a:schemeClr>
                      </a:solidFill>
                      <a:prstDash val="solid"/>
                      <a:round/>
                      <a:headEnd type="none" w="med" len="med"/>
                      <a:tailEnd type="none" w="med" len="med"/>
                    </a:lnR>
                    <a:lnT w="12700" cap="flat" cmpd="sng" algn="ctr">
                      <a:solidFill>
                        <a:schemeClr val="accent1">
                          <a:lumMod val="20000"/>
                          <a:lumOff val="80000"/>
                        </a:schemeClr>
                      </a:solidFill>
                      <a:prstDash val="solid"/>
                      <a:round/>
                      <a:headEnd type="none" w="med" len="med"/>
                      <a:tailEnd type="none" w="med" len="med"/>
                    </a:lnT>
                    <a:lnB w="12700"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353093010"/>
                  </a:ext>
                </a:extLst>
              </a:tr>
            </a:tbl>
          </a:graphicData>
        </a:graphic>
      </p:graphicFrame>
    </p:spTree>
    <p:extLst>
      <p:ext uri="{BB962C8B-B14F-4D97-AF65-F5344CB8AC3E}">
        <p14:creationId xmlns:p14="http://schemas.microsoft.com/office/powerpoint/2010/main" val="3584483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2" name="Picture 2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4" name="Straight Connector 2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8" name="Rectangle 27">
            <a:extLst>
              <a:ext uri="{FF2B5EF4-FFF2-40B4-BE49-F238E27FC236}">
                <a16:creationId xmlns:a16="http://schemas.microsoft.com/office/drawing/2014/main" id="{8BC298DB-2D5C-40A1-9A78-6B4A12198A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5C2355B-7CE9-4192-9142-A41CA0A0C0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Title 12"/>
          <p:cNvSpPr>
            <a:spLocks noGrp="1"/>
          </p:cNvSpPr>
          <p:nvPr>
            <p:ph type="title"/>
          </p:nvPr>
        </p:nvSpPr>
        <p:spPr>
          <a:xfrm>
            <a:off x="4938900" y="967167"/>
            <a:ext cx="3113479" cy="2374516"/>
          </a:xfrm>
        </p:spPr>
        <p:txBody>
          <a:bodyPr vert="horz" lIns="91440" tIns="45720" rIns="91440" bIns="0" rtlCol="0" anchor="b">
            <a:normAutofit/>
          </a:bodyPr>
          <a:lstStyle/>
          <a:p>
            <a:pPr defTabSz="914400"/>
            <a:r>
              <a:rPr lang="en-US" sz="4200"/>
              <a:t>Public Comments</a:t>
            </a:r>
          </a:p>
        </p:txBody>
      </p:sp>
      <p:pic>
        <p:nvPicPr>
          <p:cNvPr id="17" name="Graphic 16" descr="Chat">
            <a:extLst>
              <a:ext uri="{FF2B5EF4-FFF2-40B4-BE49-F238E27FC236}">
                <a16:creationId xmlns:a16="http://schemas.microsoft.com/office/drawing/2014/main" id="{C6628076-1485-4C57-AED5-A7C36F4A392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47521" y="1275798"/>
            <a:ext cx="3720332" cy="3720332"/>
          </a:xfrm>
          <a:prstGeom prst="rect">
            <a:avLst/>
          </a:prstGeom>
        </p:spPr>
      </p:pic>
      <p:cxnSp>
        <p:nvCxnSpPr>
          <p:cNvPr id="32" name="Straight Connector 31">
            <a:extLst>
              <a:ext uri="{FF2B5EF4-FFF2-40B4-BE49-F238E27FC236}">
                <a16:creationId xmlns:a16="http://schemas.microsoft.com/office/drawing/2014/main" id="{06D05ED8-39E4-42F8-92CB-704C2BD0D2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34735" y="3526496"/>
            <a:ext cx="3112448"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4" name="Picture 33">
            <a:extLst>
              <a:ext uri="{FF2B5EF4-FFF2-40B4-BE49-F238E27FC236}">
                <a16:creationId xmlns:a16="http://schemas.microsoft.com/office/drawing/2014/main" id="{45CE2E7C-6AA3-4710-825D-4CDDF788C7B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6" name="Straight Connector 35">
            <a:extLst>
              <a:ext uri="{FF2B5EF4-FFF2-40B4-BE49-F238E27FC236}">
                <a16:creationId xmlns:a16="http://schemas.microsoft.com/office/drawing/2014/main" id="{3256C6C3-0EDC-4651-AB37-9F26CFAA6C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431667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154C4-90CB-4EA4-BA6D-89E08A091DC7}"/>
              </a:ext>
            </a:extLst>
          </p:cNvPr>
          <p:cNvSpPr txBox="1"/>
          <p:nvPr/>
        </p:nvSpPr>
        <p:spPr>
          <a:xfrm>
            <a:off x="545374" y="90420"/>
            <a:ext cx="8053251" cy="5878532"/>
          </a:xfrm>
          <a:prstGeom prst="rect">
            <a:avLst/>
          </a:prstGeom>
          <a:solidFill>
            <a:srgbClr val="D4D1CC"/>
          </a:solidFill>
        </p:spPr>
        <p:txBody>
          <a:bodyPr wrap="square" rtlCol="0">
            <a:spAutoFit/>
          </a:bodyPr>
          <a:lstStyle/>
          <a:p>
            <a:pPr algn="ctr"/>
            <a:r>
              <a:rPr lang="en-US" sz="3200" dirty="0">
                <a:latin typeface="+mj-lt"/>
              </a:rPr>
              <a:t>CAPITAL PURCHASE REQUESTS</a:t>
            </a:r>
          </a:p>
          <a:p>
            <a:pPr algn="ctr"/>
            <a:endParaRPr lang="en-US" sz="3200" dirty="0">
              <a:latin typeface="+mj-lt"/>
            </a:endParaRPr>
          </a:p>
          <a:p>
            <a:r>
              <a:rPr lang="en-US" sz="2400" dirty="0">
                <a:effectLst/>
                <a:ea typeface="Calibri" panose="020F0502020204030204" pitchFamily="34" charset="0"/>
                <a:cs typeface="Times New Roman" panose="02020603050405020304" pitchFamily="18" charset="0"/>
              </a:rPr>
              <a:t>Public Works –</a:t>
            </a:r>
          </a:p>
          <a:p>
            <a:r>
              <a:rPr lang="en-US" sz="2400" dirty="0">
                <a:effectLst/>
                <a:ea typeface="Calibri" panose="020F0502020204030204" pitchFamily="34" charset="0"/>
                <a:cs typeface="Times New Roman" panose="02020603050405020304" pitchFamily="18" charset="0"/>
              </a:rPr>
              <a:t>Ventrac MA900 Boom Mower</a:t>
            </a:r>
          </a:p>
          <a:p>
            <a:r>
              <a:rPr lang="en-US" sz="2400" dirty="0">
                <a:effectLst/>
                <a:ea typeface="Calibri" panose="020F0502020204030204" pitchFamily="34" charset="0"/>
                <a:cs typeface="Times New Roman" panose="02020603050405020304" pitchFamily="18" charset="0"/>
              </a:rPr>
              <a:t>2021 Ford Explorer 4WD XLT</a:t>
            </a:r>
          </a:p>
          <a:p>
            <a:r>
              <a:rPr lang="en-US" sz="2400" dirty="0">
                <a:effectLst/>
                <a:ea typeface="Calibri" panose="020F0502020204030204" pitchFamily="34" charset="0"/>
                <a:cs typeface="Times New Roman" panose="02020603050405020304" pitchFamily="18" charset="0"/>
              </a:rPr>
              <a:t>2021 Ford Transit T350 HD</a:t>
            </a:r>
          </a:p>
          <a:p>
            <a:r>
              <a:rPr lang="en-US" sz="2400" dirty="0">
                <a:effectLst/>
                <a:ea typeface="Calibri" panose="020F0502020204030204" pitchFamily="34" charset="0"/>
                <a:cs typeface="Times New Roman" panose="02020603050405020304" pitchFamily="18" charset="0"/>
              </a:rPr>
              <a:t>2022 Ford F250 </a:t>
            </a:r>
            <a:r>
              <a:rPr lang="en-US" sz="2400" dirty="0" err="1">
                <a:effectLst/>
                <a:ea typeface="Calibri" panose="020F0502020204030204" pitchFamily="34" charset="0"/>
                <a:cs typeface="Times New Roman" panose="02020603050405020304" pitchFamily="18" charset="0"/>
              </a:rPr>
              <a:t>Crewcab</a:t>
            </a:r>
            <a:r>
              <a:rPr lang="en-US" sz="2400" dirty="0">
                <a:effectLst/>
                <a:ea typeface="Calibri" panose="020F0502020204030204" pitchFamily="34" charset="0"/>
                <a:cs typeface="Times New Roman" panose="02020603050405020304" pitchFamily="18" charset="0"/>
              </a:rPr>
              <a:t> 4WD Truck</a:t>
            </a:r>
          </a:p>
          <a:p>
            <a:r>
              <a:rPr lang="en-US" sz="2400" dirty="0">
                <a:effectLst/>
                <a:ea typeface="Calibri" panose="020F0502020204030204" pitchFamily="34" charset="0"/>
                <a:cs typeface="Times New Roman" panose="02020603050405020304" pitchFamily="18" charset="0"/>
              </a:rPr>
              <a:t>2022 Ford F550 Dump Truck</a:t>
            </a:r>
          </a:p>
          <a:p>
            <a:r>
              <a:rPr lang="en-US" sz="2400" dirty="0">
                <a:effectLst/>
                <a:ea typeface="Calibri" panose="020F0502020204030204" pitchFamily="34" charset="0"/>
                <a:cs typeface="Times New Roman" panose="02020603050405020304" pitchFamily="18" charset="0"/>
              </a:rPr>
              <a:t>2022 Ford F550 Dump Truck</a:t>
            </a:r>
          </a:p>
          <a:p>
            <a:r>
              <a:rPr lang="en-US" sz="2400" dirty="0">
                <a:effectLst/>
                <a:ea typeface="Calibri" panose="020F0502020204030204" pitchFamily="34" charset="0"/>
                <a:cs typeface="Times New Roman" panose="02020603050405020304" pitchFamily="18" charset="0"/>
              </a:rPr>
              <a:t>2022 Ford F250 </a:t>
            </a:r>
            <a:r>
              <a:rPr lang="en-US" sz="2400" dirty="0" err="1">
                <a:effectLst/>
                <a:ea typeface="Calibri" panose="020F0502020204030204" pitchFamily="34" charset="0"/>
                <a:cs typeface="Times New Roman" panose="02020603050405020304" pitchFamily="18" charset="0"/>
              </a:rPr>
              <a:t>Crewcab</a:t>
            </a:r>
            <a:r>
              <a:rPr lang="en-US" sz="2400" dirty="0">
                <a:effectLst/>
                <a:ea typeface="Calibri" panose="020F0502020204030204" pitchFamily="34" charset="0"/>
                <a:cs typeface="Times New Roman" panose="02020603050405020304" pitchFamily="18" charset="0"/>
              </a:rPr>
              <a:t> 4WD Truck</a:t>
            </a:r>
          </a:p>
          <a:p>
            <a:endParaRPr lang="en-US" sz="2400" dirty="0">
              <a:ea typeface="Calibri" panose="020F0502020204030204" pitchFamily="34" charset="0"/>
              <a:cs typeface="Times New Roman" panose="02020603050405020304" pitchFamily="18" charset="0"/>
            </a:endParaRPr>
          </a:p>
          <a:p>
            <a:r>
              <a:rPr lang="en-US" sz="2400" dirty="0">
                <a:cs typeface="Times New Roman" panose="02020603050405020304" pitchFamily="18" charset="0"/>
              </a:rPr>
              <a:t>Recap –</a:t>
            </a:r>
          </a:p>
          <a:p>
            <a:r>
              <a:rPr lang="en-US" sz="2400" dirty="0">
                <a:cs typeface="Times New Roman" panose="02020603050405020304" pitchFamily="18" charset="0"/>
              </a:rPr>
              <a:t>We have eliminated 7 trucks from our fleet</a:t>
            </a:r>
          </a:p>
          <a:p>
            <a:pPr marL="457200" indent="-230188">
              <a:buFont typeface="Wingdings" panose="05000000000000000000" pitchFamily="2" charset="2"/>
              <a:buChar char="Ø"/>
            </a:pPr>
            <a:r>
              <a:rPr lang="en-US" sz="2400" dirty="0">
                <a:cs typeface="Times New Roman" panose="02020603050405020304" pitchFamily="18" charset="0"/>
              </a:rPr>
              <a:t>Recognized $53,460 gain from auction</a:t>
            </a:r>
          </a:p>
          <a:p>
            <a:pPr marL="457200" indent="-230188">
              <a:buFont typeface="Wingdings" panose="05000000000000000000" pitchFamily="2" charset="2"/>
              <a:buChar char="Ø"/>
            </a:pPr>
            <a:r>
              <a:rPr lang="en-US" sz="2400" dirty="0">
                <a:cs typeface="Times New Roman" panose="02020603050405020304" pitchFamily="18" charset="0"/>
              </a:rPr>
              <a:t>Annual run rate savings approx. $50,000 - $75,000</a:t>
            </a:r>
            <a:endParaRPr lang="en-US" dirty="0"/>
          </a:p>
        </p:txBody>
      </p:sp>
    </p:spTree>
    <p:extLst>
      <p:ext uri="{BB962C8B-B14F-4D97-AF65-F5344CB8AC3E}">
        <p14:creationId xmlns:p14="http://schemas.microsoft.com/office/powerpoint/2010/main" val="4147714611"/>
      </p:ext>
    </p:extLst>
  </p:cSld>
  <p:clrMapOvr>
    <a:overrideClrMapping bg1="lt1" tx1="dk1" bg2="lt2" tx2="dk2" accent1="accent1" accent2="accent2" accent3="accent3" accent4="accent4" accent5="accent5" accent6="accent6" hlink="hlink" folHlink="folHlink"/>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154C4-90CB-4EA4-BA6D-89E08A091DC7}"/>
              </a:ext>
            </a:extLst>
          </p:cNvPr>
          <p:cNvSpPr txBox="1"/>
          <p:nvPr/>
        </p:nvSpPr>
        <p:spPr>
          <a:xfrm>
            <a:off x="545374" y="90420"/>
            <a:ext cx="8053251" cy="523220"/>
          </a:xfrm>
          <a:prstGeom prst="rect">
            <a:avLst/>
          </a:prstGeom>
          <a:solidFill>
            <a:srgbClr val="D4D1CC"/>
          </a:solidFill>
        </p:spPr>
        <p:txBody>
          <a:bodyPr wrap="square" rtlCol="0">
            <a:spAutoFit/>
          </a:bodyPr>
          <a:lstStyle/>
          <a:p>
            <a:pPr algn="ctr"/>
            <a:r>
              <a:rPr lang="en-US" sz="2800" dirty="0">
                <a:latin typeface="+mj-lt"/>
              </a:rPr>
              <a:t>CAPITAL PURCHASE REQUESTS</a:t>
            </a:r>
          </a:p>
        </p:txBody>
      </p:sp>
      <p:graphicFrame>
        <p:nvGraphicFramePr>
          <p:cNvPr id="5" name="Table 4">
            <a:extLst>
              <a:ext uri="{FF2B5EF4-FFF2-40B4-BE49-F238E27FC236}">
                <a16:creationId xmlns:a16="http://schemas.microsoft.com/office/drawing/2014/main" id="{270FF84C-30A6-4FEF-ABA8-84101647AA26}"/>
              </a:ext>
            </a:extLst>
          </p:cNvPr>
          <p:cNvGraphicFramePr>
            <a:graphicFrameLocks noGrp="1"/>
          </p:cNvGraphicFramePr>
          <p:nvPr>
            <p:extLst>
              <p:ext uri="{D42A27DB-BD31-4B8C-83A1-F6EECF244321}">
                <p14:modId xmlns:p14="http://schemas.microsoft.com/office/powerpoint/2010/main" val="2272027770"/>
              </p:ext>
            </p:extLst>
          </p:nvPr>
        </p:nvGraphicFramePr>
        <p:xfrm>
          <a:off x="91440" y="613640"/>
          <a:ext cx="8961120" cy="6202279"/>
        </p:xfrm>
        <a:graphic>
          <a:graphicData uri="http://schemas.openxmlformats.org/drawingml/2006/table">
            <a:tbl>
              <a:tblPr/>
              <a:tblGrid>
                <a:gridCol w="1137187">
                  <a:extLst>
                    <a:ext uri="{9D8B030D-6E8A-4147-A177-3AD203B41FA5}">
                      <a16:colId xmlns:a16="http://schemas.microsoft.com/office/drawing/2014/main" val="3131420307"/>
                    </a:ext>
                  </a:extLst>
                </a:gridCol>
                <a:gridCol w="949023">
                  <a:extLst>
                    <a:ext uri="{9D8B030D-6E8A-4147-A177-3AD203B41FA5}">
                      <a16:colId xmlns:a16="http://schemas.microsoft.com/office/drawing/2014/main" val="4040312737"/>
                    </a:ext>
                  </a:extLst>
                </a:gridCol>
                <a:gridCol w="839943">
                  <a:extLst>
                    <a:ext uri="{9D8B030D-6E8A-4147-A177-3AD203B41FA5}">
                      <a16:colId xmlns:a16="http://schemas.microsoft.com/office/drawing/2014/main" val="3821053536"/>
                    </a:ext>
                  </a:extLst>
                </a:gridCol>
                <a:gridCol w="665408">
                  <a:extLst>
                    <a:ext uri="{9D8B030D-6E8A-4147-A177-3AD203B41FA5}">
                      <a16:colId xmlns:a16="http://schemas.microsoft.com/office/drawing/2014/main" val="2522748495"/>
                    </a:ext>
                  </a:extLst>
                </a:gridCol>
                <a:gridCol w="548131">
                  <a:extLst>
                    <a:ext uri="{9D8B030D-6E8A-4147-A177-3AD203B41FA5}">
                      <a16:colId xmlns:a16="http://schemas.microsoft.com/office/drawing/2014/main" val="4159924095"/>
                    </a:ext>
                  </a:extLst>
                </a:gridCol>
                <a:gridCol w="610852">
                  <a:extLst>
                    <a:ext uri="{9D8B030D-6E8A-4147-A177-3AD203B41FA5}">
                      <a16:colId xmlns:a16="http://schemas.microsoft.com/office/drawing/2014/main" val="1124291229"/>
                    </a:ext>
                  </a:extLst>
                </a:gridCol>
                <a:gridCol w="1854421">
                  <a:extLst>
                    <a:ext uri="{9D8B030D-6E8A-4147-A177-3AD203B41FA5}">
                      <a16:colId xmlns:a16="http://schemas.microsoft.com/office/drawing/2014/main" val="1252833177"/>
                    </a:ext>
                  </a:extLst>
                </a:gridCol>
                <a:gridCol w="785385">
                  <a:extLst>
                    <a:ext uri="{9D8B030D-6E8A-4147-A177-3AD203B41FA5}">
                      <a16:colId xmlns:a16="http://schemas.microsoft.com/office/drawing/2014/main" val="1479811758"/>
                    </a:ext>
                  </a:extLst>
                </a:gridCol>
                <a:gridCol w="785385">
                  <a:extLst>
                    <a:ext uri="{9D8B030D-6E8A-4147-A177-3AD203B41FA5}">
                      <a16:colId xmlns:a16="http://schemas.microsoft.com/office/drawing/2014/main" val="635524277"/>
                    </a:ext>
                  </a:extLst>
                </a:gridCol>
                <a:gridCol w="785385">
                  <a:extLst>
                    <a:ext uri="{9D8B030D-6E8A-4147-A177-3AD203B41FA5}">
                      <a16:colId xmlns:a16="http://schemas.microsoft.com/office/drawing/2014/main" val="2433305899"/>
                    </a:ext>
                  </a:extLst>
                </a:gridCol>
              </a:tblGrid>
              <a:tr h="704404">
                <a:tc gridSpan="10">
                  <a:txBody>
                    <a:bodyPr/>
                    <a:lstStyle/>
                    <a:p>
                      <a:pPr algn="ctr" fontAlgn="b"/>
                      <a:r>
                        <a:rPr lang="en-US" sz="1400" b="1" i="0" u="none" strike="noStrike" dirty="0">
                          <a:solidFill>
                            <a:srgbClr val="000000"/>
                          </a:solidFill>
                          <a:effectLst/>
                          <a:latin typeface="Century Gothic" panose="020B0502020202020204" pitchFamily="34" charset="0"/>
                        </a:rPr>
                        <a:t>OCEAN PINES ASSOCIATION</a:t>
                      </a:r>
                    </a:p>
                    <a:p>
                      <a:pPr algn="ctr" fontAlgn="b"/>
                      <a:r>
                        <a:rPr lang="en-US" sz="1400" b="1" i="0" u="none" strike="noStrike" dirty="0">
                          <a:solidFill>
                            <a:srgbClr val="000000"/>
                          </a:solidFill>
                          <a:effectLst/>
                          <a:latin typeface="Century Gothic" panose="020B0502020202020204" pitchFamily="34" charset="0"/>
                        </a:rPr>
                        <a:t>REPLACEMENT OF FLEET VEHICLES</a:t>
                      </a:r>
                    </a:p>
                    <a:p>
                      <a:pPr algn="ctr" fontAlgn="b"/>
                      <a:r>
                        <a:rPr lang="en-US" sz="1400" b="1" i="0" u="none" strike="noStrike" dirty="0">
                          <a:solidFill>
                            <a:srgbClr val="000000"/>
                          </a:solidFill>
                          <a:effectLst/>
                          <a:latin typeface="Century Gothic" panose="020B0502020202020204" pitchFamily="34" charset="0"/>
                        </a:rPr>
                        <a:t>JUNE 16, 2021 BOARD MEETING</a:t>
                      </a:r>
                    </a:p>
                  </a:txBody>
                  <a:tcPr marL="5247" marR="5247" marT="5247" marB="0" anchor="b">
                    <a:lnL>
                      <a:noFill/>
                    </a:lnL>
                    <a:lnR>
                      <a:noFill/>
                    </a:lnR>
                    <a:lnT>
                      <a:noFill/>
                    </a:lnT>
                    <a:lnB w="12700" cmpd="sng">
                      <a:noFill/>
                      <a:prstDash val="solid"/>
                    </a:lnB>
                    <a:solidFill>
                      <a:srgbClr val="D4D1CC"/>
                    </a:solidFill>
                  </a:tcPr>
                </a:tc>
                <a:tc hMerge="1">
                  <a:txBody>
                    <a:bodyPr/>
                    <a:lstStyle/>
                    <a:p>
                      <a:endParaRPr lang="en-US"/>
                    </a:p>
                  </a:txBody>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tcPr>
                </a:tc>
                <a:tc hMerge="1">
                  <a:txBody>
                    <a:bodyPr/>
                    <a:lstStyle/>
                    <a:p>
                      <a:pPr algn="l" fontAlgn="b"/>
                      <a:endParaRPr lang="en-US" sz="60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tcPr>
                </a:tc>
                <a:extLst>
                  <a:ext uri="{0D108BD9-81ED-4DB2-BD59-A6C34878D82A}">
                    <a16:rowId xmlns:a16="http://schemas.microsoft.com/office/drawing/2014/main" val="978425663"/>
                  </a:ext>
                </a:extLst>
              </a:tr>
              <a:tr h="305018">
                <a:tc>
                  <a:txBody>
                    <a:bodyPr/>
                    <a:lstStyle/>
                    <a:p>
                      <a:pPr algn="ctr" fontAlgn="b"/>
                      <a:endParaRPr lang="en-US" sz="1000" b="0"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ctr" fontAlgn="b"/>
                      <a:endParaRPr lang="en-US" sz="1000" b="0"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marL="0" marR="0" lvl="0" indent="0" algn="ctr" defTabSz="685800" rtl="0" eaLnBrk="1" fontAlgn="b" latinLnBrk="0" hangingPunct="1">
                        <a:lnSpc>
                          <a:spcPct val="100000"/>
                        </a:lnSpc>
                        <a:spcBef>
                          <a:spcPts val="0"/>
                        </a:spcBef>
                        <a:spcAft>
                          <a:spcPts val="0"/>
                        </a:spcAft>
                        <a:buClrTx/>
                        <a:buSzTx/>
                        <a:buFontTx/>
                        <a:buNone/>
                        <a:tabLst/>
                        <a:defRPr/>
                      </a:pPr>
                      <a:r>
                        <a:rPr lang="en-US" sz="1000" b="1" i="0" u="none" strike="noStrike" dirty="0">
                          <a:solidFill>
                            <a:srgbClr val="000000"/>
                          </a:solidFill>
                          <a:effectLst/>
                          <a:latin typeface="Calibri" panose="020F0502020204030204" pitchFamily="34" charset="0"/>
                        </a:rPr>
                        <a:t>(A)</a:t>
                      </a:r>
                    </a:p>
                    <a:p>
                      <a:pPr algn="ctr" fontAlgn="b"/>
                      <a:r>
                        <a:rPr lang="en-US" sz="1000" b="1" i="0" u="none" strike="noStrike" dirty="0">
                          <a:solidFill>
                            <a:srgbClr val="000000"/>
                          </a:solidFill>
                          <a:effectLst/>
                          <a:latin typeface="Calibri" panose="020F0502020204030204" pitchFamily="34" charset="0"/>
                        </a:rPr>
                        <a:t>Estimated</a:t>
                      </a:r>
                    </a:p>
                  </a:txBody>
                  <a:tcPr marL="5247" marR="5247" marT="5247" marB="0" anchor="b">
                    <a:lnL>
                      <a:noFill/>
                    </a:lnL>
                    <a:lnR>
                      <a:noFill/>
                    </a:lnR>
                    <a:lnT>
                      <a:noFill/>
                    </a:lnT>
                    <a:lnB>
                      <a:noFill/>
                    </a:lnB>
                    <a:solidFill>
                      <a:srgbClr val="D4D1CC"/>
                    </a:solidFill>
                  </a:tcPr>
                </a:tc>
                <a:tc>
                  <a:txBody>
                    <a:bodyPr/>
                    <a:lstStyle/>
                    <a:p>
                      <a:pPr algn="ctr" fontAlgn="b"/>
                      <a:r>
                        <a:rPr lang="en-US" sz="1000" b="1" i="0" u="none" strike="noStrike">
                          <a:solidFill>
                            <a:srgbClr val="000000"/>
                          </a:solidFill>
                          <a:effectLst/>
                          <a:latin typeface="Calibri" panose="020F0502020204030204" pitchFamily="34" charset="0"/>
                        </a:rPr>
                        <a:t>Auction</a:t>
                      </a:r>
                    </a:p>
                  </a:txBody>
                  <a:tcPr marL="5247" marR="5247" marT="5247" marB="0" anchor="b">
                    <a:lnL>
                      <a:noFill/>
                    </a:lnL>
                    <a:lnR>
                      <a:noFill/>
                    </a:lnR>
                    <a:lnT>
                      <a:noFill/>
                    </a:lnT>
                    <a:lnB>
                      <a:noFill/>
                    </a:lnB>
                    <a:solidFill>
                      <a:srgbClr val="D4D1CC"/>
                    </a:solidFill>
                  </a:tcPr>
                </a:tc>
                <a:tc>
                  <a:txBody>
                    <a:bodyPr/>
                    <a:lstStyle/>
                    <a:p>
                      <a:pPr algn="ctr" fontAlgn="b"/>
                      <a:r>
                        <a:rPr lang="en-US" sz="1000" b="1" i="0" u="none" strike="noStrike">
                          <a:solidFill>
                            <a:srgbClr val="000000"/>
                          </a:solidFill>
                          <a:effectLst/>
                          <a:latin typeface="Calibri" panose="020F0502020204030204" pitchFamily="34" charset="0"/>
                        </a:rPr>
                        <a:t>Auction</a:t>
                      </a:r>
                    </a:p>
                  </a:txBody>
                  <a:tcPr marL="5247" marR="5247" marT="5247" marB="0" anchor="b">
                    <a:lnL>
                      <a:noFill/>
                    </a:lnL>
                    <a:lnR>
                      <a:noFill/>
                    </a:lnR>
                    <a:lnT>
                      <a:noFill/>
                    </a:lnT>
                    <a:lnB>
                      <a:noFill/>
                    </a:lnB>
                    <a:solidFill>
                      <a:srgbClr val="D4D1CC"/>
                    </a:solidFill>
                  </a:tcPr>
                </a:tc>
                <a:tc>
                  <a:txBody>
                    <a:bodyPr/>
                    <a:lstStyle/>
                    <a:p>
                      <a:pPr algn="ctr" fontAlgn="b"/>
                      <a:endParaRPr lang="en-US" sz="1000" b="1"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ctr" fontAlgn="b"/>
                      <a:r>
                        <a:rPr lang="en-US" sz="1000" b="1" i="0" u="none" strike="noStrike">
                          <a:solidFill>
                            <a:srgbClr val="000000"/>
                          </a:solidFill>
                          <a:effectLst/>
                          <a:latin typeface="Calibri" panose="020F0502020204030204" pitchFamily="34" charset="0"/>
                        </a:rPr>
                        <a:t>Replacement</a:t>
                      </a:r>
                    </a:p>
                  </a:txBody>
                  <a:tcPr marL="5247" marR="5247" marT="5247" marB="0" anchor="b">
                    <a:lnL>
                      <a:noFill/>
                    </a:lnL>
                    <a:lnR>
                      <a:noFill/>
                    </a:lnR>
                    <a:lnT>
                      <a:noFill/>
                    </a:lnT>
                    <a:lnB>
                      <a:noFill/>
                    </a:lnB>
                    <a:solidFill>
                      <a:srgbClr val="D4D1CC"/>
                    </a:solidFill>
                  </a:tcPr>
                </a:tc>
                <a:tc>
                  <a:txBody>
                    <a:bodyPr/>
                    <a:lstStyle/>
                    <a:p>
                      <a:pPr algn="ctr" fontAlgn="b"/>
                      <a:endParaRPr lang="en-US" sz="100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1963170778"/>
                  </a:ext>
                </a:extLst>
              </a:tr>
              <a:tr h="159258">
                <a:tc>
                  <a:txBody>
                    <a:bodyPr/>
                    <a:lstStyle/>
                    <a:p>
                      <a:pPr algn="ctr" fontAlgn="b"/>
                      <a:endParaRPr lang="en-US" sz="1000" b="1"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ctr" fontAlgn="b"/>
                      <a:endParaRPr lang="en-US" sz="1000" b="1"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ctr" fontAlgn="b"/>
                      <a:r>
                        <a:rPr lang="en-US" sz="1000" b="1" i="0" u="none" strike="noStrike" dirty="0">
                          <a:solidFill>
                            <a:srgbClr val="000000"/>
                          </a:solidFill>
                          <a:effectLst/>
                          <a:latin typeface="Calibri" panose="020F0502020204030204" pitchFamily="34" charset="0"/>
                        </a:rPr>
                        <a:t>Replacing/</a:t>
                      </a:r>
                    </a:p>
                  </a:txBody>
                  <a:tcPr marL="5247" marR="5247" marT="5247" marB="0" anchor="b">
                    <a:lnL>
                      <a:noFill/>
                    </a:lnL>
                    <a:lnR>
                      <a:noFill/>
                    </a:lnR>
                    <a:lnT>
                      <a:noFill/>
                    </a:lnT>
                    <a:lnB>
                      <a:noFill/>
                    </a:lnB>
                    <a:solidFill>
                      <a:srgbClr val="D4D1CC"/>
                    </a:solidFill>
                  </a:tcPr>
                </a:tc>
                <a:tc>
                  <a:txBody>
                    <a:bodyPr/>
                    <a:lstStyle/>
                    <a:p>
                      <a:pPr algn="ctr" fontAlgn="b"/>
                      <a:r>
                        <a:rPr lang="en-US" sz="1000" b="1" i="0" u="none" strike="noStrike">
                          <a:solidFill>
                            <a:srgbClr val="000000"/>
                          </a:solidFill>
                          <a:effectLst/>
                          <a:latin typeface="Calibri" panose="020F0502020204030204" pitchFamily="34" charset="0"/>
                        </a:rPr>
                        <a:t>Annual Cost</a:t>
                      </a:r>
                    </a:p>
                  </a:txBody>
                  <a:tcPr marL="5247" marR="5247" marT="5247" marB="0" anchor="b">
                    <a:lnL>
                      <a:noFill/>
                    </a:lnL>
                    <a:lnR>
                      <a:noFill/>
                    </a:lnR>
                    <a:lnT>
                      <a:noFill/>
                    </a:lnT>
                    <a:lnB>
                      <a:noFill/>
                    </a:lnB>
                    <a:solidFill>
                      <a:srgbClr val="D4D1CC"/>
                    </a:solidFill>
                  </a:tcPr>
                </a:tc>
                <a:tc>
                  <a:txBody>
                    <a:bodyPr/>
                    <a:lstStyle/>
                    <a:p>
                      <a:pPr algn="ctr" fontAlgn="b"/>
                      <a:r>
                        <a:rPr lang="en-US" sz="1000" b="1" i="0" u="none" strike="noStrike">
                          <a:solidFill>
                            <a:srgbClr val="000000"/>
                          </a:solidFill>
                          <a:effectLst/>
                          <a:latin typeface="Calibri" panose="020F0502020204030204" pitchFamily="34" charset="0"/>
                        </a:rPr>
                        <a:t>Revenue</a:t>
                      </a:r>
                    </a:p>
                  </a:txBody>
                  <a:tcPr marL="5247" marR="5247" marT="5247" marB="0" anchor="b">
                    <a:lnL>
                      <a:noFill/>
                    </a:lnL>
                    <a:lnR>
                      <a:noFill/>
                    </a:lnR>
                    <a:lnT>
                      <a:noFill/>
                    </a:lnT>
                    <a:lnB>
                      <a:noFill/>
                    </a:lnB>
                    <a:solidFill>
                      <a:srgbClr val="D4D1CC"/>
                    </a:solidFill>
                  </a:tcPr>
                </a:tc>
                <a:tc>
                  <a:txBody>
                    <a:bodyPr/>
                    <a:lstStyle/>
                    <a:p>
                      <a:pPr algn="ctr" fontAlgn="b"/>
                      <a:r>
                        <a:rPr lang="en-US" sz="1000" b="1" i="0" u="none" strike="noStrike">
                          <a:solidFill>
                            <a:srgbClr val="000000"/>
                          </a:solidFill>
                          <a:effectLst/>
                          <a:latin typeface="Calibri" panose="020F0502020204030204" pitchFamily="34" charset="0"/>
                        </a:rPr>
                        <a:t>Revenue</a:t>
                      </a:r>
                    </a:p>
                  </a:txBody>
                  <a:tcPr marL="5247" marR="5247" marT="5247" marB="0" anchor="b">
                    <a:lnL>
                      <a:noFill/>
                    </a:lnL>
                    <a:lnR>
                      <a:noFill/>
                    </a:lnR>
                    <a:lnT>
                      <a:noFill/>
                    </a:lnT>
                    <a:lnB>
                      <a:noFill/>
                    </a:lnB>
                    <a:solidFill>
                      <a:srgbClr val="D4D1CC"/>
                    </a:solidFill>
                  </a:tcPr>
                </a:tc>
                <a:tc>
                  <a:txBody>
                    <a:bodyPr/>
                    <a:lstStyle/>
                    <a:p>
                      <a:pPr algn="ctr" fontAlgn="b"/>
                      <a:r>
                        <a:rPr lang="en-US" sz="1000" b="1" i="0" u="none" strike="noStrike">
                          <a:solidFill>
                            <a:srgbClr val="000000"/>
                          </a:solidFill>
                          <a:effectLst/>
                          <a:latin typeface="Calibri" panose="020F0502020204030204" pitchFamily="34" charset="0"/>
                        </a:rPr>
                        <a:t>New</a:t>
                      </a:r>
                    </a:p>
                  </a:txBody>
                  <a:tcPr marL="5247" marR="5247" marT="5247" marB="0" anchor="b">
                    <a:lnL>
                      <a:noFill/>
                    </a:lnL>
                    <a:lnR>
                      <a:noFill/>
                    </a:lnR>
                    <a:lnT>
                      <a:noFill/>
                    </a:lnT>
                    <a:lnB>
                      <a:noFill/>
                    </a:lnB>
                    <a:solidFill>
                      <a:srgbClr val="D4D1CC"/>
                    </a:solidFill>
                  </a:tcPr>
                </a:tc>
                <a:tc>
                  <a:txBody>
                    <a:bodyPr/>
                    <a:lstStyle/>
                    <a:p>
                      <a:pPr algn="ctr" fontAlgn="b"/>
                      <a:r>
                        <a:rPr lang="en-US" sz="1000" b="1" i="0" u="none" strike="noStrike">
                          <a:solidFill>
                            <a:srgbClr val="000000"/>
                          </a:solidFill>
                          <a:effectLst/>
                          <a:latin typeface="Calibri" panose="020F0502020204030204" pitchFamily="34" charset="0"/>
                        </a:rPr>
                        <a:t>Cost Budgeted</a:t>
                      </a:r>
                    </a:p>
                  </a:txBody>
                  <a:tcPr marL="5247" marR="5247" marT="5247" marB="0" anchor="b">
                    <a:lnL>
                      <a:noFill/>
                    </a:lnL>
                    <a:lnR>
                      <a:noFill/>
                    </a:lnR>
                    <a:lnT>
                      <a:noFill/>
                    </a:lnT>
                    <a:lnB>
                      <a:noFill/>
                    </a:lnB>
                    <a:solidFill>
                      <a:srgbClr val="D4D1CC"/>
                    </a:solidFill>
                  </a:tcPr>
                </a:tc>
                <a:tc>
                  <a:txBody>
                    <a:bodyPr/>
                    <a:lstStyle/>
                    <a:p>
                      <a:pPr algn="ctr" fontAlgn="b"/>
                      <a:r>
                        <a:rPr lang="en-US" sz="1000" b="1" i="0" u="none" strike="noStrike">
                          <a:solidFill>
                            <a:srgbClr val="000000"/>
                          </a:solidFill>
                          <a:effectLst/>
                          <a:latin typeface="Calibri" panose="020F0502020204030204" pitchFamily="34" charset="0"/>
                        </a:rPr>
                        <a:t>Bid</a:t>
                      </a:r>
                    </a:p>
                  </a:txBody>
                  <a:tcPr marL="5247" marR="5247" marT="5247" marB="0" anchor="b">
                    <a:lnL>
                      <a:noFill/>
                    </a:lnL>
                    <a:lnR>
                      <a:noFill/>
                    </a:lnR>
                    <a:lnT>
                      <a:noFill/>
                    </a:lnT>
                    <a:lnB>
                      <a:noFill/>
                    </a:lnB>
                    <a:solidFill>
                      <a:srgbClr val="D4D1CC"/>
                    </a:solidFill>
                  </a:tcPr>
                </a:tc>
                <a:tc>
                  <a:txBody>
                    <a:bodyPr/>
                    <a:lstStyle/>
                    <a:p>
                      <a:pPr algn="ctr" fontAlgn="b"/>
                      <a:r>
                        <a:rPr lang="en-US" sz="1000" b="1" i="0" u="none" strike="noStrike">
                          <a:solidFill>
                            <a:srgbClr val="000000"/>
                          </a:solidFill>
                          <a:effectLst/>
                          <a:latin typeface="Calibri" panose="020F0502020204030204" pitchFamily="34" charset="0"/>
                        </a:rPr>
                        <a:t>Variance</a:t>
                      </a: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4079596327"/>
                  </a:ext>
                </a:extLst>
              </a:tr>
              <a:tr h="159258">
                <a:tc>
                  <a:txBody>
                    <a:bodyPr/>
                    <a:lstStyle/>
                    <a:p>
                      <a:pPr algn="ctr" fontAlgn="b"/>
                      <a:r>
                        <a:rPr lang="en-US" sz="1000" b="1" i="0" u="none" strike="noStrike" dirty="0">
                          <a:solidFill>
                            <a:srgbClr val="000000"/>
                          </a:solidFill>
                          <a:effectLst/>
                          <a:latin typeface="Calibri" panose="020F0502020204030204" pitchFamily="34" charset="0"/>
                        </a:rPr>
                        <a:t>Old Vehicle</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ctr" fontAlgn="b"/>
                      <a:r>
                        <a:rPr lang="en-US" sz="1000" b="1" i="0" u="none" strike="noStrike" dirty="0">
                          <a:solidFill>
                            <a:srgbClr val="000000"/>
                          </a:solidFill>
                          <a:effectLst/>
                          <a:latin typeface="Calibri" panose="020F0502020204030204" pitchFamily="34" charset="0"/>
                        </a:rPr>
                        <a:t>Driver</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ctr" fontAlgn="b"/>
                      <a:r>
                        <a:rPr lang="en-US" sz="1000" b="1" i="0" u="none" strike="noStrike" dirty="0">
                          <a:solidFill>
                            <a:srgbClr val="000000"/>
                          </a:solidFill>
                          <a:effectLst/>
                          <a:latin typeface="Calibri" panose="020F0502020204030204" pitchFamily="34" charset="0"/>
                        </a:rPr>
                        <a:t>NOT Replacing</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ctr" fontAlgn="b"/>
                      <a:r>
                        <a:rPr lang="en-US" sz="1000" b="1" i="0" u="none" strike="noStrike" dirty="0">
                          <a:solidFill>
                            <a:srgbClr val="000000"/>
                          </a:solidFill>
                          <a:effectLst/>
                          <a:latin typeface="Calibri" panose="020F0502020204030204" pitchFamily="34" charset="0"/>
                        </a:rPr>
                        <a:t>Savings</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ctr" fontAlgn="b"/>
                      <a:r>
                        <a:rPr lang="en-US" sz="1000" b="1" i="0" u="none" strike="noStrike" dirty="0">
                          <a:solidFill>
                            <a:srgbClr val="000000"/>
                          </a:solidFill>
                          <a:effectLst/>
                          <a:latin typeface="Calibri" panose="020F0502020204030204" pitchFamily="34" charset="0"/>
                        </a:rPr>
                        <a:t>Received</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ctr" fontAlgn="b"/>
                      <a:r>
                        <a:rPr lang="en-US" sz="1000" b="1" i="0" u="none" strike="noStrike">
                          <a:solidFill>
                            <a:srgbClr val="000000"/>
                          </a:solidFill>
                          <a:effectLst/>
                          <a:latin typeface="Calibri" panose="020F0502020204030204" pitchFamily="34" charset="0"/>
                        </a:rPr>
                        <a:t>Estimate</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ctr" fontAlgn="b"/>
                      <a:r>
                        <a:rPr lang="en-US" sz="1000" b="1" i="0" u="none" strike="noStrike" dirty="0">
                          <a:solidFill>
                            <a:srgbClr val="000000"/>
                          </a:solidFill>
                          <a:effectLst/>
                          <a:latin typeface="Calibri" panose="020F0502020204030204" pitchFamily="34" charset="0"/>
                        </a:rPr>
                        <a:t>Vehicle</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ctr" fontAlgn="b"/>
                      <a:r>
                        <a:rPr lang="en-US" sz="1000" b="1" i="0" u="none" strike="noStrike" dirty="0">
                          <a:solidFill>
                            <a:srgbClr val="000000"/>
                          </a:solidFill>
                          <a:effectLst/>
                          <a:latin typeface="Calibri" panose="020F0502020204030204" pitchFamily="34" charset="0"/>
                        </a:rPr>
                        <a:t>for FY22</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ctr" fontAlgn="b"/>
                      <a:r>
                        <a:rPr lang="en-US" sz="1000" b="1" i="0" u="none" strike="noStrike" dirty="0">
                          <a:solidFill>
                            <a:srgbClr val="000000"/>
                          </a:solidFill>
                          <a:effectLst/>
                          <a:latin typeface="Calibri" panose="020F0502020204030204" pitchFamily="34" charset="0"/>
                        </a:rPr>
                        <a:t>Received</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ctr" fontAlgn="b"/>
                      <a:r>
                        <a:rPr lang="en-US" sz="1000" b="1" i="0" u="none" strike="noStrike" dirty="0">
                          <a:solidFill>
                            <a:srgbClr val="000000"/>
                          </a:solidFill>
                          <a:effectLst/>
                          <a:latin typeface="Calibri" panose="020F0502020204030204" pitchFamily="34" charset="0"/>
                        </a:rPr>
                        <a:t>to Budget</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extLst>
                  <a:ext uri="{0D108BD9-81ED-4DB2-BD59-A6C34878D82A}">
                    <a16:rowId xmlns:a16="http://schemas.microsoft.com/office/drawing/2014/main" val="1716857576"/>
                  </a:ext>
                </a:extLst>
              </a:tr>
              <a:tr h="305018">
                <a:tc>
                  <a:txBody>
                    <a:bodyPr/>
                    <a:lstStyle/>
                    <a:p>
                      <a:pPr algn="l" fontAlgn="b"/>
                      <a:r>
                        <a:rPr lang="en-US" sz="1000" b="0" i="0" u="none" strike="noStrike" dirty="0">
                          <a:solidFill>
                            <a:srgbClr val="000000"/>
                          </a:solidFill>
                          <a:effectLst/>
                          <a:latin typeface="Calibri" panose="020F0502020204030204" pitchFamily="34" charset="0"/>
                        </a:rPr>
                        <a:t>2000 Ranger</a:t>
                      </a:r>
                    </a:p>
                  </a:txBody>
                  <a:tcPr marL="5247" marR="5247" marT="5247" marB="0" anchor="b">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Landscaping</a:t>
                      </a:r>
                    </a:p>
                  </a:txBody>
                  <a:tcPr marL="5247" marR="5247" marT="5247" marB="0" anchor="b">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NOT Replacing</a:t>
                      </a:r>
                    </a:p>
                  </a:txBody>
                  <a:tcPr marL="5247" marR="5247" marT="5247" marB="0" anchor="b">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10,000 </a:t>
                      </a:r>
                    </a:p>
                  </a:txBody>
                  <a:tcPr marL="5247" marR="5247" marT="5247" marB="0" anchor="b">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2,430 </a:t>
                      </a:r>
                    </a:p>
                  </a:txBody>
                  <a:tcPr marL="5247" marR="5247" marT="5247" marB="0" anchor="b">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5247" marR="5247" marT="5247" marB="0" anchor="b">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5247" marR="5247" marT="5247" marB="0" anchor="b">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5247" marR="5247" marT="5247" marB="0" anchor="b">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w="6350" cap="flat" cmpd="sng" algn="ctr">
                      <a:solidFill>
                        <a:srgbClr val="000000"/>
                      </a:solidFill>
                      <a:prstDash val="solid"/>
                      <a:round/>
                      <a:headEnd type="none" w="med" len="med"/>
                      <a:tailEnd type="none" w="med" len="med"/>
                    </a:lnT>
                    <a:lnB>
                      <a:noFill/>
                    </a:lnB>
                    <a:solidFill>
                      <a:srgbClr val="D4D1CC"/>
                    </a:solidFill>
                  </a:tcPr>
                </a:tc>
                <a:extLst>
                  <a:ext uri="{0D108BD9-81ED-4DB2-BD59-A6C34878D82A}">
                    <a16:rowId xmlns:a16="http://schemas.microsoft.com/office/drawing/2014/main" val="1798572769"/>
                  </a:ext>
                </a:extLst>
              </a:tr>
              <a:tr h="305018">
                <a:tc>
                  <a:txBody>
                    <a:bodyPr/>
                    <a:lstStyle/>
                    <a:p>
                      <a:pPr algn="l" fontAlgn="b"/>
                      <a:r>
                        <a:rPr lang="en-US" sz="1000" b="0" i="0" u="none" strike="noStrike">
                          <a:solidFill>
                            <a:srgbClr val="000000"/>
                          </a:solidFill>
                          <a:effectLst/>
                          <a:latin typeface="Calibri" panose="020F0502020204030204" pitchFamily="34" charset="0"/>
                        </a:rPr>
                        <a:t>2007 Ford Van</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Painter</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NOT Replacing</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12,000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16,200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3591189011"/>
                  </a:ext>
                </a:extLst>
              </a:tr>
              <a:tr h="305018">
                <a:tc>
                  <a:txBody>
                    <a:bodyPr/>
                    <a:lstStyle/>
                    <a:p>
                      <a:pPr algn="l" fontAlgn="b"/>
                      <a:r>
                        <a:rPr lang="en-US" sz="1000" b="0" i="0" u="none" strike="noStrike">
                          <a:solidFill>
                            <a:srgbClr val="000000"/>
                          </a:solidFill>
                          <a:effectLst/>
                          <a:latin typeface="Calibri" panose="020F0502020204030204" pitchFamily="34" charset="0"/>
                        </a:rPr>
                        <a:t>2008 Ford F150 4x4</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Mechanic</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NOT Replacing</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11,000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5,490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2411006768"/>
                  </a:ext>
                </a:extLst>
              </a:tr>
              <a:tr h="305018">
                <a:tc>
                  <a:txBody>
                    <a:bodyPr/>
                    <a:lstStyle/>
                    <a:p>
                      <a:pPr algn="l" fontAlgn="b"/>
                      <a:r>
                        <a:rPr lang="en-US" sz="1000" b="0" i="0" u="none" strike="noStrike">
                          <a:solidFill>
                            <a:srgbClr val="000000"/>
                          </a:solidFill>
                          <a:effectLst/>
                          <a:latin typeface="Calibri" panose="020F0502020204030204" pitchFamily="34" charset="0"/>
                        </a:rPr>
                        <a:t>2003 Chevy 2500</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Maintenance</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NOT Replacing</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11,400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6,210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198040908"/>
                  </a:ext>
                </a:extLst>
              </a:tr>
              <a:tr h="305018">
                <a:tc>
                  <a:txBody>
                    <a:bodyPr/>
                    <a:lstStyle/>
                    <a:p>
                      <a:pPr algn="l" fontAlgn="b"/>
                      <a:r>
                        <a:rPr lang="en-US" sz="1000" b="0" i="0" u="none" strike="noStrike">
                          <a:solidFill>
                            <a:srgbClr val="000000"/>
                          </a:solidFill>
                          <a:effectLst/>
                          <a:latin typeface="Calibri" panose="020F0502020204030204" pitchFamily="34" charset="0"/>
                        </a:rPr>
                        <a:t>2008 Ford Ranger</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Facility Manager</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NOT Replacing</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10,000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6,750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2895260859"/>
                  </a:ext>
                </a:extLst>
              </a:tr>
              <a:tr h="305018">
                <a:tc>
                  <a:txBody>
                    <a:bodyPr/>
                    <a:lstStyle/>
                    <a:p>
                      <a:pPr algn="l" fontAlgn="b"/>
                      <a:r>
                        <a:rPr lang="en-US" sz="1000" b="0" i="0" u="none" strike="noStrike">
                          <a:solidFill>
                            <a:srgbClr val="000000"/>
                          </a:solidFill>
                          <a:effectLst/>
                          <a:latin typeface="Calibri" panose="020F0502020204030204" pitchFamily="34" charset="0"/>
                        </a:rPr>
                        <a:t>2013 Ford Interceptor</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Aquatics</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NOT Replacing</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12,400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5,400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2726075968"/>
                  </a:ext>
                </a:extLst>
              </a:tr>
              <a:tr h="305018">
                <a:tc>
                  <a:txBody>
                    <a:bodyPr/>
                    <a:lstStyle/>
                    <a:p>
                      <a:pPr algn="l" fontAlgn="b"/>
                      <a:r>
                        <a:rPr lang="en-US" sz="1000" b="0" i="0" u="none" strike="noStrike">
                          <a:solidFill>
                            <a:srgbClr val="000000"/>
                          </a:solidFill>
                          <a:effectLst/>
                          <a:latin typeface="Calibri" panose="020F0502020204030204" pitchFamily="34" charset="0"/>
                        </a:rPr>
                        <a:t>2014 Ford Interceptor</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Rec &amp; Parks</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NOT Replacing</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12,400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5,490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804184832"/>
                  </a:ext>
                </a:extLst>
              </a:tr>
              <a:tr h="305018">
                <a:tc>
                  <a:txBody>
                    <a:bodyPr/>
                    <a:lstStyle/>
                    <a:p>
                      <a:pPr algn="l" fontAlgn="b"/>
                      <a:r>
                        <a:rPr lang="en-US" sz="1000" b="0" i="0" u="none" strike="noStrike">
                          <a:solidFill>
                            <a:srgbClr val="000000"/>
                          </a:solidFill>
                          <a:effectLst/>
                          <a:latin typeface="Calibri" panose="020F0502020204030204" pitchFamily="34" charset="0"/>
                        </a:rPr>
                        <a:t>2007 Ford F150</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Shared Labor</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Replacing</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5,490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2021 Ford Explorer 4WD XLT</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32,000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35,441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(3,441)</a:t>
                      </a: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4148291690"/>
                  </a:ext>
                </a:extLst>
              </a:tr>
              <a:tr h="305018">
                <a:tc>
                  <a:txBody>
                    <a:bodyPr/>
                    <a:lstStyle/>
                    <a:p>
                      <a:pPr algn="l" fontAlgn="b"/>
                      <a:r>
                        <a:rPr lang="en-US" sz="1000" b="0" i="0" u="none" strike="noStrike">
                          <a:solidFill>
                            <a:srgbClr val="000000"/>
                          </a:solidFill>
                          <a:effectLst/>
                          <a:latin typeface="Calibri" panose="020F0502020204030204" pitchFamily="34" charset="0"/>
                        </a:rPr>
                        <a:t>2007 Ford F250 Van</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Electrician</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Replacing</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15,000 </a:t>
                      </a:r>
                    </a:p>
                  </a:txBody>
                  <a:tcPr marL="5247" marR="5247" marT="5247" marB="0" anchor="b">
                    <a:lnL>
                      <a:noFill/>
                    </a:lnL>
                    <a:lnR>
                      <a:noFill/>
                    </a:lnR>
                    <a:lnT>
                      <a:noFill/>
                    </a:lnT>
                    <a:lnB>
                      <a:noFill/>
                    </a:lnB>
                    <a:solidFill>
                      <a:srgbClr val="D4D1CC"/>
                    </a:solidFill>
                  </a:tcPr>
                </a:tc>
                <a:tc>
                  <a:txBody>
                    <a:bodyPr/>
                    <a:lstStyle/>
                    <a:p>
                      <a:pPr algn="l" fontAlgn="b"/>
                      <a:r>
                        <a:rPr lang="de-DE" sz="1000" b="0" i="0" u="none" strike="noStrike" dirty="0">
                          <a:solidFill>
                            <a:srgbClr val="000000"/>
                          </a:solidFill>
                          <a:effectLst/>
                          <a:latin typeface="Calibri" panose="020F0502020204030204" pitchFamily="34" charset="0"/>
                        </a:rPr>
                        <a:t>2021 Ford Transit T350 HD</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56,000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51,397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4,603 </a:t>
                      </a: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538159731"/>
                  </a:ext>
                </a:extLst>
              </a:tr>
              <a:tr h="305018">
                <a:tc>
                  <a:txBody>
                    <a:bodyPr/>
                    <a:lstStyle/>
                    <a:p>
                      <a:pPr algn="l" fontAlgn="b"/>
                      <a:r>
                        <a:rPr lang="en-US" sz="1000" b="0" i="0" u="none" strike="noStrike">
                          <a:solidFill>
                            <a:srgbClr val="000000"/>
                          </a:solidFill>
                          <a:effectLst/>
                          <a:latin typeface="Calibri" panose="020F0502020204030204" pitchFamily="34" charset="0"/>
                        </a:rPr>
                        <a:t>2008 Ford F250 4x4</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Grounds</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Replacing</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8,000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2022 Ford F250 </a:t>
                      </a:r>
                      <a:r>
                        <a:rPr lang="en-US" sz="1000" b="0" i="0" u="none" strike="noStrike" dirty="0" err="1">
                          <a:solidFill>
                            <a:srgbClr val="000000"/>
                          </a:solidFill>
                          <a:effectLst/>
                          <a:latin typeface="Calibri" panose="020F0502020204030204" pitchFamily="34" charset="0"/>
                        </a:rPr>
                        <a:t>Crewcab</a:t>
                      </a:r>
                      <a:r>
                        <a:rPr lang="en-US" sz="1000" b="0" i="0" u="none" strike="noStrike" dirty="0">
                          <a:solidFill>
                            <a:srgbClr val="000000"/>
                          </a:solidFill>
                          <a:effectLst/>
                          <a:latin typeface="Calibri" panose="020F0502020204030204" pitchFamily="34" charset="0"/>
                        </a:rPr>
                        <a:t> 4WD Truck</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40,000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36,551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3,449 </a:t>
                      </a: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3280388993"/>
                  </a:ext>
                </a:extLst>
              </a:tr>
              <a:tr h="305018">
                <a:tc>
                  <a:txBody>
                    <a:bodyPr/>
                    <a:lstStyle/>
                    <a:p>
                      <a:pPr algn="l" fontAlgn="b"/>
                      <a:r>
                        <a:rPr lang="en-US" sz="1000" b="0" i="0" u="none" strike="noStrike">
                          <a:solidFill>
                            <a:srgbClr val="000000"/>
                          </a:solidFill>
                          <a:effectLst/>
                          <a:latin typeface="Calibri" panose="020F0502020204030204" pitchFamily="34" charset="0"/>
                        </a:rPr>
                        <a:t>2008 Ford F550 Dump</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Drainage</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Replacing</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20,000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2022 Ford F550 Dump Truck</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60,000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57,302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2,698 </a:t>
                      </a: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306802715"/>
                  </a:ext>
                </a:extLst>
              </a:tr>
              <a:tr h="305018">
                <a:tc>
                  <a:txBody>
                    <a:bodyPr/>
                    <a:lstStyle/>
                    <a:p>
                      <a:pPr algn="l" fontAlgn="b"/>
                      <a:r>
                        <a:rPr lang="en-US" sz="1000" b="0" i="0" u="none" strike="noStrike">
                          <a:solidFill>
                            <a:srgbClr val="000000"/>
                          </a:solidFill>
                          <a:effectLst/>
                          <a:latin typeface="Calibri" panose="020F0502020204030204" pitchFamily="34" charset="0"/>
                        </a:rPr>
                        <a:t>2001 Ford F450 Dump</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Drainage</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Replacing</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10,000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2022 Ford F550 Dump Truck</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60,000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57,302 </a:t>
                      </a:r>
                    </a:p>
                  </a:txBody>
                  <a:tcPr marL="5247" marR="5247" marT="5247" marB="0" anchor="b">
                    <a:lnL>
                      <a:noFill/>
                    </a:lnL>
                    <a:lnR>
                      <a:noFill/>
                    </a:lnR>
                    <a:lnT>
                      <a:noFill/>
                    </a:lnT>
                    <a:lnB>
                      <a:noFill/>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2,698 </a:t>
                      </a: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3238802926"/>
                  </a:ext>
                </a:extLst>
              </a:tr>
              <a:tr h="305018">
                <a:tc>
                  <a:txBody>
                    <a:bodyPr/>
                    <a:lstStyle/>
                    <a:p>
                      <a:pPr algn="l" fontAlgn="b"/>
                      <a:r>
                        <a:rPr lang="en-US" sz="1000" b="0" i="0" u="none" strike="noStrike">
                          <a:solidFill>
                            <a:srgbClr val="000000"/>
                          </a:solidFill>
                          <a:effectLst/>
                          <a:latin typeface="Calibri" panose="020F0502020204030204" pitchFamily="34" charset="0"/>
                        </a:rPr>
                        <a:t>2010 Ranger</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Public Works</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Replacing</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2,500 </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2022 Ford F250 </a:t>
                      </a:r>
                      <a:r>
                        <a:rPr lang="en-US" sz="1000" b="0" i="0" u="none" strike="noStrike" dirty="0" err="1">
                          <a:solidFill>
                            <a:srgbClr val="000000"/>
                          </a:solidFill>
                          <a:effectLst/>
                          <a:latin typeface="Calibri" panose="020F0502020204030204" pitchFamily="34" charset="0"/>
                        </a:rPr>
                        <a:t>Crewcab</a:t>
                      </a:r>
                      <a:r>
                        <a:rPr lang="en-US" sz="1000" b="0" i="0" u="none" strike="noStrike" dirty="0">
                          <a:solidFill>
                            <a:srgbClr val="000000"/>
                          </a:solidFill>
                          <a:effectLst/>
                          <a:latin typeface="Calibri" panose="020F0502020204030204" pitchFamily="34" charset="0"/>
                        </a:rPr>
                        <a:t> 4WD Truck</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40,000 </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36,551 </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tc>
                  <a:txBody>
                    <a:bodyPr/>
                    <a:lstStyle/>
                    <a:p>
                      <a:pPr algn="l" fontAlgn="b"/>
                      <a:r>
                        <a:rPr lang="en-US" sz="1000" b="0" i="0" u="none" strike="noStrike">
                          <a:solidFill>
                            <a:srgbClr val="000000"/>
                          </a:solidFill>
                          <a:effectLst/>
                          <a:latin typeface="Calibri" panose="020F0502020204030204" pitchFamily="34" charset="0"/>
                        </a:rPr>
                        <a:t>                  3,449 </a:t>
                      </a:r>
                    </a:p>
                  </a:txBody>
                  <a:tcPr marL="5247" marR="5247" marT="5247" marB="0" anchor="b">
                    <a:lnL>
                      <a:noFill/>
                    </a:lnL>
                    <a:lnR>
                      <a:noFill/>
                    </a:lnR>
                    <a:lnT>
                      <a:noFill/>
                    </a:lnT>
                    <a:lnB w="6350" cap="flat" cmpd="sng" algn="ctr">
                      <a:solidFill>
                        <a:srgbClr val="000000"/>
                      </a:solidFill>
                      <a:prstDash val="solid"/>
                      <a:round/>
                      <a:headEnd type="none" w="med" len="med"/>
                      <a:tailEnd type="none" w="med" len="med"/>
                    </a:lnB>
                    <a:solidFill>
                      <a:srgbClr val="D4D1CC"/>
                    </a:solidFill>
                  </a:tcPr>
                </a:tc>
                <a:extLst>
                  <a:ext uri="{0D108BD9-81ED-4DB2-BD59-A6C34878D82A}">
                    <a16:rowId xmlns:a16="http://schemas.microsoft.com/office/drawing/2014/main" val="1429976085"/>
                  </a:ext>
                </a:extLst>
              </a:tr>
              <a:tr h="182880">
                <a:tc>
                  <a:txBody>
                    <a:bodyPr/>
                    <a:lstStyle/>
                    <a:p>
                      <a:pPr algn="l" fontAlgn="b"/>
                      <a:endParaRPr lang="en-US" sz="1000" b="0" i="0" u="none" strike="noStrike" dirty="0">
                        <a:solidFill>
                          <a:srgbClr val="000000"/>
                        </a:solidFill>
                        <a:effectLst/>
                        <a:latin typeface="Calibri" panose="020F0502020204030204" pitchFamily="34" charset="0"/>
                      </a:endParaRPr>
                    </a:p>
                  </a:txBody>
                  <a:tcPr marL="5247" marR="5247" marT="5247" marB="0" anchor="b">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5247" marR="5247" marT="5247" marB="0" anchor="b">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5247" marR="5247" marT="5247" marB="0" anchor="b">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r>
                        <a:rPr lang="en-US" sz="1000" b="1" i="0" u="none" strike="noStrike" dirty="0">
                          <a:solidFill>
                            <a:srgbClr val="000000"/>
                          </a:solidFill>
                          <a:effectLst/>
                          <a:latin typeface="Calibri" panose="020F0502020204030204" pitchFamily="34" charset="0"/>
                        </a:rPr>
                        <a:t>79,200 </a:t>
                      </a:r>
                    </a:p>
                  </a:txBody>
                  <a:tcPr marL="5247" marR="5247" marT="5247" marB="0">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r>
                        <a:rPr lang="en-US" sz="1000" b="1" i="0" u="none" strike="noStrike" dirty="0">
                          <a:solidFill>
                            <a:srgbClr val="000000"/>
                          </a:solidFill>
                          <a:effectLst/>
                          <a:latin typeface="Calibri" panose="020F0502020204030204" pitchFamily="34" charset="0"/>
                        </a:rPr>
                        <a:t>53,460 </a:t>
                      </a:r>
                    </a:p>
                  </a:txBody>
                  <a:tcPr marL="5247" marR="5247" marT="5247" marB="0">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r>
                        <a:rPr lang="en-US" sz="1000" b="1" i="0" u="none" strike="noStrike" dirty="0">
                          <a:solidFill>
                            <a:srgbClr val="000000"/>
                          </a:solidFill>
                          <a:effectLst/>
                          <a:latin typeface="Calibri" panose="020F0502020204030204" pitchFamily="34" charset="0"/>
                        </a:rPr>
                        <a:t>55,500 </a:t>
                      </a:r>
                    </a:p>
                  </a:txBody>
                  <a:tcPr marL="5247" marR="5247" marT="5247" marB="0">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endParaRPr lang="en-US" sz="1000" b="0" i="0" u="none" strike="noStrike" dirty="0">
                        <a:solidFill>
                          <a:srgbClr val="000000"/>
                        </a:solidFill>
                        <a:effectLst/>
                        <a:latin typeface="Calibri" panose="020F0502020204030204" pitchFamily="34" charset="0"/>
                      </a:endParaRPr>
                    </a:p>
                  </a:txBody>
                  <a:tcPr marL="5247" marR="5247" marT="5247" marB="0">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 288,000 </a:t>
                      </a:r>
                    </a:p>
                  </a:txBody>
                  <a:tcPr marL="5247" marR="5247" marT="5247" marB="0">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r>
                        <a:rPr lang="en-US" sz="1000" b="0" i="0" u="none" strike="noStrike" dirty="0">
                          <a:solidFill>
                            <a:srgbClr val="000000"/>
                          </a:solidFill>
                          <a:effectLst/>
                          <a:latin typeface="Calibri" panose="020F0502020204030204" pitchFamily="34" charset="0"/>
                        </a:rPr>
                        <a:t>274,544 </a:t>
                      </a:r>
                    </a:p>
                  </a:txBody>
                  <a:tcPr marL="5247" marR="5247" marT="5247" marB="0">
                    <a:lnL>
                      <a:noFill/>
                    </a:lnL>
                    <a:lnR>
                      <a:noFill/>
                    </a:lnR>
                    <a:lnT w="6350" cap="flat" cmpd="sng" algn="ctr">
                      <a:solidFill>
                        <a:srgbClr val="000000"/>
                      </a:solidFill>
                      <a:prstDash val="solid"/>
                      <a:round/>
                      <a:headEnd type="none" w="med" len="med"/>
                      <a:tailEnd type="none" w="med" len="med"/>
                    </a:lnT>
                    <a:lnB>
                      <a:noFill/>
                    </a:lnB>
                    <a:solidFill>
                      <a:srgbClr val="D4D1CC"/>
                    </a:solidFill>
                  </a:tcPr>
                </a:tc>
                <a:tc>
                  <a:txBody>
                    <a:bodyPr/>
                    <a:lstStyle/>
                    <a:p>
                      <a:pPr algn="l" fontAlgn="b"/>
                      <a:r>
                        <a:rPr lang="en-US" sz="1000" b="1" i="0" u="none" strike="noStrike" dirty="0">
                          <a:solidFill>
                            <a:srgbClr val="000000"/>
                          </a:solidFill>
                          <a:effectLst/>
                          <a:latin typeface="Calibri" panose="020F0502020204030204" pitchFamily="34" charset="0"/>
                        </a:rPr>
                        <a:t>13,456 </a:t>
                      </a:r>
                    </a:p>
                  </a:txBody>
                  <a:tcPr marL="5247" marR="5247" marT="5247" marB="0">
                    <a:lnL>
                      <a:noFill/>
                    </a:lnL>
                    <a:lnR>
                      <a:noFill/>
                    </a:lnR>
                    <a:lnT w="6350" cap="flat" cmpd="sng" algn="ctr">
                      <a:solidFill>
                        <a:srgbClr val="000000"/>
                      </a:solidFill>
                      <a:prstDash val="solid"/>
                      <a:round/>
                      <a:headEnd type="none" w="med" len="med"/>
                      <a:tailEnd type="none" w="med" len="med"/>
                    </a:lnT>
                    <a:lnB>
                      <a:noFill/>
                    </a:lnB>
                    <a:solidFill>
                      <a:srgbClr val="D4D1CC"/>
                    </a:solidFill>
                  </a:tcPr>
                </a:tc>
                <a:extLst>
                  <a:ext uri="{0D108BD9-81ED-4DB2-BD59-A6C34878D82A}">
                    <a16:rowId xmlns:a16="http://schemas.microsoft.com/office/drawing/2014/main" val="1017731929"/>
                  </a:ext>
                </a:extLst>
              </a:tr>
              <a:tr h="162586">
                <a:tc>
                  <a:txBody>
                    <a:bodyPr/>
                    <a:lstStyle/>
                    <a:p>
                      <a:pPr algn="l" fontAlgn="b"/>
                      <a:endParaRPr lang="en-US" sz="105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1053707810"/>
                  </a:ext>
                </a:extLst>
              </a:tr>
              <a:tr h="91440">
                <a:tc gridSpan="8">
                  <a:txBody>
                    <a:bodyPr/>
                    <a:lstStyle/>
                    <a:p>
                      <a:pPr algn="l" fontAlgn="b"/>
                      <a:r>
                        <a:rPr lang="en-US" sz="1050" b="0" i="0" u="none" strike="noStrike" dirty="0">
                          <a:solidFill>
                            <a:srgbClr val="000000"/>
                          </a:solidFill>
                          <a:effectLst/>
                          <a:latin typeface="Calibri" panose="020F0502020204030204" pitchFamily="34" charset="0"/>
                        </a:rPr>
                        <a:t>(A) Includes depreciation ($51K total), fuel ($12K total), repair &amp; maintenance ($12K total), insurance ($8K), tags &amp; registration</a:t>
                      </a:r>
                    </a:p>
                  </a:txBody>
                  <a:tcPr marL="5247" marR="5247" marT="5247" marB="0" anchor="b">
                    <a:lnL>
                      <a:noFill/>
                    </a:lnL>
                    <a:lnR>
                      <a:noFill/>
                    </a:lnR>
                    <a:lnT>
                      <a:noFill/>
                    </a:lnT>
                    <a:lnB>
                      <a:noFill/>
                    </a:lnB>
                    <a:solidFill>
                      <a:srgbClr val="D4D1CC"/>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l" fontAlgn="b"/>
                      <a:endParaRPr lang="en-US" sz="1050" b="0"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3428680979"/>
                  </a:ext>
                </a:extLst>
              </a:tr>
              <a:tr h="320011">
                <a:tc gridSpan="3">
                  <a:txBody>
                    <a:bodyPr/>
                    <a:lstStyle/>
                    <a:p>
                      <a:pPr algn="l" fontAlgn="b"/>
                      <a:r>
                        <a:rPr lang="en-US" sz="1050" b="0" i="0" u="none" strike="noStrike" dirty="0">
                          <a:solidFill>
                            <a:srgbClr val="000000"/>
                          </a:solidFill>
                          <a:effectLst/>
                          <a:latin typeface="Calibri" panose="020F0502020204030204" pitchFamily="34" charset="0"/>
                        </a:rPr>
                        <a:t>* Last time OPA purchased/replaced a truck was 2018</a:t>
                      </a:r>
                    </a:p>
                  </a:txBody>
                  <a:tcPr marL="5247" marR="5247" marT="5247" marB="0" anchor="b">
                    <a:lnL>
                      <a:noFill/>
                    </a:lnL>
                    <a:lnR>
                      <a:noFill/>
                    </a:lnR>
                    <a:lnT>
                      <a:noFill/>
                    </a:lnT>
                    <a:lnB>
                      <a:noFill/>
                    </a:lnB>
                    <a:solidFill>
                      <a:srgbClr val="D4D1CC"/>
                    </a:solidFill>
                  </a:tcPr>
                </a:tc>
                <a:tc hMerge="1">
                  <a:txBody>
                    <a:bodyPr/>
                    <a:lstStyle/>
                    <a:p>
                      <a:endParaRPr lang="en-US"/>
                    </a:p>
                  </a:txBody>
                  <a:tcPr/>
                </a:tc>
                <a:tc hMerge="1">
                  <a:txBody>
                    <a:bodyPr/>
                    <a:lstStyle/>
                    <a:p>
                      <a:endParaRPr lang="en-US"/>
                    </a:p>
                  </a:txBody>
                  <a:tcPr/>
                </a:tc>
                <a:tc>
                  <a:txBody>
                    <a:bodyPr/>
                    <a:lstStyle/>
                    <a:p>
                      <a:pPr algn="l" fontAlgn="b"/>
                      <a:endParaRPr lang="en-US" sz="105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tc>
                  <a:txBody>
                    <a:bodyPr/>
                    <a:lstStyle/>
                    <a:p>
                      <a:pPr algn="l" fontAlgn="b"/>
                      <a:endParaRPr lang="en-US" sz="1050" b="0" i="0" u="none" strike="noStrike" dirty="0">
                        <a:solidFill>
                          <a:srgbClr val="000000"/>
                        </a:solidFill>
                        <a:effectLst/>
                        <a:latin typeface="Calibri" panose="020F0502020204030204" pitchFamily="34" charset="0"/>
                      </a:endParaRPr>
                    </a:p>
                  </a:txBody>
                  <a:tcPr marL="5247" marR="5247" marT="5247" marB="0" anchor="b">
                    <a:lnL>
                      <a:noFill/>
                    </a:lnL>
                    <a:lnR>
                      <a:noFill/>
                    </a:lnR>
                    <a:lnT>
                      <a:noFill/>
                    </a:lnT>
                    <a:lnB>
                      <a:noFill/>
                    </a:lnB>
                    <a:solidFill>
                      <a:srgbClr val="D4D1CC"/>
                    </a:solidFill>
                  </a:tcPr>
                </a:tc>
                <a:extLst>
                  <a:ext uri="{0D108BD9-81ED-4DB2-BD59-A6C34878D82A}">
                    <a16:rowId xmlns:a16="http://schemas.microsoft.com/office/drawing/2014/main" val="4158339728"/>
                  </a:ext>
                </a:extLst>
              </a:tr>
            </a:tbl>
          </a:graphicData>
        </a:graphic>
      </p:graphicFrame>
    </p:spTree>
    <p:extLst>
      <p:ext uri="{BB962C8B-B14F-4D97-AF65-F5344CB8AC3E}">
        <p14:creationId xmlns:p14="http://schemas.microsoft.com/office/powerpoint/2010/main" val="11773072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9" name="Rectangle 118">
            <a:extLst>
              <a:ext uri="{FF2B5EF4-FFF2-40B4-BE49-F238E27FC236}">
                <a16:creationId xmlns:a16="http://schemas.microsoft.com/office/drawing/2014/main" id="{83FC2C54-7B45-404D-A519-1BF7DD18D3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1" name="Picture 120">
            <a:extLst>
              <a:ext uri="{FF2B5EF4-FFF2-40B4-BE49-F238E27FC236}">
                <a16:creationId xmlns:a16="http://schemas.microsoft.com/office/drawing/2014/main" id="{A75017EA-9B66-4D89-A855-823DFCDE937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23" name="Straight Connector 122">
            <a:extLst>
              <a:ext uri="{FF2B5EF4-FFF2-40B4-BE49-F238E27FC236}">
                <a16:creationId xmlns:a16="http://schemas.microsoft.com/office/drawing/2014/main" id="{2F41A41A-D714-4F7E-A8AF-D83C6CF0711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310BEE2E-3B4C-4FB1-AAEE-BEA7CD2E791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27" name="Rectangle 126">
            <a:extLst>
              <a:ext uri="{FF2B5EF4-FFF2-40B4-BE49-F238E27FC236}">
                <a16:creationId xmlns:a16="http://schemas.microsoft.com/office/drawing/2014/main" id="{EB55FBD9-83BB-4178-B458-A7F49897F8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9" name="Rectangle 128">
            <a:extLst>
              <a:ext uri="{FF2B5EF4-FFF2-40B4-BE49-F238E27FC236}">
                <a16:creationId xmlns:a16="http://schemas.microsoft.com/office/drawing/2014/main" id="{EB0D25BA-6756-4D79-B309-B95AF2E5A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 name="Title 2"/>
          <p:cNvSpPr>
            <a:spLocks noGrp="1"/>
          </p:cNvSpPr>
          <p:nvPr>
            <p:ph type="title"/>
          </p:nvPr>
        </p:nvSpPr>
        <p:spPr>
          <a:xfrm>
            <a:off x="6505107" y="1468464"/>
            <a:ext cx="2144126" cy="1873219"/>
          </a:xfrm>
        </p:spPr>
        <p:txBody>
          <a:bodyPr vert="horz" lIns="91440" tIns="45720" rIns="91440" bIns="0" rtlCol="0" anchor="b">
            <a:normAutofit/>
          </a:bodyPr>
          <a:lstStyle/>
          <a:p>
            <a:pPr defTabSz="914400"/>
            <a:r>
              <a:rPr lang="en-US" sz="2600"/>
              <a:t>GM Leadership Report</a:t>
            </a:r>
            <a:br>
              <a:rPr lang="en-US" sz="2600"/>
            </a:br>
            <a:r>
              <a:rPr lang="en-US" sz="2600"/>
              <a:t>John Viola</a:t>
            </a:r>
          </a:p>
        </p:txBody>
      </p:sp>
      <p:grpSp>
        <p:nvGrpSpPr>
          <p:cNvPr id="131" name="Group 130">
            <a:extLst>
              <a:ext uri="{FF2B5EF4-FFF2-40B4-BE49-F238E27FC236}">
                <a16:creationId xmlns:a16="http://schemas.microsoft.com/office/drawing/2014/main" id="{F19258D1-DD3C-4F46-AEDD-EB5A6BFEEFA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74177" y="482171"/>
            <a:ext cx="5670087" cy="5149101"/>
            <a:chOff x="7463258" y="583365"/>
            <a:chExt cx="7560115" cy="5181928"/>
          </a:xfrm>
        </p:grpSpPr>
        <p:sp>
          <p:nvSpPr>
            <p:cNvPr id="132" name="Rectangle 131">
              <a:extLst>
                <a:ext uri="{FF2B5EF4-FFF2-40B4-BE49-F238E27FC236}">
                  <a16:creationId xmlns:a16="http://schemas.microsoft.com/office/drawing/2014/main" id="{C092B7E0-5B14-4566-B246-0E598D7761D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8" y="583365"/>
              <a:ext cx="7560115"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3" name="Rectangle 132">
              <a:extLst>
                <a:ext uri="{FF2B5EF4-FFF2-40B4-BE49-F238E27FC236}">
                  <a16:creationId xmlns:a16="http://schemas.microsoft.com/office/drawing/2014/main" id="{A60E61D6-3BAA-49EE-8921-D200622F6D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7" y="915807"/>
              <a:ext cx="692827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8" name="Picture 7">
            <a:extLst>
              <a:ext uri="{FF2B5EF4-FFF2-40B4-BE49-F238E27FC236}">
                <a16:creationId xmlns:a16="http://schemas.microsoft.com/office/drawing/2014/main" id="{870F1F01-F953-486F-8B73-93859AB339C1}"/>
              </a:ext>
            </a:extLst>
          </p:cNvPr>
          <p:cNvPicPr>
            <a:picLocks noChangeAspect="1"/>
          </p:cNvPicPr>
          <p:nvPr/>
        </p:nvPicPr>
        <p:blipFill>
          <a:blip r:embed="rId3" cstate="print">
            <a:extLst>
              <a:ext uri="{28A0092B-C50C-407E-A947-70E740481C1C}">
                <a14:useLocalDpi xmlns:a14="http://schemas.microsoft.com/office/drawing/2010/main" val="0"/>
              </a:ext>
            </a:extLst>
          </a:blip>
          <a:srcRect l="8649" r="8649"/>
          <a:stretch/>
        </p:blipFill>
        <p:spPr>
          <a:xfrm>
            <a:off x="3366494" y="1185356"/>
            <a:ext cx="2294697" cy="1849041"/>
          </a:xfrm>
          <a:prstGeom prst="rect">
            <a:avLst/>
          </a:prstGeom>
        </p:spPr>
      </p:pic>
      <p:pic>
        <p:nvPicPr>
          <p:cNvPr id="5" name="Picture 4">
            <a:extLst>
              <a:ext uri="{FF2B5EF4-FFF2-40B4-BE49-F238E27FC236}">
                <a16:creationId xmlns:a16="http://schemas.microsoft.com/office/drawing/2014/main" id="{E7A4F509-07D2-45BF-A9C0-566766207339}"/>
              </a:ext>
            </a:extLst>
          </p:cNvPr>
          <p:cNvPicPr>
            <a:picLocks noChangeAspect="1"/>
          </p:cNvPicPr>
          <p:nvPr/>
        </p:nvPicPr>
        <p:blipFill>
          <a:blip r:embed="rId4" cstate="print">
            <a:extLst>
              <a:ext uri="{28A0092B-C50C-407E-A947-70E740481C1C}">
                <a14:useLocalDpi xmlns:a14="http://schemas.microsoft.com/office/drawing/2010/main" val="0"/>
              </a:ext>
            </a:extLst>
          </a:blip>
          <a:srcRect l="8729" r="8729"/>
          <a:stretch/>
        </p:blipFill>
        <p:spPr>
          <a:xfrm>
            <a:off x="967412" y="3129978"/>
            <a:ext cx="2290283" cy="1849041"/>
          </a:xfrm>
          <a:prstGeom prst="rect">
            <a:avLst/>
          </a:prstGeom>
        </p:spPr>
      </p:pic>
      <p:pic>
        <p:nvPicPr>
          <p:cNvPr id="4" name="Picture 3">
            <a:extLst>
              <a:ext uri="{FF2B5EF4-FFF2-40B4-BE49-F238E27FC236}">
                <a16:creationId xmlns:a16="http://schemas.microsoft.com/office/drawing/2014/main" id="{DC2F05A4-98B2-42CE-9567-1E15A6D4BE43}"/>
              </a:ext>
            </a:extLst>
          </p:cNvPr>
          <p:cNvPicPr>
            <a:picLocks noChangeAspect="1"/>
          </p:cNvPicPr>
          <p:nvPr/>
        </p:nvPicPr>
        <p:blipFill>
          <a:blip r:embed="rId5" cstate="print">
            <a:extLst>
              <a:ext uri="{28A0092B-C50C-407E-A947-70E740481C1C}">
                <a14:useLocalDpi xmlns:a14="http://schemas.microsoft.com/office/drawing/2010/main" val="0"/>
              </a:ext>
            </a:extLst>
          </a:blip>
          <a:srcRect l="8649" r="8649"/>
          <a:stretch/>
        </p:blipFill>
        <p:spPr>
          <a:xfrm>
            <a:off x="962998" y="1177101"/>
            <a:ext cx="2294697" cy="1849041"/>
          </a:xfrm>
          <a:prstGeom prst="rect">
            <a:avLst/>
          </a:prstGeom>
        </p:spPr>
      </p:pic>
      <p:pic>
        <p:nvPicPr>
          <p:cNvPr id="6" name="Picture 5">
            <a:extLst>
              <a:ext uri="{FF2B5EF4-FFF2-40B4-BE49-F238E27FC236}">
                <a16:creationId xmlns:a16="http://schemas.microsoft.com/office/drawing/2014/main" id="{EB12FB56-DFC2-48AE-8322-5C05A461171C}"/>
              </a:ext>
            </a:extLst>
          </p:cNvPr>
          <p:cNvPicPr>
            <a:picLocks noChangeAspect="1"/>
          </p:cNvPicPr>
          <p:nvPr/>
        </p:nvPicPr>
        <p:blipFill>
          <a:blip r:embed="rId6" cstate="print">
            <a:extLst>
              <a:ext uri="{28A0092B-C50C-407E-A947-70E740481C1C}">
                <a14:useLocalDpi xmlns:a14="http://schemas.microsoft.com/office/drawing/2010/main" val="0"/>
              </a:ext>
            </a:extLst>
          </a:blip>
          <a:srcRect l="149" r="149"/>
          <a:stretch/>
        </p:blipFill>
        <p:spPr>
          <a:xfrm>
            <a:off x="3374014" y="3026144"/>
            <a:ext cx="1554480" cy="1053572"/>
          </a:xfrm>
          <a:prstGeom prst="rect">
            <a:avLst/>
          </a:prstGeom>
        </p:spPr>
      </p:pic>
      <p:cxnSp>
        <p:nvCxnSpPr>
          <p:cNvPr id="135" name="Straight Connector 134">
            <a:extLst>
              <a:ext uri="{FF2B5EF4-FFF2-40B4-BE49-F238E27FC236}">
                <a16:creationId xmlns:a16="http://schemas.microsoft.com/office/drawing/2014/main" id="{00FBBC1F-14D5-42C1-8509-04935CCECE3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10720" y="3526496"/>
            <a:ext cx="2133318"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137" name="Picture 136">
            <a:extLst>
              <a:ext uri="{FF2B5EF4-FFF2-40B4-BE49-F238E27FC236}">
                <a16:creationId xmlns:a16="http://schemas.microsoft.com/office/drawing/2014/main" id="{1B897C29-07FF-4C8A-8762-2E23F3A04A3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39" name="Straight Connector 138">
            <a:extLst>
              <a:ext uri="{FF2B5EF4-FFF2-40B4-BE49-F238E27FC236}">
                <a16:creationId xmlns:a16="http://schemas.microsoft.com/office/drawing/2014/main" id="{44EFDC5F-BC73-4CF6-B788-70EB5CD5B0E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2234CA7-5015-4202-A9E4-D63B27F96FD6}"/>
              </a:ext>
            </a:extLst>
          </p:cNvPr>
          <p:cNvSpPr txBox="1"/>
          <p:nvPr/>
        </p:nvSpPr>
        <p:spPr>
          <a:xfrm>
            <a:off x="962770" y="877161"/>
            <a:ext cx="2281904" cy="307777"/>
          </a:xfrm>
          <a:prstGeom prst="rect">
            <a:avLst/>
          </a:prstGeom>
          <a:noFill/>
        </p:spPr>
        <p:txBody>
          <a:bodyPr wrap="square" rtlCol="0">
            <a:spAutoFit/>
          </a:bodyPr>
          <a:lstStyle/>
          <a:p>
            <a:pPr algn="ctr"/>
            <a:r>
              <a:rPr lang="en-US" sz="1400" dirty="0"/>
              <a:t>Bainbridge Project</a:t>
            </a:r>
            <a:endParaRPr lang="en-US" dirty="0"/>
          </a:p>
        </p:txBody>
      </p:sp>
      <p:sp>
        <p:nvSpPr>
          <p:cNvPr id="42" name="TextBox 41">
            <a:extLst>
              <a:ext uri="{FF2B5EF4-FFF2-40B4-BE49-F238E27FC236}">
                <a16:creationId xmlns:a16="http://schemas.microsoft.com/office/drawing/2014/main" id="{5A82CA8F-FD10-4EC7-B018-BAD2A572E625}"/>
              </a:ext>
            </a:extLst>
          </p:cNvPr>
          <p:cNvSpPr txBox="1"/>
          <p:nvPr/>
        </p:nvSpPr>
        <p:spPr>
          <a:xfrm>
            <a:off x="3366266" y="883566"/>
            <a:ext cx="2281904" cy="307777"/>
          </a:xfrm>
          <a:prstGeom prst="rect">
            <a:avLst/>
          </a:prstGeom>
          <a:noFill/>
        </p:spPr>
        <p:txBody>
          <a:bodyPr wrap="square" rtlCol="0">
            <a:spAutoFit/>
          </a:bodyPr>
          <a:lstStyle/>
          <a:p>
            <a:pPr algn="ctr"/>
            <a:r>
              <a:rPr lang="en-US" sz="1400" dirty="0"/>
              <a:t>Bulkheads</a:t>
            </a:r>
            <a:endParaRPr lang="en-US" dirty="0"/>
          </a:p>
        </p:txBody>
      </p:sp>
      <p:sp>
        <p:nvSpPr>
          <p:cNvPr id="43" name="TextBox 42">
            <a:extLst>
              <a:ext uri="{FF2B5EF4-FFF2-40B4-BE49-F238E27FC236}">
                <a16:creationId xmlns:a16="http://schemas.microsoft.com/office/drawing/2014/main" id="{1FA2F597-2026-47B0-8726-8913D20B5B71}"/>
              </a:ext>
            </a:extLst>
          </p:cNvPr>
          <p:cNvSpPr txBox="1"/>
          <p:nvPr/>
        </p:nvSpPr>
        <p:spPr>
          <a:xfrm>
            <a:off x="962770" y="4960187"/>
            <a:ext cx="2281903" cy="307777"/>
          </a:xfrm>
          <a:prstGeom prst="rect">
            <a:avLst/>
          </a:prstGeom>
          <a:noFill/>
        </p:spPr>
        <p:txBody>
          <a:bodyPr wrap="square" rtlCol="0">
            <a:spAutoFit/>
          </a:bodyPr>
          <a:lstStyle/>
          <a:p>
            <a:pPr algn="ctr"/>
            <a:r>
              <a:rPr lang="en-US" sz="1400" dirty="0"/>
              <a:t>High Sheriff Trail Mailboxes</a:t>
            </a:r>
            <a:endParaRPr lang="en-US" dirty="0"/>
          </a:p>
        </p:txBody>
      </p:sp>
      <p:sp>
        <p:nvSpPr>
          <p:cNvPr id="44" name="TextBox 43">
            <a:extLst>
              <a:ext uri="{FF2B5EF4-FFF2-40B4-BE49-F238E27FC236}">
                <a16:creationId xmlns:a16="http://schemas.microsoft.com/office/drawing/2014/main" id="{C0E00F28-57DC-4E53-B06F-115D956A4309}"/>
              </a:ext>
            </a:extLst>
          </p:cNvPr>
          <p:cNvSpPr txBox="1"/>
          <p:nvPr/>
        </p:nvSpPr>
        <p:spPr>
          <a:xfrm>
            <a:off x="3366265" y="4966389"/>
            <a:ext cx="2281903" cy="307777"/>
          </a:xfrm>
          <a:prstGeom prst="rect">
            <a:avLst/>
          </a:prstGeom>
          <a:noFill/>
        </p:spPr>
        <p:txBody>
          <a:bodyPr wrap="square" rtlCol="0">
            <a:spAutoFit/>
          </a:bodyPr>
          <a:lstStyle/>
          <a:p>
            <a:pPr algn="ctr"/>
            <a:r>
              <a:rPr lang="en-US" sz="1400" dirty="0"/>
              <a:t>WH Campus &amp; CPI signage</a:t>
            </a:r>
            <a:endParaRPr lang="en-US" dirty="0"/>
          </a:p>
        </p:txBody>
      </p:sp>
      <p:pic>
        <p:nvPicPr>
          <p:cNvPr id="9" name="Picture 8" descr="Logo&#10;&#10;Description automatically generated with medium confidence">
            <a:extLst>
              <a:ext uri="{FF2B5EF4-FFF2-40B4-BE49-F238E27FC236}">
                <a16:creationId xmlns:a16="http://schemas.microsoft.com/office/drawing/2014/main" id="{4ECC5B12-5C07-46A4-A109-6E4006DCFB57}"/>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43766" y="4030943"/>
            <a:ext cx="1511922" cy="1005840"/>
          </a:xfrm>
          <a:prstGeom prst="rect">
            <a:avLst/>
          </a:prstGeom>
        </p:spPr>
      </p:pic>
    </p:spTree>
    <p:extLst>
      <p:ext uri="{BB962C8B-B14F-4D97-AF65-F5344CB8AC3E}">
        <p14:creationId xmlns:p14="http://schemas.microsoft.com/office/powerpoint/2010/main" val="2512240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154C4-90CB-4EA4-BA6D-89E08A091DC7}"/>
              </a:ext>
            </a:extLst>
          </p:cNvPr>
          <p:cNvSpPr txBox="1"/>
          <p:nvPr/>
        </p:nvSpPr>
        <p:spPr>
          <a:xfrm>
            <a:off x="545374" y="90420"/>
            <a:ext cx="8053251" cy="4247317"/>
          </a:xfrm>
          <a:prstGeom prst="rect">
            <a:avLst/>
          </a:prstGeom>
          <a:solidFill>
            <a:srgbClr val="D4D1CC"/>
          </a:solidFill>
        </p:spPr>
        <p:txBody>
          <a:bodyPr wrap="square" rtlCol="0">
            <a:spAutoFit/>
          </a:bodyPr>
          <a:lstStyle/>
          <a:p>
            <a:pPr algn="ctr"/>
            <a:r>
              <a:rPr lang="en-US" sz="4400" dirty="0">
                <a:latin typeface="+mj-lt"/>
              </a:rPr>
              <a:t>CAPITAL PURCHASE REQUESTS</a:t>
            </a:r>
          </a:p>
          <a:p>
            <a:endParaRPr lang="en-US" sz="3200" dirty="0"/>
          </a:p>
          <a:p>
            <a:r>
              <a:rPr lang="en-US" sz="2800" dirty="0">
                <a:effectLst/>
                <a:ea typeface="Calibri" panose="020F0502020204030204" pitchFamily="34" charset="0"/>
                <a:cs typeface="Times New Roman" panose="02020603050405020304" pitchFamily="18" charset="0"/>
              </a:rPr>
              <a:t>Public Works – Ventrac MA900 Boom Mower</a:t>
            </a:r>
          </a:p>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Requesting Authorization to go forward with Staff Recommendation of $37,016.90 for Iron Source</a:t>
            </a:r>
          </a:p>
          <a:p>
            <a:endParaRPr lang="en-US" sz="2800" dirty="0">
              <a:effectLst/>
              <a:ea typeface="Calibri" panose="020F0502020204030204" pitchFamily="34" charset="0"/>
              <a:cs typeface="Times New Roman" panose="02020603050405020304" pitchFamily="18" charset="0"/>
            </a:endParaRPr>
          </a:p>
          <a:p>
            <a:pPr algn="ctr"/>
            <a:endParaRPr lang="en-US" sz="3200" dirty="0">
              <a:effectLst/>
              <a:ea typeface="Calibri" panose="020F0502020204030204" pitchFamily="34" charset="0"/>
              <a:cs typeface="Times New Roman" panose="02020603050405020304" pitchFamily="18" charset="0"/>
            </a:endParaRPr>
          </a:p>
          <a:p>
            <a:pPr algn="ctr"/>
            <a:endParaRPr lang="en-US" sz="3200" dirty="0"/>
          </a:p>
          <a:p>
            <a:endParaRPr lang="en-US" dirty="0"/>
          </a:p>
        </p:txBody>
      </p:sp>
    </p:spTree>
    <p:extLst>
      <p:ext uri="{BB962C8B-B14F-4D97-AF65-F5344CB8AC3E}">
        <p14:creationId xmlns:p14="http://schemas.microsoft.com/office/powerpoint/2010/main" val="3109739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154C4-90CB-4EA4-BA6D-89E08A091DC7}"/>
              </a:ext>
            </a:extLst>
          </p:cNvPr>
          <p:cNvSpPr txBox="1"/>
          <p:nvPr/>
        </p:nvSpPr>
        <p:spPr>
          <a:xfrm>
            <a:off x="545374" y="90420"/>
            <a:ext cx="8053251" cy="4678204"/>
          </a:xfrm>
          <a:prstGeom prst="rect">
            <a:avLst/>
          </a:prstGeom>
          <a:solidFill>
            <a:srgbClr val="D4D1CC"/>
          </a:solidFill>
        </p:spPr>
        <p:txBody>
          <a:bodyPr wrap="square" rtlCol="0">
            <a:spAutoFit/>
          </a:bodyPr>
          <a:lstStyle/>
          <a:p>
            <a:pPr algn="ctr"/>
            <a:r>
              <a:rPr lang="en-US" sz="4400" dirty="0">
                <a:latin typeface="+mj-lt"/>
              </a:rPr>
              <a:t>CAPITAL PURCHASE REQUESTS</a:t>
            </a:r>
          </a:p>
          <a:p>
            <a:endParaRPr lang="en-US" sz="3200" dirty="0"/>
          </a:p>
          <a:p>
            <a:r>
              <a:rPr lang="en-US" sz="2800" dirty="0">
                <a:effectLst/>
                <a:ea typeface="Calibri" panose="020F0502020204030204" pitchFamily="34" charset="0"/>
                <a:cs typeface="Times New Roman" panose="02020603050405020304" pitchFamily="18" charset="0"/>
              </a:rPr>
              <a:t>Public Works – 2021 Ford Explorer 4WD XLT</a:t>
            </a:r>
          </a:p>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Requesting Authorization to go forward with Staff Recommendation of $35,441.46 for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Hertrich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Fleet Services</a:t>
            </a:r>
          </a:p>
          <a:p>
            <a:endParaRPr lang="en-US" sz="2800" dirty="0">
              <a:effectLst/>
              <a:ea typeface="Calibri" panose="020F0502020204030204" pitchFamily="34" charset="0"/>
              <a:cs typeface="Times New Roman" panose="02020603050405020304" pitchFamily="18" charset="0"/>
            </a:endParaRPr>
          </a:p>
          <a:p>
            <a:pPr algn="ctr"/>
            <a:endParaRPr lang="en-US" sz="3200" dirty="0">
              <a:effectLst/>
              <a:ea typeface="Calibri" panose="020F0502020204030204" pitchFamily="34" charset="0"/>
              <a:cs typeface="Times New Roman" panose="02020603050405020304" pitchFamily="18" charset="0"/>
            </a:endParaRPr>
          </a:p>
          <a:p>
            <a:pPr algn="ctr"/>
            <a:endParaRPr lang="en-US" sz="3200" dirty="0"/>
          </a:p>
          <a:p>
            <a:endParaRPr lang="en-US" dirty="0"/>
          </a:p>
        </p:txBody>
      </p:sp>
    </p:spTree>
    <p:extLst>
      <p:ext uri="{BB962C8B-B14F-4D97-AF65-F5344CB8AC3E}">
        <p14:creationId xmlns:p14="http://schemas.microsoft.com/office/powerpoint/2010/main" val="420493590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154C4-90CB-4EA4-BA6D-89E08A091DC7}"/>
              </a:ext>
            </a:extLst>
          </p:cNvPr>
          <p:cNvSpPr txBox="1"/>
          <p:nvPr/>
        </p:nvSpPr>
        <p:spPr>
          <a:xfrm>
            <a:off x="545374" y="90420"/>
            <a:ext cx="8053251" cy="4678204"/>
          </a:xfrm>
          <a:prstGeom prst="rect">
            <a:avLst/>
          </a:prstGeom>
          <a:solidFill>
            <a:srgbClr val="D4D1CC"/>
          </a:solidFill>
        </p:spPr>
        <p:txBody>
          <a:bodyPr wrap="square" rtlCol="0">
            <a:spAutoFit/>
          </a:bodyPr>
          <a:lstStyle/>
          <a:p>
            <a:pPr algn="ctr"/>
            <a:r>
              <a:rPr lang="en-US" sz="4400" dirty="0">
                <a:latin typeface="+mj-lt"/>
              </a:rPr>
              <a:t>CAPITAL PURCHASE REQUESTS</a:t>
            </a:r>
          </a:p>
          <a:p>
            <a:endParaRPr lang="en-US" sz="3200" dirty="0"/>
          </a:p>
          <a:p>
            <a:r>
              <a:rPr lang="en-US" sz="2800" dirty="0">
                <a:effectLst/>
                <a:ea typeface="Calibri" panose="020F0502020204030204" pitchFamily="34" charset="0"/>
                <a:cs typeface="Times New Roman" panose="02020603050405020304" pitchFamily="18" charset="0"/>
              </a:rPr>
              <a:t>Public Works - 2021 Ford Transit T350 HD</a:t>
            </a:r>
          </a:p>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Requesting Authorization to go forward with Staff Recommendation of $51,396.59 for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Hertrich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Fleet Services</a:t>
            </a:r>
          </a:p>
          <a:p>
            <a:endParaRPr lang="en-US" sz="2800" dirty="0">
              <a:effectLst/>
              <a:ea typeface="Calibri" panose="020F0502020204030204" pitchFamily="34" charset="0"/>
              <a:cs typeface="Times New Roman" panose="02020603050405020304" pitchFamily="18" charset="0"/>
            </a:endParaRPr>
          </a:p>
          <a:p>
            <a:pPr algn="ctr"/>
            <a:endParaRPr lang="en-US" sz="3200" dirty="0">
              <a:effectLst/>
              <a:ea typeface="Calibri" panose="020F0502020204030204" pitchFamily="34" charset="0"/>
              <a:cs typeface="Times New Roman" panose="02020603050405020304" pitchFamily="18" charset="0"/>
            </a:endParaRPr>
          </a:p>
          <a:p>
            <a:pPr algn="ctr"/>
            <a:endParaRPr lang="en-US" sz="3200" dirty="0"/>
          </a:p>
          <a:p>
            <a:endParaRPr lang="en-US" dirty="0"/>
          </a:p>
        </p:txBody>
      </p:sp>
    </p:spTree>
    <p:extLst>
      <p:ext uri="{BB962C8B-B14F-4D97-AF65-F5344CB8AC3E}">
        <p14:creationId xmlns:p14="http://schemas.microsoft.com/office/powerpoint/2010/main" val="4328324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154C4-90CB-4EA4-BA6D-89E08A091DC7}"/>
              </a:ext>
            </a:extLst>
          </p:cNvPr>
          <p:cNvSpPr txBox="1"/>
          <p:nvPr/>
        </p:nvSpPr>
        <p:spPr>
          <a:xfrm>
            <a:off x="545374" y="90420"/>
            <a:ext cx="8053251" cy="4678204"/>
          </a:xfrm>
          <a:prstGeom prst="rect">
            <a:avLst/>
          </a:prstGeom>
          <a:solidFill>
            <a:srgbClr val="D4D1CC"/>
          </a:solidFill>
        </p:spPr>
        <p:txBody>
          <a:bodyPr wrap="square" rtlCol="0">
            <a:spAutoFit/>
          </a:bodyPr>
          <a:lstStyle/>
          <a:p>
            <a:pPr algn="ctr"/>
            <a:r>
              <a:rPr lang="en-US" sz="4400" dirty="0">
                <a:latin typeface="+mj-lt"/>
              </a:rPr>
              <a:t>CAPITAL PURCHASE REQUESTS</a:t>
            </a:r>
          </a:p>
          <a:p>
            <a:endParaRPr lang="en-US" sz="3200" dirty="0"/>
          </a:p>
          <a:p>
            <a:r>
              <a:rPr lang="en-US" sz="2800" dirty="0">
                <a:effectLst/>
                <a:ea typeface="Calibri" panose="020F0502020204030204" pitchFamily="34" charset="0"/>
                <a:cs typeface="Times New Roman" panose="02020603050405020304" pitchFamily="18" charset="0"/>
              </a:rPr>
              <a:t>Public Works - 2022 Ford F250 </a:t>
            </a:r>
            <a:r>
              <a:rPr lang="en-US" sz="2800" dirty="0" err="1">
                <a:effectLst/>
                <a:ea typeface="Calibri" panose="020F0502020204030204" pitchFamily="34" charset="0"/>
                <a:cs typeface="Times New Roman" panose="02020603050405020304" pitchFamily="18" charset="0"/>
              </a:rPr>
              <a:t>Crewcab</a:t>
            </a:r>
            <a:r>
              <a:rPr lang="en-US" sz="2800" dirty="0">
                <a:effectLst/>
                <a:ea typeface="Calibri" panose="020F0502020204030204" pitchFamily="34" charset="0"/>
                <a:cs typeface="Times New Roman" panose="02020603050405020304" pitchFamily="18" charset="0"/>
              </a:rPr>
              <a:t> 4WD Truck</a:t>
            </a:r>
          </a:p>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Requesting Authorization to go forward with Staff Recommendation of $36,551.29 for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Hertrich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Fleet Services</a:t>
            </a:r>
          </a:p>
          <a:p>
            <a:endParaRPr lang="en-US" sz="2800" dirty="0">
              <a:effectLst/>
              <a:ea typeface="Calibri" panose="020F0502020204030204" pitchFamily="34" charset="0"/>
              <a:cs typeface="Times New Roman" panose="02020603050405020304" pitchFamily="18" charset="0"/>
            </a:endParaRPr>
          </a:p>
          <a:p>
            <a:pPr algn="ctr"/>
            <a:endParaRPr lang="en-US" sz="3200" dirty="0">
              <a:effectLst/>
              <a:ea typeface="Calibri" panose="020F0502020204030204" pitchFamily="34" charset="0"/>
              <a:cs typeface="Times New Roman" panose="02020603050405020304" pitchFamily="18" charset="0"/>
            </a:endParaRPr>
          </a:p>
          <a:p>
            <a:pPr algn="ctr"/>
            <a:endParaRPr lang="en-US" sz="3200" dirty="0"/>
          </a:p>
          <a:p>
            <a:endParaRPr lang="en-US" dirty="0"/>
          </a:p>
        </p:txBody>
      </p:sp>
    </p:spTree>
    <p:extLst>
      <p:ext uri="{BB962C8B-B14F-4D97-AF65-F5344CB8AC3E}">
        <p14:creationId xmlns:p14="http://schemas.microsoft.com/office/powerpoint/2010/main" val="19480128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154C4-90CB-4EA4-BA6D-89E08A091DC7}"/>
              </a:ext>
            </a:extLst>
          </p:cNvPr>
          <p:cNvSpPr txBox="1"/>
          <p:nvPr/>
        </p:nvSpPr>
        <p:spPr>
          <a:xfrm>
            <a:off x="545374" y="90420"/>
            <a:ext cx="8053251" cy="4678204"/>
          </a:xfrm>
          <a:prstGeom prst="rect">
            <a:avLst/>
          </a:prstGeom>
          <a:solidFill>
            <a:srgbClr val="D4D1CC"/>
          </a:solidFill>
        </p:spPr>
        <p:txBody>
          <a:bodyPr wrap="square" rtlCol="0">
            <a:spAutoFit/>
          </a:bodyPr>
          <a:lstStyle/>
          <a:p>
            <a:pPr algn="ctr"/>
            <a:r>
              <a:rPr lang="en-US" sz="4400" dirty="0">
                <a:latin typeface="+mj-lt"/>
              </a:rPr>
              <a:t>CAPITAL PURCHASE REQUESTS</a:t>
            </a:r>
          </a:p>
          <a:p>
            <a:endParaRPr lang="en-US" sz="3200" dirty="0"/>
          </a:p>
          <a:p>
            <a:r>
              <a:rPr lang="en-US" sz="2800" dirty="0">
                <a:effectLst/>
                <a:ea typeface="Calibri" panose="020F0502020204030204" pitchFamily="34" charset="0"/>
                <a:cs typeface="Times New Roman" panose="02020603050405020304" pitchFamily="18" charset="0"/>
              </a:rPr>
              <a:t>Public Works - 2022 Ford F550 Dump Truck</a:t>
            </a:r>
          </a:p>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Requesting Authorization to go forward with Staff Recommendation of $57,301.85 for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Hertrich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Fleet Services</a:t>
            </a:r>
          </a:p>
          <a:p>
            <a:endParaRPr lang="en-US" sz="2800" dirty="0">
              <a:effectLst/>
              <a:ea typeface="Calibri" panose="020F0502020204030204" pitchFamily="34" charset="0"/>
              <a:cs typeface="Times New Roman" panose="02020603050405020304" pitchFamily="18" charset="0"/>
            </a:endParaRPr>
          </a:p>
          <a:p>
            <a:pPr algn="ctr"/>
            <a:endParaRPr lang="en-US" sz="3200" dirty="0">
              <a:effectLst/>
              <a:ea typeface="Calibri" panose="020F0502020204030204" pitchFamily="34" charset="0"/>
              <a:cs typeface="Times New Roman" panose="02020603050405020304" pitchFamily="18" charset="0"/>
            </a:endParaRPr>
          </a:p>
          <a:p>
            <a:pPr algn="ctr"/>
            <a:endParaRPr lang="en-US" sz="3200" dirty="0"/>
          </a:p>
          <a:p>
            <a:endParaRPr lang="en-US" dirty="0"/>
          </a:p>
        </p:txBody>
      </p:sp>
    </p:spTree>
    <p:extLst>
      <p:ext uri="{BB962C8B-B14F-4D97-AF65-F5344CB8AC3E}">
        <p14:creationId xmlns:p14="http://schemas.microsoft.com/office/powerpoint/2010/main" val="826997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154C4-90CB-4EA4-BA6D-89E08A091DC7}"/>
              </a:ext>
            </a:extLst>
          </p:cNvPr>
          <p:cNvSpPr txBox="1"/>
          <p:nvPr/>
        </p:nvSpPr>
        <p:spPr>
          <a:xfrm>
            <a:off x="545374" y="90420"/>
            <a:ext cx="8053251" cy="4678204"/>
          </a:xfrm>
          <a:prstGeom prst="rect">
            <a:avLst/>
          </a:prstGeom>
          <a:solidFill>
            <a:srgbClr val="D4D1CC"/>
          </a:solidFill>
        </p:spPr>
        <p:txBody>
          <a:bodyPr wrap="square" rtlCol="0">
            <a:spAutoFit/>
          </a:bodyPr>
          <a:lstStyle/>
          <a:p>
            <a:pPr algn="ctr"/>
            <a:r>
              <a:rPr lang="en-US" sz="4400" dirty="0">
                <a:latin typeface="+mj-lt"/>
              </a:rPr>
              <a:t>CAPITAL PURCHASE REQUESTS</a:t>
            </a:r>
          </a:p>
          <a:p>
            <a:endParaRPr lang="en-US" sz="3200" dirty="0"/>
          </a:p>
          <a:p>
            <a:r>
              <a:rPr lang="en-US" sz="2800" dirty="0">
                <a:effectLst/>
                <a:ea typeface="Calibri" panose="020F0502020204030204" pitchFamily="34" charset="0"/>
                <a:cs typeface="Times New Roman" panose="02020603050405020304" pitchFamily="18" charset="0"/>
              </a:rPr>
              <a:t>Public Works - 2022 Ford F550 Dump Truck</a:t>
            </a:r>
          </a:p>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Requesting Authorization to go forward with Staff Recommendation of $57,301.85 for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Hertrich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Fleet Services</a:t>
            </a:r>
          </a:p>
          <a:p>
            <a:endParaRPr lang="en-US" sz="2800" dirty="0">
              <a:effectLst/>
              <a:ea typeface="Calibri" panose="020F0502020204030204" pitchFamily="34" charset="0"/>
              <a:cs typeface="Times New Roman" panose="02020603050405020304" pitchFamily="18" charset="0"/>
            </a:endParaRPr>
          </a:p>
          <a:p>
            <a:pPr algn="ctr"/>
            <a:endParaRPr lang="en-US" sz="3200" dirty="0">
              <a:effectLst/>
              <a:ea typeface="Calibri" panose="020F0502020204030204" pitchFamily="34" charset="0"/>
              <a:cs typeface="Times New Roman" panose="02020603050405020304" pitchFamily="18" charset="0"/>
            </a:endParaRPr>
          </a:p>
          <a:p>
            <a:pPr algn="ctr"/>
            <a:endParaRPr lang="en-US" sz="3200" dirty="0"/>
          </a:p>
          <a:p>
            <a:endParaRPr lang="en-US" dirty="0"/>
          </a:p>
        </p:txBody>
      </p:sp>
    </p:spTree>
    <p:extLst>
      <p:ext uri="{BB962C8B-B14F-4D97-AF65-F5344CB8AC3E}">
        <p14:creationId xmlns:p14="http://schemas.microsoft.com/office/powerpoint/2010/main" val="205877501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B154C4-90CB-4EA4-BA6D-89E08A091DC7}"/>
              </a:ext>
            </a:extLst>
          </p:cNvPr>
          <p:cNvSpPr txBox="1"/>
          <p:nvPr/>
        </p:nvSpPr>
        <p:spPr>
          <a:xfrm>
            <a:off x="545374" y="90420"/>
            <a:ext cx="8053251" cy="4678204"/>
          </a:xfrm>
          <a:prstGeom prst="rect">
            <a:avLst/>
          </a:prstGeom>
          <a:solidFill>
            <a:srgbClr val="D4D1CC"/>
          </a:solidFill>
        </p:spPr>
        <p:txBody>
          <a:bodyPr wrap="square" rtlCol="0">
            <a:spAutoFit/>
          </a:bodyPr>
          <a:lstStyle/>
          <a:p>
            <a:pPr algn="ctr"/>
            <a:r>
              <a:rPr lang="en-US" sz="4400" dirty="0">
                <a:latin typeface="+mj-lt"/>
              </a:rPr>
              <a:t>CAPITAL PURCHASE REQUESTS</a:t>
            </a:r>
          </a:p>
          <a:p>
            <a:endParaRPr lang="en-US" sz="3200" dirty="0"/>
          </a:p>
          <a:p>
            <a:r>
              <a:rPr lang="en-US" sz="2800" dirty="0">
                <a:effectLst/>
                <a:ea typeface="Calibri" panose="020F0502020204030204" pitchFamily="34" charset="0"/>
                <a:cs typeface="Times New Roman" panose="02020603050405020304" pitchFamily="18" charset="0"/>
              </a:rPr>
              <a:t>Public Works - 2022 Ford F250 </a:t>
            </a:r>
            <a:r>
              <a:rPr lang="en-US" sz="2800" dirty="0" err="1">
                <a:effectLst/>
                <a:ea typeface="Calibri" panose="020F0502020204030204" pitchFamily="34" charset="0"/>
                <a:cs typeface="Times New Roman" panose="02020603050405020304" pitchFamily="18" charset="0"/>
              </a:rPr>
              <a:t>Crewcab</a:t>
            </a:r>
            <a:r>
              <a:rPr lang="en-US" sz="2800" dirty="0">
                <a:effectLst/>
                <a:ea typeface="Calibri" panose="020F0502020204030204" pitchFamily="34" charset="0"/>
                <a:cs typeface="Times New Roman" panose="02020603050405020304" pitchFamily="18" charset="0"/>
              </a:rPr>
              <a:t> 4WD Truck</a:t>
            </a:r>
          </a:p>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Requesting Authorization to go forward with Staff Recommendation of $36,551.29 for </a:t>
            </a:r>
            <a:r>
              <a:rPr kumimoji="0" lang="en-US" sz="2800" b="0" i="0" u="none" strike="noStrike" kern="1200" cap="none" spc="0" normalizeH="0" baseline="0" noProof="0" dirty="0" err="1">
                <a:ln>
                  <a:noFill/>
                </a:ln>
                <a:solidFill>
                  <a:prstClr val="black"/>
                </a:solidFill>
                <a:effectLst/>
                <a:uLnTx/>
                <a:uFillTx/>
                <a:latin typeface="Calibri" panose="020F0502020204030204"/>
                <a:ea typeface="+mn-ea"/>
                <a:cs typeface="+mn-cs"/>
              </a:rPr>
              <a:t>Hertrich</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Fleet Services</a:t>
            </a:r>
          </a:p>
          <a:p>
            <a:endParaRPr lang="en-US" sz="2800" dirty="0">
              <a:effectLst/>
              <a:ea typeface="Calibri" panose="020F0502020204030204" pitchFamily="34" charset="0"/>
              <a:cs typeface="Times New Roman" panose="02020603050405020304" pitchFamily="18" charset="0"/>
            </a:endParaRPr>
          </a:p>
          <a:p>
            <a:pPr algn="ctr"/>
            <a:endParaRPr lang="en-US" sz="3200" dirty="0">
              <a:effectLst/>
              <a:ea typeface="Calibri" panose="020F0502020204030204" pitchFamily="34" charset="0"/>
              <a:cs typeface="Times New Roman" panose="02020603050405020304" pitchFamily="18" charset="0"/>
            </a:endParaRPr>
          </a:p>
          <a:p>
            <a:pPr algn="ctr"/>
            <a:endParaRPr lang="en-US" sz="3200" dirty="0"/>
          </a:p>
          <a:p>
            <a:endParaRPr lang="en-US" dirty="0"/>
          </a:p>
        </p:txBody>
      </p:sp>
    </p:spTree>
    <p:extLst>
      <p:ext uri="{BB962C8B-B14F-4D97-AF65-F5344CB8AC3E}">
        <p14:creationId xmlns:p14="http://schemas.microsoft.com/office/powerpoint/2010/main" val="11252883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itle 12"/>
          <p:cNvSpPr>
            <a:spLocks noGrp="1"/>
          </p:cNvSpPr>
          <p:nvPr>
            <p:ph type="title"/>
          </p:nvPr>
        </p:nvSpPr>
        <p:spPr>
          <a:xfrm>
            <a:off x="137160" y="-69674"/>
            <a:ext cx="8869680" cy="4939137"/>
          </a:xfrm>
          <a:noFill/>
        </p:spPr>
        <p:txBody>
          <a:bodyPr vert="horz" lIns="91440" tIns="45720" rIns="91440" bIns="0" rtlCol="0" anchor="ctr">
            <a:normAutofit/>
          </a:bodyPr>
          <a:lstStyle/>
          <a:p>
            <a:pPr marL="0" marR="0" algn="ctr">
              <a:lnSpc>
                <a:spcPct val="115000"/>
              </a:lnSpc>
              <a:spcBef>
                <a:spcPts val="0"/>
              </a:spcBef>
              <a:spcAft>
                <a:spcPts val="0"/>
              </a:spcAft>
            </a:pPr>
            <a:r>
              <a:rPr lang="en-US" sz="4400" dirty="0">
                <a:effectLst/>
                <a:latin typeface="+mn-lt"/>
                <a:ea typeface="Calibri" panose="020F0502020204030204" pitchFamily="34" charset="0"/>
                <a:cs typeface="Times New Roman" panose="02020603050405020304" pitchFamily="18" charset="0"/>
              </a:rPr>
              <a:t>CPI Violations</a:t>
            </a:r>
            <a:br>
              <a:rPr lang="en-US" sz="4400" dirty="0">
                <a:effectLst/>
                <a:latin typeface="+mn-lt"/>
                <a:ea typeface="Calibri" panose="020F0502020204030204" pitchFamily="34" charset="0"/>
                <a:cs typeface="Times New Roman" panose="02020603050405020304" pitchFamily="18" charset="0"/>
              </a:rPr>
            </a:br>
            <a:br>
              <a:rPr lang="en-US" sz="4000" dirty="0">
                <a:effectLst/>
                <a:latin typeface="+mn-lt"/>
                <a:ea typeface="Calibri" panose="020F0502020204030204" pitchFamily="34" charset="0"/>
                <a:cs typeface="Times New Roman" panose="02020603050405020304" pitchFamily="18" charset="0"/>
              </a:rPr>
            </a:br>
            <a:r>
              <a:rPr lang="en-US" sz="4000" dirty="0">
                <a:effectLst/>
                <a:latin typeface="+mn-lt"/>
                <a:ea typeface="Calibri" panose="020F0502020204030204" pitchFamily="34" charset="0"/>
                <a:cs typeface="Times New Roman" panose="02020603050405020304" pitchFamily="18" charset="0"/>
              </a:rPr>
              <a:t>None</a:t>
            </a:r>
            <a:br>
              <a:rPr lang="en-US" sz="4000" dirty="0">
                <a:effectLst/>
                <a:latin typeface="+mn-lt"/>
                <a:ea typeface="Calibri" panose="020F0502020204030204" pitchFamily="34" charset="0"/>
                <a:cs typeface="Times New Roman" panose="02020603050405020304" pitchFamily="18" charset="0"/>
              </a:rPr>
            </a:br>
            <a:br>
              <a:rPr lang="en-US" sz="1800" dirty="0">
                <a:effectLst/>
                <a:latin typeface="+mn-lt"/>
                <a:ea typeface="Calibri" panose="020F0502020204030204" pitchFamily="34" charset="0"/>
                <a:cs typeface="Times New Roman" panose="02020603050405020304" pitchFamily="18" charset="0"/>
              </a:rPr>
            </a:br>
            <a:endParaRPr lang="en-US" sz="1800" dirty="0">
              <a:effectLst/>
              <a:highlight>
                <a:srgbClr val="FFFF00"/>
              </a:highligh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81896031"/>
      </p:ext>
    </p:extLst>
  </p:cSld>
  <p:clrMapOvr>
    <a:overrideClrMapping bg1="lt1" tx1="dk1" bg2="lt2" tx2="dk2" accent1="accent1" accent2="accent2" accent3="accent3" accent4="accent4" accent5="accent5" accent6="accent6" hlink="hlink" folHlink="folHlink"/>
  </p:clrMapOvr>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54" name="Picture 53">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56" name="Straight Connector 55">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60" name="Rectangle 59">
            <a:extLst>
              <a:ext uri="{FF2B5EF4-FFF2-40B4-BE49-F238E27FC236}">
                <a16:creationId xmlns:a16="http://schemas.microsoft.com/office/drawing/2014/main" id="{F8454B2E-D2DB-42C2-A224-BCEC47B864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Rectangle 61">
            <a:extLst>
              <a:ext uri="{FF2B5EF4-FFF2-40B4-BE49-F238E27FC236}">
                <a16:creationId xmlns:a16="http://schemas.microsoft.com/office/drawing/2014/main" id="{08B61146-1CF0-40E1-B66E-C22BD9207E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64" name="Straight Connector 63">
            <a:extLst>
              <a:ext uri="{FF2B5EF4-FFF2-40B4-BE49-F238E27FC236}">
                <a16:creationId xmlns:a16="http://schemas.microsoft.com/office/drawing/2014/main" id="{7AE5065C-30A9-480A-9E93-74CC1490293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32546" y="4735528"/>
            <a:ext cx="648225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66" name="Picture 65">
            <a:extLst>
              <a:ext uri="{FF2B5EF4-FFF2-40B4-BE49-F238E27FC236}">
                <a16:creationId xmlns:a16="http://schemas.microsoft.com/office/drawing/2014/main" id="{2F948680-1810-4961-805C-D0C28E7E93EE}"/>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
        <p:nvSpPr>
          <p:cNvPr id="22" name="Title 12">
            <a:extLst>
              <a:ext uri="{FF2B5EF4-FFF2-40B4-BE49-F238E27FC236}">
                <a16:creationId xmlns:a16="http://schemas.microsoft.com/office/drawing/2014/main" id="{75BE681B-1F17-4D99-BDF1-2748AEA0E4A9}"/>
              </a:ext>
            </a:extLst>
          </p:cNvPr>
          <p:cNvSpPr txBox="1">
            <a:spLocks/>
          </p:cNvSpPr>
          <p:nvPr/>
        </p:nvSpPr>
        <p:spPr>
          <a:xfrm>
            <a:off x="775869" y="174171"/>
            <a:ext cx="7591806" cy="4423913"/>
          </a:xfrm>
          <a:prstGeom prst="rect">
            <a:avLst/>
          </a:prstGeom>
        </p:spPr>
        <p:txBody>
          <a:bodyPr vert="horz" lIns="91440" tIns="45720" rIns="91440" bIns="0" rtlCol="0" anchor="ctr">
            <a:normAutofit fontScale="97500" lnSpcReduction="10000"/>
          </a:bodyPr>
          <a:lstStyle>
            <a:lvl1pPr algn="l" defTabSz="685800" rtl="0" eaLnBrk="1" latinLnBrk="0" hangingPunct="1">
              <a:lnSpc>
                <a:spcPct val="90000"/>
              </a:lnSpc>
              <a:spcBef>
                <a:spcPct val="0"/>
              </a:spcBef>
              <a:buNone/>
              <a:defRPr sz="3200" b="0" i="0" kern="1200" cap="all">
                <a:solidFill>
                  <a:schemeClr val="tx1"/>
                </a:solidFill>
                <a:effectLst/>
                <a:latin typeface="+mj-lt"/>
                <a:ea typeface="+mj-ea"/>
                <a:cs typeface="+mj-cs"/>
              </a:defRPr>
            </a:lvl1pPr>
          </a:lstStyle>
          <a:p>
            <a:pPr marL="112713" defTabSz="914400"/>
            <a:r>
              <a:rPr lang="en-US" sz="4400" dirty="0">
                <a:solidFill>
                  <a:srgbClr val="454545"/>
                </a:solidFill>
              </a:rPr>
              <a:t>Unfinished Business</a:t>
            </a:r>
            <a:br>
              <a:rPr lang="en-US" sz="4900" dirty="0">
                <a:solidFill>
                  <a:srgbClr val="454545"/>
                </a:solidFill>
              </a:rPr>
            </a:br>
            <a:br>
              <a:rPr lang="en-US" sz="1600" dirty="0">
                <a:solidFill>
                  <a:srgbClr val="454545"/>
                </a:solidFill>
              </a:rPr>
            </a:br>
            <a:r>
              <a:rPr lang="en-US" sz="2200" cap="none" dirty="0">
                <a:solidFill>
                  <a:srgbClr val="454545"/>
                </a:solidFill>
                <a:latin typeface="+mn-lt"/>
              </a:rPr>
              <a:t>Motion - Move that the Board of Directors approves the recommended amended and restated bylaws as drafted to reflect the approved amendment to article v, section 5.13 (d) (1) of the by-laws. – Doug Parks</a:t>
            </a:r>
            <a:br>
              <a:rPr lang="en-US" sz="2200" cap="none" dirty="0">
                <a:solidFill>
                  <a:srgbClr val="454545"/>
                </a:solidFill>
                <a:latin typeface="+mn-lt"/>
              </a:rPr>
            </a:br>
            <a:br>
              <a:rPr lang="en-US" sz="2200" cap="none" dirty="0">
                <a:solidFill>
                  <a:srgbClr val="454545"/>
                </a:solidFill>
                <a:latin typeface="+mn-lt"/>
              </a:rPr>
            </a:br>
            <a:r>
              <a:rPr lang="en-US" sz="2200" cap="none" dirty="0">
                <a:solidFill>
                  <a:srgbClr val="454545"/>
                </a:solidFill>
                <a:latin typeface="+mn-lt"/>
              </a:rPr>
              <a:t>Second Reading – Repeal of Resolution B-08 – Frank Daly</a:t>
            </a:r>
            <a:br>
              <a:rPr lang="en-US" sz="2200" cap="none" dirty="0">
                <a:solidFill>
                  <a:srgbClr val="454545"/>
                </a:solidFill>
                <a:latin typeface="+mn-lt"/>
              </a:rPr>
            </a:br>
            <a:br>
              <a:rPr lang="en-US" sz="2200" cap="none" dirty="0">
                <a:solidFill>
                  <a:srgbClr val="454545"/>
                </a:solidFill>
                <a:latin typeface="+mn-lt"/>
              </a:rPr>
            </a:br>
            <a:r>
              <a:rPr lang="en-US" sz="2200" cap="none" dirty="0">
                <a:solidFill>
                  <a:srgbClr val="454545"/>
                </a:solidFill>
                <a:latin typeface="+mn-lt"/>
              </a:rPr>
              <a:t>Motion - To undertake any and all actions necessary to incorporate the Worcester County codes for short term rentals (ZS1-351), litter (PH1-106) and noise (ZS1: iii-46) into the declarations of restrictions in all sections of ocean pines and, for violations of these codes, to suspend a member’s ability to engage in short term rentals of their dwelling and to levy fines. – Frank Daly </a:t>
            </a:r>
            <a:endParaRPr lang="en-US" sz="4900" dirty="0">
              <a:solidFill>
                <a:srgbClr val="454545"/>
              </a:solidFill>
              <a:highlight>
                <a:srgbClr val="FFFF00"/>
              </a:highlight>
              <a:latin typeface="+mn-lt"/>
            </a:endParaRPr>
          </a:p>
        </p:txBody>
      </p:sp>
    </p:spTree>
    <p:extLst>
      <p:ext uri="{BB962C8B-B14F-4D97-AF65-F5344CB8AC3E}">
        <p14:creationId xmlns:p14="http://schemas.microsoft.com/office/powerpoint/2010/main" val="299262719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1C69834E-5EEE-4D61-833E-0492889645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8E5D9BA-46E7-4BFA-9C74-75495BF6F5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30" name="Rectangle 29">
            <a:extLst>
              <a:ext uri="{FF2B5EF4-FFF2-40B4-BE49-F238E27FC236}">
                <a16:creationId xmlns:a16="http://schemas.microsoft.com/office/drawing/2014/main" id="{5B033D76-5800-44B6-AFE9-EE21069351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2498" y="638508"/>
            <a:ext cx="8179004" cy="4843439"/>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22D6F85-FFBA-4F81-AEE5-AAA17CB7A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2653" y="865667"/>
            <a:ext cx="7838694" cy="4389120"/>
          </a:xfrm>
          <a:prstGeom prst="rect">
            <a:avLst/>
          </a:prstGeom>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1003">
            <a:schemeClr val="lt2"/>
          </a:fillRef>
          <a:effectRef idx="2">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3B31514-E6DF-4357-9EEA-EFB798308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76097" y="1030259"/>
            <a:ext cx="7591806" cy="4059936"/>
          </a:xfrm>
          <a:prstGeom prst="rect">
            <a:avLst/>
          </a:prstGeom>
          <a:ln>
            <a:solidFill>
              <a:srgbClr val="949494"/>
            </a:solid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p>
        </p:txBody>
      </p:sp>
      <p:sp>
        <p:nvSpPr>
          <p:cNvPr id="13" name="Title 12"/>
          <p:cNvSpPr>
            <a:spLocks noGrp="1"/>
          </p:cNvSpPr>
          <p:nvPr>
            <p:ph type="title" idx="4294967295"/>
          </p:nvPr>
        </p:nvSpPr>
        <p:spPr>
          <a:xfrm>
            <a:off x="1167803" y="1584552"/>
            <a:ext cx="6824441" cy="2537251"/>
          </a:xfrm>
        </p:spPr>
        <p:txBody>
          <a:bodyPr vert="horz" lIns="91440" tIns="45720" rIns="91440" bIns="0" rtlCol="0" anchor="ctr">
            <a:normAutofit/>
          </a:bodyPr>
          <a:lstStyle/>
          <a:p>
            <a:pPr marL="0" marR="0" indent="171450" algn="ctr" defTabSz="914400">
              <a:spcAft>
                <a:spcPts val="0"/>
              </a:spcAft>
            </a:pPr>
            <a:r>
              <a:rPr lang="en-US" sz="4800" dirty="0">
                <a:solidFill>
                  <a:srgbClr val="454545"/>
                </a:solidFill>
              </a:rPr>
              <a:t>New Business</a:t>
            </a:r>
            <a:br>
              <a:rPr lang="en-US" sz="5800" dirty="0">
                <a:solidFill>
                  <a:srgbClr val="454545"/>
                </a:solidFill>
              </a:rPr>
            </a:br>
            <a:br>
              <a:rPr lang="en-US" sz="2700" dirty="0">
                <a:solidFill>
                  <a:srgbClr val="454545"/>
                </a:solidFill>
              </a:rPr>
            </a:br>
            <a:r>
              <a:rPr lang="en-US" sz="2400" dirty="0">
                <a:solidFill>
                  <a:srgbClr val="454545"/>
                </a:solidFill>
              </a:rPr>
              <a:t>none</a:t>
            </a:r>
            <a:endParaRPr lang="en-US" sz="5800" dirty="0">
              <a:solidFill>
                <a:srgbClr val="454545"/>
              </a:solidFill>
            </a:endParaRPr>
          </a:p>
        </p:txBody>
      </p:sp>
      <p:pic>
        <p:nvPicPr>
          <p:cNvPr id="36" name="Picture 35">
            <a:extLst>
              <a:ext uri="{FF2B5EF4-FFF2-40B4-BE49-F238E27FC236}">
                <a16:creationId xmlns:a16="http://schemas.microsoft.com/office/drawing/2014/main" id="{4C401D57-600A-4C91-AC9A-14CA1ED6F7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8" name="Straight Connector 37">
            <a:extLst>
              <a:ext uri="{FF2B5EF4-FFF2-40B4-BE49-F238E27FC236}">
                <a16:creationId xmlns:a16="http://schemas.microsoft.com/office/drawing/2014/main" id="{412BDC66-00FA-4A3F-9BC7-BE05FF7705F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129830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11C00A-D99C-4053-9049-894ED305EA66}"/>
              </a:ext>
            </a:extLst>
          </p:cNvPr>
          <p:cNvSpPr txBox="1"/>
          <p:nvPr/>
        </p:nvSpPr>
        <p:spPr>
          <a:xfrm>
            <a:off x="104503" y="1506284"/>
            <a:ext cx="8934994" cy="4401205"/>
          </a:xfrm>
          <a:prstGeom prst="rect">
            <a:avLst/>
          </a:prstGeom>
          <a:solidFill>
            <a:schemeClr val="bg1">
              <a:lumMod val="85000"/>
            </a:schemeClr>
          </a:solidFill>
        </p:spPr>
        <p:txBody>
          <a:bodyPr wrap="square" rtlCol="0">
            <a:spAutoFit/>
          </a:bodyPr>
          <a:lstStyle/>
          <a:p>
            <a:pPr marL="685800" marR="0" fontAlgn="base">
              <a:spcBef>
                <a:spcPts val="0"/>
              </a:spcBef>
              <a:spcAft>
                <a:spcPts val="0"/>
              </a:spcAft>
            </a:pPr>
            <a:r>
              <a:rPr lang="en-US" sz="2000" dirty="0">
                <a:latin typeface="Calibri" panose="020F0502020204030204" pitchFamily="34" charset="0"/>
                <a:ea typeface="Times New Roman" panose="02020603050405020304" pitchFamily="18" charset="0"/>
              </a:rPr>
              <a:t>General questions, complaints, or concerns should be sent to info@oceanpines.org, or contact 410-641-7717 during business hours, or 410-641-7747 after business hours and on weekends.</a:t>
            </a:r>
          </a:p>
          <a:p>
            <a:pPr marL="685800" marR="0" fontAlgn="base">
              <a:spcBef>
                <a:spcPts val="0"/>
              </a:spcBef>
              <a:spcAft>
                <a:spcPts val="0"/>
              </a:spcAft>
            </a:pPr>
            <a:r>
              <a:rPr lang="en-US" sz="2000" dirty="0">
                <a:latin typeface="Calibri" panose="020F0502020204030204" pitchFamily="34" charset="0"/>
                <a:ea typeface="Times New Roman" panose="02020603050405020304" pitchFamily="18" charset="0"/>
              </a:rPr>
              <a:t> </a:t>
            </a:r>
          </a:p>
          <a:p>
            <a:pPr marL="685800" marR="0" fontAlgn="base">
              <a:spcBef>
                <a:spcPts val="0"/>
              </a:spcBef>
              <a:spcAft>
                <a:spcPts val="0"/>
              </a:spcAft>
            </a:pPr>
            <a:endParaRPr lang="en-US" sz="2000" dirty="0">
              <a:latin typeface="Calibri" panose="020F0502020204030204" pitchFamily="34" charset="0"/>
              <a:ea typeface="Times New Roman" panose="02020603050405020304" pitchFamily="18" charset="0"/>
            </a:endParaRPr>
          </a:p>
          <a:p>
            <a:pPr marL="685800" marR="0" fontAlgn="base">
              <a:spcBef>
                <a:spcPts val="0"/>
              </a:spcBef>
              <a:spcAft>
                <a:spcPts val="0"/>
              </a:spcAft>
            </a:pPr>
            <a:r>
              <a:rPr lang="en-US" sz="2000" dirty="0">
                <a:latin typeface="Calibri" panose="020F0502020204030204" pitchFamily="34" charset="0"/>
                <a:ea typeface="Times New Roman" panose="02020603050405020304" pitchFamily="18" charset="0"/>
              </a:rPr>
              <a:t>Level 1 - Marketing Coordinator Julie Malinowski and Public Works Office Manager Linda Martin will handle questions sent to that email address. General voicemails are handled by Ruth Ann Meyer. Issues will be addressed by these 3 staff members however, they will redirect them to the proper person or department, if needed. </a:t>
            </a:r>
          </a:p>
          <a:p>
            <a:pPr marL="685800" marR="0" fontAlgn="base">
              <a:spcBef>
                <a:spcPts val="0"/>
              </a:spcBef>
              <a:spcAft>
                <a:spcPts val="0"/>
              </a:spcAft>
            </a:pPr>
            <a:endParaRPr lang="en-US" sz="2000" dirty="0">
              <a:latin typeface="Calibri" panose="020F0502020204030204" pitchFamily="34" charset="0"/>
              <a:ea typeface="Times New Roman" panose="02020603050405020304" pitchFamily="18" charset="0"/>
            </a:endParaRPr>
          </a:p>
          <a:p>
            <a:pPr marL="685800" marR="0" fontAlgn="base">
              <a:spcBef>
                <a:spcPts val="0"/>
              </a:spcBef>
              <a:spcAft>
                <a:spcPts val="0"/>
              </a:spcAft>
            </a:pPr>
            <a:r>
              <a:rPr lang="en-US" sz="2000" dirty="0">
                <a:latin typeface="Calibri" panose="020F0502020204030204" pitchFamily="34" charset="0"/>
                <a:ea typeface="Times New Roman" panose="02020603050405020304" pitchFamily="18" charset="0"/>
              </a:rPr>
              <a:t>Level 2 – Department Heads</a:t>
            </a:r>
          </a:p>
          <a:p>
            <a:pPr marL="685800" marR="0" fontAlgn="base">
              <a:spcBef>
                <a:spcPts val="0"/>
              </a:spcBef>
              <a:spcAft>
                <a:spcPts val="0"/>
              </a:spcAft>
            </a:pPr>
            <a:endParaRPr lang="en-US" sz="2000" dirty="0">
              <a:latin typeface="Calibri" panose="020F0502020204030204" pitchFamily="34" charset="0"/>
              <a:ea typeface="Times New Roman" panose="02020603050405020304" pitchFamily="18" charset="0"/>
            </a:endParaRPr>
          </a:p>
          <a:p>
            <a:pPr marL="685800" marR="0" fontAlgn="base">
              <a:spcBef>
                <a:spcPts val="0"/>
              </a:spcBef>
              <a:spcAft>
                <a:spcPts val="0"/>
              </a:spcAft>
            </a:pPr>
            <a:r>
              <a:rPr lang="en-US" sz="2000" dirty="0">
                <a:latin typeface="Calibri" panose="020F0502020204030204" pitchFamily="34" charset="0"/>
                <a:ea typeface="Times New Roman" panose="02020603050405020304" pitchFamily="18" charset="0"/>
              </a:rPr>
              <a:t>Level 3 – General Manager</a:t>
            </a:r>
            <a:endParaRPr lang="en-US" sz="1800" dirty="0">
              <a:effectLst/>
              <a:latin typeface="Times New Roman" panose="02020603050405020304" pitchFamily="18" charset="0"/>
              <a:ea typeface="Times New Roman" panose="02020603050405020304" pitchFamily="18" charset="0"/>
            </a:endParaRPr>
          </a:p>
        </p:txBody>
      </p:sp>
      <p:pic>
        <p:nvPicPr>
          <p:cNvPr id="3" name="Picture 29">
            <a:extLst>
              <a:ext uri="{FF2B5EF4-FFF2-40B4-BE49-F238E27FC236}">
                <a16:creationId xmlns:a16="http://schemas.microsoft.com/office/drawing/2014/main" id="{A45CFC11-7572-4C56-A3CF-99933CFC68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312" y="469967"/>
            <a:ext cx="6437376"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819834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2FDF9410-E530-4E71-A2C0-4C24B48964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53268B1E-8861-4702-9529-5A8FB23A618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14724" y="1094758"/>
            <a:ext cx="6515100"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30" name="Rectangle 29">
            <a:extLst>
              <a:ext uri="{FF2B5EF4-FFF2-40B4-BE49-F238E27FC236}">
                <a16:creationId xmlns:a16="http://schemas.microsoft.com/office/drawing/2014/main" id="{82F2350F-B1BB-4308-A267-CFFA3576E8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13" name="Title 12"/>
          <p:cNvSpPr>
            <a:spLocks noGrp="1"/>
          </p:cNvSpPr>
          <p:nvPr>
            <p:ph type="title" idx="4294967295"/>
          </p:nvPr>
        </p:nvSpPr>
        <p:spPr>
          <a:xfrm>
            <a:off x="-1" y="235136"/>
            <a:ext cx="9143771" cy="3889140"/>
          </a:xfrm>
        </p:spPr>
        <p:txBody>
          <a:bodyPr vert="horz" lIns="91440" tIns="45720" rIns="91440" bIns="0" rtlCol="0" anchor="ctr">
            <a:normAutofit fontScale="90000"/>
          </a:bodyPr>
          <a:lstStyle/>
          <a:p>
            <a:pPr algn="ctr" defTabSz="914400">
              <a:spcBef>
                <a:spcPts val="1200"/>
              </a:spcBef>
            </a:pPr>
            <a:br>
              <a:rPr lang="en-US" sz="3600" dirty="0"/>
            </a:br>
            <a:br>
              <a:rPr lang="en-US" sz="3600" dirty="0"/>
            </a:br>
            <a:r>
              <a:rPr lang="en-US" sz="4000" dirty="0"/>
              <a:t>Appointments</a:t>
            </a:r>
            <a:r>
              <a:rPr lang="en-US" sz="3300" dirty="0"/>
              <a:t> </a:t>
            </a:r>
            <a:br>
              <a:rPr lang="en-US" sz="3300" dirty="0"/>
            </a:br>
            <a:br>
              <a:rPr lang="en-US" sz="2000" dirty="0"/>
            </a:br>
            <a:br>
              <a:rPr lang="en-US" sz="2000" dirty="0"/>
            </a:br>
            <a:br>
              <a:rPr lang="en-US" sz="3300" dirty="0"/>
            </a:br>
            <a:r>
              <a:rPr lang="en-US" sz="2800" cap="none" dirty="0">
                <a:latin typeface="+mn-lt"/>
              </a:rPr>
              <a:t>Brooks Ensor – Chair – Aquatics</a:t>
            </a:r>
            <a:br>
              <a:rPr lang="en-US" sz="2800" cap="none" dirty="0">
                <a:latin typeface="+mn-lt"/>
              </a:rPr>
            </a:br>
            <a:r>
              <a:rPr lang="en-US" sz="2800" cap="none" dirty="0">
                <a:latin typeface="+mn-lt"/>
              </a:rPr>
              <a:t>Annemarie Wolfsheimer – 3rd Term – Aquatic</a:t>
            </a:r>
            <a:br>
              <a:rPr lang="en-US" sz="2800" cap="none" dirty="0">
                <a:latin typeface="+mn-lt"/>
              </a:rPr>
            </a:br>
            <a:r>
              <a:rPr lang="en-US" sz="2800" cap="none" dirty="0">
                <a:latin typeface="+mn-lt"/>
              </a:rPr>
              <a:t>Steve Cohen – 1st Term – Aquatics</a:t>
            </a:r>
            <a:br>
              <a:rPr lang="en-US" sz="2800" cap="none" dirty="0">
                <a:latin typeface="+mn-lt"/>
              </a:rPr>
            </a:br>
            <a:r>
              <a:rPr lang="en-US" sz="2800" cap="none" dirty="0">
                <a:latin typeface="+mn-lt"/>
              </a:rPr>
              <a:t>Patti Stevens – 1st Term – Recreation &amp; Parks</a:t>
            </a:r>
            <a:br>
              <a:rPr lang="en-US" sz="2800" cap="none" dirty="0">
                <a:latin typeface="+mn-lt"/>
              </a:rPr>
            </a:br>
            <a:r>
              <a:rPr lang="en-US" sz="2800" cap="none" dirty="0">
                <a:latin typeface="+mn-lt"/>
              </a:rPr>
              <a:t>Ellen Hench – 1st Term – Aquatics</a:t>
            </a:r>
            <a:br>
              <a:rPr lang="en-US" sz="2800" cap="none" dirty="0">
                <a:latin typeface="+mn-lt"/>
              </a:rPr>
            </a:br>
            <a:r>
              <a:rPr lang="en-US" sz="2800" cap="none" dirty="0">
                <a:latin typeface="+mn-lt"/>
              </a:rPr>
              <a:t>Gary Miller – 1st Term – Strategic Planning</a:t>
            </a:r>
            <a:br>
              <a:rPr lang="en-US" sz="3300" dirty="0"/>
            </a:br>
            <a:br>
              <a:rPr lang="en-US" sz="3300" dirty="0"/>
            </a:br>
            <a:endParaRPr lang="en-US" sz="3300" dirty="0"/>
          </a:p>
        </p:txBody>
      </p:sp>
      <p:cxnSp>
        <p:nvCxnSpPr>
          <p:cNvPr id="32" name="Straight Connector 31">
            <a:extLst>
              <a:ext uri="{FF2B5EF4-FFF2-40B4-BE49-F238E27FC236}">
                <a16:creationId xmlns:a16="http://schemas.microsoft.com/office/drawing/2014/main" id="{BC6646AE-8FD6-411E-8640-6CCB250D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314724" y="4536431"/>
            <a:ext cx="651510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4" name="Picture 33">
            <a:extLst>
              <a:ext uri="{FF2B5EF4-FFF2-40B4-BE49-F238E27FC236}">
                <a16:creationId xmlns:a16="http://schemas.microsoft.com/office/drawing/2014/main" id="{413B0556-E869-4B1C-A499-EB13D96B900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2696420653"/>
      </p:ext>
    </p:extLst>
  </p:cSld>
  <p:clrMapOvr>
    <a:overrideClrMapping bg1="dk1" tx1="lt1" bg2="dk2" tx2="lt2" accent1="accent1" accent2="accent2" accent3="accent3" accent4="accent4" accent5="accent5" accent6="accent6" hlink="hlink" folHlink="folHlink"/>
  </p:clrMapOvr>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 name="Picture 19">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22" name="Straight Connector 21">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26" name="Rectangle 25">
            <a:extLst>
              <a:ext uri="{FF2B5EF4-FFF2-40B4-BE49-F238E27FC236}">
                <a16:creationId xmlns:a16="http://schemas.microsoft.com/office/drawing/2014/main" id="{D0712110-0BC1-4B31-B3BB-63B44222E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4466B5F3-C053-4580-B04A-1EF9498882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13" name="Title 12"/>
          <p:cNvSpPr>
            <a:spLocks noGrp="1"/>
          </p:cNvSpPr>
          <p:nvPr>
            <p:ph type="title"/>
          </p:nvPr>
        </p:nvSpPr>
        <p:spPr>
          <a:xfrm>
            <a:off x="1089462" y="962902"/>
            <a:ext cx="3132288" cy="2380828"/>
          </a:xfrm>
        </p:spPr>
        <p:txBody>
          <a:bodyPr vert="horz" lIns="91440" tIns="45720" rIns="91440" bIns="0" rtlCol="0" anchor="b">
            <a:normAutofit/>
          </a:bodyPr>
          <a:lstStyle/>
          <a:p>
            <a:pPr defTabSz="914400"/>
            <a:r>
              <a:rPr lang="en-US" sz="2900"/>
              <a:t>Adjournment</a:t>
            </a:r>
          </a:p>
        </p:txBody>
      </p:sp>
      <p:cxnSp>
        <p:nvCxnSpPr>
          <p:cNvPr id="30" name="Straight Connector 29">
            <a:extLst>
              <a:ext uri="{FF2B5EF4-FFF2-40B4-BE49-F238E27FC236}">
                <a16:creationId xmlns:a16="http://schemas.microsoft.com/office/drawing/2014/main" id="{FA6123F2-4B61-414F-A7E5-5B7828EACAE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89462" y="3528543"/>
            <a:ext cx="31286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3" name="Picture 2" descr="A close up of a sign&#10;&#10;Description automatically generated">
            <a:extLst>
              <a:ext uri="{FF2B5EF4-FFF2-40B4-BE49-F238E27FC236}">
                <a16:creationId xmlns:a16="http://schemas.microsoft.com/office/drawing/2014/main" id="{13A16943-8C20-4DBE-8AF1-CE4F9AD67DA0}"/>
              </a:ext>
            </a:extLst>
          </p:cNvPr>
          <p:cNvPicPr>
            <a:picLocks noChangeAspect="1"/>
          </p:cNvPicPr>
          <p:nvPr/>
        </p:nvPicPr>
        <p:blipFill rotWithShape="1">
          <a:blip r:embed="rId3">
            <a:extLst>
              <a:ext uri="{28A0092B-C50C-407E-A947-70E740481C1C}">
                <a14:useLocalDpi xmlns:a14="http://schemas.microsoft.com/office/drawing/2010/main" val="0"/>
              </a:ext>
            </a:extLst>
          </a:blip>
          <a:srcRect l="16488" r="16494" b="3"/>
          <a:stretch/>
        </p:blipFill>
        <p:spPr>
          <a:xfrm>
            <a:off x="4869153" y="805583"/>
            <a:ext cx="3123641" cy="4660762"/>
          </a:xfrm>
          <a:prstGeom prst="rect">
            <a:avLst/>
          </a:prstGeom>
        </p:spPr>
      </p:pic>
      <p:pic>
        <p:nvPicPr>
          <p:cNvPr id="32" name="Picture 31">
            <a:extLst>
              <a:ext uri="{FF2B5EF4-FFF2-40B4-BE49-F238E27FC236}">
                <a16:creationId xmlns:a16="http://schemas.microsoft.com/office/drawing/2014/main" id="{25CED634-E2D0-4AB7-96DD-816C9B52C5C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34" name="Straight Connector 33">
            <a:extLst>
              <a:ext uri="{FF2B5EF4-FFF2-40B4-BE49-F238E27FC236}">
                <a16:creationId xmlns:a16="http://schemas.microsoft.com/office/drawing/2014/main" id="{FCDDCDFB-696D-4FDF-9B58-24F71B7C37B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919728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7" name="Picture 29">
            <a:extLst>
              <a:ext uri="{FF2B5EF4-FFF2-40B4-BE49-F238E27FC236}">
                <a16:creationId xmlns:a16="http://schemas.microsoft.com/office/drawing/2014/main" id="{A8760136-DD71-4E4F-83AC-18143769E0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312" y="466308"/>
            <a:ext cx="6437376"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TextBox 31">
            <a:extLst>
              <a:ext uri="{FF2B5EF4-FFF2-40B4-BE49-F238E27FC236}">
                <a16:creationId xmlns:a16="http://schemas.microsoft.com/office/drawing/2014/main" id="{CB591F32-7A89-4CD9-AB7E-AFF937601A4A}"/>
              </a:ext>
            </a:extLst>
          </p:cNvPr>
          <p:cNvSpPr txBox="1"/>
          <p:nvPr/>
        </p:nvSpPr>
        <p:spPr>
          <a:xfrm>
            <a:off x="2279467" y="2684808"/>
            <a:ext cx="5732417" cy="584775"/>
          </a:xfrm>
          <a:prstGeom prst="rect">
            <a:avLst/>
          </a:prstGeom>
          <a:solidFill>
            <a:srgbClr val="E4E1DE"/>
          </a:solidFill>
        </p:spPr>
        <p:txBody>
          <a:bodyPr wrap="square">
            <a:spAutoFit/>
          </a:bodyPr>
          <a:lstStyle/>
          <a:p>
            <a:pPr marL="817245" marR="0" eaLnBrk="0" hangingPunct="0">
              <a:spcBef>
                <a:spcPts val="0"/>
              </a:spcBef>
              <a:spcAft>
                <a:spcPts val="0"/>
              </a:spcAft>
            </a:pPr>
            <a:r>
              <a:rPr lang="en-US" sz="3200" u="none" strike="noStrike" dirty="0">
                <a:effectLst/>
                <a:latin typeface="Lucida Sans" panose="020B0602030504020204" pitchFamily="34" charset="0"/>
                <a:ea typeface="Times New Roman" panose="02020603050405020304" pitchFamily="18" charset="0"/>
                <a:cs typeface="Lucida Sans" panose="020B0602030504020204" pitchFamily="34" charset="0"/>
                <a:hlinkClick r:id="rId3"/>
              </a:rPr>
              <a:t>info@oceanpines.org</a:t>
            </a:r>
            <a:endParaRPr lang="en-US" sz="1000" dirty="0">
              <a:effectLst/>
              <a:latin typeface="Lucida Sans" panose="020B0602030504020204" pitchFamily="34" charset="0"/>
              <a:ea typeface="Times New Roman" panose="02020603050405020304" pitchFamily="18" charset="0"/>
              <a:cs typeface="Lucida Sans" panose="020B0602030504020204" pitchFamily="34" charset="0"/>
            </a:endParaRPr>
          </a:p>
        </p:txBody>
      </p:sp>
      <p:grpSp>
        <p:nvGrpSpPr>
          <p:cNvPr id="26" name="Group 30">
            <a:extLst>
              <a:ext uri="{FF2B5EF4-FFF2-40B4-BE49-F238E27FC236}">
                <a16:creationId xmlns:a16="http://schemas.microsoft.com/office/drawing/2014/main" id="{6DAC4A82-3228-44A0-AA30-E53C95E1B0C2}"/>
              </a:ext>
            </a:extLst>
          </p:cNvPr>
          <p:cNvGrpSpPr>
            <a:grpSpLocks noChangeAspect="1"/>
          </p:cNvGrpSpPr>
          <p:nvPr/>
        </p:nvGrpSpPr>
        <p:grpSpPr bwMode="auto">
          <a:xfrm>
            <a:off x="1353312" y="2400903"/>
            <a:ext cx="1005840" cy="1005840"/>
            <a:chOff x="394" y="-26"/>
            <a:chExt cx="829" cy="828"/>
          </a:xfrm>
        </p:grpSpPr>
        <p:sp>
          <p:nvSpPr>
            <p:cNvPr id="27" name="Freeform 31">
              <a:extLst>
                <a:ext uri="{FF2B5EF4-FFF2-40B4-BE49-F238E27FC236}">
                  <a16:creationId xmlns:a16="http://schemas.microsoft.com/office/drawing/2014/main" id="{CABB1ED3-ADE9-4B43-ACDF-0AB097998780}"/>
                </a:ext>
              </a:extLst>
            </p:cNvPr>
            <p:cNvSpPr>
              <a:spLocks/>
            </p:cNvSpPr>
            <p:nvPr/>
          </p:nvSpPr>
          <p:spPr bwMode="auto">
            <a:xfrm>
              <a:off x="394" y="204"/>
              <a:ext cx="829" cy="599"/>
            </a:xfrm>
            <a:custGeom>
              <a:avLst/>
              <a:gdLst>
                <a:gd name="T0" fmla="*/ 736 w 829"/>
                <a:gd name="T1" fmla="*/ 598 h 599"/>
                <a:gd name="T2" fmla="*/ 92 w 829"/>
                <a:gd name="T3" fmla="*/ 598 h 599"/>
                <a:gd name="T4" fmla="*/ 56 w 829"/>
                <a:gd name="T5" fmla="*/ 591 h 599"/>
                <a:gd name="T6" fmla="*/ 26 w 829"/>
                <a:gd name="T7" fmla="*/ 571 h 599"/>
                <a:gd name="T8" fmla="*/ 7 w 829"/>
                <a:gd name="T9" fmla="*/ 542 h 599"/>
                <a:gd name="T10" fmla="*/ 0 w 829"/>
                <a:gd name="T11" fmla="*/ 506 h 599"/>
                <a:gd name="T12" fmla="*/ 0 w 829"/>
                <a:gd name="T13" fmla="*/ 92 h 599"/>
                <a:gd name="T14" fmla="*/ 7 w 829"/>
                <a:gd name="T15" fmla="*/ 56 h 599"/>
                <a:gd name="T16" fmla="*/ 26 w 829"/>
                <a:gd name="T17" fmla="*/ 26 h 599"/>
                <a:gd name="T18" fmla="*/ 56 w 829"/>
                <a:gd name="T19" fmla="*/ 7 h 599"/>
                <a:gd name="T20" fmla="*/ 92 w 829"/>
                <a:gd name="T21" fmla="*/ 0 h 599"/>
                <a:gd name="T22" fmla="*/ 736 w 829"/>
                <a:gd name="T23" fmla="*/ 0 h 599"/>
                <a:gd name="T24" fmla="*/ 772 w 829"/>
                <a:gd name="T25" fmla="*/ 7 h 599"/>
                <a:gd name="T26" fmla="*/ 801 w 829"/>
                <a:gd name="T27" fmla="*/ 26 h 599"/>
                <a:gd name="T28" fmla="*/ 821 w 829"/>
                <a:gd name="T29" fmla="*/ 56 h 599"/>
                <a:gd name="T30" fmla="*/ 828 w 829"/>
                <a:gd name="T31" fmla="*/ 92 h 599"/>
                <a:gd name="T32" fmla="*/ 828 w 829"/>
                <a:gd name="T33" fmla="*/ 506 h 599"/>
                <a:gd name="T34" fmla="*/ 821 w 829"/>
                <a:gd name="T35" fmla="*/ 542 h 599"/>
                <a:gd name="T36" fmla="*/ 801 w 829"/>
                <a:gd name="T37" fmla="*/ 571 h 599"/>
                <a:gd name="T38" fmla="*/ 772 w 829"/>
                <a:gd name="T39" fmla="*/ 591 h 599"/>
                <a:gd name="T40" fmla="*/ 736 w 829"/>
                <a:gd name="T41" fmla="*/ 598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29" h="599">
                  <a:moveTo>
                    <a:pt x="736" y="598"/>
                  </a:moveTo>
                  <a:lnTo>
                    <a:pt x="92" y="598"/>
                  </a:lnTo>
                  <a:lnTo>
                    <a:pt x="56" y="591"/>
                  </a:lnTo>
                  <a:lnTo>
                    <a:pt x="26" y="571"/>
                  </a:lnTo>
                  <a:lnTo>
                    <a:pt x="7" y="542"/>
                  </a:lnTo>
                  <a:lnTo>
                    <a:pt x="0" y="506"/>
                  </a:lnTo>
                  <a:lnTo>
                    <a:pt x="0" y="92"/>
                  </a:lnTo>
                  <a:lnTo>
                    <a:pt x="7" y="56"/>
                  </a:lnTo>
                  <a:lnTo>
                    <a:pt x="26" y="26"/>
                  </a:lnTo>
                  <a:lnTo>
                    <a:pt x="56" y="7"/>
                  </a:lnTo>
                  <a:lnTo>
                    <a:pt x="92" y="0"/>
                  </a:lnTo>
                  <a:lnTo>
                    <a:pt x="736" y="0"/>
                  </a:lnTo>
                  <a:lnTo>
                    <a:pt x="772" y="7"/>
                  </a:lnTo>
                  <a:lnTo>
                    <a:pt x="801" y="26"/>
                  </a:lnTo>
                  <a:lnTo>
                    <a:pt x="821" y="56"/>
                  </a:lnTo>
                  <a:lnTo>
                    <a:pt x="828" y="92"/>
                  </a:lnTo>
                  <a:lnTo>
                    <a:pt x="828" y="506"/>
                  </a:lnTo>
                  <a:lnTo>
                    <a:pt x="821" y="542"/>
                  </a:lnTo>
                  <a:lnTo>
                    <a:pt x="801" y="571"/>
                  </a:lnTo>
                  <a:lnTo>
                    <a:pt x="772" y="591"/>
                  </a:lnTo>
                  <a:lnTo>
                    <a:pt x="736" y="598"/>
                  </a:lnTo>
                  <a:close/>
                </a:path>
              </a:pathLst>
            </a:custGeom>
            <a:solidFill>
              <a:srgbClr val="CCD5D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32">
              <a:extLst>
                <a:ext uri="{FF2B5EF4-FFF2-40B4-BE49-F238E27FC236}">
                  <a16:creationId xmlns:a16="http://schemas.microsoft.com/office/drawing/2014/main" id="{93CA2064-97F6-4D94-A6C5-81A2FA459DD5}"/>
                </a:ext>
              </a:extLst>
            </p:cNvPr>
            <p:cNvSpPr>
              <a:spLocks/>
            </p:cNvSpPr>
            <p:nvPr/>
          </p:nvSpPr>
          <p:spPr bwMode="auto">
            <a:xfrm>
              <a:off x="394" y="204"/>
              <a:ext cx="829" cy="586"/>
            </a:xfrm>
            <a:custGeom>
              <a:avLst/>
              <a:gdLst>
                <a:gd name="T0" fmla="*/ 828 w 829"/>
                <a:gd name="T1" fmla="*/ 92 h 586"/>
                <a:gd name="T2" fmla="*/ 821 w 829"/>
                <a:gd name="T3" fmla="*/ 56 h 586"/>
                <a:gd name="T4" fmla="*/ 801 w 829"/>
                <a:gd name="T5" fmla="*/ 26 h 586"/>
                <a:gd name="T6" fmla="*/ 772 w 829"/>
                <a:gd name="T7" fmla="*/ 7 h 586"/>
                <a:gd name="T8" fmla="*/ 736 w 829"/>
                <a:gd name="T9" fmla="*/ 0 h 586"/>
                <a:gd name="T10" fmla="*/ 92 w 829"/>
                <a:gd name="T11" fmla="*/ 0 h 586"/>
                <a:gd name="T12" fmla="*/ 56 w 829"/>
                <a:gd name="T13" fmla="*/ 7 h 586"/>
                <a:gd name="T14" fmla="*/ 26 w 829"/>
                <a:gd name="T15" fmla="*/ 26 h 586"/>
                <a:gd name="T16" fmla="*/ 7 w 829"/>
                <a:gd name="T17" fmla="*/ 56 h 586"/>
                <a:gd name="T18" fmla="*/ 0 w 829"/>
                <a:gd name="T19" fmla="*/ 92 h 586"/>
                <a:gd name="T20" fmla="*/ 0 w 829"/>
                <a:gd name="T21" fmla="*/ 115 h 586"/>
                <a:gd name="T22" fmla="*/ 225 w 829"/>
                <a:gd name="T23" fmla="*/ 340 h 586"/>
                <a:gd name="T24" fmla="*/ 14 w 829"/>
                <a:gd name="T25" fmla="*/ 551 h 586"/>
                <a:gd name="T26" fmla="*/ 13 w 829"/>
                <a:gd name="T27" fmla="*/ 552 h 586"/>
                <a:gd name="T28" fmla="*/ 13 w 829"/>
                <a:gd name="T29" fmla="*/ 553 h 586"/>
                <a:gd name="T30" fmla="*/ 19 w 829"/>
                <a:gd name="T31" fmla="*/ 562 h 586"/>
                <a:gd name="T32" fmla="*/ 27 w 829"/>
                <a:gd name="T33" fmla="*/ 571 h 586"/>
                <a:gd name="T34" fmla="*/ 35 w 829"/>
                <a:gd name="T35" fmla="*/ 578 h 586"/>
                <a:gd name="T36" fmla="*/ 45 w 829"/>
                <a:gd name="T37" fmla="*/ 585 h 586"/>
                <a:gd name="T38" fmla="*/ 45 w 829"/>
                <a:gd name="T39" fmla="*/ 584 h 586"/>
                <a:gd name="T40" fmla="*/ 46 w 829"/>
                <a:gd name="T41" fmla="*/ 584 h 586"/>
                <a:gd name="T42" fmla="*/ 257 w 829"/>
                <a:gd name="T43" fmla="*/ 373 h 586"/>
                <a:gd name="T44" fmla="*/ 334 w 829"/>
                <a:gd name="T45" fmla="*/ 449 h 586"/>
                <a:gd name="T46" fmla="*/ 371 w 829"/>
                <a:gd name="T47" fmla="*/ 473 h 586"/>
                <a:gd name="T48" fmla="*/ 413 w 829"/>
                <a:gd name="T49" fmla="*/ 482 h 586"/>
                <a:gd name="T50" fmla="*/ 455 w 829"/>
                <a:gd name="T51" fmla="*/ 473 h 586"/>
                <a:gd name="T52" fmla="*/ 492 w 829"/>
                <a:gd name="T53" fmla="*/ 449 h 586"/>
                <a:gd name="T54" fmla="*/ 570 w 829"/>
                <a:gd name="T55" fmla="*/ 372 h 586"/>
                <a:gd name="T56" fmla="*/ 781 w 829"/>
                <a:gd name="T57" fmla="*/ 584 h 586"/>
                <a:gd name="T58" fmla="*/ 782 w 829"/>
                <a:gd name="T59" fmla="*/ 584 h 586"/>
                <a:gd name="T60" fmla="*/ 783 w 829"/>
                <a:gd name="T61" fmla="*/ 585 h 586"/>
                <a:gd name="T62" fmla="*/ 792 w 829"/>
                <a:gd name="T63" fmla="*/ 578 h 586"/>
                <a:gd name="T64" fmla="*/ 801 w 829"/>
                <a:gd name="T65" fmla="*/ 571 h 586"/>
                <a:gd name="T66" fmla="*/ 808 w 829"/>
                <a:gd name="T67" fmla="*/ 562 h 586"/>
                <a:gd name="T68" fmla="*/ 815 w 829"/>
                <a:gd name="T69" fmla="*/ 553 h 586"/>
                <a:gd name="T70" fmla="*/ 814 w 829"/>
                <a:gd name="T71" fmla="*/ 552 h 586"/>
                <a:gd name="T72" fmla="*/ 814 w 829"/>
                <a:gd name="T73" fmla="*/ 551 h 586"/>
                <a:gd name="T74" fmla="*/ 602 w 829"/>
                <a:gd name="T75" fmla="*/ 340 h 586"/>
                <a:gd name="T76" fmla="*/ 828 w 829"/>
                <a:gd name="T77" fmla="*/ 115 h 586"/>
                <a:gd name="T78" fmla="*/ 828 w 829"/>
                <a:gd name="T79" fmla="*/ 92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29" h="586">
                  <a:moveTo>
                    <a:pt x="828" y="92"/>
                  </a:moveTo>
                  <a:lnTo>
                    <a:pt x="821" y="56"/>
                  </a:lnTo>
                  <a:lnTo>
                    <a:pt x="801" y="26"/>
                  </a:lnTo>
                  <a:lnTo>
                    <a:pt x="772" y="7"/>
                  </a:lnTo>
                  <a:lnTo>
                    <a:pt x="736" y="0"/>
                  </a:lnTo>
                  <a:lnTo>
                    <a:pt x="92" y="0"/>
                  </a:lnTo>
                  <a:lnTo>
                    <a:pt x="56" y="7"/>
                  </a:lnTo>
                  <a:lnTo>
                    <a:pt x="26" y="26"/>
                  </a:lnTo>
                  <a:lnTo>
                    <a:pt x="7" y="56"/>
                  </a:lnTo>
                  <a:lnTo>
                    <a:pt x="0" y="92"/>
                  </a:lnTo>
                  <a:lnTo>
                    <a:pt x="0" y="115"/>
                  </a:lnTo>
                  <a:lnTo>
                    <a:pt x="225" y="340"/>
                  </a:lnTo>
                  <a:lnTo>
                    <a:pt x="14" y="551"/>
                  </a:lnTo>
                  <a:lnTo>
                    <a:pt x="13" y="552"/>
                  </a:lnTo>
                  <a:lnTo>
                    <a:pt x="13" y="553"/>
                  </a:lnTo>
                  <a:lnTo>
                    <a:pt x="19" y="562"/>
                  </a:lnTo>
                  <a:lnTo>
                    <a:pt x="27" y="571"/>
                  </a:lnTo>
                  <a:lnTo>
                    <a:pt x="35" y="578"/>
                  </a:lnTo>
                  <a:lnTo>
                    <a:pt x="45" y="585"/>
                  </a:lnTo>
                  <a:lnTo>
                    <a:pt x="45" y="584"/>
                  </a:lnTo>
                  <a:lnTo>
                    <a:pt x="46" y="584"/>
                  </a:lnTo>
                  <a:lnTo>
                    <a:pt x="257" y="373"/>
                  </a:lnTo>
                  <a:lnTo>
                    <a:pt x="334" y="449"/>
                  </a:lnTo>
                  <a:lnTo>
                    <a:pt x="371" y="473"/>
                  </a:lnTo>
                  <a:lnTo>
                    <a:pt x="413" y="482"/>
                  </a:lnTo>
                  <a:lnTo>
                    <a:pt x="455" y="473"/>
                  </a:lnTo>
                  <a:lnTo>
                    <a:pt x="492" y="449"/>
                  </a:lnTo>
                  <a:lnTo>
                    <a:pt x="570" y="372"/>
                  </a:lnTo>
                  <a:lnTo>
                    <a:pt x="781" y="584"/>
                  </a:lnTo>
                  <a:lnTo>
                    <a:pt x="782" y="584"/>
                  </a:lnTo>
                  <a:lnTo>
                    <a:pt x="783" y="585"/>
                  </a:lnTo>
                  <a:lnTo>
                    <a:pt x="792" y="578"/>
                  </a:lnTo>
                  <a:lnTo>
                    <a:pt x="801" y="571"/>
                  </a:lnTo>
                  <a:lnTo>
                    <a:pt x="808" y="562"/>
                  </a:lnTo>
                  <a:lnTo>
                    <a:pt x="815" y="553"/>
                  </a:lnTo>
                  <a:lnTo>
                    <a:pt x="814" y="552"/>
                  </a:lnTo>
                  <a:lnTo>
                    <a:pt x="814" y="551"/>
                  </a:lnTo>
                  <a:lnTo>
                    <a:pt x="602" y="340"/>
                  </a:lnTo>
                  <a:lnTo>
                    <a:pt x="828" y="115"/>
                  </a:lnTo>
                  <a:lnTo>
                    <a:pt x="828" y="92"/>
                  </a:lnTo>
                  <a:close/>
                </a:path>
              </a:pathLst>
            </a:custGeom>
            <a:solidFill>
              <a:srgbClr val="99AAB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33">
              <a:extLst>
                <a:ext uri="{FF2B5EF4-FFF2-40B4-BE49-F238E27FC236}">
                  <a16:creationId xmlns:a16="http://schemas.microsoft.com/office/drawing/2014/main" id="{DC6CE2DE-80EB-4AC8-8F1C-C3BAB0A78061}"/>
                </a:ext>
              </a:extLst>
            </p:cNvPr>
            <p:cNvSpPr>
              <a:spLocks/>
            </p:cNvSpPr>
            <p:nvPr/>
          </p:nvSpPr>
          <p:spPr bwMode="auto">
            <a:xfrm>
              <a:off x="403" y="204"/>
              <a:ext cx="810" cy="420"/>
            </a:xfrm>
            <a:custGeom>
              <a:avLst/>
              <a:gdLst>
                <a:gd name="T0" fmla="*/ 404 w 810"/>
                <a:gd name="T1" fmla="*/ 419 h 420"/>
                <a:gd name="T2" fmla="*/ 370 w 810"/>
                <a:gd name="T3" fmla="*/ 412 h 420"/>
                <a:gd name="T4" fmla="*/ 339 w 810"/>
                <a:gd name="T5" fmla="*/ 392 h 420"/>
                <a:gd name="T6" fmla="*/ 0 w 810"/>
                <a:gd name="T7" fmla="*/ 52 h 420"/>
                <a:gd name="T8" fmla="*/ 14 w 810"/>
                <a:gd name="T9" fmla="*/ 31 h 420"/>
                <a:gd name="T10" fmla="*/ 33 w 810"/>
                <a:gd name="T11" fmla="*/ 14 h 420"/>
                <a:gd name="T12" fmla="*/ 56 w 810"/>
                <a:gd name="T13" fmla="*/ 3 h 420"/>
                <a:gd name="T14" fmla="*/ 82 w 810"/>
                <a:gd name="T15" fmla="*/ 0 h 420"/>
                <a:gd name="T16" fmla="*/ 727 w 810"/>
                <a:gd name="T17" fmla="*/ 0 h 420"/>
                <a:gd name="T18" fmla="*/ 753 w 810"/>
                <a:gd name="T19" fmla="*/ 3 h 420"/>
                <a:gd name="T20" fmla="*/ 776 w 810"/>
                <a:gd name="T21" fmla="*/ 14 h 420"/>
                <a:gd name="T22" fmla="*/ 795 w 810"/>
                <a:gd name="T23" fmla="*/ 31 h 420"/>
                <a:gd name="T24" fmla="*/ 809 w 810"/>
                <a:gd name="T25" fmla="*/ 52 h 420"/>
                <a:gd name="T26" fmla="*/ 470 w 810"/>
                <a:gd name="T27" fmla="*/ 392 h 420"/>
                <a:gd name="T28" fmla="*/ 439 w 810"/>
                <a:gd name="T29" fmla="*/ 412 h 420"/>
                <a:gd name="T30" fmla="*/ 404 w 810"/>
                <a:gd name="T31" fmla="*/ 419 h 4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10" h="420">
                  <a:moveTo>
                    <a:pt x="404" y="419"/>
                  </a:moveTo>
                  <a:lnTo>
                    <a:pt x="370" y="412"/>
                  </a:lnTo>
                  <a:lnTo>
                    <a:pt x="339" y="392"/>
                  </a:lnTo>
                  <a:lnTo>
                    <a:pt x="0" y="52"/>
                  </a:lnTo>
                  <a:lnTo>
                    <a:pt x="14" y="31"/>
                  </a:lnTo>
                  <a:lnTo>
                    <a:pt x="33" y="14"/>
                  </a:lnTo>
                  <a:lnTo>
                    <a:pt x="56" y="3"/>
                  </a:lnTo>
                  <a:lnTo>
                    <a:pt x="82" y="0"/>
                  </a:lnTo>
                  <a:lnTo>
                    <a:pt x="727" y="0"/>
                  </a:lnTo>
                  <a:lnTo>
                    <a:pt x="753" y="3"/>
                  </a:lnTo>
                  <a:lnTo>
                    <a:pt x="776" y="14"/>
                  </a:lnTo>
                  <a:lnTo>
                    <a:pt x="795" y="31"/>
                  </a:lnTo>
                  <a:lnTo>
                    <a:pt x="809" y="52"/>
                  </a:lnTo>
                  <a:lnTo>
                    <a:pt x="470" y="392"/>
                  </a:lnTo>
                  <a:lnTo>
                    <a:pt x="439" y="412"/>
                  </a:lnTo>
                  <a:lnTo>
                    <a:pt x="404" y="419"/>
                  </a:lnTo>
                  <a:close/>
                </a:path>
              </a:pathLst>
            </a:custGeom>
            <a:solidFill>
              <a:srgbClr val="E1E7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34">
              <a:extLst>
                <a:ext uri="{FF2B5EF4-FFF2-40B4-BE49-F238E27FC236}">
                  <a16:creationId xmlns:a16="http://schemas.microsoft.com/office/drawing/2014/main" id="{7CAF9CAE-F2DA-4A04-8074-0B7275F5328B}"/>
                </a:ext>
              </a:extLst>
            </p:cNvPr>
            <p:cNvSpPr>
              <a:spLocks/>
            </p:cNvSpPr>
            <p:nvPr/>
          </p:nvSpPr>
          <p:spPr bwMode="auto">
            <a:xfrm>
              <a:off x="579" y="-26"/>
              <a:ext cx="456" cy="391"/>
            </a:xfrm>
            <a:custGeom>
              <a:avLst/>
              <a:gdLst>
                <a:gd name="T0" fmla="*/ 227 w 456"/>
                <a:gd name="T1" fmla="*/ 391 h 391"/>
                <a:gd name="T2" fmla="*/ 208 w 456"/>
                <a:gd name="T3" fmla="*/ 387 h 391"/>
                <a:gd name="T4" fmla="*/ 191 w 456"/>
                <a:gd name="T5" fmla="*/ 376 h 391"/>
                <a:gd name="T6" fmla="*/ 10 w 456"/>
                <a:gd name="T7" fmla="*/ 195 h 391"/>
                <a:gd name="T8" fmla="*/ 0 w 456"/>
                <a:gd name="T9" fmla="*/ 181 h 391"/>
                <a:gd name="T10" fmla="*/ 0 w 456"/>
                <a:gd name="T11" fmla="*/ 170 h 391"/>
                <a:gd name="T12" fmla="*/ 8 w 456"/>
                <a:gd name="T13" fmla="*/ 163 h 391"/>
                <a:gd name="T14" fmla="*/ 25 w 456"/>
                <a:gd name="T15" fmla="*/ 161 h 391"/>
                <a:gd name="T16" fmla="*/ 137 w 456"/>
                <a:gd name="T17" fmla="*/ 161 h 391"/>
                <a:gd name="T18" fmla="*/ 137 w 456"/>
                <a:gd name="T19" fmla="*/ 46 h 391"/>
                <a:gd name="T20" fmla="*/ 140 w 456"/>
                <a:gd name="T21" fmla="*/ 28 h 391"/>
                <a:gd name="T22" fmla="*/ 150 w 456"/>
                <a:gd name="T23" fmla="*/ 13 h 391"/>
                <a:gd name="T24" fmla="*/ 165 w 456"/>
                <a:gd name="T25" fmla="*/ 3 h 391"/>
                <a:gd name="T26" fmla="*/ 183 w 456"/>
                <a:gd name="T27" fmla="*/ 0 h 391"/>
                <a:gd name="T28" fmla="*/ 275 w 456"/>
                <a:gd name="T29" fmla="*/ 0 h 391"/>
                <a:gd name="T30" fmla="*/ 293 w 456"/>
                <a:gd name="T31" fmla="*/ 3 h 391"/>
                <a:gd name="T32" fmla="*/ 307 w 456"/>
                <a:gd name="T33" fmla="*/ 13 h 391"/>
                <a:gd name="T34" fmla="*/ 317 w 456"/>
                <a:gd name="T35" fmla="*/ 28 h 391"/>
                <a:gd name="T36" fmla="*/ 321 w 456"/>
                <a:gd name="T37" fmla="*/ 46 h 391"/>
                <a:gd name="T38" fmla="*/ 321 w 456"/>
                <a:gd name="T39" fmla="*/ 161 h 391"/>
                <a:gd name="T40" fmla="*/ 429 w 456"/>
                <a:gd name="T41" fmla="*/ 161 h 391"/>
                <a:gd name="T42" fmla="*/ 446 w 456"/>
                <a:gd name="T43" fmla="*/ 163 h 391"/>
                <a:gd name="T44" fmla="*/ 455 w 456"/>
                <a:gd name="T45" fmla="*/ 170 h 391"/>
                <a:gd name="T46" fmla="*/ 454 w 456"/>
                <a:gd name="T47" fmla="*/ 181 h 391"/>
                <a:gd name="T48" fmla="*/ 444 w 456"/>
                <a:gd name="T49" fmla="*/ 195 h 391"/>
                <a:gd name="T50" fmla="*/ 263 w 456"/>
                <a:gd name="T51" fmla="*/ 376 h 391"/>
                <a:gd name="T52" fmla="*/ 246 w 456"/>
                <a:gd name="T53" fmla="*/ 387 h 391"/>
                <a:gd name="T54" fmla="*/ 227 w 456"/>
                <a:gd name="T55" fmla="*/ 391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56" h="391">
                  <a:moveTo>
                    <a:pt x="227" y="391"/>
                  </a:moveTo>
                  <a:lnTo>
                    <a:pt x="208" y="387"/>
                  </a:lnTo>
                  <a:lnTo>
                    <a:pt x="191" y="376"/>
                  </a:lnTo>
                  <a:lnTo>
                    <a:pt x="10" y="195"/>
                  </a:lnTo>
                  <a:lnTo>
                    <a:pt x="0" y="181"/>
                  </a:lnTo>
                  <a:lnTo>
                    <a:pt x="0" y="170"/>
                  </a:lnTo>
                  <a:lnTo>
                    <a:pt x="8" y="163"/>
                  </a:lnTo>
                  <a:lnTo>
                    <a:pt x="25" y="161"/>
                  </a:lnTo>
                  <a:lnTo>
                    <a:pt x="137" y="161"/>
                  </a:lnTo>
                  <a:lnTo>
                    <a:pt x="137" y="46"/>
                  </a:lnTo>
                  <a:lnTo>
                    <a:pt x="140" y="28"/>
                  </a:lnTo>
                  <a:lnTo>
                    <a:pt x="150" y="13"/>
                  </a:lnTo>
                  <a:lnTo>
                    <a:pt x="165" y="3"/>
                  </a:lnTo>
                  <a:lnTo>
                    <a:pt x="183" y="0"/>
                  </a:lnTo>
                  <a:lnTo>
                    <a:pt x="275" y="0"/>
                  </a:lnTo>
                  <a:lnTo>
                    <a:pt x="293" y="3"/>
                  </a:lnTo>
                  <a:lnTo>
                    <a:pt x="307" y="13"/>
                  </a:lnTo>
                  <a:lnTo>
                    <a:pt x="317" y="28"/>
                  </a:lnTo>
                  <a:lnTo>
                    <a:pt x="321" y="46"/>
                  </a:lnTo>
                  <a:lnTo>
                    <a:pt x="321" y="161"/>
                  </a:lnTo>
                  <a:lnTo>
                    <a:pt x="429" y="161"/>
                  </a:lnTo>
                  <a:lnTo>
                    <a:pt x="446" y="163"/>
                  </a:lnTo>
                  <a:lnTo>
                    <a:pt x="455" y="170"/>
                  </a:lnTo>
                  <a:lnTo>
                    <a:pt x="454" y="181"/>
                  </a:lnTo>
                  <a:lnTo>
                    <a:pt x="444" y="195"/>
                  </a:lnTo>
                  <a:lnTo>
                    <a:pt x="263" y="376"/>
                  </a:lnTo>
                  <a:lnTo>
                    <a:pt x="246" y="387"/>
                  </a:lnTo>
                  <a:lnTo>
                    <a:pt x="227" y="391"/>
                  </a:lnTo>
                  <a:close/>
                </a:path>
              </a:pathLst>
            </a:custGeom>
            <a:solidFill>
              <a:srgbClr val="54AB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31" name="Group 35">
            <a:extLst>
              <a:ext uri="{FF2B5EF4-FFF2-40B4-BE49-F238E27FC236}">
                <a16:creationId xmlns:a16="http://schemas.microsoft.com/office/drawing/2014/main" id="{BE1D3E5E-8DDF-4EE9-AD1F-E396D663780F}"/>
              </a:ext>
            </a:extLst>
          </p:cNvPr>
          <p:cNvGrpSpPr>
            <a:grpSpLocks noChangeAspect="1"/>
          </p:cNvGrpSpPr>
          <p:nvPr/>
        </p:nvGrpSpPr>
        <p:grpSpPr bwMode="auto">
          <a:xfrm>
            <a:off x="1487307" y="4263614"/>
            <a:ext cx="734209" cy="914400"/>
            <a:chOff x="467" y="587"/>
            <a:chExt cx="682" cy="851"/>
          </a:xfrm>
        </p:grpSpPr>
        <p:pic>
          <p:nvPicPr>
            <p:cNvPr id="2084" name="Picture 36">
              <a:extLst>
                <a:ext uri="{FF2B5EF4-FFF2-40B4-BE49-F238E27FC236}">
                  <a16:creationId xmlns:a16="http://schemas.microsoft.com/office/drawing/2014/main" id="{C9C1A982-4CBF-4D59-81F4-EC12DAC4D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8" y="1176"/>
              <a:ext cx="14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5" name="Picture 37">
              <a:extLst>
                <a:ext uri="{FF2B5EF4-FFF2-40B4-BE49-F238E27FC236}">
                  <a16:creationId xmlns:a16="http://schemas.microsoft.com/office/drawing/2014/main" id="{8623D2A7-8B81-41F4-9340-504F97345C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 y="587"/>
              <a:ext cx="140" cy="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6" name="Picture 38">
              <a:extLst>
                <a:ext uri="{FF2B5EF4-FFF2-40B4-BE49-F238E27FC236}">
                  <a16:creationId xmlns:a16="http://schemas.microsoft.com/office/drawing/2014/main" id="{97E825A9-C75E-4C41-80FB-2FD150B2B91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28" y="728"/>
              <a:ext cx="320" cy="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 name="Group 39">
              <a:extLst>
                <a:ext uri="{FF2B5EF4-FFF2-40B4-BE49-F238E27FC236}">
                  <a16:creationId xmlns:a16="http://schemas.microsoft.com/office/drawing/2014/main" id="{2B060A9F-DD2B-454A-BFD2-BBB8655BC1A4}"/>
                </a:ext>
              </a:extLst>
            </p:cNvPr>
            <p:cNvGrpSpPr>
              <a:grpSpLocks/>
            </p:cNvGrpSpPr>
            <p:nvPr/>
          </p:nvGrpSpPr>
          <p:grpSpPr bwMode="auto">
            <a:xfrm>
              <a:off x="467" y="617"/>
              <a:ext cx="627" cy="820"/>
              <a:chOff x="467" y="617"/>
              <a:chExt cx="627" cy="820"/>
            </a:xfrm>
          </p:grpSpPr>
          <p:sp>
            <p:nvSpPr>
              <p:cNvPr id="2049" name="Freeform 40">
                <a:extLst>
                  <a:ext uri="{FF2B5EF4-FFF2-40B4-BE49-F238E27FC236}">
                    <a16:creationId xmlns:a16="http://schemas.microsoft.com/office/drawing/2014/main" id="{84866AE3-7D48-405B-9A47-E6F3775DFD7D}"/>
                  </a:ext>
                </a:extLst>
              </p:cNvPr>
              <p:cNvSpPr>
                <a:spLocks/>
              </p:cNvSpPr>
              <p:nvPr/>
            </p:nvSpPr>
            <p:spPr bwMode="auto">
              <a:xfrm>
                <a:off x="467" y="617"/>
                <a:ext cx="627" cy="820"/>
              </a:xfrm>
              <a:custGeom>
                <a:avLst/>
                <a:gdLst>
                  <a:gd name="T0" fmla="*/ 456 w 627"/>
                  <a:gd name="T1" fmla="*/ 817 h 820"/>
                  <a:gd name="T2" fmla="*/ 414 w 627"/>
                  <a:gd name="T3" fmla="*/ 803 h 820"/>
                  <a:gd name="T4" fmla="*/ 377 w 627"/>
                  <a:gd name="T5" fmla="*/ 778 h 820"/>
                  <a:gd name="T6" fmla="*/ 349 w 627"/>
                  <a:gd name="T7" fmla="*/ 756 h 820"/>
                  <a:gd name="T8" fmla="*/ 323 w 627"/>
                  <a:gd name="T9" fmla="*/ 733 h 820"/>
                  <a:gd name="T10" fmla="*/ 281 w 627"/>
                  <a:gd name="T11" fmla="*/ 692 h 820"/>
                  <a:gd name="T12" fmla="*/ 243 w 627"/>
                  <a:gd name="T13" fmla="*/ 647 h 820"/>
                  <a:gd name="T14" fmla="*/ 210 w 627"/>
                  <a:gd name="T15" fmla="*/ 605 h 820"/>
                  <a:gd name="T16" fmla="*/ 180 w 627"/>
                  <a:gd name="T17" fmla="*/ 561 h 820"/>
                  <a:gd name="T18" fmla="*/ 167 w 627"/>
                  <a:gd name="T19" fmla="*/ 543 h 820"/>
                  <a:gd name="T20" fmla="*/ 147 w 627"/>
                  <a:gd name="T21" fmla="*/ 513 h 820"/>
                  <a:gd name="T22" fmla="*/ 135 w 627"/>
                  <a:gd name="T23" fmla="*/ 495 h 820"/>
                  <a:gd name="T24" fmla="*/ 106 w 627"/>
                  <a:gd name="T25" fmla="*/ 450 h 820"/>
                  <a:gd name="T26" fmla="*/ 79 w 627"/>
                  <a:gd name="T27" fmla="*/ 404 h 820"/>
                  <a:gd name="T28" fmla="*/ 53 w 627"/>
                  <a:gd name="T29" fmla="*/ 352 h 820"/>
                  <a:gd name="T30" fmla="*/ 30 w 627"/>
                  <a:gd name="T31" fmla="*/ 298 h 820"/>
                  <a:gd name="T32" fmla="*/ 18 w 627"/>
                  <a:gd name="T33" fmla="*/ 264 h 820"/>
                  <a:gd name="T34" fmla="*/ 8 w 627"/>
                  <a:gd name="T35" fmla="*/ 231 h 820"/>
                  <a:gd name="T36" fmla="*/ 0 w 627"/>
                  <a:gd name="T37" fmla="*/ 187 h 820"/>
                  <a:gd name="T38" fmla="*/ 3 w 627"/>
                  <a:gd name="T39" fmla="*/ 143 h 820"/>
                  <a:gd name="T40" fmla="*/ 18 w 627"/>
                  <a:gd name="T41" fmla="*/ 103 h 820"/>
                  <a:gd name="T42" fmla="*/ 39 w 627"/>
                  <a:gd name="T43" fmla="*/ 67 h 820"/>
                  <a:gd name="T44" fmla="*/ 51 w 627"/>
                  <a:gd name="T45" fmla="*/ 50 h 820"/>
                  <a:gd name="T46" fmla="*/ 63 w 627"/>
                  <a:gd name="T47" fmla="*/ 34 h 820"/>
                  <a:gd name="T48" fmla="*/ 79 w 627"/>
                  <a:gd name="T49" fmla="*/ 16 h 820"/>
                  <a:gd name="T50" fmla="*/ 97 w 627"/>
                  <a:gd name="T51" fmla="*/ 0 h 820"/>
                  <a:gd name="T52" fmla="*/ 67 w 627"/>
                  <a:gd name="T53" fmla="*/ 137 h 820"/>
                  <a:gd name="T54" fmla="*/ 45 w 627"/>
                  <a:gd name="T55" fmla="*/ 146 h 820"/>
                  <a:gd name="T56" fmla="*/ 36 w 627"/>
                  <a:gd name="T57" fmla="*/ 168 h 820"/>
                  <a:gd name="T58" fmla="*/ 45 w 627"/>
                  <a:gd name="T59" fmla="*/ 190 h 820"/>
                  <a:gd name="T60" fmla="*/ 67 w 627"/>
                  <a:gd name="T61" fmla="*/ 199 h 820"/>
                  <a:gd name="T62" fmla="*/ 197 w 627"/>
                  <a:gd name="T63" fmla="*/ 206 h 820"/>
                  <a:gd name="T64" fmla="*/ 179 w 627"/>
                  <a:gd name="T65" fmla="*/ 228 h 820"/>
                  <a:gd name="T66" fmla="*/ 170 w 627"/>
                  <a:gd name="T67" fmla="*/ 255 h 820"/>
                  <a:gd name="T68" fmla="*/ 171 w 627"/>
                  <a:gd name="T69" fmla="*/ 284 h 820"/>
                  <a:gd name="T70" fmla="*/ 179 w 627"/>
                  <a:gd name="T71" fmla="*/ 313 h 820"/>
                  <a:gd name="T72" fmla="*/ 192 w 627"/>
                  <a:gd name="T73" fmla="*/ 344 h 820"/>
                  <a:gd name="T74" fmla="*/ 206 w 627"/>
                  <a:gd name="T75" fmla="*/ 375 h 820"/>
                  <a:gd name="T76" fmla="*/ 218 w 627"/>
                  <a:gd name="T77" fmla="*/ 397 h 820"/>
                  <a:gd name="T78" fmla="*/ 231 w 627"/>
                  <a:gd name="T79" fmla="*/ 419 h 820"/>
                  <a:gd name="T80" fmla="*/ 244 w 627"/>
                  <a:gd name="T81" fmla="*/ 440 h 820"/>
                  <a:gd name="T82" fmla="*/ 265 w 627"/>
                  <a:gd name="T83" fmla="*/ 471 h 820"/>
                  <a:gd name="T84" fmla="*/ 272 w 627"/>
                  <a:gd name="T85" fmla="*/ 482 h 820"/>
                  <a:gd name="T86" fmla="*/ 287 w 627"/>
                  <a:gd name="T87" fmla="*/ 502 h 820"/>
                  <a:gd name="T88" fmla="*/ 302 w 627"/>
                  <a:gd name="T89" fmla="*/ 522 h 820"/>
                  <a:gd name="T90" fmla="*/ 319 w 627"/>
                  <a:gd name="T91" fmla="*/ 542 h 820"/>
                  <a:gd name="T92" fmla="*/ 341 w 627"/>
                  <a:gd name="T93" fmla="*/ 567 h 820"/>
                  <a:gd name="T94" fmla="*/ 365 w 627"/>
                  <a:gd name="T95" fmla="*/ 590 h 820"/>
                  <a:gd name="T96" fmla="*/ 389 w 627"/>
                  <a:gd name="T97" fmla="*/ 608 h 820"/>
                  <a:gd name="T98" fmla="*/ 416 w 627"/>
                  <a:gd name="T99" fmla="*/ 621 h 820"/>
                  <a:gd name="T100" fmla="*/ 517 w 627"/>
                  <a:gd name="T101" fmla="*/ 623 h 820"/>
                  <a:gd name="T102" fmla="*/ 615 w 627"/>
                  <a:gd name="T103" fmla="*/ 790 h 820"/>
                  <a:gd name="T104" fmla="*/ 592 w 627"/>
                  <a:gd name="T105" fmla="*/ 800 h 820"/>
                  <a:gd name="T106" fmla="*/ 571 w 627"/>
                  <a:gd name="T107" fmla="*/ 806 h 820"/>
                  <a:gd name="T108" fmla="*/ 551 w 627"/>
                  <a:gd name="T109" fmla="*/ 810 h 820"/>
                  <a:gd name="T110" fmla="*/ 520 w 627"/>
                  <a:gd name="T111" fmla="*/ 816 h 820"/>
                  <a:gd name="T112" fmla="*/ 478 w 627"/>
                  <a:gd name="T113" fmla="*/ 819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27" h="820">
                    <a:moveTo>
                      <a:pt x="478" y="819"/>
                    </a:moveTo>
                    <a:lnTo>
                      <a:pt x="456" y="817"/>
                    </a:lnTo>
                    <a:lnTo>
                      <a:pt x="435" y="812"/>
                    </a:lnTo>
                    <a:lnTo>
                      <a:pt x="414" y="803"/>
                    </a:lnTo>
                    <a:lnTo>
                      <a:pt x="395" y="791"/>
                    </a:lnTo>
                    <a:lnTo>
                      <a:pt x="377" y="778"/>
                    </a:lnTo>
                    <a:lnTo>
                      <a:pt x="363" y="767"/>
                    </a:lnTo>
                    <a:lnTo>
                      <a:pt x="349" y="756"/>
                    </a:lnTo>
                    <a:lnTo>
                      <a:pt x="336" y="745"/>
                    </a:lnTo>
                    <a:lnTo>
                      <a:pt x="323" y="733"/>
                    </a:lnTo>
                    <a:lnTo>
                      <a:pt x="302" y="713"/>
                    </a:lnTo>
                    <a:lnTo>
                      <a:pt x="281" y="692"/>
                    </a:lnTo>
                    <a:lnTo>
                      <a:pt x="262" y="670"/>
                    </a:lnTo>
                    <a:lnTo>
                      <a:pt x="243" y="647"/>
                    </a:lnTo>
                    <a:lnTo>
                      <a:pt x="226" y="626"/>
                    </a:lnTo>
                    <a:lnTo>
                      <a:pt x="210" y="605"/>
                    </a:lnTo>
                    <a:lnTo>
                      <a:pt x="195" y="583"/>
                    </a:lnTo>
                    <a:lnTo>
                      <a:pt x="180" y="561"/>
                    </a:lnTo>
                    <a:lnTo>
                      <a:pt x="174" y="553"/>
                    </a:lnTo>
                    <a:lnTo>
                      <a:pt x="167" y="543"/>
                    </a:lnTo>
                    <a:lnTo>
                      <a:pt x="157" y="528"/>
                    </a:lnTo>
                    <a:lnTo>
                      <a:pt x="147" y="513"/>
                    </a:lnTo>
                    <a:lnTo>
                      <a:pt x="140" y="503"/>
                    </a:lnTo>
                    <a:lnTo>
                      <a:pt x="135" y="495"/>
                    </a:lnTo>
                    <a:lnTo>
                      <a:pt x="119" y="471"/>
                    </a:lnTo>
                    <a:lnTo>
                      <a:pt x="106" y="450"/>
                    </a:lnTo>
                    <a:lnTo>
                      <a:pt x="92" y="427"/>
                    </a:lnTo>
                    <a:lnTo>
                      <a:pt x="79" y="404"/>
                    </a:lnTo>
                    <a:lnTo>
                      <a:pt x="65" y="378"/>
                    </a:lnTo>
                    <a:lnTo>
                      <a:pt x="53" y="352"/>
                    </a:lnTo>
                    <a:lnTo>
                      <a:pt x="41" y="325"/>
                    </a:lnTo>
                    <a:lnTo>
                      <a:pt x="30" y="298"/>
                    </a:lnTo>
                    <a:lnTo>
                      <a:pt x="24" y="281"/>
                    </a:lnTo>
                    <a:lnTo>
                      <a:pt x="18" y="264"/>
                    </a:lnTo>
                    <a:lnTo>
                      <a:pt x="13" y="248"/>
                    </a:lnTo>
                    <a:lnTo>
                      <a:pt x="8" y="231"/>
                    </a:lnTo>
                    <a:lnTo>
                      <a:pt x="3" y="209"/>
                    </a:lnTo>
                    <a:lnTo>
                      <a:pt x="0" y="187"/>
                    </a:lnTo>
                    <a:lnTo>
                      <a:pt x="0" y="165"/>
                    </a:lnTo>
                    <a:lnTo>
                      <a:pt x="3" y="143"/>
                    </a:lnTo>
                    <a:lnTo>
                      <a:pt x="9" y="122"/>
                    </a:lnTo>
                    <a:lnTo>
                      <a:pt x="18" y="103"/>
                    </a:lnTo>
                    <a:lnTo>
                      <a:pt x="28" y="85"/>
                    </a:lnTo>
                    <a:lnTo>
                      <a:pt x="39" y="67"/>
                    </a:lnTo>
                    <a:lnTo>
                      <a:pt x="45" y="59"/>
                    </a:lnTo>
                    <a:lnTo>
                      <a:pt x="51" y="50"/>
                    </a:lnTo>
                    <a:lnTo>
                      <a:pt x="57" y="42"/>
                    </a:lnTo>
                    <a:lnTo>
                      <a:pt x="63" y="34"/>
                    </a:lnTo>
                    <a:lnTo>
                      <a:pt x="71" y="25"/>
                    </a:lnTo>
                    <a:lnTo>
                      <a:pt x="79" y="16"/>
                    </a:lnTo>
                    <a:lnTo>
                      <a:pt x="88" y="8"/>
                    </a:lnTo>
                    <a:lnTo>
                      <a:pt x="97" y="0"/>
                    </a:lnTo>
                    <a:lnTo>
                      <a:pt x="190" y="137"/>
                    </a:lnTo>
                    <a:lnTo>
                      <a:pt x="67" y="137"/>
                    </a:lnTo>
                    <a:lnTo>
                      <a:pt x="55" y="140"/>
                    </a:lnTo>
                    <a:lnTo>
                      <a:pt x="45" y="146"/>
                    </a:lnTo>
                    <a:lnTo>
                      <a:pt x="39" y="156"/>
                    </a:lnTo>
                    <a:lnTo>
                      <a:pt x="36" y="168"/>
                    </a:lnTo>
                    <a:lnTo>
                      <a:pt x="39" y="180"/>
                    </a:lnTo>
                    <a:lnTo>
                      <a:pt x="45" y="190"/>
                    </a:lnTo>
                    <a:lnTo>
                      <a:pt x="55" y="197"/>
                    </a:lnTo>
                    <a:lnTo>
                      <a:pt x="67" y="199"/>
                    </a:lnTo>
                    <a:lnTo>
                      <a:pt x="204" y="199"/>
                    </a:lnTo>
                    <a:lnTo>
                      <a:pt x="197" y="206"/>
                    </a:lnTo>
                    <a:lnTo>
                      <a:pt x="187" y="216"/>
                    </a:lnTo>
                    <a:lnTo>
                      <a:pt x="179" y="228"/>
                    </a:lnTo>
                    <a:lnTo>
                      <a:pt x="173" y="241"/>
                    </a:lnTo>
                    <a:lnTo>
                      <a:pt x="170" y="255"/>
                    </a:lnTo>
                    <a:lnTo>
                      <a:pt x="170" y="270"/>
                    </a:lnTo>
                    <a:lnTo>
                      <a:pt x="171" y="284"/>
                    </a:lnTo>
                    <a:lnTo>
                      <a:pt x="174" y="299"/>
                    </a:lnTo>
                    <a:lnTo>
                      <a:pt x="179" y="313"/>
                    </a:lnTo>
                    <a:lnTo>
                      <a:pt x="185" y="329"/>
                    </a:lnTo>
                    <a:lnTo>
                      <a:pt x="192" y="344"/>
                    </a:lnTo>
                    <a:lnTo>
                      <a:pt x="199" y="360"/>
                    </a:lnTo>
                    <a:lnTo>
                      <a:pt x="206" y="375"/>
                    </a:lnTo>
                    <a:lnTo>
                      <a:pt x="212" y="386"/>
                    </a:lnTo>
                    <a:lnTo>
                      <a:pt x="218" y="397"/>
                    </a:lnTo>
                    <a:lnTo>
                      <a:pt x="225" y="408"/>
                    </a:lnTo>
                    <a:lnTo>
                      <a:pt x="231" y="419"/>
                    </a:lnTo>
                    <a:lnTo>
                      <a:pt x="237" y="430"/>
                    </a:lnTo>
                    <a:lnTo>
                      <a:pt x="244" y="440"/>
                    </a:lnTo>
                    <a:lnTo>
                      <a:pt x="251" y="451"/>
                    </a:lnTo>
                    <a:lnTo>
                      <a:pt x="265" y="471"/>
                    </a:lnTo>
                    <a:lnTo>
                      <a:pt x="265" y="471"/>
                    </a:lnTo>
                    <a:lnTo>
                      <a:pt x="272" y="482"/>
                    </a:lnTo>
                    <a:lnTo>
                      <a:pt x="279" y="492"/>
                    </a:lnTo>
                    <a:lnTo>
                      <a:pt x="287" y="502"/>
                    </a:lnTo>
                    <a:lnTo>
                      <a:pt x="294" y="512"/>
                    </a:lnTo>
                    <a:lnTo>
                      <a:pt x="302" y="522"/>
                    </a:lnTo>
                    <a:lnTo>
                      <a:pt x="310" y="532"/>
                    </a:lnTo>
                    <a:lnTo>
                      <a:pt x="319" y="542"/>
                    </a:lnTo>
                    <a:lnTo>
                      <a:pt x="330" y="554"/>
                    </a:lnTo>
                    <a:lnTo>
                      <a:pt x="341" y="567"/>
                    </a:lnTo>
                    <a:lnTo>
                      <a:pt x="353" y="579"/>
                    </a:lnTo>
                    <a:lnTo>
                      <a:pt x="365" y="590"/>
                    </a:lnTo>
                    <a:lnTo>
                      <a:pt x="377" y="600"/>
                    </a:lnTo>
                    <a:lnTo>
                      <a:pt x="389" y="608"/>
                    </a:lnTo>
                    <a:lnTo>
                      <a:pt x="402" y="615"/>
                    </a:lnTo>
                    <a:lnTo>
                      <a:pt x="416" y="621"/>
                    </a:lnTo>
                    <a:lnTo>
                      <a:pt x="430" y="623"/>
                    </a:lnTo>
                    <a:lnTo>
                      <a:pt x="517" y="623"/>
                    </a:lnTo>
                    <a:lnTo>
                      <a:pt x="626" y="785"/>
                    </a:lnTo>
                    <a:lnTo>
                      <a:pt x="615" y="790"/>
                    </a:lnTo>
                    <a:lnTo>
                      <a:pt x="603" y="795"/>
                    </a:lnTo>
                    <a:lnTo>
                      <a:pt x="592" y="800"/>
                    </a:lnTo>
                    <a:lnTo>
                      <a:pt x="581" y="803"/>
                    </a:lnTo>
                    <a:lnTo>
                      <a:pt x="571" y="806"/>
                    </a:lnTo>
                    <a:lnTo>
                      <a:pt x="561" y="808"/>
                    </a:lnTo>
                    <a:lnTo>
                      <a:pt x="551" y="810"/>
                    </a:lnTo>
                    <a:lnTo>
                      <a:pt x="541" y="812"/>
                    </a:lnTo>
                    <a:lnTo>
                      <a:pt x="520" y="816"/>
                    </a:lnTo>
                    <a:lnTo>
                      <a:pt x="499" y="819"/>
                    </a:lnTo>
                    <a:lnTo>
                      <a:pt x="478" y="819"/>
                    </a:lnTo>
                    <a:close/>
                  </a:path>
                </a:pathLst>
              </a:custGeom>
              <a:solidFill>
                <a:srgbClr val="54AB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0" name="Freeform 41">
                <a:extLst>
                  <a:ext uri="{FF2B5EF4-FFF2-40B4-BE49-F238E27FC236}">
                    <a16:creationId xmlns:a16="http://schemas.microsoft.com/office/drawing/2014/main" id="{EF32DB7D-5376-4787-B159-061B519F7931}"/>
                  </a:ext>
                </a:extLst>
              </p:cNvPr>
              <p:cNvSpPr>
                <a:spLocks/>
              </p:cNvSpPr>
              <p:nvPr/>
            </p:nvSpPr>
            <p:spPr bwMode="auto">
              <a:xfrm>
                <a:off x="467" y="617"/>
                <a:ext cx="627" cy="820"/>
              </a:xfrm>
              <a:custGeom>
                <a:avLst/>
                <a:gdLst>
                  <a:gd name="T0" fmla="*/ 204 w 627"/>
                  <a:gd name="T1" fmla="*/ 199 h 820"/>
                  <a:gd name="T2" fmla="*/ 67 w 627"/>
                  <a:gd name="T3" fmla="*/ 199 h 820"/>
                  <a:gd name="T4" fmla="*/ 80 w 627"/>
                  <a:gd name="T5" fmla="*/ 197 h 820"/>
                  <a:gd name="T6" fmla="*/ 90 w 627"/>
                  <a:gd name="T7" fmla="*/ 190 h 820"/>
                  <a:gd name="T8" fmla="*/ 96 w 627"/>
                  <a:gd name="T9" fmla="*/ 180 h 820"/>
                  <a:gd name="T10" fmla="*/ 99 w 627"/>
                  <a:gd name="T11" fmla="*/ 168 h 820"/>
                  <a:gd name="T12" fmla="*/ 96 w 627"/>
                  <a:gd name="T13" fmla="*/ 156 h 820"/>
                  <a:gd name="T14" fmla="*/ 90 w 627"/>
                  <a:gd name="T15" fmla="*/ 146 h 820"/>
                  <a:gd name="T16" fmla="*/ 80 w 627"/>
                  <a:gd name="T17" fmla="*/ 140 h 820"/>
                  <a:gd name="T18" fmla="*/ 67 w 627"/>
                  <a:gd name="T19" fmla="*/ 137 h 820"/>
                  <a:gd name="T20" fmla="*/ 190 w 627"/>
                  <a:gd name="T21" fmla="*/ 137 h 820"/>
                  <a:gd name="T22" fmla="*/ 225 w 627"/>
                  <a:gd name="T23" fmla="*/ 189 h 820"/>
                  <a:gd name="T24" fmla="*/ 215 w 627"/>
                  <a:gd name="T25" fmla="*/ 193 h 820"/>
                  <a:gd name="T26" fmla="*/ 205 w 627"/>
                  <a:gd name="T27" fmla="*/ 199 h 820"/>
                  <a:gd name="T28" fmla="*/ 204 w 627"/>
                  <a:gd name="T29" fmla="*/ 199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7" h="820">
                    <a:moveTo>
                      <a:pt x="204" y="199"/>
                    </a:moveTo>
                    <a:lnTo>
                      <a:pt x="67" y="199"/>
                    </a:lnTo>
                    <a:lnTo>
                      <a:pt x="80" y="197"/>
                    </a:lnTo>
                    <a:lnTo>
                      <a:pt x="90" y="190"/>
                    </a:lnTo>
                    <a:lnTo>
                      <a:pt x="96" y="180"/>
                    </a:lnTo>
                    <a:lnTo>
                      <a:pt x="99" y="168"/>
                    </a:lnTo>
                    <a:lnTo>
                      <a:pt x="96" y="156"/>
                    </a:lnTo>
                    <a:lnTo>
                      <a:pt x="90" y="146"/>
                    </a:lnTo>
                    <a:lnTo>
                      <a:pt x="80" y="140"/>
                    </a:lnTo>
                    <a:lnTo>
                      <a:pt x="67" y="137"/>
                    </a:lnTo>
                    <a:lnTo>
                      <a:pt x="190" y="137"/>
                    </a:lnTo>
                    <a:lnTo>
                      <a:pt x="225" y="189"/>
                    </a:lnTo>
                    <a:lnTo>
                      <a:pt x="215" y="193"/>
                    </a:lnTo>
                    <a:lnTo>
                      <a:pt x="205" y="199"/>
                    </a:lnTo>
                    <a:lnTo>
                      <a:pt x="204" y="199"/>
                    </a:lnTo>
                    <a:close/>
                  </a:path>
                </a:pathLst>
              </a:custGeom>
              <a:solidFill>
                <a:srgbClr val="54AB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1" name="Freeform 42">
                <a:extLst>
                  <a:ext uri="{FF2B5EF4-FFF2-40B4-BE49-F238E27FC236}">
                    <a16:creationId xmlns:a16="http://schemas.microsoft.com/office/drawing/2014/main" id="{7B464DAF-F5A6-4179-BCC5-BA4269EB6C04}"/>
                  </a:ext>
                </a:extLst>
              </p:cNvPr>
              <p:cNvSpPr>
                <a:spLocks/>
              </p:cNvSpPr>
              <p:nvPr/>
            </p:nvSpPr>
            <p:spPr bwMode="auto">
              <a:xfrm>
                <a:off x="467" y="617"/>
                <a:ext cx="627" cy="820"/>
              </a:xfrm>
              <a:custGeom>
                <a:avLst/>
                <a:gdLst>
                  <a:gd name="T0" fmla="*/ 517 w 627"/>
                  <a:gd name="T1" fmla="*/ 623 h 820"/>
                  <a:gd name="T2" fmla="*/ 430 w 627"/>
                  <a:gd name="T3" fmla="*/ 623 h 820"/>
                  <a:gd name="T4" fmla="*/ 445 w 627"/>
                  <a:gd name="T5" fmla="*/ 623 h 820"/>
                  <a:gd name="T6" fmla="*/ 458 w 627"/>
                  <a:gd name="T7" fmla="*/ 620 h 820"/>
                  <a:gd name="T8" fmla="*/ 472 w 627"/>
                  <a:gd name="T9" fmla="*/ 615 h 820"/>
                  <a:gd name="T10" fmla="*/ 482 w 627"/>
                  <a:gd name="T11" fmla="*/ 610 h 820"/>
                  <a:gd name="T12" fmla="*/ 490 w 627"/>
                  <a:gd name="T13" fmla="*/ 603 h 820"/>
                  <a:gd name="T14" fmla="*/ 498 w 627"/>
                  <a:gd name="T15" fmla="*/ 596 h 820"/>
                  <a:gd name="T16" fmla="*/ 517 w 627"/>
                  <a:gd name="T17" fmla="*/ 623 h 8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7" h="820">
                    <a:moveTo>
                      <a:pt x="517" y="623"/>
                    </a:moveTo>
                    <a:lnTo>
                      <a:pt x="430" y="623"/>
                    </a:lnTo>
                    <a:lnTo>
                      <a:pt x="445" y="623"/>
                    </a:lnTo>
                    <a:lnTo>
                      <a:pt x="458" y="620"/>
                    </a:lnTo>
                    <a:lnTo>
                      <a:pt x="472" y="615"/>
                    </a:lnTo>
                    <a:lnTo>
                      <a:pt x="482" y="610"/>
                    </a:lnTo>
                    <a:lnTo>
                      <a:pt x="490" y="603"/>
                    </a:lnTo>
                    <a:lnTo>
                      <a:pt x="498" y="596"/>
                    </a:lnTo>
                    <a:lnTo>
                      <a:pt x="517" y="623"/>
                    </a:lnTo>
                    <a:close/>
                  </a:path>
                </a:pathLst>
              </a:custGeom>
              <a:solidFill>
                <a:srgbClr val="54AB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47" name="TextBox 46">
            <a:extLst>
              <a:ext uri="{FF2B5EF4-FFF2-40B4-BE49-F238E27FC236}">
                <a16:creationId xmlns:a16="http://schemas.microsoft.com/office/drawing/2014/main" id="{84DE5B39-BD51-47CE-A86F-AF007D321CD6}"/>
              </a:ext>
            </a:extLst>
          </p:cNvPr>
          <p:cNvSpPr txBox="1"/>
          <p:nvPr/>
        </p:nvSpPr>
        <p:spPr>
          <a:xfrm>
            <a:off x="3080338" y="3902642"/>
            <a:ext cx="5575981" cy="1636345"/>
          </a:xfrm>
          <a:prstGeom prst="rect">
            <a:avLst/>
          </a:prstGeom>
          <a:noFill/>
        </p:spPr>
        <p:txBody>
          <a:bodyPr wrap="square">
            <a:spAutoFit/>
          </a:bodyPr>
          <a:lstStyle/>
          <a:p>
            <a:pPr marL="815975" marR="0" indent="-815975" eaLnBrk="0" hangingPunct="0">
              <a:lnSpc>
                <a:spcPct val="150000"/>
              </a:lnSpc>
              <a:spcBef>
                <a:spcPts val="565"/>
              </a:spcBef>
              <a:spcAft>
                <a:spcPts val="0"/>
              </a:spcAft>
            </a:pPr>
            <a:r>
              <a:rPr lang="en-US" sz="2800" dirty="0">
                <a:solidFill>
                  <a:srgbClr val="98AB4D"/>
                </a:solidFill>
                <a:effectLst/>
                <a:latin typeface="Lucida Sans" panose="020B0602030504020204" pitchFamily="34" charset="0"/>
                <a:ea typeface="Times New Roman" panose="02020603050405020304" pitchFamily="18" charset="0"/>
                <a:cs typeface="Lucida Sans" panose="020B0602030504020204" pitchFamily="34" charset="0"/>
              </a:rPr>
              <a:t>CALL</a:t>
            </a:r>
            <a:endParaRPr lang="en-US" sz="900" dirty="0">
              <a:solidFill>
                <a:srgbClr val="98AB4D"/>
              </a:solidFill>
              <a:latin typeface="Lucida Sans" panose="020B0602030504020204" pitchFamily="34" charset="0"/>
              <a:ea typeface="Times New Roman" panose="02020603050405020304" pitchFamily="18" charset="0"/>
              <a:cs typeface="Lucida Sans" panose="020B0602030504020204" pitchFamily="34" charset="0"/>
            </a:endParaRPr>
          </a:p>
          <a:p>
            <a:pPr marL="815975" marR="0" indent="-815975" eaLnBrk="0" hangingPunct="0">
              <a:lnSpc>
                <a:spcPts val="1625"/>
              </a:lnSpc>
              <a:spcBef>
                <a:spcPts val="565"/>
              </a:spcBef>
              <a:spcAft>
                <a:spcPts val="0"/>
              </a:spcAft>
            </a:pPr>
            <a:r>
              <a:rPr lang="en-US" sz="2800" dirty="0">
                <a:effectLst/>
                <a:latin typeface="Lucida Sans" panose="020B0602030504020204" pitchFamily="34" charset="0"/>
                <a:ea typeface="Times New Roman" panose="02020603050405020304" pitchFamily="18" charset="0"/>
                <a:cs typeface="Lucida Sans" panose="020B0602030504020204" pitchFamily="34" charset="0"/>
              </a:rPr>
              <a:t>410.641.7717</a:t>
            </a:r>
            <a:endParaRPr lang="en-US" sz="900" dirty="0">
              <a:effectLst/>
              <a:latin typeface="Lucida Sans" panose="020B0602030504020204" pitchFamily="34" charset="0"/>
              <a:ea typeface="Times New Roman" panose="02020603050405020304" pitchFamily="18" charset="0"/>
              <a:cs typeface="Lucida Sans" panose="020B0602030504020204" pitchFamily="34" charset="0"/>
            </a:endParaRPr>
          </a:p>
          <a:p>
            <a:r>
              <a:rPr lang="en-US" sz="2000" dirty="0">
                <a:effectLst/>
                <a:latin typeface="Lucida Sans" panose="020B0602030504020204" pitchFamily="34" charset="0"/>
                <a:ea typeface="Times New Roman" panose="02020603050405020304" pitchFamily="18" charset="0"/>
                <a:cs typeface="Lucida Sans" panose="020B0602030504020204" pitchFamily="34" charset="0"/>
              </a:rPr>
              <a:t>After</a:t>
            </a:r>
            <a:r>
              <a:rPr lang="en-US" sz="2000" spc="30"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hours,</a:t>
            </a:r>
            <a:r>
              <a:rPr lang="en-US" sz="2000" spc="30"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call</a:t>
            </a:r>
            <a:r>
              <a:rPr lang="en-US" sz="2000" spc="30"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Ocean</a:t>
            </a:r>
            <a:r>
              <a:rPr lang="en-US" sz="2000" spc="35"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Pines</a:t>
            </a:r>
            <a:r>
              <a:rPr lang="en-US" sz="2000" spc="30"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Police</a:t>
            </a:r>
            <a:r>
              <a:rPr lang="en-US" sz="2000" spc="30"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at</a:t>
            </a:r>
            <a:r>
              <a:rPr lang="en-US" sz="2000" spc="35" dirty="0">
                <a:effectLst/>
                <a:latin typeface="Lucida Sans" panose="020B0602030504020204" pitchFamily="34" charset="0"/>
                <a:ea typeface="Times New Roman" panose="02020603050405020304" pitchFamily="18" charset="0"/>
                <a:cs typeface="Lucida Sans" panose="020B0602030504020204" pitchFamily="34" charset="0"/>
              </a:rPr>
              <a:t> </a:t>
            </a:r>
            <a:r>
              <a:rPr lang="en-US" sz="2000" dirty="0">
                <a:effectLst/>
                <a:latin typeface="Lucida Sans" panose="020B0602030504020204" pitchFamily="34" charset="0"/>
                <a:ea typeface="Times New Roman" panose="02020603050405020304" pitchFamily="18" charset="0"/>
                <a:cs typeface="Lucida Sans" panose="020B0602030504020204" pitchFamily="34" charset="0"/>
              </a:rPr>
              <a:t>410.641.7747</a:t>
            </a:r>
            <a:endParaRPr lang="en-US" sz="2000" dirty="0"/>
          </a:p>
        </p:txBody>
      </p:sp>
    </p:spTree>
    <p:extLst>
      <p:ext uri="{BB962C8B-B14F-4D97-AF65-F5344CB8AC3E}">
        <p14:creationId xmlns:p14="http://schemas.microsoft.com/office/powerpoint/2010/main" val="7664077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11C00A-D99C-4053-9049-894ED305EA66}"/>
              </a:ext>
            </a:extLst>
          </p:cNvPr>
          <p:cNvSpPr txBox="1"/>
          <p:nvPr/>
        </p:nvSpPr>
        <p:spPr>
          <a:xfrm>
            <a:off x="104503" y="1382286"/>
            <a:ext cx="8934994" cy="4093428"/>
          </a:xfrm>
          <a:prstGeom prst="rect">
            <a:avLst/>
          </a:prstGeom>
          <a:solidFill>
            <a:schemeClr val="bg1">
              <a:lumMod val="85000"/>
            </a:schemeClr>
          </a:solidFill>
        </p:spPr>
        <p:txBody>
          <a:bodyPr wrap="square" rtlCol="0">
            <a:spAutoFit/>
          </a:bodyPr>
          <a:lstStyle/>
          <a:p>
            <a:pPr marL="685800" marR="0" fontAlgn="base">
              <a:spcBef>
                <a:spcPts val="0"/>
              </a:spcBef>
              <a:spcAft>
                <a:spcPts val="0"/>
              </a:spcAft>
            </a:pPr>
            <a:r>
              <a:rPr lang="en-US" sz="2000" dirty="0">
                <a:latin typeface="Calibri" panose="020F0502020204030204" pitchFamily="34" charset="0"/>
                <a:ea typeface="Times New Roman" panose="02020603050405020304" pitchFamily="18" charset="0"/>
              </a:rPr>
              <a:t>Information has and will continue to be distributed in the following ways-</a:t>
            </a:r>
          </a:p>
          <a:p>
            <a:pPr marL="685800" marR="0" fontAlgn="base">
              <a:spcBef>
                <a:spcPts val="0"/>
              </a:spcBef>
              <a:spcAft>
                <a:spcPts val="0"/>
              </a:spcAft>
            </a:pPr>
            <a:endParaRPr lang="en-US" sz="2000" dirty="0">
              <a:latin typeface="Calibri" panose="020F0502020204030204" pitchFamily="34" charset="0"/>
              <a:ea typeface="Times New Roman" panose="02020603050405020304" pitchFamily="18" charset="0"/>
            </a:endParaRPr>
          </a:p>
          <a:p>
            <a:pPr marL="685800" marR="0" fontAlgn="base">
              <a:spcBef>
                <a:spcPts val="0"/>
              </a:spcBef>
              <a:spcAft>
                <a:spcPts val="0"/>
              </a:spcAft>
            </a:pPr>
            <a:r>
              <a:rPr lang="en-US" sz="2000" dirty="0">
                <a:latin typeface="Calibri" panose="020F0502020204030204" pitchFamily="34" charset="0"/>
                <a:ea typeface="Times New Roman" panose="02020603050405020304" pitchFamily="18" charset="0"/>
              </a:rPr>
              <a:t>Given a prominent spot on the homepage</a:t>
            </a:r>
          </a:p>
          <a:p>
            <a:pPr marL="685800" fontAlgn="base"/>
            <a:r>
              <a:rPr lang="en-US" sz="2000" dirty="0">
                <a:latin typeface="Calibri" panose="020F0502020204030204" pitchFamily="34" charset="0"/>
                <a:ea typeface="Times New Roman" panose="02020603050405020304" pitchFamily="18" charset="0"/>
              </a:rPr>
              <a:t>Added to- </a:t>
            </a:r>
          </a:p>
          <a:p>
            <a:pPr marL="914400" fontAlgn="base"/>
            <a:r>
              <a:rPr lang="en-US" sz="2000" dirty="0">
                <a:latin typeface="Calibri" panose="020F0502020204030204" pitchFamily="34" charset="0"/>
                <a:ea typeface="Times New Roman" panose="02020603050405020304" pitchFamily="18" charset="0"/>
              </a:rPr>
              <a:t>Newsletter</a:t>
            </a:r>
          </a:p>
          <a:p>
            <a:pPr marL="914400" fontAlgn="base"/>
            <a:r>
              <a:rPr lang="en-US" sz="2000" dirty="0">
                <a:latin typeface="Calibri" panose="020F0502020204030204" pitchFamily="34" charset="0"/>
                <a:ea typeface="Times New Roman" panose="02020603050405020304" pitchFamily="18" charset="0"/>
              </a:rPr>
              <a:t>Eblast</a:t>
            </a:r>
          </a:p>
          <a:p>
            <a:pPr marL="914400" fontAlgn="base"/>
            <a:r>
              <a:rPr lang="en-US" sz="2000" dirty="0">
                <a:latin typeface="Calibri" panose="020F0502020204030204" pitchFamily="34" charset="0"/>
                <a:ea typeface="Times New Roman" panose="02020603050405020304" pitchFamily="18" charset="0"/>
              </a:rPr>
              <a:t>Courier ad</a:t>
            </a:r>
          </a:p>
          <a:p>
            <a:pPr marL="914400" fontAlgn="base"/>
            <a:r>
              <a:rPr lang="en-US" sz="2000" dirty="0">
                <a:latin typeface="Calibri" panose="020F0502020204030204" pitchFamily="34" charset="0"/>
                <a:ea typeface="Times New Roman" panose="02020603050405020304" pitchFamily="18" charset="0"/>
              </a:rPr>
              <a:t>Progress ad</a:t>
            </a:r>
          </a:p>
          <a:p>
            <a:pPr marL="914400" fontAlgn="base"/>
            <a:r>
              <a:rPr lang="en-US" sz="2000" dirty="0">
                <a:latin typeface="Calibri" panose="020F0502020204030204" pitchFamily="34" charset="0"/>
                <a:ea typeface="Times New Roman" panose="02020603050405020304" pitchFamily="18" charset="0"/>
              </a:rPr>
              <a:t>Ch. 78 slide</a:t>
            </a:r>
          </a:p>
          <a:p>
            <a:pPr marL="914400" fontAlgn="base"/>
            <a:r>
              <a:rPr lang="en-US" sz="2000" dirty="0">
                <a:latin typeface="Calibri" panose="020F0502020204030204" pitchFamily="34" charset="0"/>
                <a:ea typeface="Times New Roman" panose="02020603050405020304" pitchFamily="18" charset="0"/>
              </a:rPr>
              <a:t>Facebook posts</a:t>
            </a:r>
          </a:p>
          <a:p>
            <a:pPr marL="914400" fontAlgn="base"/>
            <a:r>
              <a:rPr lang="en-US" sz="2000" dirty="0">
                <a:latin typeface="Calibri" panose="020F0502020204030204" pitchFamily="34" charset="0"/>
                <a:ea typeface="Times New Roman" panose="02020603050405020304" pitchFamily="18" charset="0"/>
              </a:rPr>
              <a:t>Forum posts</a:t>
            </a:r>
          </a:p>
          <a:p>
            <a:pPr marL="685800" fontAlgn="base"/>
            <a:endParaRPr lang="en-US" sz="2000" dirty="0">
              <a:latin typeface="Calibri" panose="020F0502020204030204" pitchFamily="34" charset="0"/>
              <a:ea typeface="Times New Roman" panose="02020603050405020304" pitchFamily="18" charset="0"/>
            </a:endParaRPr>
          </a:p>
          <a:p>
            <a:pPr marL="685800" fontAlgn="base"/>
            <a:r>
              <a:rPr lang="en-US" sz="2000" dirty="0">
                <a:latin typeface="Calibri" panose="020F0502020204030204" pitchFamily="34" charset="0"/>
                <a:ea typeface="Times New Roman" panose="02020603050405020304" pitchFamily="18" charset="0"/>
              </a:rPr>
              <a:t>Will be a voicemail option </a:t>
            </a:r>
            <a:endParaRPr lang="en-US" sz="1800" dirty="0">
              <a:effectLst/>
              <a:latin typeface="Times New Roman" panose="02020603050405020304" pitchFamily="18" charset="0"/>
              <a:ea typeface="Times New Roman" panose="02020603050405020304" pitchFamily="18" charset="0"/>
            </a:endParaRPr>
          </a:p>
        </p:txBody>
      </p:sp>
      <p:pic>
        <p:nvPicPr>
          <p:cNvPr id="3" name="Picture 29">
            <a:extLst>
              <a:ext uri="{FF2B5EF4-FFF2-40B4-BE49-F238E27FC236}">
                <a16:creationId xmlns:a16="http://schemas.microsoft.com/office/drawing/2014/main" id="{072A0288-49E7-46D8-9432-70DAAED849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3312" y="487817"/>
            <a:ext cx="6437376" cy="731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622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3522FE7-5A29-4EF6-B1EF-2CA55748A7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C2192E09-EBC7-416C-B887-DFF915D7F43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cxnSp>
        <p:nvCxnSpPr>
          <p:cNvPr id="12" name="Straight Connector 11">
            <a:extLst>
              <a:ext uri="{FF2B5EF4-FFF2-40B4-BE49-F238E27FC236}">
                <a16:creationId xmlns:a16="http://schemas.microsoft.com/office/drawing/2014/main" id="{2924498D-E084-44BE-A196-CFCE3556435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9144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BBC7667-C352-4842-9AFD-E5C16AD002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813335" y="3528542"/>
            <a:ext cx="6477804"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1EC4A490-3310-4798-850D-30C8DB8D1F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430"/>
            <a:ext cx="914377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E92B721-D2EC-4A85-A67A-96767C3EDE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9144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dirty="0"/>
          </a:p>
        </p:txBody>
      </p:sp>
      <p:sp>
        <p:nvSpPr>
          <p:cNvPr id="20" name="Rectangle 19">
            <a:extLst>
              <a:ext uri="{FF2B5EF4-FFF2-40B4-BE49-F238E27FC236}">
                <a16:creationId xmlns:a16="http://schemas.microsoft.com/office/drawing/2014/main" id="{6A0FFA78-985C-4F50-B21A-77045C7DF6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4850" y="2523579"/>
            <a:ext cx="6329150" cy="2488568"/>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E8999C55-AFD3-4B77-B6E7-4C4A808F6548}"/>
              </a:ext>
            </a:extLst>
          </p:cNvPr>
          <p:cNvSpPr txBox="1"/>
          <p:nvPr/>
        </p:nvSpPr>
        <p:spPr>
          <a:xfrm>
            <a:off x="3049133" y="2695118"/>
            <a:ext cx="5124375" cy="1432743"/>
          </a:xfrm>
          <a:prstGeom prst="rect">
            <a:avLst/>
          </a:prstGeom>
        </p:spPr>
        <p:txBody>
          <a:bodyPr vert="horz" lIns="91440" tIns="45720" rIns="91440" bIns="0" rtlCol="0" anchor="b">
            <a:normAutofit/>
          </a:bodyPr>
          <a:lstStyle/>
          <a:p>
            <a:pPr marL="0" marR="0" lvl="0" indent="0" fontAlgn="auto">
              <a:lnSpc>
                <a:spcPct val="90000"/>
              </a:lnSpc>
              <a:spcBef>
                <a:spcPct val="0"/>
              </a:spcBef>
              <a:spcAft>
                <a:spcPts val="600"/>
              </a:spcAft>
              <a:buClrTx/>
              <a:buSzTx/>
              <a:tabLst/>
              <a:defRPr/>
            </a:pPr>
            <a:r>
              <a:rPr kumimoji="0" lang="en-US" sz="3800" u="none" strike="noStrike" cap="all" spc="0" normalizeH="0" baseline="0" noProof="0">
                <a:ln>
                  <a:noFill/>
                </a:ln>
                <a:solidFill>
                  <a:srgbClr val="FFFFFE"/>
                </a:solidFill>
                <a:uLnTx/>
                <a:uFillTx/>
                <a:latin typeface="+mj-lt"/>
                <a:ea typeface="+mj-ea"/>
                <a:cs typeface="+mj-cs"/>
              </a:rPr>
              <a:t>Your assessment</a:t>
            </a:r>
          </a:p>
          <a:p>
            <a:pPr marL="0" marR="0" lvl="0" indent="0" fontAlgn="auto">
              <a:lnSpc>
                <a:spcPct val="90000"/>
              </a:lnSpc>
              <a:spcBef>
                <a:spcPct val="0"/>
              </a:spcBef>
              <a:spcAft>
                <a:spcPts val="600"/>
              </a:spcAft>
              <a:buClrTx/>
              <a:buSzTx/>
              <a:tabLst/>
              <a:defRPr/>
            </a:pPr>
            <a:r>
              <a:rPr kumimoji="0" lang="en-US" sz="3800" u="none" strike="noStrike" cap="all" spc="0" normalizeH="0" baseline="0" noProof="0">
                <a:ln>
                  <a:noFill/>
                </a:ln>
                <a:solidFill>
                  <a:srgbClr val="FFFFFE"/>
                </a:solidFill>
                <a:uLnTx/>
                <a:uFillTx/>
                <a:latin typeface="+mj-lt"/>
                <a:ea typeface="+mj-ea"/>
                <a:cs typeface="+mj-cs"/>
              </a:rPr>
              <a:t>dollars at work</a:t>
            </a:r>
          </a:p>
        </p:txBody>
      </p:sp>
      <p:cxnSp>
        <p:nvCxnSpPr>
          <p:cNvPr id="22" name="Straight Connector 21">
            <a:extLst>
              <a:ext uri="{FF2B5EF4-FFF2-40B4-BE49-F238E27FC236}">
                <a16:creationId xmlns:a16="http://schemas.microsoft.com/office/drawing/2014/main" id="{65409EC7-69B1-45CC-8FB7-1964C1AB67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049131" y="4210031"/>
            <a:ext cx="5124375"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4" name="Picture 23">
            <a:extLst>
              <a:ext uri="{FF2B5EF4-FFF2-40B4-BE49-F238E27FC236}">
                <a16:creationId xmlns:a16="http://schemas.microsoft.com/office/drawing/2014/main" id="{095A6DC3-387B-4D0B-A44D-E83246EFD0A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9144000" cy="742950"/>
          </a:xfrm>
          <a:prstGeom prst="rect">
            <a:avLst/>
          </a:prstGeom>
        </p:spPr>
      </p:pic>
    </p:spTree>
    <p:extLst>
      <p:ext uri="{BB962C8B-B14F-4D97-AF65-F5344CB8AC3E}">
        <p14:creationId xmlns:p14="http://schemas.microsoft.com/office/powerpoint/2010/main" val="1503120311"/>
      </p:ext>
    </p:extLst>
  </p:cSld>
  <p:clrMapOvr>
    <a:masterClrMapping/>
  </p:clrMapOvr>
</p:sld>
</file>

<file path=ppt/theme/theme1.xml><?xml version="1.0" encoding="utf-8"?>
<a:theme xmlns:a="http://schemas.openxmlformats.org/drawingml/2006/main" name="SIBSON CONSULTING Document">
  <a:themeElements>
    <a:clrScheme name="Sibson">
      <a:dk1>
        <a:sysClr val="windowText" lastClr="000000"/>
      </a:dk1>
      <a:lt1>
        <a:sysClr val="window" lastClr="FFFFFF"/>
      </a:lt1>
      <a:dk2>
        <a:srgbClr val="000000"/>
      </a:dk2>
      <a:lt2>
        <a:srgbClr val="B2B4B3"/>
      </a:lt2>
      <a:accent1>
        <a:srgbClr val="A0CFEB"/>
      </a:accent1>
      <a:accent2>
        <a:srgbClr val="0065BD"/>
      </a:accent2>
      <a:accent3>
        <a:srgbClr val="429C35"/>
      </a:accent3>
      <a:accent4>
        <a:srgbClr val="616365"/>
      </a:accent4>
      <a:accent5>
        <a:srgbClr val="C4262E"/>
      </a:accent5>
      <a:accent6>
        <a:srgbClr val="EEAF30"/>
      </a:accent6>
      <a:hlink>
        <a:srgbClr val="0065BD"/>
      </a:hlink>
      <a:folHlink>
        <a:srgbClr val="7030A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63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90000"/>
          </a:lnSpc>
          <a:spcBef>
            <a:spcPct val="50000"/>
          </a:spcBef>
          <a:spcAft>
            <a:spcPct val="0"/>
          </a:spcAft>
          <a:buClrTx/>
          <a:buSzTx/>
          <a:buFontTx/>
          <a:buNone/>
          <a:tabLst/>
          <a:defRPr kumimoji="0" lang="en-US" sz="1600" b="0" i="0" u="none" strike="noStrike" cap="none" normalizeH="0" baseline="0" smtClean="0">
            <a:ln>
              <a:noFill/>
            </a:ln>
            <a:solidFill>
              <a:schemeClr val="tx1"/>
            </a:solidFill>
            <a:effectLst/>
            <a:latin typeface="Arial" charset="0"/>
          </a:defRPr>
        </a:defPPr>
      </a:lstStyle>
    </a:lnDef>
  </a:objectDefaults>
  <a:extraClrSchemeLst>
    <a:extraClrScheme>
      <a:clrScheme name="Segal Report 1">
        <a:dk1>
          <a:srgbClr val="000000"/>
        </a:dk1>
        <a:lt1>
          <a:srgbClr val="FFFFFF"/>
        </a:lt1>
        <a:dk2>
          <a:srgbClr val="000000"/>
        </a:dk2>
        <a:lt2>
          <a:srgbClr val="B2B4B3"/>
        </a:lt2>
        <a:accent1>
          <a:srgbClr val="A0CFEB"/>
        </a:accent1>
        <a:accent2>
          <a:srgbClr val="C4262E"/>
        </a:accent2>
        <a:accent3>
          <a:srgbClr val="FFFFFF"/>
        </a:accent3>
        <a:accent4>
          <a:srgbClr val="000000"/>
        </a:accent4>
        <a:accent5>
          <a:srgbClr val="CDE4F3"/>
        </a:accent5>
        <a:accent6>
          <a:srgbClr val="B12129"/>
        </a:accent6>
        <a:hlink>
          <a:srgbClr val="3F9C35"/>
        </a:hlink>
        <a:folHlink>
          <a:srgbClr val="0098DB"/>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IBSON CONSULTING Document" id="{8B48DD64-9FB5-4282-8588-7B21241C64BB}" vid="{85534FED-CE0B-46C2-A386-62A7B1E79165}"/>
    </a:ext>
  </a:extLst>
</a:theme>
</file>

<file path=ppt/theme/theme2.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5.xml><?xml version="1.0" encoding="utf-8"?>
<a:theme xmlns:a="http://schemas.openxmlformats.org/drawingml/2006/main" name="Office Theme">
  <a:themeElements>
    <a:clrScheme name="Seashells">
      <a:dk1>
        <a:srgbClr val="634823"/>
      </a:dk1>
      <a:lt1>
        <a:sysClr val="window" lastClr="FFFFFF"/>
      </a:lt1>
      <a:dk2>
        <a:srgbClr val="000000"/>
      </a:dk2>
      <a:lt2>
        <a:srgbClr val="F9EDD7"/>
      </a:lt2>
      <a:accent1>
        <a:srgbClr val="803C63"/>
      </a:accent1>
      <a:accent2>
        <a:srgbClr val="5A95A4"/>
      </a:accent2>
      <a:accent3>
        <a:srgbClr val="EBB419"/>
      </a:accent3>
      <a:accent4>
        <a:srgbClr val="E1771F"/>
      </a:accent4>
      <a:accent5>
        <a:srgbClr val="648C7A"/>
      </a:accent5>
      <a:accent6>
        <a:srgbClr val="ACBB51"/>
      </a:accent6>
      <a:hlink>
        <a:srgbClr val="5A95A4"/>
      </a:hlink>
      <a:folHlink>
        <a:srgbClr val="E1771F"/>
      </a:folHlink>
    </a:clrScheme>
    <a:fontScheme name="Corbel">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10177</TotalTime>
  <Words>3074</Words>
  <Application>Microsoft Office PowerPoint</Application>
  <PresentationFormat>On-screen Show (4:3)</PresentationFormat>
  <Paragraphs>723</Paragraphs>
  <Slides>61</Slides>
  <Notes>0</Notes>
  <HiddenSlides>0</HiddenSlides>
  <MMClips>0</MMClips>
  <ScaleCrop>false</ScaleCrop>
  <HeadingPairs>
    <vt:vector size="6" baseType="variant">
      <vt:variant>
        <vt:lpstr>Fonts Used</vt:lpstr>
      </vt:variant>
      <vt:variant>
        <vt:i4>14</vt:i4>
      </vt:variant>
      <vt:variant>
        <vt:lpstr>Theme</vt:lpstr>
      </vt:variant>
      <vt:variant>
        <vt:i4>3</vt:i4>
      </vt:variant>
      <vt:variant>
        <vt:lpstr>Slide Titles</vt:lpstr>
      </vt:variant>
      <vt:variant>
        <vt:i4>61</vt:i4>
      </vt:variant>
    </vt:vector>
  </HeadingPairs>
  <TitlesOfParts>
    <vt:vector size="78" baseType="lpstr">
      <vt:lpstr>Arial</vt:lpstr>
      <vt:lpstr>Arial Black</vt:lpstr>
      <vt:lpstr>Arial Narrow</vt:lpstr>
      <vt:lpstr>Calibri</vt:lpstr>
      <vt:lpstr>Calibri Light</vt:lpstr>
      <vt:lpstr>Century Gothic</vt:lpstr>
      <vt:lpstr>Corbel</vt:lpstr>
      <vt:lpstr>Franklin Gothic Medium</vt:lpstr>
      <vt:lpstr>Gill Sans MT</vt:lpstr>
      <vt:lpstr>Lucida Sans</vt:lpstr>
      <vt:lpstr>Symbol</vt:lpstr>
      <vt:lpstr>Times New Roman</vt:lpstr>
      <vt:lpstr>Wingdings</vt:lpstr>
      <vt:lpstr>Wingdings 2</vt:lpstr>
      <vt:lpstr>SIBSON CONSULTING Document</vt:lpstr>
      <vt:lpstr>Gallery</vt:lpstr>
      <vt:lpstr>Office Theme</vt:lpstr>
      <vt:lpstr>Board of Directors Meeting</vt:lpstr>
      <vt:lpstr>Approval of Agenda</vt:lpstr>
      <vt:lpstr>   Approval of Minutes  May 15, 2021 – Regular Meeting      </vt:lpstr>
      <vt:lpstr>President’s Remarks  Larry Perrone</vt:lpstr>
      <vt:lpstr>GM Leadership Report John Viola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Bainbridge Project update   </vt:lpstr>
      <vt:lpstr>Bainbridge Project   </vt:lpstr>
      <vt:lpstr>Bainbridge Project   </vt:lpstr>
      <vt:lpstr>High sheriff trail mailbox maintenance   </vt:lpstr>
      <vt:lpstr>PowerPoint Presentation</vt:lpstr>
      <vt:lpstr>PowerPoint Presentation</vt:lpstr>
      <vt:lpstr>PowerPoint Presentation</vt:lpstr>
      <vt:lpstr>PowerPoint Presentation</vt:lpstr>
      <vt:lpstr>PowerPoint Presentation</vt:lpstr>
      <vt:lpstr>Superintendent Justin Hartshorne</vt:lpstr>
      <vt:lpstr>Aerification </vt:lpstr>
      <vt:lpstr>Aerification</vt:lpstr>
      <vt:lpstr>Aerification</vt:lpstr>
      <vt:lpstr>Topdressing</vt:lpstr>
      <vt:lpstr>Topdressing</vt:lpstr>
      <vt:lpstr>Ninja Tines </vt:lpstr>
      <vt:lpstr>Ninja Tines</vt:lpstr>
      <vt:lpstr>Verticutting</vt:lpstr>
      <vt:lpstr>Verticutting</vt:lpstr>
      <vt:lpstr>Verticutting</vt:lpstr>
      <vt:lpstr>Drainage</vt:lpstr>
      <vt:lpstr>Drainage</vt:lpstr>
      <vt:lpstr>Additional agronomic/maintenance practices</vt:lpstr>
      <vt:lpstr>Overall Goal</vt:lpstr>
      <vt:lpstr>Financial Change  month of APRIL 2021  </vt:lpstr>
      <vt:lpstr>Financial Change ytd april 2021  </vt:lpstr>
      <vt:lpstr>Detail for the Month of april Favor/(Unfavorable) Vs. Budget (in 000’s)</vt:lpstr>
      <vt:lpstr>Detail for April YTD Favor/(Unfavorable) Vs. Budget (in 000’s) </vt:lpstr>
      <vt:lpstr>Treasurer’s Report -  Doug Parks</vt:lpstr>
      <vt:lpstr>PowerPoint Presentation</vt:lpstr>
      <vt:lpstr>PowerPoint Presentation</vt:lpstr>
      <vt:lpstr>PowerPoint Presentation</vt:lpstr>
      <vt:lpstr>Unaudited Reserves APRIL 2021 ($Millions)</vt:lpstr>
      <vt:lpstr>Reserves 4/30/21 unaudited estimate (in ooo’s)</vt:lpstr>
      <vt:lpstr>Public Comments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CPI Violations  None  </vt:lpstr>
      <vt:lpstr>PowerPoint Presentation</vt:lpstr>
      <vt:lpstr>New Business  none</vt:lpstr>
      <vt:lpstr>  Appointments     Brooks Ensor – Chair – Aquatics Annemarie Wolfsheimer – 3rd Term – Aquatic Steve Cohen – 1st Term – Aquatics Patti Stevens – 1st Term – Recreation &amp; Parks Ellen Hench – 1st Term – Aquatics Gary Miller – 1st Term – Strategic Planning  </vt:lpstr>
      <vt:lpstr>Adjournment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Board of Directors Meeting</dc:title>
  <dc:creator>Michelle Bennett</dc:creator>
  <cp:lastModifiedBy>Michelle Bennett</cp:lastModifiedBy>
  <cp:revision>229</cp:revision>
  <cp:lastPrinted>2021-06-14T19:36:09Z</cp:lastPrinted>
  <dcterms:created xsi:type="dcterms:W3CDTF">2021-01-13T14:26:54Z</dcterms:created>
  <dcterms:modified xsi:type="dcterms:W3CDTF">2021-06-15T20:12:33Z</dcterms:modified>
</cp:coreProperties>
</file>