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343" r:id="rId4"/>
    <p:sldMasterId id="2147484422" r:id="rId5"/>
    <p:sldMasterId id="2147484503" r:id="rId6"/>
  </p:sldMasterIdLst>
  <p:notesMasterIdLst>
    <p:notesMasterId r:id="rId26"/>
  </p:notesMasterIdLst>
  <p:handoutMasterIdLst>
    <p:handoutMasterId r:id="rId27"/>
  </p:handoutMasterIdLst>
  <p:sldIdLst>
    <p:sldId id="1397" r:id="rId7"/>
    <p:sldId id="1644" r:id="rId8"/>
    <p:sldId id="1753" r:id="rId9"/>
    <p:sldId id="1737" r:id="rId10"/>
    <p:sldId id="1730" r:id="rId11"/>
    <p:sldId id="1757" r:id="rId12"/>
    <p:sldId id="1758" r:id="rId13"/>
    <p:sldId id="1759" r:id="rId14"/>
    <p:sldId id="1755" r:id="rId15"/>
    <p:sldId id="1754" r:id="rId16"/>
    <p:sldId id="1760" r:id="rId17"/>
    <p:sldId id="654" r:id="rId18"/>
    <p:sldId id="1418" r:id="rId19"/>
    <p:sldId id="652" r:id="rId20"/>
    <p:sldId id="1441" r:id="rId21"/>
    <p:sldId id="669" r:id="rId22"/>
    <p:sldId id="670" r:id="rId23"/>
    <p:sldId id="1756" r:id="rId24"/>
    <p:sldId id="623" r:id="rId25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288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4D2B0"/>
    <a:srgbClr val="F5EADF"/>
    <a:srgbClr val="D4D1CC"/>
    <a:srgbClr val="5F5ACC"/>
    <a:srgbClr val="D65C00"/>
    <a:srgbClr val="E4E1DE"/>
    <a:srgbClr val="BCE1EC"/>
    <a:srgbClr val="FFFF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986" autoAdjust="0"/>
    <p:restoredTop sz="94706" autoAdjust="0"/>
  </p:normalViewPr>
  <p:slideViewPr>
    <p:cSldViewPr snapToGrid="0">
      <p:cViewPr varScale="1">
        <p:scale>
          <a:sx n="72" d="100"/>
          <a:sy n="72" d="100"/>
        </p:scale>
        <p:origin x="1752" y="54"/>
      </p:cViewPr>
      <p:guideLst>
        <p:guide pos="2880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1" d="100"/>
          <a:sy n="61" d="100"/>
        </p:scale>
        <p:origin x="3139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8" y="0"/>
            <a:ext cx="3037840" cy="466434"/>
          </a:xfrm>
          <a:prstGeom prst="rect">
            <a:avLst/>
          </a:prstGeom>
        </p:spPr>
        <p:txBody>
          <a:bodyPr vert="horz" lIns="93117" tIns="46559" rIns="93117" bIns="46559" rtlCol="0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46" y="0"/>
            <a:ext cx="3037840" cy="466434"/>
          </a:xfrm>
          <a:prstGeom prst="rect">
            <a:avLst/>
          </a:prstGeom>
        </p:spPr>
        <p:txBody>
          <a:bodyPr vert="horz" lIns="93117" tIns="46559" rIns="93117" bIns="46559" rtlCol="0"/>
          <a:lstStyle>
            <a:lvl1pPr algn="r">
              <a:defRPr sz="1200"/>
            </a:lvl1pPr>
          </a:lstStyle>
          <a:p>
            <a:fld id="{20EA5F0D-C1DC-412F-A146-DDB3A74B588F}" type="datetimeFigureOut">
              <a:rPr lang="en-US"/>
              <a:t>7/1/2025</a:t>
            </a:fld>
            <a:endParaRPr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8" y="8829989"/>
            <a:ext cx="3037840" cy="466433"/>
          </a:xfrm>
          <a:prstGeom prst="rect">
            <a:avLst/>
          </a:prstGeom>
        </p:spPr>
        <p:txBody>
          <a:bodyPr vert="horz" lIns="93117" tIns="46559" rIns="93117" bIns="46559" rtlCol="0" anchor="b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46" y="8829989"/>
            <a:ext cx="3037840" cy="466433"/>
          </a:xfrm>
          <a:prstGeom prst="rect">
            <a:avLst/>
          </a:prstGeom>
        </p:spPr>
        <p:txBody>
          <a:bodyPr vert="horz" lIns="93117" tIns="46559" rIns="93117" bIns="46559" rtlCol="0" anchor="b"/>
          <a:lstStyle>
            <a:lvl1pPr algn="r">
              <a:defRPr sz="1200"/>
            </a:lvl1pPr>
          </a:lstStyle>
          <a:p>
            <a:fld id="{7BAE14B8-3CC9-472D-9BC5-A84D80684DE2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7782754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8" y="0"/>
            <a:ext cx="3037840" cy="466434"/>
          </a:xfrm>
          <a:prstGeom prst="rect">
            <a:avLst/>
          </a:prstGeom>
        </p:spPr>
        <p:txBody>
          <a:bodyPr vert="horz" lIns="93117" tIns="46559" rIns="93117" bIns="46559" rtlCol="0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46" y="0"/>
            <a:ext cx="3037840" cy="466434"/>
          </a:xfrm>
          <a:prstGeom prst="rect">
            <a:avLst/>
          </a:prstGeom>
        </p:spPr>
        <p:txBody>
          <a:bodyPr vert="horz" lIns="93117" tIns="46559" rIns="93117" bIns="46559" rtlCol="0"/>
          <a:lstStyle>
            <a:lvl1pPr algn="r">
              <a:defRPr sz="1200"/>
            </a:lvl1pPr>
          </a:lstStyle>
          <a:p>
            <a:fld id="{A8CDE508-72C8-4AB5-AA9C-1584D31690E0}" type="datetimeFigureOut">
              <a:rPr lang="en-US"/>
              <a:t>7/1/2025</a:t>
            </a:fld>
            <a:endParaRPr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17" tIns="46559" rIns="93117" bIns="46559" rtlCol="0" anchor="ctr"/>
          <a:lstStyle/>
          <a:p>
            <a:endParaRPr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1" y="4473901"/>
            <a:ext cx="5608320" cy="3137535"/>
          </a:xfrm>
          <a:prstGeom prst="rect">
            <a:avLst/>
          </a:prstGeom>
        </p:spPr>
        <p:txBody>
          <a:bodyPr vert="horz" lIns="93117" tIns="46559" rIns="93117" bIns="46559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8" y="8829989"/>
            <a:ext cx="3037840" cy="466433"/>
          </a:xfrm>
          <a:prstGeom prst="rect">
            <a:avLst/>
          </a:prstGeom>
        </p:spPr>
        <p:txBody>
          <a:bodyPr vert="horz" lIns="93117" tIns="46559" rIns="93117" bIns="46559" rtlCol="0" anchor="b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46" y="8829989"/>
            <a:ext cx="3037840" cy="466433"/>
          </a:xfrm>
          <a:prstGeom prst="rect">
            <a:avLst/>
          </a:prstGeom>
        </p:spPr>
        <p:txBody>
          <a:bodyPr vert="horz" lIns="93117" tIns="46559" rIns="93117" bIns="46559" rtlCol="0" anchor="b"/>
          <a:lstStyle>
            <a:lvl1pPr algn="r">
              <a:defRPr sz="1200"/>
            </a:lvl1pPr>
          </a:lstStyle>
          <a:p>
            <a:fld id="{7FB667E1-E601-4AAF-B95C-B25720D70A60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1113671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47"/>
          <p:cNvSpPr txBox="1">
            <a:spLocks noChangeArrowheads="1"/>
          </p:cNvSpPr>
          <p:nvPr/>
        </p:nvSpPr>
        <p:spPr bwMode="gray">
          <a:xfrm>
            <a:off x="133048" y="6578667"/>
            <a:ext cx="307808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800" dirty="0">
                <a:solidFill>
                  <a:srgbClr val="616365"/>
                </a:solidFill>
              </a:rPr>
              <a:t>Copyright © 2018 by The Segal Group, Inc. All rights reserved. 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03"/>
          <a:stretch/>
        </p:blipFill>
        <p:spPr bwMode="gray">
          <a:xfrm>
            <a:off x="4568646" y="3429000"/>
            <a:ext cx="4575354" cy="34290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6104626" y="5989837"/>
            <a:ext cx="2676912" cy="368363"/>
          </a:xfrm>
          <a:prstGeom prst="rect">
            <a:avLst/>
          </a:prstGeom>
        </p:spPr>
      </p:pic>
      <p:sp>
        <p:nvSpPr>
          <p:cNvPr id="15" name="Picture Placeholder 2"/>
          <p:cNvSpPr>
            <a:spLocks noGrp="1"/>
          </p:cNvSpPr>
          <p:nvPr>
            <p:ph type="pic" sz="quarter" idx="10"/>
          </p:nvPr>
        </p:nvSpPr>
        <p:spPr bwMode="gray">
          <a:xfrm>
            <a:off x="0" y="0"/>
            <a:ext cx="9144000" cy="3429000"/>
          </a:xfrm>
          <a:noFill/>
          <a:ln>
            <a:noFill/>
          </a:ln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6" name="Title 6"/>
          <p:cNvSpPr>
            <a:spLocks noGrp="1"/>
          </p:cNvSpPr>
          <p:nvPr>
            <p:ph type="title"/>
          </p:nvPr>
        </p:nvSpPr>
        <p:spPr bwMode="gray">
          <a:xfrm>
            <a:off x="0" y="3429000"/>
            <a:ext cx="9144000" cy="1066800"/>
          </a:xfrm>
          <a:solidFill>
            <a:schemeClr val="accent5">
              <a:lumMod val="75000"/>
              <a:alpha val="64706"/>
            </a:schemeClr>
          </a:solidFill>
          <a:ln>
            <a:noFill/>
          </a:ln>
          <a:effectLst/>
        </p:spPr>
        <p:txBody>
          <a:bodyPr vert="horz" wrap="square" lIns="228600" tIns="137160" rIns="228600" bIns="91440" numCol="1" rtlCol="0" anchor="ctr" anchorCtr="0" compatLnSpc="1">
            <a:prstTxWarp prst="textNoShape">
              <a:avLst/>
            </a:prstTxWarp>
            <a:noAutofit/>
          </a:bodyPr>
          <a:lstStyle>
            <a:lvl1pPr>
              <a:defRPr lang="en-US" sz="2800" kern="1200" dirty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 marL="0" lvl="0" indent="0">
              <a:spcBef>
                <a:spcPct val="65000"/>
              </a:spcBef>
              <a:buClr>
                <a:schemeClr val="accent5"/>
              </a:buClr>
              <a:buFont typeface="Wingdings" pitchFamily="34" charset="2"/>
              <a:buNone/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139938" y="4495800"/>
            <a:ext cx="7429500" cy="91440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>
              <a:spcBef>
                <a:spcPts val="1200"/>
              </a:spcBef>
              <a:buNone/>
              <a:defRPr lang="en-US" sz="2200" b="1" kern="0" noProof="0" smtClean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US" noProof="0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5620334"/>
            <a:ext cx="4253472" cy="378565"/>
          </a:xfrm>
          <a:solidFill>
            <a:schemeClr val="accent4"/>
          </a:solidFill>
        </p:spPr>
        <p:txBody>
          <a:bodyPr wrap="none" lIns="201168" tIns="64008" rIns="201168" bIns="64008" anchor="ctr" anchorCtr="0">
            <a:spAutoFit/>
          </a:bodyPr>
          <a:lstStyle>
            <a:lvl1pPr marL="0" indent="0"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11138" indent="0">
              <a:buFontTx/>
              <a:buNone/>
              <a:defRPr/>
            </a:lvl2pPr>
            <a:lvl3pPr marL="396875" indent="0">
              <a:buFontTx/>
              <a:buNone/>
              <a:defRPr/>
            </a:lvl3pPr>
            <a:lvl4pPr marL="595313" indent="0">
              <a:buFontTx/>
              <a:buNone/>
              <a:defRPr/>
            </a:lvl4pPr>
            <a:lvl5pPr marL="79375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DRAFT or Client Name</a:t>
            </a:r>
          </a:p>
        </p:txBody>
      </p:sp>
    </p:spTree>
    <p:extLst>
      <p:ext uri="{BB962C8B-B14F-4D97-AF65-F5344CB8AC3E}">
        <p14:creationId xmlns:p14="http://schemas.microsoft.com/office/powerpoint/2010/main" val="25576014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cxnSp>
        <p:nvCxnSpPr>
          <p:cNvPr id="4" name="Straight Connector 3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3800949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7"/>
          <p:cNvSpPr txBox="1">
            <a:spLocks/>
          </p:cNvSpPr>
          <p:nvPr/>
        </p:nvSpPr>
        <p:spPr>
          <a:xfrm>
            <a:off x="8578971" y="6616757"/>
            <a:ext cx="547777" cy="22548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296C8835-0D17-40BE-AF3A-B681D566BC72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4692" y="6597294"/>
            <a:ext cx="1591056" cy="21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3422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0109"/>
            <a:ext cx="1847092" cy="117957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93" y="0"/>
            <a:ext cx="3200407" cy="2743206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654" y="990600"/>
            <a:ext cx="8915400" cy="5257800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cxnSp>
        <p:nvCxnSpPr>
          <p:cNvPr id="8" name="Straight Connector 7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0835708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0109"/>
            <a:ext cx="1847092" cy="117957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93" y="0"/>
            <a:ext cx="3200407" cy="2743206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54" y="990600"/>
            <a:ext cx="4381500" cy="5334000"/>
          </a:xfr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01554" y="990600"/>
            <a:ext cx="4381500" cy="5334000"/>
          </a:xfr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cxnSp>
        <p:nvCxnSpPr>
          <p:cNvPr id="11" name="Straight Connector 10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0490332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0109"/>
            <a:ext cx="1847092" cy="117957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93" y="0"/>
            <a:ext cx="3200407" cy="2743206"/>
          </a:xfrm>
          <a:prstGeom prst="rect">
            <a:avLst/>
          </a:prstGeom>
        </p:spPr>
      </p:pic>
      <p:sp>
        <p:nvSpPr>
          <p:cNvPr id="1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idx="1"/>
          </p:nvPr>
        </p:nvSpPr>
        <p:spPr>
          <a:xfrm>
            <a:off x="76200" y="990600"/>
            <a:ext cx="4361471" cy="639762"/>
          </a:xfrm>
          <a:prstGeom prst="rect">
            <a:avLst/>
          </a:prstGeom>
        </p:spPr>
        <p:txBody>
          <a:bodyPr anchor="b"/>
          <a:lstStyle>
            <a:lvl1pPr marL="214313" indent="-214313">
              <a:buFont typeface="Arial" pitchFamily="34" charset="0"/>
              <a:buChar char=" "/>
              <a:defRPr sz="1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Content Placeholder 3"/>
          <p:cNvSpPr>
            <a:spLocks noGrp="1"/>
          </p:cNvSpPr>
          <p:nvPr>
            <p:ph sz="half" idx="2"/>
          </p:nvPr>
        </p:nvSpPr>
        <p:spPr>
          <a:xfrm>
            <a:off x="67654" y="1676400"/>
            <a:ext cx="4343400" cy="4800600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990600"/>
            <a:ext cx="4370996" cy="639762"/>
          </a:xfrm>
          <a:prstGeom prst="rect">
            <a:avLst/>
          </a:prstGeom>
        </p:spPr>
        <p:txBody>
          <a:bodyPr anchor="b"/>
          <a:lstStyle>
            <a:lvl1pPr marL="204788" indent="-204788">
              <a:buFont typeface="Arial" pitchFamily="34" charset="0"/>
              <a:buChar char=" "/>
              <a:defRPr sz="1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76400"/>
            <a:ext cx="4346575" cy="4800600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7" name="Straight Connector 16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6898029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 Fou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93" y="0"/>
            <a:ext cx="3200407" cy="2743206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54" y="990600"/>
            <a:ext cx="4343400" cy="2600865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5854" y="990600"/>
            <a:ext cx="4267200" cy="2590800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67654" y="3733800"/>
            <a:ext cx="4343400" cy="2743200"/>
          </a:xfrm>
        </p:spPr>
        <p:txBody>
          <a:bodyPr/>
          <a:lstStyle>
            <a:lvl1pPr>
              <a:defRPr sz="1400"/>
            </a:lvl1pPr>
            <a:lvl2pPr>
              <a:buClr>
                <a:schemeClr val="accent5"/>
              </a:buCl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1"/>
          </p:nvPr>
        </p:nvSpPr>
        <p:spPr>
          <a:xfrm>
            <a:off x="4715854" y="3733800"/>
            <a:ext cx="4267200" cy="2743200"/>
          </a:xfr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0109"/>
            <a:ext cx="1847092" cy="1179578"/>
          </a:xfrm>
          <a:prstGeom prst="rect">
            <a:avLst/>
          </a:prstGeom>
        </p:spPr>
      </p:pic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cxnSp>
        <p:nvCxnSpPr>
          <p:cNvPr id="14" name="Straight Connector 13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2584166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0109"/>
            <a:ext cx="1847092" cy="117957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93" y="0"/>
            <a:ext cx="3200407" cy="2743206"/>
          </a:xfrm>
          <a:prstGeom prst="rect">
            <a:avLst/>
          </a:prstGeom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cxnSp>
        <p:nvCxnSpPr>
          <p:cNvPr id="9" name="Straight Connector 8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3751027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Custom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0109"/>
            <a:ext cx="1847092" cy="117957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93" y="0"/>
            <a:ext cx="3200407" cy="2743206"/>
          </a:xfrm>
          <a:prstGeom prst="rect">
            <a:avLst/>
          </a:prstGeom>
        </p:spPr>
      </p:pic>
      <p:sp>
        <p:nvSpPr>
          <p:cNvPr id="7" name="Slide Number Placeholder 7"/>
          <p:cNvSpPr txBox="1">
            <a:spLocks/>
          </p:cNvSpPr>
          <p:nvPr/>
        </p:nvSpPr>
        <p:spPr>
          <a:xfrm>
            <a:off x="8578971" y="6616757"/>
            <a:ext cx="547777" cy="22548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296C8835-0D17-40BE-AF3A-B681D566BC72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4692" y="6597294"/>
            <a:ext cx="1591056" cy="21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3542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O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04800" y="990600"/>
            <a:ext cx="4114800" cy="5486400"/>
          </a:xfrm>
        </p:spPr>
        <p:txBody>
          <a:bodyPr/>
          <a:lstStyle>
            <a:lvl1pPr marL="0" indent="0">
              <a:buNone/>
              <a:defRPr sz="1200">
                <a:latin typeface="Arial Narrow" panose="020B0606020202030204" pitchFamily="34" charset="0"/>
              </a:defRPr>
            </a:lvl1pPr>
            <a:lvl2pPr marL="153988" indent="-153988">
              <a:defRPr sz="1200">
                <a:latin typeface="Arial Narrow" panose="020B0606020202030204" pitchFamily="34" charset="0"/>
              </a:defRPr>
            </a:lvl2pPr>
            <a:lvl3pPr marL="325438" indent="-171450">
              <a:defRPr sz="1200">
                <a:latin typeface="Arial Narrow" panose="020B0606020202030204" pitchFamily="34" charset="0"/>
              </a:defRPr>
            </a:lvl3pPr>
            <a:lvl4pPr marL="461963" indent="-153988">
              <a:defRPr sz="1200">
                <a:latin typeface="Arial Narrow" panose="020B0606020202030204" pitchFamily="34" charset="0"/>
              </a:defRPr>
            </a:lvl4pPr>
            <a:lvl5pPr marL="581025" indent="-119063">
              <a:defRPr sz="1200"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4724400" y="990600"/>
            <a:ext cx="4114800" cy="4495800"/>
          </a:xfrm>
        </p:spPr>
        <p:txBody>
          <a:bodyPr/>
          <a:lstStyle>
            <a:lvl1pPr marL="0" indent="0">
              <a:buNone/>
              <a:defRPr sz="1200">
                <a:latin typeface="Arial Narrow" panose="020B0606020202030204" pitchFamily="34" charset="0"/>
              </a:defRPr>
            </a:lvl1pPr>
            <a:lvl2pPr marL="161925" indent="-161925">
              <a:defRPr sz="1200">
                <a:latin typeface="Arial Narrow" panose="020B0606020202030204" pitchFamily="34" charset="0"/>
              </a:defRPr>
            </a:lvl2pPr>
            <a:lvl3pPr marL="307975" indent="-146050">
              <a:defRPr sz="1200">
                <a:latin typeface="Arial Narrow" panose="020B0606020202030204" pitchFamily="34" charset="0"/>
              </a:defRPr>
            </a:lvl3pPr>
            <a:lvl4pPr marL="427038" indent="-136525">
              <a:defRPr sz="1200">
                <a:latin typeface="Arial Narrow" panose="020B0606020202030204" pitchFamily="34" charset="0"/>
              </a:defRPr>
            </a:lvl4pPr>
            <a:lvl5pPr marL="530225" indent="-103188">
              <a:defRPr sz="1200"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724400" y="5562600"/>
            <a:ext cx="4114800" cy="914400"/>
          </a:xfrm>
        </p:spPr>
        <p:txBody>
          <a:bodyPr/>
          <a:lstStyle>
            <a:lvl1pPr marL="0" indent="0">
              <a:buNone/>
              <a:defRPr sz="1000">
                <a:solidFill>
                  <a:schemeClr val="accent4"/>
                </a:solidFill>
                <a:latin typeface="Arial Narrow" panose="020B0606020202030204" pitchFamily="34" charset="0"/>
              </a:defRPr>
            </a:lvl1pPr>
            <a:lvl2pPr marL="211138" indent="0">
              <a:buNone/>
              <a:defRPr sz="1000">
                <a:solidFill>
                  <a:schemeClr val="accent4"/>
                </a:solidFill>
                <a:latin typeface="Arial Narrow" panose="020B0606020202030204" pitchFamily="34" charset="0"/>
              </a:defRPr>
            </a:lvl2pPr>
            <a:lvl3pPr marL="396875" indent="0">
              <a:buNone/>
              <a:defRPr sz="1000">
                <a:solidFill>
                  <a:schemeClr val="accent4"/>
                </a:solidFill>
                <a:latin typeface="Arial Narrow" panose="020B0606020202030204" pitchFamily="34" charset="0"/>
              </a:defRPr>
            </a:lvl3pPr>
            <a:lvl4pPr marL="595313" indent="0">
              <a:buNone/>
              <a:defRPr sz="1000">
                <a:solidFill>
                  <a:schemeClr val="accent4"/>
                </a:solidFill>
                <a:latin typeface="Arial Narrow" panose="020B0606020202030204" pitchFamily="34" charset="0"/>
              </a:defRPr>
            </a:lvl4pPr>
            <a:lvl5pPr marL="793750" indent="0">
              <a:buNone/>
              <a:defRPr sz="1000">
                <a:solidFill>
                  <a:schemeClr val="accent4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7" name="Straight Connector 6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5224614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6827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52"/>
          <a:stretch/>
        </p:blipFill>
        <p:spPr bwMode="gray">
          <a:xfrm>
            <a:off x="4629551" y="3443954"/>
            <a:ext cx="4484537" cy="3414045"/>
          </a:xfrm>
          <a:prstGeom prst="rect">
            <a:avLst/>
          </a:prstGeom>
        </p:spPr>
      </p:pic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 bwMode="gray">
          <a:xfrm>
            <a:off x="0" y="0"/>
            <a:ext cx="9144000" cy="3429000"/>
          </a:xfrm>
          <a:noFill/>
          <a:ln>
            <a:noFill/>
          </a:ln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Title 6"/>
          <p:cNvSpPr>
            <a:spLocks noGrp="1"/>
          </p:cNvSpPr>
          <p:nvPr>
            <p:ph type="title"/>
          </p:nvPr>
        </p:nvSpPr>
        <p:spPr bwMode="gray">
          <a:xfrm>
            <a:off x="0" y="3429000"/>
            <a:ext cx="9144000" cy="1066800"/>
          </a:xfrm>
          <a:solidFill>
            <a:schemeClr val="accent5">
              <a:lumMod val="75000"/>
              <a:alpha val="64706"/>
            </a:schemeClr>
          </a:solidFill>
          <a:ln>
            <a:noFill/>
          </a:ln>
          <a:effectLst/>
        </p:spPr>
        <p:txBody>
          <a:bodyPr vert="horz" wrap="square" lIns="228600" tIns="137160" rIns="228600" bIns="91440" numCol="1" rtlCol="0" anchor="ctr" anchorCtr="0" compatLnSpc="1">
            <a:prstTxWarp prst="textNoShape">
              <a:avLst/>
            </a:prstTxWarp>
            <a:noAutofit/>
          </a:bodyPr>
          <a:lstStyle>
            <a:lvl1pPr>
              <a:defRPr lang="en-US" sz="2800" kern="1200" dirty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 marL="0" lvl="0" indent="0">
              <a:spcBef>
                <a:spcPct val="65000"/>
              </a:spcBef>
              <a:buClr>
                <a:schemeClr val="accent5"/>
              </a:buClr>
              <a:buFont typeface="Wingdings" pitchFamily="34" charset="2"/>
              <a:buNone/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139938" y="4495800"/>
            <a:ext cx="7429500" cy="91440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>
              <a:spcBef>
                <a:spcPts val="1200"/>
              </a:spcBef>
              <a:buNone/>
              <a:defRPr lang="en-US" sz="2200" b="1" kern="0" noProof="0" smtClean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5620334"/>
            <a:ext cx="4253472" cy="378565"/>
          </a:xfrm>
          <a:solidFill>
            <a:schemeClr val="accent4"/>
          </a:solidFill>
        </p:spPr>
        <p:txBody>
          <a:bodyPr wrap="none" lIns="201168" tIns="64008" rIns="201168" bIns="64008" anchor="ctr" anchorCtr="0">
            <a:spAutoFit/>
          </a:bodyPr>
          <a:lstStyle>
            <a:lvl1pPr marL="0" marR="0" indent="0" algn="l" defTabSz="914400" rtl="0" eaLnBrk="1" fontAlgn="base" latinLnBrk="0" hangingPunct="1">
              <a:lnSpc>
                <a:spcPct val="90000"/>
              </a:lnSpc>
              <a:spcBef>
                <a:spcPct val="65000"/>
              </a:spcBef>
              <a:spcAft>
                <a:spcPct val="0"/>
              </a:spcAft>
              <a:buClr>
                <a:schemeClr val="accent5"/>
              </a:buClr>
              <a:buSzTx/>
              <a:buFontTx/>
              <a:buNone/>
              <a:tabLst/>
              <a:defRPr sz="1800" b="1">
                <a:solidFill>
                  <a:schemeClr val="bg1"/>
                </a:solidFill>
              </a:defRPr>
            </a:lvl1pPr>
            <a:lvl2pPr marL="211138" indent="0">
              <a:buFontTx/>
              <a:buNone/>
              <a:defRPr/>
            </a:lvl2pPr>
            <a:lvl3pPr marL="396875" indent="0">
              <a:buFontTx/>
              <a:buNone/>
              <a:defRPr/>
            </a:lvl3pPr>
            <a:lvl4pPr marL="595313" indent="0">
              <a:buFontTx/>
              <a:buNone/>
              <a:defRPr/>
            </a:lvl4pPr>
            <a:lvl5pPr marL="79375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DRAFT or Client Name</a:t>
            </a:r>
          </a:p>
        </p:txBody>
      </p:sp>
      <p:sp>
        <p:nvSpPr>
          <p:cNvPr id="9" name="Text Box 47"/>
          <p:cNvSpPr txBox="1">
            <a:spLocks noChangeArrowheads="1"/>
          </p:cNvSpPr>
          <p:nvPr/>
        </p:nvSpPr>
        <p:spPr bwMode="gray">
          <a:xfrm>
            <a:off x="133048" y="6578667"/>
            <a:ext cx="307808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800" dirty="0">
                <a:solidFill>
                  <a:srgbClr val="616365"/>
                </a:solidFill>
              </a:rPr>
              <a:t>Copyright © 2018 by The Segal Group, Inc. All rights reserved. 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6107204" y="5993827"/>
            <a:ext cx="2674334" cy="368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26809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115889" y="965201"/>
            <a:ext cx="3887787" cy="34925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980065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ty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pPr/>
              <a:t>‹#›</a:t>
            </a:fld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13022696"/>
              </p:ext>
            </p:extLst>
          </p:nvPr>
        </p:nvGraphicFramePr>
        <p:xfrm>
          <a:off x="204788" y="1403202"/>
          <a:ext cx="5953649" cy="3870960"/>
        </p:xfrm>
        <a:graphic>
          <a:graphicData uri="http://schemas.openxmlformats.org/drawingml/2006/table">
            <a:tbl>
              <a:tblPr firstRow="1" lastRow="1" bandRow="1">
                <a:tableStyleId>{1FECB4D8-DB02-4DC6-A0A2-4F2EBAE1DC90}</a:tableStyleId>
              </a:tblPr>
              <a:tblGrid>
                <a:gridCol w="48023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64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48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6167"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Answer Choices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Responses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20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Less than one year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10.00%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10</a:t>
                      </a:r>
                    </a:p>
                  </a:txBody>
                  <a:tcPr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 to 3 years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10.00%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10</a:t>
                      </a:r>
                    </a:p>
                  </a:txBody>
                  <a:tcPr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3 to 5 years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25.00%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25</a:t>
                      </a:r>
                    </a:p>
                  </a:txBody>
                  <a:tcPr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5 to 7 years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15.00%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15</a:t>
                      </a:r>
                    </a:p>
                  </a:txBody>
                  <a:tcPr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More than seven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years</a:t>
                      </a:r>
                      <a:endParaRPr lang="en-US" sz="14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40.00%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40</a:t>
                      </a:r>
                    </a:p>
                  </a:txBody>
                  <a:tcPr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Total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666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rgbClr val="FFFFFF"/>
                        </a:solidFill>
                        <a:latin typeface="Arial"/>
                        <a:cs typeface="Arial"/>
                      </a:endParaRP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6666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100</a:t>
                      </a:r>
                    </a:p>
                  </a:txBody>
                  <a:tcPr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66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15889" y="965201"/>
            <a:ext cx="4478337" cy="34925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976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8831" y="1449146"/>
            <a:ext cx="7526338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8831" y="5280847"/>
            <a:ext cx="7526338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72BD6-CB13-404C-BBAB-5920B3CC15CD}" type="datetime1">
              <a:rPr lang="en-US" smtClean="0"/>
              <a:t>7/1/2025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05504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9997" y="2222287"/>
            <a:ext cx="7524003" cy="363651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04C30-85AE-4A92-984D-60C6A1DBFA42}" type="datetime1">
              <a:rPr lang="en-US" smtClean="0"/>
              <a:t>7/1/2025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39315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0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2951396"/>
            <a:ext cx="7526337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4863" y="5281200"/>
            <a:ext cx="7526337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2D159-92A4-4119-87A8-8289266E0BBE}" type="datetime1">
              <a:rPr lang="en-US" smtClean="0"/>
              <a:t>7/1/2025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04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9996" y="2222287"/>
            <a:ext cx="3670723" cy="36387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0" y="2222287"/>
            <a:ext cx="3670720" cy="36387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74D32-E27B-4CF1-9451-12DE577B47D6}" type="datetime1">
              <a:rPr lang="en-US" smtClean="0"/>
              <a:t>7/1/2025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07461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9996" y="2174875"/>
            <a:ext cx="367072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9996" y="2751137"/>
            <a:ext cx="3687391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280" y="2174875"/>
            <a:ext cx="3670720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751137"/>
            <a:ext cx="3670720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8A779-EBE4-4697-A0A3-DA9E551BDAFC}" type="datetime1">
              <a:rPr lang="en-US" smtClean="0"/>
              <a:t>7/1/2025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14215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666EE-F406-4A69-AC6B-1272CEEE21CC}" type="datetime1">
              <a:rPr lang="en-US" smtClean="0"/>
              <a:t>7/1/2025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40162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EFEFA-CBB5-452B-A6E0-F41E3EEAFFAB}" type="datetime1">
              <a:rPr lang="en-US" smtClean="0"/>
              <a:t>7/1/2025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3359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804863" y="446086"/>
            <a:ext cx="2660650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446088"/>
            <a:ext cx="2660650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41724" y="446087"/>
            <a:ext cx="4689475" cy="54149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4863" y="2260737"/>
            <a:ext cx="2660650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2693F-7E9C-473F-B9BE-A99371B937BA}" type="datetime1">
              <a:rPr lang="en-US" smtClean="0"/>
              <a:t>7/1/2025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56762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Alt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829"/>
          <a:stretch/>
        </p:blipFill>
        <p:spPr bwMode="gray">
          <a:xfrm flipV="1">
            <a:off x="4539274" y="0"/>
            <a:ext cx="4604726" cy="4572592"/>
          </a:xfrm>
          <a:prstGeom prst="rect">
            <a:avLst/>
          </a:prstGeom>
        </p:spPr>
      </p:pic>
      <p:sp>
        <p:nvSpPr>
          <p:cNvPr id="15" name="Text Box 47"/>
          <p:cNvSpPr txBox="1">
            <a:spLocks noChangeArrowheads="1"/>
          </p:cNvSpPr>
          <p:nvPr/>
        </p:nvSpPr>
        <p:spPr bwMode="gray">
          <a:xfrm>
            <a:off x="133048" y="6578667"/>
            <a:ext cx="307808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800" dirty="0">
                <a:solidFill>
                  <a:srgbClr val="616365"/>
                </a:solidFill>
              </a:rPr>
              <a:t>Copyright © 2019 by The Segal Group, Inc. All rights reserved. 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 bwMode="gray">
          <a:xfrm>
            <a:off x="0" y="1752600"/>
            <a:ext cx="9144000" cy="1066800"/>
          </a:xfrm>
          <a:solidFill>
            <a:schemeClr val="accent5">
              <a:lumMod val="75000"/>
              <a:alpha val="64706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28600" tIns="137160" rIns="228600" bIns="91440" numCol="1" rtlCol="0" anchor="ctr" anchorCtr="0" compatLnSpc="1">
            <a:prstTxWarp prst="textNoShape">
              <a:avLst/>
            </a:prstTxWarp>
            <a:noAutofit/>
          </a:bodyPr>
          <a:lstStyle>
            <a:lvl1pPr>
              <a:defRPr lang="en-US" sz="2800" kern="1200" dirty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 marL="0" lvl="0" indent="0">
              <a:spcBef>
                <a:spcPct val="65000"/>
              </a:spcBef>
              <a:buClr>
                <a:schemeClr val="accent5"/>
              </a:buClr>
              <a:buFont typeface="Wingdings" pitchFamily="34" charset="2"/>
              <a:buNone/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120098" y="2819400"/>
            <a:ext cx="7429500" cy="91440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>
              <a:spcBef>
                <a:spcPts val="1200"/>
              </a:spcBef>
              <a:buNone/>
              <a:defRPr lang="en-US" sz="2200" b="1" kern="0" noProof="0" smtClean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120098" y="1050768"/>
            <a:ext cx="6065354" cy="701832"/>
          </a:xfrm>
          <a:noFill/>
        </p:spPr>
        <p:txBody>
          <a:bodyPr wrap="square" rtlCol="0" anchor="b" anchorCtr="0">
            <a:noAutofit/>
          </a:bodyPr>
          <a:lstStyle>
            <a:lvl1pPr marL="0" indent="0">
              <a:buNone/>
              <a:defRPr lang="en-US" sz="2200" b="1" kern="0" dirty="0">
                <a:solidFill>
                  <a:schemeClr val="accent4"/>
                </a:solidFill>
              </a:defRPr>
            </a:lvl1pPr>
          </a:lstStyle>
          <a:p>
            <a:pPr marL="0" lvl="0" defTabSz="914400" latinLnBrk="0"/>
            <a:r>
              <a:rPr lang="en-US" dirty="0"/>
              <a:t>Client or Plan Name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120098" y="4191000"/>
            <a:ext cx="6065354" cy="1371600"/>
          </a:xfrm>
          <a:noFill/>
        </p:spPr>
        <p:txBody>
          <a:bodyPr wrap="square" rtlCol="0" anchor="t" anchorCtr="0">
            <a:noAutofit/>
          </a:bodyPr>
          <a:lstStyle>
            <a:lvl1pPr marL="0" indent="0">
              <a:buNone/>
              <a:defRPr lang="en-US" sz="1800" b="0" i="1" kern="0" dirty="0">
                <a:solidFill>
                  <a:schemeClr val="accent4"/>
                </a:solidFill>
              </a:defRPr>
            </a:lvl1pPr>
          </a:lstStyle>
          <a:p>
            <a:pPr marL="0" lvl="0" defTabSz="914400" latinLnBrk="0"/>
            <a:r>
              <a:rPr lang="en-US" dirty="0"/>
              <a:t>Presented by: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6104626" y="622237"/>
            <a:ext cx="2676912" cy="368363"/>
          </a:xfrm>
          <a:prstGeom prst="rect">
            <a:avLst/>
          </a:prstGeom>
        </p:spPr>
      </p:pic>
      <p:sp>
        <p:nvSpPr>
          <p:cNvPr id="16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3733800"/>
            <a:ext cx="4253472" cy="378565"/>
          </a:xfrm>
          <a:solidFill>
            <a:schemeClr val="accent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01168" tIns="64008" rIns="201168" bIns="64008" numCol="1" anchor="ctr" anchorCtr="0" compatLnSpc="1">
            <a:prstTxWarp prst="textNoShape">
              <a:avLst/>
            </a:prstTxWarp>
            <a:spAutoFit/>
          </a:bodyPr>
          <a:lstStyle>
            <a:lvl1pPr marL="0" indent="0">
              <a:buNone/>
              <a:defRPr lang="en-US" sz="1800" b="1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DRAFT or Client Name</a:t>
            </a:r>
          </a:p>
        </p:txBody>
      </p:sp>
    </p:spTree>
    <p:extLst>
      <p:ext uri="{BB962C8B-B14F-4D97-AF65-F5344CB8AC3E}">
        <p14:creationId xmlns:p14="http://schemas.microsoft.com/office/powerpoint/2010/main" val="70525431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9996" y="727521"/>
            <a:ext cx="350154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4573588" y="0"/>
            <a:ext cx="4570412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9996" y="2344684"/>
            <a:ext cx="350154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914357" y="6041361"/>
            <a:ext cx="732659" cy="365125"/>
          </a:xfrm>
        </p:spPr>
        <p:txBody>
          <a:bodyPr/>
          <a:lstStyle/>
          <a:p>
            <a:fld id="{49939ED1-20B6-486E-AD1A-0AF57D3268A8}" type="datetime1">
              <a:rPr lang="en-US" smtClean="0"/>
              <a:t>7/1/2025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42797" y="6041361"/>
            <a:ext cx="247156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647017" y="5915887"/>
            <a:ext cx="796616" cy="490599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079466"/>
      </p:ext>
    </p:extLst>
  </p:cSld>
  <p:clrMapOvr>
    <a:masterClrMapping/>
  </p:clrMapOvr>
  <p:hf sldNum="0" hdr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4800600"/>
            <a:ext cx="752633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9144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4863" y="5367338"/>
            <a:ext cx="7526337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39ED1-20B6-486E-AD1A-0AF57D3268A8}" type="datetime1">
              <a:rPr lang="en-US" smtClean="0"/>
              <a:t>7/1/2025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0131233"/>
      </p:ext>
    </p:extLst>
  </p:cSld>
  <p:clrMapOvr>
    <a:masterClrMapping/>
  </p:clrMapOvr>
  <p:hf sldNum="0" hdr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485107" y="1338479"/>
            <a:ext cx="4749312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573" y="1495525"/>
            <a:ext cx="442038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1226" y="4700702"/>
            <a:ext cx="4418727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5398884" y="1338479"/>
            <a:ext cx="3302316" cy="4075464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39ED1-20B6-486E-AD1A-0AF57D3268A8}" type="datetime1">
              <a:rPr lang="en-US" smtClean="0"/>
              <a:t>7/1/2025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8542176"/>
      </p:ext>
    </p:extLst>
  </p:cSld>
  <p:clrMapOvr>
    <a:masterClrMapping/>
  </p:clrMapOvr>
  <p:hf sldNum="0" hdr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855663" y="2286585"/>
            <a:ext cx="3671336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017816" y="2435956"/>
            <a:ext cx="328689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4616450" y="2286000"/>
            <a:ext cx="3671888" cy="2300288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39ED1-20B6-486E-AD1A-0AF57D3268A8}" type="datetime1">
              <a:rPr lang="en-US" smtClean="0"/>
              <a:t>7/1/2025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5295801"/>
      </p:ext>
    </p:extLst>
  </p:cSld>
  <p:clrMapOvr>
    <a:masterClrMapping/>
  </p:clrMapOvr>
  <p:hf sldNum="0" hdr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606F1-6C94-4B42-9107-EF88F69A149F}" type="datetime1">
              <a:rPr lang="en-US" smtClean="0"/>
              <a:t>7/1/2025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735408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5752238" y="446089"/>
            <a:ext cx="3391762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AutoShape 4"/>
          <p:cNvSpPr>
            <a:spLocks noChangeAspect="1" noChangeArrowheads="1" noTextEdit="1"/>
          </p:cNvSpPr>
          <p:nvPr/>
        </p:nvSpPr>
        <p:spPr bwMode="auto">
          <a:xfrm>
            <a:off x="5233988" y="0"/>
            <a:ext cx="3910012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37655" y="586171"/>
            <a:ext cx="1701800" cy="51347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4862" y="446089"/>
            <a:ext cx="4947376" cy="5414962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D18A4-7AB3-4151-BAC9-99ED2866EE8D}" type="datetime1">
              <a:rPr lang="en-US" smtClean="0"/>
              <a:t>7/1/2025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34126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148" y="1129513"/>
            <a:ext cx="3244935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40128" y="1122543"/>
            <a:ext cx="2234998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3492" y="3145992"/>
            <a:ext cx="3240286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36664" y="5469857"/>
            <a:ext cx="3252420" cy="320123"/>
          </a:xfrm>
        </p:spPr>
        <p:txBody>
          <a:bodyPr/>
          <a:lstStyle>
            <a:lvl1pPr algn="l">
              <a:defRPr/>
            </a:lvl1pPr>
          </a:lstStyle>
          <a:p>
            <a:fld id="{4CE95A8D-EBA0-4BF6-AE99-54C9718622BD}" type="datetime1">
              <a:rPr lang="en-US" smtClean="0"/>
              <a:t>7/1/2025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37530" y="318641"/>
            <a:ext cx="3251553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295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4_Alt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 rot="16454853">
            <a:off x="4470200" y="-124166"/>
            <a:ext cx="4544556" cy="4478750"/>
          </a:xfrm>
          <a:prstGeom prst="rect">
            <a:avLst/>
          </a:prstGeom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 bwMode="gray">
          <a:xfrm>
            <a:off x="0" y="1752600"/>
            <a:ext cx="9144000" cy="1066800"/>
          </a:xfrm>
          <a:solidFill>
            <a:schemeClr val="accent5">
              <a:lumMod val="75000"/>
              <a:alpha val="64706"/>
            </a:schemeClr>
          </a:solidFill>
          <a:ln>
            <a:noFill/>
          </a:ln>
          <a:effectLst/>
        </p:spPr>
        <p:txBody>
          <a:bodyPr vert="horz" wrap="square" lIns="228600" tIns="137160" rIns="228600" bIns="91440" numCol="1" rtlCol="0" anchor="ctr" anchorCtr="0" compatLnSpc="1">
            <a:prstTxWarp prst="textNoShape">
              <a:avLst/>
            </a:prstTxWarp>
            <a:noAutofit/>
          </a:bodyPr>
          <a:lstStyle>
            <a:lvl1pPr>
              <a:defRPr lang="en-US" sz="2800" kern="1200" dirty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 marL="0" lvl="0" indent="0">
              <a:spcBef>
                <a:spcPct val="65000"/>
              </a:spcBef>
              <a:buClr>
                <a:schemeClr val="accent5"/>
              </a:buClr>
              <a:buFont typeface="Wingdings" pitchFamily="34" charset="2"/>
              <a:buNone/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120098" y="2819400"/>
            <a:ext cx="7429500" cy="91440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>
              <a:spcBef>
                <a:spcPts val="1200"/>
              </a:spcBef>
              <a:buNone/>
              <a:defRPr lang="en-US" sz="2200" b="1" kern="0" noProof="0" smtClean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120098" y="1050768"/>
            <a:ext cx="6065354" cy="701832"/>
          </a:xfrm>
          <a:noFill/>
        </p:spPr>
        <p:txBody>
          <a:bodyPr wrap="square" rtlCol="0" anchor="b" anchorCtr="0">
            <a:noAutofit/>
          </a:bodyPr>
          <a:lstStyle>
            <a:lvl1pPr marL="0" indent="0">
              <a:buNone/>
              <a:defRPr lang="en-US" sz="2200" b="1" kern="0" dirty="0">
                <a:solidFill>
                  <a:schemeClr val="accent4"/>
                </a:solidFill>
              </a:defRPr>
            </a:lvl1pPr>
          </a:lstStyle>
          <a:p>
            <a:pPr marL="0" lvl="0" defTabSz="914400" latinLnBrk="0"/>
            <a:r>
              <a:rPr lang="en-US" dirty="0"/>
              <a:t>Client or Plan Name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120098" y="4191000"/>
            <a:ext cx="6065354" cy="1371600"/>
          </a:xfrm>
          <a:noFill/>
        </p:spPr>
        <p:txBody>
          <a:bodyPr wrap="square" rtlCol="0" anchor="t" anchorCtr="0">
            <a:noAutofit/>
          </a:bodyPr>
          <a:lstStyle>
            <a:lvl1pPr marL="0" indent="0">
              <a:buNone/>
              <a:defRPr lang="en-US" sz="1800" b="0" i="1" kern="0" dirty="0">
                <a:solidFill>
                  <a:schemeClr val="accent4"/>
                </a:solidFill>
              </a:defRPr>
            </a:lvl1pPr>
          </a:lstStyle>
          <a:p>
            <a:pPr marL="0" lvl="0" defTabSz="914400" latinLnBrk="0"/>
            <a:r>
              <a:rPr lang="en-US" dirty="0"/>
              <a:t>Presented by: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3733800"/>
            <a:ext cx="4253472" cy="378565"/>
          </a:xfrm>
          <a:solidFill>
            <a:schemeClr val="accent4"/>
          </a:solidFill>
        </p:spPr>
        <p:txBody>
          <a:bodyPr wrap="none" lIns="201168" tIns="64008" rIns="201168" bIns="64008" anchor="ctr" anchorCtr="0">
            <a:spAutoFit/>
          </a:bodyPr>
          <a:lstStyle>
            <a:lvl1pPr marL="0" indent="0"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11138" indent="0">
              <a:buFontTx/>
              <a:buNone/>
              <a:defRPr/>
            </a:lvl2pPr>
            <a:lvl3pPr marL="396875" indent="0">
              <a:buFontTx/>
              <a:buNone/>
              <a:defRPr/>
            </a:lvl3pPr>
            <a:lvl4pPr marL="595313" indent="0">
              <a:buFontTx/>
              <a:buNone/>
              <a:defRPr/>
            </a:lvl4pPr>
            <a:lvl5pPr marL="79375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DRAFT or Client Name</a:t>
            </a:r>
          </a:p>
        </p:txBody>
      </p:sp>
      <p:sp>
        <p:nvSpPr>
          <p:cNvPr id="14" name="Text Box 47"/>
          <p:cNvSpPr txBox="1">
            <a:spLocks noChangeArrowheads="1"/>
          </p:cNvSpPr>
          <p:nvPr/>
        </p:nvSpPr>
        <p:spPr bwMode="gray">
          <a:xfrm>
            <a:off x="133048" y="6578667"/>
            <a:ext cx="307808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800" dirty="0">
                <a:solidFill>
                  <a:srgbClr val="616365"/>
                </a:solidFill>
              </a:rPr>
              <a:t>Copyright © 2018 by The Segal Group, Inc. All rights reserved. 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6107204" y="615352"/>
            <a:ext cx="2674334" cy="368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457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Section_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93" y="0"/>
            <a:ext cx="3200407" cy="2743206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0109"/>
            <a:ext cx="1847092" cy="1179578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152399" y="1295400"/>
            <a:ext cx="8229601" cy="5078104"/>
          </a:xfrm>
        </p:spPr>
        <p:txBody>
          <a:bodyPr/>
          <a:lstStyle>
            <a:lvl1pPr marL="342900" indent="-342900">
              <a:buFont typeface="+mj-lt"/>
              <a:buNone/>
              <a:defRPr sz="2000" b="0">
                <a:latin typeface="Arial Black" pitchFamily="34" charset="0"/>
              </a:defRPr>
            </a:lvl1pPr>
            <a:lvl2pPr marL="569913" indent="-212725">
              <a:buClr>
                <a:schemeClr val="accent5"/>
              </a:buClr>
              <a:defRPr sz="2000" b="1"/>
            </a:lvl2pPr>
            <a:lvl3pPr marL="914400" indent="-223838">
              <a:buClr>
                <a:schemeClr val="accent5"/>
              </a:buClr>
              <a:defRPr sz="2000" b="1"/>
            </a:lvl3pPr>
            <a:lvl4pPr marL="1258888" indent="-231775">
              <a:buClr>
                <a:schemeClr val="accent5"/>
              </a:buClr>
              <a:defRPr sz="2000" b="1"/>
            </a:lvl4pPr>
            <a:lvl5pPr marL="1484313" indent="-225425">
              <a:buClr>
                <a:schemeClr val="accent5"/>
              </a:buClr>
              <a:defRPr sz="2000" b="1"/>
            </a:lvl5pPr>
          </a:lstStyle>
          <a:p>
            <a:pPr lvl="0"/>
            <a:r>
              <a:rPr lang="en-US" dirty="0"/>
              <a:t>	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Slide Number Placeholder 7"/>
          <p:cNvSpPr txBox="1">
            <a:spLocks/>
          </p:cNvSpPr>
          <p:nvPr/>
        </p:nvSpPr>
        <p:spPr>
          <a:xfrm>
            <a:off x="8578971" y="6616757"/>
            <a:ext cx="547777" cy="22548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296C8835-0D17-40BE-AF3A-B681D566BC72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4692" y="6597294"/>
            <a:ext cx="1591056" cy="21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2211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654" y="990600"/>
            <a:ext cx="8915400" cy="5257800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843796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54" y="990600"/>
            <a:ext cx="4343400" cy="5211763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5854" y="990600"/>
            <a:ext cx="4267200" cy="5211763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cxnSp>
        <p:nvCxnSpPr>
          <p:cNvPr id="6" name="Straight Connector 5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727666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Fou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54" y="990600"/>
            <a:ext cx="4343400" cy="2468563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5854" y="990600"/>
            <a:ext cx="4267200" cy="2459010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67654" y="3581400"/>
            <a:ext cx="4343400" cy="2667000"/>
          </a:xfr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1"/>
          </p:nvPr>
        </p:nvSpPr>
        <p:spPr>
          <a:xfrm>
            <a:off x="4715854" y="3581400"/>
            <a:ext cx="4267200" cy="2667000"/>
          </a:xfr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cxnSp>
        <p:nvCxnSpPr>
          <p:cNvPr id="8" name="Straight Connector 7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3776679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idx="1"/>
          </p:nvPr>
        </p:nvSpPr>
        <p:spPr>
          <a:xfrm>
            <a:off x="76200" y="990600"/>
            <a:ext cx="4361471" cy="639762"/>
          </a:xfrm>
          <a:prstGeom prst="rect">
            <a:avLst/>
          </a:prstGeom>
        </p:spPr>
        <p:txBody>
          <a:bodyPr anchor="b"/>
          <a:lstStyle>
            <a:lvl1pPr marL="214313" indent="-214313">
              <a:buFont typeface="Arial" pitchFamily="34" charset="0"/>
              <a:buChar char=" "/>
              <a:defRPr sz="1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Content Placeholder 3"/>
          <p:cNvSpPr>
            <a:spLocks noGrp="1"/>
          </p:cNvSpPr>
          <p:nvPr>
            <p:ph sz="half" idx="2"/>
          </p:nvPr>
        </p:nvSpPr>
        <p:spPr>
          <a:xfrm>
            <a:off x="67654" y="1676400"/>
            <a:ext cx="4343400" cy="4800600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990600"/>
            <a:ext cx="4370996" cy="639762"/>
          </a:xfrm>
          <a:prstGeom prst="rect">
            <a:avLst/>
          </a:prstGeom>
        </p:spPr>
        <p:txBody>
          <a:bodyPr anchor="b"/>
          <a:lstStyle>
            <a:lvl1pPr marL="204788" indent="-204788">
              <a:buFont typeface="Arial" pitchFamily="34" charset="0"/>
              <a:buChar char=" "/>
              <a:defRPr sz="1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76400"/>
            <a:ext cx="4346575" cy="4800600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8" name="Straight Connector 7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976963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3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654" y="990600"/>
            <a:ext cx="8915400" cy="541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" name="Slide Number Placeholder 7"/>
          <p:cNvSpPr txBox="1">
            <a:spLocks/>
          </p:cNvSpPr>
          <p:nvPr/>
        </p:nvSpPr>
        <p:spPr>
          <a:xfrm>
            <a:off x="8578971" y="6616757"/>
            <a:ext cx="547777" cy="22548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296C8835-0D17-40BE-AF3A-B681D566BC72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4692" y="6597294"/>
            <a:ext cx="1591056" cy="21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57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44" r:id="rId1"/>
    <p:sldLayoutId id="2147484345" r:id="rId2"/>
    <p:sldLayoutId id="2147484346" r:id="rId3"/>
    <p:sldLayoutId id="2147484347" r:id="rId4"/>
    <p:sldLayoutId id="2147484348" r:id="rId5"/>
    <p:sldLayoutId id="2147484349" r:id="rId6"/>
    <p:sldLayoutId id="2147484350" r:id="rId7"/>
    <p:sldLayoutId id="2147484351" r:id="rId8"/>
    <p:sldLayoutId id="2147484352" r:id="rId9"/>
    <p:sldLayoutId id="2147484353" r:id="rId10"/>
    <p:sldLayoutId id="2147484354" r:id="rId11"/>
    <p:sldLayoutId id="2147484355" r:id="rId12"/>
    <p:sldLayoutId id="2147484356" r:id="rId13"/>
    <p:sldLayoutId id="2147484357" r:id="rId14"/>
    <p:sldLayoutId id="2147484358" r:id="rId15"/>
    <p:sldLayoutId id="2147484359" r:id="rId16"/>
    <p:sldLayoutId id="2147484360" r:id="rId17"/>
    <p:sldLayoutId id="2147484361" r:id="rId18"/>
  </p:sldLayoutIdLst>
  <p:hf sldNum="0"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9pPr>
    </p:titleStyle>
    <p:bodyStyle>
      <a:lvl1pPr marL="209550" indent="-209550" algn="l" rtl="0" eaLnBrk="1" fontAlgn="base" hangingPunct="1">
        <a:lnSpc>
          <a:spcPct val="90000"/>
        </a:lnSpc>
        <a:spcBef>
          <a:spcPct val="65000"/>
        </a:spcBef>
        <a:spcAft>
          <a:spcPct val="0"/>
        </a:spcAft>
        <a:buClr>
          <a:schemeClr val="accent5"/>
        </a:buClr>
        <a:buFont typeface="Wingdings" pitchFamily="34" charset="2"/>
        <a:buChar char="Ø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395288" indent="-184150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accent5"/>
        </a:buClr>
        <a:buFont typeface="Symbol" pitchFamily="82" charset="2"/>
        <a:buChar char="·"/>
        <a:defRPr sz="1600">
          <a:solidFill>
            <a:schemeClr val="tx1"/>
          </a:solidFill>
          <a:latin typeface="+mn-lt"/>
        </a:defRPr>
      </a:lvl2pPr>
      <a:lvl3pPr marL="593725" indent="-196850" algn="l" rtl="0" eaLnBrk="1" fontAlgn="base" hangingPunct="1">
        <a:lnSpc>
          <a:spcPct val="90000"/>
        </a:lnSpc>
        <a:spcBef>
          <a:spcPct val="15000"/>
        </a:spcBef>
        <a:spcAft>
          <a:spcPct val="0"/>
        </a:spcAft>
        <a:buClr>
          <a:schemeClr val="accent5"/>
        </a:buClr>
        <a:buChar char="–"/>
        <a:defRPr sz="1600">
          <a:solidFill>
            <a:schemeClr val="tx1"/>
          </a:solidFill>
          <a:latin typeface="+mn-lt"/>
        </a:defRPr>
      </a:lvl3pPr>
      <a:lvl4pPr marL="792163" indent="-196850" algn="l" rtl="0" eaLnBrk="1" fontAlgn="base" hangingPunct="1">
        <a:lnSpc>
          <a:spcPct val="90000"/>
        </a:lnSpc>
        <a:spcBef>
          <a:spcPct val="15000"/>
        </a:spcBef>
        <a:spcAft>
          <a:spcPct val="0"/>
        </a:spcAft>
        <a:buClr>
          <a:schemeClr val="accent5"/>
        </a:buClr>
        <a:buChar char="»"/>
        <a:defRPr sz="1600">
          <a:solidFill>
            <a:schemeClr val="tx1"/>
          </a:solidFill>
          <a:latin typeface="+mn-lt"/>
        </a:defRPr>
      </a:lvl4pPr>
      <a:lvl5pPr marL="977900" indent="-184150" algn="l" rtl="0" eaLnBrk="1" fontAlgn="base" hangingPunct="1">
        <a:lnSpc>
          <a:spcPct val="90000"/>
        </a:lnSpc>
        <a:spcBef>
          <a:spcPct val="15000"/>
        </a:spcBef>
        <a:spcAft>
          <a:spcPct val="0"/>
        </a:spcAft>
        <a:buClr>
          <a:schemeClr val="accent5"/>
        </a:buClr>
        <a:buChar char="›"/>
        <a:defRPr sz="1600">
          <a:solidFill>
            <a:schemeClr val="tx1"/>
          </a:solidFill>
          <a:latin typeface="+mn-lt"/>
        </a:defRPr>
      </a:lvl5pPr>
      <a:lvl6pPr marL="1435100" indent="-184150" algn="l" rtl="0" eaLnBrk="1" fontAlgn="base" hangingPunct="1">
        <a:lnSpc>
          <a:spcPct val="90000"/>
        </a:lnSpc>
        <a:spcBef>
          <a:spcPct val="15000"/>
        </a:spcBef>
        <a:spcAft>
          <a:spcPct val="0"/>
        </a:spcAft>
        <a:buClr>
          <a:schemeClr val="folHlink"/>
        </a:buClr>
        <a:buChar char="›"/>
        <a:defRPr sz="1600">
          <a:solidFill>
            <a:schemeClr val="tx1"/>
          </a:solidFill>
          <a:latin typeface="+mn-lt"/>
        </a:defRPr>
      </a:lvl6pPr>
      <a:lvl7pPr marL="1892300" indent="-184150" algn="l" rtl="0" eaLnBrk="1" fontAlgn="base" hangingPunct="1">
        <a:lnSpc>
          <a:spcPct val="90000"/>
        </a:lnSpc>
        <a:spcBef>
          <a:spcPct val="15000"/>
        </a:spcBef>
        <a:spcAft>
          <a:spcPct val="0"/>
        </a:spcAft>
        <a:buClr>
          <a:schemeClr val="folHlink"/>
        </a:buClr>
        <a:buChar char="›"/>
        <a:defRPr sz="1600">
          <a:solidFill>
            <a:schemeClr val="tx1"/>
          </a:solidFill>
          <a:latin typeface="+mn-lt"/>
        </a:defRPr>
      </a:lvl7pPr>
      <a:lvl8pPr marL="2349500" indent="-184150" algn="l" rtl="0" eaLnBrk="1" fontAlgn="base" hangingPunct="1">
        <a:lnSpc>
          <a:spcPct val="90000"/>
        </a:lnSpc>
        <a:spcBef>
          <a:spcPct val="15000"/>
        </a:spcBef>
        <a:spcAft>
          <a:spcPct val="0"/>
        </a:spcAft>
        <a:buClr>
          <a:schemeClr val="folHlink"/>
        </a:buClr>
        <a:buChar char="›"/>
        <a:defRPr sz="1600">
          <a:solidFill>
            <a:schemeClr val="tx1"/>
          </a:solidFill>
          <a:latin typeface="+mn-lt"/>
        </a:defRPr>
      </a:lvl8pPr>
      <a:lvl9pPr marL="2806700" indent="-184150" algn="l" rtl="0" eaLnBrk="1" fontAlgn="base" hangingPunct="1">
        <a:lnSpc>
          <a:spcPct val="90000"/>
        </a:lnSpc>
        <a:spcBef>
          <a:spcPct val="15000"/>
        </a:spcBef>
        <a:spcAft>
          <a:spcPct val="0"/>
        </a:spcAft>
        <a:buClr>
          <a:schemeClr val="folHlink"/>
        </a:buClr>
        <a:buChar char="›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5136" y="444508"/>
            <a:ext cx="8229600" cy="52169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136" y="982199"/>
            <a:ext cx="5332506" cy="3321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67077" y="6420103"/>
            <a:ext cx="626035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2"/>
                </a:solidFill>
                <a:latin typeface="Arial"/>
                <a:cs typeface="Arial"/>
              </a:defRPr>
            </a:lvl1pPr>
          </a:lstStyle>
          <a:p>
            <a:fld id="{A88B48FB-E956-2048-9E74-C69E7CAA26CC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6420101"/>
            <a:ext cx="9144000" cy="0"/>
          </a:xfrm>
          <a:prstGeom prst="line">
            <a:avLst/>
          </a:prstGeom>
          <a:ln w="12700" cmpd="sng">
            <a:solidFill>
              <a:srgbClr val="CCCCC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204789" y="972237"/>
            <a:ext cx="8780462" cy="0"/>
          </a:xfrm>
          <a:prstGeom prst="line">
            <a:avLst/>
          </a:prstGeom>
          <a:ln w="6350" cmpd="sng">
            <a:solidFill>
              <a:srgbClr val="CCCCC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1260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23" r:id="rId1"/>
    <p:sldLayoutId id="2147484424" r:id="rId2"/>
    <p:sldLayoutId id="2147484425" r:id="rId3"/>
  </p:sldLayoutIdLst>
  <p:txStyles>
    <p:titleStyle>
      <a:lvl1pPr algn="l" defTabSz="457189" rtl="0" eaLnBrk="1" latinLnBrk="0" hangingPunct="1">
        <a:spcBef>
          <a:spcPct val="0"/>
        </a:spcBef>
        <a:buNone/>
        <a:defRPr sz="20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0" indent="0" algn="l" defTabSz="457189" rtl="0" eaLnBrk="1" latinLnBrk="0" hangingPunct="1">
        <a:spcBef>
          <a:spcPct val="20000"/>
        </a:spcBef>
        <a:buFont typeface="Arial"/>
        <a:buNone/>
        <a:defRPr sz="1000" kern="1200">
          <a:solidFill>
            <a:schemeClr val="tx1"/>
          </a:solidFill>
          <a:latin typeface="Arial"/>
          <a:ea typeface="+mn-ea"/>
          <a:cs typeface="Arial"/>
        </a:defRPr>
      </a:lvl1pPr>
      <a:lvl2pPr marL="742931" indent="-285743" algn="l" defTabSz="457189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defTabSz="457189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457189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defTabSz="457189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09997" y="447188"/>
            <a:ext cx="7524003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9997" y="2184400"/>
            <a:ext cx="7524003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2797" y="6041361"/>
            <a:ext cx="6289532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11422" y="6041361"/>
            <a:ext cx="993161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9B482E8-6E0E-1B4F-B1FD-C69DB9E858D9}" type="datetimeFigureOut">
              <a:rPr lang="en-US" dirty="0"/>
              <a:pPr/>
              <a:t>7/1/2025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04584" y="5915887"/>
            <a:ext cx="796616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89989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504" r:id="rId1"/>
    <p:sldLayoutId id="2147484505" r:id="rId2"/>
    <p:sldLayoutId id="2147484506" r:id="rId3"/>
    <p:sldLayoutId id="2147484507" r:id="rId4"/>
    <p:sldLayoutId id="2147484508" r:id="rId5"/>
    <p:sldLayoutId id="2147484509" r:id="rId6"/>
    <p:sldLayoutId id="2147484510" r:id="rId7"/>
    <p:sldLayoutId id="2147484511" r:id="rId8"/>
    <p:sldLayoutId id="2147484512" r:id="rId9"/>
    <p:sldLayoutId id="2147484513" r:id="rId10"/>
    <p:sldLayoutId id="2147484514" r:id="rId11"/>
    <p:sldLayoutId id="2147484515" r:id="rId12"/>
    <p:sldLayoutId id="2147484516" r:id="rId13"/>
    <p:sldLayoutId id="2147484517" r:id="rId14"/>
    <p:sldLayoutId id="2147484518" r:id="rId15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0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oceanpines.org/" TargetMode="External"/><Relationship Id="rId1" Type="http://schemas.openxmlformats.org/officeDocument/2006/relationships/slideLayout" Target="../slideLayouts/slideLayout2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https://files.constantcontact.com/4fdfceab001/4cd6bb01-03f4-42e5-8212-a383c9bfe9d8.png?rdr=true" TargetMode="External"/><Relationship Id="rId1" Type="http://schemas.openxmlformats.org/officeDocument/2006/relationships/slideLayout" Target="../slideLayouts/slideLayout2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package" Target="../embeddings/Microsoft_Excel_Worksheet.xlsx"/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2">
            <a:extLst>
              <a:ext uri="{FF2B5EF4-FFF2-40B4-BE49-F238E27FC236}">
                <a16:creationId xmlns:a16="http://schemas.microsoft.com/office/drawing/2014/main" id="{8C22DE07-B2C6-4253-B21A-6CF66957EE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3930" y="5203893"/>
            <a:ext cx="8595884" cy="1188029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3500" dirty="0">
                <a:cs typeface="+mj-cs"/>
              </a:rPr>
              <a:t>GM Leadership Report – </a:t>
            </a:r>
            <a:br>
              <a:rPr lang="en-US" sz="3500" dirty="0">
                <a:cs typeface="+mj-cs"/>
              </a:rPr>
            </a:br>
            <a:r>
              <a:rPr lang="en-US" sz="3600" dirty="0">
                <a:cs typeface="+mj-cs"/>
              </a:rPr>
              <a:t>John Viola – General Manager</a:t>
            </a:r>
            <a:br>
              <a:rPr lang="en-US" sz="3100" dirty="0">
                <a:cs typeface="+mj-cs"/>
              </a:rPr>
            </a:br>
            <a:r>
              <a:rPr lang="en-US" sz="3100" dirty="0">
                <a:cs typeface="+mj-cs"/>
              </a:rPr>
              <a:t>Linda Martin </a:t>
            </a:r>
            <a:r>
              <a:rPr lang="en-US" sz="3100">
                <a:cs typeface="+mj-cs"/>
              </a:rPr>
              <a:t>– Senior Director of Administration</a:t>
            </a:r>
            <a:endParaRPr lang="en-US" sz="3400" dirty="0">
              <a:cs typeface="+mj-cs"/>
            </a:endParaRP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40FC7D45-B3C2-E8AD-230D-0FB87D2ED046}"/>
              </a:ext>
            </a:extLst>
          </p:cNvPr>
          <p:cNvSpPr txBox="1">
            <a:spLocks/>
          </p:cNvSpPr>
          <p:nvPr/>
        </p:nvSpPr>
        <p:spPr>
          <a:xfrm>
            <a:off x="343930" y="6489577"/>
            <a:ext cx="2628900" cy="743462"/>
          </a:xfrm>
          <a:prstGeom prst="rect">
            <a:avLst/>
          </a:prstGeom>
          <a:effectLst/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kern="1200">
                <a:solidFill>
                  <a:srgbClr val="FEFEFE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</a:pPr>
            <a:r>
              <a:rPr lang="en-US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June 28, 2025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8F3103F-C3FF-0FAA-A587-A92416683C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5443" y="28849"/>
            <a:ext cx="3693113" cy="2462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554E7573-F773-7706-A92A-4AA8DC86BF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2490924"/>
            <a:ext cx="3693113" cy="2462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54EA6C2E-A037-7677-C254-5255DFA1E3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0886" y="2490925"/>
            <a:ext cx="3693113" cy="2462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19935CC-4FA1-9FC0-D475-0E75917E9C05}"/>
              </a:ext>
            </a:extLst>
          </p:cNvPr>
          <p:cNvSpPr txBox="1"/>
          <p:nvPr/>
        </p:nvSpPr>
        <p:spPr>
          <a:xfrm>
            <a:off x="6635931" y="148046"/>
            <a:ext cx="23038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Beautification</a:t>
            </a:r>
          </a:p>
        </p:txBody>
      </p:sp>
    </p:spTree>
    <p:extLst>
      <p:ext uri="{BB962C8B-B14F-4D97-AF65-F5344CB8AC3E}">
        <p14:creationId xmlns:p14="http://schemas.microsoft.com/office/powerpoint/2010/main" val="36383106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1C8377-C7D5-081F-71D9-074E8D9B61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Recreation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20A21CB-2423-5CFA-68A3-EE1C77DF96D8}"/>
              </a:ext>
            </a:extLst>
          </p:cNvPr>
          <p:cNvSpPr txBox="1"/>
          <p:nvPr/>
        </p:nvSpPr>
        <p:spPr>
          <a:xfrm>
            <a:off x="302762" y="2249652"/>
            <a:ext cx="8634204" cy="4375435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pPr marL="285750" lvl="0" indent="-285750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Summer Camp Underway</a:t>
            </a:r>
          </a:p>
          <a:p>
            <a:pPr marL="742950" lvl="1" indent="-285750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Week 1 134 Campers        Week 2 152 Campers</a:t>
            </a:r>
          </a:p>
          <a:p>
            <a:pPr marL="742950" lvl="1" indent="-285750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Pool Days – Tuesday each week; Field Trips each week on Thursdays</a:t>
            </a:r>
          </a:p>
          <a:p>
            <a:pPr marL="285750" lvl="0" indent="-285750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marL="285750" lvl="0" indent="-285750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Family Fun Night started this week - Pool Party at YC every Wednesday</a:t>
            </a:r>
          </a:p>
          <a:p>
            <a:pPr marL="285750" lvl="0" indent="-285750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marL="285750" lvl="0" indent="-285750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Concerts in the Park – Every Thursday – White Horse Park 7-9 pm </a:t>
            </a:r>
          </a:p>
          <a:p>
            <a:pPr marL="285750" lvl="0" indent="-285750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marL="285750" lvl="0" indent="-285750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July 4</a:t>
            </a:r>
            <a:r>
              <a:rPr lang="en-US" baseline="300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th</a:t>
            </a:r>
            <a:r>
              <a:rPr lang="en-US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Events include 5K race, Hometown Carnival, Fireworks</a:t>
            </a:r>
          </a:p>
          <a:p>
            <a:pPr lvl="1" defTabSz="457200">
              <a:lnSpc>
                <a:spcPct val="120000"/>
              </a:lnSpc>
              <a:spcBef>
                <a:spcPct val="0"/>
              </a:spcBef>
            </a:pPr>
            <a:r>
              <a:rPr lang="en-US" sz="16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Road closure will start on Cathell Road between 10 am and noon depending on when fireworks company arrives.</a:t>
            </a:r>
          </a:p>
          <a:p>
            <a:pPr lvl="0" algn="ctr" defTabSz="457200">
              <a:lnSpc>
                <a:spcPct val="120000"/>
              </a:lnSpc>
              <a:spcBef>
                <a:spcPct val="0"/>
              </a:spcBef>
            </a:pPr>
            <a:endParaRPr lang="en-US" sz="1500" b="1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lvl="0" algn="ctr" defTabSz="457200">
              <a:lnSpc>
                <a:spcPct val="120000"/>
              </a:lnSpc>
              <a:spcBef>
                <a:spcPct val="0"/>
              </a:spcBef>
            </a:pPr>
            <a:r>
              <a:rPr lang="en-US" sz="1500" b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All </a:t>
            </a:r>
            <a:r>
              <a:rPr lang="en-US" sz="15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information is available on the Recreation Facebook page and </a:t>
            </a:r>
            <a:r>
              <a:rPr lang="en-US" sz="1500" b="1" dirty="0">
                <a:solidFill>
                  <a:schemeClr val="bg1"/>
                </a:solidFill>
                <a:latin typeface="+mj-lt"/>
                <a:ea typeface="+mj-ea"/>
                <a:cs typeface="+mj-cs"/>
                <a:hlinkClick r:id="rId2"/>
              </a:rPr>
              <a:t>www.oceanpines.org</a:t>
            </a:r>
            <a:endParaRPr lang="en-US" sz="1500" b="1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lvl="0" defTabSz="457200">
              <a:lnSpc>
                <a:spcPct val="120000"/>
              </a:lnSpc>
              <a:spcBef>
                <a:spcPct val="0"/>
              </a:spcBef>
            </a:pPr>
            <a:r>
              <a:rPr lang="en-US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	    </a:t>
            </a:r>
          </a:p>
          <a:p>
            <a:pPr lvl="0" defTabSz="457200">
              <a:lnSpc>
                <a:spcPct val="120000"/>
              </a:lnSpc>
              <a:spcBef>
                <a:spcPct val="0"/>
              </a:spcBef>
            </a:pPr>
            <a:endParaRPr lang="en-US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lvl="0" defTabSz="457200">
              <a:lnSpc>
                <a:spcPct val="120000"/>
              </a:lnSpc>
              <a:spcBef>
                <a:spcPct val="0"/>
              </a:spcBef>
            </a:pPr>
            <a:endParaRPr lang="en-US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marL="0" lvl="0" defTabSz="457200">
              <a:lnSpc>
                <a:spcPct val="120000"/>
              </a:lnSpc>
              <a:spcBef>
                <a:spcPct val="0"/>
              </a:spcBef>
            </a:pPr>
            <a:endParaRPr lang="en-US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06988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01B08DF-23D1-F408-6286-3518C95B67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08A38D-A8C2-21C6-7010-B92370CD5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Drainage – Ditches Only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C0E0485-19F3-A31C-FE4A-720452962024}"/>
              </a:ext>
            </a:extLst>
          </p:cNvPr>
          <p:cNvSpPr txBox="1"/>
          <p:nvPr/>
        </p:nvSpPr>
        <p:spPr>
          <a:xfrm>
            <a:off x="302762" y="2249652"/>
            <a:ext cx="8634204" cy="4375435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pPr lvl="0" algn="ctr" defTabSz="457200">
              <a:lnSpc>
                <a:spcPct val="120000"/>
              </a:lnSpc>
              <a:spcBef>
                <a:spcPct val="0"/>
              </a:spcBef>
            </a:pPr>
            <a:r>
              <a:rPr lang="en-US" sz="3200" b="1" i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“TOGETHER WE ARE BETTER”</a:t>
            </a:r>
          </a:p>
          <a:p>
            <a:pPr lvl="0" algn="ctr" defTabSz="457200">
              <a:lnSpc>
                <a:spcPct val="120000"/>
              </a:lnSpc>
              <a:spcBef>
                <a:spcPct val="0"/>
              </a:spcBef>
            </a:pPr>
            <a:endParaRPr lang="en-US" sz="1500" b="1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lvl="0" defTabSz="457200">
              <a:lnSpc>
                <a:spcPct val="120000"/>
              </a:lnSpc>
              <a:spcBef>
                <a:spcPct val="0"/>
              </a:spcBef>
            </a:pPr>
            <a:r>
              <a:rPr lang="en-US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May 1</a:t>
            </a:r>
            <a:r>
              <a:rPr lang="en-US" baseline="300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st</a:t>
            </a:r>
            <a:r>
              <a:rPr lang="en-US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– Beginning Balance – 	7</a:t>
            </a:r>
          </a:p>
          <a:p>
            <a:pPr lvl="0" defTabSz="457200">
              <a:lnSpc>
                <a:spcPct val="120000"/>
              </a:lnSpc>
              <a:spcBef>
                <a:spcPct val="0"/>
              </a:spcBef>
            </a:pPr>
            <a:r>
              <a:rPr lang="en-US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Additions						2</a:t>
            </a:r>
          </a:p>
          <a:p>
            <a:pPr lvl="0" defTabSz="457200">
              <a:lnSpc>
                <a:spcPct val="120000"/>
              </a:lnSpc>
              <a:spcBef>
                <a:spcPct val="0"/>
              </a:spcBef>
            </a:pPr>
            <a:r>
              <a:rPr lang="en-US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Resolved						</a:t>
            </a:r>
            <a:r>
              <a:rPr lang="en-US" u="sng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-5</a:t>
            </a:r>
          </a:p>
          <a:p>
            <a:pPr lvl="0" defTabSz="457200">
              <a:lnSpc>
                <a:spcPct val="120000"/>
              </a:lnSpc>
              <a:spcBef>
                <a:spcPct val="0"/>
              </a:spcBef>
            </a:pPr>
            <a:r>
              <a:rPr lang="en-US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Ending Balance					4</a:t>
            </a:r>
          </a:p>
          <a:p>
            <a:pPr lvl="0" defTabSz="457200">
              <a:lnSpc>
                <a:spcPct val="120000"/>
              </a:lnSpc>
              <a:spcBef>
                <a:spcPct val="0"/>
              </a:spcBef>
            </a:pPr>
            <a:r>
              <a:rPr lang="en-US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	    </a:t>
            </a:r>
          </a:p>
          <a:p>
            <a:pPr lvl="0" defTabSz="457200">
              <a:lnSpc>
                <a:spcPct val="120000"/>
              </a:lnSpc>
              <a:spcBef>
                <a:spcPct val="0"/>
              </a:spcBef>
            </a:pPr>
            <a:endParaRPr lang="en-US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lvl="0" defTabSz="457200">
              <a:lnSpc>
                <a:spcPct val="120000"/>
              </a:lnSpc>
              <a:spcBef>
                <a:spcPct val="0"/>
              </a:spcBef>
            </a:pPr>
            <a:r>
              <a:rPr lang="en-US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96 have been resolved since October 8, 2024</a:t>
            </a:r>
          </a:p>
          <a:p>
            <a:pPr marL="0" lvl="0" defTabSz="457200">
              <a:lnSpc>
                <a:spcPct val="120000"/>
              </a:lnSpc>
              <a:spcBef>
                <a:spcPct val="0"/>
              </a:spcBef>
            </a:pPr>
            <a:endParaRPr lang="en-US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4400398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1244125-7992-4A01-98A0-5A7AF00DD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b="1" u="sng" dirty="0">
                <a:solidFill>
                  <a:schemeClr val="tx1"/>
                </a:solidFill>
              </a:rPr>
              <a:t>CPI Violation Dashboard</a:t>
            </a:r>
            <a:br>
              <a:rPr lang="en-US" b="1" u="sng" dirty="0">
                <a:solidFill>
                  <a:schemeClr val="tx1"/>
                </a:solidFill>
              </a:rPr>
            </a:br>
            <a:r>
              <a:rPr lang="en-US" b="1" u="sng" dirty="0">
                <a:solidFill>
                  <a:schemeClr val="tx1"/>
                </a:solidFill>
              </a:rPr>
              <a:t>May</a:t>
            </a:r>
          </a:p>
        </p:txBody>
      </p:sp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5C0D99A1-EF5E-4757-A838-781C5A71FF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9781068"/>
              </p:ext>
            </p:extLst>
          </p:nvPr>
        </p:nvGraphicFramePr>
        <p:xfrm>
          <a:off x="109536" y="3091340"/>
          <a:ext cx="8847908" cy="9509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7832">
                  <a:extLst>
                    <a:ext uri="{9D8B030D-6E8A-4147-A177-3AD203B41FA5}">
                      <a16:colId xmlns:a16="http://schemas.microsoft.com/office/drawing/2014/main" val="497003325"/>
                    </a:ext>
                  </a:extLst>
                </a:gridCol>
                <a:gridCol w="2307832">
                  <a:extLst>
                    <a:ext uri="{9D8B030D-6E8A-4147-A177-3AD203B41FA5}">
                      <a16:colId xmlns:a16="http://schemas.microsoft.com/office/drawing/2014/main" val="1596258838"/>
                    </a:ext>
                  </a:extLst>
                </a:gridCol>
                <a:gridCol w="2479867">
                  <a:extLst>
                    <a:ext uri="{9D8B030D-6E8A-4147-A177-3AD203B41FA5}">
                      <a16:colId xmlns:a16="http://schemas.microsoft.com/office/drawing/2014/main" val="4124166728"/>
                    </a:ext>
                  </a:extLst>
                </a:gridCol>
                <a:gridCol w="1752377">
                  <a:extLst>
                    <a:ext uri="{9D8B030D-6E8A-4147-A177-3AD203B41FA5}">
                      <a16:colId xmlns:a16="http://schemas.microsoft.com/office/drawing/2014/main" val="2169824023"/>
                    </a:ext>
                  </a:extLst>
                </a:gridCol>
              </a:tblGrid>
              <a:tr h="342019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As of 5/1/25</a:t>
                      </a:r>
                      <a:endParaRPr lang="en-US" sz="1600" b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New Violations</a:t>
                      </a:r>
                      <a:endParaRPr lang="en-US" sz="1600" b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Closed Violations</a:t>
                      </a:r>
                      <a:endParaRPr lang="en-US" sz="1600" b="0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As of 5/31/25</a:t>
                      </a:r>
                      <a:endParaRPr lang="en-US" sz="1600" b="0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84583703"/>
                  </a:ext>
                </a:extLst>
              </a:tr>
              <a:tr h="608961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j-lt"/>
                        </a:rPr>
                        <a:t>355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j-lt"/>
                        </a:rPr>
                        <a:t>207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97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465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1243918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5BAD86D9-C03E-4A30-A454-1333AEBA4A40}"/>
              </a:ext>
            </a:extLst>
          </p:cNvPr>
          <p:cNvSpPr txBox="1"/>
          <p:nvPr/>
        </p:nvSpPr>
        <p:spPr>
          <a:xfrm>
            <a:off x="122598" y="2723080"/>
            <a:ext cx="3283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Violations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6545EED-5BDB-2387-3FB6-2B720D18D314}"/>
              </a:ext>
            </a:extLst>
          </p:cNvPr>
          <p:cNvSpPr txBox="1"/>
          <p:nvPr/>
        </p:nvSpPr>
        <p:spPr>
          <a:xfrm>
            <a:off x="122598" y="4509848"/>
            <a:ext cx="9144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defTabSz="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207 violations initiated in May:  78 maintenance/trash/debris; 25 grass;13 leaf maintenance/placement; 18 no permit;  11 signs; 3 trees; 59 miscellaneous</a:t>
            </a:r>
          </a:p>
          <a:p>
            <a:pPr marL="742950" lvl="1" indent="-285750" defTabSz="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Miscellaneous violations includes easements, permit expiration, screening, trailers, unregistered/junk vehicles, vehicle parking, and wire/metal fencing</a:t>
            </a:r>
          </a:p>
          <a:p>
            <a:pPr marL="285750" indent="-285750" defTabSz="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97 violations complied out; 465 remain open</a:t>
            </a:r>
          </a:p>
          <a:p>
            <a:pPr marL="742950" lvl="1" indent="-285750" defTabSz="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129 maintenance/trash/debris; 21 grass; 63 leaf maintenance/placement; 81 no permit;    11 signs; 9 trees; 151 miscellaneous</a:t>
            </a:r>
          </a:p>
          <a:p>
            <a:pPr marL="285750" indent="-285750" defTabSz="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102 of the 465 violations still open are in legal</a:t>
            </a:r>
          </a:p>
        </p:txBody>
      </p:sp>
    </p:spTree>
    <p:extLst>
      <p:ext uri="{BB962C8B-B14F-4D97-AF65-F5344CB8AC3E}">
        <p14:creationId xmlns:p14="http://schemas.microsoft.com/office/powerpoint/2010/main" val="15547114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1244125-7992-4A01-98A0-5A7AF00DD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b="1" u="sng" dirty="0">
                <a:solidFill>
                  <a:schemeClr val="tx1"/>
                </a:solidFill>
              </a:rPr>
              <a:t>Work Orders</a:t>
            </a:r>
            <a:br>
              <a:rPr lang="en-US" b="1" u="sng" dirty="0">
                <a:solidFill>
                  <a:schemeClr val="tx1"/>
                </a:solidFill>
              </a:rPr>
            </a:br>
            <a:r>
              <a:rPr lang="en-US" b="1" u="sng" dirty="0">
                <a:solidFill>
                  <a:schemeClr val="tx1"/>
                </a:solidFill>
              </a:rPr>
              <a:t>May</a:t>
            </a:r>
          </a:p>
        </p:txBody>
      </p:sp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5C0D99A1-EF5E-4757-A838-781C5A71FF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0984088"/>
              </p:ext>
            </p:extLst>
          </p:nvPr>
        </p:nvGraphicFramePr>
        <p:xfrm>
          <a:off x="571175" y="2521994"/>
          <a:ext cx="8046719" cy="14090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7722">
                  <a:extLst>
                    <a:ext uri="{9D8B030D-6E8A-4147-A177-3AD203B41FA5}">
                      <a16:colId xmlns:a16="http://schemas.microsoft.com/office/drawing/2014/main" val="497003325"/>
                    </a:ext>
                  </a:extLst>
                </a:gridCol>
                <a:gridCol w="2164411">
                  <a:extLst>
                    <a:ext uri="{9D8B030D-6E8A-4147-A177-3AD203B41FA5}">
                      <a16:colId xmlns:a16="http://schemas.microsoft.com/office/drawing/2014/main" val="1596258838"/>
                    </a:ext>
                  </a:extLst>
                </a:gridCol>
                <a:gridCol w="2204843">
                  <a:extLst>
                    <a:ext uri="{9D8B030D-6E8A-4147-A177-3AD203B41FA5}">
                      <a16:colId xmlns:a16="http://schemas.microsoft.com/office/drawing/2014/main" val="4124166728"/>
                    </a:ext>
                  </a:extLst>
                </a:gridCol>
                <a:gridCol w="1879743">
                  <a:extLst>
                    <a:ext uri="{9D8B030D-6E8A-4147-A177-3AD203B41FA5}">
                      <a16:colId xmlns:a16="http://schemas.microsoft.com/office/drawing/2014/main" val="2169824023"/>
                    </a:ext>
                  </a:extLst>
                </a:gridCol>
              </a:tblGrid>
              <a:tr h="342019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Open Work Orders as of 5/1/25</a:t>
                      </a:r>
                      <a:endParaRPr lang="en-US" sz="1600" b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New Work Orders</a:t>
                      </a:r>
                      <a:endParaRPr lang="en-US" sz="1600" b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Closed Work Orders</a:t>
                      </a:r>
                      <a:endParaRPr lang="en-US" sz="1600" b="0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Open Work Orders as of 5/31/25</a:t>
                      </a:r>
                      <a:endParaRPr lang="en-US" sz="1600" b="0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384583703"/>
                  </a:ext>
                </a:extLst>
              </a:tr>
              <a:tr h="608961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j-lt"/>
                        </a:rPr>
                        <a:t>144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j-lt"/>
                        </a:rPr>
                        <a:t>92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94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142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281243918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496AD777-9903-050C-60B7-A95C92E997D2}"/>
              </a:ext>
            </a:extLst>
          </p:cNvPr>
          <p:cNvSpPr txBox="1"/>
          <p:nvPr/>
        </p:nvSpPr>
        <p:spPr>
          <a:xfrm>
            <a:off x="1001195" y="4502597"/>
            <a:ext cx="733280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defTabSz="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92 work orders initiated in May:  9 bulkhead;  28 drainage;                                       24 grounds/landscaping; 4 roads; 1 signs; 26 general maintenance</a:t>
            </a:r>
          </a:p>
          <a:p>
            <a:pPr marL="285750" indent="-285750" defTabSz="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Majority still open in drainage (82):</a:t>
            </a:r>
          </a:p>
          <a:p>
            <a:pPr marL="742950" lvl="1" indent="-285750" defTabSz="4572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prstClr val="black"/>
                </a:solidFill>
                <a:latin typeface="Gill Sans MT" panose="020B0502020104020203"/>
              </a:rPr>
              <a:t>38 – over 30 days; 13 – over 60 days</a:t>
            </a:r>
          </a:p>
          <a:p>
            <a:pPr marL="1200150" lvl="2" indent="-285750" defTabSz="45720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  <a:latin typeface="Gill Sans MT" panose="020B0502020104020203"/>
              </a:rPr>
              <a:t>Average 1-4 work orders a day to complete depending upon severity</a:t>
            </a:r>
          </a:p>
        </p:txBody>
      </p:sp>
    </p:spTree>
    <p:extLst>
      <p:ext uri="{BB962C8B-B14F-4D97-AF65-F5344CB8AC3E}">
        <p14:creationId xmlns:p14="http://schemas.microsoft.com/office/powerpoint/2010/main" val="7082871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1244125-7992-4A01-98A0-5A7AF00DDC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7" y="139332"/>
            <a:ext cx="7524003" cy="1663343"/>
          </a:xfrm>
        </p:spPr>
        <p:txBody>
          <a:bodyPr>
            <a:noAutofit/>
          </a:bodyPr>
          <a:lstStyle/>
          <a:p>
            <a:pPr algn="ctr"/>
            <a:r>
              <a:rPr lang="en-US" u="sng" dirty="0">
                <a:solidFill>
                  <a:schemeClr val="tx1"/>
                </a:solidFill>
              </a:rPr>
              <a:t>Customer Service Dashboard</a:t>
            </a:r>
            <a:br>
              <a:rPr lang="en-US" b="0" u="sng" dirty="0">
                <a:solidFill>
                  <a:schemeClr val="tx1"/>
                </a:solidFill>
              </a:rPr>
            </a:br>
            <a:r>
              <a:rPr lang="en-US" sz="3200" b="0" u="sng" dirty="0">
                <a:solidFill>
                  <a:schemeClr val="tx1"/>
                </a:solidFill>
              </a:rPr>
              <a:t>(from info@oceanpines.org)</a:t>
            </a:r>
            <a:br>
              <a:rPr lang="en-US" sz="3200" b="0" u="sng" dirty="0">
                <a:solidFill>
                  <a:schemeClr val="tx1"/>
                </a:solidFill>
              </a:rPr>
            </a:br>
            <a:r>
              <a:rPr lang="en-US" u="sng" dirty="0">
                <a:solidFill>
                  <a:schemeClr val="tx1"/>
                </a:solidFill>
              </a:rPr>
              <a:t>May</a:t>
            </a:r>
          </a:p>
        </p:txBody>
      </p:sp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5C0D99A1-EF5E-4757-A838-781C5A71FF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2635314"/>
              </p:ext>
            </p:extLst>
          </p:nvPr>
        </p:nvGraphicFramePr>
        <p:xfrm>
          <a:off x="2159726" y="2125434"/>
          <a:ext cx="4977921" cy="25374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7906">
                  <a:extLst>
                    <a:ext uri="{9D8B030D-6E8A-4147-A177-3AD203B41FA5}">
                      <a16:colId xmlns:a16="http://schemas.microsoft.com/office/drawing/2014/main" val="160533530"/>
                    </a:ext>
                  </a:extLst>
                </a:gridCol>
                <a:gridCol w="2520015">
                  <a:extLst>
                    <a:ext uri="{9D8B030D-6E8A-4147-A177-3AD203B41FA5}">
                      <a16:colId xmlns:a16="http://schemas.microsoft.com/office/drawing/2014/main" val="2169824023"/>
                    </a:ext>
                  </a:extLst>
                </a:gridCol>
              </a:tblGrid>
              <a:tr h="227651">
                <a:tc>
                  <a:txBody>
                    <a:bodyPr/>
                    <a:lstStyle/>
                    <a:p>
                      <a:pPr algn="l"/>
                      <a:r>
                        <a:rPr lang="en-US" sz="1800" b="1" dirty="0">
                          <a:solidFill>
                            <a:schemeClr val="bg1"/>
                          </a:solidFill>
                        </a:rPr>
                        <a:t>Type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# Received – May</a:t>
                      </a:r>
                    </a:p>
                  </a:txBody>
                  <a:tcPr marL="68580" marR="68580" marT="34290" marB="34290" anchor="b"/>
                </a:tc>
                <a:extLst>
                  <a:ext uri="{0D108BD9-81ED-4DB2-BD59-A6C34878D82A}">
                    <a16:rowId xmlns:a16="http://schemas.microsoft.com/office/drawing/2014/main" val="2384583703"/>
                  </a:ext>
                </a:extLst>
              </a:tr>
              <a:tr h="250417"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Amenities</a:t>
                      </a:r>
                      <a:endParaRPr lang="en-US" sz="18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769008789"/>
                  </a:ext>
                </a:extLst>
              </a:tr>
              <a:tr h="250417"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CPI</a:t>
                      </a:r>
                      <a:endParaRPr lang="en-US" sz="18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958475169"/>
                  </a:ext>
                </a:extLst>
              </a:tr>
              <a:tr h="250417"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Drainage</a:t>
                      </a:r>
                      <a:endParaRPr lang="en-US" sz="18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924032667"/>
                  </a:ext>
                </a:extLst>
              </a:tr>
              <a:tr h="317588">
                <a:tc>
                  <a:txBody>
                    <a:bodyPr/>
                    <a:lstStyle/>
                    <a:p>
                      <a:pPr algn="l"/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</a:rPr>
                        <a:t>General </a:t>
                      </a:r>
                      <a:endParaRPr lang="en-US" sz="1800" b="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142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279019372"/>
                  </a:ext>
                </a:extLst>
              </a:tr>
              <a:tr h="250417"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Public Works</a:t>
                      </a:r>
                      <a:endParaRPr lang="en-US" sz="18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862857128"/>
                  </a:ext>
                </a:extLst>
              </a:tr>
              <a:tr h="250417"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chemeClr val="bg1"/>
                          </a:solidFill>
                        </a:rPr>
                        <a:t>TOTAL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223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802448314"/>
                  </a:ext>
                </a:extLst>
              </a:tr>
            </a:tbl>
          </a:graphicData>
        </a:graphic>
      </p:graphicFrame>
      <p:pic>
        <p:nvPicPr>
          <p:cNvPr id="5" name="Picture 2">
            <a:extLst>
              <a:ext uri="{FF2B5EF4-FFF2-40B4-BE49-F238E27FC236}">
                <a16:creationId xmlns:a16="http://schemas.microsoft.com/office/drawing/2014/main" id="{97C8FB9E-F9E1-9DA5-4E9C-7C66AD0CD3AF}"/>
              </a:ext>
            </a:extLst>
          </p:cNvPr>
          <p:cNvPicPr>
            <a:picLocks noChangeAspect="1" noChangeArrowheads="1"/>
          </p:cNvPicPr>
          <p:nvPr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0350" y="4802772"/>
            <a:ext cx="3708179" cy="195768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0B15BDF-5CC1-6289-CF86-E4690FB499B9}"/>
              </a:ext>
            </a:extLst>
          </p:cNvPr>
          <p:cNvSpPr txBox="1"/>
          <p:nvPr/>
        </p:nvSpPr>
        <p:spPr>
          <a:xfrm>
            <a:off x="181155" y="5029200"/>
            <a:ext cx="244990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NOTE</a:t>
            </a:r>
            <a:r>
              <a:rPr lang="en-US" sz="1200" dirty="0">
                <a:solidFill>
                  <a:schemeClr val="bg1"/>
                </a:solidFill>
              </a:rPr>
              <a:t>: </a:t>
            </a:r>
          </a:p>
          <a:p>
            <a:r>
              <a:rPr lang="en-US" sz="1200" dirty="0">
                <a:solidFill>
                  <a:schemeClr val="bg1"/>
                </a:solidFill>
              </a:rPr>
              <a:t>The General 142 covers everything other than the categories listed. For May, mostly smaller trash can container requests.</a:t>
            </a:r>
          </a:p>
          <a:p>
            <a:r>
              <a:rPr lang="en-US" sz="1200" dirty="0">
                <a:solidFill>
                  <a:schemeClr val="bg1"/>
                </a:solidFill>
              </a:rPr>
              <a:t>100% of the questions/issues have been resolved.</a:t>
            </a:r>
          </a:p>
        </p:txBody>
      </p:sp>
    </p:spTree>
    <p:extLst>
      <p:ext uri="{BB962C8B-B14F-4D97-AF65-F5344CB8AC3E}">
        <p14:creationId xmlns:p14="http://schemas.microsoft.com/office/powerpoint/2010/main" val="38163427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809998" y="3429000"/>
            <a:ext cx="7524003" cy="970450"/>
          </a:xfrm>
          <a:effectLst/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>
                <a:solidFill>
                  <a:schemeClr val="tx1"/>
                </a:solidFill>
                <a:cs typeface="+mj-cs"/>
              </a:rPr>
              <a:t>Financials</a:t>
            </a:r>
            <a:endParaRPr lang="en-US" sz="5400" dirty="0">
              <a:solidFill>
                <a:schemeClr val="tx1"/>
              </a:solidFill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3188675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4604" y="857250"/>
            <a:ext cx="5623560" cy="1028700"/>
          </a:xfrm>
        </p:spPr>
        <p:txBody>
          <a:bodyPr>
            <a:normAutofit/>
          </a:bodyPr>
          <a:lstStyle/>
          <a:p>
            <a:pPr algn="ctr"/>
            <a:r>
              <a:rPr lang="en-US" sz="2700" dirty="0">
                <a:latin typeface="Century Gothic" panose="020B0502020202020204" pitchFamily="34" charset="0"/>
              </a:rPr>
              <a:t>UNAUDITED</a:t>
            </a:r>
            <a:br>
              <a:rPr lang="en-US" sz="2700" dirty="0">
                <a:latin typeface="Century Gothic" panose="020B0502020202020204" pitchFamily="34" charset="0"/>
              </a:rPr>
            </a:br>
            <a:r>
              <a:rPr lang="en-US" sz="2700" dirty="0">
                <a:latin typeface="Franklin Gothic Medium" panose="020B0603020102020204" pitchFamily="34" charset="0"/>
              </a:rPr>
              <a:t>MAY 2025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E7C7B10-4A81-4165-B169-00151ED862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581AB91-4376-4A2F-90B9-785FF0C107E3}" type="datetime1">
              <a:rPr lang="en-US" sz="750">
                <a:solidFill>
                  <a:prstClr val="black">
                    <a:tint val="75000"/>
                  </a:prstClr>
                </a:solidFill>
                <a:latin typeface="Gill Sans MT" panose="020B0502020104020203"/>
              </a:rPr>
              <a:pPr>
                <a:defRPr/>
              </a:pPr>
              <a:t>7/1/2025</a:t>
            </a:fld>
            <a:endParaRPr lang="en-US" sz="750">
              <a:solidFill>
                <a:prstClr val="black">
                  <a:tint val="75000"/>
                </a:prstClr>
              </a:solidFill>
              <a:latin typeface="Gill Sans MT" panose="020B0502020104020203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6A069AC-E94D-40E5-9EDF-5E65AB9AC418}"/>
              </a:ext>
            </a:extLst>
          </p:cNvPr>
          <p:cNvCxnSpPr>
            <a:cxnSpLocks/>
          </p:cNvCxnSpPr>
          <p:nvPr/>
        </p:nvCxnSpPr>
        <p:spPr>
          <a:xfrm>
            <a:off x="5728681" y="6961373"/>
            <a:ext cx="663800" cy="0"/>
          </a:xfrm>
          <a:prstGeom prst="line">
            <a:avLst/>
          </a:prstGeom>
          <a:ln w="38100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9BB0CDF-5ABB-387D-8A08-0F31CC442672}"/>
              </a:ext>
            </a:extLst>
          </p:cNvPr>
          <p:cNvCxnSpPr>
            <a:cxnSpLocks/>
          </p:cNvCxnSpPr>
          <p:nvPr/>
        </p:nvCxnSpPr>
        <p:spPr>
          <a:xfrm>
            <a:off x="5728681" y="5806701"/>
            <a:ext cx="663800" cy="0"/>
          </a:xfrm>
          <a:prstGeom prst="line">
            <a:avLst/>
          </a:prstGeom>
          <a:ln w="15875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5EC5F070-1CFE-6F3B-AC01-B75EE67FBBB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08560" y="2270825"/>
          <a:ext cx="4363640" cy="35444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4102249" imgH="3727463" progId="Excel.Sheet.12">
                  <p:embed/>
                </p:oleObj>
              </mc:Choice>
              <mc:Fallback>
                <p:oleObj name="Worksheet" r:id="rId2" imgW="4102249" imgH="3727463" progId="Excel.Sheet.12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5EC5F070-1CFE-6F3B-AC01-B75EE67FBBB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808560" y="2270825"/>
                        <a:ext cx="4363640" cy="35444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61431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004C8E-759C-4538-9575-26595E557F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746" y="1102927"/>
            <a:ext cx="5986328" cy="868748"/>
          </a:xfrm>
        </p:spPr>
        <p:txBody>
          <a:bodyPr>
            <a:noAutofit/>
          </a:bodyPr>
          <a:lstStyle/>
          <a:p>
            <a:pPr algn="ctr"/>
            <a:r>
              <a:rPr lang="en-US" sz="2700" dirty="0">
                <a:latin typeface="Franklin Gothic Medium" panose="020B0603020102020204" pitchFamily="34" charset="0"/>
              </a:rPr>
              <a:t>UNAUDITED RESERVES </a:t>
            </a:r>
            <a:br>
              <a:rPr lang="en-US" sz="2700" dirty="0">
                <a:latin typeface="Franklin Gothic Medium" panose="020B0603020102020204" pitchFamily="34" charset="0"/>
              </a:rPr>
            </a:br>
            <a:r>
              <a:rPr lang="en-US" sz="2700" dirty="0">
                <a:latin typeface="Franklin Gothic Medium" panose="020B0603020102020204" pitchFamily="34" charset="0"/>
              </a:rPr>
              <a:t>MAY 2025 ($ MILLIONS)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6339740-C4C2-4E66-9638-BF57A372FE54}"/>
              </a:ext>
            </a:extLst>
          </p:cNvPr>
          <p:cNvGraphicFramePr>
            <a:graphicFrameLocks noGrp="1"/>
          </p:cNvGraphicFramePr>
          <p:nvPr/>
        </p:nvGraphicFramePr>
        <p:xfrm>
          <a:off x="1214845" y="2242727"/>
          <a:ext cx="6957606" cy="34176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2835">
                  <a:extLst>
                    <a:ext uri="{9D8B030D-6E8A-4147-A177-3AD203B41FA5}">
                      <a16:colId xmlns:a16="http://schemas.microsoft.com/office/drawing/2014/main" val="1394482498"/>
                    </a:ext>
                  </a:extLst>
                </a:gridCol>
                <a:gridCol w="924699">
                  <a:extLst>
                    <a:ext uri="{9D8B030D-6E8A-4147-A177-3AD203B41FA5}">
                      <a16:colId xmlns:a16="http://schemas.microsoft.com/office/drawing/2014/main" val="3016120161"/>
                    </a:ext>
                  </a:extLst>
                </a:gridCol>
                <a:gridCol w="1071586">
                  <a:extLst>
                    <a:ext uri="{9D8B030D-6E8A-4147-A177-3AD203B41FA5}">
                      <a16:colId xmlns:a16="http://schemas.microsoft.com/office/drawing/2014/main" val="3864248913"/>
                    </a:ext>
                  </a:extLst>
                </a:gridCol>
                <a:gridCol w="958257">
                  <a:extLst>
                    <a:ext uri="{9D8B030D-6E8A-4147-A177-3AD203B41FA5}">
                      <a16:colId xmlns:a16="http://schemas.microsoft.com/office/drawing/2014/main" val="963910479"/>
                    </a:ext>
                  </a:extLst>
                </a:gridCol>
                <a:gridCol w="918641">
                  <a:extLst>
                    <a:ext uri="{9D8B030D-6E8A-4147-A177-3AD203B41FA5}">
                      <a16:colId xmlns:a16="http://schemas.microsoft.com/office/drawing/2014/main" val="2806363114"/>
                    </a:ext>
                  </a:extLst>
                </a:gridCol>
                <a:gridCol w="779335">
                  <a:extLst>
                    <a:ext uri="{9D8B030D-6E8A-4147-A177-3AD203B41FA5}">
                      <a16:colId xmlns:a16="http://schemas.microsoft.com/office/drawing/2014/main" val="2625739660"/>
                    </a:ext>
                  </a:extLst>
                </a:gridCol>
                <a:gridCol w="602253">
                  <a:extLst>
                    <a:ext uri="{9D8B030D-6E8A-4147-A177-3AD203B41FA5}">
                      <a16:colId xmlns:a16="http://schemas.microsoft.com/office/drawing/2014/main" val="2085935011"/>
                    </a:ext>
                  </a:extLst>
                </a:gridCol>
              </a:tblGrid>
              <a:tr h="640147">
                <a:tc>
                  <a:txBody>
                    <a:bodyPr/>
                    <a:lstStyle/>
                    <a:p>
                      <a:endParaRPr lang="en-US" sz="1400" dirty="0">
                        <a:latin typeface="Franklin Gothic Medium" panose="020B0603020102020204" pitchFamily="34" charset="0"/>
                      </a:endParaRPr>
                    </a:p>
                  </a:txBody>
                  <a:tcPr marL="51435" marR="51435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Franklin Gothic Medium" panose="020B0603020102020204" pitchFamily="34" charset="0"/>
                        </a:rPr>
                        <a:t>General Replace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Franklin Gothic Medium" panose="020B0603020102020204" pitchFamily="34" charset="0"/>
                        </a:rPr>
                        <a:t>Bulkheads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Franklin Gothic Medium" panose="020B0603020102020204" pitchFamily="34" charset="0"/>
                        </a:rPr>
                        <a:t>Roads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Franklin Gothic Medium" panose="020B0603020102020204" pitchFamily="34" charset="0"/>
                        </a:rPr>
                        <a:t>Drainage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Franklin Gothic Medium" panose="020B0603020102020204" pitchFamily="34" charset="0"/>
                        </a:rPr>
                        <a:t>New Capital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Franklin Gothic Medium" panose="020B0603020102020204" pitchFamily="34" charset="0"/>
                        </a:rPr>
                        <a:t>Total</a:t>
                      </a:r>
                    </a:p>
                  </a:txBody>
                  <a:tcPr marL="51435" marR="51435" marT="34290" marB="34290" anchor="ctr"/>
                </a:tc>
                <a:extLst>
                  <a:ext uri="{0D108BD9-81ED-4DB2-BD59-A6C34878D82A}">
                    <a16:rowId xmlns:a16="http://schemas.microsoft.com/office/drawing/2014/main" val="3190847527"/>
                  </a:ext>
                </a:extLst>
              </a:tr>
              <a:tr h="308610">
                <a:tc>
                  <a:txBody>
                    <a:bodyPr/>
                    <a:lstStyle/>
                    <a:p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4/30/25 Balance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$4.7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 $0.2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$1.1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$0.2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$0.0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$6.2</a:t>
                      </a:r>
                    </a:p>
                  </a:txBody>
                  <a:tcPr marL="51435" marR="51435" marT="34290" marB="34290" anchor="ctr"/>
                </a:tc>
                <a:extLst>
                  <a:ext uri="{0D108BD9-81ED-4DB2-BD59-A6C34878D82A}">
                    <a16:rowId xmlns:a16="http://schemas.microsoft.com/office/drawing/2014/main" val="2939790926"/>
                  </a:ext>
                </a:extLst>
              </a:tr>
              <a:tr h="617220"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Contributions/</a:t>
                      </a:r>
                    </a:p>
                    <a:p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Interest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1.9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 1.0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-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-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0.1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3.0</a:t>
                      </a:r>
                    </a:p>
                  </a:txBody>
                  <a:tcPr marL="51435" marR="51435" marT="34290" marB="34290" anchor="ctr"/>
                </a:tc>
                <a:extLst>
                  <a:ext uri="{0D108BD9-81ED-4DB2-BD59-A6C34878D82A}">
                    <a16:rowId xmlns:a16="http://schemas.microsoft.com/office/drawing/2014/main" val="823467776"/>
                  </a:ext>
                </a:extLst>
              </a:tr>
              <a:tr h="308610"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Casino Funds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-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-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0.2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0.3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-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0.5</a:t>
                      </a:r>
                    </a:p>
                  </a:txBody>
                  <a:tcPr marL="51435" marR="51435" marT="34290" marB="34290" anchor="ctr"/>
                </a:tc>
                <a:extLst>
                  <a:ext uri="{0D108BD9-81ED-4DB2-BD59-A6C34878D82A}">
                    <a16:rowId xmlns:a16="http://schemas.microsoft.com/office/drawing/2014/main" val="3199560772"/>
                  </a:ext>
                </a:extLst>
              </a:tr>
              <a:tr h="308610"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Transfer (Spend)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(0.5)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-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(0.1)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-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-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(0.6)</a:t>
                      </a:r>
                    </a:p>
                  </a:txBody>
                  <a:tcPr marL="51435" marR="51435" marT="34290" marB="34290" anchor="ctr"/>
                </a:tc>
                <a:extLst>
                  <a:ext uri="{0D108BD9-81ED-4DB2-BD59-A6C34878D82A}">
                    <a16:rowId xmlns:a16="http://schemas.microsoft.com/office/drawing/2014/main" val="2918661611"/>
                  </a:ext>
                </a:extLst>
              </a:tr>
              <a:tr h="308610">
                <a:tc>
                  <a:txBody>
                    <a:bodyPr/>
                    <a:lstStyle/>
                    <a:p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5/31/25 Balance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$6.1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$1.2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$1.2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$0.5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$0.1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$9.1</a:t>
                      </a:r>
                    </a:p>
                  </a:txBody>
                  <a:tcPr marL="51435" marR="51435" marT="34290" marB="34290" anchor="ctr"/>
                </a:tc>
                <a:extLst>
                  <a:ext uri="{0D108BD9-81ED-4DB2-BD59-A6C34878D82A}">
                    <a16:rowId xmlns:a16="http://schemas.microsoft.com/office/drawing/2014/main" val="1901422235"/>
                  </a:ext>
                </a:extLst>
              </a:tr>
              <a:tr h="308610">
                <a:tc>
                  <a:txBody>
                    <a:bodyPr/>
                    <a:lstStyle/>
                    <a:p>
                      <a:pPr lvl="0"/>
                      <a:r>
                        <a:rPr lang="en-US" sz="1500" b="0" dirty="0">
                          <a:latin typeface="Franklin Gothic Medium" panose="020B0603020102020204" pitchFamily="34" charset="0"/>
                        </a:rPr>
                        <a:t>   FY26 Est. Spend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0" dirty="0">
                          <a:latin typeface="Franklin Gothic Medium" panose="020B0603020102020204" pitchFamily="34" charset="0"/>
                        </a:rPr>
                        <a:t>(1.1)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0" dirty="0">
                          <a:latin typeface="Franklin Gothic Medium" panose="020B0603020102020204" pitchFamily="34" charset="0"/>
                        </a:rPr>
                        <a:t>(1.2)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0" dirty="0">
                          <a:latin typeface="Franklin Gothic Medium" panose="020B0603020102020204" pitchFamily="34" charset="0"/>
                        </a:rPr>
                        <a:t>(0.2)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0" dirty="0">
                          <a:latin typeface="Franklin Gothic Medium" panose="020B0603020102020204" pitchFamily="34" charset="0"/>
                        </a:rPr>
                        <a:t>(0.2)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0" dirty="0">
                          <a:latin typeface="Franklin Gothic Medium" panose="020B0603020102020204" pitchFamily="34" charset="0"/>
                        </a:rPr>
                        <a:t>(0.1)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0" dirty="0">
                          <a:latin typeface="Franklin Gothic Medium" panose="020B0603020102020204" pitchFamily="34" charset="0"/>
                        </a:rPr>
                        <a:t>(2.8)</a:t>
                      </a:r>
                    </a:p>
                  </a:txBody>
                  <a:tcPr marL="51435" marR="51435" marT="34290" marB="34290" anchor="ctr"/>
                </a:tc>
                <a:extLst>
                  <a:ext uri="{0D108BD9-81ED-4DB2-BD59-A6C34878D82A}">
                    <a16:rowId xmlns:a16="http://schemas.microsoft.com/office/drawing/2014/main" val="1914675232"/>
                  </a:ext>
                </a:extLst>
              </a:tr>
              <a:tr h="308610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Franklin Gothic Medium" panose="020B0603020102020204" pitchFamily="34" charset="0"/>
                        </a:rPr>
                        <a:t>   Est. FD Costs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0" dirty="0">
                          <a:latin typeface="Franklin Gothic Medium" panose="020B0603020102020204" pitchFamily="34" charset="0"/>
                        </a:rPr>
                        <a:t>(1.7)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0" dirty="0">
                          <a:latin typeface="Franklin Gothic Medium" panose="020B0603020102020204" pitchFamily="34" charset="0"/>
                        </a:rPr>
                        <a:t>-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0" dirty="0">
                          <a:latin typeface="Franklin Gothic Medium" panose="020B0603020102020204" pitchFamily="34" charset="0"/>
                        </a:rPr>
                        <a:t>-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0" dirty="0">
                          <a:latin typeface="Franklin Gothic Medium" panose="020B0603020102020204" pitchFamily="34" charset="0"/>
                        </a:rPr>
                        <a:t>-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0" dirty="0">
                          <a:latin typeface="Franklin Gothic Medium" panose="020B0603020102020204" pitchFamily="34" charset="0"/>
                        </a:rPr>
                        <a:t>-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0" dirty="0">
                          <a:latin typeface="Franklin Gothic Medium" panose="020B0603020102020204" pitchFamily="34" charset="0"/>
                        </a:rPr>
                        <a:t>(1.7)</a:t>
                      </a:r>
                    </a:p>
                  </a:txBody>
                  <a:tcPr marL="51435" marR="51435" marT="34290" marB="34290" anchor="ctr"/>
                </a:tc>
                <a:extLst>
                  <a:ext uri="{0D108BD9-81ED-4DB2-BD59-A6C34878D82A}">
                    <a16:rowId xmlns:a16="http://schemas.microsoft.com/office/drawing/2014/main" val="3617563573"/>
                  </a:ext>
                </a:extLst>
              </a:tr>
              <a:tr h="308610">
                <a:tc>
                  <a:txBody>
                    <a:bodyPr/>
                    <a:lstStyle/>
                    <a:p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4/30/26 Est. Bal.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$3.3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-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$1.0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$0.3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-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$4.6</a:t>
                      </a:r>
                    </a:p>
                  </a:txBody>
                  <a:tcPr marL="51435" marR="51435" marT="34290" marB="34290" anchor="ctr"/>
                </a:tc>
                <a:extLst>
                  <a:ext uri="{0D108BD9-81ED-4DB2-BD59-A6C34878D82A}">
                    <a16:rowId xmlns:a16="http://schemas.microsoft.com/office/drawing/2014/main" val="40766823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2356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5104351" y="2991987"/>
            <a:ext cx="2335109" cy="1780887"/>
          </a:xfrm>
        </p:spPr>
        <p:txBody>
          <a:bodyPr vert="horz" lIns="68580" tIns="34290" rIns="68580" bIns="0" rtlCol="0" anchor="b">
            <a:normAutofit/>
          </a:bodyPr>
          <a:lstStyle/>
          <a:p>
            <a:pPr defTabSz="685800"/>
            <a:r>
              <a:rPr lang="en-US" sz="2700" dirty="0">
                <a:solidFill>
                  <a:schemeClr val="bg1"/>
                </a:solidFill>
              </a:rPr>
              <a:t>Treasurer’s Report - </a:t>
            </a:r>
            <a:br>
              <a:rPr lang="en-US" sz="2700" dirty="0">
                <a:solidFill>
                  <a:schemeClr val="bg1"/>
                </a:solidFill>
              </a:rPr>
            </a:br>
            <a:r>
              <a:rPr lang="en-US" sz="2700" dirty="0">
                <a:solidFill>
                  <a:schemeClr val="bg1"/>
                </a:solidFill>
              </a:rPr>
              <a:t>Monica Rakowski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3617803-0051-4A79-B7E2-BA5BD7564C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2903" y="2603000"/>
            <a:ext cx="2790249" cy="2558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7704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EFF842A-92F4-4637-B96B-ABE0E1852D76}"/>
              </a:ext>
            </a:extLst>
          </p:cNvPr>
          <p:cNvSpPr txBox="1"/>
          <p:nvPr/>
        </p:nvSpPr>
        <p:spPr>
          <a:xfrm>
            <a:off x="1598625" y="1192641"/>
            <a:ext cx="5946749" cy="727838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450"/>
              </a:spcAft>
              <a:defRPr/>
            </a:pPr>
            <a:r>
              <a:rPr lang="en-US" sz="1875" b="1" dirty="0">
                <a:solidFill>
                  <a:prstClr val="black"/>
                </a:solidFill>
                <a:latin typeface="Calibri Light" panose="020F0302020204030204"/>
              </a:rPr>
              <a:t>Cash &amp; Short-Term Investments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450"/>
              </a:spcAft>
              <a:defRPr/>
            </a:pPr>
            <a:r>
              <a:rPr lang="en-US" sz="1875" b="1" u="sng" dirty="0">
                <a:solidFill>
                  <a:prstClr val="black"/>
                </a:solidFill>
                <a:latin typeface="Calibri Light" panose="020F0302020204030204"/>
              </a:rPr>
              <a:t>Unaudited Month of May</a:t>
            </a:r>
            <a:endParaRPr lang="en-US" sz="1875" b="1" dirty="0">
              <a:solidFill>
                <a:srgbClr val="FEFEFE"/>
              </a:solidFill>
              <a:latin typeface="Calibri Light" panose="020F0302020204030204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303081" y="2118904"/>
            <a:ext cx="3536708" cy="3223260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marL="349250" indent="-34925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2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6837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63650" indent="-295275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4622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342900">
              <a:lnSpc>
                <a:spcPct val="90000"/>
              </a:lnSpc>
              <a:spcBef>
                <a:spcPct val="20000"/>
              </a:spcBef>
              <a:spcAft>
                <a:spcPts val="450"/>
              </a:spcAft>
              <a:buClr>
                <a:srgbClr val="00C6BB">
                  <a:lumMod val="75000"/>
                </a:srgbClr>
              </a:buClr>
              <a:buFont typeface="Wingdings 2" charset="2"/>
              <a:buChar char=""/>
              <a:defRPr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As of May 31, 2025, the Association had Approximately (~) $20.9M in Cash</a:t>
            </a:r>
          </a:p>
          <a:p>
            <a:pPr lvl="1" defTabSz="342900">
              <a:lnSpc>
                <a:spcPct val="90000"/>
              </a:lnSpc>
              <a:spcBef>
                <a:spcPct val="20000"/>
              </a:spcBef>
              <a:spcAft>
                <a:spcPts val="450"/>
              </a:spcAft>
              <a:buClr>
                <a:srgbClr val="00C6BB">
                  <a:lumMod val="75000"/>
                </a:srgbClr>
              </a:buClr>
              <a:buFont typeface="Wingdings 2" charset="2"/>
              <a:buChar char=""/>
              <a:defRPr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Cash Increased ~ $1.7M from the Same Time Period Last Year</a:t>
            </a:r>
          </a:p>
          <a:p>
            <a:pPr lvl="1" defTabSz="342900">
              <a:lnSpc>
                <a:spcPct val="90000"/>
              </a:lnSpc>
              <a:spcBef>
                <a:spcPct val="20000"/>
              </a:spcBef>
              <a:spcAft>
                <a:spcPts val="450"/>
              </a:spcAft>
              <a:buClr>
                <a:srgbClr val="00C6BB">
                  <a:lumMod val="75000"/>
                </a:srgbClr>
              </a:buClr>
              <a:buFont typeface="Wingdings 2" charset="2"/>
              <a:buChar char=""/>
              <a:defRPr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Cash Increased ~ $3.2M from April 2025</a:t>
            </a:r>
          </a:p>
          <a:p>
            <a:pPr lvl="1" defTabSz="342900">
              <a:lnSpc>
                <a:spcPct val="90000"/>
              </a:lnSpc>
              <a:spcBef>
                <a:spcPct val="20000"/>
              </a:spcBef>
              <a:spcAft>
                <a:spcPts val="450"/>
              </a:spcAft>
              <a:buClr>
                <a:srgbClr val="00C6BB">
                  <a:lumMod val="75000"/>
                </a:srgbClr>
              </a:buClr>
              <a:buFont typeface="Wingdings 2" charset="2"/>
              <a:buChar char=""/>
              <a:defRPr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$8.8M Invested in CDAR’s</a:t>
            </a:r>
          </a:p>
          <a:p>
            <a:pPr lvl="1" defTabSz="342900">
              <a:lnSpc>
                <a:spcPct val="90000"/>
              </a:lnSpc>
              <a:spcBef>
                <a:spcPct val="20000"/>
              </a:spcBef>
              <a:spcAft>
                <a:spcPts val="450"/>
              </a:spcAft>
              <a:buClr>
                <a:srgbClr val="00C6BB">
                  <a:lumMod val="75000"/>
                </a:srgbClr>
              </a:buClr>
              <a:buFont typeface="Wingdings 2" charset="2"/>
              <a:buChar char=""/>
              <a:defRPr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$53K in Interest Income Recognized for the Month</a:t>
            </a:r>
          </a:p>
          <a:p>
            <a:pPr lvl="1" defTabSz="342900">
              <a:lnSpc>
                <a:spcPct val="90000"/>
              </a:lnSpc>
              <a:spcBef>
                <a:spcPct val="20000"/>
              </a:spcBef>
              <a:spcAft>
                <a:spcPts val="450"/>
              </a:spcAft>
              <a:buClr>
                <a:srgbClr val="00C6BB">
                  <a:lumMod val="75000"/>
                </a:srgbClr>
              </a:buClr>
              <a:buFont typeface="Wingdings 2" charset="2"/>
              <a:buChar char=""/>
              <a:defRPr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Remaining $12.1M in Insured Cash Sweep, Treasury Bills, Money Market and Other Operating Accounts (Diversified Between 2 Local Banks)</a:t>
            </a:r>
          </a:p>
        </p:txBody>
      </p:sp>
      <p:pic>
        <p:nvPicPr>
          <p:cNvPr id="8" name="Graphic 7" descr="Dollar">
            <a:extLst>
              <a:ext uri="{FF2B5EF4-FFF2-40B4-BE49-F238E27FC236}">
                <a16:creationId xmlns:a16="http://schemas.microsoft.com/office/drawing/2014/main" id="{4FEA77A1-BF0C-4E09-BE54-FF8A202F69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53666" y="2452005"/>
            <a:ext cx="2787254" cy="2787254"/>
          </a:xfrm>
          <a:prstGeom prst="roundRect">
            <a:avLst>
              <a:gd name="adj" fmla="val 3876"/>
            </a:avLst>
          </a:prstGeom>
          <a:ln>
            <a:solidFill>
              <a:schemeClr val="accent1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3291944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6">
            <a:extLst>
              <a:ext uri="{FF2B5EF4-FFF2-40B4-BE49-F238E27FC236}">
                <a16:creationId xmlns:a16="http://schemas.microsoft.com/office/drawing/2014/main" id="{8775F366-526C-4C42-8931-696FFE8AA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-3175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6="http://schemas.microsoft.com/office/drawing/2014/main"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FE8DED1-24FF-4A79-873B-ECE3ABE730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0AA6A048-501A-4387-906B-B8A8543E7B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819" y="643467"/>
            <a:ext cx="8188361" cy="5571066"/>
          </a:xfrm>
          <a:custGeom>
            <a:avLst/>
            <a:gdLst>
              <a:gd name="connsiteX0" fmla="*/ 195712 w 10917814"/>
              <a:gd name="connsiteY0" fmla="*/ 0 h 5571066"/>
              <a:gd name="connsiteX1" fmla="*/ 5062165 w 10917814"/>
              <a:gd name="connsiteY1" fmla="*/ 0 h 5571066"/>
              <a:gd name="connsiteX2" fmla="*/ 5419638 w 10917814"/>
              <a:gd name="connsiteY2" fmla="*/ 268105 h 5571066"/>
              <a:gd name="connsiteX3" fmla="*/ 5428105 w 10917814"/>
              <a:gd name="connsiteY3" fmla="*/ 271280 h 5571066"/>
              <a:gd name="connsiteX4" fmla="*/ 5440804 w 10917814"/>
              <a:gd name="connsiteY4" fmla="*/ 276043 h 5571066"/>
              <a:gd name="connsiteX5" fmla="*/ 5453505 w 10917814"/>
              <a:gd name="connsiteY5" fmla="*/ 280805 h 5571066"/>
              <a:gd name="connsiteX6" fmla="*/ 5464088 w 10917814"/>
              <a:gd name="connsiteY6" fmla="*/ 280805 h 5571066"/>
              <a:gd name="connsiteX7" fmla="*/ 5476788 w 10917814"/>
              <a:gd name="connsiteY7" fmla="*/ 280805 h 5571066"/>
              <a:gd name="connsiteX8" fmla="*/ 5487371 w 10917814"/>
              <a:gd name="connsiteY8" fmla="*/ 276043 h 5571066"/>
              <a:gd name="connsiteX9" fmla="*/ 5500071 w 10917814"/>
              <a:gd name="connsiteY9" fmla="*/ 271280 h 5571066"/>
              <a:gd name="connsiteX10" fmla="*/ 5508538 w 10917814"/>
              <a:gd name="connsiteY10" fmla="*/ 268105 h 5571066"/>
              <a:gd name="connsiteX11" fmla="*/ 5866011 w 10917814"/>
              <a:gd name="connsiteY11" fmla="*/ 0 h 5571066"/>
              <a:gd name="connsiteX12" fmla="*/ 10722102 w 10917814"/>
              <a:gd name="connsiteY12" fmla="*/ 0 h 5571066"/>
              <a:gd name="connsiteX13" fmla="*/ 10917814 w 10917814"/>
              <a:gd name="connsiteY13" fmla="*/ 195712 h 5571066"/>
              <a:gd name="connsiteX14" fmla="*/ 10917814 w 10917814"/>
              <a:gd name="connsiteY14" fmla="*/ 5375354 h 5571066"/>
              <a:gd name="connsiteX15" fmla="*/ 10722102 w 10917814"/>
              <a:gd name="connsiteY15" fmla="*/ 5571066 h 5571066"/>
              <a:gd name="connsiteX16" fmla="*/ 195712 w 10917814"/>
              <a:gd name="connsiteY16" fmla="*/ 5571066 h 5571066"/>
              <a:gd name="connsiteX17" fmla="*/ 0 w 10917814"/>
              <a:gd name="connsiteY17" fmla="*/ 5375354 h 5571066"/>
              <a:gd name="connsiteX18" fmla="*/ 0 w 10917814"/>
              <a:gd name="connsiteY18" fmla="*/ 195712 h 5571066"/>
              <a:gd name="connsiteX19" fmla="*/ 195712 w 10917814"/>
              <a:gd name="connsiteY19" fmla="*/ 0 h 5571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0917814" h="5571066">
                <a:moveTo>
                  <a:pt x="195712" y="0"/>
                </a:moveTo>
                <a:lnTo>
                  <a:pt x="5062165" y="0"/>
                </a:lnTo>
                <a:lnTo>
                  <a:pt x="5419638" y="268105"/>
                </a:lnTo>
                <a:lnTo>
                  <a:pt x="5428105" y="271280"/>
                </a:lnTo>
                <a:lnTo>
                  <a:pt x="5440804" y="276043"/>
                </a:lnTo>
                <a:lnTo>
                  <a:pt x="5453505" y="280805"/>
                </a:lnTo>
                <a:lnTo>
                  <a:pt x="5464088" y="280805"/>
                </a:lnTo>
                <a:lnTo>
                  <a:pt x="5476788" y="280805"/>
                </a:lnTo>
                <a:lnTo>
                  <a:pt x="5487371" y="276043"/>
                </a:lnTo>
                <a:lnTo>
                  <a:pt x="5500071" y="271280"/>
                </a:lnTo>
                <a:lnTo>
                  <a:pt x="5508538" y="268105"/>
                </a:lnTo>
                <a:lnTo>
                  <a:pt x="5866011" y="0"/>
                </a:lnTo>
                <a:lnTo>
                  <a:pt x="10722102" y="0"/>
                </a:lnTo>
                <a:cubicBezTo>
                  <a:pt x="10830191" y="0"/>
                  <a:pt x="10917814" y="87623"/>
                  <a:pt x="10917814" y="195712"/>
                </a:cubicBezTo>
                <a:lnTo>
                  <a:pt x="10917814" y="5375354"/>
                </a:lnTo>
                <a:cubicBezTo>
                  <a:pt x="10917814" y="5483443"/>
                  <a:pt x="10830191" y="5571066"/>
                  <a:pt x="10722102" y="5571066"/>
                </a:cubicBezTo>
                <a:lnTo>
                  <a:pt x="195712" y="5571066"/>
                </a:lnTo>
                <a:cubicBezTo>
                  <a:pt x="87623" y="5571066"/>
                  <a:pt x="0" y="5483443"/>
                  <a:pt x="0" y="5375354"/>
                </a:cubicBezTo>
                <a:lnTo>
                  <a:pt x="0" y="195712"/>
                </a:lnTo>
                <a:cubicBezTo>
                  <a:pt x="0" y="87623"/>
                  <a:pt x="87623" y="0"/>
                  <a:pt x="195712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DA06C59-3F02-F27D-BA1E-8E9684FDB7F5}"/>
              </a:ext>
            </a:extLst>
          </p:cNvPr>
          <p:cNvSpPr txBox="1"/>
          <p:nvPr/>
        </p:nvSpPr>
        <p:spPr>
          <a:xfrm>
            <a:off x="639192" y="949234"/>
            <a:ext cx="7647501" cy="5190309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pPr marL="0" lvl="0" defTabSz="457200">
              <a:lnSpc>
                <a:spcPct val="120000"/>
              </a:lnSpc>
              <a:spcBef>
                <a:spcPct val="0"/>
              </a:spcBef>
            </a:pPr>
            <a:r>
              <a:rPr lang="en-US" sz="2000" b="1" u="sng" dirty="0">
                <a:latin typeface="+mj-lt"/>
                <a:ea typeface="+mj-ea"/>
                <a:cs typeface="+mj-cs"/>
              </a:rPr>
              <a:t>Initiatives</a:t>
            </a:r>
            <a:endParaRPr lang="en-US" sz="2000" dirty="0">
              <a:latin typeface="+mj-lt"/>
              <a:ea typeface="+mj-ea"/>
              <a:cs typeface="+mj-cs"/>
            </a:endParaRPr>
          </a:p>
          <a:p>
            <a:pPr marL="461963" lvl="1" indent="-230188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j-lt"/>
                <a:ea typeface="+mj-ea"/>
                <a:cs typeface="+mj-cs"/>
              </a:rPr>
              <a:t>Bocce Ball Courts</a:t>
            </a:r>
          </a:p>
          <a:p>
            <a:pPr marL="461963" lvl="1" indent="-230188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j-lt"/>
                <a:ea typeface="+mj-ea"/>
                <a:cs typeface="+mj-cs"/>
              </a:rPr>
              <a:t>OPVFD Firehouse</a:t>
            </a:r>
          </a:p>
          <a:p>
            <a:pPr marL="517525" lvl="1" indent="-285750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pc="0" baseline="0" dirty="0">
                <a:latin typeface="+mj-lt"/>
                <a:ea typeface="+mj-ea"/>
                <a:cs typeface="+mj-cs"/>
              </a:rPr>
              <a:t>Cell Tower</a:t>
            </a:r>
          </a:p>
          <a:p>
            <a:pPr marL="974725" lvl="2" indent="-285750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j-lt"/>
                <a:ea typeface="+mj-ea"/>
                <a:cs typeface="+mj-cs"/>
              </a:rPr>
              <a:t>Outside Contractor</a:t>
            </a:r>
          </a:p>
          <a:p>
            <a:pPr marL="974725" lvl="2" indent="-285750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pc="0" baseline="0" dirty="0">
                <a:latin typeface="+mj-lt"/>
                <a:ea typeface="+mj-ea"/>
                <a:cs typeface="+mj-cs"/>
              </a:rPr>
              <a:t>Chief</a:t>
            </a:r>
            <a:endParaRPr lang="en-US" dirty="0">
              <a:latin typeface="+mj-lt"/>
              <a:ea typeface="+mj-ea"/>
              <a:cs typeface="+mj-cs"/>
            </a:endParaRPr>
          </a:p>
          <a:p>
            <a:pPr marL="517525" lvl="1" indent="-285750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pc="0" baseline="0" dirty="0">
                <a:latin typeface="+mj-lt"/>
                <a:ea typeface="+mj-ea"/>
                <a:cs typeface="+mj-cs"/>
              </a:rPr>
              <a:t>Amenities</a:t>
            </a:r>
          </a:p>
          <a:p>
            <a:pPr marL="974725" lvl="2" indent="-285750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j-lt"/>
                <a:ea typeface="+mj-ea"/>
                <a:cs typeface="+mj-cs"/>
              </a:rPr>
              <a:t>Food &amp; Beverage</a:t>
            </a:r>
          </a:p>
          <a:p>
            <a:pPr marL="974725" lvl="2" indent="-285750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pc="0" baseline="0" dirty="0">
                <a:latin typeface="+mj-lt"/>
                <a:ea typeface="+mj-ea"/>
                <a:cs typeface="+mj-cs"/>
              </a:rPr>
              <a:t>Golf</a:t>
            </a:r>
          </a:p>
          <a:p>
            <a:pPr marL="974725" lvl="2" indent="-285750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j-lt"/>
                <a:ea typeface="+mj-ea"/>
                <a:cs typeface="+mj-cs"/>
              </a:rPr>
              <a:t>Racquet Sports</a:t>
            </a:r>
          </a:p>
          <a:p>
            <a:pPr marL="974725" lvl="2" indent="-285750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pc="0" baseline="0" dirty="0">
                <a:latin typeface="+mj-lt"/>
                <a:ea typeface="+mj-ea"/>
                <a:cs typeface="+mj-cs"/>
              </a:rPr>
              <a:t>Aquatics</a:t>
            </a:r>
          </a:p>
          <a:p>
            <a:pPr marL="974725" lvl="2" indent="-285750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j-lt"/>
                <a:ea typeface="+mj-ea"/>
                <a:cs typeface="+mj-cs"/>
              </a:rPr>
              <a:t>Recreation &amp; Parks</a:t>
            </a:r>
          </a:p>
          <a:p>
            <a:pPr marL="517525" lvl="1" indent="-285750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j-lt"/>
                <a:ea typeface="+mj-ea"/>
                <a:cs typeface="+mj-cs"/>
              </a:rPr>
              <a:t>Drainage – Ditches Only (Leaf Violations)</a:t>
            </a:r>
          </a:p>
          <a:p>
            <a:pPr marL="517525" lvl="1" indent="-285750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j-lt"/>
                <a:ea typeface="+mj-ea"/>
                <a:cs typeface="+mj-cs"/>
              </a:rPr>
              <a:t>Metrics</a:t>
            </a:r>
          </a:p>
          <a:p>
            <a:pPr defTabSz="457200">
              <a:lnSpc>
                <a:spcPct val="120000"/>
              </a:lnSpc>
              <a:spcBef>
                <a:spcPct val="0"/>
              </a:spcBef>
              <a:defRPr/>
            </a:pPr>
            <a:r>
              <a:rPr lang="en-US" b="1" dirty="0"/>
              <a:t>Financials</a:t>
            </a:r>
            <a:endParaRPr lang="en-US" dirty="0"/>
          </a:p>
          <a:p>
            <a:pPr marL="60325" indent="-285750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endParaRPr lang="en-US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932889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13DA5AD-09EB-4000-CDD7-F73A429825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C4AB49-C86D-C598-F9D8-45600EF39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7" y="417250"/>
            <a:ext cx="7524003" cy="905523"/>
          </a:xfrm>
        </p:spPr>
        <p:txBody>
          <a:bodyPr/>
          <a:lstStyle/>
          <a:p>
            <a:pPr algn="ctr"/>
            <a:r>
              <a:rPr lang="en-US" dirty="0"/>
              <a:t>Bocce Ball Courts</a:t>
            </a:r>
          </a:p>
        </p:txBody>
      </p:sp>
      <p:sp>
        <p:nvSpPr>
          <p:cNvPr id="7" name="Title 12">
            <a:extLst>
              <a:ext uri="{FF2B5EF4-FFF2-40B4-BE49-F238E27FC236}">
                <a16:creationId xmlns:a16="http://schemas.microsoft.com/office/drawing/2014/main" id="{EC58519B-656F-F367-DA7E-9A02587B516B}"/>
              </a:ext>
            </a:extLst>
          </p:cNvPr>
          <p:cNvSpPr txBox="1">
            <a:spLocks/>
          </p:cNvSpPr>
          <p:nvPr/>
        </p:nvSpPr>
        <p:spPr>
          <a:xfrm>
            <a:off x="71020" y="1776550"/>
            <a:ext cx="8948693" cy="2590214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Southwest Greens Delaware Valley finished courts on June 19</a:t>
            </a:r>
            <a:r>
              <a:rPr kumimoji="0" lang="en-US" sz="1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– just in time for the first day of league play!</a:t>
            </a: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Total cost: 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$50,692</a:t>
            </a: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Tournament has started</a:t>
            </a: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Next, we will install a patio and more seating</a:t>
            </a:r>
          </a:p>
        </p:txBody>
      </p:sp>
      <p:pic>
        <p:nvPicPr>
          <p:cNvPr id="5" name="Picture 4" descr="A row of lights on a green lawn&#10;&#10;AI-generated content may be incorrect.">
            <a:extLst>
              <a:ext uri="{FF2B5EF4-FFF2-40B4-BE49-F238E27FC236}">
                <a16:creationId xmlns:a16="http://schemas.microsoft.com/office/drawing/2014/main" id="{0F386265-A410-F8FC-9C7B-30EF534EA25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88229"/>
            <a:ext cx="4403326" cy="3069772"/>
          </a:xfrm>
          <a:prstGeom prst="rect">
            <a:avLst/>
          </a:prstGeom>
        </p:spPr>
      </p:pic>
      <p:pic>
        <p:nvPicPr>
          <p:cNvPr id="4" name="Picture 3" descr="A game on a bench&#10;&#10;AI-generated content may be incorrect.">
            <a:extLst>
              <a:ext uri="{FF2B5EF4-FFF2-40B4-BE49-F238E27FC236}">
                <a16:creationId xmlns:a16="http://schemas.microsoft.com/office/drawing/2014/main" id="{9690913A-BACE-C93B-DF98-3E2C9E6543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0676" y="3788227"/>
            <a:ext cx="4403324" cy="306977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0BF276E-7AE8-C0C8-0B1A-D2D6E4CD6C00}"/>
              </a:ext>
            </a:extLst>
          </p:cNvPr>
          <p:cNvSpPr txBox="1"/>
          <p:nvPr/>
        </p:nvSpPr>
        <p:spPr>
          <a:xfrm>
            <a:off x="0" y="1322773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1" dirty="0"/>
              <a:t>Enhanced Ocean Pines Customer Experience</a:t>
            </a:r>
          </a:p>
        </p:txBody>
      </p:sp>
    </p:spTree>
    <p:extLst>
      <p:ext uri="{BB962C8B-B14F-4D97-AF65-F5344CB8AC3E}">
        <p14:creationId xmlns:p14="http://schemas.microsoft.com/office/powerpoint/2010/main" val="5932237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EBC7205-B5A5-DE35-D241-27597B1CF7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0CA429F7-C699-D57A-7000-0EBCAFE51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7" y="417251"/>
            <a:ext cx="7524003" cy="825624"/>
          </a:xfrm>
        </p:spPr>
        <p:txBody>
          <a:bodyPr/>
          <a:lstStyle/>
          <a:p>
            <a:pPr algn="ctr"/>
            <a:r>
              <a:rPr lang="en-US" dirty="0"/>
              <a:t>OPVFD Firehouse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DEDEDBC-71BD-2458-635C-83C7FEC2B820}"/>
              </a:ext>
            </a:extLst>
          </p:cNvPr>
          <p:cNvSpPr txBox="1"/>
          <p:nvPr/>
        </p:nvSpPr>
        <p:spPr>
          <a:xfrm>
            <a:off x="106532" y="2225569"/>
            <a:ext cx="903746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marR="0" lvl="0" indent="-214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Where were we:</a:t>
            </a:r>
          </a:p>
          <a:p>
            <a:pPr marL="671513" marR="0" lvl="1" indent="-214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Reevaluated initial proposal</a:t>
            </a:r>
          </a:p>
          <a:p>
            <a:pPr marL="1128713" marR="0" lvl="2" indent="-214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19,100 sq. ft to 14,610 sq. ft.</a:t>
            </a:r>
          </a:p>
          <a:p>
            <a:pPr marL="671513" marR="0" lvl="1" indent="-214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Work group completed preplanning stage</a:t>
            </a:r>
          </a:p>
          <a:p>
            <a:pPr marR="0" lvl="1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8B894890-3006-2EC6-B6E5-503B87CA73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3745956"/>
            <a:ext cx="9144000" cy="322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A1972CF-146D-26CB-3F03-DE2DA5A0615A}"/>
              </a:ext>
            </a:extLst>
          </p:cNvPr>
          <p:cNvSpPr txBox="1"/>
          <p:nvPr/>
        </p:nvSpPr>
        <p:spPr>
          <a:xfrm>
            <a:off x="6738361" y="3429000"/>
            <a:ext cx="22991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>
                <a:solidFill>
                  <a:schemeClr val="bg1"/>
                </a:solidFill>
              </a:rPr>
              <a:t>May not be exact colors</a:t>
            </a:r>
          </a:p>
        </p:txBody>
      </p:sp>
    </p:spTree>
    <p:extLst>
      <p:ext uri="{BB962C8B-B14F-4D97-AF65-F5344CB8AC3E}">
        <p14:creationId xmlns:p14="http://schemas.microsoft.com/office/powerpoint/2010/main" val="11975063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D6FEA2-2054-1ED8-E2DD-502228999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1C758551-1C46-2254-F512-3363F277BD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7" y="417251"/>
            <a:ext cx="7524003" cy="825624"/>
          </a:xfrm>
        </p:spPr>
        <p:txBody>
          <a:bodyPr/>
          <a:lstStyle/>
          <a:p>
            <a:pPr algn="ctr"/>
            <a:r>
              <a:rPr lang="en-US" dirty="0"/>
              <a:t>OPVFD Firehouse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058CDE4-B616-B529-46F9-CCCA3233BB71}"/>
              </a:ext>
            </a:extLst>
          </p:cNvPr>
          <p:cNvSpPr txBox="1"/>
          <p:nvPr/>
        </p:nvSpPr>
        <p:spPr>
          <a:xfrm>
            <a:off x="0" y="2127920"/>
            <a:ext cx="513686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marR="0" lvl="0" indent="-214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Where are we today:</a:t>
            </a:r>
          </a:p>
          <a:p>
            <a:pPr marL="671513" marR="0" lvl="1" indent="-214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We have prepared the referendum question</a:t>
            </a:r>
          </a:p>
          <a:p>
            <a:pPr marL="671513" marR="0" lvl="1" indent="-214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solidFill>
                  <a:prstClr val="black"/>
                </a:solidFill>
                <a:latin typeface="Century Gothic" panose="020B0502020202020204"/>
              </a:rPr>
              <a:t>Architectural drawings – delivered</a:t>
            </a:r>
          </a:p>
          <a:p>
            <a:pPr marL="671513" marR="0" lvl="1" indent="-214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Funding – options have been discussed at Board meeting and Town Hall</a:t>
            </a:r>
          </a:p>
          <a:p>
            <a:pPr marL="671513" marR="0" lvl="1" indent="-214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solidFill>
                  <a:prstClr val="black"/>
                </a:solidFill>
                <a:latin typeface="Century Gothic" panose="020B0502020202020204"/>
              </a:rPr>
              <a:t>Approval to move forward from Board</a:t>
            </a:r>
          </a:p>
          <a:p>
            <a:pPr marL="671513" marR="0" lvl="1" indent="-214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Town Hall meeting on June 27</a:t>
            </a:r>
            <a:r>
              <a:rPr kumimoji="0" lang="en-US" sz="12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th</a:t>
            </a:r>
            <a:r>
              <a:rPr lang="en-US" sz="1200" dirty="0">
                <a:solidFill>
                  <a:prstClr val="black"/>
                </a:solidFill>
                <a:latin typeface="Century Gothic" panose="020B0502020202020204"/>
              </a:rPr>
              <a:t> at OPVFD Firehouse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214313" indent="-214313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13EDE63-2ADC-8BA6-5F80-AE67ACE6B829}"/>
              </a:ext>
            </a:extLst>
          </p:cNvPr>
          <p:cNvSpPr txBox="1"/>
          <p:nvPr/>
        </p:nvSpPr>
        <p:spPr>
          <a:xfrm>
            <a:off x="5046453" y="2127919"/>
            <a:ext cx="409754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prstClr val="black"/>
                </a:solidFill>
              </a:rPr>
              <a:t>Next steps:</a:t>
            </a:r>
          </a:p>
          <a:p>
            <a:pPr marL="671513" lvl="1" indent="-214313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solidFill>
                  <a:prstClr val="black"/>
                </a:solidFill>
              </a:rPr>
              <a:t>Referendum to be mailed with elections material on _________</a:t>
            </a:r>
          </a:p>
          <a:p>
            <a:pPr marL="671513" lvl="1" indent="-214313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solidFill>
                  <a:prstClr val="black"/>
                </a:solidFill>
              </a:rPr>
              <a:t>Bids or awarded</a:t>
            </a:r>
          </a:p>
          <a:p>
            <a:pPr marL="671513" lvl="1" indent="-214313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solidFill>
                  <a:prstClr val="black"/>
                </a:solidFill>
              </a:rPr>
              <a:t>Timeline</a:t>
            </a:r>
          </a:p>
          <a:p>
            <a:pPr marL="671513" lvl="1" indent="-214313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solidFill>
                  <a:prstClr val="black"/>
                </a:solidFill>
              </a:rPr>
              <a:t>Project plan </a:t>
            </a:r>
          </a:p>
          <a:p>
            <a:pPr marL="214313" indent="-214313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Shovel in ground:  estimate October 2025</a:t>
            </a:r>
          </a:p>
          <a:p>
            <a:pPr marL="214313" marR="0" lvl="0" indent="-214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Completion estimate – 65 weeks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1027" name="Picture 3">
            <a:extLst>
              <a:ext uri="{FF2B5EF4-FFF2-40B4-BE49-F238E27FC236}">
                <a16:creationId xmlns:a16="http://schemas.microsoft.com/office/drawing/2014/main" id="{2ACEE966-1C88-B047-0D09-42B8A510C9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02689"/>
            <a:ext cx="5046453" cy="2855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B9D00D2-8869-E4F7-8B40-D08F1A893922}"/>
              </a:ext>
            </a:extLst>
          </p:cNvPr>
          <p:cNvSpPr txBox="1"/>
          <p:nvPr/>
        </p:nvSpPr>
        <p:spPr>
          <a:xfrm>
            <a:off x="5136863" y="6349042"/>
            <a:ext cx="22991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>
                <a:solidFill>
                  <a:schemeClr val="bg1"/>
                </a:solidFill>
              </a:rPr>
              <a:t>May not be exact colors</a:t>
            </a:r>
          </a:p>
        </p:txBody>
      </p:sp>
    </p:spTree>
    <p:extLst>
      <p:ext uri="{BB962C8B-B14F-4D97-AF65-F5344CB8AC3E}">
        <p14:creationId xmlns:p14="http://schemas.microsoft.com/office/powerpoint/2010/main" val="36174496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1BD33DC-01A4-3A18-5DF3-8FDE6B0C28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378493-59D5-5327-32E2-9D2A0884E1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Food &amp; Beverage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32F1696-C196-B202-F66A-7874F6F36E30}"/>
              </a:ext>
            </a:extLst>
          </p:cNvPr>
          <p:cNvSpPr txBox="1"/>
          <p:nvPr/>
        </p:nvSpPr>
        <p:spPr>
          <a:xfrm>
            <a:off x="302762" y="2249652"/>
            <a:ext cx="8634204" cy="4375435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pPr marL="285750" lvl="0" indent="-285750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Weather affected numbers for May especially at the Beach Club</a:t>
            </a:r>
          </a:p>
          <a:p>
            <a:pPr marL="285750" lvl="0" indent="-285750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b="1" u="sng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However</a:t>
            </a:r>
            <a:r>
              <a:rPr lang="en-US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, gross sales exceeded May of the prior year by approximately $150K led by Yacht Club ($426 vs $275)</a:t>
            </a:r>
          </a:p>
          <a:p>
            <a:pPr marL="285750" lvl="0" indent="-285750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June gross sales trending higher than prior year</a:t>
            </a:r>
          </a:p>
          <a:p>
            <a:pPr marL="285750" lvl="0" indent="-285750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Basically had one month to prepare for May 1</a:t>
            </a:r>
            <a:r>
              <a:rPr lang="en-US" baseline="300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st</a:t>
            </a:r>
            <a:r>
              <a:rPr lang="en-US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opening of new Fiscal Year</a:t>
            </a:r>
          </a:p>
          <a:p>
            <a:pPr lvl="0" defTabSz="457200">
              <a:lnSpc>
                <a:spcPct val="120000"/>
              </a:lnSpc>
              <a:spcBef>
                <a:spcPct val="0"/>
              </a:spcBef>
            </a:pPr>
            <a:endParaRPr lang="en-US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lvl="0" defTabSz="457200">
              <a:lnSpc>
                <a:spcPct val="120000"/>
              </a:lnSpc>
              <a:spcBef>
                <a:spcPct val="0"/>
              </a:spcBef>
            </a:pPr>
            <a:endParaRPr lang="en-US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lvl="0" defTabSz="457200">
              <a:lnSpc>
                <a:spcPct val="120000"/>
              </a:lnSpc>
              <a:spcBef>
                <a:spcPct val="0"/>
              </a:spcBef>
            </a:pPr>
            <a:endParaRPr lang="en-US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marL="0" lvl="0" defTabSz="457200">
              <a:lnSpc>
                <a:spcPct val="120000"/>
              </a:lnSpc>
              <a:spcBef>
                <a:spcPct val="0"/>
              </a:spcBef>
            </a:pPr>
            <a:endParaRPr lang="en-US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7546746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31034EF-2F27-55A0-D7F2-7906C67067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91703B-3692-A3B8-A0B3-8345B8AF78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Golf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D36608A-D89D-9F54-A8BE-D6AF41CF1DDE}"/>
              </a:ext>
            </a:extLst>
          </p:cNvPr>
          <p:cNvSpPr txBox="1"/>
          <p:nvPr/>
        </p:nvSpPr>
        <p:spPr>
          <a:xfrm>
            <a:off x="302762" y="2249652"/>
            <a:ext cx="8634204" cy="4375435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pPr marL="285750" lvl="0" indent="-285750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New irrigation system meeting the needs during this heat wave</a:t>
            </a:r>
          </a:p>
          <a:p>
            <a:pPr marL="285750" lvl="0" indent="-285750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Greens and course in very good condition</a:t>
            </a:r>
          </a:p>
          <a:p>
            <a:pPr marL="285750" lvl="0" indent="-285750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Golf memberships are up 29 memberships vs prior year (167 vs 138) at this time and at 103% of total budget dollars (276,555 vs 238,796)</a:t>
            </a:r>
          </a:p>
          <a:p>
            <a:pPr marL="285750" lvl="0" indent="-285750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As of 6/25 revenues at $203K, we are forecasting another $30K, $233K total for June vs budget of $221K	   </a:t>
            </a:r>
          </a:p>
          <a:p>
            <a:pPr marL="285750" lvl="0" indent="-285750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Number of rounds between 230-250+ during busy days </a:t>
            </a:r>
          </a:p>
          <a:p>
            <a:pPr lvl="0" defTabSz="457200">
              <a:lnSpc>
                <a:spcPct val="120000"/>
              </a:lnSpc>
              <a:spcBef>
                <a:spcPct val="0"/>
              </a:spcBef>
            </a:pPr>
            <a:endParaRPr lang="en-US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lvl="0" defTabSz="457200">
              <a:lnSpc>
                <a:spcPct val="120000"/>
              </a:lnSpc>
              <a:spcBef>
                <a:spcPct val="0"/>
              </a:spcBef>
            </a:pPr>
            <a:endParaRPr lang="en-US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marL="0" lvl="0" defTabSz="457200">
              <a:lnSpc>
                <a:spcPct val="120000"/>
              </a:lnSpc>
              <a:spcBef>
                <a:spcPct val="0"/>
              </a:spcBef>
            </a:pPr>
            <a:endParaRPr lang="en-US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19189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7CC34D-CA42-6DF2-387B-B0226B56EE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4E87B-D0D4-DB18-6338-C67B8E98F6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Racquet Sports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9D764BF-B3A4-378C-7BBB-9294F4EF0883}"/>
              </a:ext>
            </a:extLst>
          </p:cNvPr>
          <p:cNvSpPr txBox="1"/>
          <p:nvPr/>
        </p:nvSpPr>
        <p:spPr>
          <a:xfrm>
            <a:off x="302762" y="2249652"/>
            <a:ext cx="8634204" cy="4375435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pPr marL="285750" lvl="0" indent="-285750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Racquet membership are down 98 membership vs prior year (338 vs 436) at this time and at 68% of total budget	 dollars (127,237 vs 188,215)</a:t>
            </a:r>
          </a:p>
          <a:p>
            <a:pPr marL="285750" lvl="0" indent="-285750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There are currently 2 working water fountains. Touchless water fountain needs to be replaced (on order). Racquet Sports Director/Pro puts out water bottles when heat index is over 100</a:t>
            </a:r>
          </a:p>
          <a:p>
            <a:pPr marL="285750" lvl="0" indent="-285750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New Racquet Center Clubhouse getting rave review from patrons (they love the new open look, larger community room, upgraded Pro-Shop, and expanded bathrooms</a:t>
            </a:r>
          </a:p>
          <a:p>
            <a:pPr marL="285750" lvl="0" indent="-285750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Ladies and Gentlemen’s day has reaped rewards in attracting players across the region, also resulting in new memberships</a:t>
            </a:r>
          </a:p>
          <a:p>
            <a:pPr marL="285750" lvl="0" indent="-285750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lvl="0" defTabSz="457200">
              <a:lnSpc>
                <a:spcPct val="120000"/>
              </a:lnSpc>
              <a:spcBef>
                <a:spcPct val="0"/>
              </a:spcBef>
            </a:pPr>
            <a:endParaRPr lang="en-US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lvl="0" defTabSz="457200">
              <a:lnSpc>
                <a:spcPct val="120000"/>
              </a:lnSpc>
              <a:spcBef>
                <a:spcPct val="0"/>
              </a:spcBef>
            </a:pPr>
            <a:endParaRPr lang="en-US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marL="0" lvl="0" defTabSz="457200">
              <a:lnSpc>
                <a:spcPct val="120000"/>
              </a:lnSpc>
              <a:spcBef>
                <a:spcPct val="0"/>
              </a:spcBef>
            </a:pPr>
            <a:endParaRPr lang="en-US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6712233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DB6A007-74A3-1545-3D6A-FD3D5C6B1F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FE952F-5112-AC77-7A50-9FE1CA987C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Aquatics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1B0ECDD-910A-D27E-E44D-209A50EDE777}"/>
              </a:ext>
            </a:extLst>
          </p:cNvPr>
          <p:cNvSpPr txBox="1"/>
          <p:nvPr/>
        </p:nvSpPr>
        <p:spPr>
          <a:xfrm>
            <a:off x="302762" y="2249652"/>
            <a:ext cx="8634204" cy="4375435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pPr marL="285750" lvl="0" indent="-285750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Aquatics membership are up 8 membership vs prior year (993 vs 985) at this time and at 93% of total budget dollars (388,882 vs 419,745)</a:t>
            </a:r>
          </a:p>
          <a:p>
            <a:pPr marL="285750" lvl="0" indent="-285750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We are projecting to meet or exceed budget</a:t>
            </a:r>
          </a:p>
          <a:p>
            <a:pPr marL="285750" lvl="0" indent="-285750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Yacht Club pool open until 7 pm on Friday, Saturday, and Sunday</a:t>
            </a:r>
          </a:p>
          <a:p>
            <a:pPr marL="285750" lvl="0" indent="-285750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Swim &amp; Racquet pool open until 8 pm on Friday, Saturday, and Sunday</a:t>
            </a:r>
          </a:p>
          <a:p>
            <a:pPr marL="285750" lvl="0" indent="-285750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Caribbean Sea Family Splash, Swim &amp; Raquet Club July 19</a:t>
            </a:r>
            <a:r>
              <a:rPr lang="en-US" baseline="300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th</a:t>
            </a:r>
            <a:r>
              <a:rPr lang="en-US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5-8 pm</a:t>
            </a:r>
          </a:p>
          <a:p>
            <a:pPr marL="285750" lvl="0" indent="-285750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Working with TOI to enhance the customer experience at the Beach Club </a:t>
            </a:r>
          </a:p>
          <a:p>
            <a:pPr lvl="0" defTabSz="457200">
              <a:lnSpc>
                <a:spcPct val="120000"/>
              </a:lnSpc>
              <a:spcBef>
                <a:spcPct val="0"/>
              </a:spcBef>
            </a:pPr>
            <a:endParaRPr lang="en-US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lvl="0" defTabSz="457200">
              <a:lnSpc>
                <a:spcPct val="120000"/>
              </a:lnSpc>
              <a:spcBef>
                <a:spcPct val="0"/>
              </a:spcBef>
            </a:pPr>
            <a:endParaRPr lang="en-US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marL="0" lvl="0" defTabSz="457200">
              <a:lnSpc>
                <a:spcPct val="120000"/>
              </a:lnSpc>
              <a:spcBef>
                <a:spcPct val="0"/>
              </a:spcBef>
            </a:pPr>
            <a:endParaRPr lang="en-US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760347586"/>
      </p:ext>
    </p:extLst>
  </p:cSld>
  <p:clrMapOvr>
    <a:masterClrMapping/>
  </p:clrMapOvr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theme1.xml><?xml version="1.0" encoding="utf-8"?>
<a:theme xmlns:a="http://schemas.openxmlformats.org/drawingml/2006/main" name="SIBSON CONSULTING Document">
  <a:themeElements>
    <a:clrScheme name="Sibson">
      <a:dk1>
        <a:sysClr val="windowText" lastClr="000000"/>
      </a:dk1>
      <a:lt1>
        <a:sysClr val="window" lastClr="FFFFFF"/>
      </a:lt1>
      <a:dk2>
        <a:srgbClr val="000000"/>
      </a:dk2>
      <a:lt2>
        <a:srgbClr val="B2B4B3"/>
      </a:lt2>
      <a:accent1>
        <a:srgbClr val="A0CFEB"/>
      </a:accent1>
      <a:accent2>
        <a:srgbClr val="0065BD"/>
      </a:accent2>
      <a:accent3>
        <a:srgbClr val="429C35"/>
      </a:accent3>
      <a:accent4>
        <a:srgbClr val="616365"/>
      </a:accent4>
      <a:accent5>
        <a:srgbClr val="C4262E"/>
      </a:accent5>
      <a:accent6>
        <a:srgbClr val="EEAF30"/>
      </a:accent6>
      <a:hlink>
        <a:srgbClr val="0065BD"/>
      </a:hlink>
      <a:folHlink>
        <a:srgbClr val="7030A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63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63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egal Report 1">
        <a:dk1>
          <a:srgbClr val="000000"/>
        </a:dk1>
        <a:lt1>
          <a:srgbClr val="FFFFFF"/>
        </a:lt1>
        <a:dk2>
          <a:srgbClr val="000000"/>
        </a:dk2>
        <a:lt2>
          <a:srgbClr val="B2B4B3"/>
        </a:lt2>
        <a:accent1>
          <a:srgbClr val="A0CFEB"/>
        </a:accent1>
        <a:accent2>
          <a:srgbClr val="C4262E"/>
        </a:accent2>
        <a:accent3>
          <a:srgbClr val="FFFFFF"/>
        </a:accent3>
        <a:accent4>
          <a:srgbClr val="000000"/>
        </a:accent4>
        <a:accent5>
          <a:srgbClr val="CDE4F3"/>
        </a:accent5>
        <a:accent6>
          <a:srgbClr val="B12129"/>
        </a:accent6>
        <a:hlink>
          <a:srgbClr val="3F9C35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SIBSON CONSULTING Document" id="{8B48DD64-9FB5-4282-8588-7B21241C64BB}" vid="{85534FED-CE0B-46C2-A386-62A7B1E79165}"/>
    </a:ext>
  </a:extLst>
</a:theme>
</file>

<file path=ppt/theme/theme2.xml><?xml version="1.0" encoding="utf-8"?>
<a:theme xmlns:a="http://schemas.openxmlformats.org/drawingml/2006/main" name="Data slides">
  <a:themeElements>
    <a:clrScheme name="Custom 1">
      <a:dk1>
        <a:srgbClr val="333333"/>
      </a:dk1>
      <a:lt1>
        <a:sysClr val="window" lastClr="FFFFFF"/>
      </a:lt1>
      <a:dk2>
        <a:srgbClr val="666666"/>
      </a:dk2>
      <a:lt2>
        <a:srgbClr val="EEECE1"/>
      </a:lt2>
      <a:accent1>
        <a:srgbClr val="8BAB42"/>
      </a:accent1>
      <a:accent2>
        <a:srgbClr val="CCCCCC"/>
      </a:accent2>
      <a:accent3>
        <a:srgbClr val="60574C"/>
      </a:accent3>
      <a:accent4>
        <a:srgbClr val="31859C"/>
      </a:accent4>
      <a:accent5>
        <a:srgbClr val="A8BC33"/>
      </a:accent5>
      <a:accent6>
        <a:srgbClr val="FFFFFF"/>
      </a:accent6>
      <a:hlink>
        <a:srgbClr val="31859C"/>
      </a:hlink>
      <a:folHlink>
        <a:srgbClr val="31859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Quotable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9ECD33"/>
      </a:accent1>
      <a:accent2>
        <a:srgbClr val="E19933"/>
      </a:accent2>
      <a:accent3>
        <a:srgbClr val="DC5D3D"/>
      </a:accent3>
      <a:accent4>
        <a:srgbClr val="A967CB"/>
      </a:accent4>
      <a:accent5>
        <a:srgbClr val="5EA5DD"/>
      </a:accent5>
      <a:accent6>
        <a:srgbClr val="44BEA9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98D1675B-7325-48AD-994B-0DEF3379A98D}"/>
    </a:ext>
  </a:extLst>
</a:theme>
</file>

<file path=ppt/theme/theme4.xml><?xml version="1.0" encoding="utf-8"?>
<a:theme xmlns:a="http://schemas.openxmlformats.org/drawingml/2006/main" name="Office Theme">
  <a:themeElements>
    <a:clrScheme name="Seashells">
      <a:dk1>
        <a:srgbClr val="634823"/>
      </a:dk1>
      <a:lt1>
        <a:sysClr val="window" lastClr="FFFFFF"/>
      </a:lt1>
      <a:dk2>
        <a:srgbClr val="000000"/>
      </a:dk2>
      <a:lt2>
        <a:srgbClr val="F9EDD7"/>
      </a:lt2>
      <a:accent1>
        <a:srgbClr val="803C63"/>
      </a:accent1>
      <a:accent2>
        <a:srgbClr val="5A95A4"/>
      </a:accent2>
      <a:accent3>
        <a:srgbClr val="EBB419"/>
      </a:accent3>
      <a:accent4>
        <a:srgbClr val="E1771F"/>
      </a:accent4>
      <a:accent5>
        <a:srgbClr val="648C7A"/>
      </a:accent5>
      <a:accent6>
        <a:srgbClr val="ACBB51"/>
      </a:accent6>
      <a:hlink>
        <a:srgbClr val="5A95A4"/>
      </a:hlink>
      <a:folHlink>
        <a:srgbClr val="E1771F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Seashells">
      <a:dk1>
        <a:srgbClr val="634823"/>
      </a:dk1>
      <a:lt1>
        <a:sysClr val="window" lastClr="FFFFFF"/>
      </a:lt1>
      <a:dk2>
        <a:srgbClr val="000000"/>
      </a:dk2>
      <a:lt2>
        <a:srgbClr val="F9EDD7"/>
      </a:lt2>
      <a:accent1>
        <a:srgbClr val="803C63"/>
      </a:accent1>
      <a:accent2>
        <a:srgbClr val="5A95A4"/>
      </a:accent2>
      <a:accent3>
        <a:srgbClr val="EBB419"/>
      </a:accent3>
      <a:accent4>
        <a:srgbClr val="E1771F"/>
      </a:accent4>
      <a:accent5>
        <a:srgbClr val="648C7A"/>
      </a:accent5>
      <a:accent6>
        <a:srgbClr val="ACBB51"/>
      </a:accent6>
      <a:hlink>
        <a:srgbClr val="5A95A4"/>
      </a:hlink>
      <a:folHlink>
        <a:srgbClr val="E1771F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005420c5-ce29-4fd8-9b0b-06107616db10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F58D88600E1A94FA3EA08FFB8100B44" ma:contentTypeVersion="12" ma:contentTypeDescription="Create a new document." ma:contentTypeScope="" ma:versionID="07e4ddd58a83c4db61c786069a0f1040">
  <xsd:schema xmlns:xsd="http://www.w3.org/2001/XMLSchema" xmlns:xs="http://www.w3.org/2001/XMLSchema" xmlns:p="http://schemas.microsoft.com/office/2006/metadata/properties" xmlns:ns3="005420c5-ce29-4fd8-9b0b-06107616db10" xmlns:ns4="2410f877-682a-4a84-b4b9-52eb2a99858c" targetNamespace="http://schemas.microsoft.com/office/2006/metadata/properties" ma:root="true" ma:fieldsID="1f8d1c40977bbf3988b8287b743bd47e" ns3:_="" ns4:_="">
    <xsd:import namespace="005420c5-ce29-4fd8-9b0b-06107616db10"/>
    <xsd:import namespace="2410f877-682a-4a84-b4b9-52eb2a99858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LengthInSeconds" minOccurs="0"/>
                <xsd:element ref="ns3:_activity" minOccurs="0"/>
                <xsd:element ref="ns3:MediaServiceObjectDetectorVersions" minOccurs="0"/>
                <xsd:element ref="ns3:MediaServiceAutoTags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05420c5-ce29-4fd8-9b0b-06107616db1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15" nillable="true" ma:displayName="_activity" ma:hidden="true" ma:internalName="_activity">
      <xsd:simpleType>
        <xsd:restriction base="dms:Note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AutoTags" ma:index="17" nillable="true" ma:displayName="Tags" ma:internalName="MediaServiceAutoTags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10f877-682a-4a84-b4b9-52eb2a99858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5C4FE95-5FDD-4F38-A968-D37070C529A2}">
  <ds:schemaRefs>
    <ds:schemaRef ds:uri="http://www.w3.org/XML/1998/namespace"/>
    <ds:schemaRef ds:uri="2410f877-682a-4a84-b4b9-52eb2a99858c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purl.org/dc/terms/"/>
    <ds:schemaRef ds:uri="http://schemas.microsoft.com/office/2006/metadata/properties"/>
    <ds:schemaRef ds:uri="http://schemas.openxmlformats.org/package/2006/metadata/core-properties"/>
    <ds:schemaRef ds:uri="005420c5-ce29-4fd8-9b0b-06107616db10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3CA0E10A-4563-40F3-ADDD-5B4D89EAB10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05420c5-ce29-4fd8-9b0b-06107616db10"/>
    <ds:schemaRef ds:uri="2410f877-682a-4a84-b4b9-52eb2a99858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B739C01-A55D-4154-8A5A-0B12F337382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199838</TotalTime>
  <Words>1221</Words>
  <Application>Microsoft Office PowerPoint</Application>
  <PresentationFormat>On-screen Show (4:3)</PresentationFormat>
  <Paragraphs>222</Paragraphs>
  <Slides>19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13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36" baseType="lpstr">
      <vt:lpstr>Arial</vt:lpstr>
      <vt:lpstr>Arial Black</vt:lpstr>
      <vt:lpstr>Arial Narrow</vt:lpstr>
      <vt:lpstr>Calibri</vt:lpstr>
      <vt:lpstr>Calibri Light</vt:lpstr>
      <vt:lpstr>Century Gothic</vt:lpstr>
      <vt:lpstr>Corbel</vt:lpstr>
      <vt:lpstr>Franklin Gothic Medium</vt:lpstr>
      <vt:lpstr>Gill Sans MT</vt:lpstr>
      <vt:lpstr>Symbol</vt:lpstr>
      <vt:lpstr>Times New Roman</vt:lpstr>
      <vt:lpstr>Wingdings</vt:lpstr>
      <vt:lpstr>Wingdings 2</vt:lpstr>
      <vt:lpstr>SIBSON CONSULTING Document</vt:lpstr>
      <vt:lpstr>Data slides</vt:lpstr>
      <vt:lpstr>Quotable</vt:lpstr>
      <vt:lpstr>Worksheet</vt:lpstr>
      <vt:lpstr>GM Leadership Report –  John Viola – General Manager Linda Martin – Senior Director of Administration</vt:lpstr>
      <vt:lpstr>PowerPoint Presentation</vt:lpstr>
      <vt:lpstr>Bocce Ball Courts</vt:lpstr>
      <vt:lpstr>OPVFD Firehouse</vt:lpstr>
      <vt:lpstr>OPVFD Firehouse</vt:lpstr>
      <vt:lpstr>Food &amp; Beverage</vt:lpstr>
      <vt:lpstr>Golf</vt:lpstr>
      <vt:lpstr>Racquet Sports</vt:lpstr>
      <vt:lpstr>Aquatics</vt:lpstr>
      <vt:lpstr>Recreation</vt:lpstr>
      <vt:lpstr>Drainage – Ditches Only</vt:lpstr>
      <vt:lpstr>CPI Violation Dashboard May</vt:lpstr>
      <vt:lpstr>Work Orders May</vt:lpstr>
      <vt:lpstr>Customer Service Dashboard (from info@oceanpines.org) May</vt:lpstr>
      <vt:lpstr>Financials</vt:lpstr>
      <vt:lpstr>UNAUDITED MAY 2025</vt:lpstr>
      <vt:lpstr>UNAUDITED RESERVES  MAY 2025 ($ MILLIONS)</vt:lpstr>
      <vt:lpstr>Treasurer’s Report -  Monica Rakowski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Board of Directors Meeting</dc:title>
  <dc:creator>Michelle Bennett</dc:creator>
  <cp:lastModifiedBy>Ruth Ann Meyer</cp:lastModifiedBy>
  <cp:revision>1827</cp:revision>
  <cp:lastPrinted>2025-06-27T16:08:55Z</cp:lastPrinted>
  <dcterms:created xsi:type="dcterms:W3CDTF">2021-01-13T14:26:54Z</dcterms:created>
  <dcterms:modified xsi:type="dcterms:W3CDTF">2025-07-01T17:03:57Z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0x010100DF58D88600E1A94FA3EA08FFB8100B44</vt:lpwstr>
  </property>
</Properties>
</file>