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43" r:id="rId4"/>
    <p:sldMasterId id="2147484422" r:id="rId5"/>
    <p:sldMasterId id="2147484503" r:id="rId6"/>
  </p:sldMasterIdLst>
  <p:notesMasterIdLst>
    <p:notesMasterId r:id="rId26"/>
  </p:notesMasterIdLst>
  <p:handoutMasterIdLst>
    <p:handoutMasterId r:id="rId27"/>
  </p:handoutMasterIdLst>
  <p:sldIdLst>
    <p:sldId id="1397" r:id="rId7"/>
    <p:sldId id="1644" r:id="rId8"/>
    <p:sldId id="1753" r:id="rId9"/>
    <p:sldId id="1737" r:id="rId10"/>
    <p:sldId id="1730" r:id="rId11"/>
    <p:sldId id="1757" r:id="rId12"/>
    <p:sldId id="1758" r:id="rId13"/>
    <p:sldId id="1759" r:id="rId14"/>
    <p:sldId id="1755" r:id="rId15"/>
    <p:sldId id="1754" r:id="rId16"/>
    <p:sldId id="1760" r:id="rId17"/>
    <p:sldId id="654" r:id="rId18"/>
    <p:sldId id="1418" r:id="rId19"/>
    <p:sldId id="652" r:id="rId20"/>
    <p:sldId id="1441" r:id="rId21"/>
    <p:sldId id="669" r:id="rId22"/>
    <p:sldId id="670" r:id="rId23"/>
    <p:sldId id="1756" r:id="rId24"/>
    <p:sldId id="623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4D2B0"/>
    <a:srgbClr val="F5EADF"/>
    <a:srgbClr val="D4D1CC"/>
    <a:srgbClr val="5F5ACC"/>
    <a:srgbClr val="D65C00"/>
    <a:srgbClr val="E4E1DE"/>
    <a:srgbClr val="BCE1EC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6" autoAdjust="0"/>
    <p:restoredTop sz="94706" autoAdjust="0"/>
  </p:normalViewPr>
  <p:slideViewPr>
    <p:cSldViewPr snapToGrid="0">
      <p:cViewPr varScale="1">
        <p:scale>
          <a:sx n="72" d="100"/>
          <a:sy n="72" d="100"/>
        </p:scale>
        <p:origin x="1752" y="54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3139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6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7/1/2025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" y="882998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6" y="882998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6" y="0"/>
            <a:ext cx="3037840" cy="466434"/>
          </a:xfrm>
          <a:prstGeom prst="rect">
            <a:avLst/>
          </a:prstGeom>
        </p:spPr>
        <p:txBody>
          <a:bodyPr vert="horz" lIns="93117" tIns="46559" rIns="93117" bIns="46559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7/1/2025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7" tIns="46559" rIns="93117" bIns="4655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901"/>
            <a:ext cx="5608320" cy="3137535"/>
          </a:xfrm>
          <a:prstGeom prst="rect">
            <a:avLst/>
          </a:prstGeom>
        </p:spPr>
        <p:txBody>
          <a:bodyPr vert="horz" lIns="93117" tIns="46559" rIns="93117" bIns="4655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" y="882998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6" y="8829989"/>
            <a:ext cx="3037840" cy="466433"/>
          </a:xfrm>
          <a:prstGeom prst="rect">
            <a:avLst/>
          </a:prstGeom>
        </p:spPr>
        <p:txBody>
          <a:bodyPr vert="horz" lIns="93117" tIns="46559" rIns="93117" bIns="46559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3"/>
          <a:stretch/>
        </p:blipFill>
        <p:spPr bwMode="gray">
          <a:xfrm>
            <a:off x="4568646" y="3429000"/>
            <a:ext cx="4575354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5989837"/>
            <a:ext cx="2676912" cy="368363"/>
          </a:xfrm>
          <a:prstGeom prst="rect">
            <a:avLst/>
          </a:prstGeom>
        </p:spPr>
      </p:pic>
      <p:sp>
        <p:nvSpPr>
          <p:cNvPr id="15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255760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009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3570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1554" y="990600"/>
            <a:ext cx="4381500" cy="5334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9033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89802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600865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590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733800"/>
            <a:ext cx="4343400" cy="2743200"/>
          </a:xfrm>
        </p:spPr>
        <p:txBody>
          <a:bodyPr/>
          <a:lstStyle>
            <a:lvl1pPr>
              <a:defRPr sz="1400"/>
            </a:lvl1pPr>
            <a:lvl2pPr>
              <a:buClr>
                <a:schemeClr val="accent5"/>
              </a:buCl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733800"/>
            <a:ext cx="4267200" cy="27432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8416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75102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sp>
        <p:nvSpPr>
          <p:cNvPr id="7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4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990600"/>
            <a:ext cx="4114800" cy="54864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53988" indent="-153988">
              <a:defRPr sz="1200">
                <a:latin typeface="Arial Narrow" panose="020B0606020202030204" pitchFamily="34" charset="0"/>
              </a:defRPr>
            </a:lvl2pPr>
            <a:lvl3pPr marL="325438" indent="-171450">
              <a:defRPr sz="1200">
                <a:latin typeface="Arial Narrow" panose="020B0606020202030204" pitchFamily="34" charset="0"/>
              </a:defRPr>
            </a:lvl3pPr>
            <a:lvl4pPr marL="461963" indent="-153988">
              <a:defRPr sz="1200">
                <a:latin typeface="Arial Narrow" panose="020B0606020202030204" pitchFamily="34" charset="0"/>
              </a:defRPr>
            </a:lvl4pPr>
            <a:lvl5pPr marL="581025" indent="-119063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724400" y="990600"/>
            <a:ext cx="4114800" cy="4495800"/>
          </a:xfrm>
        </p:spPr>
        <p:txBody>
          <a:bodyPr/>
          <a:lstStyle>
            <a:lvl1pPr marL="0" indent="0">
              <a:buNone/>
              <a:defRPr sz="1200">
                <a:latin typeface="Arial Narrow" panose="020B0606020202030204" pitchFamily="34" charset="0"/>
              </a:defRPr>
            </a:lvl1pPr>
            <a:lvl2pPr marL="161925" indent="-161925">
              <a:defRPr sz="1200">
                <a:latin typeface="Arial Narrow" panose="020B0606020202030204" pitchFamily="34" charset="0"/>
              </a:defRPr>
            </a:lvl2pPr>
            <a:lvl3pPr marL="307975" indent="-146050">
              <a:defRPr sz="1200">
                <a:latin typeface="Arial Narrow" panose="020B0606020202030204" pitchFamily="34" charset="0"/>
              </a:defRPr>
            </a:lvl3pPr>
            <a:lvl4pPr marL="427038" indent="-136525">
              <a:defRPr sz="1200">
                <a:latin typeface="Arial Narrow" panose="020B0606020202030204" pitchFamily="34" charset="0"/>
              </a:defRPr>
            </a:lvl4pPr>
            <a:lvl5pPr marL="530225" indent="-103188">
              <a:defRPr sz="12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724400" y="5562600"/>
            <a:ext cx="4114800" cy="914400"/>
          </a:xfrm>
        </p:spPr>
        <p:txBody>
          <a:bodyPr/>
          <a:lstStyle>
            <a:lvl1pPr marL="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1pPr>
            <a:lvl2pPr marL="211138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2pPr>
            <a:lvl3pPr marL="396875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3pPr>
            <a:lvl4pPr marL="595313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4pPr>
            <a:lvl5pPr marL="793750" indent="0">
              <a:buNone/>
              <a:defRPr sz="1000">
                <a:solidFill>
                  <a:schemeClr val="accent4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22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2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2"/>
          <a:stretch/>
        </p:blipFill>
        <p:spPr bwMode="gray">
          <a:xfrm>
            <a:off x="4629551" y="3443954"/>
            <a:ext cx="4484537" cy="3414045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 bwMode="gray">
          <a:xfrm>
            <a:off x="0" y="0"/>
            <a:ext cx="9144000" cy="3429000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 bwMode="gray">
          <a:xfrm>
            <a:off x="0" y="34290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39938" y="44958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620334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65000"/>
              </a:spcBef>
              <a:spcAft>
                <a:spcPct val="0"/>
              </a:spcAft>
              <a:buClr>
                <a:schemeClr val="accent5"/>
              </a:buClr>
              <a:buSzTx/>
              <a:buFontTx/>
              <a:buNone/>
              <a:tabLst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5993827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68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1"/>
            <a:ext cx="388778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8006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13022696"/>
              </p:ext>
            </p:extLst>
          </p:nvPr>
        </p:nvGraphicFramePr>
        <p:xfrm>
          <a:off x="204788" y="1403202"/>
          <a:ext cx="5953649" cy="387096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167">
                <a:tc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16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1"/>
            <a:ext cx="4478337" cy="349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97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72BD6-CB13-404C-BBAB-5920B3CC15CD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504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04C30-85AE-4A92-984D-60C6A1DBFA42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3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2D159-92A4-4119-87A8-8289266E0BBE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0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74D32-E27B-4CF1-9451-12DE577B47D6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746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8A779-EBE4-4697-A0A3-DA9E551BDAFC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42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666EE-F406-4A69-AC6B-1272CEEE21CC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162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EFEFA-CBB5-452B-A6E0-F41E3EEAFFAB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59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2693F-7E9C-473F-B9BE-A99371B937BA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7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9"/>
          <a:stretch/>
        </p:blipFill>
        <p:spPr bwMode="gray">
          <a:xfrm flipV="1">
            <a:off x="4539274" y="0"/>
            <a:ext cx="4604726" cy="4572592"/>
          </a:xfrm>
          <a:prstGeom prst="rect">
            <a:avLst/>
          </a:prstGeom>
        </p:spPr>
      </p:pic>
      <p:sp>
        <p:nvSpPr>
          <p:cNvPr id="15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2019 by The Segal Group, Inc. All rights reserved.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4626" y="622237"/>
            <a:ext cx="2676912" cy="368363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1168" tIns="64008" rIns="201168" bIns="64008" numCol="1" anchor="ctr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18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DRAFT or Client Name</a:t>
            </a:r>
          </a:p>
        </p:txBody>
      </p:sp>
    </p:spTree>
    <p:extLst>
      <p:ext uri="{BB962C8B-B14F-4D97-AF65-F5344CB8AC3E}">
        <p14:creationId xmlns:p14="http://schemas.microsoft.com/office/powerpoint/2010/main" val="7052543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49939ED1-20B6-486E-AD1A-0AF57D3268A8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79466"/>
      </p:ext>
    </p:extLst>
  </p:cSld>
  <p:clrMapOvr>
    <a:masterClrMapping/>
  </p:clrMapOvr>
  <p:hf sldNum="0"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31233"/>
      </p:ext>
    </p:extLst>
  </p:cSld>
  <p:clrMapOvr>
    <a:masterClrMapping/>
  </p:clrMapOvr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542176"/>
      </p:ext>
    </p:extLst>
  </p:cSld>
  <p:clrMapOvr>
    <a:masterClrMapping/>
  </p:clrMapOvr>
  <p:hf sldNum="0"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39ED1-20B6-486E-AD1A-0AF57D3268A8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95801"/>
      </p:ext>
    </p:extLst>
  </p:cSld>
  <p:clrMapOvr>
    <a:masterClrMapping/>
  </p:clrMapOvr>
  <p:hf sldNum="0"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06F1-6C94-4B42-9107-EF88F69A149F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354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18A4-7AB3-4151-BAC9-99ED2866EE8D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41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4CE95A8D-EBA0-4BF6-AE99-54C9718622BD}" type="datetime1">
              <a:rPr lang="en-US" smtClean="0"/>
              <a:t>7/1/2025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F13F-7E1A-4580-A55C-09F2476A26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9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Alt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 rot="16454853">
            <a:off x="4470200" y="-124166"/>
            <a:ext cx="4544556" cy="44787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 bwMode="gray">
          <a:xfrm>
            <a:off x="0" y="1752600"/>
            <a:ext cx="9144000" cy="1066800"/>
          </a:xfrm>
          <a:solidFill>
            <a:schemeClr val="accent5">
              <a:lumMod val="75000"/>
              <a:alpha val="64706"/>
            </a:schemeClr>
          </a:solidFill>
          <a:ln>
            <a:noFill/>
          </a:ln>
          <a:effectLst/>
        </p:spPr>
        <p:txBody>
          <a:bodyPr vert="horz" wrap="square" lIns="228600" tIns="137160" rIns="228600" bIns="91440" numCol="1" rtlCol="0" anchor="ctr" anchorCtr="0" compatLnSpc="1">
            <a:prstTxWarp prst="textNoShape">
              <a:avLst/>
            </a:prstTxWarp>
            <a:noAutofit/>
          </a:bodyPr>
          <a:lstStyle>
            <a:lvl1pPr>
              <a:defRPr lang="en-US" sz="2800" kern="1200" dirty="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lvl="0" indent="0">
              <a:spcBef>
                <a:spcPct val="65000"/>
              </a:spcBef>
              <a:buClr>
                <a:schemeClr val="accent5"/>
              </a:buClr>
              <a:buFont typeface="Wingdings" pitchFamily="34" charset="2"/>
              <a:buNone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20098" y="2819400"/>
            <a:ext cx="7429500" cy="91440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1200"/>
              </a:spcBef>
              <a:buNone/>
              <a:defRPr lang="en-US" sz="2200" b="1" kern="0" noProof="0" smtClean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20098" y="1050768"/>
            <a:ext cx="6065354" cy="701832"/>
          </a:xfrm>
          <a:noFill/>
        </p:spPr>
        <p:txBody>
          <a:bodyPr wrap="square" rtlCol="0" anchor="b" anchorCtr="0">
            <a:noAutofit/>
          </a:bodyPr>
          <a:lstStyle>
            <a:lvl1pPr marL="0" indent="0">
              <a:buNone/>
              <a:defRPr lang="en-US" sz="2200" b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Client or Plan Name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20098" y="4191000"/>
            <a:ext cx="6065354" cy="1371600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en-US" sz="1800" b="0" i="1" kern="0" dirty="0">
                <a:solidFill>
                  <a:schemeClr val="accent4"/>
                </a:solidFill>
              </a:defRPr>
            </a:lvl1pPr>
          </a:lstStyle>
          <a:p>
            <a:pPr marL="0" lvl="0" defTabSz="914400" latinLnBrk="0"/>
            <a:r>
              <a:rPr lang="en-US" dirty="0"/>
              <a:t>Presented by: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33800"/>
            <a:ext cx="4253472" cy="378565"/>
          </a:xfrm>
          <a:solidFill>
            <a:schemeClr val="accent4"/>
          </a:solidFill>
        </p:spPr>
        <p:txBody>
          <a:bodyPr wrap="none" lIns="201168" tIns="64008" rIns="201168" bIns="64008" anchor="ctr" anchorCtr="0">
            <a:spAutoFit/>
          </a:bodyPr>
          <a:lstStyle>
            <a:lvl1pPr marL="0" indent="0"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211138" indent="0">
              <a:buFontTx/>
              <a:buNone/>
              <a:defRPr/>
            </a:lvl2pPr>
            <a:lvl3pPr marL="396875" indent="0">
              <a:buFontTx/>
              <a:buNone/>
              <a:defRPr/>
            </a:lvl3pPr>
            <a:lvl4pPr marL="595313" indent="0">
              <a:buFontTx/>
              <a:buNone/>
              <a:defRPr/>
            </a:lvl4pPr>
            <a:lvl5pPr marL="79375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DRAFT or Client Name</a:t>
            </a:r>
          </a:p>
        </p:txBody>
      </p:sp>
      <p:sp>
        <p:nvSpPr>
          <p:cNvPr id="14" name="Text Box 47"/>
          <p:cNvSpPr txBox="1">
            <a:spLocks noChangeArrowheads="1"/>
          </p:cNvSpPr>
          <p:nvPr/>
        </p:nvSpPr>
        <p:spPr bwMode="gray">
          <a:xfrm>
            <a:off x="133048" y="6578667"/>
            <a:ext cx="307808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616365"/>
                </a:solidFill>
              </a:rPr>
              <a:t>Copyright © 2018 by The Segal Group, Inc. All rights reserved.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107204" y="615352"/>
            <a:ext cx="2674334" cy="3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57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_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3" y="0"/>
            <a:ext cx="3200407" cy="27432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109"/>
            <a:ext cx="1847092" cy="117957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9" y="1295400"/>
            <a:ext cx="8229601" cy="5078104"/>
          </a:xfrm>
        </p:spPr>
        <p:txBody>
          <a:bodyPr/>
          <a:lstStyle>
            <a:lvl1pPr marL="342900" indent="-342900">
              <a:buFont typeface="+mj-lt"/>
              <a:buNone/>
              <a:defRPr sz="2000" b="0">
                <a:latin typeface="Arial Black" pitchFamily="34" charset="0"/>
              </a:defRPr>
            </a:lvl1pPr>
            <a:lvl2pPr marL="569913" indent="-212725">
              <a:buClr>
                <a:schemeClr val="accent5"/>
              </a:buClr>
              <a:defRPr sz="2000" b="1"/>
            </a:lvl2pPr>
            <a:lvl3pPr marL="914400" indent="-223838">
              <a:buClr>
                <a:schemeClr val="accent5"/>
              </a:buClr>
              <a:defRPr sz="2000" b="1"/>
            </a:lvl3pPr>
            <a:lvl4pPr marL="1258888" indent="-231775">
              <a:buClr>
                <a:schemeClr val="accent5"/>
              </a:buClr>
              <a:defRPr sz="2000" b="1"/>
            </a:lvl4pPr>
            <a:lvl5pPr marL="1484313" indent="-225425">
              <a:buClr>
                <a:schemeClr val="accent5"/>
              </a:buClr>
              <a:defRPr sz="2000" b="1"/>
            </a:lvl5pPr>
          </a:lstStyle>
          <a:p>
            <a:pPr lvl="0"/>
            <a:r>
              <a:rPr lang="en-US" dirty="0"/>
              <a:t>	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2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54" y="990600"/>
            <a:ext cx="8915400" cy="525780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37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52117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2766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4" y="990600"/>
            <a:ext cx="4343400" cy="2468563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5854" y="990600"/>
            <a:ext cx="4267200" cy="2459010"/>
          </a:xfrm>
          <a:prstGeom prst="rect">
            <a:avLst/>
          </a:prstGeo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7654" y="3581400"/>
            <a:ext cx="43434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4715854" y="3581400"/>
            <a:ext cx="4267200" cy="2667000"/>
          </a:xfrm>
        </p:spPr>
        <p:txBody>
          <a:bodyPr/>
          <a:lstStyle>
            <a:lvl1pPr>
              <a:buClr>
                <a:schemeClr val="accent5"/>
              </a:buCl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7766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6200" y="990600"/>
            <a:ext cx="4361471" cy="639762"/>
          </a:xfrm>
          <a:prstGeom prst="rect">
            <a:avLst/>
          </a:prstGeom>
        </p:spPr>
        <p:txBody>
          <a:bodyPr anchor="b"/>
          <a:lstStyle>
            <a:lvl1pPr marL="214313" indent="-214313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7654" y="1676400"/>
            <a:ext cx="4343400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90600"/>
            <a:ext cx="4370996" cy="639762"/>
          </a:xfrm>
          <a:prstGeom prst="rect">
            <a:avLst/>
          </a:prstGeom>
        </p:spPr>
        <p:txBody>
          <a:bodyPr anchor="b"/>
          <a:lstStyle>
            <a:lvl1pPr marL="204788" indent="-204788">
              <a:buFont typeface="Arial" pitchFamily="34" charset="0"/>
              <a:buChar char=" "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346575" cy="48006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79562" y="855663"/>
            <a:ext cx="876443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696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654" y="990600"/>
            <a:ext cx="89154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6224" y="76200"/>
            <a:ext cx="8715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Slide Number Placeholder 7"/>
          <p:cNvSpPr txBox="1">
            <a:spLocks/>
          </p:cNvSpPr>
          <p:nvPr/>
        </p:nvSpPr>
        <p:spPr>
          <a:xfrm>
            <a:off x="8578971" y="6616757"/>
            <a:ext cx="547777" cy="2254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96C8835-0D17-40BE-AF3A-B681D566BC72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692" y="6597294"/>
            <a:ext cx="1591056" cy="2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  <p:sldLayoutId id="2147484355" r:id="rId12"/>
    <p:sldLayoutId id="2147484356" r:id="rId13"/>
    <p:sldLayoutId id="2147484357" r:id="rId14"/>
    <p:sldLayoutId id="2147484358" r:id="rId15"/>
    <p:sldLayoutId id="2147484359" r:id="rId16"/>
    <p:sldLayoutId id="2147484360" r:id="rId17"/>
    <p:sldLayoutId id="2147484361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09550" indent="-209550" algn="l" rtl="0" eaLnBrk="1" fontAlgn="base" hangingPunct="1">
        <a:lnSpc>
          <a:spcPct val="90000"/>
        </a:lnSpc>
        <a:spcBef>
          <a:spcPct val="65000"/>
        </a:spcBef>
        <a:spcAft>
          <a:spcPct val="0"/>
        </a:spcAft>
        <a:buClr>
          <a:schemeClr val="accent5"/>
        </a:buClr>
        <a:buFont typeface="Wingdings" pitchFamily="34" charset="2"/>
        <a:buChar char="Ø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95288" indent="-1841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accent5"/>
        </a:buClr>
        <a:buFont typeface="Symbol" pitchFamily="82" charset="2"/>
        <a:buChar char="·"/>
        <a:defRPr sz="1600">
          <a:solidFill>
            <a:schemeClr val="tx1"/>
          </a:solidFill>
          <a:latin typeface="+mn-lt"/>
        </a:defRPr>
      </a:lvl2pPr>
      <a:lvl3pPr marL="593725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–"/>
        <a:defRPr sz="1600">
          <a:solidFill>
            <a:schemeClr val="tx1"/>
          </a:solidFill>
          <a:latin typeface="+mn-lt"/>
        </a:defRPr>
      </a:lvl3pPr>
      <a:lvl4pPr marL="792163" indent="-1968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»"/>
        <a:defRPr sz="1600">
          <a:solidFill>
            <a:schemeClr val="tx1"/>
          </a:solidFill>
          <a:latin typeface="+mn-lt"/>
        </a:defRPr>
      </a:lvl4pPr>
      <a:lvl5pPr marL="9779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accent5"/>
        </a:buClr>
        <a:buChar char="›"/>
        <a:defRPr sz="1600">
          <a:solidFill>
            <a:schemeClr val="tx1"/>
          </a:solidFill>
          <a:latin typeface="+mn-lt"/>
        </a:defRPr>
      </a:lvl5pPr>
      <a:lvl6pPr marL="14351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6pPr>
      <a:lvl7pPr marL="18923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7pPr>
      <a:lvl8pPr marL="23495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8pPr>
      <a:lvl9pPr marL="2806700" indent="-184150" algn="l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chemeClr val="folHlink"/>
        </a:buClr>
        <a:buChar char="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6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fld id="{A88B48FB-E956-2048-9E74-C69E7CAA26C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4789" y="972237"/>
            <a:ext cx="8780462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6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7/1/2025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99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04" r:id="rId1"/>
    <p:sldLayoutId id="2147484505" r:id="rId2"/>
    <p:sldLayoutId id="2147484506" r:id="rId3"/>
    <p:sldLayoutId id="2147484507" r:id="rId4"/>
    <p:sldLayoutId id="2147484508" r:id="rId5"/>
    <p:sldLayoutId id="2147484509" r:id="rId6"/>
    <p:sldLayoutId id="2147484510" r:id="rId7"/>
    <p:sldLayoutId id="2147484511" r:id="rId8"/>
    <p:sldLayoutId id="2147484512" r:id="rId9"/>
    <p:sldLayoutId id="2147484513" r:id="rId10"/>
    <p:sldLayoutId id="2147484514" r:id="rId11"/>
    <p:sldLayoutId id="2147484515" r:id="rId12"/>
    <p:sldLayoutId id="2147484516" r:id="rId13"/>
    <p:sldLayoutId id="2147484517" r:id="rId14"/>
    <p:sldLayoutId id="2147484518" r:id="rId15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eanpines.org/" TargetMode="Externa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https://files.constantcontact.com/4fdfceab001/4cd6bb01-03f4-42e5-8212-a383c9bfe9d8.png?rdr=true" TargetMode="Externa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8C22DE07-B2C6-4253-B21A-6CF66957E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30" y="5203893"/>
            <a:ext cx="8595884" cy="118802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500" dirty="0">
                <a:cs typeface="+mj-cs"/>
              </a:rPr>
              <a:t>GM Leadership Report – </a:t>
            </a:r>
            <a:br>
              <a:rPr lang="en-US" sz="3500" dirty="0">
                <a:cs typeface="+mj-cs"/>
              </a:rPr>
            </a:br>
            <a:r>
              <a:rPr lang="en-US" sz="3600" dirty="0">
                <a:cs typeface="+mj-cs"/>
              </a:rPr>
              <a:t>John Viola – General Manager</a:t>
            </a:r>
            <a:br>
              <a:rPr lang="en-US" sz="3100" dirty="0">
                <a:cs typeface="+mj-cs"/>
              </a:rPr>
            </a:br>
            <a:r>
              <a:rPr lang="en-US" sz="3100" dirty="0">
                <a:cs typeface="+mj-cs"/>
              </a:rPr>
              <a:t>Linda Martin </a:t>
            </a:r>
            <a:r>
              <a:rPr lang="en-US" sz="3100">
                <a:cs typeface="+mj-cs"/>
              </a:rPr>
              <a:t>– Senior Director of Administration</a:t>
            </a:r>
            <a:endParaRPr lang="en-US" sz="3400" dirty="0">
              <a:cs typeface="+mj-cs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0FC7D45-B3C2-E8AD-230D-0FB87D2ED046}"/>
              </a:ext>
            </a:extLst>
          </p:cNvPr>
          <p:cNvSpPr txBox="1">
            <a:spLocks/>
          </p:cNvSpPr>
          <p:nvPr/>
        </p:nvSpPr>
        <p:spPr>
          <a:xfrm>
            <a:off x="343930" y="6489577"/>
            <a:ext cx="2628900" cy="74346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</a:pP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June 28,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F3103F-C3FF-0FAA-A587-A9241668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443" y="28849"/>
            <a:ext cx="3693113" cy="24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54E7573-F773-7706-A92A-4AA8DC86B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490924"/>
            <a:ext cx="3693113" cy="24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4EA6C2E-A037-7677-C254-5255DFA1E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86" y="2490925"/>
            <a:ext cx="3693113" cy="24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9935CC-4FA1-9FC0-D475-0E75917E9C05}"/>
              </a:ext>
            </a:extLst>
          </p:cNvPr>
          <p:cNvSpPr txBox="1"/>
          <p:nvPr/>
        </p:nvSpPr>
        <p:spPr>
          <a:xfrm>
            <a:off x="6635931" y="148046"/>
            <a:ext cx="23038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Beautification</a:t>
            </a:r>
          </a:p>
        </p:txBody>
      </p:sp>
    </p:spTree>
    <p:extLst>
      <p:ext uri="{BB962C8B-B14F-4D97-AF65-F5344CB8AC3E}">
        <p14:creationId xmlns:p14="http://schemas.microsoft.com/office/powerpoint/2010/main" val="3638310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C8377-C7D5-081F-71D9-074E8D9B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Recreation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A21CB-2423-5CFA-68A3-EE1C77DF96D8}"/>
              </a:ext>
            </a:extLst>
          </p:cNvPr>
          <p:cNvSpPr txBox="1"/>
          <p:nvPr/>
        </p:nvSpPr>
        <p:spPr>
          <a:xfrm>
            <a:off x="302762" y="2249652"/>
            <a:ext cx="8634204" cy="43754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Summer Camp Underway</a:t>
            </a:r>
          </a:p>
          <a:p>
            <a:pPr marL="742950" lvl="1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Week 1 134 Campers        Week 2 152 Campers</a:t>
            </a:r>
          </a:p>
          <a:p>
            <a:pPr marL="742950" lvl="1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Pool Days – Tuesday each week; Field Trips each week on Thursdays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Family Fun Night started this week - Pool Party at YC every Wednesday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Concerts in the Park – Every Thursday – White Horse Park 7-9 pm 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July 4</a:t>
            </a:r>
            <a:r>
              <a:rPr lang="en-US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Events include 5K race, Hometown Carnival, Fireworks</a:t>
            </a:r>
          </a:p>
          <a:p>
            <a:pPr lvl="1" defTabSz="457200">
              <a:lnSpc>
                <a:spcPct val="120000"/>
              </a:lnSpc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Road closure will start on Cathell Road between 10 am and noon depending on when fireworks company arrives.</a:t>
            </a:r>
          </a:p>
          <a:p>
            <a:pPr lvl="0" algn="ctr" defTabSz="457200">
              <a:lnSpc>
                <a:spcPct val="120000"/>
              </a:lnSpc>
              <a:spcBef>
                <a:spcPct val="0"/>
              </a:spcBef>
            </a:pPr>
            <a:endParaRPr lang="en-US" sz="15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algn="ctr" defTabSz="457200">
              <a:lnSpc>
                <a:spcPct val="120000"/>
              </a:lnSpc>
              <a:spcBef>
                <a:spcPct val="0"/>
              </a:spcBef>
            </a:pPr>
            <a:r>
              <a:rPr lang="en-US" sz="1500" b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All </a:t>
            </a:r>
            <a:r>
              <a:rPr lang="en-US" sz="15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information is available on the Recreation Facebook page and </a:t>
            </a:r>
            <a:r>
              <a:rPr lang="en-US" sz="1500" b="1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www.oceanpines.org</a:t>
            </a:r>
            <a:endParaRPr lang="en-US" sz="15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	    </a:t>
            </a: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698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1B08DF-23D1-F408-6286-3518C95B6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8A38D-A8C2-21C6-7010-B92370CD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Drainage – Ditches Only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E0485-19F3-A31C-FE4A-720452962024}"/>
              </a:ext>
            </a:extLst>
          </p:cNvPr>
          <p:cNvSpPr txBox="1"/>
          <p:nvPr/>
        </p:nvSpPr>
        <p:spPr>
          <a:xfrm>
            <a:off x="302762" y="2249652"/>
            <a:ext cx="8634204" cy="43754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lvl="0" algn="ctr" defTabSz="457200">
              <a:lnSpc>
                <a:spcPct val="120000"/>
              </a:lnSpc>
              <a:spcBef>
                <a:spcPct val="0"/>
              </a:spcBef>
            </a:pPr>
            <a:r>
              <a:rPr lang="en-US" sz="3200" b="1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“TOGETHER WE ARE BETTER”</a:t>
            </a:r>
          </a:p>
          <a:p>
            <a:pPr lvl="0" algn="ctr" defTabSz="457200">
              <a:lnSpc>
                <a:spcPct val="120000"/>
              </a:lnSpc>
              <a:spcBef>
                <a:spcPct val="0"/>
              </a:spcBef>
            </a:pPr>
            <a:endParaRPr lang="en-US" sz="15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May 1</a:t>
            </a:r>
            <a:r>
              <a:rPr lang="en-US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Beginning Balance – 	7</a:t>
            </a: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Additions						2</a:t>
            </a: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Resolved						</a:t>
            </a:r>
            <a:r>
              <a:rPr lang="en-US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-5</a:t>
            </a: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Ending Balance					4</a:t>
            </a: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    </a:t>
            </a: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96 have been resolved since October 8, 2024</a:t>
            </a:r>
          </a:p>
          <a:p>
            <a:pPr marL="0"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0039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CPI Violation Dashboard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May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781068"/>
              </p:ext>
            </p:extLst>
          </p:nvPr>
        </p:nvGraphicFramePr>
        <p:xfrm>
          <a:off x="109536" y="3091340"/>
          <a:ext cx="8847908" cy="950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83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307832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479867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752377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5/1/25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Violations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Violations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As of 5/31/25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355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207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465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BAD86D9-C03E-4A30-A454-1333AEBA4A40}"/>
              </a:ext>
            </a:extLst>
          </p:cNvPr>
          <p:cNvSpPr txBox="1"/>
          <p:nvPr/>
        </p:nvSpPr>
        <p:spPr>
          <a:xfrm>
            <a:off x="122598" y="2723080"/>
            <a:ext cx="328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45EED-5BDB-2387-3FB6-2B720D18D314}"/>
              </a:ext>
            </a:extLst>
          </p:cNvPr>
          <p:cNvSpPr txBox="1"/>
          <p:nvPr/>
        </p:nvSpPr>
        <p:spPr>
          <a:xfrm>
            <a:off x="122598" y="4509848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207 violations initiated in May:  78 maintenance/trash/debris; 25 grass;13 leaf maintenance/placement; 18 no permit;  11 signs; 3 trees; 59 miscellaneous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Miscellaneous violations includes easements, permit expiration, screening, trailers, unregistered/junk vehicles, vehicle parking, and wire/metal fencing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97 violations complied out; 465 remain open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129 maintenance/trash/debris; 21 grass; 63 leaf maintenance/placement; 81 no permit;    11 signs; 9 trees; 151 miscellaneous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102 of the 465 violations still open are in legal</a:t>
            </a:r>
          </a:p>
        </p:txBody>
      </p:sp>
    </p:spTree>
    <p:extLst>
      <p:ext uri="{BB962C8B-B14F-4D97-AF65-F5344CB8AC3E}">
        <p14:creationId xmlns:p14="http://schemas.microsoft.com/office/powerpoint/2010/main" val="155471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Work Orders</a:t>
            </a:r>
            <a:br>
              <a:rPr lang="en-US" b="1" u="sng" dirty="0">
                <a:solidFill>
                  <a:schemeClr val="tx1"/>
                </a:solidFill>
              </a:rPr>
            </a:br>
            <a:r>
              <a:rPr lang="en-US" b="1" u="sng" dirty="0">
                <a:solidFill>
                  <a:schemeClr val="tx1"/>
                </a:solidFill>
              </a:rPr>
              <a:t>May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984088"/>
              </p:ext>
            </p:extLst>
          </p:nvPr>
        </p:nvGraphicFramePr>
        <p:xfrm>
          <a:off x="571175" y="2521994"/>
          <a:ext cx="8046719" cy="14090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722">
                  <a:extLst>
                    <a:ext uri="{9D8B030D-6E8A-4147-A177-3AD203B41FA5}">
                      <a16:colId xmlns:a16="http://schemas.microsoft.com/office/drawing/2014/main" val="497003325"/>
                    </a:ext>
                  </a:extLst>
                </a:gridCol>
                <a:gridCol w="2164411">
                  <a:extLst>
                    <a:ext uri="{9D8B030D-6E8A-4147-A177-3AD203B41FA5}">
                      <a16:colId xmlns:a16="http://schemas.microsoft.com/office/drawing/2014/main" val="1596258838"/>
                    </a:ext>
                  </a:extLst>
                </a:gridCol>
                <a:gridCol w="2204843">
                  <a:extLst>
                    <a:ext uri="{9D8B030D-6E8A-4147-A177-3AD203B41FA5}">
                      <a16:colId xmlns:a16="http://schemas.microsoft.com/office/drawing/2014/main" val="4124166728"/>
                    </a:ext>
                  </a:extLst>
                </a:gridCol>
                <a:gridCol w="1879743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342019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5/1/25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New Work Orders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Closed Work Orders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</a:rPr>
                        <a:t>Open Work Orders as of 5/31/25</a:t>
                      </a:r>
                      <a:endParaRPr lang="en-US" sz="1600" b="0" dirty="0">
                        <a:solidFill>
                          <a:schemeClr val="bg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608961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144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92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142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8124391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96AD777-9903-050C-60B7-A95C92E997D2}"/>
              </a:ext>
            </a:extLst>
          </p:cNvPr>
          <p:cNvSpPr txBox="1"/>
          <p:nvPr/>
        </p:nvSpPr>
        <p:spPr>
          <a:xfrm>
            <a:off x="1001195" y="4502597"/>
            <a:ext cx="7332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92 work orders initiated in May:  9 bulkhead;  28 drainage;                                       24 grounds/landscaping; 4 roads; 1 signs; 26 general maintenance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Gill Sans MT" panose="020B0502020104020203"/>
              </a:rPr>
              <a:t>Majority still open in drainage (82):</a:t>
            </a:r>
          </a:p>
          <a:p>
            <a:pPr marL="742950" lvl="1" indent="-285750" defTabSz="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Gill Sans MT" panose="020B0502020104020203"/>
              </a:rPr>
              <a:t>38 – over 30 days; 13 – over 60 days</a:t>
            </a:r>
          </a:p>
          <a:p>
            <a:pPr marL="1200150" lvl="2" indent="-285750" defTabSz="45720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Gill Sans MT" panose="020B0502020104020203"/>
              </a:rPr>
              <a:t>Average 1-4 work orders a day to complete depending upon severity</a:t>
            </a:r>
          </a:p>
        </p:txBody>
      </p:sp>
    </p:spTree>
    <p:extLst>
      <p:ext uri="{BB962C8B-B14F-4D97-AF65-F5344CB8AC3E}">
        <p14:creationId xmlns:p14="http://schemas.microsoft.com/office/powerpoint/2010/main" val="708287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244125-7992-4A01-98A0-5A7AF00DD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139332"/>
            <a:ext cx="7524003" cy="1663343"/>
          </a:xfrm>
        </p:spPr>
        <p:txBody>
          <a:bodyPr>
            <a:noAutofit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Customer Service Dashboard</a:t>
            </a:r>
            <a:br>
              <a:rPr lang="en-US" b="0" u="sng" dirty="0">
                <a:solidFill>
                  <a:schemeClr val="tx1"/>
                </a:solidFill>
              </a:rPr>
            </a:br>
            <a:r>
              <a:rPr lang="en-US" sz="3200" b="0" u="sng" dirty="0">
                <a:solidFill>
                  <a:schemeClr val="tx1"/>
                </a:solidFill>
              </a:rPr>
              <a:t>(from info@oceanpines.org)</a:t>
            </a:r>
            <a:br>
              <a:rPr lang="en-US" sz="3200" b="0" u="sng" dirty="0">
                <a:solidFill>
                  <a:schemeClr val="tx1"/>
                </a:solidFill>
              </a:rPr>
            </a:br>
            <a:r>
              <a:rPr lang="en-US" u="sng" dirty="0">
                <a:solidFill>
                  <a:schemeClr val="tx1"/>
                </a:solidFill>
              </a:rPr>
              <a:t>May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5C0D99A1-EF5E-4757-A838-781C5A71F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635314"/>
              </p:ext>
            </p:extLst>
          </p:nvPr>
        </p:nvGraphicFramePr>
        <p:xfrm>
          <a:off x="2159726" y="2125434"/>
          <a:ext cx="4977921" cy="25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906">
                  <a:extLst>
                    <a:ext uri="{9D8B030D-6E8A-4147-A177-3AD203B41FA5}">
                      <a16:colId xmlns:a16="http://schemas.microsoft.com/office/drawing/2014/main" val="160533530"/>
                    </a:ext>
                  </a:extLst>
                </a:gridCol>
                <a:gridCol w="2520015">
                  <a:extLst>
                    <a:ext uri="{9D8B030D-6E8A-4147-A177-3AD203B41FA5}">
                      <a16:colId xmlns:a16="http://schemas.microsoft.com/office/drawing/2014/main" val="2169824023"/>
                    </a:ext>
                  </a:extLst>
                </a:gridCol>
              </a:tblGrid>
              <a:tr h="227651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# Received – May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2384583703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Amenities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900878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CPI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58475169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Drainage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24032667"/>
                  </a:ext>
                </a:extLst>
              </a:tr>
              <a:tr h="317588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</a:rPr>
                        <a:t>General </a:t>
                      </a:r>
                      <a:endParaRPr lang="en-US" sz="1800" b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019372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Public Works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62857128"/>
                  </a:ext>
                </a:extLst>
              </a:tr>
              <a:tr h="250417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TOTAL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223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2448314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97C8FB9E-F9E1-9DA5-4E9C-7C66AD0CD3AF}"/>
              </a:ext>
            </a:extLst>
          </p:cNvPr>
          <p:cNvPicPr>
            <a:picLocks noChangeAspect="1" noChangeArrowheads="1"/>
          </p:cNvPicPr>
          <p:nvPr/>
        </p:nvPicPr>
        <p:blipFill>
          <a:blip r:link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802772"/>
            <a:ext cx="3708179" cy="19576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B15BDF-5CC1-6289-CF86-E4690FB499B9}"/>
              </a:ext>
            </a:extLst>
          </p:cNvPr>
          <p:cNvSpPr txBox="1"/>
          <p:nvPr/>
        </p:nvSpPr>
        <p:spPr>
          <a:xfrm>
            <a:off x="181155" y="5029200"/>
            <a:ext cx="2449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NOTE</a:t>
            </a:r>
            <a:r>
              <a:rPr lang="en-US" sz="1200" dirty="0">
                <a:solidFill>
                  <a:schemeClr val="bg1"/>
                </a:solidFill>
              </a:rPr>
              <a:t>: </a:t>
            </a:r>
          </a:p>
          <a:p>
            <a:r>
              <a:rPr lang="en-US" sz="1200" dirty="0">
                <a:solidFill>
                  <a:schemeClr val="bg1"/>
                </a:solidFill>
              </a:rPr>
              <a:t>The General 142 covers everything other than the categories listed. For May, mostly smaller trash can container requests.</a:t>
            </a:r>
          </a:p>
          <a:p>
            <a:r>
              <a:rPr lang="en-US" sz="1200" dirty="0">
                <a:solidFill>
                  <a:schemeClr val="bg1"/>
                </a:solidFill>
              </a:rPr>
              <a:t>100% of the questions/issues have been resolved.</a:t>
            </a:r>
          </a:p>
        </p:txBody>
      </p:sp>
    </p:spTree>
    <p:extLst>
      <p:ext uri="{BB962C8B-B14F-4D97-AF65-F5344CB8AC3E}">
        <p14:creationId xmlns:p14="http://schemas.microsoft.com/office/powerpoint/2010/main" val="3816342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09998" y="3429000"/>
            <a:ext cx="7524003" cy="970450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chemeClr val="tx1"/>
                </a:solidFill>
                <a:cs typeface="+mj-cs"/>
              </a:rPr>
              <a:t>Financials</a:t>
            </a:r>
            <a:endParaRPr lang="en-US" sz="5400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886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604" y="857250"/>
            <a:ext cx="5623560" cy="1028700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latin typeface="Century Gothic" panose="020B0502020202020204" pitchFamily="34" charset="0"/>
              </a:rPr>
              <a:t>UNAUDITED</a:t>
            </a:r>
            <a:br>
              <a:rPr lang="en-US" sz="2700" dirty="0">
                <a:latin typeface="Century Gothic" panose="020B05020202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MAY 2025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C7B10-4A81-4165-B169-00151ED86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1AB91-4376-4A2F-90B9-785FF0C107E3}" type="datetime1">
              <a:rPr lang="en-US" sz="750">
                <a:solidFill>
                  <a:prstClr val="black">
                    <a:tint val="75000"/>
                  </a:prstClr>
                </a:solidFill>
                <a:latin typeface="Gill Sans MT" panose="020B0502020104020203"/>
              </a:rPr>
              <a:pPr>
                <a:defRPr/>
              </a:pPr>
              <a:t>7/1/2025</a:t>
            </a:fld>
            <a:endParaRPr lang="en-US" sz="750">
              <a:solidFill>
                <a:prstClr val="black">
                  <a:tint val="75000"/>
                </a:prstClr>
              </a:solidFill>
              <a:latin typeface="Gill Sans MT" panose="020B0502020104020203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A069AC-E94D-40E5-9EDF-5E65AB9AC418}"/>
              </a:ext>
            </a:extLst>
          </p:cNvPr>
          <p:cNvCxnSpPr>
            <a:cxnSpLocks/>
          </p:cNvCxnSpPr>
          <p:nvPr/>
        </p:nvCxnSpPr>
        <p:spPr>
          <a:xfrm>
            <a:off x="5728681" y="6961373"/>
            <a:ext cx="663800" cy="0"/>
          </a:xfrm>
          <a:prstGeom prst="line">
            <a:avLst/>
          </a:prstGeom>
          <a:ln w="381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9BB0CDF-5ABB-387D-8A08-0F31CC442672}"/>
              </a:ext>
            </a:extLst>
          </p:cNvPr>
          <p:cNvCxnSpPr>
            <a:cxnSpLocks/>
          </p:cNvCxnSpPr>
          <p:nvPr/>
        </p:nvCxnSpPr>
        <p:spPr>
          <a:xfrm>
            <a:off x="5728681" y="5806701"/>
            <a:ext cx="663800" cy="0"/>
          </a:xfrm>
          <a:prstGeom prst="line">
            <a:avLst/>
          </a:prstGeom>
          <a:ln w="15875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EC5F070-1CFE-6F3B-AC01-B75EE67FBB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8560" y="2270825"/>
          <a:ext cx="4363640" cy="3544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4102249" imgH="3727463" progId="Excel.Sheet.12">
                  <p:embed/>
                </p:oleObj>
              </mc:Choice>
              <mc:Fallback>
                <p:oleObj name="Worksheet" r:id="rId2" imgW="4102249" imgH="3727463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5EC5F070-1CFE-6F3B-AC01-B75EE67FBB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08560" y="2270825"/>
                        <a:ext cx="4363640" cy="3544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14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04C8E-759C-4538-9575-26595E557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746" y="1102927"/>
            <a:ext cx="5986328" cy="868748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latin typeface="Franklin Gothic Medium" panose="020B0603020102020204" pitchFamily="34" charset="0"/>
              </a:rPr>
              <a:t>UNAUDITED RESERVES </a:t>
            </a:r>
            <a:br>
              <a:rPr lang="en-US" sz="2700" dirty="0">
                <a:latin typeface="Franklin Gothic Medium" panose="020B0603020102020204" pitchFamily="34" charset="0"/>
              </a:rPr>
            </a:br>
            <a:r>
              <a:rPr lang="en-US" sz="2700" dirty="0">
                <a:latin typeface="Franklin Gothic Medium" panose="020B0603020102020204" pitchFamily="34" charset="0"/>
              </a:rPr>
              <a:t>MAY 2025 ($ MILLIONS)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339740-C4C2-4E66-9638-BF57A372FE54}"/>
              </a:ext>
            </a:extLst>
          </p:cNvPr>
          <p:cNvGraphicFramePr>
            <a:graphicFrameLocks noGrp="1"/>
          </p:cNvGraphicFramePr>
          <p:nvPr/>
        </p:nvGraphicFramePr>
        <p:xfrm>
          <a:off x="1214845" y="2242727"/>
          <a:ext cx="6957606" cy="3417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835">
                  <a:extLst>
                    <a:ext uri="{9D8B030D-6E8A-4147-A177-3AD203B41FA5}">
                      <a16:colId xmlns:a16="http://schemas.microsoft.com/office/drawing/2014/main" val="1394482498"/>
                    </a:ext>
                  </a:extLst>
                </a:gridCol>
                <a:gridCol w="924699">
                  <a:extLst>
                    <a:ext uri="{9D8B030D-6E8A-4147-A177-3AD203B41FA5}">
                      <a16:colId xmlns:a16="http://schemas.microsoft.com/office/drawing/2014/main" val="3016120161"/>
                    </a:ext>
                  </a:extLst>
                </a:gridCol>
                <a:gridCol w="1071586">
                  <a:extLst>
                    <a:ext uri="{9D8B030D-6E8A-4147-A177-3AD203B41FA5}">
                      <a16:colId xmlns:a16="http://schemas.microsoft.com/office/drawing/2014/main" val="3864248913"/>
                    </a:ext>
                  </a:extLst>
                </a:gridCol>
                <a:gridCol w="958257">
                  <a:extLst>
                    <a:ext uri="{9D8B030D-6E8A-4147-A177-3AD203B41FA5}">
                      <a16:colId xmlns:a16="http://schemas.microsoft.com/office/drawing/2014/main" val="963910479"/>
                    </a:ext>
                  </a:extLst>
                </a:gridCol>
                <a:gridCol w="918641">
                  <a:extLst>
                    <a:ext uri="{9D8B030D-6E8A-4147-A177-3AD203B41FA5}">
                      <a16:colId xmlns:a16="http://schemas.microsoft.com/office/drawing/2014/main" val="2806363114"/>
                    </a:ext>
                  </a:extLst>
                </a:gridCol>
                <a:gridCol w="779335">
                  <a:extLst>
                    <a:ext uri="{9D8B030D-6E8A-4147-A177-3AD203B41FA5}">
                      <a16:colId xmlns:a16="http://schemas.microsoft.com/office/drawing/2014/main" val="2625739660"/>
                    </a:ext>
                  </a:extLst>
                </a:gridCol>
                <a:gridCol w="602253">
                  <a:extLst>
                    <a:ext uri="{9D8B030D-6E8A-4147-A177-3AD203B41FA5}">
                      <a16:colId xmlns:a16="http://schemas.microsoft.com/office/drawing/2014/main" val="2085935011"/>
                    </a:ext>
                  </a:extLst>
                </a:gridCol>
              </a:tblGrid>
              <a:tr h="640147">
                <a:tc>
                  <a:txBody>
                    <a:bodyPr/>
                    <a:lstStyle/>
                    <a:p>
                      <a:endParaRPr lang="en-US" sz="1400" dirty="0">
                        <a:latin typeface="Franklin Gothic Medium" panose="020B0603020102020204" pitchFamily="34" charset="0"/>
                      </a:endParaRPr>
                    </a:p>
                  </a:txBody>
                  <a:tcPr marL="51435" marR="51435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General Replace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Bulkheads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Roads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Drainage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New Capital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Franklin Gothic Medium" panose="020B0603020102020204" pitchFamily="34" charset="0"/>
                        </a:rPr>
                        <a:t>Total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0847527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4/30/25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$4.7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 $0.2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$1.1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$0.0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$6.2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3979092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Contributions/</a:t>
                      </a:r>
                    </a:p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Interest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1.9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 1.0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3.0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823467776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Casino Funds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0.3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0.5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19956077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Transfer (Spend)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(0.5)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  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(0.1)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Franklin Gothic Medium" panose="020B0603020102020204" pitchFamily="34" charset="0"/>
                        </a:rPr>
                        <a:t>(0.6)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2918661611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5/31/25 Balance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$6.1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$1.2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$1.2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$0.5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$0.1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$9.1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901422235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lvl="0"/>
                      <a:r>
                        <a:rPr lang="en-US" sz="1500" b="0" dirty="0">
                          <a:latin typeface="Franklin Gothic Medium" panose="020B0603020102020204" pitchFamily="34" charset="0"/>
                        </a:rPr>
                        <a:t>   FY26 Est. Spend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Franklin Gothic Medium" panose="020B0603020102020204" pitchFamily="34" charset="0"/>
                        </a:rPr>
                        <a:t>(1.1)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Franklin Gothic Medium" panose="020B0603020102020204" pitchFamily="34" charset="0"/>
                        </a:rPr>
                        <a:t>(1.2)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Franklin Gothic Medium" panose="020B0603020102020204" pitchFamily="34" charset="0"/>
                        </a:rPr>
                        <a:t>(0.2)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Franklin Gothic Medium" panose="020B0603020102020204" pitchFamily="34" charset="0"/>
                        </a:rPr>
                        <a:t>(0.2)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Franklin Gothic Medium" panose="020B0603020102020204" pitchFamily="34" charset="0"/>
                        </a:rPr>
                        <a:t>(0.1)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Franklin Gothic Medium" panose="020B0603020102020204" pitchFamily="34" charset="0"/>
                        </a:rPr>
                        <a:t>(2.8)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1914675232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500" b="0" dirty="0">
                          <a:latin typeface="Franklin Gothic Medium" panose="020B0603020102020204" pitchFamily="34" charset="0"/>
                        </a:rPr>
                        <a:t>   Est. FD Costs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Franklin Gothic Medium" panose="020B0603020102020204" pitchFamily="34" charset="0"/>
                        </a:rPr>
                        <a:t>(1.7)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latin typeface="Franklin Gothic Medium" panose="020B0603020102020204" pitchFamily="34" charset="0"/>
                        </a:rPr>
                        <a:t>(1.7)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3617563573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4/30/26 Est. Bal.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$3.3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$1.0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$0.3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-</a:t>
                      </a:r>
                    </a:p>
                  </a:txBody>
                  <a:tcPr marL="51435" marR="51435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Franklin Gothic Medium" panose="020B0603020102020204" pitchFamily="34" charset="0"/>
                        </a:rPr>
                        <a:t>$4.6</a:t>
                      </a:r>
                    </a:p>
                  </a:txBody>
                  <a:tcPr marL="51435" marR="51435" marT="34290" marB="34290" anchor="ctr"/>
                </a:tc>
                <a:extLst>
                  <a:ext uri="{0D108BD9-81ED-4DB2-BD59-A6C34878D82A}">
                    <a16:rowId xmlns:a16="http://schemas.microsoft.com/office/drawing/2014/main" val="4076682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5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104351" y="2991987"/>
            <a:ext cx="2335109" cy="1780887"/>
          </a:xfrm>
        </p:spPr>
        <p:txBody>
          <a:bodyPr vert="horz" lIns="68580" tIns="34290" rIns="68580" bIns="0" rtlCol="0" anchor="b">
            <a:normAutofit/>
          </a:bodyPr>
          <a:lstStyle/>
          <a:p>
            <a:pPr defTabSz="685800"/>
            <a:r>
              <a:rPr lang="en-US" sz="2700" dirty="0">
                <a:solidFill>
                  <a:schemeClr val="bg1"/>
                </a:solidFill>
              </a:rPr>
              <a:t>Treasurer’s Report - </a:t>
            </a:r>
            <a:br>
              <a:rPr lang="en-US" sz="2700" dirty="0">
                <a:solidFill>
                  <a:schemeClr val="bg1"/>
                </a:solidFill>
              </a:rPr>
            </a:br>
            <a:r>
              <a:rPr lang="en-US" sz="2700" dirty="0">
                <a:solidFill>
                  <a:schemeClr val="bg1"/>
                </a:solidFill>
              </a:rPr>
              <a:t>Monica Rakowski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17803-0051-4A79-B7E2-BA5BD7564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03" y="2603000"/>
            <a:ext cx="2790249" cy="25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7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FF842A-92F4-4637-B96B-ABE0E1852D76}"/>
              </a:ext>
            </a:extLst>
          </p:cNvPr>
          <p:cNvSpPr txBox="1"/>
          <p:nvPr/>
        </p:nvSpPr>
        <p:spPr>
          <a:xfrm>
            <a:off x="1598625" y="1192641"/>
            <a:ext cx="5946749" cy="727838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dirty="0">
                <a:solidFill>
                  <a:prstClr val="black"/>
                </a:solidFill>
                <a:latin typeface="Calibri Light" panose="020F0302020204030204"/>
              </a:rPr>
              <a:t>Cash &amp; Short-Term Investments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450"/>
              </a:spcAft>
              <a:defRPr/>
            </a:pPr>
            <a:r>
              <a:rPr lang="en-US" sz="1875" b="1" u="sng" dirty="0">
                <a:solidFill>
                  <a:prstClr val="black"/>
                </a:solidFill>
                <a:latin typeface="Calibri Light" panose="020F0302020204030204"/>
              </a:rPr>
              <a:t>Unaudited Month of May</a:t>
            </a:r>
            <a:endParaRPr lang="en-US" sz="1875" b="1" dirty="0">
              <a:solidFill>
                <a:srgbClr val="FEFEFE"/>
              </a:solidFill>
              <a:latin typeface="Calibri Light" panose="020F030202020403020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3081" y="2118904"/>
            <a:ext cx="3536708" cy="322326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00C6BB">
                  <a:lumMod val="75000"/>
                </a:srgbClr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As of May 31, 2025, the Association had Approximately (~) $20.9M in Cash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00C6BB">
                  <a:lumMod val="75000"/>
                </a:srgbClr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Cash Increased ~ $1.7M from the Same Time Period Last Year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00C6BB">
                  <a:lumMod val="75000"/>
                </a:srgbClr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Cash Increased ~ $3.2M from April 2025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00C6BB">
                  <a:lumMod val="75000"/>
                </a:srgbClr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$8.8M Invested in CDAR’s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00C6BB">
                  <a:lumMod val="75000"/>
                </a:srgbClr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$53K in Interest Income Recognized for the Month</a:t>
            </a:r>
          </a:p>
          <a:p>
            <a:pPr lvl="1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00C6BB">
                  <a:lumMod val="75000"/>
                </a:srgbClr>
              </a:buClr>
              <a:buFont typeface="Wingdings 2" charset="2"/>
              <a:buChar char=""/>
              <a:defRPr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Remaining $12.1M in Insured Cash Sweep, Treasury Bills, Money Market and Other Operating Accounts (Diversified Between 2 Local Banks)</a:t>
            </a:r>
          </a:p>
        </p:txBody>
      </p:sp>
      <p:pic>
        <p:nvPicPr>
          <p:cNvPr id="8" name="Graphic 7" descr="Dollar">
            <a:extLst>
              <a:ext uri="{FF2B5EF4-FFF2-40B4-BE49-F238E27FC236}">
                <a16:creationId xmlns:a16="http://schemas.microsoft.com/office/drawing/2014/main" id="{4FEA77A1-BF0C-4E09-BE54-FF8A202F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53666" y="2452005"/>
            <a:ext cx="2787254" cy="2787254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29194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643467"/>
            <a:ext cx="8188361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06C59-3F02-F27D-BA1E-8E9684FDB7F5}"/>
              </a:ext>
            </a:extLst>
          </p:cNvPr>
          <p:cNvSpPr txBox="1"/>
          <p:nvPr/>
        </p:nvSpPr>
        <p:spPr>
          <a:xfrm>
            <a:off x="639192" y="949234"/>
            <a:ext cx="7647501" cy="5190309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0" lvl="0" defTabSz="457200">
              <a:lnSpc>
                <a:spcPct val="120000"/>
              </a:lnSpc>
              <a:spcBef>
                <a:spcPct val="0"/>
              </a:spcBef>
            </a:pPr>
            <a:r>
              <a:rPr lang="en-US" sz="2000" b="1" u="sng" dirty="0">
                <a:latin typeface="+mj-lt"/>
                <a:ea typeface="+mj-ea"/>
                <a:cs typeface="+mj-cs"/>
              </a:rPr>
              <a:t>Initiatives</a:t>
            </a:r>
            <a:endParaRPr lang="en-US" sz="2000" dirty="0">
              <a:latin typeface="+mj-lt"/>
              <a:ea typeface="+mj-ea"/>
              <a:cs typeface="+mj-cs"/>
            </a:endParaRP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Bocce Ball Courts</a:t>
            </a:r>
          </a:p>
          <a:p>
            <a:pPr marL="461963" lvl="1" indent="-230188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OPVFD Firehouse</a:t>
            </a:r>
          </a:p>
          <a:p>
            <a:pPr marL="517525" lvl="1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pc="0" baseline="0" dirty="0">
                <a:latin typeface="+mj-lt"/>
                <a:ea typeface="+mj-ea"/>
                <a:cs typeface="+mj-cs"/>
              </a:rPr>
              <a:t>Cell Tower</a:t>
            </a:r>
          </a:p>
          <a:p>
            <a:pPr marL="974725" lvl="2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Outside Contractor</a:t>
            </a:r>
          </a:p>
          <a:p>
            <a:pPr marL="974725" lvl="2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pc="0" baseline="0" dirty="0">
                <a:latin typeface="+mj-lt"/>
                <a:ea typeface="+mj-ea"/>
                <a:cs typeface="+mj-cs"/>
              </a:rPr>
              <a:t>Chief</a:t>
            </a:r>
            <a:endParaRPr lang="en-US" dirty="0">
              <a:latin typeface="+mj-lt"/>
              <a:ea typeface="+mj-ea"/>
              <a:cs typeface="+mj-cs"/>
            </a:endParaRPr>
          </a:p>
          <a:p>
            <a:pPr marL="517525" lvl="1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pc="0" baseline="0" dirty="0">
                <a:latin typeface="+mj-lt"/>
                <a:ea typeface="+mj-ea"/>
                <a:cs typeface="+mj-cs"/>
              </a:rPr>
              <a:t>Amenities</a:t>
            </a:r>
          </a:p>
          <a:p>
            <a:pPr marL="974725" lvl="2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Food &amp; Beverage</a:t>
            </a:r>
          </a:p>
          <a:p>
            <a:pPr marL="974725" lvl="2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pc="0" baseline="0" dirty="0">
                <a:latin typeface="+mj-lt"/>
                <a:ea typeface="+mj-ea"/>
                <a:cs typeface="+mj-cs"/>
              </a:rPr>
              <a:t>Golf</a:t>
            </a:r>
          </a:p>
          <a:p>
            <a:pPr marL="974725" lvl="2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Racquet Sports</a:t>
            </a:r>
          </a:p>
          <a:p>
            <a:pPr marL="974725" lvl="2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spc="0" baseline="0" dirty="0">
                <a:latin typeface="+mj-lt"/>
                <a:ea typeface="+mj-ea"/>
                <a:cs typeface="+mj-cs"/>
              </a:rPr>
              <a:t>Aquatics</a:t>
            </a:r>
          </a:p>
          <a:p>
            <a:pPr marL="974725" lvl="2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Recreation &amp; Parks</a:t>
            </a:r>
          </a:p>
          <a:p>
            <a:pPr marL="517525" lvl="1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Drainage – Ditches Only (Leaf Violations)</a:t>
            </a:r>
          </a:p>
          <a:p>
            <a:pPr marL="517525" lvl="1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  <a:ea typeface="+mj-ea"/>
                <a:cs typeface="+mj-cs"/>
              </a:rPr>
              <a:t>Metrics</a:t>
            </a:r>
          </a:p>
          <a:p>
            <a:pPr defTabSz="45720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b="1" dirty="0"/>
              <a:t>Financials</a:t>
            </a:r>
            <a:endParaRPr lang="en-US" dirty="0"/>
          </a:p>
          <a:p>
            <a:pPr marL="60325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3288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3DA5AD-09EB-4000-CDD7-F73A42982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AB49-C86D-C598-F9D8-45600EF3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0"/>
            <a:ext cx="7524003" cy="905523"/>
          </a:xfrm>
        </p:spPr>
        <p:txBody>
          <a:bodyPr/>
          <a:lstStyle/>
          <a:p>
            <a:pPr algn="ctr"/>
            <a:r>
              <a:rPr lang="en-US" dirty="0"/>
              <a:t>Bocce Ball Courts</a:t>
            </a: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EC58519B-656F-F367-DA7E-9A02587B516B}"/>
              </a:ext>
            </a:extLst>
          </p:cNvPr>
          <p:cNvSpPr txBox="1">
            <a:spLocks/>
          </p:cNvSpPr>
          <p:nvPr/>
        </p:nvSpPr>
        <p:spPr>
          <a:xfrm>
            <a:off x="71020" y="1776550"/>
            <a:ext cx="8948693" cy="2590214"/>
          </a:xfrm>
          <a:prstGeom prst="rect">
            <a:avLst/>
          </a:prstGeom>
        </p:spPr>
        <p:txBody>
          <a:bodyPr vert="horz" lIns="91440" tIns="45720" rIns="9144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Southwest Greens Delaware Valley finished courts on June 19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– just in time for the first day of league play!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Total cost: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$50,692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entury Gothic" panose="020B0502020202020204"/>
              </a:rPr>
              <a:t>Tournament has started</a:t>
            </a:r>
          </a:p>
          <a:p>
            <a:pPr marL="346075" marR="0" lvl="1" indent="-3460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Next, we will install a patio and more seating</a:t>
            </a:r>
          </a:p>
        </p:txBody>
      </p:sp>
      <p:pic>
        <p:nvPicPr>
          <p:cNvPr id="5" name="Picture 4" descr="A row of lights on a green lawn&#10;&#10;AI-generated content may be incorrect.">
            <a:extLst>
              <a:ext uri="{FF2B5EF4-FFF2-40B4-BE49-F238E27FC236}">
                <a16:creationId xmlns:a16="http://schemas.microsoft.com/office/drawing/2014/main" id="{0F386265-A410-F8FC-9C7B-30EF534EA2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8229"/>
            <a:ext cx="4403326" cy="3069772"/>
          </a:xfrm>
          <a:prstGeom prst="rect">
            <a:avLst/>
          </a:prstGeom>
        </p:spPr>
      </p:pic>
      <p:pic>
        <p:nvPicPr>
          <p:cNvPr id="4" name="Picture 3" descr="A game on a bench&#10;&#10;AI-generated content may be incorrect.">
            <a:extLst>
              <a:ext uri="{FF2B5EF4-FFF2-40B4-BE49-F238E27FC236}">
                <a16:creationId xmlns:a16="http://schemas.microsoft.com/office/drawing/2014/main" id="{9690913A-BACE-C93B-DF98-3E2C9E6543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76" y="3788227"/>
            <a:ext cx="4403324" cy="3069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BF276E-7AE8-C0C8-0B1A-D2D6E4CD6C00}"/>
              </a:ext>
            </a:extLst>
          </p:cNvPr>
          <p:cNvSpPr txBox="1"/>
          <p:nvPr/>
        </p:nvSpPr>
        <p:spPr>
          <a:xfrm>
            <a:off x="0" y="132277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Enhanced Ocean Pines Customer Experience</a:t>
            </a:r>
          </a:p>
        </p:txBody>
      </p:sp>
    </p:spTree>
    <p:extLst>
      <p:ext uri="{BB962C8B-B14F-4D97-AF65-F5344CB8AC3E}">
        <p14:creationId xmlns:p14="http://schemas.microsoft.com/office/powerpoint/2010/main" val="59322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BC7205-B5A5-DE35-D241-27597B1CF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CA429F7-C699-D57A-7000-0EBCAFE51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OPVFD Firehouse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DEDBC-71BD-2458-635C-83C7FEC2B820}"/>
              </a:ext>
            </a:extLst>
          </p:cNvPr>
          <p:cNvSpPr txBox="1"/>
          <p:nvPr/>
        </p:nvSpPr>
        <p:spPr>
          <a:xfrm>
            <a:off x="106532" y="2225569"/>
            <a:ext cx="9037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Where were we: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Reevaluated initial proposal</a:t>
            </a:r>
          </a:p>
          <a:p>
            <a:pPr marL="1128713" marR="0" lvl="2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19,100 sq. ft to 14,610 sq. ft.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Work group completed preplanning stage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B894890-3006-2EC6-B6E5-503B87CA7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3745956"/>
            <a:ext cx="9144000" cy="32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1972CF-146D-26CB-3F03-DE2DA5A0615A}"/>
              </a:ext>
            </a:extLst>
          </p:cNvPr>
          <p:cNvSpPr txBox="1"/>
          <p:nvPr/>
        </p:nvSpPr>
        <p:spPr>
          <a:xfrm>
            <a:off x="6738361" y="3429000"/>
            <a:ext cx="2299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May not be exact colors</a:t>
            </a:r>
          </a:p>
        </p:txBody>
      </p:sp>
    </p:spTree>
    <p:extLst>
      <p:ext uri="{BB962C8B-B14F-4D97-AF65-F5344CB8AC3E}">
        <p14:creationId xmlns:p14="http://schemas.microsoft.com/office/powerpoint/2010/main" val="1197506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D6FEA2-2054-1ED8-E2DD-5022289993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C758551-1C46-2254-F512-3363F277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7" y="417251"/>
            <a:ext cx="7524003" cy="825624"/>
          </a:xfrm>
        </p:spPr>
        <p:txBody>
          <a:bodyPr/>
          <a:lstStyle/>
          <a:p>
            <a:pPr algn="ctr"/>
            <a:r>
              <a:rPr lang="en-US" dirty="0"/>
              <a:t>OPVFD Firehouse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58CDE4-B616-B529-46F9-CCCA3233BB71}"/>
              </a:ext>
            </a:extLst>
          </p:cNvPr>
          <p:cNvSpPr txBox="1"/>
          <p:nvPr/>
        </p:nvSpPr>
        <p:spPr>
          <a:xfrm>
            <a:off x="0" y="2127920"/>
            <a:ext cx="5136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Where are we today: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We have prepared the referendum question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Architectural drawings – delivered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Funding – options have been discussed at Board meeting and Town Hall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Approval to move forward from Board</a:t>
            </a:r>
          </a:p>
          <a:p>
            <a:pPr marL="6715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Town Hall meeting on June 27</a:t>
            </a:r>
            <a:r>
              <a:rPr kumimoji="0" lang="en-US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th</a:t>
            </a:r>
            <a:r>
              <a:rPr lang="en-US" sz="1200" dirty="0">
                <a:solidFill>
                  <a:prstClr val="black"/>
                </a:solidFill>
                <a:latin typeface="Century Gothic" panose="020B0502020202020204"/>
              </a:rPr>
              <a:t> at OPVFD Firehouse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3EDE63-2ADC-8BA6-5F80-AE67ACE6B829}"/>
              </a:ext>
            </a:extLst>
          </p:cNvPr>
          <p:cNvSpPr txBox="1"/>
          <p:nvPr/>
        </p:nvSpPr>
        <p:spPr>
          <a:xfrm>
            <a:off x="5046453" y="2127919"/>
            <a:ext cx="40975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prstClr val="black"/>
                </a:solidFill>
              </a:rPr>
              <a:t>Next steps:</a:t>
            </a:r>
          </a:p>
          <a:p>
            <a:pPr marL="671513" lvl="1" indent="-21431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Referendum to be mailed with elections material on _________</a:t>
            </a:r>
          </a:p>
          <a:p>
            <a:pPr marL="671513" lvl="1" indent="-21431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Bids or awarded</a:t>
            </a:r>
          </a:p>
          <a:p>
            <a:pPr marL="671513" lvl="1" indent="-21431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Timeline</a:t>
            </a:r>
          </a:p>
          <a:p>
            <a:pPr marL="671513" lvl="1" indent="-21431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prstClr val="black"/>
                </a:solidFill>
              </a:rPr>
              <a:t>Project plan </a:t>
            </a:r>
          </a:p>
          <a:p>
            <a:pPr marL="214313" indent="-21431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Shovel in ground:  estimate October 2025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Completion estimate – 65 weeks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ACEE966-1C88-B047-0D09-42B8A510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2689"/>
            <a:ext cx="5046453" cy="285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9D00D2-8869-E4F7-8B40-D08F1A893922}"/>
              </a:ext>
            </a:extLst>
          </p:cNvPr>
          <p:cNvSpPr txBox="1"/>
          <p:nvPr/>
        </p:nvSpPr>
        <p:spPr>
          <a:xfrm>
            <a:off x="5136863" y="6349042"/>
            <a:ext cx="2299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May not be exact colors</a:t>
            </a:r>
          </a:p>
        </p:txBody>
      </p:sp>
    </p:spTree>
    <p:extLst>
      <p:ext uri="{BB962C8B-B14F-4D97-AF65-F5344CB8AC3E}">
        <p14:creationId xmlns:p14="http://schemas.microsoft.com/office/powerpoint/2010/main" val="361744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BD33DC-01A4-3A18-5DF3-8FDE6B0C2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78493-59D5-5327-32E2-9D2A0884E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Food &amp; Beverage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F1696-C196-B202-F66A-7874F6F36E30}"/>
              </a:ext>
            </a:extLst>
          </p:cNvPr>
          <p:cNvSpPr txBox="1"/>
          <p:nvPr/>
        </p:nvSpPr>
        <p:spPr>
          <a:xfrm>
            <a:off x="302762" y="2249652"/>
            <a:ext cx="8634204" cy="43754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Weather affected numbers for May especially at the Beach Club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="1" u="sng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However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gross sales exceeded May of the prior year by approximately $150K led by Yacht Club ($426 vs $275)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June gross sales trending higher than prior year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Basically had one month to prepare for May 1</a:t>
            </a:r>
            <a:r>
              <a:rPr lang="en-US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opening of new Fiscal Year</a:t>
            </a: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5467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1034EF-2F27-55A0-D7F2-7906C6706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1703B-3692-A3B8-A0B3-8345B8AF7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Golf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6608A-D89D-9F54-A8BE-D6AF41CF1DDE}"/>
              </a:ext>
            </a:extLst>
          </p:cNvPr>
          <p:cNvSpPr txBox="1"/>
          <p:nvPr/>
        </p:nvSpPr>
        <p:spPr>
          <a:xfrm>
            <a:off x="302762" y="2249652"/>
            <a:ext cx="8634204" cy="43754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New irrigation system meeting the needs during this heat wave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Greens and course in very good condition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Golf memberships are up 29 memberships vs prior year (167 vs 138) at this time and at 103% of total budget dollars (276,555 vs 238,796)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As of 6/25 revenues at $203K, we are forecasting another $30K, $233K total for June vs budget of $221K	   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Number of rounds between 230-250+ during busy days </a:t>
            </a: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918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7CC34D-CA42-6DF2-387B-B0226B56E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4E87B-D0D4-DB18-6338-C67B8E98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Racquet Sports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D764BF-B3A4-378C-7BBB-9294F4EF0883}"/>
              </a:ext>
            </a:extLst>
          </p:cNvPr>
          <p:cNvSpPr txBox="1"/>
          <p:nvPr/>
        </p:nvSpPr>
        <p:spPr>
          <a:xfrm>
            <a:off x="302762" y="2249652"/>
            <a:ext cx="8634204" cy="43754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Racquet membership are down 98 membership vs prior year (338 vs 436) at this time and at 68% of total budget	 dollars (127,237 vs 188,215)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There are currently 2 working water fountains. Touchless water fountain needs to be replaced (on order). Racquet Sports Director/Pro puts out water bottles when heat index is over 100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New Racquet Center Clubhouse getting rave review from patrons (they love the new open look, larger community room, upgraded Pro-Shop, and expanded bathrooms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Ladies and Gentlemen’s day has reaped rewards in attracting players across the region, also resulting in new memberships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1223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6A007-74A3-1545-3D6A-FD3D5C6B1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E952F-5112-AC77-7A50-9FE1CA987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Aquatics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0ECDD-910A-D27E-E44D-209A50EDE777}"/>
              </a:ext>
            </a:extLst>
          </p:cNvPr>
          <p:cNvSpPr txBox="1"/>
          <p:nvPr/>
        </p:nvSpPr>
        <p:spPr>
          <a:xfrm>
            <a:off x="302762" y="2249652"/>
            <a:ext cx="8634204" cy="437543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Aquatics membership are up 8 membership vs prior year (993 vs 985) at this time and at 93% of total budget dollars (388,882 vs 419,745)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 are projecting to meet or exceed budget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Yacht Club pool open until 7 pm on Friday, Saturday, and Sunday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Swim &amp; Racquet pool open until 8 pm on Friday, Saturday, and Sunday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Caribbean Sea Family Splash, Swim &amp; Raquet Club July 19</a:t>
            </a:r>
            <a:r>
              <a:rPr lang="en-US" baseline="30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th</a:t>
            </a: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5-8 pm</a:t>
            </a:r>
          </a:p>
          <a:p>
            <a:pPr marL="285750" lvl="0" indent="-285750" defTabSz="4572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Working with TOI to enhance the customer experience at the Beach Club </a:t>
            </a: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lvl="0" defTabSz="457200">
              <a:lnSpc>
                <a:spcPct val="120000"/>
              </a:lnSpc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6034758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SIBSON CONSULTING Document">
  <a:themeElements>
    <a:clrScheme name="Sibson">
      <a:dk1>
        <a:sysClr val="windowText" lastClr="000000"/>
      </a:dk1>
      <a:lt1>
        <a:sysClr val="window" lastClr="FFFFFF"/>
      </a:lt1>
      <a:dk2>
        <a:srgbClr val="000000"/>
      </a:dk2>
      <a:lt2>
        <a:srgbClr val="B2B4B3"/>
      </a:lt2>
      <a:accent1>
        <a:srgbClr val="A0CFEB"/>
      </a:accent1>
      <a:accent2>
        <a:srgbClr val="0065BD"/>
      </a:accent2>
      <a:accent3>
        <a:srgbClr val="429C35"/>
      </a:accent3>
      <a:accent4>
        <a:srgbClr val="616365"/>
      </a:accent4>
      <a:accent5>
        <a:srgbClr val="C4262E"/>
      </a:accent5>
      <a:accent6>
        <a:srgbClr val="EEAF30"/>
      </a:accent6>
      <a:hlink>
        <a:srgbClr val="0065BD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gal Report 1">
        <a:dk1>
          <a:srgbClr val="000000"/>
        </a:dk1>
        <a:lt1>
          <a:srgbClr val="FFFFFF"/>
        </a:lt1>
        <a:dk2>
          <a:srgbClr val="000000"/>
        </a:dk2>
        <a:lt2>
          <a:srgbClr val="B2B4B3"/>
        </a:lt2>
        <a:accent1>
          <a:srgbClr val="A0CFEB"/>
        </a:accent1>
        <a:accent2>
          <a:srgbClr val="C4262E"/>
        </a:accent2>
        <a:accent3>
          <a:srgbClr val="FFFFFF"/>
        </a:accent3>
        <a:accent4>
          <a:srgbClr val="000000"/>
        </a:accent4>
        <a:accent5>
          <a:srgbClr val="CDE4F3"/>
        </a:accent5>
        <a:accent6>
          <a:srgbClr val="B12129"/>
        </a:accent6>
        <a:hlink>
          <a:srgbClr val="3F9C35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IBSON CONSULTING Document" id="{8B48DD64-9FB5-4282-8588-7B21241C64BB}" vid="{85534FED-CE0B-46C2-A386-62A7B1E79165}"/>
    </a:ext>
  </a:extLst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ppt/theme/theme4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eashells">
      <a:dk1>
        <a:srgbClr val="634823"/>
      </a:dk1>
      <a:lt1>
        <a:sysClr val="window" lastClr="FFFFFF"/>
      </a:lt1>
      <a:dk2>
        <a:srgbClr val="000000"/>
      </a:dk2>
      <a:lt2>
        <a:srgbClr val="F9EDD7"/>
      </a:lt2>
      <a:accent1>
        <a:srgbClr val="803C63"/>
      </a:accent1>
      <a:accent2>
        <a:srgbClr val="5A95A4"/>
      </a:accent2>
      <a:accent3>
        <a:srgbClr val="EBB419"/>
      </a:accent3>
      <a:accent4>
        <a:srgbClr val="E1771F"/>
      </a:accent4>
      <a:accent5>
        <a:srgbClr val="648C7A"/>
      </a:accent5>
      <a:accent6>
        <a:srgbClr val="ACBB51"/>
      </a:accent6>
      <a:hlink>
        <a:srgbClr val="5A95A4"/>
      </a:hlink>
      <a:folHlink>
        <a:srgbClr val="E1771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05420c5-ce29-4fd8-9b0b-06107616db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8D88600E1A94FA3EA08FFB8100B44" ma:contentTypeVersion="12" ma:contentTypeDescription="Create a new document." ma:contentTypeScope="" ma:versionID="07e4ddd58a83c4db61c786069a0f1040">
  <xsd:schema xmlns:xsd="http://www.w3.org/2001/XMLSchema" xmlns:xs="http://www.w3.org/2001/XMLSchema" xmlns:p="http://schemas.microsoft.com/office/2006/metadata/properties" xmlns:ns3="005420c5-ce29-4fd8-9b0b-06107616db10" xmlns:ns4="2410f877-682a-4a84-b4b9-52eb2a99858c" targetNamespace="http://schemas.microsoft.com/office/2006/metadata/properties" ma:root="true" ma:fieldsID="1f8d1c40977bbf3988b8287b743bd47e" ns3:_="" ns4:_="">
    <xsd:import namespace="005420c5-ce29-4fd8-9b0b-06107616db10"/>
    <xsd:import namespace="2410f877-682a-4a84-b4b9-52eb2a99858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5420c5-ce29-4fd8-9b0b-06107616db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0f877-682a-4a84-b4b9-52eb2a998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C4FE95-5FDD-4F38-A968-D37070C529A2}">
  <ds:schemaRefs>
    <ds:schemaRef ds:uri="http://www.w3.org/XML/1998/namespace"/>
    <ds:schemaRef ds:uri="2410f877-682a-4a84-b4b9-52eb2a99858c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005420c5-ce29-4fd8-9b0b-06107616db1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A0E10A-4563-40F3-ADDD-5B4D89EAB1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5420c5-ce29-4fd8-9b0b-06107616db10"/>
    <ds:schemaRef ds:uri="2410f877-682a-4a84-b4b9-52eb2a9985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739C01-A55D-4154-8A5A-0B12F3373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199838</TotalTime>
  <Words>1221</Words>
  <Application>Microsoft Office PowerPoint</Application>
  <PresentationFormat>On-screen Show (4:3)</PresentationFormat>
  <Paragraphs>222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</vt:lpstr>
      <vt:lpstr>Arial Black</vt:lpstr>
      <vt:lpstr>Arial Narrow</vt:lpstr>
      <vt:lpstr>Calibri</vt:lpstr>
      <vt:lpstr>Calibri Light</vt:lpstr>
      <vt:lpstr>Century Gothic</vt:lpstr>
      <vt:lpstr>Corbel</vt:lpstr>
      <vt:lpstr>Franklin Gothic Medium</vt:lpstr>
      <vt:lpstr>Gill Sans MT</vt:lpstr>
      <vt:lpstr>Symbol</vt:lpstr>
      <vt:lpstr>Times New Roman</vt:lpstr>
      <vt:lpstr>Wingdings</vt:lpstr>
      <vt:lpstr>Wingdings 2</vt:lpstr>
      <vt:lpstr>SIBSON CONSULTING Document</vt:lpstr>
      <vt:lpstr>Data slides</vt:lpstr>
      <vt:lpstr>Quotable</vt:lpstr>
      <vt:lpstr>Worksheet</vt:lpstr>
      <vt:lpstr>GM Leadership Report –  John Viola – General Manager Linda Martin – Senior Director of Administration</vt:lpstr>
      <vt:lpstr>PowerPoint Presentation</vt:lpstr>
      <vt:lpstr>Bocce Ball Courts</vt:lpstr>
      <vt:lpstr>OPVFD Firehouse</vt:lpstr>
      <vt:lpstr>OPVFD Firehouse</vt:lpstr>
      <vt:lpstr>Food &amp; Beverage</vt:lpstr>
      <vt:lpstr>Golf</vt:lpstr>
      <vt:lpstr>Racquet Sports</vt:lpstr>
      <vt:lpstr>Aquatics</vt:lpstr>
      <vt:lpstr>Recreation</vt:lpstr>
      <vt:lpstr>Drainage – Ditches Only</vt:lpstr>
      <vt:lpstr>CPI Violation Dashboard May</vt:lpstr>
      <vt:lpstr>Work Orders May</vt:lpstr>
      <vt:lpstr>Customer Service Dashboard (from info@oceanpines.org) May</vt:lpstr>
      <vt:lpstr>Financials</vt:lpstr>
      <vt:lpstr>UNAUDITED MAY 2025</vt:lpstr>
      <vt:lpstr>UNAUDITED RESERVES  MAY 2025 ($ MILLIONS)</vt:lpstr>
      <vt:lpstr>Treasurer’s Report -  Monica Rakowski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Board of Directors Meeting</dc:title>
  <dc:creator>Michelle Bennett</dc:creator>
  <cp:lastModifiedBy>Ruth Ann Meyer</cp:lastModifiedBy>
  <cp:revision>1827</cp:revision>
  <cp:lastPrinted>2025-06-27T16:08:55Z</cp:lastPrinted>
  <dcterms:created xsi:type="dcterms:W3CDTF">2021-01-13T14:26:54Z</dcterms:created>
  <dcterms:modified xsi:type="dcterms:W3CDTF">2025-07-01T17:03:57Z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0x010100DF58D88600E1A94FA3EA08FFB8100B44</vt:lpwstr>
  </property>
</Properties>
</file>